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 id="2147483744" r:id="rId2"/>
  </p:sldMasterIdLst>
  <p:sldIdLst>
    <p:sldId id="283"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57" r:id="rId17"/>
    <p:sldId id="256" r:id="rId18"/>
    <p:sldId id="258" r:id="rId19"/>
    <p:sldId id="259" r:id="rId20"/>
    <p:sldId id="260" r:id="rId21"/>
    <p:sldId id="261" r:id="rId22"/>
    <p:sldId id="281" r:id="rId23"/>
    <p:sldId id="282"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
      <p:font typeface="Tw Cen MT" panose="020B0602020104020603" pitchFamily="34" charset="0"/>
      <p:regular r:id="rId31"/>
      <p:bold r:id="rId32"/>
      <p:italic r:id="rId33"/>
      <p:boldItalic r:id="rId34"/>
    </p:embeddedFont>
    <p:embeddedFont>
      <p:font typeface="Tw Cen MT Condensed" panose="020B0606020104020203" pitchFamily="34" charset="0"/>
      <p:regular r:id="rId35"/>
      <p:bold r:id="rId36"/>
    </p:embeddedFont>
    <p:embeddedFont>
      <p:font typeface="Wingdings 3" panose="050401020108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1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40432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88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96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96316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0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635D2-1FD4-42FB-A3A0-B9DFEF7C7F90}"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909635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635D2-1FD4-42FB-A3A0-B9DFEF7C7F90}" type="datetimeFigureOut">
              <a:rPr lang="en-US" smtClean="0"/>
              <a:t>07/29/2022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243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635D2-1FD4-42FB-A3A0-B9DFEF7C7F90}" type="datetimeFigureOut">
              <a:rPr lang="en-US" smtClean="0"/>
              <a:t>07/29/2022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77200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t>07/29/2022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128938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16624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381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679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365623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36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635D2-1FD4-42FB-A3A0-B9DFEF7C7F90}" type="datetimeFigureOut">
              <a:rPr lang="en-US" smtClean="0"/>
              <a:t>07/29/2022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27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635D2-1FD4-42FB-A3A0-B9DFEF7C7F90}"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02103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635D2-1FD4-42FB-A3A0-B9DFEF7C7F90}" type="datetimeFigureOut">
              <a:rPr lang="en-US" smtClean="0"/>
              <a:t>07/29/2022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355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635D2-1FD4-42FB-A3A0-B9DFEF7C7F90}" type="datetimeFigureOut">
              <a:rPr lang="en-US" smtClean="0"/>
              <a:t>07/29/2022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4799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t>07/29/2022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15057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68309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635D2-1FD4-42FB-A3A0-B9DFEF7C7F90}" type="datetimeFigureOut">
              <a:rPr lang="en-US" smtClean="0"/>
              <a:t>07/29/2022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48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0635D2-1FD4-42FB-A3A0-B9DFEF7C7F90}" type="datetimeFigureOut">
              <a:rPr lang="en-US" smtClean="0"/>
              <a:t>07/29/2022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C8A4EFB-0D95-4D66-8DB7-7B35D2AA263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754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0635D2-1FD4-42FB-A3A0-B9DFEF7C7F90}" type="datetimeFigureOut">
              <a:rPr lang="en-US" smtClean="0"/>
              <a:t>07/29/2022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C8A4EFB-0D95-4D66-8DB7-7B35D2AA263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9807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7897;p%20qu&#224;%20b&#237;%20m&#7853;tthigvdg%20tin6%20scd.pptx" TargetMode="Externa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18" Type="http://schemas.openxmlformats.org/officeDocument/2006/relationships/image" Target="../media/image17.gif"/><Relationship Id="rId3" Type="http://schemas.openxmlformats.org/officeDocument/2006/relationships/slide" Target="slide16.xml"/><Relationship Id="rId7" Type="http://schemas.openxmlformats.org/officeDocument/2006/relationships/image" Target="../media/image9.png"/><Relationship Id="rId12" Type="http://schemas.openxmlformats.org/officeDocument/2006/relationships/slide" Target="slide19.xml"/><Relationship Id="rId17" Type="http://schemas.openxmlformats.org/officeDocument/2006/relationships/image" Target="../media/image16.png"/><Relationship Id="rId2" Type="http://schemas.openxmlformats.org/officeDocument/2006/relationships/image" Target="../media/image6.jpeg"/><Relationship Id="rId16"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slide" Target="slide17.xml"/><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slide" Target="slide20.xml"/><Relationship Id="rId10" Type="http://schemas.openxmlformats.org/officeDocument/2006/relationships/image" Target="../media/image11.png"/><Relationship Id="rId19" Type="http://schemas.openxmlformats.org/officeDocument/2006/relationships/slide" Target="slide21.xml"/><Relationship Id="rId4" Type="http://schemas.openxmlformats.org/officeDocument/2006/relationships/image" Target="../media/image7.png"/><Relationship Id="rId9" Type="http://schemas.openxmlformats.org/officeDocument/2006/relationships/slide" Target="slide18.xml"/><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4.gif"/><Relationship Id="rId3" Type="http://schemas.openxmlformats.org/officeDocument/2006/relationships/audio" Target="../media/audio2.wav"/><Relationship Id="rId7" Type="http://schemas.openxmlformats.org/officeDocument/2006/relationships/image" Target="../media/image19.jpeg"/><Relationship Id="rId12" Type="http://schemas.openxmlformats.org/officeDocument/2006/relationships/image" Target="../media/image23.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22.gif"/><Relationship Id="rId5" Type="http://schemas.openxmlformats.org/officeDocument/2006/relationships/image" Target="../media/image7.png"/><Relationship Id="rId10" Type="http://schemas.openxmlformats.org/officeDocument/2006/relationships/image" Target="../media/image21.gif"/><Relationship Id="rId4" Type="http://schemas.openxmlformats.org/officeDocument/2006/relationships/image" Target="../media/image18.gif"/><Relationship Id="rId9" Type="http://schemas.openxmlformats.org/officeDocument/2006/relationships/image" Target="../media/image20.gif"/><Relationship Id="rId14" Type="http://schemas.openxmlformats.org/officeDocument/2006/relationships/image" Target="../media/image25.gif"/></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4.gif"/><Relationship Id="rId3" Type="http://schemas.openxmlformats.org/officeDocument/2006/relationships/audio" Target="../media/audio2.wav"/><Relationship Id="rId7" Type="http://schemas.openxmlformats.org/officeDocument/2006/relationships/image" Target="../media/image19.jpeg"/><Relationship Id="rId12" Type="http://schemas.openxmlformats.org/officeDocument/2006/relationships/image" Target="../media/image23.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22.gif"/><Relationship Id="rId5" Type="http://schemas.openxmlformats.org/officeDocument/2006/relationships/image" Target="../media/image9.png"/><Relationship Id="rId10" Type="http://schemas.openxmlformats.org/officeDocument/2006/relationships/image" Target="../media/image21.gif"/><Relationship Id="rId4" Type="http://schemas.openxmlformats.org/officeDocument/2006/relationships/image" Target="../media/image18.gif"/><Relationship Id="rId9" Type="http://schemas.openxmlformats.org/officeDocument/2006/relationships/image" Target="../media/image20.gif"/><Relationship Id="rId14" Type="http://schemas.openxmlformats.org/officeDocument/2006/relationships/image" Target="../media/image25.gif"/></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4.gif"/><Relationship Id="rId3" Type="http://schemas.openxmlformats.org/officeDocument/2006/relationships/audio" Target="../media/audio2.wav"/><Relationship Id="rId7" Type="http://schemas.openxmlformats.org/officeDocument/2006/relationships/image" Target="../media/image19.jpeg"/><Relationship Id="rId12" Type="http://schemas.openxmlformats.org/officeDocument/2006/relationships/image" Target="../media/image23.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image" Target="../media/image11.png"/><Relationship Id="rId10" Type="http://schemas.openxmlformats.org/officeDocument/2006/relationships/image" Target="../media/image21.gif"/><Relationship Id="rId4" Type="http://schemas.openxmlformats.org/officeDocument/2006/relationships/image" Target="../media/image18.gif"/><Relationship Id="rId9" Type="http://schemas.openxmlformats.org/officeDocument/2006/relationships/image" Target="../media/image20.gif"/><Relationship Id="rId14" Type="http://schemas.openxmlformats.org/officeDocument/2006/relationships/image" Target="../media/image25.gif"/></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gif"/><Relationship Id="rId3" Type="http://schemas.openxmlformats.org/officeDocument/2006/relationships/audio" Target="../media/audio2.wav"/><Relationship Id="rId7" Type="http://schemas.openxmlformats.org/officeDocument/2006/relationships/hyperlink" Target="mailto:gmail.com@yahoo2010" TargetMode="External"/><Relationship Id="rId12" Type="http://schemas.openxmlformats.org/officeDocument/2006/relationships/image" Target="../media/image22.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21.gif"/><Relationship Id="rId5" Type="http://schemas.openxmlformats.org/officeDocument/2006/relationships/image" Target="../media/image13.png"/><Relationship Id="rId15" Type="http://schemas.openxmlformats.org/officeDocument/2006/relationships/image" Target="../media/image25.gif"/><Relationship Id="rId10" Type="http://schemas.openxmlformats.org/officeDocument/2006/relationships/image" Target="../media/image20.gif"/><Relationship Id="rId4" Type="http://schemas.openxmlformats.org/officeDocument/2006/relationships/image" Target="../media/image18.gif"/><Relationship Id="rId9" Type="http://schemas.openxmlformats.org/officeDocument/2006/relationships/slide" Target="slide15.xml"/><Relationship Id="rId14"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4.gif"/><Relationship Id="rId3" Type="http://schemas.openxmlformats.org/officeDocument/2006/relationships/audio" Target="../media/audio2.wav"/><Relationship Id="rId7" Type="http://schemas.openxmlformats.org/officeDocument/2006/relationships/image" Target="../media/image19.jpeg"/><Relationship Id="rId12" Type="http://schemas.openxmlformats.org/officeDocument/2006/relationships/image" Target="../media/image23.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2.gif"/><Relationship Id="rId5" Type="http://schemas.openxmlformats.org/officeDocument/2006/relationships/image" Target="../media/image15.png"/><Relationship Id="rId10" Type="http://schemas.openxmlformats.org/officeDocument/2006/relationships/image" Target="../media/image21.gif"/><Relationship Id="rId4" Type="http://schemas.openxmlformats.org/officeDocument/2006/relationships/image" Target="../media/image18.gif"/><Relationship Id="rId9" Type="http://schemas.openxmlformats.org/officeDocument/2006/relationships/image" Target="../media/image20.gif"/><Relationship Id="rId14" Type="http://schemas.openxmlformats.org/officeDocument/2006/relationships/image" Target="../media/image2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9509F-6933-8EE6-14DC-858E87C72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6B9883E-F1C4-7042-F3D6-B5909653CDB7}"/>
              </a:ext>
            </a:extLst>
          </p:cNvPr>
          <p:cNvSpPr/>
          <p:nvPr/>
        </p:nvSpPr>
        <p:spPr>
          <a:xfrm>
            <a:off x="4272556" y="4597353"/>
            <a:ext cx="4548040"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TIN HỌC LỚP 6</a:t>
            </a:r>
          </a:p>
        </p:txBody>
      </p:sp>
    </p:spTree>
    <p:extLst>
      <p:ext uri="{BB962C8B-B14F-4D97-AF65-F5344CB8AC3E}">
        <p14:creationId xmlns:p14="http://schemas.microsoft.com/office/powerpoint/2010/main" val="294425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6387"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a:solidFill>
                  <a:srgbClr val="FF0000"/>
                </a:solidFill>
                <a:latin typeface="Times New Roman" pitchFamily="18" charset="0"/>
                <a:cs typeface="Times New Roman" pitchFamily="18" charset="0"/>
              </a:rPr>
              <a:t>4. Tạo tài khoản thư điện tử, năng nhập, nhận và gửi thư: </a:t>
            </a:r>
            <a:r>
              <a:rPr lang="pt-BR" b="1" u="sng">
                <a:solidFill>
                  <a:srgbClr val="FF0000"/>
                </a:solidFill>
                <a:latin typeface="Times New Roman" pitchFamily="18" charset="0"/>
                <a:cs typeface="Times New Roman" pitchFamily="18" charset="0"/>
              </a:rPr>
              <a:t>(</a:t>
            </a:r>
            <a:r>
              <a:rPr lang="pt-BR" b="1" u="sng">
                <a:solidFill>
                  <a:srgbClr val="FF0000"/>
                </a:solidFill>
                <a:latin typeface="Times New Roman" pitchFamily="18" charset="0"/>
                <a:cs typeface="Times New Roman" pitchFamily="18" charset="0"/>
                <a:sym typeface="Wingdings" pitchFamily="2" charset="2"/>
              </a:rPr>
              <a:t>)</a:t>
            </a:r>
            <a:r>
              <a:rPr lang="vi-VN" b="1" u="sng">
                <a:solidFill>
                  <a:srgbClr val="FF0000"/>
                </a:solidFill>
                <a:latin typeface="Times New Roman" pitchFamily="18" charset="0"/>
                <a:cs typeface="Times New Roman" pitchFamily="18" charset="0"/>
              </a:rPr>
              <a:t>  </a:t>
            </a:r>
            <a:endParaRPr lang="vi-VN" u="sng">
              <a:solidFill>
                <a:srgbClr val="FF0000"/>
              </a:solidFill>
              <a:latin typeface="Times New Roman" pitchFamily="18" charset="0"/>
              <a:cs typeface="Times New Roman" pitchFamily="18" charset="0"/>
            </a:endParaRPr>
          </a:p>
        </p:txBody>
      </p:sp>
      <p:sp>
        <p:nvSpPr>
          <p:cNvPr id="16388" name="Rectangle 1"/>
          <p:cNvSpPr>
            <a:spLocks noChangeArrowheads="1"/>
          </p:cNvSpPr>
          <p:nvPr/>
        </p:nvSpPr>
        <p:spPr bwMode="auto">
          <a:xfrm>
            <a:off x="209552" y="4240767"/>
            <a:ext cx="11779249"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lnSpc>
                <a:spcPct val="80000"/>
              </a:lnSpc>
              <a:spcBef>
                <a:spcPct val="20000"/>
              </a:spcBef>
              <a:spcAft>
                <a:spcPts val="800"/>
              </a:spcAft>
              <a:buClr>
                <a:schemeClr val="accent1"/>
              </a:buClr>
              <a:tabLst>
                <a:tab pos="228600" algn="l"/>
                <a:tab pos="457200" algn="l"/>
                <a:tab pos="865188" algn="l"/>
                <a:tab pos="1028700" algn="l"/>
                <a:tab pos="1943100" algn="l"/>
                <a:tab pos="2628900" algn="l"/>
                <a:tab pos="2743200" algn="ctr"/>
                <a:tab pos="5486400" algn="r"/>
              </a:tabLst>
            </a:pPr>
            <a:r>
              <a:rPr lang="vi-VN" sz="2800">
                <a:latin typeface="Times New Roman" pitchFamily="18" charset="0"/>
                <a:cs typeface="Times New Roman" pitchFamily="18" charset="0"/>
              </a:rPr>
              <a:t>Hãy nêu cách tạo tài khoản thư điện tử, đăng nhập, nhận và gửi thư?</a:t>
            </a:r>
          </a:p>
        </p:txBody>
      </p:sp>
      <p:sp>
        <p:nvSpPr>
          <p:cNvPr id="6" name="Oval Callout 5"/>
          <p:cNvSpPr/>
          <p:nvPr/>
        </p:nvSpPr>
        <p:spPr>
          <a:xfrm>
            <a:off x="7620001" y="2057400"/>
            <a:ext cx="4203700" cy="1752600"/>
          </a:xfrm>
          <a:prstGeom prst="wedgeEllipseCallout">
            <a:avLst>
              <a:gd name="adj1" fmla="val -64020"/>
              <a:gd name="adj2" fmla="val 2147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t>Thảo luận nhóm, hoàn thành câu hỏi sau:</a:t>
            </a:r>
            <a:endParaRPr lang="vi-VN" sz="2400"/>
          </a:p>
          <a:p>
            <a:pPr algn="ctr" fontAlgn="auto">
              <a:spcBef>
                <a:spcPts val="0"/>
              </a:spcBef>
              <a:spcAft>
                <a:spcPts val="0"/>
              </a:spcAft>
              <a:defRPr/>
            </a:pPr>
            <a:endParaRPr lang="vi-VN"/>
          </a:p>
        </p:txBody>
      </p:sp>
    </p:spTree>
    <p:extLst>
      <p:ext uri="{BB962C8B-B14F-4D97-AF65-F5344CB8AC3E}">
        <p14:creationId xmlns:p14="http://schemas.microsoft.com/office/powerpoint/2010/main" val="1140066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nodeType="after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barn(inVertical)">
                                      <p:cBhvr>
                                        <p:cTn id="16"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7411"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a:solidFill>
                  <a:srgbClr val="FF0000"/>
                </a:solidFill>
                <a:latin typeface="Times New Roman" pitchFamily="18" charset="0"/>
                <a:cs typeface="Times New Roman" pitchFamily="18" charset="0"/>
              </a:rPr>
              <a:t>4. Tạo tài khoản thư điện tử, năng nhập, nhận và gửi thư: </a:t>
            </a:r>
            <a:r>
              <a:rPr lang="pt-BR" b="1" u="sng">
                <a:solidFill>
                  <a:srgbClr val="FF0000"/>
                </a:solidFill>
                <a:latin typeface="Times New Roman" pitchFamily="18" charset="0"/>
                <a:cs typeface="Times New Roman" pitchFamily="18" charset="0"/>
              </a:rPr>
              <a:t>(</a:t>
            </a:r>
            <a:r>
              <a:rPr lang="pt-BR" b="1" u="sng">
                <a:solidFill>
                  <a:srgbClr val="FF0000"/>
                </a:solidFill>
                <a:latin typeface="Times New Roman" pitchFamily="18" charset="0"/>
                <a:cs typeface="Times New Roman" pitchFamily="18" charset="0"/>
                <a:sym typeface="Wingdings" pitchFamily="2" charset="2"/>
              </a:rPr>
              <a:t>)</a:t>
            </a:r>
            <a:r>
              <a:rPr lang="vi-VN" b="1" u="sng">
                <a:solidFill>
                  <a:srgbClr val="FF0000"/>
                </a:solidFill>
                <a:latin typeface="Times New Roman" pitchFamily="18" charset="0"/>
                <a:cs typeface="Times New Roman" pitchFamily="18" charset="0"/>
              </a:rPr>
              <a:t>   </a:t>
            </a:r>
            <a:endParaRPr lang="vi-VN" u="sng">
              <a:solidFill>
                <a:srgbClr val="FF0000"/>
              </a:solidFill>
              <a:latin typeface="Times New Roman" pitchFamily="18" charset="0"/>
              <a:cs typeface="Times New Roman" pitchFamily="18" charset="0"/>
            </a:endParaRPr>
          </a:p>
        </p:txBody>
      </p:sp>
      <p:sp>
        <p:nvSpPr>
          <p:cNvPr id="17412" name="Rectangle 1"/>
          <p:cNvSpPr>
            <a:spLocks noChangeArrowheads="1"/>
          </p:cNvSpPr>
          <p:nvPr/>
        </p:nvSpPr>
        <p:spPr bwMode="auto">
          <a:xfrm>
            <a:off x="567267" y="3768711"/>
            <a:ext cx="108712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lnSpc>
                <a:spcPct val="80000"/>
              </a:lnSpc>
              <a:spcBef>
                <a:spcPct val="20000"/>
              </a:spcBef>
              <a:spcAft>
                <a:spcPts val="800"/>
              </a:spcAft>
              <a:buClr>
                <a:schemeClr val="accent1"/>
              </a:buClr>
              <a:tabLst>
                <a:tab pos="228600" algn="l"/>
                <a:tab pos="457200" algn="l"/>
                <a:tab pos="865188" algn="l"/>
                <a:tab pos="1028700" algn="l"/>
                <a:tab pos="1943100" algn="l"/>
                <a:tab pos="2628900" algn="l"/>
                <a:tab pos="2743200" algn="ctr"/>
                <a:tab pos="5486400" algn="r"/>
              </a:tabLst>
            </a:pPr>
            <a:r>
              <a:rPr lang="vi-VN" sz="2800" dirty="0">
                <a:latin typeface="Times New Roman" pitchFamily="18" charset="0"/>
                <a:cs typeface="Times New Roman" pitchFamily="18" charset="0"/>
              </a:rPr>
              <a:t>Có thông tin về họ tên, tên người dùng, mật khẩu, số điện thoại để đăng ký. Sau khi tạo xong, người sử dụng sẽ có một địa chỉ thư điện tử ví dụ như nguyenvana@gmail.com và địa chỉ này duy nhất trên toàn thế giới </a:t>
            </a:r>
          </a:p>
        </p:txBody>
      </p:sp>
      <p:sp>
        <p:nvSpPr>
          <p:cNvPr id="6" name="TextBox 5">
            <a:extLst>
              <a:ext uri="{FF2B5EF4-FFF2-40B4-BE49-F238E27FC236}">
                <a16:creationId xmlns:a16="http://schemas.microsoft.com/office/drawing/2014/main" id="{72C00C02-DCB4-C97E-59A2-554F0DC2F162}"/>
              </a:ext>
            </a:extLst>
          </p:cNvPr>
          <p:cNvSpPr txBox="1"/>
          <p:nvPr/>
        </p:nvSpPr>
        <p:spPr>
          <a:xfrm>
            <a:off x="384313" y="2476012"/>
            <a:ext cx="6096000" cy="437043"/>
          </a:xfrm>
          <a:prstGeom prst="rect">
            <a:avLst/>
          </a:prstGeom>
          <a:noFill/>
        </p:spPr>
        <p:txBody>
          <a:bodyPr wrap="square">
            <a:spAutoFit/>
          </a:bodyPr>
          <a:lstStyle/>
          <a:p>
            <a:pPr marL="114300" marR="0" lvl="0" indent="0" algn="l" defTabSz="914400" rtl="0" eaLnBrk="1" fontAlgn="auto" latinLnBrk="0" hangingPunct="1">
              <a:lnSpc>
                <a:spcPct val="80000"/>
              </a:lnSpc>
              <a:spcBef>
                <a:spcPct val="20000"/>
              </a:spcBef>
              <a:spcAft>
                <a:spcPts val="800"/>
              </a:spcAft>
              <a:buClr>
                <a:srgbClr val="9DBFBE"/>
              </a:buClr>
              <a:buSzTx/>
              <a:buFontTx/>
              <a:buNone/>
              <a:tabLst>
                <a:tab pos="228600" algn="l"/>
                <a:tab pos="457200" algn="l"/>
                <a:tab pos="865188" algn="l"/>
                <a:tab pos="1028700" algn="l"/>
                <a:tab pos="1943100" algn="l"/>
                <a:tab pos="2628900" algn="l"/>
                <a:tab pos="2743200" algn="ctr"/>
                <a:tab pos="5486400" algn="r"/>
              </a:tabLst>
              <a:defRPr/>
            </a:pPr>
            <a:r>
              <a:rPr kumimoji="0" lang="vi-VN" sz="2800" b="0" i="0" u="none" strike="noStrike" kern="1200" cap="none" spc="0" normalizeH="0" baseline="0" noProof="0" dirty="0">
                <a:ln>
                  <a:noFill/>
                </a:ln>
                <a:solidFill>
                  <a:srgbClr val="92D050"/>
                </a:solidFill>
                <a:effectLst/>
                <a:uLnTx/>
                <a:uFillTx/>
                <a:latin typeface="Times New Roman" pitchFamily="18" charset="0"/>
                <a:ea typeface="+mn-ea"/>
                <a:cs typeface="Times New Roman" pitchFamily="18" charset="0"/>
              </a:rPr>
              <a:t>a. Tạo tài khoản thư điện tử: (sgk)</a:t>
            </a:r>
          </a:p>
        </p:txBody>
      </p:sp>
    </p:spTree>
    <p:extLst>
      <p:ext uri="{BB962C8B-B14F-4D97-AF65-F5344CB8AC3E}">
        <p14:creationId xmlns:p14="http://schemas.microsoft.com/office/powerpoint/2010/main" val="86551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a:solidFill>
                  <a:srgbClr val="FF0000"/>
                </a:solidFill>
                <a:latin typeface="Times New Roman" pitchFamily="18" charset="0"/>
                <a:cs typeface="Times New Roman" pitchFamily="18" charset="0"/>
              </a:rPr>
              <a:t>4. Tạo tài khoản thư điện tử, năng nhập, nhận và gửi thư: </a:t>
            </a:r>
            <a:r>
              <a:rPr lang="pt-BR" b="1" u="sng">
                <a:solidFill>
                  <a:srgbClr val="FF0000"/>
                </a:solidFill>
                <a:latin typeface="Times New Roman" pitchFamily="18" charset="0"/>
                <a:cs typeface="Times New Roman" pitchFamily="18" charset="0"/>
              </a:rPr>
              <a:t>(</a:t>
            </a:r>
            <a:r>
              <a:rPr lang="pt-BR" b="1" u="sng">
                <a:solidFill>
                  <a:srgbClr val="FF0000"/>
                </a:solidFill>
                <a:latin typeface="Times New Roman" pitchFamily="18" charset="0"/>
                <a:cs typeface="Times New Roman" pitchFamily="18" charset="0"/>
                <a:sym typeface="Wingdings" pitchFamily="2" charset="2"/>
              </a:rPr>
              <a:t>)</a:t>
            </a:r>
            <a:r>
              <a:rPr lang="vi-VN" b="1" u="sng">
                <a:solidFill>
                  <a:srgbClr val="FF0000"/>
                </a:solidFill>
                <a:latin typeface="Times New Roman" pitchFamily="18" charset="0"/>
                <a:cs typeface="Times New Roman" pitchFamily="18" charset="0"/>
              </a:rPr>
              <a:t> </a:t>
            </a:r>
            <a:endParaRPr lang="vi-VN" u="sng">
              <a:solidFill>
                <a:srgbClr val="FF0000"/>
              </a:solidFill>
              <a:latin typeface="Times New Roman" pitchFamily="18" charset="0"/>
              <a:cs typeface="Times New Roman" pitchFamily="18" charset="0"/>
            </a:endParaRPr>
          </a:p>
        </p:txBody>
      </p:sp>
      <p:sp>
        <p:nvSpPr>
          <p:cNvPr id="18436" name="Rectangle 1"/>
          <p:cNvSpPr>
            <a:spLocks noChangeArrowheads="1"/>
          </p:cNvSpPr>
          <p:nvPr/>
        </p:nvSpPr>
        <p:spPr bwMode="auto">
          <a:xfrm>
            <a:off x="304800" y="2133600"/>
            <a:ext cx="10871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solidFill>
                  <a:srgbClr val="92D050"/>
                </a:solidFill>
                <a:latin typeface="Times New Roman" pitchFamily="18" charset="0"/>
                <a:cs typeface="Times New Roman" pitchFamily="18" charset="0"/>
              </a:rPr>
              <a:t>b. Đăng nhập, nhận và gửi thư: (sgk</a:t>
            </a:r>
            <a:r>
              <a:rPr lang="vi-VN" sz="2400" dirty="0">
                <a:latin typeface="Times New Roman" pitchFamily="18" charset="0"/>
                <a:cs typeface="Times New Roman" pitchFamily="18" charset="0"/>
              </a:rPr>
              <a:t>)</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Đăng nhập: </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solidFill>
                  <a:srgbClr val="92D050"/>
                </a:solidFill>
                <a:latin typeface="Times New Roman" pitchFamily="18" charset="0"/>
                <a:cs typeface="Times New Roman" pitchFamily="18" charset="0"/>
              </a:rPr>
              <a:t>+ B1: Truy cập website www.google.com.vn và chọn Gmail. </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solidFill>
                  <a:srgbClr val="92D050"/>
                </a:solidFill>
                <a:latin typeface="Times New Roman" pitchFamily="18" charset="0"/>
                <a:cs typeface="Times New Roman" pitchFamily="18" charset="0"/>
              </a:rPr>
              <a:t>+ B2: Gõ tên đăng nhập vào ô Email or phone rồi nhấn Enter.</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solidFill>
                  <a:srgbClr val="92D050"/>
                </a:solidFill>
                <a:latin typeface="Times New Roman" pitchFamily="18" charset="0"/>
                <a:cs typeface="Times New Roman" pitchFamily="18" charset="0"/>
              </a:rPr>
              <a:t>+ B3. Gõ mật khẩu </a:t>
            </a:r>
          </a:p>
        </p:txBody>
      </p:sp>
    </p:spTree>
    <p:extLst>
      <p:ext uri="{BB962C8B-B14F-4D97-AF65-F5344CB8AC3E}">
        <p14:creationId xmlns:p14="http://schemas.microsoft.com/office/powerpoint/2010/main" val="282972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9459"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a:solidFill>
                  <a:srgbClr val="FF0000"/>
                </a:solidFill>
                <a:latin typeface="Times New Roman" pitchFamily="18" charset="0"/>
                <a:cs typeface="Times New Roman" pitchFamily="18" charset="0"/>
              </a:rPr>
              <a:t>4. Tạo tài khoản thư điện tử, năng nhập, nhận và gửi thư:  </a:t>
            </a:r>
            <a:endParaRPr lang="vi-VN" u="sng">
              <a:solidFill>
                <a:srgbClr val="FF0000"/>
              </a:solidFill>
              <a:latin typeface="Times New Roman" pitchFamily="18" charset="0"/>
              <a:cs typeface="Times New Roman" pitchFamily="18" charset="0"/>
            </a:endParaRPr>
          </a:p>
        </p:txBody>
      </p:sp>
      <p:sp>
        <p:nvSpPr>
          <p:cNvPr id="19460" name="Rectangle 1"/>
          <p:cNvSpPr>
            <a:spLocks noChangeArrowheads="1"/>
          </p:cNvSpPr>
          <p:nvPr/>
        </p:nvSpPr>
        <p:spPr bwMode="auto">
          <a:xfrm>
            <a:off x="345017" y="2329647"/>
            <a:ext cx="10871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b. Đăng nhập, nhận và gửi thư: (sgk)</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Sau khi đăng nhập thành công, thực hiện các công việc sau: </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Xem danh sách các thư đã nhận và được lưu trong hộp thư đến (những thư chưa được mở sẽ in đậm)</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Mở và đọc nội dung thư.</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Soạn và gửi thư cho 1 hoặc nhiều người.</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Trả lời thư nhận được</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Đính kèm và chuyển tiếp thư nhận được cho 1 hoặc nhiều người.</a:t>
            </a:r>
          </a:p>
          <a:p>
            <a:pPr marL="114300">
              <a:buClr>
                <a:schemeClr val="accent1"/>
              </a:buClr>
              <a:tabLst>
                <a:tab pos="228600" algn="l"/>
                <a:tab pos="457200" algn="l"/>
                <a:tab pos="865188" algn="l"/>
                <a:tab pos="1028700" algn="l"/>
                <a:tab pos="1943100" algn="l"/>
                <a:tab pos="2628900" algn="l"/>
                <a:tab pos="2743200" algn="ctr"/>
                <a:tab pos="5486400" algn="r"/>
              </a:tabLst>
            </a:pPr>
            <a:r>
              <a:rPr lang="vi-VN" sz="2400" dirty="0">
                <a:latin typeface="Times New Roman" pitchFamily="18" charset="0"/>
                <a:cs typeface="Times New Roman" pitchFamily="18" charset="0"/>
              </a:rPr>
              <a:t>+ Đăng xuất khỏi hộp thư</a:t>
            </a:r>
          </a:p>
        </p:txBody>
      </p:sp>
    </p:spTree>
    <p:extLst>
      <p:ext uri="{BB962C8B-B14F-4D97-AF65-F5344CB8AC3E}">
        <p14:creationId xmlns:p14="http://schemas.microsoft.com/office/powerpoint/2010/main" val="3776866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blinds(horizontal)">
                                      <p:cBhvr>
                                        <p:cTn id="7" dur="500"/>
                                        <p:tgtEl>
                                          <p:spTgt spid="1946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460">
                                            <p:txEl>
                                              <p:pRg st="2" end="2"/>
                                            </p:txEl>
                                          </p:spTgt>
                                        </p:tgtEl>
                                        <p:attrNameLst>
                                          <p:attrName>style.visibility</p:attrName>
                                        </p:attrNameLst>
                                      </p:cBhvr>
                                      <p:to>
                                        <p:strVal val="visible"/>
                                      </p:to>
                                    </p:set>
                                    <p:animEffect transition="in" filter="blinds(horizontal)">
                                      <p:cBhvr>
                                        <p:cTn id="10" dur="500"/>
                                        <p:tgtEl>
                                          <p:spTgt spid="1946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460">
                                            <p:txEl>
                                              <p:pRg st="3" end="3"/>
                                            </p:txEl>
                                          </p:spTgt>
                                        </p:tgtEl>
                                        <p:attrNameLst>
                                          <p:attrName>style.visibility</p:attrName>
                                        </p:attrNameLst>
                                      </p:cBhvr>
                                      <p:to>
                                        <p:strVal val="visible"/>
                                      </p:to>
                                    </p:set>
                                    <p:animEffect transition="in" filter="blinds(horizontal)">
                                      <p:cBhvr>
                                        <p:cTn id="13" dur="500"/>
                                        <p:tgtEl>
                                          <p:spTgt spid="19460">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460">
                                            <p:txEl>
                                              <p:pRg st="4" end="4"/>
                                            </p:txEl>
                                          </p:spTgt>
                                        </p:tgtEl>
                                        <p:attrNameLst>
                                          <p:attrName>style.visibility</p:attrName>
                                        </p:attrNameLst>
                                      </p:cBhvr>
                                      <p:to>
                                        <p:strVal val="visible"/>
                                      </p:to>
                                    </p:set>
                                    <p:animEffect transition="in" filter="blinds(horizontal)">
                                      <p:cBhvr>
                                        <p:cTn id="16" dur="500"/>
                                        <p:tgtEl>
                                          <p:spTgt spid="19460">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460">
                                            <p:txEl>
                                              <p:pRg st="5" end="5"/>
                                            </p:txEl>
                                          </p:spTgt>
                                        </p:tgtEl>
                                        <p:attrNameLst>
                                          <p:attrName>style.visibility</p:attrName>
                                        </p:attrNameLst>
                                      </p:cBhvr>
                                      <p:to>
                                        <p:strVal val="visible"/>
                                      </p:to>
                                    </p:set>
                                    <p:animEffect transition="in" filter="blinds(horizontal)">
                                      <p:cBhvr>
                                        <p:cTn id="19" dur="500"/>
                                        <p:tgtEl>
                                          <p:spTgt spid="19460">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9460">
                                            <p:txEl>
                                              <p:pRg st="6" end="6"/>
                                            </p:txEl>
                                          </p:spTgt>
                                        </p:tgtEl>
                                        <p:attrNameLst>
                                          <p:attrName>style.visibility</p:attrName>
                                        </p:attrNameLst>
                                      </p:cBhvr>
                                      <p:to>
                                        <p:strVal val="visible"/>
                                      </p:to>
                                    </p:set>
                                    <p:animEffect transition="in" filter="blinds(horizontal)">
                                      <p:cBhvr>
                                        <p:cTn id="22" dur="500"/>
                                        <p:tgtEl>
                                          <p:spTgt spid="19460">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9460">
                                            <p:txEl>
                                              <p:pRg st="7" end="7"/>
                                            </p:txEl>
                                          </p:spTgt>
                                        </p:tgtEl>
                                        <p:attrNameLst>
                                          <p:attrName>style.visibility</p:attrName>
                                        </p:attrNameLst>
                                      </p:cBhvr>
                                      <p:to>
                                        <p:strVal val="visible"/>
                                      </p:to>
                                    </p:set>
                                    <p:animEffect transition="in" filter="blinds(horizontal)">
                                      <p:cBhvr>
                                        <p:cTn id="25" dur="500"/>
                                        <p:tgtEl>
                                          <p:spTgt spid="194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20483" name="Content Placeholder 2"/>
          <p:cNvSpPr>
            <a:spLocks noGrp="1"/>
          </p:cNvSpPr>
          <p:nvPr>
            <p:ph idx="1"/>
          </p:nvPr>
        </p:nvSpPr>
        <p:spPr>
          <a:xfrm>
            <a:off x="162984" y="1524000"/>
            <a:ext cx="11724216" cy="1425262"/>
          </a:xfrm>
        </p:spPr>
        <p:txBody>
          <a:bodyPr>
            <a:normAutofit/>
          </a:bodyPr>
          <a:lstStyle/>
          <a:p>
            <a:pPr marL="114300" indent="0" algn="ctr" eaLnBrk="1" hangingPunct="1">
              <a:buFont typeface="Arial" pitchFamily="34" charset="0"/>
              <a:buNone/>
            </a:pPr>
            <a:r>
              <a:rPr lang="en-US" sz="3600" b="1" u="sng">
                <a:solidFill>
                  <a:srgbClr val="FFFF00"/>
                </a:solidFill>
                <a:latin typeface="Times New Roman" pitchFamily="18" charset="0"/>
                <a:cs typeface="Times New Roman" pitchFamily="18" charset="0"/>
                <a:hlinkClick r:id="rId2" action="ppaction://hlinksldjump"/>
              </a:rPr>
              <a:t> </a:t>
            </a:r>
            <a:r>
              <a:rPr lang="en-US" sz="8600" b="1" u="sng">
                <a:solidFill>
                  <a:srgbClr val="FFFF00"/>
                </a:solidFill>
                <a:latin typeface="Times New Roman" pitchFamily="18" charset="0"/>
                <a:cs typeface="Times New Roman" pitchFamily="18" charset="0"/>
                <a:hlinkClick r:id="rId2" action="ppaction://hlinksldjump"/>
              </a:rPr>
              <a:t>Hộp quà bí mật</a:t>
            </a:r>
            <a:endParaRPr lang="vi-VN" sz="8600" u="sng">
              <a:solidFill>
                <a:srgbClr val="FFFF00"/>
              </a:solidFill>
              <a:latin typeface="Times New Roman" pitchFamily="18" charset="0"/>
              <a:cs typeface="Times New Roman" pitchFamily="18" charset="0"/>
              <a:hlinkClick r:id="rId3" action="ppaction://hlinkpres?slideindex=1&amp;slidetitle="/>
            </a:endParaRPr>
          </a:p>
        </p:txBody>
      </p:sp>
    </p:spTree>
    <p:extLst>
      <p:ext uri="{BB962C8B-B14F-4D97-AF65-F5344CB8AC3E}">
        <p14:creationId xmlns:p14="http://schemas.microsoft.com/office/powerpoint/2010/main" val="3760498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335562D-47C3-42BC-BC7D-7AF52EE5A71A}"/>
              </a:ext>
            </a:extLst>
          </p:cNvPr>
          <p:cNvSpPr/>
          <p:nvPr/>
        </p:nvSpPr>
        <p:spPr>
          <a:xfrm>
            <a:off x="0" y="1839350"/>
            <a:ext cx="12192000" cy="114174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E8E057-79AF-4679-8F0F-5F578B85F19A}"/>
              </a:ext>
            </a:extLst>
          </p:cNvPr>
          <p:cNvSpPr/>
          <p:nvPr/>
        </p:nvSpPr>
        <p:spPr>
          <a:xfrm>
            <a:off x="0" y="5174659"/>
            <a:ext cx="12192000" cy="114174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ction="ppaction://hlinksldjump"/>
            <a:extLst>
              <a:ext uri="{FF2B5EF4-FFF2-40B4-BE49-F238E27FC236}">
                <a16:creationId xmlns:a16="http://schemas.microsoft.com/office/drawing/2014/main" id="{165D02D2-111C-48DA-B806-17EDA77B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859" y="930650"/>
            <a:ext cx="1969179" cy="1743607"/>
          </a:xfrm>
          <a:prstGeom prst="rect">
            <a:avLst/>
          </a:prstGeom>
        </p:spPr>
      </p:pic>
      <p:pic>
        <p:nvPicPr>
          <p:cNvPr id="9" name="Picture 8">
            <a:extLst>
              <a:ext uri="{FF2B5EF4-FFF2-40B4-BE49-F238E27FC236}">
                <a16:creationId xmlns:a16="http://schemas.microsoft.com/office/drawing/2014/main" id="{DE93B167-9DF8-4F7B-A15E-DCA0F198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134" y="418541"/>
            <a:ext cx="2060627" cy="1383912"/>
          </a:xfrm>
          <a:prstGeom prst="rect">
            <a:avLst/>
          </a:prstGeom>
        </p:spPr>
      </p:pic>
      <p:pic>
        <p:nvPicPr>
          <p:cNvPr id="10" name="Picture 9">
            <a:hlinkClick r:id="rId6" action="ppaction://hlinksldjump"/>
            <a:extLst>
              <a:ext uri="{FF2B5EF4-FFF2-40B4-BE49-F238E27FC236}">
                <a16:creationId xmlns:a16="http://schemas.microsoft.com/office/drawing/2014/main" id="{99F79902-D845-4948-9A8D-BC737DA839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8601" y="930649"/>
            <a:ext cx="1969179" cy="1743607"/>
          </a:xfrm>
          <a:prstGeom prst="rect">
            <a:avLst/>
          </a:prstGeom>
        </p:spPr>
      </p:pic>
      <p:pic>
        <p:nvPicPr>
          <p:cNvPr id="11" name="Picture 10">
            <a:extLst>
              <a:ext uri="{FF2B5EF4-FFF2-40B4-BE49-F238E27FC236}">
                <a16:creationId xmlns:a16="http://schemas.microsoft.com/office/drawing/2014/main" id="{F5A3D29D-2006-4BE0-AEF2-ABC918DCE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2876" y="418540"/>
            <a:ext cx="2060627" cy="1383912"/>
          </a:xfrm>
          <a:prstGeom prst="rect">
            <a:avLst/>
          </a:prstGeom>
        </p:spPr>
      </p:pic>
      <p:pic>
        <p:nvPicPr>
          <p:cNvPr id="12" name="Picture 11">
            <a:hlinkClick r:id="rId9" action="ppaction://hlinksldjump"/>
            <a:extLst>
              <a:ext uri="{FF2B5EF4-FFF2-40B4-BE49-F238E27FC236}">
                <a16:creationId xmlns:a16="http://schemas.microsoft.com/office/drawing/2014/main" id="{B9F6EF56-EFE5-46AA-BEED-938FE1E31A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7343" y="930649"/>
            <a:ext cx="1969179" cy="1743607"/>
          </a:xfrm>
          <a:prstGeom prst="rect">
            <a:avLst/>
          </a:prstGeom>
        </p:spPr>
      </p:pic>
      <p:pic>
        <p:nvPicPr>
          <p:cNvPr id="13" name="Picture 12">
            <a:extLst>
              <a:ext uri="{FF2B5EF4-FFF2-40B4-BE49-F238E27FC236}">
                <a16:creationId xmlns:a16="http://schemas.microsoft.com/office/drawing/2014/main" id="{CABCEBFF-5DE1-4042-94D0-113FF0A7D8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31618" y="418540"/>
            <a:ext cx="2060627" cy="1383912"/>
          </a:xfrm>
          <a:prstGeom prst="rect">
            <a:avLst/>
          </a:prstGeom>
        </p:spPr>
      </p:pic>
      <p:pic>
        <p:nvPicPr>
          <p:cNvPr id="14" name="Picture 13">
            <a:hlinkClick r:id="rId12" action="ppaction://hlinksldjump"/>
            <a:extLst>
              <a:ext uri="{FF2B5EF4-FFF2-40B4-BE49-F238E27FC236}">
                <a16:creationId xmlns:a16="http://schemas.microsoft.com/office/drawing/2014/main" id="{633EC59B-FCA1-44AA-9210-1F72A9C855E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53991" y="3982971"/>
            <a:ext cx="1969179" cy="1743607"/>
          </a:xfrm>
          <a:prstGeom prst="rect">
            <a:avLst/>
          </a:prstGeom>
        </p:spPr>
      </p:pic>
      <p:pic>
        <p:nvPicPr>
          <p:cNvPr id="15" name="Picture 14">
            <a:extLst>
              <a:ext uri="{FF2B5EF4-FFF2-40B4-BE49-F238E27FC236}">
                <a16:creationId xmlns:a16="http://schemas.microsoft.com/office/drawing/2014/main" id="{AD65FD14-A8FF-49BD-BB2A-1A81849D35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08266" y="3470862"/>
            <a:ext cx="2060627" cy="1383912"/>
          </a:xfrm>
          <a:prstGeom prst="rect">
            <a:avLst/>
          </a:prstGeom>
        </p:spPr>
      </p:pic>
      <p:pic>
        <p:nvPicPr>
          <p:cNvPr id="16" name="Picture 15">
            <a:hlinkClick r:id="rId15" action="ppaction://hlinksldjump"/>
            <a:extLst>
              <a:ext uri="{FF2B5EF4-FFF2-40B4-BE49-F238E27FC236}">
                <a16:creationId xmlns:a16="http://schemas.microsoft.com/office/drawing/2014/main" id="{6FB1DCEB-4C74-4EB6-8AC6-7F38A1717E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87008" y="3982970"/>
            <a:ext cx="1969179" cy="1743607"/>
          </a:xfrm>
          <a:prstGeom prst="rect">
            <a:avLst/>
          </a:prstGeom>
        </p:spPr>
      </p:pic>
      <p:pic>
        <p:nvPicPr>
          <p:cNvPr id="17" name="Picture 16">
            <a:extLst>
              <a:ext uri="{FF2B5EF4-FFF2-40B4-BE49-F238E27FC236}">
                <a16:creationId xmlns:a16="http://schemas.microsoft.com/office/drawing/2014/main" id="{769360CF-BDF1-45A9-8C3E-6AEF4338A20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41283" y="3470861"/>
            <a:ext cx="2060627" cy="1383912"/>
          </a:xfrm>
          <a:prstGeom prst="rect">
            <a:avLst/>
          </a:prstGeom>
        </p:spPr>
      </p:pic>
      <p:pic>
        <p:nvPicPr>
          <p:cNvPr id="37" name="Picture 36">
            <a:extLst>
              <a:ext uri="{FF2B5EF4-FFF2-40B4-BE49-F238E27FC236}">
                <a16:creationId xmlns:a16="http://schemas.microsoft.com/office/drawing/2014/main" id="{16677DD5-4B38-44EE-AE03-4CE69860F1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6308765"/>
            <a:ext cx="6095999" cy="334819"/>
          </a:xfrm>
          <a:prstGeom prst="rect">
            <a:avLst/>
          </a:prstGeom>
        </p:spPr>
      </p:pic>
      <p:pic>
        <p:nvPicPr>
          <p:cNvPr id="38" name="Picture 37">
            <a:extLst>
              <a:ext uri="{FF2B5EF4-FFF2-40B4-BE49-F238E27FC236}">
                <a16:creationId xmlns:a16="http://schemas.microsoft.com/office/drawing/2014/main" id="{8E58EB64-C11F-4AA8-BD51-6B7EDB33655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96001" y="6308765"/>
            <a:ext cx="6095999" cy="334819"/>
          </a:xfrm>
          <a:prstGeom prst="rect">
            <a:avLst/>
          </a:prstGeom>
        </p:spPr>
      </p:pic>
      <p:pic>
        <p:nvPicPr>
          <p:cNvPr id="39" name="Picture 38">
            <a:extLst>
              <a:ext uri="{FF2B5EF4-FFF2-40B4-BE49-F238E27FC236}">
                <a16:creationId xmlns:a16="http://schemas.microsoft.com/office/drawing/2014/main" id="{468116E2-9E2A-444E-92F8-B1A7CB1476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974629"/>
            <a:ext cx="6095999" cy="334819"/>
          </a:xfrm>
          <a:prstGeom prst="rect">
            <a:avLst/>
          </a:prstGeom>
        </p:spPr>
      </p:pic>
      <p:pic>
        <p:nvPicPr>
          <p:cNvPr id="40" name="Picture 39">
            <a:extLst>
              <a:ext uri="{FF2B5EF4-FFF2-40B4-BE49-F238E27FC236}">
                <a16:creationId xmlns:a16="http://schemas.microsoft.com/office/drawing/2014/main" id="{4AF2A1C0-A62D-4A01-AB2A-74ABC46C1AC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96000" y="2974629"/>
            <a:ext cx="6095999" cy="334819"/>
          </a:xfrm>
          <a:prstGeom prst="rect">
            <a:avLst/>
          </a:prstGeom>
        </p:spPr>
      </p:pic>
      <p:sp>
        <p:nvSpPr>
          <p:cNvPr id="42" name="Flowchart: Summing Junction 41">
            <a:hlinkClick r:id="rId19" action="ppaction://hlinksldjump"/>
            <a:extLst>
              <a:ext uri="{FF2B5EF4-FFF2-40B4-BE49-F238E27FC236}">
                <a16:creationId xmlns:a16="http://schemas.microsoft.com/office/drawing/2014/main" id="{E51D645D-F5EB-48AD-9720-05E0BE57DF46}"/>
              </a:ext>
            </a:extLst>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31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Bạn được tặng 3 cái kẹo</a:t>
            </a: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90152"/>
            <a:ext cx="9622971" cy="204097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2060"/>
              </a:solidFill>
              <a:latin typeface="Times New Roman" pitchFamily="18" charset="0"/>
              <a:ea typeface="Tahoma" panose="020B0604030504040204" pitchFamily="34" charset="0"/>
              <a:cs typeface="Times New Roman" pitchFamily="18" charset="0"/>
            </a:endParaRPr>
          </a:p>
          <a:p>
            <a:endParaRPr lang="en-US" sz="2400">
              <a:solidFill>
                <a:schemeClr val="tx1"/>
              </a:solidFill>
              <a:latin typeface="Times New Roman" pitchFamily="18" charset="0"/>
              <a:ea typeface="Tahoma" panose="020B0604030504040204" pitchFamily="34" charset="0"/>
              <a:cs typeface="Times New Roman" pitchFamily="18" charset="0"/>
            </a:endParaRPr>
          </a:p>
          <a:p>
            <a:endParaRPr lang="en-US" sz="2400">
              <a:solidFill>
                <a:schemeClr val="tx1"/>
              </a:solidFill>
              <a:latin typeface="Times New Roman" pitchFamily="18" charset="0"/>
              <a:ea typeface="Tahoma" panose="020B0604030504040204" pitchFamily="34" charset="0"/>
              <a:cs typeface="Times New Roman" pitchFamily="18" charset="0"/>
            </a:endParaRPr>
          </a:p>
          <a:p>
            <a:r>
              <a:rPr lang="en-US" sz="2400" b="1">
                <a:solidFill>
                  <a:srgbClr val="FF0000"/>
                </a:solidFill>
                <a:latin typeface="Times New Roman" pitchFamily="18" charset="0"/>
                <a:ea typeface="Tahoma" panose="020B0604030504040204" pitchFamily="34" charset="0"/>
                <a:cs typeface="Times New Roman" pitchFamily="18" charset="0"/>
              </a:rPr>
              <a:t>Hộp </a:t>
            </a:r>
            <a:r>
              <a:rPr lang="en-US" sz="2400" b="1" dirty="0" err="1">
                <a:solidFill>
                  <a:srgbClr val="FF0000"/>
                </a:solidFill>
                <a:latin typeface="Times New Roman" pitchFamily="18" charset="0"/>
                <a:ea typeface="Tahoma" panose="020B0604030504040204" pitchFamily="34" charset="0"/>
                <a:cs typeface="Times New Roman" pitchFamily="18" charset="0"/>
              </a:rPr>
              <a:t>quà</a:t>
            </a:r>
            <a:r>
              <a:rPr lang="en-US" sz="2400" b="1" dirty="0">
                <a:solidFill>
                  <a:srgbClr val="FF0000"/>
                </a:solidFill>
                <a:latin typeface="Times New Roman" pitchFamily="18" charset="0"/>
                <a:ea typeface="Tahoma" panose="020B0604030504040204" pitchFamily="34" charset="0"/>
                <a:cs typeface="Times New Roman" pitchFamily="18" charset="0"/>
              </a:rPr>
              <a:t> </a:t>
            </a:r>
            <a:r>
              <a:rPr lang="en-US" sz="2400" b="1" dirty="0" err="1">
                <a:solidFill>
                  <a:srgbClr val="FF0000"/>
                </a:solidFill>
                <a:latin typeface="Times New Roman" pitchFamily="18" charset="0"/>
                <a:ea typeface="Tahoma" panose="020B0604030504040204" pitchFamily="34" charset="0"/>
                <a:cs typeface="Times New Roman" pitchFamily="18" charset="0"/>
              </a:rPr>
              <a:t>số</a:t>
            </a:r>
            <a:r>
              <a:rPr lang="en-US" sz="2400" b="1" dirty="0">
                <a:solidFill>
                  <a:srgbClr val="FF0000"/>
                </a:solidFill>
                <a:latin typeface="Times New Roman" pitchFamily="18" charset="0"/>
                <a:ea typeface="Tahoma" panose="020B0604030504040204" pitchFamily="34" charset="0"/>
                <a:cs typeface="Times New Roman" pitchFamily="18" charset="0"/>
              </a:rPr>
              <a:t> 1</a:t>
            </a:r>
            <a:r>
              <a:rPr lang="en-US" sz="2400" b="1">
                <a:solidFill>
                  <a:srgbClr val="FF0000"/>
                </a:solidFill>
                <a:latin typeface="Times New Roman" pitchFamily="18" charset="0"/>
                <a:ea typeface="Tahoma" panose="020B0604030504040204" pitchFamily="34" charset="0"/>
                <a:cs typeface="Times New Roman" pitchFamily="18" charset="0"/>
              </a:rPr>
              <a:t>:  </a:t>
            </a:r>
            <a:r>
              <a:rPr lang="en-US" sz="2400" b="1">
                <a:solidFill>
                  <a:srgbClr val="FF0000"/>
                </a:solidFill>
              </a:rPr>
              <a:t> </a:t>
            </a:r>
            <a:r>
              <a:rPr lang="en-US" sz="2400">
                <a:solidFill>
                  <a:schemeClr val="tx1"/>
                </a:solidFill>
              </a:rPr>
              <a:t>Thư điện tử có ưu điểm gì so với thư truyền thống :</a:t>
            </a:r>
          </a:p>
          <a:p>
            <a:r>
              <a:rPr lang="en-US" sz="2400">
                <a:solidFill>
                  <a:schemeClr val="tx1"/>
                </a:solidFill>
              </a:rPr>
              <a:t>A. Thời gian gửi nhanh</a:t>
            </a:r>
          </a:p>
          <a:p>
            <a:r>
              <a:rPr lang="en-US" sz="2400">
                <a:solidFill>
                  <a:schemeClr val="tx1"/>
                </a:solidFill>
              </a:rPr>
              <a:t>B. Có thể gửi đồng thời cho nhiều người</a:t>
            </a:r>
          </a:p>
          <a:p>
            <a:r>
              <a:rPr lang="en-US" sz="2400">
                <a:solidFill>
                  <a:schemeClr val="tx1"/>
                </a:solidFill>
              </a:rPr>
              <a:t>C. Chi phí thấp</a:t>
            </a:r>
          </a:p>
          <a:p>
            <a:r>
              <a:rPr lang="en-US" sz="2400">
                <a:solidFill>
                  <a:schemeClr val="tx1"/>
                </a:solidFill>
              </a:rPr>
              <a:t>D. Thời gian gửi nhanh</a:t>
            </a:r>
            <a:r>
              <a:rPr lang="en-US" sz="2400" b="1">
                <a:solidFill>
                  <a:schemeClr val="tx1"/>
                </a:solidFill>
              </a:rPr>
              <a:t>, </a:t>
            </a:r>
            <a:r>
              <a:rPr lang="en-US" sz="2400">
                <a:solidFill>
                  <a:schemeClr val="tx1"/>
                </a:solidFill>
              </a:rPr>
              <a:t>có thể gửi đồng thời cho nhiều người, chi phí thấp.</a:t>
            </a:r>
          </a:p>
          <a:p>
            <a:endParaRPr lang="en-US" sz="3200">
              <a:solidFill>
                <a:schemeClr val="tx1"/>
              </a:solidFill>
            </a:endParaRPr>
          </a:p>
          <a:p>
            <a:pPr algn="ctr"/>
            <a:endParaRPr lang="en-US" sz="3200" dirty="0">
              <a:solidFill>
                <a:srgbClr val="002060"/>
              </a:solidFill>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2298550"/>
            <a:ext cx="9730704" cy="6766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itchFamily="18" charset="0"/>
                <a:ea typeface="Tahoma" panose="020B0604030504040204" pitchFamily="34" charset="0"/>
                <a:cs typeface="Times New Roman" pitchFamily="18" charset="0"/>
              </a:rPr>
              <a:t>                                    D </a:t>
            </a:r>
            <a:endParaRPr lang="en-US" sz="3200" dirty="0">
              <a:solidFill>
                <a:srgbClr val="002060"/>
              </a:solidFill>
              <a:latin typeface="Times New Roman" pitchFamily="18" charset="0"/>
              <a:ea typeface="Tahoma" panose="020B0604030504040204" pitchFamily="34" charset="0"/>
              <a:cs typeface="Times New Roman" pitchFamily="18"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207583629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1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nhận 1 tráng pháo tay của cả lớp</a:t>
            </a:r>
            <a:endPar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0"/>
            <a:ext cx="9870621" cy="259820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0" lang="en-US" sz="320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a:p>
            <a:r>
              <a:rPr kumimoji="0" lang="en-US" sz="3200" b="0"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Hộp</a:t>
            </a:r>
            <a:r>
              <a:rPr kumimoji="0" lang="en-US" sz="3200" b="0" i="0" u="none" strike="noStrike" kern="1200" cap="none" spc="0" normalizeH="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quà số 2: </a:t>
            </a:r>
            <a:r>
              <a:rPr lang="en-US" sz="2400">
                <a:solidFill>
                  <a:schemeClr val="tx1"/>
                </a:solidFill>
              </a:rPr>
              <a:t>Em sưu tầm được nhiều ảnh đẹp muốn gửi cho bạn bè ở nhiều nơi em dùng dịch vụ gì?</a:t>
            </a:r>
          </a:p>
          <a:p>
            <a:r>
              <a:rPr lang="en-US" sz="2400">
                <a:solidFill>
                  <a:schemeClr val="tx1"/>
                </a:solidFill>
              </a:rPr>
              <a:t>A. Thương mại điện tử;</a:t>
            </a:r>
          </a:p>
          <a:p>
            <a:r>
              <a:rPr lang="en-US" sz="2400">
                <a:solidFill>
                  <a:schemeClr val="tx1"/>
                </a:solidFill>
              </a:rPr>
              <a:t>B. Đào tạo qua mạng;</a:t>
            </a:r>
          </a:p>
          <a:p>
            <a:r>
              <a:rPr lang="en-US" sz="2400">
                <a:solidFill>
                  <a:schemeClr val="tx1"/>
                </a:solidFill>
              </a:rPr>
              <a:t>C. Thư điện tử đính kèm tệp;</a:t>
            </a:r>
          </a:p>
          <a:p>
            <a:r>
              <a:rPr lang="en-US" sz="2400">
                <a:solidFill>
                  <a:schemeClr val="tx1"/>
                </a:solidFill>
              </a:rPr>
              <a:t>D. Tìm kiếm thông tin.</a:t>
            </a: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82028" y="3024988"/>
            <a:ext cx="8985136" cy="63989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365955964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 được</a:t>
            </a:r>
            <a:r>
              <a:rPr kumimoji="0" lang="en-US" sz="1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nhận 4 cái kẹo</a:t>
            </a:r>
            <a:endPar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50426"/>
            <a:ext cx="10889200" cy="205339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3200">
                <a:solidFill>
                  <a:srgbClr val="FF0000"/>
                </a:solidFill>
                <a:latin typeface="Tahoma" panose="020B0604030504040204" pitchFamily="34" charset="0"/>
                <a:ea typeface="Tahoma" panose="020B0604030504040204" pitchFamily="34" charset="0"/>
                <a:cs typeface="Tahoma" panose="020B0604030504040204" pitchFamily="34" charset="0"/>
              </a:rPr>
              <a:t>Hộp quà số 3:  </a:t>
            </a:r>
            <a:r>
              <a:rPr lang="vi-VN" sz="2400">
                <a:solidFill>
                  <a:schemeClr val="tx1"/>
                </a:solidFill>
              </a:rPr>
              <a:t>Trình bày cú pháp địa chỉ thư điện tử tổng quát:</a:t>
            </a:r>
            <a:endParaRPr lang="en-US" sz="2400">
              <a:solidFill>
                <a:schemeClr val="tx1"/>
              </a:solidFill>
            </a:endParaRPr>
          </a:p>
          <a:p>
            <a:r>
              <a:rPr lang="vi-VN" sz="2400">
                <a:solidFill>
                  <a:schemeClr val="tx1"/>
                </a:solidFill>
              </a:rPr>
              <a:t>A. &lt; lop</a:t>
            </a:r>
            <a:r>
              <a:rPr lang="en-US" sz="2400">
                <a:solidFill>
                  <a:schemeClr val="tx1"/>
                </a:solidFill>
              </a:rPr>
              <a:t>6</a:t>
            </a:r>
            <a:r>
              <a:rPr lang="vi-VN" sz="2400">
                <a:solidFill>
                  <a:schemeClr val="tx1"/>
                </a:solidFill>
              </a:rPr>
              <a:t>b &gt; @ &lt; yahoo.com &gt;</a:t>
            </a:r>
            <a:endParaRPr lang="en-US" sz="2400">
              <a:solidFill>
                <a:schemeClr val="tx1"/>
              </a:solidFill>
            </a:endParaRPr>
          </a:p>
          <a:p>
            <a:r>
              <a:rPr lang="vi-VN" sz="2400">
                <a:solidFill>
                  <a:schemeClr val="tx1"/>
                </a:solidFill>
              </a:rPr>
              <a:t>B. &lt; Tên đăng nhập &gt; @ &lt; Tên máy chủ lưu hộp thư &gt;</a:t>
            </a:r>
            <a:endParaRPr lang="en-US" sz="2400">
              <a:solidFill>
                <a:schemeClr val="tx1"/>
              </a:solidFill>
            </a:endParaRPr>
          </a:p>
          <a:p>
            <a:r>
              <a:rPr lang="vi-VN" sz="2400">
                <a:solidFill>
                  <a:schemeClr val="tx1"/>
                </a:solidFill>
              </a:rPr>
              <a:t>C.&lt; Tên đăng nhập &gt; @ &lt; gmail.com &gt;</a:t>
            </a:r>
            <a:endParaRPr lang="en-US" sz="2400">
              <a:solidFill>
                <a:schemeClr val="tx1"/>
              </a:solidFill>
            </a:endParaRPr>
          </a:p>
          <a:p>
            <a:r>
              <a:rPr lang="vi-VN" sz="2400">
                <a:solidFill>
                  <a:schemeClr val="tx1"/>
                </a:solidFill>
              </a:rPr>
              <a:t>D.&lt; Tên đăng nhập &gt;@ &lt; yahoo.com.vn&gt;</a:t>
            </a:r>
            <a:endParaRPr lang="en-US" sz="2400">
              <a:solidFill>
                <a:schemeClr val="tx1"/>
              </a:solidFill>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82028" y="2537413"/>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7631" y="3879228"/>
            <a:ext cx="714375" cy="1190625"/>
          </a:xfrm>
          <a:prstGeom prst="rect">
            <a:avLst/>
          </a:prstGeom>
        </p:spPr>
      </p:pic>
    </p:spTree>
    <p:extLst>
      <p:ext uri="{BB962C8B-B14F-4D97-AF65-F5344CB8AC3E}">
        <p14:creationId xmlns:p14="http://schemas.microsoft.com/office/powerpoint/2010/main" val="192308065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 được</a:t>
            </a:r>
            <a:r>
              <a:rPr kumimoji="0" lang="en-US" sz="1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nhận 1 cây bút bi</a:t>
            </a:r>
            <a:endPar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626569" y="275770"/>
            <a:ext cx="10130847" cy="251894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quà</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4 </a:t>
            </a:r>
            <a:r>
              <a:rPr lang="en-US" sz="2400" dirty="0">
                <a:solidFill>
                  <a:schemeClr val="tx1"/>
                </a:solidFill>
                <a:latin typeface="Tahoma" pitchFamily="34" charset="0"/>
                <a:ea typeface="Tahoma" pitchFamily="34" charset="0"/>
                <a:cs typeface="Tahoma" pitchFamily="34" charset="0"/>
              </a:rPr>
              <a:t>: </a:t>
            </a:r>
            <a:r>
              <a:rPr lang="vi-VN" sz="2400" dirty="0">
                <a:solidFill>
                  <a:schemeClr val="tx1"/>
                </a:solidFill>
              </a:rPr>
              <a:t>Một người đang sử dụng dịch vụ thư điện tử miễn phí của Google. Địa chỉ nào dưới đây được viết đúng?</a:t>
            </a:r>
            <a:endParaRPr lang="en-US" sz="2400" dirty="0">
              <a:solidFill>
                <a:schemeClr val="tx1"/>
              </a:solidFill>
            </a:endParaRPr>
          </a:p>
          <a:p>
            <a:r>
              <a:rPr lang="vi-VN" sz="2400" dirty="0">
                <a:solidFill>
                  <a:schemeClr val="tx1"/>
                </a:solidFill>
              </a:rPr>
              <a:t>A. vietjack@gmail.com</a:t>
            </a:r>
            <a:endParaRPr lang="en-US" sz="2400" dirty="0">
              <a:solidFill>
                <a:schemeClr val="tx1"/>
              </a:solidFill>
            </a:endParaRPr>
          </a:p>
          <a:p>
            <a:r>
              <a:rPr lang="vi-VN" sz="2400" dirty="0">
                <a:solidFill>
                  <a:schemeClr val="tx1"/>
                </a:solidFill>
              </a:rPr>
              <a:t>B. </a:t>
            </a:r>
            <a:r>
              <a:rPr lang="vi-VN" sz="2400" dirty="0">
                <a:solidFill>
                  <a:schemeClr val="tx1"/>
                </a:solidFill>
                <a:hlinkClick r:id="rId7"/>
              </a:rPr>
              <a:t>gmail.com@yahoo2010</a:t>
            </a:r>
            <a:r>
              <a:rPr lang="en-US" sz="2400" dirty="0">
                <a:solidFill>
                  <a:schemeClr val="tx1"/>
                </a:solidFill>
              </a:rPr>
              <a:t> 	 	</a:t>
            </a:r>
          </a:p>
          <a:p>
            <a:r>
              <a:rPr lang="vi-VN" sz="2400" dirty="0">
                <a:solidFill>
                  <a:schemeClr val="tx1"/>
                </a:solidFill>
              </a:rPr>
              <a:t>C. vietjack@yahoo.com.vn</a:t>
            </a:r>
            <a:endParaRPr lang="en-US" sz="2400" dirty="0">
              <a:solidFill>
                <a:schemeClr val="tx1"/>
              </a:solidFill>
            </a:endParaRPr>
          </a:p>
          <a:p>
            <a:r>
              <a:rPr lang="vi-VN" sz="2400" dirty="0">
                <a:solidFill>
                  <a:schemeClr val="tx1"/>
                </a:solidFill>
              </a:rPr>
              <a:t>D. B và C đều đúng</a:t>
            </a:r>
            <a:endParaRPr lang="en-US" sz="2400" dirty="0">
              <a:solidFill>
                <a:schemeClr val="tx1"/>
              </a:solidFill>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508000" y="3277354"/>
            <a:ext cx="8985136" cy="69490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3094341" y="5471441"/>
            <a:ext cx="2017523" cy="275602"/>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729799" y="4450936"/>
            <a:ext cx="2310938"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9833" y="4446534"/>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251911" y="47935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397757782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999" y="3187632"/>
            <a:ext cx="8839200" cy="1219200"/>
          </a:xfrm>
        </p:spPr>
        <p:txBody>
          <a:bodyPr>
            <a:normAutofit fontScale="90000"/>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3"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2439629" y="698212"/>
            <a:ext cx="2329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spcBef>
                <a:spcPct val="50000"/>
              </a:spcBef>
              <a:buFontTx/>
              <a:buNone/>
            </a:pPr>
            <a:r>
              <a:rPr lang="en-US" altLang="en-US" sz="3200" b="1">
                <a:solidFill>
                  <a:srgbClr val="FF0066"/>
                </a:solidFill>
                <a:latin typeface="Times New Roman" panose="02020603050405020304" pitchFamily="18" charset="0"/>
                <a:cs typeface="Times New Roman" panose="02020603050405020304" pitchFamily="18" charset="0"/>
              </a:rPr>
              <a:t>TIẾT 14</a:t>
            </a:r>
            <a:endParaRPr lang="en-US" altLang="en-US" sz="32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401312"/>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 được</a:t>
            </a:r>
            <a:r>
              <a:rPr kumimoji="0" lang="en-US" sz="1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nhận 1 gói kẹo</a:t>
            </a: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7" name="Rectangle: Folded Corner 26">
            <a:extLst>
              <a:ext uri="{FF2B5EF4-FFF2-40B4-BE49-F238E27FC236}">
                <a16:creationId xmlns:a16="http://schemas.microsoft.com/office/drawing/2014/main" id="{A468FF43-48BE-45C8-AE0E-72371E21D00D}"/>
              </a:ext>
            </a:extLst>
          </p:cNvPr>
          <p:cNvSpPr/>
          <p:nvPr/>
        </p:nvSpPr>
        <p:spPr>
          <a:xfrm>
            <a:off x="508000" y="275771"/>
            <a:ext cx="9622971" cy="153040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endParaRPr>
          </a:p>
          <a:p>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quà</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0000"/>
                </a:solidFill>
              </a:rPr>
              <a:t>5: </a:t>
            </a:r>
            <a:r>
              <a:rPr lang="en-US" sz="2400" dirty="0" err="1">
                <a:solidFill>
                  <a:schemeClr val="tx1"/>
                </a:solidFill>
              </a:rPr>
              <a:t>Điền</a:t>
            </a:r>
            <a:r>
              <a:rPr lang="en-US" sz="2400" dirty="0">
                <a:solidFill>
                  <a:schemeClr val="tx1"/>
                </a:solidFill>
              </a:rPr>
              <a:t> </a:t>
            </a:r>
            <a:r>
              <a:rPr lang="en-US" sz="2400" dirty="0" err="1">
                <a:solidFill>
                  <a:schemeClr val="tx1"/>
                </a:solidFill>
              </a:rPr>
              <a:t>vào</a:t>
            </a:r>
            <a:r>
              <a:rPr lang="en-US" sz="2400" dirty="0">
                <a:solidFill>
                  <a:schemeClr val="tx1"/>
                </a:solidFill>
              </a:rPr>
              <a:t> </a:t>
            </a:r>
            <a:r>
              <a:rPr lang="en-US" sz="2400" dirty="0" err="1">
                <a:solidFill>
                  <a:schemeClr val="tx1"/>
                </a:solidFill>
              </a:rPr>
              <a:t>chỗ</a:t>
            </a:r>
            <a:r>
              <a:rPr lang="en-US" sz="2400" dirty="0">
                <a:solidFill>
                  <a:schemeClr val="tx1"/>
                </a:solidFill>
              </a:rPr>
              <a:t> </a:t>
            </a:r>
            <a:r>
              <a:rPr lang="en-US" sz="2400" dirty="0" err="1">
                <a:solidFill>
                  <a:schemeClr val="tx1"/>
                </a:solidFill>
              </a:rPr>
              <a:t>trống</a:t>
            </a:r>
            <a:r>
              <a:rPr lang="en-US" sz="2400" dirty="0">
                <a:solidFill>
                  <a:schemeClr val="tx1"/>
                </a:solidFill>
              </a:rPr>
              <a:t>….   </a:t>
            </a:r>
          </a:p>
          <a:p>
            <a:r>
              <a:rPr lang="en-US" sz="2400" dirty="0" err="1">
                <a:solidFill>
                  <a:schemeClr val="tx1"/>
                </a:solidFill>
              </a:rPr>
              <a:t>Để</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hộp</a:t>
            </a:r>
            <a:r>
              <a:rPr lang="en-US" sz="2400" dirty="0">
                <a:solidFill>
                  <a:schemeClr val="tx1"/>
                </a:solidFill>
              </a:rPr>
              <a:t> </a:t>
            </a:r>
            <a:r>
              <a:rPr lang="en-US" sz="2400" dirty="0" err="1">
                <a:solidFill>
                  <a:schemeClr val="tx1"/>
                </a:solidFill>
              </a:rPr>
              <a:t>thư</a:t>
            </a:r>
            <a:r>
              <a:rPr lang="en-US" sz="2400" dirty="0">
                <a:solidFill>
                  <a:schemeClr val="tx1"/>
                </a:solidFill>
              </a:rPr>
              <a:t> </a:t>
            </a:r>
            <a:r>
              <a:rPr lang="en-US" sz="2400" dirty="0" err="1">
                <a:solidFill>
                  <a:schemeClr val="tx1"/>
                </a:solidFill>
              </a:rPr>
              <a:t>điện</a:t>
            </a:r>
            <a:r>
              <a:rPr lang="en-US" sz="2400" dirty="0">
                <a:solidFill>
                  <a:schemeClr val="tx1"/>
                </a:solidFill>
              </a:rPr>
              <a:t> </a:t>
            </a:r>
            <a:r>
              <a:rPr lang="en-US" sz="2400" dirty="0" err="1">
                <a:solidFill>
                  <a:schemeClr val="tx1"/>
                </a:solidFill>
              </a:rPr>
              <a:t>tử</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sử</a:t>
            </a:r>
            <a:r>
              <a:rPr lang="en-US" sz="2400" dirty="0">
                <a:solidFill>
                  <a:schemeClr val="tx1"/>
                </a:solidFill>
              </a:rPr>
              <a:t> </a:t>
            </a:r>
            <a:r>
              <a:rPr lang="en-US" sz="2400" dirty="0" err="1">
                <a:solidFill>
                  <a:schemeClr val="tx1"/>
                </a:solidFill>
              </a:rPr>
              <a:t>dụng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 </a:t>
            </a:r>
            <a:r>
              <a:rPr lang="en-US" sz="2400" dirty="0" err="1">
                <a:solidFill>
                  <a:schemeClr val="tx1"/>
                </a:solidFill>
              </a:rPr>
              <a:t>thư</a:t>
            </a:r>
            <a:r>
              <a:rPr lang="en-US" sz="2400" dirty="0">
                <a:solidFill>
                  <a:schemeClr val="tx1"/>
                </a:solidFill>
              </a:rPr>
              <a:t> </a:t>
            </a:r>
            <a:r>
              <a:rPr lang="en-US" sz="2400" dirty="0" err="1">
                <a:solidFill>
                  <a:schemeClr val="tx1"/>
                </a:solidFill>
              </a:rPr>
              <a:t>điện</a:t>
            </a:r>
            <a:r>
              <a:rPr lang="en-US" sz="2400" dirty="0">
                <a:solidFill>
                  <a:schemeClr val="tx1"/>
                </a:solidFill>
              </a:rPr>
              <a:t> </a:t>
            </a:r>
            <a:r>
              <a:rPr lang="en-US" sz="2400" dirty="0" err="1">
                <a:solidFill>
                  <a:schemeClr val="tx1"/>
                </a:solidFill>
              </a:rPr>
              <a:t>tử</a:t>
            </a:r>
            <a:r>
              <a:rPr lang="en-US" sz="2400" dirty="0">
                <a:solidFill>
                  <a:schemeClr val="tx1"/>
                </a:solidFill>
              </a:rPr>
              <a:t> </a:t>
            </a:r>
            <a:r>
              <a:rPr lang="en-US" sz="2400" dirty="0" err="1">
                <a:solidFill>
                  <a:schemeClr val="tx1"/>
                </a:solidFill>
              </a:rPr>
              <a:t>với</a:t>
            </a:r>
            <a:r>
              <a:rPr lang="en-US" sz="2400" dirty="0">
                <a:solidFill>
                  <a:schemeClr val="tx1"/>
                </a:solidFill>
              </a:rPr>
              <a:t> </a:t>
            </a:r>
            <a:r>
              <a:rPr lang="en-US" sz="2400" dirty="0" err="1">
                <a:solidFill>
                  <a:schemeClr val="tx1"/>
                </a:solidFill>
              </a:rPr>
              <a:t>nhà</a:t>
            </a:r>
            <a:r>
              <a:rPr lang="en-US" sz="2400" dirty="0">
                <a:solidFill>
                  <a:schemeClr val="tx1"/>
                </a:solidFill>
              </a:rPr>
              <a:t> </a:t>
            </a:r>
            <a:r>
              <a:rPr lang="en-US" sz="2400" dirty="0" err="1">
                <a:solidFill>
                  <a:schemeClr val="tx1"/>
                </a:solidFill>
              </a:rPr>
              <a:t>cung</a:t>
            </a:r>
            <a:r>
              <a:rPr lang="en-US" sz="2400" dirty="0">
                <a:solidFill>
                  <a:schemeClr val="tx1"/>
                </a:solidFill>
              </a:rPr>
              <a:t> </a:t>
            </a:r>
            <a:r>
              <a:rPr lang="en-US" sz="2400" dirty="0" err="1">
                <a:solidFill>
                  <a:schemeClr val="tx1"/>
                </a:solidFill>
              </a:rPr>
              <a:t>cấp</a:t>
            </a:r>
            <a:r>
              <a:rPr lang="en-US" sz="2400" dirty="0">
                <a:solidFill>
                  <a:schemeClr val="tx1"/>
                </a:solidFill>
              </a:rPr>
              <a:t> </a:t>
            </a:r>
            <a:r>
              <a:rPr lang="en-US" sz="2400" dirty="0" err="1">
                <a:solidFill>
                  <a:schemeClr val="tx1"/>
                </a:solidFill>
              </a:rPr>
              <a:t>dịch</a:t>
            </a:r>
            <a:r>
              <a:rPr lang="en-US" sz="2400" dirty="0">
                <a:solidFill>
                  <a:schemeClr val="tx1"/>
                </a:solidFill>
              </a:rPr>
              <a:t> </a:t>
            </a:r>
            <a:r>
              <a:rPr lang="en-US" sz="2400" dirty="0" err="1">
                <a:solidFill>
                  <a:schemeClr val="tx1"/>
                </a:solidFill>
              </a:rPr>
              <a:t>vụ</a:t>
            </a:r>
            <a:r>
              <a:rPr lang="en-US" sz="2400" dirty="0">
                <a:solidFill>
                  <a:schemeClr val="tx1"/>
                </a:solidFill>
              </a:rPr>
              <a:t> </a:t>
            </a:r>
            <a:r>
              <a:rPr lang="en-US" sz="2400" dirty="0" err="1">
                <a:solidFill>
                  <a:schemeClr val="tx1"/>
                </a:solidFill>
              </a:rPr>
              <a:t>thư</a:t>
            </a:r>
            <a:r>
              <a:rPr lang="en-US" sz="2400" dirty="0">
                <a:solidFill>
                  <a:schemeClr val="tx1"/>
                </a:solidFill>
              </a:rPr>
              <a:t> </a:t>
            </a:r>
            <a:r>
              <a:rPr lang="en-US" sz="2400" dirty="0" err="1">
                <a:solidFill>
                  <a:schemeClr val="tx1"/>
                </a:solidFill>
              </a:rPr>
              <a:t>điện</a:t>
            </a:r>
            <a:r>
              <a:rPr lang="en-US" sz="2400" dirty="0">
                <a:solidFill>
                  <a:schemeClr val="tx1"/>
                </a:solidFill>
              </a:rPr>
              <a:t> </a:t>
            </a:r>
            <a:r>
              <a:rPr lang="en-US" sz="2400" dirty="0" err="1">
                <a:solidFill>
                  <a:schemeClr val="tx1"/>
                </a:solidFill>
              </a:rPr>
              <a:t>tử</a:t>
            </a:r>
            <a:r>
              <a:rPr lang="en-US" sz="2400" dirty="0">
                <a:solidFill>
                  <a:schemeClr val="tx1"/>
                </a:solidFill>
              </a:rPr>
              <a:t>.</a:t>
            </a:r>
          </a:p>
          <a:p>
            <a:endParaRPr kumimoji="0" lang="en-US" sz="28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angle: Folded Corner 27">
            <a:extLst>
              <a:ext uri="{FF2B5EF4-FFF2-40B4-BE49-F238E27FC236}">
                <a16:creationId xmlns:a16="http://schemas.microsoft.com/office/drawing/2014/main" id="{02105D08-1F14-416F-86C2-51DFEA1D8826}"/>
              </a:ext>
            </a:extLst>
          </p:cNvPr>
          <p:cNvSpPr/>
          <p:nvPr/>
        </p:nvSpPr>
        <p:spPr>
          <a:xfrm>
            <a:off x="679396" y="2001198"/>
            <a:ext cx="8985136"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solidFill>
                  <a:schemeClr val="tx1"/>
                </a:solidFill>
              </a:rPr>
              <a:t>tài khoản</a:t>
            </a:r>
            <a:endParaRPr kumimoji="0" lang="en-US" sz="3200" b="0" i="0" u="none" strike="noStrike" kern="120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8"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Tree>
    <p:extLst>
      <p:ext uri="{BB962C8B-B14F-4D97-AF65-F5344CB8AC3E}">
        <p14:creationId xmlns:p14="http://schemas.microsoft.com/office/powerpoint/2010/main" val="36807167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6387" name="Content Placeholder 2"/>
          <p:cNvSpPr>
            <a:spLocks noGrp="1"/>
          </p:cNvSpPr>
          <p:nvPr>
            <p:ph idx="1"/>
          </p:nvPr>
        </p:nvSpPr>
        <p:spPr>
          <a:xfrm>
            <a:off x="162984" y="1524000"/>
            <a:ext cx="11724216" cy="533400"/>
          </a:xfrm>
        </p:spPr>
        <p:txBody>
          <a:bodyPr/>
          <a:lstStyle/>
          <a:p>
            <a:pPr marL="114300" indent="0" algn="ctr" eaLnBrk="1" hangingPunct="1">
              <a:buFont typeface="Arial" pitchFamily="34" charset="0"/>
              <a:buNone/>
            </a:pPr>
            <a:r>
              <a:rPr lang="en-US" b="1" u="sng">
                <a:solidFill>
                  <a:srgbClr val="FF0000"/>
                </a:solidFill>
                <a:latin typeface="Times New Roman" pitchFamily="18" charset="0"/>
                <a:cs typeface="Times New Roman" pitchFamily="18" charset="0"/>
              </a:rPr>
              <a:t>Vận dụng</a:t>
            </a:r>
            <a:endParaRPr lang="vi-VN" u="sng">
              <a:solidFill>
                <a:srgbClr val="FF0000"/>
              </a:solidFill>
              <a:latin typeface="Times New Roman" pitchFamily="18" charset="0"/>
              <a:cs typeface="Times New Roman" pitchFamily="18" charset="0"/>
            </a:endParaRPr>
          </a:p>
        </p:txBody>
      </p:sp>
      <p:sp>
        <p:nvSpPr>
          <p:cNvPr id="6" name="Oval Callout 5"/>
          <p:cNvSpPr/>
          <p:nvPr/>
        </p:nvSpPr>
        <p:spPr>
          <a:xfrm>
            <a:off x="7416801" y="1181100"/>
            <a:ext cx="4203700" cy="1752600"/>
          </a:xfrm>
          <a:prstGeom prst="wedgeEllipseCallout">
            <a:avLst>
              <a:gd name="adj1" fmla="val -64020"/>
              <a:gd name="adj2" fmla="val 2147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t>Thảo luận nhóm trả lời câu hỏi sau</a:t>
            </a:r>
            <a:endParaRPr lang="vi-VN"/>
          </a:p>
        </p:txBody>
      </p:sp>
      <p:sp>
        <p:nvSpPr>
          <p:cNvPr id="3" name="Rectangle 2"/>
          <p:cNvSpPr>
            <a:spLocks noChangeArrowheads="1"/>
          </p:cNvSpPr>
          <p:nvPr/>
        </p:nvSpPr>
        <p:spPr bwMode="auto">
          <a:xfrm>
            <a:off x="914400" y="3060700"/>
            <a:ext cx="1107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Em hãy xác định xem thư nào có thể là thư rác trong các thư điện tử với tiêu đề như sau:</a:t>
            </a:r>
          </a:p>
          <a:p>
            <a:r>
              <a:rPr lang="en-US" sz="2400"/>
              <a:t>A. Cơ hội đầu tư kiếm được tiền hơn</a:t>
            </a:r>
          </a:p>
          <a:p>
            <a:r>
              <a:rPr lang="en-US" sz="2400"/>
              <a:t>B. Danh sách học sinh tham gia thi học sinh giỏi môn Tin học</a:t>
            </a:r>
          </a:p>
          <a:p>
            <a:r>
              <a:rPr lang="en-US" sz="2400"/>
              <a:t>C. Quà tặng miễn phí, hãy nháy chuột nhanh</a:t>
            </a:r>
          </a:p>
          <a:p>
            <a:r>
              <a:rPr lang="en-US" sz="2400"/>
              <a:t>D. Bạn đã trúng một chuyến đi miễn phí đến Mĩ</a:t>
            </a:r>
          </a:p>
          <a:p>
            <a:r>
              <a:rPr lang="en-US" sz="2400"/>
              <a:t>E. Ảnh tập thể lớp 6A ngày khai trường</a:t>
            </a:r>
          </a:p>
          <a:p>
            <a:r>
              <a:rPr lang="en-US" sz="2400"/>
              <a:t>F. Khuyến mãi, ưu đãi giá rẻ cho bạn</a:t>
            </a:r>
          </a:p>
        </p:txBody>
      </p:sp>
    </p:spTree>
    <p:extLst>
      <p:ext uri="{BB962C8B-B14F-4D97-AF65-F5344CB8AC3E}">
        <p14:creationId xmlns:p14="http://schemas.microsoft.com/office/powerpoint/2010/main" val="2340474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6"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defRPr/>
            </a:pPr>
            <a:endParaRPr lang="vi-VN" dirty="0"/>
          </a:p>
        </p:txBody>
      </p:sp>
      <p:pic>
        <p:nvPicPr>
          <p:cNvPr id="22530" name="Picture 13" descr="blumen-pflanzen05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a:xfrm>
            <a:off x="5388769" y="3754437"/>
            <a:ext cx="990600" cy="1085850"/>
          </a:xfrm>
        </p:spPr>
      </p:pic>
      <p:pic>
        <p:nvPicPr>
          <p:cNvPr id="22531"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194733" y="489585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5147733" y="4967288"/>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6671733" y="489585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8195733" y="489585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3718984" y="489585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2099733" y="489585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281516" y="4895850"/>
            <a:ext cx="21336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1147233" y="489585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9052984" y="489585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3"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4684184" y="5419725"/>
            <a:ext cx="121708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4"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2588684" y="5621338"/>
            <a:ext cx="121708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5"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3541184" y="5621338"/>
            <a:ext cx="121708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6"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5065184" y="5621338"/>
            <a:ext cx="121708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6303434" y="5848350"/>
            <a:ext cx="1217084"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8"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11351684" y="5276850"/>
            <a:ext cx="121708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9"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7446434" y="5776913"/>
            <a:ext cx="1217084"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20"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11065934" y="5848350"/>
            <a:ext cx="1217084"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1"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9637184" y="5776913"/>
            <a:ext cx="121708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2" descr="blumen-pflanzen05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2006">
            <a:off x="8303684" y="5776913"/>
            <a:ext cx="121708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mic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1" y="1500189"/>
            <a:ext cx="4826000"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5714999" y="1643050"/>
            <a:ext cx="7334300" cy="1569660"/>
          </a:xfrm>
          <a:prstGeom prst="rect">
            <a:avLst/>
          </a:prstGeom>
          <a:noFill/>
        </p:spPr>
        <p:txBody>
          <a:bodyPr>
            <a:spAutoFit/>
          </a:bodyPr>
          <a:lstStyle/>
          <a:p>
            <a:pPr algn="ctr">
              <a:defRPr/>
            </a:pPr>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Thân</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 </a:t>
            </a:r>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Ái</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 </a:t>
            </a:r>
          </a:p>
          <a:p>
            <a:pPr algn="ctr">
              <a:defRPr/>
            </a:pPr>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Chào</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 </a:t>
            </a:r>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Các</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 </a:t>
            </a:r>
            <a:r>
              <a:rPr lang="en-US" sz="48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Em</a:t>
            </a:r>
            <a:r>
              <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 !</a:t>
            </a:r>
          </a:p>
        </p:txBody>
      </p:sp>
      <p:sp>
        <p:nvSpPr>
          <p:cNvPr id="28" name="5-Point Star 27"/>
          <p:cNvSpPr/>
          <p:nvPr/>
        </p:nvSpPr>
        <p:spPr>
          <a:xfrm>
            <a:off x="1143000" y="928688"/>
            <a:ext cx="857251" cy="571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0" name="5-Point Star 29"/>
          <p:cNvSpPr/>
          <p:nvPr/>
        </p:nvSpPr>
        <p:spPr>
          <a:xfrm>
            <a:off x="381000" y="3429000"/>
            <a:ext cx="857251" cy="5715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FF0000"/>
              </a:solidFill>
            </a:endParaRPr>
          </a:p>
        </p:txBody>
      </p:sp>
      <p:sp>
        <p:nvSpPr>
          <p:cNvPr id="31" name="5-Point Star 30"/>
          <p:cNvSpPr/>
          <p:nvPr/>
        </p:nvSpPr>
        <p:spPr>
          <a:xfrm>
            <a:off x="571500" y="1928813"/>
            <a:ext cx="857251" cy="5715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38079667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style.rotation</p:attrName>
                                        </p:attrNameLst>
                                      </p:cBhvr>
                                      <p:tavLst>
                                        <p:tav tm="0">
                                          <p:val>
                                            <p:fltVal val="720"/>
                                          </p:val>
                                        </p:tav>
                                        <p:tav tm="100000">
                                          <p:val>
                                            <p:fltVal val="0"/>
                                          </p:val>
                                        </p:tav>
                                      </p:tavLst>
                                    </p:anim>
                                    <p:anim calcmode="lin" valueType="num">
                                      <p:cBhvr>
                                        <p:cTn id="9" dur="2000" fill="hold"/>
                                        <p:tgtEl>
                                          <p:spTgt spid="24"/>
                                        </p:tgtEl>
                                        <p:attrNameLst>
                                          <p:attrName>ppt_h</p:attrName>
                                        </p:attrNameLst>
                                      </p:cBhvr>
                                      <p:tavLst>
                                        <p:tav tm="0">
                                          <p:val>
                                            <p:fltVal val="0"/>
                                          </p:val>
                                        </p:tav>
                                        <p:tav tm="100000">
                                          <p:val>
                                            <p:strVal val="#ppt_h"/>
                                          </p:val>
                                        </p:tav>
                                      </p:tavLst>
                                    </p:anim>
                                    <p:anim calcmode="lin" valueType="num">
                                      <p:cBhvr>
                                        <p:cTn id="10"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0" fill="hold"/>
                                        <p:tgtEl>
                                          <p:spTgt spid="24"/>
                                        </p:tgtEl>
                                        <p:attrNameLst>
                                          <p:attrName>ppt_w</p:attrName>
                                        </p:attrNameLst>
                                      </p:cBhvr>
                                      <p:tavLst>
                                        <p:tav tm="0" fmla="#ppt_w*sin(2.5*pi*$)">
                                          <p:val>
                                            <p:fltVal val="0"/>
                                          </p:val>
                                        </p:tav>
                                        <p:tav tm="100000">
                                          <p:val>
                                            <p:fltVal val="1"/>
                                          </p:val>
                                        </p:tav>
                                      </p:tavLst>
                                    </p:anim>
                                    <p:anim calcmode="lin" valueType="num">
                                      <p:cBhvr>
                                        <p:cTn id="16" dur="5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9219" name="Content Placeholder 2"/>
          <p:cNvSpPr>
            <a:spLocks noGrp="1"/>
          </p:cNvSpPr>
          <p:nvPr>
            <p:ph idx="1"/>
          </p:nvPr>
        </p:nvSpPr>
        <p:spPr>
          <a:xfrm>
            <a:off x="162984" y="3200400"/>
            <a:ext cx="11724216" cy="533400"/>
          </a:xfrm>
        </p:spPr>
        <p:txBody>
          <a:bodyPr/>
          <a:lstStyle/>
          <a:p>
            <a:pPr marL="114300" indent="0" eaLnBrk="1" hangingPunct="1">
              <a:buFont typeface="Arial" pitchFamily="34" charset="0"/>
              <a:buNone/>
            </a:pPr>
            <a:r>
              <a:rPr lang="vi-VN">
                <a:solidFill>
                  <a:schemeClr val="tx1"/>
                </a:solidFill>
                <a:latin typeface="Times New Roman" pitchFamily="18" charset="0"/>
                <a:cs typeface="Times New Roman" pitchFamily="18" charset="0"/>
              </a:rPr>
              <a:t>Quan sát ba bức tranh dưới đây cho các em biết điều gì? </a:t>
            </a:r>
          </a:p>
        </p:txBody>
      </p:sp>
      <p:pic>
        <p:nvPicPr>
          <p:cNvPr id="9220" name="Picture 3" descr="Screenshot_1"/>
          <p:cNvPicPr>
            <a:picLocks noChangeAspect="1" noChangeArrowheads="1"/>
          </p:cNvPicPr>
          <p:nvPr/>
        </p:nvPicPr>
        <p:blipFill>
          <a:blip r:embed="rId2">
            <a:extLst>
              <a:ext uri="{28A0092B-C50C-407E-A947-70E740481C1C}">
                <a14:useLocalDpi xmlns:a14="http://schemas.microsoft.com/office/drawing/2010/main" val="0"/>
              </a:ext>
            </a:extLst>
          </a:blip>
          <a:srcRect t="18546"/>
          <a:stretch>
            <a:fillRect/>
          </a:stretch>
        </p:blipFill>
        <p:spPr bwMode="auto">
          <a:xfrm>
            <a:off x="1248833" y="3810000"/>
            <a:ext cx="955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135468" y="6134100"/>
            <a:ext cx="1202901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hangingPunct="0">
              <a:defRPr>
                <a:solidFill>
                  <a:schemeClr val="tx1"/>
                </a:solidFill>
                <a:latin typeface="Century Gothic"/>
                <a:cs typeface="Arial" pitchFamily="34" charset="0"/>
              </a:defRPr>
            </a:lvl1pPr>
            <a:lvl2pPr marL="742950" indent="-285750" eaLnBrk="0" hangingPunct="0">
              <a:defRPr>
                <a:solidFill>
                  <a:schemeClr val="tx1"/>
                </a:solidFill>
                <a:latin typeface="Century Gothic"/>
                <a:cs typeface="Arial" pitchFamily="34" charset="0"/>
              </a:defRPr>
            </a:lvl2pPr>
            <a:lvl3pPr marL="1143000" indent="-228600" eaLnBrk="0" hangingPunct="0">
              <a:defRPr>
                <a:solidFill>
                  <a:schemeClr val="tx1"/>
                </a:solidFill>
                <a:latin typeface="Century Gothic"/>
                <a:cs typeface="Arial" pitchFamily="34" charset="0"/>
              </a:defRPr>
            </a:lvl3pPr>
            <a:lvl4pPr marL="1600200" indent="-228600" eaLnBrk="0" hangingPunct="0">
              <a:defRPr>
                <a:solidFill>
                  <a:schemeClr val="tx1"/>
                </a:solidFill>
                <a:latin typeface="Century Gothic"/>
                <a:cs typeface="Arial" pitchFamily="34" charset="0"/>
              </a:defRPr>
            </a:lvl4pPr>
            <a:lvl5pPr marL="2057400" indent="-228600" eaLnBrk="0" hangingPunct="0">
              <a:defRPr>
                <a:solidFill>
                  <a:schemeClr val="tx1"/>
                </a:solidFill>
                <a:latin typeface="Century Gothic"/>
                <a:cs typeface="Arial" pitchFamily="34" charset="0"/>
              </a:defRPr>
            </a:lvl5pPr>
            <a:lvl6pPr marL="2514600" indent="-228600" eaLnBrk="0" fontAlgn="base" hangingPunct="0">
              <a:spcBef>
                <a:spcPct val="0"/>
              </a:spcBef>
              <a:spcAft>
                <a:spcPct val="0"/>
              </a:spcAft>
              <a:defRPr>
                <a:solidFill>
                  <a:schemeClr val="tx1"/>
                </a:solidFill>
                <a:latin typeface="Century Gothic"/>
                <a:cs typeface="Arial" pitchFamily="34" charset="0"/>
              </a:defRPr>
            </a:lvl6pPr>
            <a:lvl7pPr marL="2971800" indent="-228600" eaLnBrk="0" fontAlgn="base" hangingPunct="0">
              <a:spcBef>
                <a:spcPct val="0"/>
              </a:spcBef>
              <a:spcAft>
                <a:spcPct val="0"/>
              </a:spcAft>
              <a:defRPr>
                <a:solidFill>
                  <a:schemeClr val="tx1"/>
                </a:solidFill>
                <a:latin typeface="Century Gothic"/>
                <a:cs typeface="Arial" pitchFamily="34" charset="0"/>
              </a:defRPr>
            </a:lvl7pPr>
            <a:lvl8pPr marL="3429000" indent="-228600" eaLnBrk="0" fontAlgn="base" hangingPunct="0">
              <a:spcBef>
                <a:spcPct val="0"/>
              </a:spcBef>
              <a:spcAft>
                <a:spcPct val="0"/>
              </a:spcAft>
              <a:defRPr>
                <a:solidFill>
                  <a:schemeClr val="tx1"/>
                </a:solidFill>
                <a:latin typeface="Century Gothic"/>
                <a:cs typeface="Arial" pitchFamily="34" charset="0"/>
              </a:defRPr>
            </a:lvl8pPr>
            <a:lvl9pPr marL="3886200" indent="-228600" eaLnBrk="0" fontAlgn="base" hangingPunct="0">
              <a:spcBef>
                <a:spcPct val="0"/>
              </a:spcBef>
              <a:spcAft>
                <a:spcPct val="0"/>
              </a:spcAft>
              <a:defRPr>
                <a:solidFill>
                  <a:schemeClr val="tx1"/>
                </a:solidFill>
                <a:latin typeface="Century Gothic"/>
                <a:cs typeface="Arial" pitchFamily="34" charset="0"/>
              </a:defRPr>
            </a:lvl9pPr>
          </a:lstStyle>
          <a:p>
            <a:pPr eaLnBrk="1" hangingPunct="1">
              <a:spcBef>
                <a:spcPct val="20000"/>
              </a:spcBef>
              <a:buClr>
                <a:schemeClr val="accent1"/>
              </a:buClr>
              <a:buFont typeface="Arial" pitchFamily="34" charset="0"/>
              <a:buNone/>
            </a:pPr>
            <a:r>
              <a:rPr lang="it-IT" sz="2400">
                <a:latin typeface="Times New Roman" pitchFamily="18" charset="0"/>
                <a:cs typeface="Times New Roman" pitchFamily="18" charset="0"/>
              </a:rPr>
              <a:t>- Phương tiện gửi thư nhanh chóng qua mạng Internet: </a:t>
            </a:r>
            <a:r>
              <a:rPr lang="vi-VN" sz="2400">
                <a:solidFill>
                  <a:srgbClr val="FF0000"/>
                </a:solidFill>
                <a:latin typeface="Times New Roman" pitchFamily="18" charset="0"/>
                <a:cs typeface="Times New Roman" pitchFamily="18" charset="0"/>
              </a:rPr>
              <a:t>T</a:t>
            </a:r>
            <a:r>
              <a:rPr lang="it-IT" sz="2400">
                <a:solidFill>
                  <a:srgbClr val="FF0000"/>
                </a:solidFill>
                <a:latin typeface="Times New Roman" pitchFamily="18" charset="0"/>
                <a:cs typeface="Times New Roman" pitchFamily="18" charset="0"/>
              </a:rPr>
              <a:t>hư điện tử</a:t>
            </a:r>
            <a:endParaRPr lang="vi-VN" sz="2400">
              <a:solidFill>
                <a:srgbClr val="FF0000"/>
              </a:solidFill>
              <a:latin typeface="Times New Roman" pitchFamily="18" charset="0"/>
              <a:cs typeface="Times New Roman" pitchFamily="18" charset="0"/>
            </a:endParaRPr>
          </a:p>
        </p:txBody>
      </p:sp>
      <p:sp>
        <p:nvSpPr>
          <p:cNvPr id="6" name="Oval Callout 5"/>
          <p:cNvSpPr/>
          <p:nvPr/>
        </p:nvSpPr>
        <p:spPr>
          <a:xfrm>
            <a:off x="7416801" y="1314450"/>
            <a:ext cx="4203700" cy="1752600"/>
          </a:xfrm>
          <a:prstGeom prst="wedgeEllipseCallout">
            <a:avLst>
              <a:gd name="adj1" fmla="val -64020"/>
              <a:gd name="adj2" fmla="val 2147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latin typeface="Times New Roman" pitchFamily="18" charset="0"/>
                <a:cs typeface="Times New Roman" pitchFamily="18" charset="0"/>
              </a:rPr>
              <a:t>Thảo luận nhóm, hoàn thành câu hỏi sau:</a:t>
            </a:r>
            <a:endParaRPr lang="vi-VN" sz="2400">
              <a:latin typeface="Times New Roman" pitchFamily="18" charset="0"/>
              <a:cs typeface="Times New Roman" pitchFamily="18" charset="0"/>
            </a:endParaRPr>
          </a:p>
          <a:p>
            <a:pPr algn="ctr" fontAlgn="auto">
              <a:spcBef>
                <a:spcPts val="0"/>
              </a:spcBef>
              <a:spcAft>
                <a:spcPts val="0"/>
              </a:spcAft>
              <a:defRPr/>
            </a:pPr>
            <a:endParaRPr lang="vi-VN"/>
          </a:p>
        </p:txBody>
      </p:sp>
    </p:spTree>
    <p:extLst>
      <p:ext uri="{BB962C8B-B14F-4D97-AF65-F5344CB8AC3E}">
        <p14:creationId xmlns:p14="http://schemas.microsoft.com/office/powerpoint/2010/main" val="3332491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1000"/>
                                        <p:tgtEl>
                                          <p:spTgt spid="9219">
                                            <p:txEl>
                                              <p:pRg st="0" end="0"/>
                                            </p:txEl>
                                          </p:spTgt>
                                        </p:tgtEl>
                                      </p:cBhvr>
                                    </p:animEffect>
                                    <p:anim calcmode="lin" valueType="num">
                                      <p:cBhvr>
                                        <p:cTn id="12"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500" fill="hold"/>
                                        <p:tgtEl>
                                          <p:spTgt spid="9220"/>
                                        </p:tgtEl>
                                        <p:attrNameLst>
                                          <p:attrName>ppt_w</p:attrName>
                                        </p:attrNameLst>
                                      </p:cBhvr>
                                      <p:tavLst>
                                        <p:tav tm="0">
                                          <p:val>
                                            <p:fltVal val="0"/>
                                          </p:val>
                                        </p:tav>
                                        <p:tav tm="100000">
                                          <p:val>
                                            <p:strVal val="#ppt_w"/>
                                          </p:val>
                                        </p:tav>
                                      </p:tavLst>
                                    </p:anim>
                                    <p:anim calcmode="lin" valueType="num">
                                      <p:cBhvr>
                                        <p:cTn id="18" dur="500" fill="hold"/>
                                        <p:tgtEl>
                                          <p:spTgt spid="9220"/>
                                        </p:tgtEl>
                                        <p:attrNameLst>
                                          <p:attrName>ppt_h</p:attrName>
                                        </p:attrNameLst>
                                      </p:cBhvr>
                                      <p:tavLst>
                                        <p:tav tm="0">
                                          <p:val>
                                            <p:fltVal val="0"/>
                                          </p:val>
                                        </p:tav>
                                        <p:tav tm="100000">
                                          <p:val>
                                            <p:strVal val="#ppt_h"/>
                                          </p:val>
                                        </p:tav>
                                      </p:tavLst>
                                    </p:anim>
                                    <p:animEffect transition="in" filter="fade">
                                      <p:cBhvr>
                                        <p:cTn id="19" dur="500"/>
                                        <p:tgtEl>
                                          <p:spTgt spid="92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dirty="0">
                <a:solidFill>
                  <a:srgbClr val="FF0000"/>
                </a:solidFill>
                <a:latin typeface="Times New Roman" pitchFamily="18" charset="0"/>
                <a:cs typeface="Times New Roman" pitchFamily="18" charset="0"/>
              </a:rPr>
              <a:t>BÀI 5: GIỚI THIỆU THƯ ĐIỆN TỬ</a:t>
            </a:r>
            <a:endParaRPr lang="vi-VN" b="1" dirty="0">
              <a:solidFill>
                <a:srgbClr val="FF0000"/>
              </a:solidFill>
              <a:latin typeface="Times New Roman" pitchFamily="18" charset="0"/>
              <a:cs typeface="Times New Roman" pitchFamily="18" charset="0"/>
            </a:endParaRPr>
          </a:p>
        </p:txBody>
      </p:sp>
      <p:sp>
        <p:nvSpPr>
          <p:cNvPr id="10243"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pt-BR" b="1" u="sng" dirty="0">
                <a:solidFill>
                  <a:srgbClr val="FF0000"/>
                </a:solidFill>
                <a:latin typeface="Times New Roman" pitchFamily="18" charset="0"/>
                <a:cs typeface="Times New Roman" pitchFamily="18" charset="0"/>
              </a:rPr>
              <a:t>1. Thư điện tử: (</a:t>
            </a:r>
            <a:r>
              <a:rPr lang="pt-BR" b="1" u="sng" dirty="0">
                <a:solidFill>
                  <a:srgbClr val="FF0000"/>
                </a:solidFill>
                <a:latin typeface="Times New Roman" pitchFamily="18" charset="0"/>
                <a:cs typeface="Times New Roman" pitchFamily="18" charset="0"/>
                <a:sym typeface="Wingdings" pitchFamily="2" charset="2"/>
              </a:rPr>
              <a:t>)</a:t>
            </a:r>
            <a:endParaRPr lang="vi-VN" u="sng" dirty="0">
              <a:solidFill>
                <a:srgbClr val="FF0000"/>
              </a:solidFill>
              <a:latin typeface="Times New Roman" pitchFamily="18" charset="0"/>
              <a:cs typeface="Times New Roman" pitchFamily="18" charset="0"/>
            </a:endParaRPr>
          </a:p>
        </p:txBody>
      </p:sp>
      <p:sp>
        <p:nvSpPr>
          <p:cNvPr id="5" name="Content Placeholder 2"/>
          <p:cNvSpPr txBox="1">
            <a:spLocks/>
          </p:cNvSpPr>
          <p:nvPr/>
        </p:nvSpPr>
        <p:spPr>
          <a:xfrm>
            <a:off x="415235" y="2509043"/>
            <a:ext cx="11880851" cy="1535113"/>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fontAlgn="auto">
              <a:spcAft>
                <a:spcPts val="0"/>
              </a:spcAft>
              <a:buFont typeface="Arial" pitchFamily="34" charset="0"/>
              <a:buNone/>
              <a:defRPr/>
            </a:pPr>
            <a:r>
              <a:rPr lang="en-US" sz="2800" u="sng" dirty="0" err="1">
                <a:solidFill>
                  <a:schemeClr val="tx1"/>
                </a:solidFill>
                <a:latin typeface="Times New Roman" pitchFamily="18" charset="0"/>
                <a:cs typeface="Times New Roman" pitchFamily="18" charset="0"/>
              </a:rPr>
              <a:t>Câu</a:t>
            </a:r>
            <a:r>
              <a:rPr lang="en-US" sz="2800" u="sng" dirty="0">
                <a:solidFill>
                  <a:schemeClr val="tx1"/>
                </a:solidFill>
                <a:latin typeface="Times New Roman" pitchFamily="18" charset="0"/>
                <a:cs typeface="Times New Roman" pitchFamily="18" charset="0"/>
              </a:rPr>
              <a:t> 1:</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Dịch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vụ</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endParaRPr lang="vi-VN" sz="2800" dirty="0">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en-US" sz="2800" u="sng" dirty="0" err="1">
                <a:solidFill>
                  <a:schemeClr val="tx1"/>
                </a:solidFill>
                <a:latin typeface="Times New Roman" pitchFamily="18" charset="0"/>
                <a:cs typeface="Times New Roman" pitchFamily="18" charset="0"/>
              </a:rPr>
              <a:t>Câu</a:t>
            </a:r>
            <a:r>
              <a:rPr lang="en-US" sz="2800" u="sng" dirty="0">
                <a:solidFill>
                  <a:schemeClr val="tx1"/>
                </a:solidFill>
                <a:latin typeface="Times New Roman" pitchFamily="18" charset="0"/>
                <a:cs typeface="Times New Roman" pitchFamily="18" charset="0"/>
              </a:rPr>
              <a:t> 2:</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khoản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dụng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p>
          <a:p>
            <a:pPr marL="114300" indent="0" fontAlgn="auto">
              <a:spcAft>
                <a:spcPts val="0"/>
              </a:spcAft>
              <a:buFont typeface="Arial" pitchFamily="34" charset="0"/>
              <a:buNone/>
              <a:defRPr/>
            </a:pPr>
            <a:r>
              <a:rPr lang="en-US" sz="2800" u="sng" dirty="0" err="1">
                <a:solidFill>
                  <a:schemeClr val="tx1"/>
                </a:solidFill>
                <a:latin typeface="Times New Roman" pitchFamily="18" charset="0"/>
                <a:cs typeface="Times New Roman" pitchFamily="18" charset="0"/>
              </a:rPr>
              <a:t>Câu</a:t>
            </a:r>
            <a:r>
              <a:rPr lang="en-US" sz="2800" u="sng" dirty="0">
                <a:solidFill>
                  <a:schemeClr val="tx1"/>
                </a:solidFill>
                <a:latin typeface="Times New Roman" pitchFamily="18" charset="0"/>
                <a:cs typeface="Times New Roman" pitchFamily="18" charset="0"/>
              </a:rPr>
              <a:t> 3:</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thích</a:t>
            </a:r>
            <a:r>
              <a:rPr lang="en-US" sz="2800" dirty="0">
                <a:solidFill>
                  <a:schemeClr val="tx1"/>
                </a:solidFill>
                <a:latin typeface="Times New Roman" pitchFamily="18" charset="0"/>
                <a:cs typeface="Times New Roman" pitchFamily="18" charset="0"/>
              </a:rPr>
              <a:t>?</a:t>
            </a:r>
          </a:p>
          <a:p>
            <a:pPr marL="114300" indent="0" fontAlgn="auto">
              <a:spcAft>
                <a:spcPts val="0"/>
              </a:spcAft>
              <a:buFont typeface="Arial" pitchFamily="34" charset="0"/>
              <a:buNone/>
              <a:defRPr/>
            </a:pPr>
            <a:r>
              <a:rPr lang="en-US" sz="2800" u="sng" dirty="0" err="1">
                <a:solidFill>
                  <a:schemeClr val="tx1"/>
                </a:solidFill>
                <a:latin typeface="Times New Roman" pitchFamily="18" charset="0"/>
                <a:cs typeface="Times New Roman" pitchFamily="18" charset="0"/>
              </a:rPr>
              <a:t>Câu</a:t>
            </a:r>
            <a:r>
              <a:rPr lang="en-US" sz="2800" u="sng" dirty="0">
                <a:solidFill>
                  <a:schemeClr val="tx1"/>
                </a:solidFill>
                <a:latin typeface="Times New Roman" pitchFamily="18" charset="0"/>
                <a:cs typeface="Times New Roman" pitchFamily="18" charset="0"/>
              </a:rPr>
              <a:t> 4:</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mục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chính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cấu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trúc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gồm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endParaRPr lang="en-US" sz="2800" dirty="0">
              <a:latin typeface="Times New Roman" pitchFamily="18" charset="0"/>
              <a:cs typeface="Times New Roman" pitchFamily="18" charset="0"/>
            </a:endParaRPr>
          </a:p>
          <a:p>
            <a:pPr marL="114300" indent="0" fontAlgn="auto">
              <a:spcAft>
                <a:spcPts val="0"/>
              </a:spcAft>
              <a:buFont typeface="Arial" pitchFamily="34" charset="0"/>
              <a:buNone/>
              <a:defRPr/>
            </a:pPr>
            <a:endParaRPr lang="vi-VN" sz="2800" dirty="0">
              <a:latin typeface="Times New Roman" pitchFamily="18" charset="0"/>
              <a:cs typeface="Times New Roman" pitchFamily="18" charset="0"/>
            </a:endParaRPr>
          </a:p>
        </p:txBody>
      </p:sp>
      <p:sp>
        <p:nvSpPr>
          <p:cNvPr id="8" name="Oval Callout 7"/>
          <p:cNvSpPr/>
          <p:nvPr/>
        </p:nvSpPr>
        <p:spPr>
          <a:xfrm>
            <a:off x="7416801" y="1314450"/>
            <a:ext cx="4203700" cy="1752600"/>
          </a:xfrm>
          <a:prstGeom prst="wedgeEllipseCallout">
            <a:avLst>
              <a:gd name="adj1" fmla="val -64020"/>
              <a:gd name="adj2" fmla="val 2147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latin typeface="Times New Roman" pitchFamily="18" charset="0"/>
                <a:cs typeface="Times New Roman" pitchFamily="18" charset="0"/>
              </a:rPr>
              <a:t>Thảo luận nhóm, hoàn thành các câu hỏi sau:</a:t>
            </a:r>
            <a:endParaRPr lang="vi-VN" sz="2400">
              <a:latin typeface="Times New Roman" pitchFamily="18" charset="0"/>
              <a:cs typeface="Times New Roman" pitchFamily="18" charset="0"/>
            </a:endParaRPr>
          </a:p>
          <a:p>
            <a:pPr algn="ctr" fontAlgn="auto">
              <a:spcBef>
                <a:spcPts val="0"/>
              </a:spcBef>
              <a:spcAft>
                <a:spcPts val="0"/>
              </a:spcAft>
              <a:defRPr/>
            </a:pP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125180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Vertic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4584" y="1981200"/>
            <a:ext cx="11724216" cy="4572000"/>
          </a:xfrm>
          <a:prstGeom prst="round2Diag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vi-VN"/>
          </a:p>
        </p:txBody>
      </p:sp>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1268"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pt-BR" b="1" u="sng">
                <a:solidFill>
                  <a:srgbClr val="FF0000"/>
                </a:solidFill>
                <a:latin typeface="Times New Roman" pitchFamily="18" charset="0"/>
                <a:cs typeface="Times New Roman" pitchFamily="18" charset="0"/>
              </a:rPr>
              <a:t>1. Thư điện tử: (</a:t>
            </a:r>
            <a:r>
              <a:rPr lang="pt-BR" b="1" u="sng">
                <a:solidFill>
                  <a:srgbClr val="FF0000"/>
                </a:solidFill>
                <a:latin typeface="Times New Roman" pitchFamily="18" charset="0"/>
                <a:cs typeface="Times New Roman" pitchFamily="18" charset="0"/>
                <a:sym typeface="Wingdings" pitchFamily="2" charset="2"/>
              </a:rPr>
              <a:t>)</a:t>
            </a:r>
            <a:endParaRPr lang="vi-VN" u="sng">
              <a:solidFill>
                <a:srgbClr val="FF0000"/>
              </a:solidFill>
              <a:latin typeface="Times New Roman" pitchFamily="18" charset="0"/>
              <a:cs typeface="Times New Roman" pitchFamily="18" charset="0"/>
            </a:endParaRPr>
          </a:p>
        </p:txBody>
      </p:sp>
      <p:sp>
        <p:nvSpPr>
          <p:cNvPr id="5" name="Content Placeholder 2"/>
          <p:cNvSpPr txBox="1">
            <a:spLocks/>
          </p:cNvSpPr>
          <p:nvPr/>
        </p:nvSpPr>
        <p:spPr>
          <a:xfrm>
            <a:off x="264585" y="2133600"/>
            <a:ext cx="11880849" cy="38862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fontAlgn="auto">
              <a:spcAft>
                <a:spcPts val="0"/>
              </a:spcAft>
              <a:buFont typeface="Arial" pitchFamily="34" charset="0"/>
              <a:buNone/>
              <a:defRPr/>
            </a:pPr>
            <a:r>
              <a:rPr lang="pt-BR">
                <a:solidFill>
                  <a:schemeClr val="tx1"/>
                </a:solidFill>
                <a:latin typeface="Times New Roman" pitchFamily="18" charset="0"/>
                <a:cs typeface="Times New Roman" pitchFamily="18" charset="0"/>
              </a:rPr>
              <a:t>- Thư điện tử (email) là phương tiện gửi và nhận thông điệp qua mạng máy tính. Thông điệp thư là văn bản số hóa và có thể</a:t>
            </a:r>
            <a:r>
              <a:rPr lang="vi-VN">
                <a:solidFill>
                  <a:schemeClr val="tx1"/>
                </a:solidFill>
                <a:latin typeface="Times New Roman" pitchFamily="18" charset="0"/>
                <a:cs typeface="Times New Roman" pitchFamily="18" charset="0"/>
              </a:rPr>
              <a:t> </a:t>
            </a:r>
            <a:r>
              <a:rPr lang="pt-BR">
                <a:solidFill>
                  <a:schemeClr val="tx1"/>
                </a:solidFill>
                <a:latin typeface="Times New Roman" pitchFamily="18" charset="0"/>
                <a:cs typeface="Times New Roman" pitchFamily="18" charset="0"/>
              </a:rPr>
              <a:t>đính kèm tệp.</a:t>
            </a:r>
            <a:endParaRPr lang="vi-VN">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fr-FR">
                <a:solidFill>
                  <a:schemeClr val="tx1"/>
                </a:solidFill>
                <a:latin typeface="Times New Roman" pitchFamily="18" charset="0"/>
                <a:cs typeface="Times New Roman" pitchFamily="18" charset="0"/>
              </a:rPr>
              <a:t>- Địa chỉ email có dạng:</a:t>
            </a:r>
            <a:endParaRPr lang="vi-VN">
              <a:solidFill>
                <a:schemeClr val="tx1"/>
              </a:solidFill>
              <a:latin typeface="Times New Roman" pitchFamily="18" charset="0"/>
              <a:cs typeface="Times New Roman" pitchFamily="18" charset="0"/>
            </a:endParaRPr>
          </a:p>
          <a:p>
            <a:pPr marL="114300" indent="0" fontAlgn="auto">
              <a:spcAft>
                <a:spcPts val="0"/>
              </a:spcAft>
              <a:buFont typeface="Arial" pitchFamily="34" charset="0"/>
              <a:buNone/>
              <a:defRPr/>
            </a:pPr>
            <a:r>
              <a:rPr lang="vi-VN">
                <a:solidFill>
                  <a:srgbClr val="0070C0"/>
                </a:solidFill>
                <a:latin typeface="Times New Roman" pitchFamily="18" charset="0"/>
                <a:cs typeface="Times New Roman" pitchFamily="18" charset="0"/>
              </a:rPr>
              <a:t>		</a:t>
            </a:r>
            <a:r>
              <a:rPr lang="vi-VN">
                <a:solidFill>
                  <a:srgbClr val="FF0000"/>
                </a:solidFill>
                <a:latin typeface="Times New Roman" pitchFamily="18" charset="0"/>
                <a:cs typeface="Times New Roman" pitchFamily="18" charset="0"/>
              </a:rPr>
              <a:t>&lt;Tên đăng nhập&gt;@&lt;Địa chỉ dịch vụ email&gt;</a:t>
            </a:r>
          </a:p>
          <a:p>
            <a:pPr marL="114300" indent="0" fontAlgn="auto">
              <a:spcAft>
                <a:spcPts val="0"/>
              </a:spcAft>
              <a:buFont typeface="Arial" pitchFamily="34" charset="0"/>
              <a:buNone/>
              <a:defRPr/>
            </a:pPr>
            <a:r>
              <a:rPr lang="vi-VN">
                <a:solidFill>
                  <a:schemeClr val="tx1"/>
                </a:solidFill>
                <a:latin typeface="Times New Roman" pitchFamily="18" charset="0"/>
                <a:cs typeface="Times New Roman" pitchFamily="18" charset="0"/>
              </a:rPr>
              <a:t>- Các mục chính trong cấu trúc mẫu email:</a:t>
            </a:r>
          </a:p>
          <a:p>
            <a:pPr marL="114300" indent="0" fontAlgn="auto">
              <a:spcAft>
                <a:spcPts val="0"/>
              </a:spcAft>
              <a:buFont typeface="Arial" pitchFamily="34" charset="0"/>
              <a:buNone/>
              <a:defRPr/>
            </a:pPr>
            <a:r>
              <a:rPr lang="vi-VN">
                <a:solidFill>
                  <a:srgbClr val="FF0000"/>
                </a:solidFill>
                <a:latin typeface="Times New Roman" pitchFamily="18" charset="0"/>
                <a:cs typeface="Times New Roman" pitchFamily="18" charset="0"/>
              </a:rPr>
              <a:t>+ Địa chỉ email của người gửi và những người nhận</a:t>
            </a:r>
          </a:p>
          <a:p>
            <a:pPr marL="114300" indent="0" fontAlgn="auto">
              <a:spcAft>
                <a:spcPts val="0"/>
              </a:spcAft>
              <a:buFont typeface="Arial" pitchFamily="34" charset="0"/>
              <a:buNone/>
              <a:defRPr/>
            </a:pPr>
            <a:r>
              <a:rPr lang="vi-VN">
                <a:solidFill>
                  <a:srgbClr val="FF0000"/>
                </a:solidFill>
                <a:latin typeface="Times New Roman" pitchFamily="18" charset="0"/>
                <a:cs typeface="Times New Roman" pitchFamily="18" charset="0"/>
              </a:rPr>
              <a:t>+ Chủ đề email</a:t>
            </a:r>
          </a:p>
          <a:p>
            <a:pPr marL="114300" indent="0" fontAlgn="auto">
              <a:spcAft>
                <a:spcPts val="0"/>
              </a:spcAft>
              <a:buFont typeface="Arial" pitchFamily="34" charset="0"/>
              <a:buNone/>
              <a:defRPr/>
            </a:pPr>
            <a:r>
              <a:rPr lang="vi-VN">
                <a:solidFill>
                  <a:srgbClr val="FF0000"/>
                </a:solidFill>
                <a:latin typeface="Times New Roman" pitchFamily="18" charset="0"/>
                <a:cs typeface="Times New Roman" pitchFamily="18" charset="0"/>
              </a:rPr>
              <a:t>+ Nội dung email</a:t>
            </a:r>
          </a:p>
          <a:p>
            <a:pPr marL="114300" indent="0" fontAlgn="auto">
              <a:spcAft>
                <a:spcPts val="0"/>
              </a:spcAft>
              <a:buFont typeface="Arial" pitchFamily="34" charset="0"/>
              <a:buNone/>
              <a:defRPr/>
            </a:pPr>
            <a:r>
              <a:rPr lang="vi-VN">
                <a:solidFill>
                  <a:srgbClr val="FF0000"/>
                </a:solidFill>
                <a:latin typeface="Times New Roman" pitchFamily="18" charset="0"/>
                <a:cs typeface="Times New Roman" pitchFamily="18" charset="0"/>
              </a:rPr>
              <a:t>+ Tệp đính kèm</a:t>
            </a:r>
            <a:endParaRPr 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2475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strips(downLeft)">
                                      <p:cBhvr>
                                        <p:cTn id="20" dur="500"/>
                                        <p:tgtEl>
                                          <p:spTgt spid="5">
                                            <p:txEl>
                                              <p:pRg st="3" end="3"/>
                                            </p:txEl>
                                          </p:spTgt>
                                        </p:tgtEl>
                                      </p:cBhvr>
                                    </p:animEffect>
                                  </p:childTnLst>
                                </p:cTn>
                              </p:par>
                            </p:childTnLst>
                          </p:cTn>
                        </p:par>
                        <p:par>
                          <p:cTn id="21" fill="hold" nodeType="afterGroup">
                            <p:stCondLst>
                              <p:cond delay="500"/>
                            </p:stCondLst>
                            <p:childTnLst>
                              <p:par>
                                <p:cTn id="22" presetID="18" presetClass="entr" presetSubtype="12"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strips(downLeft)">
                                      <p:cBhvr>
                                        <p:cTn id="24" dur="500"/>
                                        <p:tgtEl>
                                          <p:spTgt spid="5">
                                            <p:txEl>
                                              <p:pRg st="4" end="4"/>
                                            </p:txEl>
                                          </p:spTgt>
                                        </p:tgtEl>
                                      </p:cBhvr>
                                    </p:animEffect>
                                  </p:childTnLst>
                                </p:cTn>
                              </p:par>
                            </p:childTnLst>
                          </p:cTn>
                        </p:par>
                        <p:par>
                          <p:cTn id="25" fill="hold" nodeType="afterGroup">
                            <p:stCondLst>
                              <p:cond delay="1000"/>
                            </p:stCondLst>
                            <p:childTnLst>
                              <p:par>
                                <p:cTn id="26" presetID="18" presetClass="entr" presetSubtype="12"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strips(downLeft)">
                                      <p:cBhvr>
                                        <p:cTn id="28" dur="500"/>
                                        <p:tgtEl>
                                          <p:spTgt spid="5">
                                            <p:txEl>
                                              <p:pRg st="5" end="5"/>
                                            </p:txEl>
                                          </p:spTgt>
                                        </p:tgtEl>
                                      </p:cBhvr>
                                    </p:animEffect>
                                  </p:childTnLst>
                                </p:cTn>
                              </p:par>
                            </p:childTnLst>
                          </p:cTn>
                        </p:par>
                        <p:par>
                          <p:cTn id="29" fill="hold" nodeType="afterGroup">
                            <p:stCondLst>
                              <p:cond delay="1500"/>
                            </p:stCondLst>
                            <p:childTnLst>
                              <p:par>
                                <p:cTn id="30" presetID="18" presetClass="entr" presetSubtype="12"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strips(downLeft)">
                                      <p:cBhvr>
                                        <p:cTn id="32" dur="500"/>
                                        <p:tgtEl>
                                          <p:spTgt spid="5">
                                            <p:txEl>
                                              <p:pRg st="6" end="6"/>
                                            </p:txEl>
                                          </p:spTgt>
                                        </p:tgtEl>
                                      </p:cBhvr>
                                    </p:animEffect>
                                  </p:childTnLst>
                                </p:cTn>
                              </p:par>
                            </p:childTnLst>
                          </p:cTn>
                        </p:par>
                        <p:par>
                          <p:cTn id="33" fill="hold" nodeType="afterGroup">
                            <p:stCondLst>
                              <p:cond delay="2000"/>
                            </p:stCondLst>
                            <p:childTnLst>
                              <p:par>
                                <p:cTn id="34" presetID="18" presetClass="entr" presetSubtype="12"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strips(downLeft)">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2291"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dirty="0">
                <a:solidFill>
                  <a:srgbClr val="FF0000"/>
                </a:solidFill>
                <a:latin typeface="Times New Roman" pitchFamily="18" charset="0"/>
                <a:cs typeface="Times New Roman" pitchFamily="18" charset="0"/>
              </a:rPr>
              <a:t>2. Lợi ích của thư điện tử </a:t>
            </a:r>
            <a:r>
              <a:rPr lang="pt-BR" b="1" u="sng" dirty="0">
                <a:solidFill>
                  <a:srgbClr val="FF0000"/>
                </a:solidFill>
                <a:latin typeface="Times New Roman" pitchFamily="18" charset="0"/>
                <a:cs typeface="Times New Roman" pitchFamily="18" charset="0"/>
              </a:rPr>
              <a:t>(</a:t>
            </a:r>
            <a:r>
              <a:rPr lang="pt-BR" b="1" u="sng" dirty="0">
                <a:solidFill>
                  <a:srgbClr val="FF0000"/>
                </a:solidFill>
                <a:latin typeface="Times New Roman" pitchFamily="18" charset="0"/>
                <a:cs typeface="Times New Roman" pitchFamily="18" charset="0"/>
                <a:sym typeface="Wingdings" pitchFamily="2" charset="2"/>
              </a:rPr>
              <a:t>)</a:t>
            </a:r>
            <a:r>
              <a:rPr lang="vi-VN" u="sng" dirty="0">
                <a:solidFill>
                  <a:srgbClr val="FF0000"/>
                </a:solidFill>
                <a:latin typeface="Times New Roman" pitchFamily="18" charset="0"/>
                <a:cs typeface="Times New Roman" pitchFamily="18" charset="0"/>
              </a:rPr>
              <a:t> </a:t>
            </a:r>
          </a:p>
        </p:txBody>
      </p:sp>
      <p:sp>
        <p:nvSpPr>
          <p:cNvPr id="12292" name="Rectangle 1"/>
          <p:cNvSpPr>
            <a:spLocks noChangeArrowheads="1"/>
          </p:cNvSpPr>
          <p:nvPr/>
        </p:nvSpPr>
        <p:spPr bwMode="auto">
          <a:xfrm>
            <a:off x="230717" y="3297854"/>
            <a:ext cx="108712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lgn="ctr">
              <a:lnSpc>
                <a:spcPct val="150000"/>
              </a:lnSpc>
              <a:spcBef>
                <a:spcPct val="20000"/>
              </a:spcBef>
              <a:spcAft>
                <a:spcPts val="800"/>
              </a:spcAft>
              <a:buClr>
                <a:schemeClr val="accent1"/>
              </a:buClr>
              <a:tabLst>
                <a:tab pos="228600" algn="l"/>
                <a:tab pos="457200" algn="l"/>
                <a:tab pos="865188" algn="l"/>
                <a:tab pos="1028700" algn="l"/>
                <a:tab pos="1943100" algn="l"/>
                <a:tab pos="2628900" algn="l"/>
                <a:tab pos="2743200" algn="ctr"/>
                <a:tab pos="5486400" algn="r"/>
              </a:tabLst>
            </a:pPr>
            <a:r>
              <a:rPr lang="en-US" sz="2800" dirty="0">
                <a:latin typeface="Times New Roman" pitchFamily="18" charset="0"/>
                <a:cs typeface="Times New Roman" pitchFamily="18" charset="0"/>
              </a:rPr>
              <a:t>Theo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6" name="Oval Callout 5"/>
          <p:cNvSpPr/>
          <p:nvPr/>
        </p:nvSpPr>
        <p:spPr>
          <a:xfrm>
            <a:off x="7416801" y="1314450"/>
            <a:ext cx="4203700" cy="1752600"/>
          </a:xfrm>
          <a:prstGeom prst="wedgeEllipseCallout">
            <a:avLst>
              <a:gd name="adj1" fmla="val -64020"/>
              <a:gd name="adj2" fmla="val 2147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latin typeface="Times New Roman" pitchFamily="18" charset="0"/>
                <a:cs typeface="Times New Roman" pitchFamily="18" charset="0"/>
              </a:rPr>
              <a:t>Thảo luận nhóm, hoàn thành câu hỏi sau:</a:t>
            </a:r>
            <a:endParaRPr lang="vi-VN" sz="2400">
              <a:latin typeface="Times New Roman" pitchFamily="18" charset="0"/>
              <a:cs typeface="Times New Roman" pitchFamily="18" charset="0"/>
            </a:endParaRPr>
          </a:p>
          <a:p>
            <a:pPr algn="ctr" fontAlgn="auto">
              <a:spcBef>
                <a:spcPts val="0"/>
              </a:spcBef>
              <a:spcAft>
                <a:spcPts val="0"/>
              </a:spcAft>
              <a:defRPr/>
            </a:pPr>
            <a:endParaRPr lang="vi-VN"/>
          </a:p>
        </p:txBody>
      </p:sp>
    </p:spTree>
    <p:extLst>
      <p:ext uri="{BB962C8B-B14F-4D97-AF65-F5344CB8AC3E}">
        <p14:creationId xmlns:p14="http://schemas.microsoft.com/office/powerpoint/2010/main" val="453862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nodeType="after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barn(inVertical)">
                                      <p:cBhvr>
                                        <p:cTn id="16"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64584" y="1981200"/>
            <a:ext cx="11724216" cy="4876800"/>
          </a:xfrm>
          <a:prstGeom prst="round2Diag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vi-VN"/>
          </a:p>
        </p:txBody>
      </p:sp>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3316"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dirty="0">
                <a:solidFill>
                  <a:srgbClr val="FF0000"/>
                </a:solidFill>
                <a:latin typeface="Times New Roman" pitchFamily="18" charset="0"/>
                <a:cs typeface="Times New Roman" pitchFamily="18" charset="0"/>
              </a:rPr>
              <a:t>2. Lợi ích của thư điện tử </a:t>
            </a:r>
            <a:r>
              <a:rPr lang="pt-BR" b="1" u="sng" dirty="0">
                <a:solidFill>
                  <a:srgbClr val="FF0000"/>
                </a:solidFill>
                <a:latin typeface="Times New Roman" pitchFamily="18" charset="0"/>
                <a:cs typeface="Times New Roman" pitchFamily="18" charset="0"/>
              </a:rPr>
              <a:t>(</a:t>
            </a:r>
            <a:r>
              <a:rPr lang="pt-BR" b="1" u="sng" dirty="0">
                <a:solidFill>
                  <a:srgbClr val="FF0000"/>
                </a:solidFill>
                <a:latin typeface="Times New Roman" pitchFamily="18" charset="0"/>
                <a:cs typeface="Times New Roman" pitchFamily="18" charset="0"/>
                <a:sym typeface="Wingdings" pitchFamily="2" charset="2"/>
              </a:rPr>
              <a:t>)</a:t>
            </a:r>
            <a:r>
              <a:rPr lang="vi-VN" u="sng" dirty="0">
                <a:solidFill>
                  <a:srgbClr val="FF0000"/>
                </a:solidFill>
                <a:latin typeface="Times New Roman" pitchFamily="18" charset="0"/>
                <a:cs typeface="Times New Roman"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957109060"/>
              </p:ext>
            </p:extLst>
          </p:nvPr>
        </p:nvGraphicFramePr>
        <p:xfrm>
          <a:off x="711200" y="3182939"/>
          <a:ext cx="10769599" cy="3446461"/>
        </p:xfrm>
        <a:graphic>
          <a:graphicData uri="http://schemas.openxmlformats.org/drawingml/2006/table">
            <a:tbl>
              <a:tblPr firstRow="1" firstCol="1" lastRow="1" lastCol="1" bandRow="1" bandCol="1">
                <a:effectLst/>
                <a:tableStyleId>{5C22544A-7EE6-4342-B048-85BDC9FD1C3A}</a:tableStyleId>
              </a:tblPr>
              <a:tblGrid>
                <a:gridCol w="2231537">
                  <a:extLst>
                    <a:ext uri="{9D8B030D-6E8A-4147-A177-3AD203B41FA5}">
                      <a16:colId xmlns:a16="http://schemas.microsoft.com/office/drawing/2014/main" val="20000"/>
                    </a:ext>
                  </a:extLst>
                </a:gridCol>
                <a:gridCol w="5336289">
                  <a:extLst>
                    <a:ext uri="{9D8B030D-6E8A-4147-A177-3AD203B41FA5}">
                      <a16:colId xmlns:a16="http://schemas.microsoft.com/office/drawing/2014/main" val="20001"/>
                    </a:ext>
                  </a:extLst>
                </a:gridCol>
                <a:gridCol w="3201773">
                  <a:extLst>
                    <a:ext uri="{9D8B030D-6E8A-4147-A177-3AD203B41FA5}">
                      <a16:colId xmlns:a16="http://schemas.microsoft.com/office/drawing/2014/main" val="20002"/>
                    </a:ext>
                  </a:extLst>
                </a:gridCol>
              </a:tblGrid>
              <a:tr h="707186">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 </a:t>
                      </a:r>
                      <a:endParaRPr lang="vi-VN" sz="2400" b="0">
                        <a:solidFill>
                          <a:srgbClr val="00B050"/>
                        </a:solidFill>
                        <a:effectLst/>
                        <a:latin typeface="Times New Roman" pitchFamily="18" charset="0"/>
                        <a:ea typeface="VNI-Times"/>
                        <a:cs typeface="Times New Roman" pitchFamily="18"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b="0">
                          <a:solidFill>
                            <a:srgbClr val="00B050"/>
                          </a:solidFill>
                          <a:effectLst/>
                          <a:latin typeface="Times New Roman" pitchFamily="18" charset="0"/>
                          <a:cs typeface="Times New Roman" pitchFamily="18" charset="0"/>
                        </a:rPr>
                        <a:t>G</a:t>
                      </a:r>
                      <a:r>
                        <a:rPr lang="vi-VN" sz="2400" b="0">
                          <a:solidFill>
                            <a:srgbClr val="00B050"/>
                          </a:solidFill>
                          <a:effectLst/>
                          <a:latin typeface="Times New Roman" pitchFamily="18" charset="0"/>
                          <a:cs typeface="Times New Roman" pitchFamily="18" charset="0"/>
                        </a:rPr>
                        <a:t>ửi</a:t>
                      </a:r>
                      <a:r>
                        <a:rPr lang="en-US" sz="2400" b="0">
                          <a:solidFill>
                            <a:srgbClr val="00B050"/>
                          </a:solidFill>
                          <a:effectLst/>
                          <a:latin typeface="Times New Roman" pitchFamily="18" charset="0"/>
                          <a:cs typeface="Times New Roman" pitchFamily="18" charset="0"/>
                        </a:rPr>
                        <a:t> thư bằng phương tiện khác</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2400" b="0">
                          <a:solidFill>
                            <a:srgbClr val="00B050"/>
                          </a:solidFill>
                          <a:effectLst/>
                          <a:latin typeface="Times New Roman" pitchFamily="18" charset="0"/>
                          <a:cs typeface="Times New Roman" pitchFamily="18" charset="0"/>
                        </a:rPr>
                        <a:t>G</a:t>
                      </a:r>
                      <a:r>
                        <a:rPr lang="vi-VN" sz="2400" b="0">
                          <a:solidFill>
                            <a:srgbClr val="00B050"/>
                          </a:solidFill>
                          <a:effectLst/>
                          <a:latin typeface="Times New Roman" pitchFamily="18" charset="0"/>
                          <a:cs typeface="Times New Roman" pitchFamily="18" charset="0"/>
                        </a:rPr>
                        <a:t>ửi</a:t>
                      </a:r>
                      <a:r>
                        <a:rPr lang="en-US" sz="2400" b="0">
                          <a:solidFill>
                            <a:srgbClr val="00B050"/>
                          </a:solidFill>
                          <a:effectLst/>
                          <a:latin typeface="Times New Roman" pitchFamily="18" charset="0"/>
                          <a:cs typeface="Times New Roman" pitchFamily="18" charset="0"/>
                        </a:rPr>
                        <a:t>  thư điện tử</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73975">
                <a:tc>
                  <a:txBody>
                    <a:bodyPr/>
                    <a:lstStyle/>
                    <a:p>
                      <a:pPr algn="just">
                        <a:lnSpc>
                          <a:spcPct val="107000"/>
                        </a:lnSpc>
                        <a:spcAft>
                          <a:spcPts val="0"/>
                        </a:spcAft>
                      </a:pPr>
                      <a:r>
                        <a:rPr lang="en-US" sz="2400" b="0" dirty="0" err="1">
                          <a:solidFill>
                            <a:srgbClr val="00B050"/>
                          </a:solidFill>
                          <a:effectLst/>
                          <a:latin typeface="Times New Roman" pitchFamily="18" charset="0"/>
                          <a:cs typeface="Times New Roman" pitchFamily="18" charset="0"/>
                        </a:rPr>
                        <a:t>Phương</a:t>
                      </a:r>
                      <a:r>
                        <a:rPr lang="en-US" sz="2400" b="0" dirty="0">
                          <a:solidFill>
                            <a:srgbClr val="00B050"/>
                          </a:solidFill>
                          <a:effectLst/>
                          <a:latin typeface="Times New Roman" pitchFamily="18" charset="0"/>
                          <a:cs typeface="Times New Roman" pitchFamily="18" charset="0"/>
                        </a:rPr>
                        <a:t> </a:t>
                      </a:r>
                      <a:r>
                        <a:rPr lang="en-US" sz="2400" b="0" dirty="0" err="1">
                          <a:solidFill>
                            <a:srgbClr val="00B050"/>
                          </a:solidFill>
                          <a:effectLst/>
                          <a:latin typeface="Times New Roman" pitchFamily="18" charset="0"/>
                          <a:cs typeface="Times New Roman" pitchFamily="18" charset="0"/>
                        </a:rPr>
                        <a:t>tiện</a:t>
                      </a:r>
                      <a:r>
                        <a:rPr lang="en-US" sz="2400" b="0" dirty="0">
                          <a:solidFill>
                            <a:srgbClr val="00B050"/>
                          </a:solidFill>
                          <a:effectLst/>
                          <a:latin typeface="Times New Roman" pitchFamily="18" charset="0"/>
                          <a:cs typeface="Times New Roman" pitchFamily="18" charset="0"/>
                        </a:rPr>
                        <a:t> </a:t>
                      </a:r>
                      <a:endParaRPr lang="vi-VN" sz="2400" b="0" dirty="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Truyền tay hoặc thông qua các phương tiện chuyên chở khác nhau.</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Kết nối Internet</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325">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Dịch vụ </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Người đưa thư </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Email </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1325">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Người gửi </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Viết tay </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Đánh máy </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1325">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Thời gian</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Mất nhiều thời gian.</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Gần như tức thời.</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1325">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Chi phí </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a:solidFill>
                            <a:srgbClr val="00B050"/>
                          </a:solidFill>
                          <a:effectLst/>
                          <a:latin typeface="Times New Roman" pitchFamily="18" charset="0"/>
                          <a:cs typeface="Times New Roman" pitchFamily="18" charset="0"/>
                        </a:rPr>
                        <a:t>Tốn kém.</a:t>
                      </a:r>
                      <a:endParaRPr lang="vi-VN" sz="2400" b="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400" b="0" dirty="0">
                          <a:solidFill>
                            <a:srgbClr val="00B050"/>
                          </a:solidFill>
                          <a:effectLst/>
                          <a:latin typeface="Times New Roman" pitchFamily="18" charset="0"/>
                          <a:cs typeface="Times New Roman" pitchFamily="18" charset="0"/>
                        </a:rPr>
                        <a:t>Chi </a:t>
                      </a:r>
                      <a:r>
                        <a:rPr lang="en-US" sz="2400" b="0" dirty="0" err="1">
                          <a:solidFill>
                            <a:srgbClr val="00B050"/>
                          </a:solidFill>
                          <a:effectLst/>
                          <a:latin typeface="Times New Roman" pitchFamily="18" charset="0"/>
                          <a:cs typeface="Times New Roman" pitchFamily="18" charset="0"/>
                        </a:rPr>
                        <a:t>phí</a:t>
                      </a:r>
                      <a:r>
                        <a:rPr lang="en-US" sz="2400" b="0" dirty="0">
                          <a:solidFill>
                            <a:srgbClr val="00B050"/>
                          </a:solidFill>
                          <a:effectLst/>
                          <a:latin typeface="Times New Roman" pitchFamily="18" charset="0"/>
                          <a:cs typeface="Times New Roman" pitchFamily="18" charset="0"/>
                        </a:rPr>
                        <a:t> </a:t>
                      </a:r>
                      <a:r>
                        <a:rPr lang="en-US" sz="2400" b="0" dirty="0" err="1">
                          <a:solidFill>
                            <a:srgbClr val="00B050"/>
                          </a:solidFill>
                          <a:effectLst/>
                          <a:latin typeface="Times New Roman" pitchFamily="18" charset="0"/>
                          <a:cs typeface="Times New Roman" pitchFamily="18" charset="0"/>
                        </a:rPr>
                        <a:t>thấp</a:t>
                      </a:r>
                      <a:r>
                        <a:rPr lang="en-US" sz="2400" b="0" dirty="0">
                          <a:solidFill>
                            <a:srgbClr val="00B050"/>
                          </a:solidFill>
                          <a:effectLst/>
                          <a:latin typeface="Times New Roman" pitchFamily="18" charset="0"/>
                          <a:cs typeface="Times New Roman" pitchFamily="18" charset="0"/>
                        </a:rPr>
                        <a:t>.</a:t>
                      </a:r>
                      <a:endParaRPr lang="vi-VN" sz="2400" b="0" dirty="0">
                        <a:solidFill>
                          <a:srgbClr val="00B050"/>
                        </a:solidFill>
                        <a:effectLst/>
                        <a:latin typeface="Times New Roman" pitchFamily="18" charset="0"/>
                        <a:ea typeface="Calibri"/>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346" name="Rectangle 1"/>
          <p:cNvSpPr>
            <a:spLocks noChangeArrowheads="1"/>
          </p:cNvSpPr>
          <p:nvPr/>
        </p:nvSpPr>
        <p:spPr bwMode="auto">
          <a:xfrm>
            <a:off x="203200" y="1981201"/>
            <a:ext cx="1066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spcBef>
                <a:spcPct val="20000"/>
              </a:spcBef>
              <a:buClr>
                <a:schemeClr val="accent1"/>
              </a:buClr>
            </a:pPr>
            <a:r>
              <a:rPr lang="vi-VN" sz="2400" b="1">
                <a:solidFill>
                  <a:srgbClr val="0070C0"/>
                </a:solidFill>
                <a:latin typeface="Times New Roman" pitchFamily="18" charset="0"/>
                <a:cs typeface="Times New Roman" pitchFamily="18" charset="0"/>
              </a:rPr>
              <a:t>    </a:t>
            </a:r>
            <a:r>
              <a:rPr lang="vi-VN" sz="2400" b="1" u="sng">
                <a:solidFill>
                  <a:srgbClr val="FF0000"/>
                </a:solidFill>
                <a:latin typeface="Times New Roman" pitchFamily="18" charset="0"/>
                <a:cs typeface="Times New Roman" pitchFamily="18" charset="0"/>
              </a:rPr>
              <a:t> a. Ưu điểm:</a:t>
            </a:r>
            <a:r>
              <a:rPr lang="vi-VN" sz="2400" b="1">
                <a:solidFill>
                  <a:srgbClr val="FF0000"/>
                </a:solidFill>
                <a:latin typeface="Times New Roman" pitchFamily="18" charset="0"/>
                <a:cs typeface="Times New Roman" pitchFamily="18" charset="0"/>
              </a:rPr>
              <a:t> </a:t>
            </a:r>
            <a:r>
              <a:rPr lang="vi-VN" sz="2400">
                <a:latin typeface="Times New Roman" pitchFamily="18" charset="0"/>
                <a:cs typeface="Times New Roman" pitchFamily="18" charset="0"/>
              </a:rPr>
              <a:t>Đơn giản, nhanh chóng, bảo vệ môi trường, tiết kiệm thời gian, chi phí thấp. </a:t>
            </a:r>
          </a:p>
        </p:txBody>
      </p:sp>
      <p:sp>
        <p:nvSpPr>
          <p:cNvPr id="9" name="Rectangle 1"/>
          <p:cNvSpPr>
            <a:spLocks noChangeArrowheads="1"/>
          </p:cNvSpPr>
          <p:nvPr/>
        </p:nvSpPr>
        <p:spPr bwMode="auto">
          <a:xfrm>
            <a:off x="173567" y="2695576"/>
            <a:ext cx="10871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spcBef>
                <a:spcPct val="20000"/>
              </a:spcBef>
              <a:buClr>
                <a:schemeClr val="accent1"/>
              </a:buClr>
              <a:defRPr/>
            </a:pPr>
            <a:r>
              <a:rPr lang="en-US" sz="2400">
                <a:solidFill>
                  <a:srgbClr val="FF0000"/>
                </a:solidFill>
                <a:latin typeface="Times New Roman" pitchFamily="18" charset="0"/>
                <a:cs typeface="Times New Roman" pitchFamily="18" charset="0"/>
              </a:rPr>
              <a:t>     </a:t>
            </a:r>
            <a:r>
              <a:rPr lang="en-US" sz="2400" b="1" u="sng">
                <a:solidFill>
                  <a:srgbClr val="FF0000"/>
                </a:solidFill>
                <a:latin typeface="Times New Roman" pitchFamily="18" charset="0"/>
                <a:cs typeface="Times New Roman" pitchFamily="18" charset="0"/>
              </a:rPr>
              <a:t>b. Nhược điểm: </a:t>
            </a:r>
            <a:endParaRPr lang="vi-VN" sz="2400" b="1" u="sng">
              <a:solidFill>
                <a:srgbClr val="FF0000"/>
              </a:solidFill>
              <a:latin typeface="Times New Roman" pitchFamily="18" charset="0"/>
              <a:cs typeface="Times New Roman" pitchFamily="18" charset="0"/>
            </a:endParaRPr>
          </a:p>
          <a:p>
            <a:pPr eaLnBrk="0" hangingPunct="0">
              <a:defRPr/>
            </a:pPr>
            <a:endParaRPr lang="vi-VN">
              <a:latin typeface="Arial" pitchFamily="34" charset="0"/>
            </a:endParaRPr>
          </a:p>
        </p:txBody>
      </p:sp>
    </p:spTree>
    <p:extLst>
      <p:ext uri="{BB962C8B-B14F-4D97-AF65-F5344CB8AC3E}">
        <p14:creationId xmlns:p14="http://schemas.microsoft.com/office/powerpoint/2010/main" val="2285448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46">
                                            <p:txEl>
                                              <p:pRg st="0" end="0"/>
                                            </p:txEl>
                                          </p:spTgt>
                                        </p:tgtEl>
                                        <p:attrNameLst>
                                          <p:attrName>style.visibility</p:attrName>
                                        </p:attrNameLst>
                                      </p:cBhvr>
                                      <p:to>
                                        <p:strVal val="visible"/>
                                      </p:to>
                                    </p:set>
                                    <p:animEffect transition="in" filter="barn(inVertical)">
                                      <p:cBhvr>
                                        <p:cTn id="7" dur="500"/>
                                        <p:tgtEl>
                                          <p:spTgt spid="13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rPr>
              <a:t>BÀI 5: GIỚI THIỆU THƯ ĐIỆN TỬ</a:t>
            </a:r>
            <a:endParaRPr lang="vi-VN" b="1">
              <a:solidFill>
                <a:srgbClr val="FF0000"/>
              </a:solidFill>
            </a:endParaRPr>
          </a:p>
        </p:txBody>
      </p:sp>
      <p:sp>
        <p:nvSpPr>
          <p:cNvPr id="14339"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a:solidFill>
                  <a:srgbClr val="FF0000"/>
                </a:solidFill>
                <a:latin typeface="Times New Roman" pitchFamily="18" charset="0"/>
                <a:cs typeface="Times New Roman" pitchFamily="18" charset="0"/>
              </a:rPr>
              <a:t>3. Mặc trái và lưu ý khi sử dụng thư điện tử </a:t>
            </a:r>
            <a:r>
              <a:rPr lang="pt-BR" b="1" u="sng">
                <a:solidFill>
                  <a:srgbClr val="FF0000"/>
                </a:solidFill>
                <a:latin typeface="Times New Roman" pitchFamily="18" charset="0"/>
                <a:cs typeface="Times New Roman" pitchFamily="18" charset="0"/>
              </a:rPr>
              <a:t>(</a:t>
            </a:r>
            <a:r>
              <a:rPr lang="pt-BR" b="1" u="sng">
                <a:solidFill>
                  <a:srgbClr val="FF0000"/>
                </a:solidFill>
                <a:latin typeface="Times New Roman" pitchFamily="18" charset="0"/>
                <a:cs typeface="Times New Roman" pitchFamily="18" charset="0"/>
                <a:sym typeface="Wingdings" pitchFamily="2" charset="2"/>
              </a:rPr>
              <a:t>)</a:t>
            </a:r>
            <a:r>
              <a:rPr lang="vi-VN" b="1" u="sng">
                <a:solidFill>
                  <a:srgbClr val="FF0000"/>
                </a:solidFill>
                <a:latin typeface="Times New Roman" pitchFamily="18" charset="0"/>
                <a:cs typeface="Times New Roman" pitchFamily="18" charset="0"/>
              </a:rPr>
              <a:t> </a:t>
            </a:r>
            <a:endParaRPr lang="vi-VN" u="sng">
              <a:solidFill>
                <a:srgbClr val="FF0000"/>
              </a:solidFill>
              <a:latin typeface="Times New Roman" pitchFamily="18" charset="0"/>
              <a:cs typeface="Times New Roman" pitchFamily="18" charset="0"/>
            </a:endParaRPr>
          </a:p>
        </p:txBody>
      </p:sp>
      <p:sp>
        <p:nvSpPr>
          <p:cNvPr id="14340" name="Rectangle 1"/>
          <p:cNvSpPr>
            <a:spLocks noChangeArrowheads="1"/>
          </p:cNvSpPr>
          <p:nvPr/>
        </p:nvSpPr>
        <p:spPr bwMode="auto">
          <a:xfrm>
            <a:off x="226484" y="3516595"/>
            <a:ext cx="108712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lgn="ctr">
              <a:lnSpc>
                <a:spcPct val="150000"/>
              </a:lnSpc>
              <a:spcBef>
                <a:spcPct val="20000"/>
              </a:spcBef>
              <a:spcAft>
                <a:spcPts val="800"/>
              </a:spcAft>
              <a:buClr>
                <a:schemeClr val="accent1"/>
              </a:buClr>
              <a:tabLst>
                <a:tab pos="228600" algn="l"/>
                <a:tab pos="457200" algn="l"/>
                <a:tab pos="865188" algn="l"/>
                <a:tab pos="1028700" algn="l"/>
                <a:tab pos="1943100" algn="l"/>
                <a:tab pos="2628900" algn="l"/>
                <a:tab pos="2743200" algn="ctr"/>
                <a:tab pos="5486400" algn="r"/>
              </a:tabLst>
            </a:pPr>
            <a:r>
              <a:rPr lang="en-US" sz="2800" dirty="0">
                <a:latin typeface="Times New Roman" pitchFamily="18" charset="0"/>
                <a:cs typeface="Times New Roman" pitchFamily="18" charset="0"/>
              </a:rPr>
              <a:t>Theo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
        <p:nvSpPr>
          <p:cNvPr id="6" name="Oval Callout 5"/>
          <p:cNvSpPr/>
          <p:nvPr/>
        </p:nvSpPr>
        <p:spPr>
          <a:xfrm>
            <a:off x="7620001" y="1828800"/>
            <a:ext cx="4203700" cy="1752600"/>
          </a:xfrm>
          <a:prstGeom prst="wedgeEllipseCallout">
            <a:avLst>
              <a:gd name="adj1" fmla="val -64020"/>
              <a:gd name="adj2" fmla="val 2147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a:t>Thảo luận nhóm, hoàn thành câu hỏi sau:</a:t>
            </a:r>
            <a:endParaRPr lang="vi-VN" sz="2400"/>
          </a:p>
          <a:p>
            <a:pPr algn="ctr" fontAlgn="auto">
              <a:spcBef>
                <a:spcPts val="0"/>
              </a:spcBef>
              <a:spcAft>
                <a:spcPts val="0"/>
              </a:spcAft>
              <a:defRPr/>
            </a:pPr>
            <a:endParaRPr lang="vi-VN"/>
          </a:p>
        </p:txBody>
      </p:sp>
    </p:spTree>
    <p:extLst>
      <p:ext uri="{BB962C8B-B14F-4D97-AF65-F5344CB8AC3E}">
        <p14:creationId xmlns:p14="http://schemas.microsoft.com/office/powerpoint/2010/main" val="121123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nodeType="after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340"/>
                                        </p:tgtEl>
                                        <p:attrNameLst>
                                          <p:attrName>style.visibility</p:attrName>
                                        </p:attrNameLst>
                                      </p:cBhvr>
                                      <p:to>
                                        <p:strVal val="visible"/>
                                      </p:to>
                                    </p:set>
                                    <p:animEffect transition="in" filter="barn(inVertical)">
                                      <p:cBhvr>
                                        <p:cTn id="16"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0"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67" y="407988"/>
            <a:ext cx="11015133" cy="887412"/>
          </a:xfrm>
        </p:spPr>
        <p:txBody>
          <a:bodyPr/>
          <a:lstStyle/>
          <a:p>
            <a:pPr eaLnBrk="1" fontAlgn="auto" hangingPunct="1">
              <a:spcAft>
                <a:spcPts val="0"/>
              </a:spcAft>
              <a:defRPr/>
            </a:pPr>
            <a:r>
              <a:rPr lang="en-US" b="1">
                <a:solidFill>
                  <a:srgbClr val="FF0000"/>
                </a:solidFill>
                <a:latin typeface="Times New Roman" pitchFamily="18" charset="0"/>
                <a:cs typeface="Times New Roman" pitchFamily="18" charset="0"/>
              </a:rPr>
              <a:t>BÀI 5: GIỚI THIỆU THƯ ĐIỆN TỬ</a:t>
            </a:r>
            <a:endParaRPr lang="vi-VN" b="1">
              <a:solidFill>
                <a:srgbClr val="FF0000"/>
              </a:solidFill>
              <a:latin typeface="Times New Roman" pitchFamily="18" charset="0"/>
              <a:cs typeface="Times New Roman" pitchFamily="18" charset="0"/>
            </a:endParaRPr>
          </a:p>
        </p:txBody>
      </p:sp>
      <p:sp>
        <p:nvSpPr>
          <p:cNvPr id="15363" name="Content Placeholder 2"/>
          <p:cNvSpPr>
            <a:spLocks noGrp="1"/>
          </p:cNvSpPr>
          <p:nvPr>
            <p:ph idx="1"/>
          </p:nvPr>
        </p:nvSpPr>
        <p:spPr>
          <a:xfrm>
            <a:off x="162984" y="1524000"/>
            <a:ext cx="11724216" cy="533400"/>
          </a:xfrm>
        </p:spPr>
        <p:txBody>
          <a:bodyPr/>
          <a:lstStyle/>
          <a:p>
            <a:pPr marL="114300" indent="0" eaLnBrk="1" hangingPunct="1">
              <a:buFont typeface="Arial" pitchFamily="34" charset="0"/>
              <a:buNone/>
            </a:pPr>
            <a:r>
              <a:rPr lang="vi-VN" b="1" u="sng">
                <a:solidFill>
                  <a:srgbClr val="FF0000"/>
                </a:solidFill>
                <a:latin typeface="Times New Roman" pitchFamily="18" charset="0"/>
                <a:cs typeface="Times New Roman" pitchFamily="18" charset="0"/>
              </a:rPr>
              <a:t>3. Mặc trái và lưu ý khi sử dụng thư điện tử </a:t>
            </a:r>
            <a:r>
              <a:rPr lang="pt-BR" b="1" u="sng">
                <a:solidFill>
                  <a:srgbClr val="FF0000"/>
                </a:solidFill>
                <a:latin typeface="Times New Roman" pitchFamily="18" charset="0"/>
                <a:cs typeface="Times New Roman" pitchFamily="18" charset="0"/>
              </a:rPr>
              <a:t>(</a:t>
            </a:r>
            <a:r>
              <a:rPr lang="pt-BR" b="1" u="sng">
                <a:solidFill>
                  <a:srgbClr val="FF0000"/>
                </a:solidFill>
                <a:latin typeface="Times New Roman" pitchFamily="18" charset="0"/>
                <a:cs typeface="Times New Roman" pitchFamily="18" charset="0"/>
                <a:sym typeface="Wingdings" pitchFamily="2" charset="2"/>
              </a:rPr>
              <a:t>)</a:t>
            </a:r>
            <a:r>
              <a:rPr lang="vi-VN" b="1" u="sng">
                <a:solidFill>
                  <a:srgbClr val="FF0000"/>
                </a:solidFill>
                <a:latin typeface="Times New Roman" pitchFamily="18" charset="0"/>
                <a:cs typeface="Times New Roman" pitchFamily="18" charset="0"/>
              </a:rPr>
              <a:t> </a:t>
            </a:r>
            <a:endParaRPr lang="vi-VN" u="sng">
              <a:solidFill>
                <a:srgbClr val="FF0000"/>
              </a:solidFill>
              <a:latin typeface="Times New Roman" pitchFamily="18" charset="0"/>
              <a:cs typeface="Times New Roman" pitchFamily="18" charset="0"/>
            </a:endParaRPr>
          </a:p>
        </p:txBody>
      </p:sp>
      <p:sp>
        <p:nvSpPr>
          <p:cNvPr id="5" name="Round Diagonal Corner Rectangle 4"/>
          <p:cNvSpPr/>
          <p:nvPr/>
        </p:nvSpPr>
        <p:spPr>
          <a:xfrm>
            <a:off x="264584" y="1981200"/>
            <a:ext cx="11724216" cy="4572000"/>
          </a:xfrm>
          <a:prstGeom prst="round2Diag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vi-VN"/>
          </a:p>
        </p:txBody>
      </p:sp>
      <p:sp>
        <p:nvSpPr>
          <p:cNvPr id="15365" name="Rectangle 1"/>
          <p:cNvSpPr>
            <a:spLocks noChangeArrowheads="1"/>
          </p:cNvSpPr>
          <p:nvPr/>
        </p:nvSpPr>
        <p:spPr bwMode="auto">
          <a:xfrm>
            <a:off x="273051" y="2254251"/>
            <a:ext cx="10871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14300" algn="just">
              <a:spcBef>
                <a:spcPct val="20000"/>
              </a:spcBef>
              <a:buClr>
                <a:schemeClr val="accent1"/>
              </a:buClr>
            </a:pPr>
            <a:r>
              <a:rPr lang="vi-VN" sz="2400">
                <a:latin typeface="Times New Roman" pitchFamily="18" charset="0"/>
                <a:cs typeface="Times New Roman" pitchFamily="18" charset="0"/>
              </a:rPr>
              <a:t>Cần cảnh giác khi sử dụng email vì ta có thể gặp các vấn đề như: Máy tính bị lây nhiễm virus, thư giả mạo, lừa đảo, thư rác. </a:t>
            </a:r>
          </a:p>
        </p:txBody>
      </p:sp>
    </p:spTree>
    <p:extLst>
      <p:ext uri="{BB962C8B-B14F-4D97-AF65-F5344CB8AC3E}">
        <p14:creationId xmlns:p14="http://schemas.microsoft.com/office/powerpoint/2010/main" val="2201466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630</TotalTime>
  <Words>1365</Words>
  <Application>Microsoft Office PowerPoint</Application>
  <PresentationFormat>Widescreen</PresentationFormat>
  <Paragraphs>139</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Calibri</vt:lpstr>
      <vt:lpstr>Wingdings 3</vt:lpstr>
      <vt:lpstr>Tahoma</vt:lpstr>
      <vt:lpstr>Tw Cen MT</vt:lpstr>
      <vt:lpstr>Tw Cen MT Condensed</vt:lpstr>
      <vt:lpstr>Times New Roman</vt:lpstr>
      <vt:lpstr>Arial</vt:lpstr>
      <vt:lpstr>Integral</vt:lpstr>
      <vt:lpstr>1_Integral</vt:lpstr>
      <vt:lpstr>PowerPoint Presentation</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BÀI 5: GIỚI THIỆU THƯ ĐIỆN TỬ</vt:lpstr>
      <vt:lpstr>PowerPoint Presentation</vt:lpstr>
      <vt:lpstr>PowerPoint Presentation</vt:lpstr>
      <vt:lpstr>PowerPoint Presentation</vt:lpstr>
      <vt:lpstr>PowerPoint Presentation</vt:lpstr>
      <vt:lpstr>PowerPoint Presentation</vt:lpstr>
      <vt:lpstr>PowerPoint Presentation</vt:lpstr>
      <vt:lpstr>BÀI 5: GIỚI THIỆU THƯ ĐIỆN TỬ</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minh</cp:lastModifiedBy>
  <cp:revision>61</cp:revision>
  <dcterms:created xsi:type="dcterms:W3CDTF">2018-05-24T12:43:45Z</dcterms:created>
  <dcterms:modified xsi:type="dcterms:W3CDTF">2022-07-29T15:42:11Z</dcterms:modified>
</cp:coreProperties>
</file>