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57" r:id="rId4"/>
    <p:sldId id="258" r:id="rId5"/>
    <p:sldId id="259" r:id="rId6"/>
    <p:sldId id="260" r:id="rId7"/>
    <p:sldId id="299" r:id="rId8"/>
    <p:sldId id="264" r:id="rId9"/>
    <p:sldId id="280" r:id="rId10"/>
    <p:sldId id="282" r:id="rId11"/>
    <p:sldId id="261" r:id="rId12"/>
    <p:sldId id="284" r:id="rId13"/>
    <p:sldId id="285" r:id="rId14"/>
    <p:sldId id="286" r:id="rId15"/>
    <p:sldId id="288" r:id="rId16"/>
    <p:sldId id="265" r:id="rId17"/>
    <p:sldId id="266" r:id="rId18"/>
    <p:sldId id="296" r:id="rId19"/>
    <p:sldId id="267" r:id="rId20"/>
    <p:sldId id="297" r:id="rId21"/>
    <p:sldId id="274" r:id="rId22"/>
    <p:sldId id="275" r:id="rId23"/>
    <p:sldId id="298" r:id="rId24"/>
    <p:sldId id="292" r:id="rId25"/>
    <p:sldId id="293" r:id="rId26"/>
    <p:sldId id="295" r:id="rId27"/>
    <p:sldId id="294" r:id="rId28"/>
    <p:sldId id="276" r:id="rId29"/>
    <p:sldId id="268" r:id="rId30"/>
    <p:sldId id="291" r:id="rId31"/>
    <p:sldId id="269" r:id="rId32"/>
    <p:sldId id="270" r:id="rId33"/>
    <p:sldId id="272" r:id="rId34"/>
    <p:sldId id="289" r:id="rId35"/>
    <p:sldId id="290" r:id="rId36"/>
    <p:sldId id="273" r:id="rId37"/>
    <p:sldId id="27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9187F8-4A63-4E95-A2BA-80F45431D58C}"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64C3B-E1E0-433E-BA09-F567CACF7C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187F8-4A63-4E95-A2BA-80F45431D58C}"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64C3B-E1E0-433E-BA09-F567CACF7C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19187F8-4A63-4E95-A2BA-80F45431D58C}"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64C3B-E1E0-433E-BA09-F567CACF7C51}"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187F8-4A63-4E95-A2BA-80F45431D58C}"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64C3B-E1E0-433E-BA09-F567CACF7C5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9187F8-4A63-4E95-A2BA-80F45431D58C}"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64C3B-E1E0-433E-BA09-F567CACF7C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9187F8-4A63-4E95-A2BA-80F45431D58C}"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64C3B-E1E0-433E-BA09-F567CACF7C51}"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9187F8-4A63-4E95-A2BA-80F45431D58C}"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764C3B-E1E0-433E-BA09-F567CACF7C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9187F8-4A63-4E95-A2BA-80F45431D58C}"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764C3B-E1E0-433E-BA09-F567CACF7C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19187F8-4A63-4E95-A2BA-80F45431D58C}" type="datetimeFigureOut">
              <a:rPr lang="en-US" smtClean="0"/>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64C3B-E1E0-433E-BA09-F567CACF7C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19187F8-4A63-4E95-A2BA-80F45431D58C}"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64C3B-E1E0-433E-BA09-F567CACF7C51}"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187F8-4A63-4E95-A2BA-80F45431D58C}"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64C3B-E1E0-433E-BA09-F567CACF7C51}"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19187F8-4A63-4E95-A2BA-80F45431D58C}" type="datetimeFigureOut">
              <a:rPr lang="en-US" smtClean="0"/>
              <a:t>7/25/2022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6764C3B-E1E0-433E-BA09-F567CACF7C51}"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3047999"/>
          </a:xfrm>
        </p:spPr>
        <p:txBody>
          <a:bodyPr>
            <a:normAutofit/>
          </a:bodyPr>
          <a:lstStyle/>
          <a:p>
            <a:endParaRPr lang="en-US">
              <a:solidFill>
                <a:srgbClr val="FFFF00"/>
              </a:solidFill>
            </a:endParaRPr>
          </a:p>
        </p:txBody>
      </p:sp>
      <p:sp>
        <p:nvSpPr>
          <p:cNvPr id="3" name="Subtitle 2"/>
          <p:cNvSpPr>
            <a:spLocks noGrp="1"/>
          </p:cNvSpPr>
          <p:nvPr>
            <p:ph type="subTitle" idx="1"/>
          </p:nvPr>
        </p:nvSpPr>
        <p:spPr>
          <a:xfrm>
            <a:off x="1371600" y="4572000"/>
            <a:ext cx="6400800" cy="1066800"/>
          </a:xfrm>
        </p:spPr>
        <p:txBody>
          <a:bodyPr/>
          <a:lstStyle/>
          <a:p>
            <a:endParaRPr lang="en-US"/>
          </a:p>
        </p:txBody>
      </p:sp>
      <p:pic>
        <p:nvPicPr>
          <p:cNvPr id="4" name="Picture 3" descr="C:\Users\Admin\Downloads\cong tru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1" y="-3265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238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endParaRPr lang="en-US"/>
          </a:p>
        </p:txBody>
      </p:sp>
      <p:pic>
        <p:nvPicPr>
          <p:cNvPr id="3" name="Picture 2" descr="NgÃ nh luáº­t lÃ  gÃ¬? Há»c nhá»¯ng gÃ¬? Ra trÆ°á»ng lÃ m gÃ¬? - JES"/>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172200"/>
          </a:xfrm>
          <a:prstGeom prst="rect">
            <a:avLst/>
          </a:prstGeom>
          <a:noFill/>
          <a:ln>
            <a:noFill/>
          </a:ln>
        </p:spPr>
      </p:pic>
    </p:spTree>
    <p:extLst>
      <p:ext uri="{BB962C8B-B14F-4D97-AF65-F5344CB8AC3E}">
        <p14:creationId xmlns:p14="http://schemas.microsoft.com/office/powerpoint/2010/main" val="61810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b="1" u="sng">
                <a:solidFill>
                  <a:srgbClr val="FF0000"/>
                </a:solidFill>
                <a:latin typeface="Times New Roman" pitchFamily="18" charset="0"/>
                <a:cs typeface="Times New Roman" pitchFamily="18" charset="0"/>
              </a:rPr>
              <a:t>b</a:t>
            </a:r>
            <a:r>
              <a:rPr lang="en-US" b="1" u="sng" smtClean="0">
                <a:solidFill>
                  <a:srgbClr val="FF0000"/>
                </a:solidFill>
                <a:latin typeface="Times New Roman" pitchFamily="18" charset="0"/>
                <a:cs typeface="Times New Roman" pitchFamily="18" charset="0"/>
              </a:rPr>
              <a:t>/Kỷ luật là gì?</a:t>
            </a:r>
            <a:endParaRPr lang="en-US" b="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571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endParaRPr lang="en-US"/>
          </a:p>
        </p:txBody>
      </p:sp>
      <p:pic>
        <p:nvPicPr>
          <p:cNvPr id="3" name="Picture 2" descr="Nhá»¯ng lá»£i Ã­ch mÃ  báº£ng ná»i quy mang láº¡i"/>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6172200"/>
          </a:xfrm>
          <a:prstGeom prst="rect">
            <a:avLst/>
          </a:prstGeom>
          <a:noFill/>
          <a:ln>
            <a:noFill/>
          </a:ln>
        </p:spPr>
      </p:pic>
    </p:spTree>
    <p:extLst>
      <p:ext uri="{BB962C8B-B14F-4D97-AF65-F5344CB8AC3E}">
        <p14:creationId xmlns:p14="http://schemas.microsoft.com/office/powerpoint/2010/main" val="12493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4267200" cy="5943600"/>
          </a:xfrm>
        </p:spPr>
        <p:txBody>
          <a:bodyPr/>
          <a:lstStyle/>
          <a:p>
            <a:endParaRPr lang="en-US"/>
          </a:p>
        </p:txBody>
      </p:sp>
      <p:pic>
        <p:nvPicPr>
          <p:cNvPr id="3" name="Picture 2" descr="CÃ¡ch XÃ¢y Dá»±ng Báº£ng Ná»i Quy CÃ´ng Ty Cho CÃ¡c ÄÆ¡n Vá» Sáº£n Xuáº¥t"/>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267200" cy="6324600"/>
          </a:xfrm>
          <a:prstGeom prst="rect">
            <a:avLst/>
          </a:prstGeom>
          <a:noFill/>
          <a:ln>
            <a:noFill/>
          </a:ln>
        </p:spPr>
      </p:pic>
    </p:spTree>
    <p:extLst>
      <p:ext uri="{BB962C8B-B14F-4D97-AF65-F5344CB8AC3E}">
        <p14:creationId xmlns:p14="http://schemas.microsoft.com/office/powerpoint/2010/main" val="17448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3810000" cy="6278562"/>
          </a:xfrm>
        </p:spPr>
        <p:txBody>
          <a:bodyPr/>
          <a:lstStyle/>
          <a:p>
            <a:endParaRPr lang="en-US"/>
          </a:p>
        </p:txBody>
      </p:sp>
      <p:pic>
        <p:nvPicPr>
          <p:cNvPr id="3" name="Picture 2" descr="Ná»i quy nhÃ  trÆ°á»ng | Tiá»u Há»c Tráº§n Quang Kháº£i"/>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191000" cy="6324600"/>
          </a:xfrm>
          <a:prstGeom prst="rect">
            <a:avLst/>
          </a:prstGeom>
          <a:noFill/>
          <a:ln>
            <a:noFill/>
          </a:ln>
        </p:spPr>
      </p:pic>
    </p:spTree>
    <p:extLst>
      <p:ext uri="{BB962C8B-B14F-4D97-AF65-F5344CB8AC3E}">
        <p14:creationId xmlns:p14="http://schemas.microsoft.com/office/powerpoint/2010/main" val="363380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smtClean="0">
                <a:solidFill>
                  <a:srgbClr val="FF0000"/>
                </a:solidFill>
                <a:latin typeface="Times New Roman" pitchFamily="18" charset="0"/>
                <a:cs typeface="Times New Roman" pitchFamily="18" charset="0"/>
              </a:rPr>
              <a:t>Những nội quy trên do ai đặt ra?</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34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fr-FR" u="sng" smtClean="0">
                <a:solidFill>
                  <a:srgbClr val="FF0000"/>
                </a:solidFill>
                <a:latin typeface="Times New Roman" pitchFamily="18" charset="0"/>
                <a:cs typeface="Times New Roman" pitchFamily="18" charset="0"/>
              </a:rPr>
              <a:t>Nội dung bài học. </a:t>
            </a:r>
            <a:r>
              <a:rPr lang="fr-FR" smtClean="0">
                <a:latin typeface="Times New Roman" pitchFamily="18" charset="0"/>
                <a:cs typeface="Times New Roman" pitchFamily="18" charset="0"/>
              </a:rPr>
              <a:t/>
            </a:r>
            <a:br>
              <a:rPr lang="fr-FR" smtClean="0">
                <a:latin typeface="Times New Roman" pitchFamily="18" charset="0"/>
                <a:cs typeface="Times New Roman" pitchFamily="18" charset="0"/>
              </a:rPr>
            </a:br>
            <a:r>
              <a:rPr lang="fr-FR" smtClean="0"/>
              <a:t>	</a:t>
            </a:r>
            <a:r>
              <a:rPr lang="fr-FR" smtClean="0">
                <a:solidFill>
                  <a:srgbClr val="002060"/>
                </a:solidFill>
                <a:latin typeface="Times New Roman" pitchFamily="18" charset="0"/>
                <a:cs typeface="Times New Roman" pitchFamily="18" charset="0"/>
              </a:rPr>
              <a:t>Kỷ luật </a:t>
            </a:r>
            <a:r>
              <a:rPr lang="fr-FR">
                <a:solidFill>
                  <a:srgbClr val="002060"/>
                </a:solidFill>
                <a:latin typeface="Times New Roman" pitchFamily="18" charset="0"/>
                <a:cs typeface="Times New Roman" pitchFamily="18" charset="0"/>
              </a:rPr>
              <a:t>l</a:t>
            </a:r>
            <a:r>
              <a:rPr lang="fr-FR" smtClean="0">
                <a:solidFill>
                  <a:srgbClr val="002060"/>
                </a:solidFill>
                <a:latin typeface="Times New Roman" pitchFamily="18" charset="0"/>
                <a:cs typeface="Times New Roman" pitchFamily="18" charset="0"/>
              </a:rPr>
              <a:t>à </a:t>
            </a:r>
            <a:r>
              <a:rPr lang="fr-FR">
                <a:solidFill>
                  <a:srgbClr val="002060"/>
                </a:solidFill>
                <a:latin typeface="Times New Roman" pitchFamily="18" charset="0"/>
                <a:cs typeface="Times New Roman" pitchFamily="18" charset="0"/>
              </a:rPr>
              <a:t>những quy định, quy </a:t>
            </a:r>
            <a:r>
              <a:rPr lang="fr-FR" smtClean="0">
                <a:solidFill>
                  <a:srgbClr val="002060"/>
                </a:solidFill>
                <a:latin typeface="Times New Roman" pitchFamily="18" charset="0"/>
                <a:cs typeface="Times New Roman" pitchFamily="18" charset="0"/>
              </a:rPr>
              <a:t>ước của một cộng đồng (một tập thể) đề ra đảm bảo mọi</a:t>
            </a:r>
            <a:r>
              <a:rPr lang="en-US">
                <a:solidFill>
                  <a:srgbClr val="002060"/>
                </a:solidFill>
                <a:latin typeface="Times New Roman" pitchFamily="18" charset="0"/>
                <a:cs typeface="Times New Roman" pitchFamily="18" charset="0"/>
              </a:rPr>
              <a:t> </a:t>
            </a:r>
            <a:r>
              <a:rPr lang="fr-FR" smtClean="0">
                <a:solidFill>
                  <a:srgbClr val="002060"/>
                </a:solidFill>
                <a:latin typeface="Times New Roman" pitchFamily="18" charset="0"/>
                <a:cs typeface="Times New Roman" pitchFamily="18" charset="0"/>
              </a:rPr>
              <a:t>người</a:t>
            </a:r>
            <a:r>
              <a:rPr lang="en-US" smtClean="0">
                <a:solidFill>
                  <a:srgbClr val="002060"/>
                </a:solidFill>
                <a:latin typeface="Times New Roman" pitchFamily="18" charset="0"/>
                <a:cs typeface="Times New Roman" pitchFamily="18" charset="0"/>
              </a:rPr>
              <a:t> cần</a:t>
            </a:r>
            <a:r>
              <a:rPr lang="fr-FR" smtClean="0">
                <a:solidFill>
                  <a:srgbClr val="002060"/>
                </a:solidFill>
                <a:latin typeface="Times New Roman" pitchFamily="18" charset="0"/>
                <a:cs typeface="Times New Roman" pitchFamily="18" charset="0"/>
              </a:rPr>
              <a:t> </a:t>
            </a:r>
            <a:r>
              <a:rPr lang="fr-FR">
                <a:solidFill>
                  <a:srgbClr val="002060"/>
                </a:solidFill>
                <a:latin typeface="Times New Roman" pitchFamily="18" charset="0"/>
                <a:cs typeface="Times New Roman" pitchFamily="18" charset="0"/>
              </a:rPr>
              <a:t>tuân </a:t>
            </a:r>
            <a:r>
              <a:rPr lang="fr-FR" smtClean="0">
                <a:solidFill>
                  <a:srgbClr val="002060"/>
                </a:solidFill>
                <a:latin typeface="Times New Roman" pitchFamily="18" charset="0"/>
                <a:cs typeface="Times New Roman" pitchFamily="18" charset="0"/>
              </a:rPr>
              <a:t>theo. </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en-US" smtClean="0">
                <a:solidFill>
                  <a:srgbClr val="002060"/>
                </a:solidFill>
                <a:latin typeface="Times New Roman" pitchFamily="18" charset="0"/>
                <a:cs typeface="Times New Roman" pitchFamily="18" charset="0"/>
              </a:rPr>
              <a:t>	</a:t>
            </a:r>
            <a:r>
              <a:rPr lang="fr-FR" smtClean="0">
                <a:solidFill>
                  <a:srgbClr val="002060"/>
                </a:solidFill>
                <a:latin typeface="Times New Roman" pitchFamily="18" charset="0"/>
                <a:cs typeface="Times New Roman" pitchFamily="18" charset="0"/>
              </a:rPr>
              <a:t>Ví dụ:Nội qui cơ quan, nội qui học sinh....</a:t>
            </a: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33895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Autofit/>
          </a:bodyPr>
          <a:lstStyle/>
          <a:p>
            <a:r>
              <a:rPr lang="en-US" b="1" u="sng" smtClean="0">
                <a:solidFill>
                  <a:srgbClr val="C00000"/>
                </a:solidFill>
                <a:latin typeface="Times New Roman" pitchFamily="18" charset="0"/>
                <a:cs typeface="Times New Roman" pitchFamily="18" charset="0"/>
              </a:rPr>
              <a:t>2.Đặc điểm của pháp luật </a:t>
            </a:r>
            <a:br>
              <a:rPr lang="en-US" b="1" u="sng" smtClean="0">
                <a:solidFill>
                  <a:srgbClr val="C00000"/>
                </a:solidFill>
                <a:latin typeface="Times New Roman" pitchFamily="18" charset="0"/>
                <a:cs typeface="Times New Roman" pitchFamily="18" charset="0"/>
              </a:rPr>
            </a:br>
            <a:r>
              <a:rPr lang="en-US" b="1" u="sng" smtClean="0">
                <a:solidFill>
                  <a:srgbClr val="C00000"/>
                </a:solidFill>
                <a:latin typeface="Times New Roman" pitchFamily="18" charset="0"/>
                <a:cs typeface="Times New Roman" pitchFamily="18" charset="0"/>
              </a:rPr>
              <a:t>và kỷ luật.</a:t>
            </a:r>
            <a:endParaRPr lang="en-US" b="1" u="sng">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8796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a:solidFill>
                  <a:srgbClr val="00B050"/>
                </a:solidFill>
                <a:latin typeface="Times New Roman" pitchFamily="18" charset="0"/>
                <a:cs typeface="Times New Roman" pitchFamily="18" charset="0"/>
              </a:rPr>
              <a:t>H</a:t>
            </a:r>
            <a:r>
              <a:rPr lang="en-US" smtClean="0">
                <a:solidFill>
                  <a:srgbClr val="00B050"/>
                </a:solidFill>
                <a:latin typeface="Times New Roman" pitchFamily="18" charset="0"/>
                <a:cs typeface="Times New Roman" pitchFamily="18" charset="0"/>
              </a:rPr>
              <a:t>ãy cho biết đặc điểm của pháp luật là gì?</a:t>
            </a:r>
            <a:endParaRPr lang="en-US">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7810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30762"/>
          </a:xfrm>
        </p:spPr>
        <p:txBody>
          <a:bodyPr>
            <a:normAutofit/>
          </a:bodyPr>
          <a:lstStyle/>
          <a:p>
            <a:pPr algn="l"/>
            <a:r>
              <a:rPr lang="en-US" b="1" u="sng" smtClean="0">
                <a:solidFill>
                  <a:srgbClr val="FF0000"/>
                </a:solidFill>
                <a:latin typeface="Times New Roman" pitchFamily="18" charset="0"/>
                <a:cs typeface="Times New Roman" pitchFamily="18" charset="0"/>
              </a:rPr>
              <a:t>a/- </a:t>
            </a:r>
            <a:r>
              <a:rPr lang="en-US" b="1" u="sng">
                <a:solidFill>
                  <a:srgbClr val="FF0000"/>
                </a:solidFill>
                <a:latin typeface="Times New Roman" pitchFamily="18" charset="0"/>
                <a:cs typeface="Times New Roman" pitchFamily="18" charset="0"/>
              </a:rPr>
              <a:t>Đặc điểm của pháp </a:t>
            </a:r>
            <a:r>
              <a:rPr lang="en-US" b="1" u="sng" smtClean="0">
                <a:solidFill>
                  <a:srgbClr val="FF0000"/>
                </a:solidFill>
                <a:latin typeface="Times New Roman" pitchFamily="18" charset="0"/>
                <a:cs typeface="Times New Roman" pitchFamily="18" charset="0"/>
              </a:rPr>
              <a:t>luật.</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r>
              <a:rPr lang="en-US">
                <a:solidFill>
                  <a:srgbClr val="002060"/>
                </a:solidFill>
                <a:latin typeface="Times New Roman" pitchFamily="18" charset="0"/>
                <a:cs typeface="Times New Roman" pitchFamily="18" charset="0"/>
              </a:rPr>
              <a:t>-</a:t>
            </a:r>
            <a:r>
              <a:rPr lang="en-US" smtClean="0">
                <a:solidFill>
                  <a:srgbClr val="002060"/>
                </a:solidFill>
                <a:latin typeface="Times New Roman" pitchFamily="18" charset="0"/>
                <a:cs typeface="Times New Roman" pitchFamily="18" charset="0"/>
              </a:rPr>
              <a:t>Tính </a:t>
            </a:r>
            <a:r>
              <a:rPr lang="en-US">
                <a:solidFill>
                  <a:srgbClr val="002060"/>
                </a:solidFill>
                <a:latin typeface="Times New Roman" pitchFamily="18" charset="0"/>
                <a:cs typeface="Times New Roman" pitchFamily="18" charset="0"/>
              </a:rPr>
              <a:t>quy luật phổ </a:t>
            </a:r>
            <a:r>
              <a:rPr lang="en-US" smtClean="0">
                <a:solidFill>
                  <a:srgbClr val="002060"/>
                </a:solidFill>
                <a:latin typeface="Times New Roman" pitchFamily="18" charset="0"/>
                <a:cs typeface="Times New Roman" pitchFamily="18" charset="0"/>
              </a:rPr>
              <a:t>biến; </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en-US" smtClean="0">
                <a:solidFill>
                  <a:srgbClr val="002060"/>
                </a:solidFill>
                <a:latin typeface="Times New Roman" pitchFamily="18" charset="0"/>
                <a:cs typeface="Times New Roman" pitchFamily="18" charset="0"/>
              </a:rPr>
              <a:t>- </a:t>
            </a:r>
            <a:r>
              <a:rPr lang="en-US">
                <a:solidFill>
                  <a:srgbClr val="002060"/>
                </a:solidFill>
                <a:latin typeface="Times New Roman" pitchFamily="18" charset="0"/>
                <a:cs typeface="Times New Roman" pitchFamily="18" charset="0"/>
              </a:rPr>
              <a:t>Tính xác định chặt </a:t>
            </a:r>
            <a:r>
              <a:rPr lang="en-US" smtClean="0">
                <a:solidFill>
                  <a:srgbClr val="002060"/>
                </a:solidFill>
                <a:latin typeface="Times New Roman" pitchFamily="18" charset="0"/>
                <a:cs typeface="Times New Roman" pitchFamily="18" charset="0"/>
              </a:rPr>
              <a:t>chẽ;</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en-US" smtClean="0">
                <a:solidFill>
                  <a:srgbClr val="002060"/>
                </a:solidFill>
                <a:latin typeface="Times New Roman" pitchFamily="18" charset="0"/>
                <a:cs typeface="Times New Roman" pitchFamily="18" charset="0"/>
              </a:rPr>
              <a:t>- </a:t>
            </a:r>
            <a:r>
              <a:rPr lang="en-US">
                <a:solidFill>
                  <a:srgbClr val="002060"/>
                </a:solidFill>
                <a:latin typeface="Times New Roman" pitchFamily="18" charset="0"/>
                <a:cs typeface="Times New Roman" pitchFamily="18" charset="0"/>
              </a:rPr>
              <a:t>Tính bắt </a:t>
            </a:r>
            <a:r>
              <a:rPr lang="en-US" smtClean="0">
                <a:solidFill>
                  <a:srgbClr val="002060"/>
                </a:solidFill>
                <a:latin typeface="Times New Roman" pitchFamily="18" charset="0"/>
                <a:cs typeface="Times New Roman" pitchFamily="18" charset="0"/>
              </a:rPr>
              <a:t>buộc.</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1283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4952999"/>
            <a:ext cx="7408333" cy="1173163"/>
          </a:xfrm>
        </p:spPr>
        <p:txBody>
          <a:bodyPr/>
          <a:lstStyle/>
          <a:p>
            <a:pPr algn="ctr"/>
            <a:r>
              <a:rPr lang="en-US" b="1" cap="all">
                <a:ln w="0"/>
                <a:solidFill>
                  <a:srgbClr val="002060"/>
                </a:solidFill>
                <a:effectLst>
                  <a:reflection blurRad="12700" stA="50000" endPos="50000" dist="5000" dir="5400000" sy="-100000" rotWithShape="0"/>
                </a:effectLst>
                <a:latin typeface="Times New Roman" pitchFamily="18" charset="0"/>
                <a:cs typeface="Times New Roman" pitchFamily="18" charset="0"/>
              </a:rPr>
              <a:t>GIÁO VIÊN :TRẦN TÚY THUẬN</a:t>
            </a:r>
          </a:p>
          <a:p>
            <a:endParaRPr lang="en-US"/>
          </a:p>
        </p:txBody>
      </p:sp>
      <p:sp>
        <p:nvSpPr>
          <p:cNvPr id="3" name="Title 2"/>
          <p:cNvSpPr>
            <a:spLocks noGrp="1"/>
          </p:cNvSpPr>
          <p:nvPr>
            <p:ph type="title"/>
          </p:nvPr>
        </p:nvSpPr>
        <p:spPr>
          <a:xfrm>
            <a:off x="457200" y="338328"/>
            <a:ext cx="8229600" cy="3928872"/>
          </a:xfrm>
        </p:spPr>
        <p:txBody>
          <a:bodyPr>
            <a:normAutofit/>
          </a:bodyPr>
          <a:lstStyle/>
          <a:p>
            <a:r>
              <a:rPr lang="en-US" b="1" spc="5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rPr>
              <a:t>CHÀO CÁC EM HỌC SINH ĐẾN VỚI BÀI HỌC </a:t>
            </a:r>
            <a:br>
              <a:rPr lang="en-US" b="1" spc="5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b="1" spc="50">
                <a:ln w="11430"/>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rPr>
              <a:t>GDCD LỚP 8</a:t>
            </a:r>
            <a:endParaRPr lang="en-US"/>
          </a:p>
        </p:txBody>
      </p:sp>
    </p:spTree>
    <p:extLst>
      <p:ext uri="{BB962C8B-B14F-4D97-AF65-F5344CB8AC3E}">
        <p14:creationId xmlns:p14="http://schemas.microsoft.com/office/powerpoint/2010/main" val="1751890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a:solidFill>
                  <a:srgbClr val="002060"/>
                </a:solidFill>
                <a:latin typeface="Times New Roman" pitchFamily="18" charset="0"/>
                <a:cs typeface="Times New Roman" pitchFamily="18" charset="0"/>
              </a:rPr>
              <a:t>Hãy cho biết đặc điểm </a:t>
            </a:r>
            <a:r>
              <a:rPr lang="en-US" smtClean="0">
                <a:solidFill>
                  <a:srgbClr val="002060"/>
                </a:solidFill>
                <a:latin typeface="Times New Roman" pitchFamily="18" charset="0"/>
                <a:cs typeface="Times New Roman" pitchFamily="18" charset="0"/>
              </a:rPr>
              <a:t/>
            </a:r>
            <a:br>
              <a:rPr lang="en-US" smtClean="0">
                <a:solidFill>
                  <a:srgbClr val="002060"/>
                </a:solidFill>
                <a:latin typeface="Times New Roman" pitchFamily="18" charset="0"/>
                <a:cs typeface="Times New Roman" pitchFamily="18" charset="0"/>
              </a:rPr>
            </a:br>
            <a:r>
              <a:rPr lang="en-US" smtClean="0">
                <a:solidFill>
                  <a:srgbClr val="002060"/>
                </a:solidFill>
                <a:latin typeface="Times New Roman" pitchFamily="18" charset="0"/>
                <a:cs typeface="Times New Roman" pitchFamily="18" charset="0"/>
              </a:rPr>
              <a:t>của kỉ </a:t>
            </a:r>
            <a:r>
              <a:rPr lang="en-US">
                <a:solidFill>
                  <a:srgbClr val="002060"/>
                </a:solidFill>
                <a:latin typeface="Times New Roman" pitchFamily="18" charset="0"/>
                <a:cs typeface="Times New Roman" pitchFamily="18" charset="0"/>
              </a:rPr>
              <a:t>luật là gì?</a:t>
            </a:r>
            <a:endParaRPr lang="en-US">
              <a:solidFill>
                <a:srgbClr val="002060"/>
              </a:solidFill>
            </a:endParaRPr>
          </a:p>
        </p:txBody>
      </p:sp>
    </p:spTree>
    <p:extLst>
      <p:ext uri="{BB962C8B-B14F-4D97-AF65-F5344CB8AC3E}">
        <p14:creationId xmlns:p14="http://schemas.microsoft.com/office/powerpoint/2010/main" val="291016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b="1" u="sng" smtClean="0">
                <a:solidFill>
                  <a:srgbClr val="FF0000"/>
                </a:solidFill>
                <a:latin typeface="Times New Roman" pitchFamily="18" charset="0"/>
                <a:cs typeface="Times New Roman" pitchFamily="18" charset="0"/>
              </a:rPr>
              <a:t>a/- Đặc điểm của kỷ luật.</a:t>
            </a:r>
            <a:br>
              <a:rPr lang="en-US" b="1" u="sng" smtClean="0">
                <a:solidFill>
                  <a:srgbClr val="FF0000"/>
                </a:solidFill>
                <a:latin typeface="Times New Roman" pitchFamily="18" charset="0"/>
                <a:cs typeface="Times New Roman" pitchFamily="18" charset="0"/>
              </a:rPr>
            </a:br>
            <a:r>
              <a:rPr lang="en-US" b="1" smtClean="0">
                <a:solidFill>
                  <a:srgbClr val="002060"/>
                </a:solidFill>
                <a:latin typeface="Times New Roman" pitchFamily="18" charset="0"/>
                <a:cs typeface="Times New Roman" pitchFamily="18" charset="0"/>
              </a:rPr>
              <a:t>	</a:t>
            </a:r>
            <a:r>
              <a:rPr lang="en-US" sz="3600" smtClean="0">
                <a:solidFill>
                  <a:srgbClr val="002060"/>
                </a:solidFill>
                <a:latin typeface="Times New Roman" pitchFamily="18" charset="0"/>
                <a:cs typeface="Times New Roman" pitchFamily="18" charset="0"/>
              </a:rPr>
              <a:t>Những qui định của một tập thể phải tuân theo những qui định của pháp luật, không được trái pháp luật.</a:t>
            </a:r>
            <a:endParaRPr lang="en-US" sz="36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024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b="1" u="sng" smtClean="0">
                <a:solidFill>
                  <a:srgbClr val="FF0000"/>
                </a:solidFill>
                <a:latin typeface="Times New Roman" pitchFamily="18" charset="0"/>
                <a:cs typeface="Times New Roman" pitchFamily="18" charset="0"/>
              </a:rPr>
              <a:t>3.Vai trò của pháp luật và kỷ luậ</a:t>
            </a:r>
            <a:r>
              <a:rPr lang="en-US" b="1" u="sng" smtClean="0">
                <a:solidFill>
                  <a:srgbClr val="FF0000"/>
                </a:solidFill>
              </a:rPr>
              <a:t>t</a:t>
            </a:r>
            <a:endParaRPr lang="en-US" b="1" u="sng">
              <a:solidFill>
                <a:srgbClr val="FF0000"/>
              </a:solidFill>
            </a:endParaRPr>
          </a:p>
        </p:txBody>
      </p:sp>
    </p:spTree>
    <p:extLst>
      <p:ext uri="{BB962C8B-B14F-4D97-AF65-F5344CB8AC3E}">
        <p14:creationId xmlns:p14="http://schemas.microsoft.com/office/powerpoint/2010/main" val="336584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a:solidFill>
                  <a:srgbClr val="002060"/>
                </a:solidFill>
                <a:latin typeface="Times New Roman" pitchFamily="18" charset="0"/>
                <a:cs typeface="Times New Roman" pitchFamily="18" charset="0"/>
              </a:rPr>
              <a:t>C</a:t>
            </a:r>
            <a:r>
              <a:rPr lang="en-US" smtClean="0">
                <a:solidFill>
                  <a:srgbClr val="002060"/>
                </a:solidFill>
                <a:latin typeface="Times New Roman" pitchFamily="18" charset="0"/>
                <a:cs typeface="Times New Roman" pitchFamily="18" charset="0"/>
              </a:rPr>
              <a:t>ác em xem các hình ảnh sau:</a:t>
            </a: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8521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0" y="419100"/>
            <a:ext cx="4762500" cy="6019800"/>
          </a:xfrm>
        </p:spPr>
        <p:txBody>
          <a:bodyPr/>
          <a:lstStyle/>
          <a:p>
            <a:endParaRPr lang="en-US"/>
          </a:p>
        </p:txBody>
      </p:sp>
      <p:pic>
        <p:nvPicPr>
          <p:cNvPr id="3" name="Picture 2" descr="CÆ¡ quan chá»©c nÄng Äang xÃ¡c minh clip há»c sinh TrÆ°á»ng THCS LÃª QuÃ½ ÄÃ´n ÄÃ¡nh  nhau - BÃ¡o BÃ¬nh DÆ°Æ¡ng Online"/>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4762500" cy="6019800"/>
          </a:xfrm>
          <a:prstGeom prst="rect">
            <a:avLst/>
          </a:prstGeom>
          <a:noFill/>
          <a:ln>
            <a:noFill/>
          </a:ln>
        </p:spPr>
      </p:pic>
    </p:spTree>
    <p:extLst>
      <p:ext uri="{BB962C8B-B14F-4D97-AF65-F5344CB8AC3E}">
        <p14:creationId xmlns:p14="http://schemas.microsoft.com/office/powerpoint/2010/main" val="897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endParaRPr lang="en-US"/>
          </a:p>
        </p:txBody>
      </p:sp>
      <p:pic>
        <p:nvPicPr>
          <p:cNvPr id="3" name="Picture 2" descr="Xá»­ lÃ½ ká»· luáº­t há»c sinh vi pháº¡m quy Äá»nh an toÃ n giao thÃ´ng nhÆ° tháº¿ nÃ o? |  luatviet.co"/>
          <p:cNvPicPr/>
          <p:nvPr/>
        </p:nvPicPr>
        <p:blipFill>
          <a:blip r:embed="rId2">
            <a:extLst>
              <a:ext uri="{28A0092B-C50C-407E-A947-70E740481C1C}">
                <a14:useLocalDpi xmlns:a14="http://schemas.microsoft.com/office/drawing/2010/main" val="0"/>
              </a:ext>
            </a:extLst>
          </a:blip>
          <a:srcRect/>
          <a:stretch>
            <a:fillRect/>
          </a:stretch>
        </p:blipFill>
        <p:spPr bwMode="auto">
          <a:xfrm>
            <a:off x="391886" y="217714"/>
            <a:ext cx="8382000" cy="6324600"/>
          </a:xfrm>
          <a:prstGeom prst="rect">
            <a:avLst/>
          </a:prstGeom>
          <a:noFill/>
          <a:ln>
            <a:noFill/>
          </a:ln>
        </p:spPr>
      </p:pic>
    </p:spTree>
    <p:extLst>
      <p:ext uri="{BB962C8B-B14F-4D97-AF65-F5344CB8AC3E}">
        <p14:creationId xmlns:p14="http://schemas.microsoft.com/office/powerpoint/2010/main" val="1291216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endParaRPr lang="en-US"/>
          </a:p>
        </p:txBody>
      </p:sp>
      <p:pic>
        <p:nvPicPr>
          <p:cNvPr id="3" name="Picture 2" descr="Bá» Äá»i ngoáº¡i tÃ¬nh cÃ³ bá» tÆ°á»c quÃ¢n tá»ch khÃ´ng?"/>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1999" cy="6172200"/>
          </a:xfrm>
          <a:prstGeom prst="rect">
            <a:avLst/>
          </a:prstGeom>
          <a:noFill/>
          <a:ln>
            <a:noFill/>
          </a:ln>
        </p:spPr>
      </p:pic>
    </p:spTree>
    <p:extLst>
      <p:ext uri="{BB962C8B-B14F-4D97-AF65-F5344CB8AC3E}">
        <p14:creationId xmlns:p14="http://schemas.microsoft.com/office/powerpoint/2010/main" val="89843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smtClean="0">
                <a:solidFill>
                  <a:srgbClr val="FF0000"/>
                </a:solidFill>
                <a:latin typeface="Times New Roman" pitchFamily="18" charset="0"/>
                <a:cs typeface="Times New Roman" pitchFamily="18" charset="0"/>
              </a:rPr>
              <a:t>Phải làm gì để ngăn chặn những hành vi trên?</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304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fr-FR" smtClean="0">
                <a:solidFill>
                  <a:srgbClr val="FF0000"/>
                </a:solidFill>
                <a:latin typeface="Times New Roman" pitchFamily="18" charset="0"/>
                <a:cs typeface="Times New Roman" pitchFamily="18" charset="0"/>
              </a:rPr>
              <a:t>Nội dung bài học. </a:t>
            </a:r>
            <a:r>
              <a:rPr lang="fr-FR" smtClean="0">
                <a:latin typeface="Times New Roman" pitchFamily="18" charset="0"/>
                <a:cs typeface="Times New Roman" pitchFamily="18" charset="0"/>
              </a:rPr>
              <a:t/>
            </a:r>
            <a:br>
              <a:rPr lang="fr-FR" smtClean="0">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	</a:t>
            </a:r>
            <a:r>
              <a:rPr lang="en-US" smtClean="0">
                <a:solidFill>
                  <a:srgbClr val="002060"/>
                </a:solidFill>
                <a:latin typeface="Times New Roman" pitchFamily="18" charset="0"/>
                <a:cs typeface="Times New Roman" pitchFamily="18" charset="0"/>
              </a:rPr>
              <a:t>Là công cụ để quản lí tập thể, quản lí nhà  nước, bảo đảm quyền lợi của công dân,giữ vững an ninh chính trị, trật tự, an toàn xã hội.</a:t>
            </a: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0762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fr-FR" b="1" u="sng">
                <a:solidFill>
                  <a:srgbClr val="FF0000"/>
                </a:solidFill>
                <a:latin typeface="Times New Roman" pitchFamily="18" charset="0"/>
                <a:cs typeface="Times New Roman" pitchFamily="18" charset="0"/>
              </a:rPr>
              <a:t>4</a:t>
            </a:r>
            <a:r>
              <a:rPr lang="fr-FR" b="1" u="sng" smtClean="0">
                <a:solidFill>
                  <a:srgbClr val="FF0000"/>
                </a:solidFill>
                <a:latin typeface="Times New Roman" pitchFamily="18" charset="0"/>
                <a:cs typeface="Times New Roman" pitchFamily="18" charset="0"/>
              </a:rPr>
              <a:t>. </a:t>
            </a:r>
            <a:r>
              <a:rPr lang="fr-FR" b="1" u="sng">
                <a:solidFill>
                  <a:srgbClr val="FF0000"/>
                </a:solidFill>
                <a:latin typeface="Times New Roman" pitchFamily="18" charset="0"/>
                <a:cs typeface="Times New Roman" pitchFamily="18" charset="0"/>
              </a:rPr>
              <a:t>Ý nghĩa của </a:t>
            </a:r>
            <a:r>
              <a:rPr lang="fr-FR" b="1" u="sng" smtClean="0">
                <a:solidFill>
                  <a:srgbClr val="FF0000"/>
                </a:solidFill>
                <a:latin typeface="Times New Roman" pitchFamily="18" charset="0"/>
                <a:cs typeface="Times New Roman" pitchFamily="18" charset="0"/>
              </a:rPr>
              <a:t>pháp luật </a:t>
            </a:r>
            <a:br>
              <a:rPr lang="fr-FR" b="1" u="sng" smtClean="0">
                <a:solidFill>
                  <a:srgbClr val="FF0000"/>
                </a:solidFill>
                <a:latin typeface="Times New Roman" pitchFamily="18" charset="0"/>
                <a:cs typeface="Times New Roman" pitchFamily="18" charset="0"/>
              </a:rPr>
            </a:br>
            <a:r>
              <a:rPr lang="fr-FR" b="1" u="sng" smtClean="0">
                <a:solidFill>
                  <a:srgbClr val="FF0000"/>
                </a:solidFill>
                <a:latin typeface="Times New Roman" pitchFamily="18" charset="0"/>
                <a:cs typeface="Times New Roman" pitchFamily="18" charset="0"/>
              </a:rPr>
              <a:t>và kỷ luật</a:t>
            </a:r>
            <a:endParaRPr lang="en-US"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759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x-none" b="1" u="sng"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merican Typewriter" panose="02090604020004020304" pitchFamily="18" charset="77"/>
                <a:cs typeface="Arial" panose="020B0604020202020204" pitchFamily="34" charset="0"/>
              </a:rPr>
              <a:t>BÀI </a:t>
            </a:r>
            <a:r>
              <a:rPr lang="en-US" b="1" u="sng"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merican Typewriter" panose="02090604020004020304" pitchFamily="18" charset="77"/>
                <a:cs typeface="Arial" panose="020B0604020202020204" pitchFamily="34" charset="0"/>
              </a:rPr>
              <a:t>5 VÀ BÀI 21</a:t>
            </a:r>
            <a:r>
              <a:rPr lang="en-US" b="1" u="sng" smtClean="0">
                <a:solidFill>
                  <a:schemeClr val="accent6">
                    <a:lumMod val="75000"/>
                  </a:schemeClr>
                </a:solidFill>
                <a:latin typeface="American Typewriter" panose="02090604020004020304" pitchFamily="18" charset="77"/>
                <a:cs typeface="Arial" panose="020B0604020202020204" pitchFamily="34" charset="0"/>
              </a:rPr>
              <a:t/>
            </a:r>
            <a:br>
              <a:rPr lang="en-US" b="1" u="sng" smtClean="0">
                <a:solidFill>
                  <a:schemeClr val="accent6">
                    <a:lumMod val="75000"/>
                  </a:schemeClr>
                </a:solidFill>
                <a:latin typeface="American Typewriter" panose="02090604020004020304" pitchFamily="18" charset="77"/>
                <a:cs typeface="Arial" panose="020B0604020202020204" pitchFamily="34" charset="0"/>
              </a:rPr>
            </a:br>
            <a:r>
              <a:rPr lang="x-none" b="1" smtClean="0">
                <a:solidFill>
                  <a:schemeClr val="accent6">
                    <a:lumMod val="75000"/>
                  </a:schemeClr>
                </a:solidFill>
                <a:latin typeface="American Typewriter" panose="02090604020004020304" pitchFamily="18" charset="77"/>
                <a:cs typeface="Arial" panose="020B0604020202020204" pitchFamily="34" charset="0"/>
              </a:rPr>
              <a:t/>
            </a:r>
            <a:br>
              <a:rPr lang="x-none" b="1" smtClean="0">
                <a:solidFill>
                  <a:schemeClr val="accent6">
                    <a:lumMod val="75000"/>
                  </a:schemeClr>
                </a:solidFill>
                <a:latin typeface="American Typewriter" panose="02090604020004020304" pitchFamily="18" charset="77"/>
                <a:cs typeface="Arial" panose="020B0604020202020204" pitchFamily="34" charset="0"/>
              </a:rPr>
            </a:br>
            <a:r>
              <a:rPr lang="en-US"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merican Typewriter" panose="02090604020004020304" pitchFamily="18" charset="77"/>
                <a:cs typeface="Arial" panose="020B0604020202020204" pitchFamily="34" charset="0"/>
              </a:rPr>
              <a:t>Chủ đề: TUÂN THEO KỶ LUẬT VÀ PHÁP LUẬT</a:t>
            </a:r>
            <a:endParaRPr lang="en-US">
              <a:solidFill>
                <a:srgbClr val="FF0000"/>
              </a:solidFill>
            </a:endParaRPr>
          </a:p>
        </p:txBody>
      </p:sp>
    </p:spTree>
    <p:extLst>
      <p:ext uri="{BB962C8B-B14F-4D97-AF65-F5344CB8AC3E}">
        <p14:creationId xmlns:p14="http://schemas.microsoft.com/office/powerpoint/2010/main" val="6025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fr-FR">
                <a:solidFill>
                  <a:srgbClr val="FF0000"/>
                </a:solidFill>
                <a:latin typeface="Times New Roman" pitchFamily="18" charset="0"/>
                <a:cs typeface="Times New Roman" pitchFamily="18" charset="0"/>
              </a:rPr>
              <a:t>P</a:t>
            </a:r>
            <a:r>
              <a:rPr lang="fr-FR" smtClean="0">
                <a:solidFill>
                  <a:srgbClr val="FF0000"/>
                </a:solidFill>
                <a:latin typeface="Times New Roman" pitchFamily="18" charset="0"/>
                <a:cs typeface="Times New Roman" pitchFamily="18" charset="0"/>
              </a:rPr>
              <a:t>háp </a:t>
            </a:r>
            <a:r>
              <a:rPr lang="fr-FR">
                <a:solidFill>
                  <a:srgbClr val="FF0000"/>
                </a:solidFill>
                <a:latin typeface="Times New Roman" pitchFamily="18" charset="0"/>
                <a:cs typeface="Times New Roman" pitchFamily="18" charset="0"/>
              </a:rPr>
              <a:t>luật </a:t>
            </a:r>
            <a:br>
              <a:rPr lang="fr-FR">
                <a:solidFill>
                  <a:srgbClr val="FF0000"/>
                </a:solidFill>
                <a:latin typeface="Times New Roman" pitchFamily="18" charset="0"/>
                <a:cs typeface="Times New Roman" pitchFamily="18" charset="0"/>
              </a:rPr>
            </a:br>
            <a:r>
              <a:rPr lang="fr-FR">
                <a:solidFill>
                  <a:srgbClr val="FF0000"/>
                </a:solidFill>
                <a:latin typeface="Times New Roman" pitchFamily="18" charset="0"/>
                <a:cs typeface="Times New Roman" pitchFamily="18" charset="0"/>
              </a:rPr>
              <a:t>và kỷ </a:t>
            </a:r>
            <a:r>
              <a:rPr lang="fr-FR" smtClean="0">
                <a:solidFill>
                  <a:srgbClr val="FF0000"/>
                </a:solidFill>
                <a:latin typeface="Times New Roman" pitchFamily="18" charset="0"/>
                <a:cs typeface="Times New Roman" pitchFamily="18" charset="0"/>
              </a:rPr>
              <a:t>luật</a:t>
            </a:r>
            <a:r>
              <a:rPr lang="fr-FR">
                <a:solidFill>
                  <a:srgbClr val="FF0000"/>
                </a:solidFill>
                <a:latin typeface="Times New Roman" pitchFamily="18" charset="0"/>
                <a:cs typeface="Times New Roman" pitchFamily="18" charset="0"/>
              </a:rPr>
              <a:t> </a:t>
            </a:r>
            <a:r>
              <a:rPr lang="fr-FR" smtClean="0">
                <a:solidFill>
                  <a:srgbClr val="FF0000"/>
                </a:solidFill>
                <a:latin typeface="Times New Roman" pitchFamily="18" charset="0"/>
                <a:cs typeface="Times New Roman" pitchFamily="18" charset="0"/>
              </a:rPr>
              <a:t>có </a:t>
            </a:r>
            <a:r>
              <a:rPr lang="fr-FR">
                <a:solidFill>
                  <a:srgbClr val="FF0000"/>
                </a:solidFill>
                <a:latin typeface="Times New Roman" pitchFamily="18" charset="0"/>
                <a:cs typeface="Times New Roman" pitchFamily="18" charset="0"/>
              </a:rPr>
              <a:t>nghĩa </a:t>
            </a:r>
            <a:r>
              <a:rPr lang="fr-FR" smtClean="0">
                <a:solidFill>
                  <a:srgbClr val="FF0000"/>
                </a:solidFill>
                <a:latin typeface="Times New Roman" pitchFamily="18" charset="0"/>
                <a:cs typeface="Times New Roman" pitchFamily="18" charset="0"/>
              </a:rPr>
              <a:t>quan trọng gì? </a:t>
            </a:r>
            <a:endParaRPr lang="en-US"/>
          </a:p>
        </p:txBody>
      </p:sp>
    </p:spTree>
    <p:extLst>
      <p:ext uri="{BB962C8B-B14F-4D97-AF65-F5344CB8AC3E}">
        <p14:creationId xmlns:p14="http://schemas.microsoft.com/office/powerpoint/2010/main" val="29755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54762"/>
          </a:xfrm>
        </p:spPr>
        <p:txBody>
          <a:bodyPr>
            <a:normAutofit fontScale="90000"/>
          </a:bodyPr>
          <a:lstStyle/>
          <a:p>
            <a:pPr algn="l"/>
            <a:r>
              <a:rPr lang="fr-FR" smtClean="0">
                <a:solidFill>
                  <a:srgbClr val="FF0000"/>
                </a:solidFill>
                <a:latin typeface="Times New Roman" pitchFamily="18" charset="0"/>
                <a:cs typeface="Times New Roman" pitchFamily="18" charset="0"/>
              </a:rPr>
              <a:t>Nội dung bài học.</a:t>
            </a:r>
            <a:br>
              <a:rPr lang="fr-FR" smtClean="0">
                <a:solidFill>
                  <a:srgbClr val="FF0000"/>
                </a:solidFill>
                <a:latin typeface="Times New Roman" pitchFamily="18" charset="0"/>
                <a:cs typeface="Times New Roman" pitchFamily="18" charset="0"/>
              </a:rPr>
            </a:br>
            <a:r>
              <a:rPr lang="fr-FR" smtClean="0">
                <a:solidFill>
                  <a:srgbClr val="FF0000"/>
                </a:solidFill>
                <a:latin typeface="Times New Roman" pitchFamily="18" charset="0"/>
                <a:cs typeface="Times New Roman" pitchFamily="18" charset="0"/>
              </a:rPr>
              <a:t>	</a:t>
            </a:r>
            <a:r>
              <a:rPr lang="fr-FR" smtClean="0">
                <a:solidFill>
                  <a:srgbClr val="002060"/>
                </a:solidFill>
                <a:latin typeface="Times New Roman" pitchFamily="18" charset="0"/>
                <a:cs typeface="Times New Roman" pitchFamily="18" charset="0"/>
              </a:rPr>
              <a:t>Pháp luật và kỷ luật: </a:t>
            </a:r>
            <a:br>
              <a:rPr lang="fr-FR" smtClean="0">
                <a:solidFill>
                  <a:srgbClr val="002060"/>
                </a:solidFill>
                <a:latin typeface="Times New Roman" pitchFamily="18" charset="0"/>
                <a:cs typeface="Times New Roman" pitchFamily="18" charset="0"/>
              </a:rPr>
            </a:br>
            <a:r>
              <a:rPr lang="fr-FR" smtClean="0">
                <a:solidFill>
                  <a:srgbClr val="002060"/>
                </a:solidFill>
                <a:latin typeface="Times New Roman" pitchFamily="18" charset="0"/>
                <a:cs typeface="Times New Roman" pitchFamily="18" charset="0"/>
              </a:rPr>
              <a:t>- Giúp </a:t>
            </a:r>
            <a:r>
              <a:rPr lang="fr-FR">
                <a:solidFill>
                  <a:srgbClr val="002060"/>
                </a:solidFill>
                <a:latin typeface="Times New Roman" pitchFamily="18" charset="0"/>
                <a:cs typeface="Times New Roman" pitchFamily="18" charset="0"/>
              </a:rPr>
              <a:t>con người có chuẩn mực chung để rèn luyện thống nhất trong hành động.</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 C</a:t>
            </a:r>
            <a:r>
              <a:rPr lang="fr-FR" smtClean="0">
                <a:solidFill>
                  <a:srgbClr val="002060"/>
                </a:solidFill>
                <a:latin typeface="Times New Roman" pitchFamily="18" charset="0"/>
                <a:cs typeface="Times New Roman" pitchFamily="18" charset="0"/>
              </a:rPr>
              <a:t>ó </a:t>
            </a:r>
            <a:r>
              <a:rPr lang="fr-FR">
                <a:solidFill>
                  <a:srgbClr val="002060"/>
                </a:solidFill>
                <a:latin typeface="Times New Roman" pitchFamily="18" charset="0"/>
                <a:cs typeface="Times New Roman" pitchFamily="18" charset="0"/>
              </a:rPr>
              <a:t>trách nhiệm bảo vệ quyền lợi của mọi </a:t>
            </a:r>
            <a:r>
              <a:rPr lang="fr-FR" smtClean="0">
                <a:solidFill>
                  <a:srgbClr val="002060"/>
                </a:solidFill>
                <a:latin typeface="Times New Roman" pitchFamily="18" charset="0"/>
                <a:cs typeface="Times New Roman" pitchFamily="18" charset="0"/>
              </a:rPr>
              <a:t>người. </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r>
              <a:rPr lang="fr-FR">
                <a:solidFill>
                  <a:srgbClr val="002060"/>
                </a:solidFill>
                <a:latin typeface="Times New Roman" pitchFamily="18" charset="0"/>
                <a:cs typeface="Times New Roman" pitchFamily="18" charset="0"/>
              </a:rPr>
              <a:t>- T</a:t>
            </a:r>
            <a:r>
              <a:rPr lang="fr-FR" smtClean="0">
                <a:solidFill>
                  <a:srgbClr val="002060"/>
                </a:solidFill>
                <a:latin typeface="Times New Roman" pitchFamily="18" charset="0"/>
                <a:cs typeface="Times New Roman" pitchFamily="18" charset="0"/>
              </a:rPr>
              <a:t>ạo </a:t>
            </a:r>
            <a:r>
              <a:rPr lang="fr-FR">
                <a:solidFill>
                  <a:srgbClr val="002060"/>
                </a:solidFill>
                <a:latin typeface="Times New Roman" pitchFamily="18" charset="0"/>
                <a:cs typeface="Times New Roman" pitchFamily="18" charset="0"/>
              </a:rPr>
              <a:t>điều kiện thuận lợi cho cá nhân, xã hội phát </a:t>
            </a:r>
            <a:r>
              <a:rPr lang="fr-FR" smtClean="0">
                <a:solidFill>
                  <a:srgbClr val="002060"/>
                </a:solidFill>
                <a:latin typeface="Times New Roman" pitchFamily="18" charset="0"/>
                <a:cs typeface="Times New Roman" pitchFamily="18" charset="0"/>
              </a:rPr>
              <a:t>triển. </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480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rmAutofit/>
          </a:bodyPr>
          <a:lstStyle/>
          <a:p>
            <a:r>
              <a:rPr lang="fr-FR" b="1" u="sng">
                <a:solidFill>
                  <a:srgbClr val="FF0000"/>
                </a:solidFill>
                <a:latin typeface="Times New Roman" pitchFamily="18" charset="0"/>
                <a:cs typeface="Times New Roman" pitchFamily="18" charset="0"/>
              </a:rPr>
              <a:t>5</a:t>
            </a:r>
            <a:r>
              <a:rPr lang="fr-FR" b="1" u="sng" smtClean="0">
                <a:solidFill>
                  <a:srgbClr val="FF0000"/>
                </a:solidFill>
                <a:latin typeface="Times New Roman" pitchFamily="18" charset="0"/>
                <a:cs typeface="Times New Roman" pitchFamily="18" charset="0"/>
              </a:rPr>
              <a:t>. Học sinh </a:t>
            </a:r>
            <a:r>
              <a:rPr lang="fr-FR" b="1" u="sng">
                <a:solidFill>
                  <a:srgbClr val="FF0000"/>
                </a:solidFill>
                <a:latin typeface="Times New Roman" pitchFamily="18" charset="0"/>
                <a:cs typeface="Times New Roman" pitchFamily="18" charset="0"/>
              </a:rPr>
              <a:t>phải làm </a:t>
            </a:r>
            <a:r>
              <a:rPr lang="fr-FR" b="1" u="sng" smtClean="0">
                <a:solidFill>
                  <a:srgbClr val="FF0000"/>
                </a:solidFill>
                <a:latin typeface="Times New Roman" pitchFamily="18" charset="0"/>
                <a:cs typeface="Times New Roman" pitchFamily="18" charset="0"/>
              </a:rPr>
              <a:t>gì để rèn luyện tính kỷ luật và thực hiện nghiêm pháp luật?</a:t>
            </a:r>
            <a:endParaRPr lang="en-US"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723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fr-FR">
                <a:solidFill>
                  <a:srgbClr val="002060"/>
                </a:solidFill>
                <a:latin typeface="Times New Roman" pitchFamily="18" charset="0"/>
                <a:cs typeface="Times New Roman" pitchFamily="18" charset="0"/>
              </a:rPr>
              <a:t>Học sinh chúng ta cần phải làm gì để thực hiện </a:t>
            </a:r>
            <a:r>
              <a:rPr lang="fr-FR" smtClean="0">
                <a:solidFill>
                  <a:srgbClr val="002060"/>
                </a:solidFill>
                <a:latin typeface="Times New Roman" pitchFamily="18" charset="0"/>
                <a:cs typeface="Times New Roman" pitchFamily="18" charset="0"/>
              </a:rPr>
              <a:t>tốt pháp </a:t>
            </a:r>
            <a:r>
              <a:rPr lang="fr-FR">
                <a:solidFill>
                  <a:srgbClr val="002060"/>
                </a:solidFill>
                <a:latin typeface="Times New Roman" pitchFamily="18" charset="0"/>
                <a:cs typeface="Times New Roman" pitchFamily="18" charset="0"/>
              </a:rPr>
              <a:t>luật </a:t>
            </a:r>
            <a:r>
              <a:rPr lang="fr-FR" smtClean="0">
                <a:solidFill>
                  <a:srgbClr val="002060"/>
                </a:solidFill>
                <a:latin typeface="Times New Roman" pitchFamily="18" charset="0"/>
                <a:cs typeface="Times New Roman" pitchFamily="18" charset="0"/>
              </a:rPr>
              <a:t/>
            </a:r>
            <a:br>
              <a:rPr lang="fr-FR" smtClean="0">
                <a:solidFill>
                  <a:srgbClr val="002060"/>
                </a:solidFill>
                <a:latin typeface="Times New Roman" pitchFamily="18" charset="0"/>
                <a:cs typeface="Times New Roman" pitchFamily="18" charset="0"/>
              </a:rPr>
            </a:br>
            <a:r>
              <a:rPr lang="fr-FR" smtClean="0">
                <a:solidFill>
                  <a:srgbClr val="002060"/>
                </a:solidFill>
                <a:latin typeface="Times New Roman" pitchFamily="18" charset="0"/>
                <a:cs typeface="Times New Roman" pitchFamily="18" charset="0"/>
              </a:rPr>
              <a:t>và </a:t>
            </a:r>
            <a:r>
              <a:rPr lang="fr-FR">
                <a:solidFill>
                  <a:srgbClr val="002060"/>
                </a:solidFill>
                <a:latin typeface="Times New Roman" pitchFamily="18" charset="0"/>
                <a:cs typeface="Times New Roman" pitchFamily="18" charset="0"/>
              </a:rPr>
              <a:t>kỷ luật </a:t>
            </a:r>
            <a:r>
              <a:rPr lang="fr-FR" smtClean="0">
                <a:solidFill>
                  <a:srgbClr val="002060"/>
                </a:solidFill>
                <a:latin typeface="Times New Roman" pitchFamily="18" charset="0"/>
                <a:cs typeface="Times New Roman" pitchFamily="18" charset="0"/>
              </a:rPr>
              <a:t>?</a:t>
            </a:r>
            <a:r>
              <a:rPr lang="en-US">
                <a:solidFill>
                  <a:srgbClr val="002060"/>
                </a:solidFill>
                <a:latin typeface="Times New Roman" pitchFamily="18" charset="0"/>
                <a:cs typeface="Times New Roman" pitchFamily="18" charset="0"/>
              </a:rPr>
              <a:t/>
            </a:r>
            <a:br>
              <a:rPr lang="en-US">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3256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endParaRPr lang="en-US"/>
          </a:p>
        </p:txBody>
      </p:sp>
      <p:pic>
        <p:nvPicPr>
          <p:cNvPr id="3" name="Picture 2" descr="Top 15 Biá»n phÃ¡p xÃ¢y dá»±ng ná» náº¿p lá»p há»c mÃ  giÃ¡o viÃªn chá»§ nhiá»m nÃªn biáº¿t -  Toplist.vn"/>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6248400"/>
          </a:xfrm>
          <a:prstGeom prst="rect">
            <a:avLst/>
          </a:prstGeom>
          <a:noFill/>
          <a:ln>
            <a:noFill/>
          </a:ln>
        </p:spPr>
      </p:pic>
    </p:spTree>
    <p:extLst>
      <p:ext uri="{BB962C8B-B14F-4D97-AF65-F5344CB8AC3E}">
        <p14:creationId xmlns:p14="http://schemas.microsoft.com/office/powerpoint/2010/main" val="318671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endParaRPr lang="en-US"/>
          </a:p>
        </p:txBody>
      </p:sp>
      <p:pic>
        <p:nvPicPr>
          <p:cNvPr id="3" name="Picture 2" descr="PhÃ¡t Äá»ng chiáº¿n dá»ch &amp;#39;Äá»i mÅ© cho con&amp;#39; - Tuá»i Tráº» Online"/>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6324600"/>
          </a:xfrm>
          <a:prstGeom prst="rect">
            <a:avLst/>
          </a:prstGeom>
          <a:noFill/>
          <a:ln>
            <a:noFill/>
          </a:ln>
        </p:spPr>
      </p:pic>
    </p:spTree>
    <p:extLst>
      <p:ext uri="{BB962C8B-B14F-4D97-AF65-F5344CB8AC3E}">
        <p14:creationId xmlns:p14="http://schemas.microsoft.com/office/powerpoint/2010/main" val="69357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fr-FR" smtClean="0">
                <a:solidFill>
                  <a:srgbClr val="FF0000"/>
                </a:solidFill>
                <a:latin typeface="Times New Roman" pitchFamily="18" charset="0"/>
                <a:cs typeface="Times New Roman" pitchFamily="18" charset="0"/>
              </a:rPr>
              <a:t>Nội dung bài học. </a:t>
            </a:r>
            <a:br>
              <a:rPr lang="fr-FR" smtClean="0">
                <a:solidFill>
                  <a:srgbClr val="FF0000"/>
                </a:solidFill>
                <a:latin typeface="Times New Roman" pitchFamily="18" charset="0"/>
                <a:cs typeface="Times New Roman" pitchFamily="18" charset="0"/>
              </a:rPr>
            </a:br>
            <a:r>
              <a:rPr lang="fr-FR" smtClean="0">
                <a:solidFill>
                  <a:srgbClr val="002060"/>
                </a:solidFill>
                <a:latin typeface="Times New Roman" pitchFamily="18" charset="0"/>
                <a:cs typeface="Times New Roman" pitchFamily="18" charset="0"/>
              </a:rPr>
              <a:t>- Thực hiện tốt kỉ luật  nhà trường.</a:t>
            </a:r>
            <a:r>
              <a:rPr lang="en-US" smtClean="0">
                <a:solidFill>
                  <a:srgbClr val="002060"/>
                </a:solidFill>
                <a:latin typeface="Times New Roman" pitchFamily="18" charset="0"/>
                <a:cs typeface="Times New Roman" pitchFamily="18" charset="0"/>
              </a:rPr>
              <a:t/>
            </a:r>
            <a:br>
              <a:rPr lang="en-US" smtClean="0">
                <a:solidFill>
                  <a:srgbClr val="002060"/>
                </a:solidFill>
                <a:latin typeface="Times New Roman" pitchFamily="18" charset="0"/>
                <a:cs typeface="Times New Roman" pitchFamily="18" charset="0"/>
              </a:rPr>
            </a:br>
            <a:r>
              <a:rPr lang="fr-FR" smtClean="0">
                <a:solidFill>
                  <a:srgbClr val="002060"/>
                </a:solidFill>
                <a:latin typeface="Times New Roman" pitchFamily="18" charset="0"/>
                <a:cs typeface="Times New Roman" pitchFamily="18" charset="0"/>
              </a:rPr>
              <a:t>- Tôn trọng pháp luật góp phần cho xã hội ổn định, bình yên.</a:t>
            </a:r>
            <a:r>
              <a:rPr lang="en-US" smtClean="0">
                <a:solidFill>
                  <a:srgbClr val="002060"/>
                </a:solidFill>
                <a:latin typeface="Times New Roman" pitchFamily="18" charset="0"/>
                <a:cs typeface="Times New Roman" pitchFamily="18" charset="0"/>
              </a:rPr>
              <a:t/>
            </a:r>
            <a:br>
              <a:rPr lang="en-US" smtClean="0">
                <a:solidFill>
                  <a:srgbClr val="002060"/>
                </a:solidFill>
                <a:latin typeface="Times New Roman" pitchFamily="18" charset="0"/>
                <a:cs typeface="Times New Roman" pitchFamily="18" charset="0"/>
              </a:rPr>
            </a:br>
            <a:endParaRPr lang="en-US">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8005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838199"/>
          </a:xfrm>
        </p:spPr>
        <p:txBody>
          <a:bodyPr/>
          <a:lstStyle/>
          <a:p>
            <a:r>
              <a:rPr lang="en-US" b="1" smtClean="0">
                <a:solidFill>
                  <a:srgbClr val="FF0000"/>
                </a:solidFill>
                <a:latin typeface="Times New Roman" pitchFamily="18" charset="0"/>
                <a:cs typeface="Times New Roman" pitchFamily="18" charset="0"/>
              </a:rPr>
              <a:t>III.BÀI TẬP</a:t>
            </a:r>
            <a:endParaRPr lang="en-US" b="1">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28600" y="1371600"/>
            <a:ext cx="8763000" cy="5029200"/>
          </a:xfrm>
        </p:spPr>
        <p:txBody>
          <a:bodyPr>
            <a:noAutofit/>
          </a:bodyPr>
          <a:lstStyle/>
          <a:p>
            <a:r>
              <a:rPr lang="en-US" sz="4400" u="sng">
                <a:solidFill>
                  <a:srgbClr val="002060"/>
                </a:solidFill>
              </a:rPr>
              <a:t>Bài 1</a:t>
            </a:r>
            <a:r>
              <a:rPr lang="en-US" sz="4400">
                <a:solidFill>
                  <a:srgbClr val="002060"/>
                </a:solidFill>
              </a:rPr>
              <a:t>.Có người cho rằng , pháp luật chỉ cần với những người không có tính kỉ luật, tự giác.Còn đối với người có ý thức kỉ luật thì pháp luật là không cần thiết.Quan niệm đó đúng hay sai? tại sao?</a:t>
            </a:r>
          </a:p>
          <a:p>
            <a:endParaRPr lang="en-US" sz="4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4640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a:bodyPr>
          <a:lstStyle/>
          <a:p>
            <a:r>
              <a:rPr lang="x-none" b="1" u="sng" smtClean="0">
                <a:solidFill>
                  <a:srgbClr val="C00000"/>
                </a:solidFill>
                <a:latin typeface="Times New Roman" panose="02020603050405020304" pitchFamily="18" charset="0"/>
                <a:cs typeface="Times New Roman" panose="02020603050405020304" pitchFamily="18" charset="0"/>
              </a:rPr>
              <a:t>I. Đặt vấn đề</a:t>
            </a:r>
            <a:r>
              <a:rPr lang="en-US" b="1" u="sng" smtClean="0">
                <a:solidFill>
                  <a:srgbClr val="C00000"/>
                </a:solidFill>
                <a:latin typeface="Times New Roman" panose="02020603050405020304" pitchFamily="18" charset="0"/>
                <a:cs typeface="Times New Roman" panose="02020603050405020304" pitchFamily="18" charset="0"/>
              </a:rPr>
              <a:t> (Học sinh tự học)</a:t>
            </a:r>
            <a:endParaRPr lang="en-US"/>
          </a:p>
        </p:txBody>
      </p:sp>
    </p:spTree>
    <p:extLst>
      <p:ext uri="{BB962C8B-B14F-4D97-AF65-F5344CB8AC3E}">
        <p14:creationId xmlns:p14="http://schemas.microsoft.com/office/powerpoint/2010/main" val="24018699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p:spPr>
        <p:txBody>
          <a:bodyPr/>
          <a:lstStyle/>
          <a:p>
            <a:r>
              <a:rPr lang="en-US" b="1" u="sng" smtClean="0">
                <a:solidFill>
                  <a:srgbClr val="FF0000"/>
                </a:solidFill>
                <a:latin typeface="Times New Roman" pitchFamily="18" charset="0"/>
                <a:cs typeface="Times New Roman" pitchFamily="18" charset="0"/>
              </a:rPr>
              <a:t>II. Nội dung bài học .</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endParaRPr lang="en-US"/>
          </a:p>
        </p:txBody>
      </p:sp>
      <p:sp>
        <p:nvSpPr>
          <p:cNvPr id="3" name="Subtitle 2"/>
          <p:cNvSpPr>
            <a:spLocks noGrp="1"/>
          </p:cNvSpPr>
          <p:nvPr>
            <p:ph type="subTitle" idx="1"/>
          </p:nvPr>
        </p:nvSpPr>
        <p:spPr/>
        <p:txBody>
          <a:bodyPr>
            <a:normAutofit/>
          </a:bodyPr>
          <a:lstStyle/>
          <a:p>
            <a:r>
              <a:rPr lang="en-US" sz="4000" b="1" u="sng" smtClean="0">
                <a:solidFill>
                  <a:srgbClr val="FF0000"/>
                </a:solidFill>
                <a:latin typeface="Times New Roman" pitchFamily="18" charset="0"/>
                <a:cs typeface="Times New Roman" pitchFamily="18" charset="0"/>
              </a:rPr>
              <a:t>1.Khái niệm.</a:t>
            </a:r>
            <a:endParaRPr lang="en-US" sz="4000" b="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30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b="1" u="sng" smtClean="0">
                <a:solidFill>
                  <a:srgbClr val="FF0000"/>
                </a:solidFill>
                <a:latin typeface="Times New Roman" pitchFamily="18" charset="0"/>
                <a:cs typeface="Times New Roman" pitchFamily="18" charset="0"/>
              </a:rPr>
              <a:t>a/Pháp luật là gì?</a:t>
            </a:r>
            <a:endParaRPr lang="en-US" b="1" u="sng">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46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419100"/>
            <a:ext cx="7772400" cy="4267199"/>
          </a:xfrm>
        </p:spPr>
        <p:txBody>
          <a:bodyPr/>
          <a:lstStyle/>
          <a:p>
            <a:endParaRPr lang="en-US"/>
          </a:p>
        </p:txBody>
      </p:sp>
      <p:sp>
        <p:nvSpPr>
          <p:cNvPr id="3" name="Subtitle 2"/>
          <p:cNvSpPr>
            <a:spLocks noGrp="1"/>
          </p:cNvSpPr>
          <p:nvPr>
            <p:ph type="subTitle" idx="1"/>
          </p:nvPr>
        </p:nvSpPr>
        <p:spPr>
          <a:xfrm>
            <a:off x="609600" y="5105400"/>
            <a:ext cx="8001000" cy="1447800"/>
          </a:xfrm>
        </p:spPr>
        <p:txBody>
          <a:bodyPr>
            <a:normAutofit/>
          </a:bodyPr>
          <a:lstStyle/>
          <a:p>
            <a:r>
              <a:rPr lang="en-US" sz="4000" smtClean="0">
                <a:solidFill>
                  <a:srgbClr val="002060"/>
                </a:solidFill>
                <a:latin typeface="Times New Roman" pitchFamily="18" charset="0"/>
                <a:cs typeface="Times New Roman" pitchFamily="18" charset="0"/>
              </a:rPr>
              <a:t>Em biết gì về biểu tượng trên?</a:t>
            </a:r>
            <a:endParaRPr lang="en-US" sz="4000">
              <a:solidFill>
                <a:srgbClr val="002060"/>
              </a:solidFill>
              <a:latin typeface="Times New Roman" pitchFamily="18" charset="0"/>
              <a:cs typeface="Times New Roman" pitchFamily="18" charset="0"/>
            </a:endParaRPr>
          </a:p>
        </p:txBody>
      </p:sp>
      <p:pic>
        <p:nvPicPr>
          <p:cNvPr id="4" name="Picture 3" descr="04 hÃ¬nh thá»©c thá»±c hiá»n phÃ¡p luáº­t mÃ  táº¥t cáº£ má»i ngÆ°á»i cáº§n pháº£i biáº¿t - Káº¿t  ná»i cá»ng Äá»ng ngÃ nh luáº­t"/>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2143"/>
            <a:ext cx="8153400" cy="4495800"/>
          </a:xfrm>
          <a:prstGeom prst="rect">
            <a:avLst/>
          </a:prstGeom>
          <a:noFill/>
          <a:ln>
            <a:noFill/>
          </a:ln>
        </p:spPr>
      </p:pic>
    </p:spTree>
    <p:extLst>
      <p:ext uri="{BB962C8B-B14F-4D97-AF65-F5344CB8AC3E}">
        <p14:creationId xmlns:p14="http://schemas.microsoft.com/office/powerpoint/2010/main" val="16069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fr-FR" smtClean="0">
                <a:solidFill>
                  <a:srgbClr val="FF0000"/>
                </a:solidFill>
                <a:latin typeface="Times New Roman" pitchFamily="18" charset="0"/>
                <a:cs typeface="Times New Roman" pitchFamily="18" charset="0"/>
              </a:rPr>
              <a:t>Nội dung bài học.</a:t>
            </a:r>
            <a:br>
              <a:rPr lang="fr-FR" smtClean="0">
                <a:solidFill>
                  <a:srgbClr val="FF0000"/>
                </a:solidFill>
                <a:latin typeface="Times New Roman" pitchFamily="18" charset="0"/>
                <a:cs typeface="Times New Roman" pitchFamily="18" charset="0"/>
              </a:rPr>
            </a:br>
            <a:r>
              <a:rPr lang="fr-FR" smtClean="0">
                <a:latin typeface="Times New Roman" pitchFamily="18" charset="0"/>
                <a:cs typeface="Times New Roman" pitchFamily="18" charset="0"/>
              </a:rPr>
              <a:t>	</a:t>
            </a:r>
            <a:r>
              <a:rPr lang="fr-FR" sz="3600" smtClean="0">
                <a:solidFill>
                  <a:srgbClr val="002060"/>
                </a:solidFill>
                <a:latin typeface="Times New Roman" pitchFamily="18" charset="0"/>
                <a:cs typeface="Times New Roman" pitchFamily="18" charset="0"/>
              </a:rPr>
              <a:t>Pháp luật là các quy </a:t>
            </a:r>
            <a:r>
              <a:rPr lang="fr-FR" sz="3600">
                <a:solidFill>
                  <a:srgbClr val="002060"/>
                </a:solidFill>
                <a:latin typeface="Times New Roman" pitchFamily="18" charset="0"/>
                <a:cs typeface="Times New Roman" pitchFamily="18" charset="0"/>
              </a:rPr>
              <a:t>tắc xử sự </a:t>
            </a:r>
            <a:r>
              <a:rPr lang="fr-FR" sz="3600" smtClean="0">
                <a:solidFill>
                  <a:srgbClr val="002060"/>
                </a:solidFill>
                <a:latin typeface="Times New Roman" pitchFamily="18" charset="0"/>
                <a:cs typeface="Times New Roman" pitchFamily="18" charset="0"/>
              </a:rPr>
              <a:t>chung, </a:t>
            </a:r>
            <a:r>
              <a:rPr lang="en-US" sz="3600">
                <a:solidFill>
                  <a:srgbClr val="002060"/>
                </a:solidFill>
                <a:latin typeface="Times New Roman" pitchFamily="18" charset="0"/>
                <a:cs typeface="Times New Roman" pitchFamily="18" charset="0"/>
              </a:rPr>
              <a:t/>
            </a:r>
            <a:br>
              <a:rPr lang="en-US" sz="3600">
                <a:solidFill>
                  <a:srgbClr val="002060"/>
                </a:solidFill>
                <a:latin typeface="Times New Roman" pitchFamily="18" charset="0"/>
                <a:cs typeface="Times New Roman" pitchFamily="18" charset="0"/>
              </a:rPr>
            </a:br>
            <a:r>
              <a:rPr lang="fr-FR" sz="3600">
                <a:solidFill>
                  <a:srgbClr val="002060"/>
                </a:solidFill>
                <a:latin typeface="Times New Roman" pitchFamily="18" charset="0"/>
                <a:cs typeface="Times New Roman" pitchFamily="18" charset="0"/>
              </a:rPr>
              <a:t>c</a:t>
            </a:r>
            <a:r>
              <a:rPr lang="fr-FR" sz="3600" smtClean="0">
                <a:solidFill>
                  <a:srgbClr val="002060"/>
                </a:solidFill>
                <a:latin typeface="Times New Roman" pitchFamily="18" charset="0"/>
                <a:cs typeface="Times New Roman" pitchFamily="18" charset="0"/>
              </a:rPr>
              <a:t>ó </a:t>
            </a:r>
            <a:r>
              <a:rPr lang="fr-FR" sz="3600">
                <a:solidFill>
                  <a:srgbClr val="002060"/>
                </a:solidFill>
                <a:latin typeface="Times New Roman" pitchFamily="18" charset="0"/>
                <a:cs typeface="Times New Roman" pitchFamily="18" charset="0"/>
              </a:rPr>
              <a:t>tính bắt </a:t>
            </a:r>
            <a:r>
              <a:rPr lang="fr-FR" sz="3600" smtClean="0">
                <a:solidFill>
                  <a:srgbClr val="002060"/>
                </a:solidFill>
                <a:latin typeface="Times New Roman" pitchFamily="18" charset="0"/>
                <a:cs typeface="Times New Roman" pitchFamily="18" charset="0"/>
              </a:rPr>
              <a:t>buộc, </a:t>
            </a:r>
            <a:r>
              <a:rPr lang="en-US" sz="3600" smtClean="0">
                <a:solidFill>
                  <a:srgbClr val="002060"/>
                </a:solidFill>
                <a:latin typeface="Times New Roman" pitchFamily="18" charset="0"/>
                <a:cs typeface="Times New Roman" pitchFamily="18" charset="0"/>
              </a:rPr>
              <a:t>d</a:t>
            </a:r>
            <a:r>
              <a:rPr lang="fr-FR" sz="3600" smtClean="0">
                <a:solidFill>
                  <a:srgbClr val="002060"/>
                </a:solidFill>
                <a:latin typeface="Times New Roman" pitchFamily="18" charset="0"/>
                <a:cs typeface="Times New Roman" pitchFamily="18" charset="0"/>
              </a:rPr>
              <a:t>o nhà nước </a:t>
            </a:r>
            <a:r>
              <a:rPr lang="fr-FR" sz="3600">
                <a:solidFill>
                  <a:srgbClr val="002060"/>
                </a:solidFill>
                <a:latin typeface="Times New Roman" pitchFamily="18" charset="0"/>
                <a:cs typeface="Times New Roman" pitchFamily="18" charset="0"/>
              </a:rPr>
              <a:t>ban </a:t>
            </a:r>
            <a:r>
              <a:rPr lang="fr-FR" sz="3600" smtClean="0">
                <a:solidFill>
                  <a:srgbClr val="002060"/>
                </a:solidFill>
                <a:latin typeface="Times New Roman" pitchFamily="18" charset="0"/>
                <a:cs typeface="Times New Roman" pitchFamily="18" charset="0"/>
              </a:rPr>
              <a:t>hành, </a:t>
            </a:r>
            <a:r>
              <a:rPr lang="en-US" sz="3600">
                <a:solidFill>
                  <a:srgbClr val="002060"/>
                </a:solidFill>
                <a:latin typeface="Times New Roman" pitchFamily="18" charset="0"/>
                <a:cs typeface="Times New Roman" pitchFamily="18" charset="0"/>
              </a:rPr>
              <a:t/>
            </a:r>
            <a:br>
              <a:rPr lang="en-US" sz="3600">
                <a:solidFill>
                  <a:srgbClr val="002060"/>
                </a:solidFill>
                <a:latin typeface="Times New Roman" pitchFamily="18" charset="0"/>
                <a:cs typeface="Times New Roman" pitchFamily="18" charset="0"/>
              </a:rPr>
            </a:br>
            <a:r>
              <a:rPr lang="fr-FR" sz="3600" smtClean="0">
                <a:solidFill>
                  <a:srgbClr val="002060"/>
                </a:solidFill>
                <a:latin typeface="Times New Roman" pitchFamily="18" charset="0"/>
                <a:cs typeface="Times New Roman" pitchFamily="18" charset="0"/>
              </a:rPr>
              <a:t>được Nhà </a:t>
            </a:r>
            <a:r>
              <a:rPr lang="fr-FR" sz="3600">
                <a:solidFill>
                  <a:srgbClr val="002060"/>
                </a:solidFill>
                <a:latin typeface="Times New Roman" pitchFamily="18" charset="0"/>
                <a:cs typeface="Times New Roman" pitchFamily="18" charset="0"/>
              </a:rPr>
              <a:t>nước </a:t>
            </a:r>
            <a:r>
              <a:rPr lang="fr-FR" sz="3600" smtClean="0">
                <a:solidFill>
                  <a:srgbClr val="002060"/>
                </a:solidFill>
                <a:latin typeface="Times New Roman" pitchFamily="18" charset="0"/>
                <a:cs typeface="Times New Roman" pitchFamily="18" charset="0"/>
              </a:rPr>
              <a:t>bảo đảm </a:t>
            </a:r>
            <a:r>
              <a:rPr lang="fr-FR" sz="3600">
                <a:solidFill>
                  <a:srgbClr val="002060"/>
                </a:solidFill>
                <a:latin typeface="Times New Roman" pitchFamily="18" charset="0"/>
                <a:cs typeface="Times New Roman" pitchFamily="18" charset="0"/>
              </a:rPr>
              <a:t>thực hiện bằng </a:t>
            </a:r>
            <a:r>
              <a:rPr lang="fr-FR" sz="3600" smtClean="0">
                <a:solidFill>
                  <a:srgbClr val="002060"/>
                </a:solidFill>
                <a:latin typeface="Times New Roman" pitchFamily="18" charset="0"/>
                <a:cs typeface="Times New Roman" pitchFamily="18" charset="0"/>
              </a:rPr>
              <a:t>biện pháp giáo dục, </a:t>
            </a:r>
            <a:r>
              <a:rPr lang="fr-FR" sz="3600">
                <a:solidFill>
                  <a:srgbClr val="002060"/>
                </a:solidFill>
                <a:latin typeface="Times New Roman" pitchFamily="18" charset="0"/>
                <a:cs typeface="Times New Roman" pitchFamily="18" charset="0"/>
              </a:rPr>
              <a:t>thuyết </a:t>
            </a:r>
            <a:r>
              <a:rPr lang="fr-FR" sz="3600" smtClean="0">
                <a:solidFill>
                  <a:srgbClr val="002060"/>
                </a:solidFill>
                <a:latin typeface="Times New Roman" pitchFamily="18" charset="0"/>
                <a:cs typeface="Times New Roman" pitchFamily="18" charset="0"/>
              </a:rPr>
              <a:t>phục, </a:t>
            </a:r>
            <a:r>
              <a:rPr lang="fr-FR" sz="3600">
                <a:solidFill>
                  <a:srgbClr val="002060"/>
                </a:solidFill>
                <a:latin typeface="Times New Roman" pitchFamily="18" charset="0"/>
                <a:cs typeface="Times New Roman" pitchFamily="18" charset="0"/>
              </a:rPr>
              <a:t>cưỡng  chế</a:t>
            </a:r>
            <a:r>
              <a:rPr lang="fr-FR" sz="3600" smtClean="0">
                <a:solidFill>
                  <a:srgbClr val="002060"/>
                </a:solidFill>
                <a:latin typeface="Times New Roman" pitchFamily="18" charset="0"/>
                <a:cs typeface="Times New Roman" pitchFamily="18" charset="0"/>
              </a:rPr>
              <a:t>.</a:t>
            </a:r>
            <a:br>
              <a:rPr lang="fr-FR" sz="3600" smtClean="0">
                <a:solidFill>
                  <a:srgbClr val="002060"/>
                </a:solidFill>
                <a:latin typeface="Times New Roman" pitchFamily="18" charset="0"/>
                <a:cs typeface="Times New Roman" pitchFamily="18" charset="0"/>
              </a:rPr>
            </a:br>
            <a:r>
              <a:rPr lang="fr-FR" sz="3600" smtClean="0">
                <a:solidFill>
                  <a:srgbClr val="002060"/>
                </a:solidFill>
                <a:latin typeface="Times New Roman" pitchFamily="18" charset="0"/>
                <a:cs typeface="Times New Roman" pitchFamily="18" charset="0"/>
              </a:rPr>
              <a:t>	</a:t>
            </a:r>
            <a:endParaRPr lang="en-US" sz="36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056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smtClean="0">
                <a:solidFill>
                  <a:srgbClr val="7030A0"/>
                </a:solidFill>
                <a:latin typeface="Times New Roman" pitchFamily="18" charset="0"/>
                <a:cs typeface="Times New Roman" pitchFamily="18" charset="0"/>
              </a:rPr>
              <a:t>Hãy cho ví dụ về pháp luật.</a:t>
            </a:r>
            <a:endParaRPr lang="en-US">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85877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351</TotalTime>
  <Words>255</Words>
  <Application>Microsoft Office PowerPoint</Application>
  <PresentationFormat>On-screen Show (4:3)</PresentationFormat>
  <Paragraphs>30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Waveform</vt:lpstr>
      <vt:lpstr>PowerPoint Presentation</vt:lpstr>
      <vt:lpstr>CHÀO CÁC EM HỌC SINH ĐẾN VỚI BÀI HỌC  GDCD LỚP 8</vt:lpstr>
      <vt:lpstr>BÀI 5 VÀ BÀI 21  Chủ đề: TUÂN THEO KỶ LUẬT VÀ PHÁP LUẬT</vt:lpstr>
      <vt:lpstr>I. Đặt vấn đề (Học sinh tự học)</vt:lpstr>
      <vt:lpstr>II. Nội dung bài học . </vt:lpstr>
      <vt:lpstr>a/Pháp luật là gì?</vt:lpstr>
      <vt:lpstr>PowerPoint Presentation</vt:lpstr>
      <vt:lpstr>Nội dung bài học.  Pháp luật là các quy tắc xử sự chung,  có tính bắt buộc, do nhà nước ban hành,  được Nhà nước bảo đảm thực hiện bằng biện pháp giáo dục, thuyết phục, cưỡng  chế.  </vt:lpstr>
      <vt:lpstr>Hãy cho ví dụ về pháp luật.</vt:lpstr>
      <vt:lpstr>PowerPoint Presentation</vt:lpstr>
      <vt:lpstr>b/Kỷ luật là gì?</vt:lpstr>
      <vt:lpstr>PowerPoint Presentation</vt:lpstr>
      <vt:lpstr>PowerPoint Presentation</vt:lpstr>
      <vt:lpstr>PowerPoint Presentation</vt:lpstr>
      <vt:lpstr>Những nội quy trên do ai đặt ra?</vt:lpstr>
      <vt:lpstr>Nội dung bài học.   Kỷ luật là những quy định, quy ước của một cộng đồng (một tập thể) đề ra đảm bảo mọi người cần tuân theo.   Ví dụ:Nội qui cơ quan, nội qui học sinh....</vt:lpstr>
      <vt:lpstr>2.Đặc điểm của pháp luật  và kỷ luật.</vt:lpstr>
      <vt:lpstr>Hãy cho biết đặc điểm của pháp luật là gì?</vt:lpstr>
      <vt:lpstr>a/- Đặc điểm của pháp luật. -Tính quy luật phổ biến;  - Tính xác định chặt chẽ; - Tính bắt buộc. </vt:lpstr>
      <vt:lpstr>Hãy cho biết đặc điểm  của kỉ luật là gì?</vt:lpstr>
      <vt:lpstr>a/- Đặc điểm của kỷ luật.  Những qui định của một tập thể phải tuân theo những qui định của pháp luật, không được trái pháp luật.</vt:lpstr>
      <vt:lpstr>3.Vai trò của pháp luật và kỷ luật</vt:lpstr>
      <vt:lpstr>Các em xem các hình ảnh sau:</vt:lpstr>
      <vt:lpstr>PowerPoint Presentation</vt:lpstr>
      <vt:lpstr>PowerPoint Presentation</vt:lpstr>
      <vt:lpstr>PowerPoint Presentation</vt:lpstr>
      <vt:lpstr>Phải làm gì để ngăn chặn những hành vi trên?</vt:lpstr>
      <vt:lpstr>Nội dung bài học.   Là công cụ để quản lí tập thể, quản lí nhà  nước, bảo đảm quyền lợi của công dân,giữ vững an ninh chính trị, trật tự, an toàn xã hội.</vt:lpstr>
      <vt:lpstr>4. Ý nghĩa của pháp luật  và kỷ luật</vt:lpstr>
      <vt:lpstr>Pháp luật  và kỷ luật có nghĩa quan trọng gì? </vt:lpstr>
      <vt:lpstr>Nội dung bài học.  Pháp luật và kỷ luật:  - Giúp con người có chuẩn mực chung để rèn luyện thống nhất trong hành động. - Có trách nhiệm bảo vệ quyền lợi của mọi người.  - Tạo điều kiện thuận lợi cho cá nhân, xã hội phát triển.  </vt:lpstr>
      <vt:lpstr>5. Học sinh phải làm gì để rèn luyện tính kỷ luật và thực hiện nghiêm pháp luật?</vt:lpstr>
      <vt:lpstr>Học sinh chúng ta cần phải làm gì để thực hiện tốt pháp luật  và kỷ luật ? </vt:lpstr>
      <vt:lpstr>PowerPoint Presentation</vt:lpstr>
      <vt:lpstr>PowerPoint Presentation</vt:lpstr>
      <vt:lpstr>Nội dung bài học.  - Thực hiện tốt kỉ luật  nhà trường. - Tôn trọng pháp luật góp phần cho xã hội ổn định, bình yên. </vt:lpstr>
      <vt:lpstr>III.BÀI TẬP</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CÁC EM HỌC SINH ĐẾN VỚI BÀI HỌC  GDCD LỚP 8</dc:title>
  <dc:creator>Admin</dc:creator>
  <cp:lastModifiedBy>Admin</cp:lastModifiedBy>
  <cp:revision>26</cp:revision>
  <dcterms:created xsi:type="dcterms:W3CDTF">2021-09-18T12:59:18Z</dcterms:created>
  <dcterms:modified xsi:type="dcterms:W3CDTF">2022-07-25T03:14:33Z</dcterms:modified>
</cp:coreProperties>
</file>