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57" r:id="rId4"/>
    <p:sldId id="258" r:id="rId5"/>
    <p:sldId id="259" r:id="rId6"/>
    <p:sldId id="260" r:id="rId7"/>
    <p:sldId id="267" r:id="rId8"/>
    <p:sldId id="269" r:id="rId9"/>
    <p:sldId id="276" r:id="rId10"/>
    <p:sldId id="270" r:id="rId11"/>
    <p:sldId id="271" r:id="rId12"/>
    <p:sldId id="272" r:id="rId13"/>
    <p:sldId id="261" r:id="rId14"/>
    <p:sldId id="262" r:id="rId15"/>
    <p:sldId id="263" r:id="rId16"/>
    <p:sldId id="264" r:id="rId17"/>
    <p:sldId id="273" r:id="rId18"/>
    <p:sldId id="274" r:id="rId19"/>
    <p:sldId id="275" r:id="rId20"/>
    <p:sldId id="277" r:id="rId21"/>
    <p:sldId id="265"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2FEF0AC-E709-4B8A-9F0C-2B6CFD07FF0A}" type="datetimeFigureOut">
              <a:rPr lang="en-US" smtClean="0"/>
              <a:t>7/25/2022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15D6B8B-7653-4910-8406-C1FFFED10273}"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EF0AC-E709-4B8A-9F0C-2B6CFD07FF0A}"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D6B8B-7653-4910-8406-C1FFFED102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EF0AC-E709-4B8A-9F0C-2B6CFD07FF0A}"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D6B8B-7653-4910-8406-C1FFFED102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FEF0AC-E709-4B8A-9F0C-2B6CFD07FF0A}"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D6B8B-7653-4910-8406-C1FFFED102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FEF0AC-E709-4B8A-9F0C-2B6CFD07FF0A}"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D6B8B-7653-4910-8406-C1FFFED102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2FEF0AC-E709-4B8A-9F0C-2B6CFD07FF0A}"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D6B8B-7653-4910-8406-C1FFFED10273}"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FEF0AC-E709-4B8A-9F0C-2B6CFD07FF0A}" type="datetimeFigureOut">
              <a:rPr lang="en-US" smtClean="0"/>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D6B8B-7653-4910-8406-C1FFFED102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FEF0AC-E709-4B8A-9F0C-2B6CFD07FF0A}" type="datetimeFigureOut">
              <a:rPr lang="en-US" smtClean="0"/>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D6B8B-7653-4910-8406-C1FFFED102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EF0AC-E709-4B8A-9F0C-2B6CFD07FF0A}" type="datetimeFigureOut">
              <a:rPr lang="en-US" smtClean="0"/>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D6B8B-7653-4910-8406-C1FFFED102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2FEF0AC-E709-4B8A-9F0C-2B6CFD07FF0A}" type="datetimeFigureOut">
              <a:rPr lang="en-US" smtClean="0"/>
              <a:t>7/25/2022</a:t>
            </a:fld>
            <a:endParaRPr lang="en-US"/>
          </a:p>
        </p:txBody>
      </p:sp>
      <p:sp>
        <p:nvSpPr>
          <p:cNvPr id="7" name="Slide Number Placeholder 6"/>
          <p:cNvSpPr>
            <a:spLocks noGrp="1"/>
          </p:cNvSpPr>
          <p:nvPr>
            <p:ph type="sldNum" sz="quarter" idx="12"/>
          </p:nvPr>
        </p:nvSpPr>
        <p:spPr/>
        <p:txBody>
          <a:bodyPr/>
          <a:lstStyle/>
          <a:p>
            <a:fld id="{315D6B8B-7653-4910-8406-C1FFFED10273}"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FEF0AC-E709-4B8A-9F0C-2B6CFD07FF0A}" type="datetimeFigureOut">
              <a:rPr lang="en-US" smtClean="0"/>
              <a:t>7/25/2022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15D6B8B-7653-4910-8406-C1FFFED102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2FEF0AC-E709-4B8A-9F0C-2B6CFD07FF0A}" type="datetimeFigureOut">
              <a:rPr lang="en-US" smtClean="0"/>
              <a:t>7/25/2022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15D6B8B-7653-4910-8406-C1FFFED102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1" y="457200"/>
            <a:ext cx="6979920" cy="3953436"/>
          </a:xfrm>
        </p:spPr>
        <p:txBody>
          <a:bodyPr>
            <a:normAutofit/>
          </a:bodyPr>
          <a:lstStyle/>
          <a:p>
            <a:endParaRPr lang="en-US" sz="4800"/>
          </a:p>
        </p:txBody>
      </p:sp>
      <p:sp>
        <p:nvSpPr>
          <p:cNvPr id="3" name="Subtitle 2"/>
          <p:cNvSpPr>
            <a:spLocks noGrp="1"/>
          </p:cNvSpPr>
          <p:nvPr>
            <p:ph type="subTitle" idx="1"/>
          </p:nvPr>
        </p:nvSpPr>
        <p:spPr>
          <a:xfrm>
            <a:off x="990601" y="4421080"/>
            <a:ext cx="7772400" cy="1260629"/>
          </a:xfrm>
        </p:spPr>
        <p:txBody>
          <a:bodyPr>
            <a:normAutofit/>
          </a:bodyPr>
          <a:lstStyle/>
          <a:p>
            <a:endParaRPr lang="en-US" sz="3200"/>
          </a:p>
        </p:txBody>
      </p:sp>
      <p:pic>
        <p:nvPicPr>
          <p:cNvPr id="4" name="Picture 3" descr="C:\Users\Admin\Downloads\cong tru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71" y="-3265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1317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228601"/>
            <a:ext cx="4191000" cy="5410200"/>
          </a:xfrm>
        </p:spPr>
        <p:txBody>
          <a:bodyPr/>
          <a:lstStyle/>
          <a:p>
            <a:endParaRPr lang="en-US"/>
          </a:p>
        </p:txBody>
      </p:sp>
      <p:sp>
        <p:nvSpPr>
          <p:cNvPr id="3" name="Subtitle 2"/>
          <p:cNvSpPr>
            <a:spLocks noGrp="1"/>
          </p:cNvSpPr>
          <p:nvPr>
            <p:ph type="subTitle" idx="1"/>
          </p:nvPr>
        </p:nvSpPr>
        <p:spPr>
          <a:xfrm>
            <a:off x="1371600" y="6019800"/>
            <a:ext cx="6400800" cy="685800"/>
          </a:xfrm>
        </p:spPr>
        <p:txBody>
          <a:bodyPr>
            <a:noAutofit/>
          </a:bodyPr>
          <a:lstStyle/>
          <a:p>
            <a:r>
              <a:rPr lang="en-US" sz="3600" b="1" smtClean="0">
                <a:solidFill>
                  <a:srgbClr val="0070C0"/>
                </a:solidFill>
                <a:latin typeface="Times New Roman" pitchFamily="18" charset="0"/>
                <a:cs typeface="Times New Roman" pitchFamily="18" charset="0"/>
              </a:rPr>
              <a:t>Áo người Tày</a:t>
            </a:r>
            <a:endParaRPr lang="en-US" sz="3600" b="1">
              <a:solidFill>
                <a:srgbClr val="0070C0"/>
              </a:solidFill>
              <a:latin typeface="Times New Roman" pitchFamily="18" charset="0"/>
              <a:cs typeface="Times New Roman" pitchFamily="18" charset="0"/>
            </a:endParaRPr>
          </a:p>
        </p:txBody>
      </p:sp>
      <p:pic>
        <p:nvPicPr>
          <p:cNvPr id="4" name="Picture 3" descr="Ão TÃ y | Trang phá»¥c dÃ¢n tá»c TÃ y| Trang phá»¥c biá»u diá»n nghá» thuáº­t"/>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
            <a:ext cx="4572000" cy="5657850"/>
          </a:xfrm>
          <a:prstGeom prst="rect">
            <a:avLst/>
          </a:prstGeom>
          <a:noFill/>
          <a:ln>
            <a:noFill/>
          </a:ln>
        </p:spPr>
      </p:pic>
    </p:spTree>
    <p:extLst>
      <p:ext uri="{BB962C8B-B14F-4D97-AF65-F5344CB8AC3E}">
        <p14:creationId xmlns:p14="http://schemas.microsoft.com/office/powerpoint/2010/main" val="1053329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714999"/>
          </a:xfrm>
        </p:spPr>
        <p:txBody>
          <a:bodyPr/>
          <a:lstStyle/>
          <a:p>
            <a:endParaRPr lang="en-US"/>
          </a:p>
        </p:txBody>
      </p:sp>
      <p:sp>
        <p:nvSpPr>
          <p:cNvPr id="3" name="Subtitle 2"/>
          <p:cNvSpPr>
            <a:spLocks noGrp="1"/>
          </p:cNvSpPr>
          <p:nvPr>
            <p:ph type="subTitle" idx="1"/>
          </p:nvPr>
        </p:nvSpPr>
        <p:spPr>
          <a:xfrm>
            <a:off x="1371600" y="5943600"/>
            <a:ext cx="6400800" cy="609600"/>
          </a:xfrm>
        </p:spPr>
        <p:txBody>
          <a:bodyPr>
            <a:normAutofit/>
          </a:bodyPr>
          <a:lstStyle/>
          <a:p>
            <a:r>
              <a:rPr lang="en-US" sz="3200" b="1" smtClean="0">
                <a:solidFill>
                  <a:srgbClr val="002060"/>
                </a:solidFill>
                <a:latin typeface="Times New Roman" pitchFamily="18" charset="0"/>
                <a:cs typeface="Times New Roman" pitchFamily="18" charset="0"/>
              </a:rPr>
              <a:t>Lễ hội dân tộc Thái</a:t>
            </a:r>
            <a:endParaRPr lang="en-US" sz="3200" b="1">
              <a:solidFill>
                <a:srgbClr val="002060"/>
              </a:solidFill>
              <a:latin typeface="Times New Roman" pitchFamily="18" charset="0"/>
              <a:cs typeface="Times New Roman" pitchFamily="18" charset="0"/>
            </a:endParaRPr>
          </a:p>
        </p:txBody>
      </p:sp>
      <p:pic>
        <p:nvPicPr>
          <p:cNvPr id="4" name="Picture 3" descr="Nhiá»u hoáº¡t Äá»ng Äáº·c sáº¯c trong NgÃ y VÄn hÃ³a cÃ¡c dÃ¢n tá»c Viá»t Nam |  baotintuc.vn"/>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7924800" cy="5714999"/>
          </a:xfrm>
          <a:prstGeom prst="rect">
            <a:avLst/>
          </a:prstGeom>
          <a:noFill/>
          <a:ln>
            <a:noFill/>
          </a:ln>
        </p:spPr>
      </p:pic>
    </p:spTree>
    <p:extLst>
      <p:ext uri="{BB962C8B-B14F-4D97-AF65-F5344CB8AC3E}">
        <p14:creationId xmlns:p14="http://schemas.microsoft.com/office/powerpoint/2010/main" val="31272991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5486399"/>
          </a:xfrm>
        </p:spPr>
        <p:txBody>
          <a:bodyPr/>
          <a:lstStyle/>
          <a:p>
            <a:endParaRPr lang="en-US"/>
          </a:p>
        </p:txBody>
      </p:sp>
      <p:sp>
        <p:nvSpPr>
          <p:cNvPr id="3" name="Subtitle 2"/>
          <p:cNvSpPr>
            <a:spLocks noGrp="1"/>
          </p:cNvSpPr>
          <p:nvPr>
            <p:ph type="subTitle" idx="1"/>
          </p:nvPr>
        </p:nvSpPr>
        <p:spPr>
          <a:xfrm>
            <a:off x="1371600" y="6096000"/>
            <a:ext cx="6400800" cy="533400"/>
          </a:xfrm>
        </p:spPr>
        <p:txBody>
          <a:bodyPr>
            <a:noAutofit/>
          </a:bodyPr>
          <a:lstStyle/>
          <a:p>
            <a:r>
              <a:rPr lang="en-US" sz="3200" b="1">
                <a:solidFill>
                  <a:srgbClr val="002060"/>
                </a:solidFill>
                <a:latin typeface="Times New Roman" pitchFamily="18" charset="0"/>
                <a:cs typeface="Times New Roman" pitchFamily="18" charset="0"/>
              </a:rPr>
              <a:t>L</a:t>
            </a:r>
            <a:r>
              <a:rPr lang="en-US" sz="3200" b="1" smtClean="0">
                <a:solidFill>
                  <a:srgbClr val="002060"/>
                </a:solidFill>
                <a:latin typeface="Times New Roman" pitchFamily="18" charset="0"/>
                <a:cs typeface="Times New Roman" pitchFamily="18" charset="0"/>
              </a:rPr>
              <a:t>ễ hội của người Khơ-me </a:t>
            </a:r>
            <a:endParaRPr lang="en-US" sz="3200" b="1">
              <a:solidFill>
                <a:srgbClr val="002060"/>
              </a:solidFill>
              <a:latin typeface="Times New Roman" pitchFamily="18" charset="0"/>
              <a:cs typeface="Times New Roman" pitchFamily="18" charset="0"/>
            </a:endParaRPr>
          </a:p>
        </p:txBody>
      </p:sp>
      <p:pic>
        <p:nvPicPr>
          <p:cNvPr id="4" name="Picture 3" descr="Äá»c ÄÃ¡o lá» há»i vÄn hÃ³a Khmer Nam Bá» - BÃ¡o NhÃ¢n DÃ¢n"/>
          <p:cNvPicPr/>
          <p:nvPr/>
        </p:nvPicPr>
        <p:blipFill>
          <a:blip r:embed="rId2">
            <a:extLst>
              <a:ext uri="{28A0092B-C50C-407E-A947-70E740481C1C}">
                <a14:useLocalDpi xmlns:a14="http://schemas.microsoft.com/office/drawing/2010/main" val="0"/>
              </a:ext>
            </a:extLst>
          </a:blip>
          <a:srcRect/>
          <a:stretch>
            <a:fillRect/>
          </a:stretch>
        </p:blipFill>
        <p:spPr bwMode="auto">
          <a:xfrm>
            <a:off x="571500" y="304800"/>
            <a:ext cx="8153400" cy="5638800"/>
          </a:xfrm>
          <a:prstGeom prst="rect">
            <a:avLst/>
          </a:prstGeom>
          <a:noFill/>
          <a:ln>
            <a:noFill/>
          </a:ln>
        </p:spPr>
      </p:pic>
    </p:spTree>
    <p:extLst>
      <p:ext uri="{BB962C8B-B14F-4D97-AF65-F5344CB8AC3E}">
        <p14:creationId xmlns:p14="http://schemas.microsoft.com/office/powerpoint/2010/main" val="40373760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fr-FR" b="1" u="sng" smtClean="0">
                <a:solidFill>
                  <a:srgbClr val="C00000"/>
                </a:solidFill>
                <a:latin typeface="Times New Roman" pitchFamily="18" charset="0"/>
                <a:cs typeface="Times New Roman" pitchFamily="18" charset="0"/>
              </a:rPr>
              <a:t>2.Ý nghĩa</a:t>
            </a:r>
            <a:r>
              <a:rPr lang="fr-FR" b="1" u="sng">
                <a:solidFill>
                  <a:srgbClr val="C00000"/>
                </a:solidFill>
                <a:latin typeface="Times New Roman" pitchFamily="18" charset="0"/>
                <a:cs typeface="Times New Roman" pitchFamily="18" charset="0"/>
              </a:rPr>
              <a:t> </a:t>
            </a:r>
            <a:r>
              <a:rPr lang="fr-FR" b="1" u="sng" smtClean="0">
                <a:solidFill>
                  <a:srgbClr val="C00000"/>
                </a:solidFill>
                <a:latin typeface="Times New Roman" pitchFamily="18" charset="0"/>
                <a:cs typeface="Times New Roman" pitchFamily="18" charset="0"/>
              </a:rPr>
              <a:t>việc </a:t>
            </a:r>
            <a:r>
              <a:rPr lang="fr-FR" b="1" u="sng">
                <a:solidFill>
                  <a:srgbClr val="C00000"/>
                </a:solidFill>
                <a:latin typeface="Times New Roman" pitchFamily="18" charset="0"/>
                <a:cs typeface="Times New Roman" pitchFamily="18" charset="0"/>
              </a:rPr>
              <a:t>tôn trọng và học hỏi các dân tộc khác.</a:t>
            </a:r>
            <a:r>
              <a:rPr lang="en-US" b="1" u="sng">
                <a:solidFill>
                  <a:srgbClr val="C00000"/>
                </a:solidFill>
                <a:latin typeface="Times New Roman" pitchFamily="18" charset="0"/>
                <a:cs typeface="Times New Roman" pitchFamily="18" charset="0"/>
              </a:rPr>
              <a:t/>
            </a:r>
            <a:br>
              <a:rPr lang="en-US" b="1" u="sng">
                <a:solidFill>
                  <a:srgbClr val="C00000"/>
                </a:solidFill>
                <a:latin typeface="Times New Roman" pitchFamily="18" charset="0"/>
                <a:cs typeface="Times New Roman" pitchFamily="18" charset="0"/>
              </a:rPr>
            </a:br>
            <a:r>
              <a:rPr lang="en-US" b="1" u="sng">
                <a:solidFill>
                  <a:srgbClr val="C00000"/>
                </a:solidFill>
                <a:latin typeface="Times New Roman" pitchFamily="18" charset="0"/>
                <a:cs typeface="Times New Roman" pitchFamily="18" charset="0"/>
              </a:rPr>
              <a:t/>
            </a:r>
            <a:br>
              <a:rPr lang="en-US" b="1" u="sng">
                <a:solidFill>
                  <a:srgbClr val="C00000"/>
                </a:solidFill>
                <a:latin typeface="Times New Roman" pitchFamily="18" charset="0"/>
                <a:cs typeface="Times New Roman" pitchFamily="18" charset="0"/>
              </a:rPr>
            </a:br>
            <a:endParaRPr lang="en-US" b="1" u="sng">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64308169"/>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normAutofit/>
          </a:bodyPr>
          <a:lstStyle/>
          <a:p>
            <a:pPr algn="l"/>
            <a:r>
              <a:rPr lang="fr-FR" smtClean="0">
                <a:solidFill>
                  <a:srgbClr val="002060"/>
                </a:solidFill>
                <a:latin typeface="Times New Roman" pitchFamily="18" charset="0"/>
                <a:cs typeface="Times New Roman" pitchFamily="18" charset="0"/>
              </a:rPr>
              <a:t>	-Tạo </a:t>
            </a:r>
            <a:r>
              <a:rPr lang="fr-FR">
                <a:solidFill>
                  <a:srgbClr val="002060"/>
                </a:solidFill>
                <a:latin typeface="Times New Roman" pitchFamily="18" charset="0"/>
                <a:cs typeface="Times New Roman" pitchFamily="18" charset="0"/>
              </a:rPr>
              <a:t>điều kiện cho đất nước ta phát triển nhanh. </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en-US" smtClean="0">
                <a:solidFill>
                  <a:srgbClr val="002060"/>
                </a:solidFill>
                <a:latin typeface="Times New Roman" pitchFamily="18" charset="0"/>
                <a:cs typeface="Times New Roman" pitchFamily="18" charset="0"/>
              </a:rPr>
              <a:t>	</a:t>
            </a:r>
            <a:r>
              <a:rPr lang="fr-FR" smtClean="0">
                <a:solidFill>
                  <a:srgbClr val="002060"/>
                </a:solidFill>
                <a:latin typeface="Times New Roman" pitchFamily="18" charset="0"/>
                <a:cs typeface="Times New Roman" pitchFamily="18" charset="0"/>
              </a:rPr>
              <a:t>-Góp </a:t>
            </a:r>
            <a:r>
              <a:rPr lang="fr-FR">
                <a:solidFill>
                  <a:srgbClr val="002060"/>
                </a:solidFill>
                <a:latin typeface="Times New Roman" pitchFamily="18" charset="0"/>
                <a:cs typeface="Times New Roman" pitchFamily="18" charset="0"/>
              </a:rPr>
              <a:t>phần phát triển bản sắc dân tộc,xây dựng nền văn hoá nhân loại tiến bộ văn minh. </a:t>
            </a: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5274414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a:bodyPr>
          <a:lstStyle/>
          <a:p>
            <a:r>
              <a:rPr lang="fr-FR" b="1" u="sng" smtClean="0">
                <a:solidFill>
                  <a:srgbClr val="FF0000"/>
                </a:solidFill>
                <a:latin typeface="Times New Roman" pitchFamily="18" charset="0"/>
                <a:cs typeface="Times New Roman" pitchFamily="18" charset="0"/>
              </a:rPr>
              <a:t>3.Chúng </a:t>
            </a:r>
            <a:r>
              <a:rPr lang="fr-FR" b="1" u="sng">
                <a:solidFill>
                  <a:srgbClr val="FF0000"/>
                </a:solidFill>
                <a:latin typeface="Times New Roman" pitchFamily="18" charset="0"/>
                <a:cs typeface="Times New Roman" pitchFamily="18" charset="0"/>
              </a:rPr>
              <a:t>ta cần làm gì để thể hiện sự tôn trọng và học hỏi các dân tộc khác.</a:t>
            </a:r>
            <a:r>
              <a:rPr lang="en-US" b="1" u="sng">
                <a:solidFill>
                  <a:srgbClr val="FF0000"/>
                </a:solidFill>
                <a:latin typeface="Times New Roman" pitchFamily="18" charset="0"/>
                <a:cs typeface="Times New Roman" pitchFamily="18" charset="0"/>
              </a:rPr>
              <a:t/>
            </a:r>
            <a:br>
              <a:rPr lang="en-US" b="1" u="sng">
                <a:solidFill>
                  <a:srgbClr val="FF0000"/>
                </a:solidFill>
                <a:latin typeface="Times New Roman" pitchFamily="18" charset="0"/>
                <a:cs typeface="Times New Roman" pitchFamily="18" charset="0"/>
              </a:rPr>
            </a:br>
            <a:endParaRPr lang="en-US" b="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12859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202362"/>
          </a:xfrm>
        </p:spPr>
        <p:txBody>
          <a:bodyPr>
            <a:normAutofit/>
          </a:bodyPr>
          <a:lstStyle/>
          <a:p>
            <a:pPr algn="l"/>
            <a:r>
              <a:rPr lang="fr-FR">
                <a:solidFill>
                  <a:srgbClr val="002060"/>
                </a:solidFill>
                <a:latin typeface="Times New Roman" pitchFamily="18" charset="0"/>
                <a:cs typeface="Times New Roman" pitchFamily="18" charset="0"/>
              </a:rPr>
              <a:t>- Tích cực tìm hiểu, học tập dân tộc </a:t>
            </a:r>
            <a:r>
              <a:rPr lang="fr-FR" smtClean="0">
                <a:solidFill>
                  <a:srgbClr val="002060"/>
                </a:solidFill>
                <a:latin typeface="Times New Roman" pitchFamily="18" charset="0"/>
                <a:cs typeface="Times New Roman" pitchFamily="18" charset="0"/>
              </a:rPr>
              <a:t>khác.</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fr-FR">
                <a:solidFill>
                  <a:srgbClr val="002060"/>
                </a:solidFill>
                <a:latin typeface="Times New Roman" pitchFamily="18" charset="0"/>
                <a:cs typeface="Times New Roman" pitchFamily="18" charset="0"/>
              </a:rPr>
              <a:t>- Tiếp thu có chọn lọc, phù hợp với điều kiện, hoàn cảnh và truyền thống của dân tộc ta.</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84832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533400"/>
          </a:xfrm>
        </p:spPr>
        <p:txBody>
          <a:bodyPr>
            <a:normAutofit fontScale="90000"/>
          </a:bodyPr>
          <a:lstStyle/>
          <a:p>
            <a:r>
              <a:rPr lang="en-US" smtClean="0"/>
              <a:t>Khoa học Mỹ</a:t>
            </a:r>
            <a:endParaRPr lang="en-US"/>
          </a:p>
        </p:txBody>
      </p:sp>
      <p:pic>
        <p:nvPicPr>
          <p:cNvPr id="4" name="Content Placeholder 3" descr="NhÃ  khoa há»c Má»¹ tÃ¬m tháº¥y virus corona trong tinh hoÃ n cá»§a bá»nh nhÃ¢n - Sá»©c  khá»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05799" cy="5334000"/>
          </a:xfrm>
          <a:prstGeom prst="rect">
            <a:avLst/>
          </a:prstGeom>
          <a:noFill/>
          <a:ln>
            <a:noFill/>
          </a:ln>
        </p:spPr>
      </p:pic>
    </p:spTree>
    <p:extLst>
      <p:ext uri="{BB962C8B-B14F-4D97-AF65-F5344CB8AC3E}">
        <p14:creationId xmlns:p14="http://schemas.microsoft.com/office/powerpoint/2010/main" val="3399425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533400"/>
          </a:xfrm>
        </p:spPr>
        <p:txBody>
          <a:bodyPr>
            <a:normAutofit fontScale="90000"/>
          </a:bodyPr>
          <a:lstStyle/>
          <a:p>
            <a:r>
              <a:rPr lang="en-US"/>
              <a:t>T</a:t>
            </a:r>
            <a:r>
              <a:rPr lang="en-US" smtClean="0"/>
              <a:t>àu vũ trụ của Trung Quốc</a:t>
            </a:r>
            <a:endParaRPr lang="en-US"/>
          </a:p>
        </p:txBody>
      </p:sp>
      <p:pic>
        <p:nvPicPr>
          <p:cNvPr id="4" name="Content Placeholder 3" descr="Trung Quá»c chuáº©n bá» phÃ³ng module lÃµi cá»§a tráº¡m khÃ´ng gian lÃªn vÅ© trá»¥ | VOV.V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382000" cy="5486400"/>
          </a:xfrm>
          <a:prstGeom prst="rect">
            <a:avLst/>
          </a:prstGeom>
          <a:noFill/>
          <a:ln>
            <a:noFill/>
          </a:ln>
        </p:spPr>
      </p:pic>
    </p:spTree>
    <p:extLst>
      <p:ext uri="{BB962C8B-B14F-4D97-AF65-F5344CB8AC3E}">
        <p14:creationId xmlns:p14="http://schemas.microsoft.com/office/powerpoint/2010/main" val="12315569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609600"/>
          </a:xfrm>
        </p:spPr>
        <p:txBody>
          <a:bodyPr>
            <a:normAutofit fontScale="90000"/>
          </a:bodyPr>
          <a:lstStyle/>
          <a:p>
            <a:r>
              <a:rPr lang="en-US" smtClean="0"/>
              <a:t>Tàu điện ở Đức</a:t>
            </a:r>
            <a:endParaRPr lang="en-US"/>
          </a:p>
        </p:txBody>
      </p:sp>
      <p:pic>
        <p:nvPicPr>
          <p:cNvPr id="4" name="Content Placeholder 3" descr="KhÃ¡m phÃ¡ há» thá»ng tÃ u Äiá»n á» Äá»©c - Trung tÃ¢m tÆ° váº¥n du há»c quá»c táº¿ ÄÃ´ng  DÆ°Æ¡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382000" cy="5334000"/>
          </a:xfrm>
          <a:prstGeom prst="rect">
            <a:avLst/>
          </a:prstGeom>
          <a:noFill/>
          <a:ln>
            <a:noFill/>
          </a:ln>
        </p:spPr>
      </p:pic>
    </p:spTree>
    <p:extLst>
      <p:ext uri="{BB962C8B-B14F-4D97-AF65-F5344CB8AC3E}">
        <p14:creationId xmlns:p14="http://schemas.microsoft.com/office/powerpoint/2010/main" val="786007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2858536"/>
          </a:xfrm>
        </p:spPr>
        <p:txBody>
          <a:bodyPr>
            <a:normAutofit/>
          </a:bodyPr>
          <a:lstStyle/>
          <a:p>
            <a:r>
              <a:rPr lang="en-US"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CHÀO CÁC EM HỌC SINH ĐẾN VỚI BÀI HỌC </a:t>
            </a:r>
            <a:br>
              <a:rPr lang="en-US"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br>
            <a:r>
              <a:rPr lang="en-US"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GDCD LỚP 8</a:t>
            </a:r>
            <a:endParaRPr lang="en-US"/>
          </a:p>
        </p:txBody>
      </p:sp>
      <p:sp>
        <p:nvSpPr>
          <p:cNvPr id="3" name="Content Placeholder 2"/>
          <p:cNvSpPr>
            <a:spLocks noGrp="1"/>
          </p:cNvSpPr>
          <p:nvPr>
            <p:ph idx="1"/>
          </p:nvPr>
        </p:nvSpPr>
        <p:spPr>
          <a:xfrm>
            <a:off x="1043492" y="4495800"/>
            <a:ext cx="6777317" cy="1336829"/>
          </a:xfrm>
        </p:spPr>
        <p:txBody>
          <a:bodyPr/>
          <a:lstStyle/>
          <a:p>
            <a:r>
              <a:rPr lang="en-US" b="1" cap="all">
                <a:ln w="0"/>
                <a:solidFill>
                  <a:srgbClr val="002060"/>
                </a:solidFill>
                <a:effectLst>
                  <a:reflection blurRad="12700" stA="50000" endPos="50000" dist="5000" dir="5400000" sy="-100000" rotWithShape="0"/>
                </a:effectLst>
                <a:latin typeface="Times New Roman" pitchFamily="18" charset="0"/>
                <a:cs typeface="Times New Roman" pitchFamily="18" charset="0"/>
              </a:rPr>
              <a:t>GIÁO VIÊN :TRẦN TÚY THUẬN</a:t>
            </a:r>
          </a:p>
          <a:p>
            <a:endParaRPr lang="en-US"/>
          </a:p>
          <a:p>
            <a:endParaRPr lang="en-US"/>
          </a:p>
        </p:txBody>
      </p:sp>
    </p:spTree>
    <p:extLst>
      <p:ext uri="{BB962C8B-B14F-4D97-AF65-F5344CB8AC3E}">
        <p14:creationId xmlns:p14="http://schemas.microsoft.com/office/powerpoint/2010/main" val="756337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62000"/>
          </a:xfrm>
        </p:spPr>
        <p:txBody>
          <a:bodyPr>
            <a:normAutofit/>
          </a:bodyPr>
          <a:lstStyle/>
          <a:p>
            <a:r>
              <a:rPr lang="en-US" smtClean="0"/>
              <a:t>Điện thoại của Nhật Bản</a:t>
            </a:r>
            <a:endParaRPr lang="en-US"/>
          </a:p>
        </p:txBody>
      </p:sp>
      <p:pic>
        <p:nvPicPr>
          <p:cNvPr id="4" name="Content Placeholder 3" descr="Nháº­t Báº£n háº¿t sá» Äiá»n thoáº¡i, ÄÃ¢y lÃ  nhá»¯ng gÃ¬ quá»c gia nÃ y sáº½ lÃ 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82000" cy="4876800"/>
          </a:xfrm>
          <a:prstGeom prst="rect">
            <a:avLst/>
          </a:prstGeom>
          <a:noFill/>
          <a:ln>
            <a:noFill/>
          </a:ln>
        </p:spPr>
      </p:pic>
    </p:spTree>
    <p:extLst>
      <p:ext uri="{BB962C8B-B14F-4D97-AF65-F5344CB8AC3E}">
        <p14:creationId xmlns:p14="http://schemas.microsoft.com/office/powerpoint/2010/main" val="39151004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fr-FR" b="1" u="sng">
                <a:solidFill>
                  <a:srgbClr val="FF0000"/>
                </a:solidFill>
                <a:latin typeface="Times New Roman" pitchFamily="18" charset="0"/>
                <a:cs typeface="Times New Roman" pitchFamily="18" charset="0"/>
              </a:rPr>
              <a:t>III. Bài tập:</a:t>
            </a:r>
            <a:r>
              <a:rPr lang="en-US" u="sng">
                <a:solidFill>
                  <a:srgbClr val="FF0000"/>
                </a:solidFill>
                <a:latin typeface="Times New Roman" pitchFamily="18" charset="0"/>
                <a:cs typeface="Times New Roman" pitchFamily="18" charset="0"/>
              </a:rPr>
              <a:t/>
            </a:r>
            <a:br>
              <a:rPr lang="en-US" u="sng">
                <a:solidFill>
                  <a:srgbClr val="FF0000"/>
                </a:solidFill>
                <a:latin typeface="Times New Roman" pitchFamily="18" charset="0"/>
                <a:cs typeface="Times New Roman" pitchFamily="18" charset="0"/>
              </a:rPr>
            </a:br>
            <a:endParaRPr lang="en-US"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41329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b="1" u="sng" smtClean="0">
                <a:solidFill>
                  <a:srgbClr val="FF0000"/>
                </a:solidFill>
                <a:latin typeface="Times New Roman" pitchFamily="18" charset="0"/>
                <a:cs typeface="Times New Roman" pitchFamily="18" charset="0"/>
              </a:rPr>
              <a:t>Dặn dò: </a:t>
            </a:r>
            <a:r>
              <a:rPr lang="en-US" smtClean="0">
                <a:latin typeface="Times New Roman" pitchFamily="18" charset="0"/>
                <a:cs typeface="Times New Roman" pitchFamily="18" charset="0"/>
              </a:rPr>
              <a:t/>
            </a:r>
            <a:br>
              <a:rPr lang="en-US" smtClean="0">
                <a:latin typeface="Times New Roman" pitchFamily="18" charset="0"/>
                <a:cs typeface="Times New Roman" pitchFamily="18" charset="0"/>
              </a:rPr>
            </a:br>
            <a:r>
              <a:rPr lang="en-US" smtClean="0">
                <a:solidFill>
                  <a:srgbClr val="0070C0"/>
                </a:solidFill>
                <a:latin typeface="Times New Roman" pitchFamily="18" charset="0"/>
                <a:cs typeface="Times New Roman" pitchFamily="18" charset="0"/>
              </a:rPr>
              <a:t>Các em học bài và chuẩn bị </a:t>
            </a:r>
            <a:br>
              <a:rPr lang="en-US" smtClean="0">
                <a:solidFill>
                  <a:srgbClr val="0070C0"/>
                </a:solidFill>
                <a:latin typeface="Times New Roman" pitchFamily="18" charset="0"/>
                <a:cs typeface="Times New Roman" pitchFamily="18" charset="0"/>
              </a:rPr>
            </a:br>
            <a:r>
              <a:rPr lang="en-US" smtClean="0">
                <a:solidFill>
                  <a:srgbClr val="0070C0"/>
                </a:solidFill>
                <a:latin typeface="Times New Roman" pitchFamily="18" charset="0"/>
                <a:cs typeface="Times New Roman" pitchFamily="18" charset="0"/>
              </a:rPr>
              <a:t>bài 9: Góp phần xây dựng nếp sống văn hóa ở cộng đồng dân cư.</a:t>
            </a:r>
            <a:endParaRPr lang="en-US">
              <a:solidFill>
                <a:srgbClr val="0070C0"/>
              </a:solidFill>
            </a:endParaRPr>
          </a:p>
        </p:txBody>
      </p:sp>
    </p:spTree>
    <p:extLst>
      <p:ext uri="{BB962C8B-B14F-4D97-AF65-F5344CB8AC3E}">
        <p14:creationId xmlns:p14="http://schemas.microsoft.com/office/powerpoint/2010/main" val="410232960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44962"/>
          </a:xfrm>
        </p:spPr>
        <p:txBody>
          <a:bodyPr>
            <a:normAutofit/>
          </a:bodyPr>
          <a:lstStyle/>
          <a:p>
            <a:pPr algn="ctr"/>
            <a:r>
              <a:rPr lang="pt-BR" b="1" smtClean="0">
                <a:solidFill>
                  <a:srgbClr val="FF0000"/>
                </a:solidFill>
                <a:latin typeface="Times New Roman" pitchFamily="18" charset="0"/>
                <a:cs typeface="Times New Roman" pitchFamily="18" charset="0"/>
              </a:rPr>
              <a:t>BÀI 8.</a:t>
            </a:r>
            <a:br>
              <a:rPr lang="pt-BR" b="1" smtClean="0">
                <a:solidFill>
                  <a:srgbClr val="FF0000"/>
                </a:solidFill>
                <a:latin typeface="Times New Roman" pitchFamily="18" charset="0"/>
                <a:cs typeface="Times New Roman" pitchFamily="18" charset="0"/>
              </a:rPr>
            </a:br>
            <a:r>
              <a:rPr lang="pt-BR" b="1" smtClean="0">
                <a:solidFill>
                  <a:srgbClr val="FF0000"/>
                </a:solidFill>
                <a:latin typeface="Times New Roman" pitchFamily="18" charset="0"/>
                <a:cs typeface="Times New Roman" pitchFamily="18" charset="0"/>
              </a:rPr>
              <a:t>TÔN </a:t>
            </a:r>
            <a:r>
              <a:rPr lang="pt-BR" b="1">
                <a:solidFill>
                  <a:srgbClr val="FF0000"/>
                </a:solidFill>
                <a:latin typeface="Times New Roman" pitchFamily="18" charset="0"/>
                <a:cs typeface="Times New Roman" pitchFamily="18" charset="0"/>
              </a:rPr>
              <a:t>TRỌNG VÀ HỌC HỎI CÁC DÂN TỘC KHÁC</a:t>
            </a:r>
            <a:r>
              <a:rPr lang="en-US">
                <a:solidFill>
                  <a:srgbClr val="FF0000"/>
                </a:solidFill>
                <a:latin typeface="Times New Roman" pitchFamily="18" charset="0"/>
                <a:cs typeface="Times New Roman" pitchFamily="18" charset="0"/>
              </a:rPr>
              <a:t/>
            </a:r>
            <a:br>
              <a:rPr lang="en-US">
                <a:solidFill>
                  <a:srgbClr val="FF0000"/>
                </a:solidFill>
                <a:latin typeface="Times New Roman" pitchFamily="18" charset="0"/>
                <a:cs typeface="Times New Roman" pitchFamily="18" charset="0"/>
              </a:rPr>
            </a:b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55729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2362199"/>
          </a:xfrm>
        </p:spPr>
        <p:txBody>
          <a:bodyPr/>
          <a:lstStyle/>
          <a:p>
            <a:r>
              <a:rPr lang="pt-BR" b="1" u="sng" smtClean="0">
                <a:solidFill>
                  <a:srgbClr val="FF0000"/>
                </a:solidFill>
                <a:latin typeface="Times New Roman" pitchFamily="18" charset="0"/>
                <a:cs typeface="Times New Roman" pitchFamily="18" charset="0"/>
              </a:rPr>
              <a:t>I.  Đặt vấn đề.(Học sinh tự đọc sách giáo khoa).</a:t>
            </a:r>
            <a:endParaRPr lang="en-US"/>
          </a:p>
        </p:txBody>
      </p:sp>
      <p:sp>
        <p:nvSpPr>
          <p:cNvPr id="3" name="Subtitle 2"/>
          <p:cNvSpPr>
            <a:spLocks noGrp="1"/>
          </p:cNvSpPr>
          <p:nvPr>
            <p:ph type="subTitle" idx="1"/>
          </p:nvPr>
        </p:nvSpPr>
        <p:spPr/>
        <p:txBody>
          <a:bodyPr>
            <a:normAutofit fontScale="92500" lnSpcReduction="10000"/>
          </a:bodyPr>
          <a:lstStyle/>
          <a:p>
            <a:r>
              <a:rPr lang="fr-FR" sz="4400" b="1" u="sng">
                <a:solidFill>
                  <a:srgbClr val="FF0000"/>
                </a:solidFill>
                <a:latin typeface="Times New Roman" pitchFamily="18" charset="0"/>
                <a:cs typeface="Times New Roman" pitchFamily="18" charset="0"/>
              </a:rPr>
              <a:t>II. Nội dung bài học </a:t>
            </a:r>
            <a:endParaRPr lang="en-US" sz="4400"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138283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11562"/>
          </a:xfrm>
        </p:spPr>
        <p:txBody>
          <a:bodyPr>
            <a:normAutofit/>
          </a:bodyPr>
          <a:lstStyle/>
          <a:p>
            <a:r>
              <a:rPr lang="fr-FR" b="1" u="sng" smtClean="0">
                <a:solidFill>
                  <a:srgbClr val="0070C0"/>
                </a:solidFill>
                <a:latin typeface="Times New Roman" pitchFamily="18" charset="0"/>
                <a:cs typeface="Times New Roman" pitchFamily="18" charset="0"/>
              </a:rPr>
              <a:t>1.Thế </a:t>
            </a:r>
            <a:r>
              <a:rPr lang="fr-FR" b="1" u="sng">
                <a:solidFill>
                  <a:srgbClr val="0070C0"/>
                </a:solidFill>
                <a:latin typeface="Times New Roman" pitchFamily="18" charset="0"/>
                <a:cs typeface="Times New Roman" pitchFamily="18" charset="0"/>
              </a:rPr>
              <a:t>nào là tôn trọng và học hỏi các dân tộc </a:t>
            </a:r>
            <a:r>
              <a:rPr lang="fr-FR" b="1" u="sng" smtClean="0">
                <a:solidFill>
                  <a:srgbClr val="0070C0"/>
                </a:solidFill>
                <a:latin typeface="Times New Roman" pitchFamily="18" charset="0"/>
                <a:cs typeface="Times New Roman" pitchFamily="18" charset="0"/>
              </a:rPr>
              <a:t>khác?</a:t>
            </a:r>
            <a:endParaRPr lang="en-US" b="1" u="sng">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2820421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543800" cy="5745162"/>
          </a:xfrm>
        </p:spPr>
        <p:txBody>
          <a:bodyPr>
            <a:normAutofit/>
          </a:bodyPr>
          <a:lstStyle/>
          <a:p>
            <a:pPr algn="l"/>
            <a:r>
              <a:rPr lang="fr-FR">
                <a:solidFill>
                  <a:srgbClr val="0070C0"/>
                </a:solidFill>
                <a:latin typeface="Times New Roman" pitchFamily="18" charset="0"/>
                <a:cs typeface="Times New Roman" pitchFamily="18" charset="0"/>
              </a:rPr>
              <a:t>	</a:t>
            </a:r>
            <a:r>
              <a:rPr lang="fr-FR" smtClean="0">
                <a:solidFill>
                  <a:srgbClr val="0070C0"/>
                </a:solidFill>
                <a:latin typeface="Times New Roman" pitchFamily="18" charset="0"/>
                <a:cs typeface="Times New Roman" pitchFamily="18" charset="0"/>
              </a:rPr>
              <a:t>Là </a:t>
            </a:r>
            <a:r>
              <a:rPr lang="fr-FR">
                <a:solidFill>
                  <a:srgbClr val="0070C0"/>
                </a:solidFill>
                <a:latin typeface="Times New Roman" pitchFamily="18" charset="0"/>
                <a:cs typeface="Times New Roman" pitchFamily="18" charset="0"/>
              </a:rPr>
              <a:t>tôn trọng chủ quyền, lợi ích và nền văn hóa của các </a:t>
            </a:r>
            <a:r>
              <a:rPr lang="fr-FR" smtClean="0">
                <a:solidFill>
                  <a:srgbClr val="0070C0"/>
                </a:solidFill>
                <a:latin typeface="Times New Roman" pitchFamily="18" charset="0"/>
                <a:cs typeface="Times New Roman" pitchFamily="18" charset="0"/>
              </a:rPr>
              <a:t>dân tộc.Luôn </a:t>
            </a:r>
            <a:r>
              <a:rPr lang="fr-FR">
                <a:solidFill>
                  <a:srgbClr val="0070C0"/>
                </a:solidFill>
                <a:latin typeface="Times New Roman" pitchFamily="18" charset="0"/>
                <a:cs typeface="Times New Roman" pitchFamily="18" charset="0"/>
              </a:rPr>
              <a:t>tìm hiểu và tiếp thu những điều tốt đẹp trong nền kinh tế, văn hóa,xã hội của các dân tộc.</a:t>
            </a:r>
            <a:r>
              <a:rPr lang="en-US">
                <a:solidFill>
                  <a:srgbClr val="0070C0"/>
                </a:solidFill>
                <a:latin typeface="Times New Roman" pitchFamily="18" charset="0"/>
                <a:cs typeface="Times New Roman" pitchFamily="18" charset="0"/>
              </a:rPr>
              <a:t/>
            </a:r>
            <a:br>
              <a:rPr lang="en-US">
                <a:solidFill>
                  <a:srgbClr val="0070C0"/>
                </a:solidFill>
                <a:latin typeface="Times New Roman" pitchFamily="18" charset="0"/>
                <a:cs typeface="Times New Roman" pitchFamily="18" charset="0"/>
              </a:rPr>
            </a:br>
            <a:endParaRPr lang="en-US">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865720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4754562"/>
          </a:xfrm>
        </p:spPr>
        <p:txBody>
          <a:bodyPr>
            <a:normAutofit/>
          </a:bodyPr>
          <a:lstStyle/>
          <a:p>
            <a:r>
              <a:rPr lang="en-US" smtClean="0">
                <a:solidFill>
                  <a:srgbClr val="7030A0"/>
                </a:solidFill>
                <a:latin typeface="Times New Roman" pitchFamily="18" charset="0"/>
                <a:cs typeface="Times New Roman" pitchFamily="18" charset="0"/>
              </a:rPr>
              <a:t>Việt Nam có bao nhiêu dân tộc ?</a:t>
            </a:r>
            <a:br>
              <a:rPr lang="en-US" smtClean="0">
                <a:solidFill>
                  <a:srgbClr val="7030A0"/>
                </a:solidFill>
                <a:latin typeface="Times New Roman" pitchFamily="18" charset="0"/>
                <a:cs typeface="Times New Roman" pitchFamily="18" charset="0"/>
              </a:rPr>
            </a:br>
            <a:endParaRPr lang="en-US">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019448650"/>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410200" cy="6354762"/>
          </a:xfrm>
        </p:spPr>
        <p:txBody>
          <a:bodyPr/>
          <a:lstStyle/>
          <a:p>
            <a:endParaRPr lang="en-US"/>
          </a:p>
        </p:txBody>
      </p:sp>
      <p:pic>
        <p:nvPicPr>
          <p:cNvPr id="3" name="Picture 2" descr="CÃ¡c dÃ¢n tá»c trÃªn lÃ£nh thá» Viá»t Nam"/>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5867400" cy="6172200"/>
          </a:xfrm>
          <a:prstGeom prst="rect">
            <a:avLst/>
          </a:prstGeom>
          <a:noFill/>
          <a:ln>
            <a:noFill/>
          </a:ln>
        </p:spPr>
      </p:pic>
    </p:spTree>
    <p:extLst>
      <p:ext uri="{BB962C8B-B14F-4D97-AF65-F5344CB8AC3E}">
        <p14:creationId xmlns:p14="http://schemas.microsoft.com/office/powerpoint/2010/main" val="39124505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3163336"/>
          </a:xfrm>
        </p:spPr>
        <p:txBody>
          <a:bodyPr>
            <a:normAutofit/>
          </a:bodyPr>
          <a:lstStyle/>
          <a:p>
            <a:r>
              <a:rPr lang="en-US">
                <a:solidFill>
                  <a:srgbClr val="7030A0"/>
                </a:solidFill>
                <a:latin typeface="Times New Roman" pitchFamily="18" charset="0"/>
                <a:cs typeface="Times New Roman" pitchFamily="18" charset="0"/>
              </a:rPr>
              <a:t>Nêu một nét đặc trưng về 1 dân tộc mà em biết?</a:t>
            </a:r>
            <a:endParaRPr lang="en-US"/>
          </a:p>
        </p:txBody>
      </p:sp>
    </p:spTree>
    <p:extLst>
      <p:ext uri="{BB962C8B-B14F-4D97-AF65-F5344CB8AC3E}">
        <p14:creationId xmlns:p14="http://schemas.microsoft.com/office/powerpoint/2010/main" val="265995713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100</TotalTime>
  <Words>155</Words>
  <Application>Microsoft Office PowerPoint</Application>
  <PresentationFormat>On-screen Show (4:3)</PresentationFormat>
  <Paragraphs>22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Austin</vt:lpstr>
      <vt:lpstr>PowerPoint Presentation</vt:lpstr>
      <vt:lpstr>CHÀO CÁC EM HỌC SINH ĐẾN VỚI BÀI HỌC  GDCD LỚP 8</vt:lpstr>
      <vt:lpstr>BÀI 8. TÔN TRỌNG VÀ HỌC HỎI CÁC DÂN TỘC KHÁC </vt:lpstr>
      <vt:lpstr>I.  Đặt vấn đề.(Học sinh tự đọc sách giáo khoa).</vt:lpstr>
      <vt:lpstr>1.Thế nào là tôn trọng và học hỏi các dân tộc khác?</vt:lpstr>
      <vt:lpstr> Là tôn trọng chủ quyền, lợi ích và nền văn hóa của các dân tộc.Luôn tìm hiểu và tiếp thu những điều tốt đẹp trong nền kinh tế, văn hóa,xã hội của các dân tộc. </vt:lpstr>
      <vt:lpstr>Việt Nam có bao nhiêu dân tộc ? </vt:lpstr>
      <vt:lpstr>PowerPoint Presentation</vt:lpstr>
      <vt:lpstr>Nêu một nét đặc trưng về 1 dân tộc mà em biết?</vt:lpstr>
      <vt:lpstr>PowerPoint Presentation</vt:lpstr>
      <vt:lpstr>PowerPoint Presentation</vt:lpstr>
      <vt:lpstr>PowerPoint Presentation</vt:lpstr>
      <vt:lpstr>2.Ý nghĩa việc tôn trọng và học hỏi các dân tộc khác.  </vt:lpstr>
      <vt:lpstr> -Tạo điều kiện cho đất nước ta phát triển nhanh.   -Góp phần phát triển bản sắc dân tộc,xây dựng nền văn hoá nhân loại tiến bộ văn minh. </vt:lpstr>
      <vt:lpstr>3.Chúng ta cần làm gì để thể hiện sự tôn trọng và học hỏi các dân tộc khác. </vt:lpstr>
      <vt:lpstr>- Tích cực tìm hiểu, học tập dân tộc khác. - Tiếp thu có chọn lọc, phù hợp với điều kiện, hoàn cảnh và truyền thống của dân tộc ta. </vt:lpstr>
      <vt:lpstr>Khoa học Mỹ</vt:lpstr>
      <vt:lpstr>Tàu vũ trụ của Trung Quốc</vt:lpstr>
      <vt:lpstr>Tàu điện ở Đức</vt:lpstr>
      <vt:lpstr>Điện thoại của Nhật Bản</vt:lpstr>
      <vt:lpstr>III. Bài tập: </vt:lpstr>
      <vt:lpstr>Dặn dò:  Các em học bài và chuẩn bị  bài 9: Góp phần xây dựng nếp sống văn hóa ở cộng đồng dân cư.</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CÁC EM HỌC SINH ĐẾN VỚI BÀI HỌC  GDCD LỚP 8</dc:title>
  <dc:creator>Admin</dc:creator>
  <cp:lastModifiedBy>Admin</cp:lastModifiedBy>
  <cp:revision>15</cp:revision>
  <dcterms:created xsi:type="dcterms:W3CDTF">2021-10-31T12:31:39Z</dcterms:created>
  <dcterms:modified xsi:type="dcterms:W3CDTF">2022-07-25T03:19:18Z</dcterms:modified>
</cp:coreProperties>
</file>