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69" r:id="rId8"/>
    <p:sldId id="270" r:id="rId9"/>
    <p:sldId id="261" r:id="rId10"/>
    <p:sldId id="272" r:id="rId11"/>
    <p:sldId id="273" r:id="rId12"/>
    <p:sldId id="276" r:id="rId13"/>
    <p:sldId id="262" r:id="rId14"/>
    <p:sldId id="263" r:id="rId15"/>
    <p:sldId id="274" r:id="rId16"/>
    <p:sldId id="275" r:id="rId17"/>
    <p:sldId id="264" r:id="rId18"/>
    <p:sldId id="265" r:id="rId19"/>
    <p:sldId id="266" r:id="rId20"/>
    <p:sldId id="267" r:id="rId21"/>
    <p:sldId id="277" r:id="rId22"/>
    <p:sldId id="278"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40E2B6-BCB7-49CD-AC47-65C93D84D1D6}"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28D0F-0ED0-4A4D-A131-CA66EC7EA2DF}"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0E2B6-BCB7-49CD-AC47-65C93D84D1D6}"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E2B6-BCB7-49CD-AC47-65C93D84D1D6}"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40E2B6-BCB7-49CD-AC47-65C93D84D1D6}"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28D0F-0ED0-4A4D-A131-CA66EC7EA2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0E2B6-BCB7-49CD-AC47-65C93D84D1D6}"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40E2B6-BCB7-49CD-AC47-65C93D84D1D6}"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28D0F-0ED0-4A4D-A131-CA66EC7EA2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40E2B6-BCB7-49CD-AC47-65C93D84D1D6}"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28D0F-0ED0-4A4D-A131-CA66EC7EA2D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40E2B6-BCB7-49CD-AC47-65C93D84D1D6}"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0E2B6-BCB7-49CD-AC47-65C93D84D1D6}"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0E2B6-BCB7-49CD-AC47-65C93D84D1D6}"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28D0F-0ED0-4A4D-A131-CA66EC7EA2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0E2B6-BCB7-49CD-AC47-65C93D84D1D6}"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28D0F-0ED0-4A4D-A131-CA66EC7EA2DF}"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40E2B6-BCB7-49CD-AC47-65C93D84D1D6}" type="datetimeFigureOut">
              <a:rPr lang="en-US" smtClean="0"/>
              <a:t>7/25/2022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7B28D0F-0ED0-4A4D-A131-CA66EC7EA2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1295400"/>
          </a:xfrm>
        </p:spPr>
        <p:txBody>
          <a:bodyPr>
            <a:normAutofit/>
          </a:bodyPr>
          <a:lstStyle/>
          <a:p>
            <a:endParaRPr lang="en-US" sz="3200"/>
          </a:p>
        </p:txBody>
      </p:sp>
      <p:sp>
        <p:nvSpPr>
          <p:cNvPr id="2" name="Title 1"/>
          <p:cNvSpPr>
            <a:spLocks noGrp="1"/>
          </p:cNvSpPr>
          <p:nvPr>
            <p:ph type="ctrTitle"/>
          </p:nvPr>
        </p:nvSpPr>
        <p:spPr>
          <a:xfrm>
            <a:off x="685800" y="685800"/>
            <a:ext cx="7772400" cy="2971799"/>
          </a:xfrm>
        </p:spPr>
        <p:txBody>
          <a:bodyPr>
            <a:normAutofit/>
          </a:bodyPr>
          <a:lstStyle/>
          <a:p>
            <a:pPr marL="182880" indent="0">
              <a:buNone/>
            </a:pPr>
            <a:endParaRPr lang="en-US"/>
          </a:p>
        </p:txBody>
      </p:sp>
      <p:pic>
        <p:nvPicPr>
          <p:cNvPr id="4" name="Picture 3" descr="C:\Users\Admin\Download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535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199" cy="6019800"/>
          </a:xfrm>
        </p:spPr>
        <p:txBody>
          <a:bodyPr/>
          <a:lstStyle/>
          <a:p>
            <a:endParaRPr lang="en-US"/>
          </a:p>
        </p:txBody>
      </p:sp>
      <p:pic>
        <p:nvPicPr>
          <p:cNvPr id="3" name="Picture 2" descr="160 dá»± Ã¡n tham gia Cuá»c thi khoa há»c ká»¹ thuáº­t cáº¥p thÃ nh phá» há»c sinh trung  há»c nÄm há»c 2019 - 2020 - BÃ¡o Cáº§n ThÆ¡ Online"/>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172200"/>
          </a:xfrm>
          <a:prstGeom prst="rect">
            <a:avLst/>
          </a:prstGeom>
          <a:noFill/>
          <a:ln>
            <a:noFill/>
          </a:ln>
        </p:spPr>
      </p:pic>
    </p:spTree>
    <p:extLst>
      <p:ext uri="{BB962C8B-B14F-4D97-AF65-F5344CB8AC3E}">
        <p14:creationId xmlns:p14="http://schemas.microsoft.com/office/powerpoint/2010/main" val="12113703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799" cy="6019800"/>
          </a:xfrm>
        </p:spPr>
        <p:txBody>
          <a:bodyPr/>
          <a:lstStyle/>
          <a:p>
            <a:endParaRPr lang="en-US"/>
          </a:p>
        </p:txBody>
      </p:sp>
      <p:pic>
        <p:nvPicPr>
          <p:cNvPr id="3" name="Picture 2" descr="TÃI CHáº¾ RÃC THáº¢I NHá»°A"/>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458200" cy="6172200"/>
          </a:xfrm>
          <a:prstGeom prst="rect">
            <a:avLst/>
          </a:prstGeom>
          <a:noFill/>
          <a:ln>
            <a:noFill/>
          </a:ln>
        </p:spPr>
      </p:pic>
    </p:spTree>
    <p:extLst>
      <p:ext uri="{BB962C8B-B14F-4D97-AF65-F5344CB8AC3E}">
        <p14:creationId xmlns:p14="http://schemas.microsoft.com/office/powerpoint/2010/main" val="184189623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799" cy="6096000"/>
          </a:xfrm>
        </p:spPr>
        <p:txBody>
          <a:bodyPr/>
          <a:lstStyle/>
          <a:p>
            <a:endParaRPr lang="en-US" i="1"/>
          </a:p>
        </p:txBody>
      </p:sp>
      <p:pic>
        <p:nvPicPr>
          <p:cNvPr id="3" name="Picture 2" descr="Giáº£i phÃ¡p tÃ¡i cháº¿ rÃ¡c tháº£i nhá»±a, SÆ¡ Äá» cÃ´ng nghá», phÆ°Æ¡ng phÃ¡p, quy trÃ¬nh"/>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24600"/>
          </a:xfrm>
          <a:prstGeom prst="rect">
            <a:avLst/>
          </a:prstGeom>
          <a:noFill/>
          <a:ln>
            <a:noFill/>
          </a:ln>
        </p:spPr>
      </p:pic>
    </p:spTree>
    <p:extLst>
      <p:ext uri="{BB962C8B-B14F-4D97-AF65-F5344CB8AC3E}">
        <p14:creationId xmlns:p14="http://schemas.microsoft.com/office/powerpoint/2010/main" val="22130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marL="0" indent="0" algn="ctr">
              <a:buNone/>
            </a:pPr>
            <a:r>
              <a:rPr lang="en-US" b="1" u="sng" smtClean="0">
                <a:solidFill>
                  <a:srgbClr val="FF0000"/>
                </a:solidFill>
                <a:latin typeface="Times New Roman" pitchFamily="18" charset="0"/>
                <a:cs typeface="Times New Roman" pitchFamily="18" charset="0"/>
              </a:rPr>
              <a:t/>
            </a:r>
            <a:br>
              <a:rPr lang="en-US" b="1" u="sng" smtClean="0">
                <a:solidFill>
                  <a:srgbClr val="FF0000"/>
                </a:solidFill>
                <a:latin typeface="Times New Roman" pitchFamily="18" charset="0"/>
                <a:cs typeface="Times New Roman" pitchFamily="18" charset="0"/>
              </a:rPr>
            </a:br>
            <a:r>
              <a:rPr lang="en-US" u="sng">
                <a:solidFill>
                  <a:srgbClr val="FF0000"/>
                </a:solidFill>
                <a:latin typeface="Times New Roman" pitchFamily="18" charset="0"/>
                <a:cs typeface="Times New Roman" pitchFamily="18" charset="0"/>
              </a:rPr>
              <a:t/>
            </a:r>
            <a:br>
              <a:rPr lang="en-US" u="sng">
                <a:solidFill>
                  <a:srgbClr val="FF0000"/>
                </a:solidFill>
                <a:latin typeface="Times New Roman" pitchFamily="18" charset="0"/>
                <a:cs typeface="Times New Roman" pitchFamily="18" charset="0"/>
              </a:rPr>
            </a:b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r>
              <a:rPr lang="en-US" b="1" u="sng" smtClean="0">
                <a:solidFill>
                  <a:srgbClr val="FF0000"/>
                </a:solidFill>
                <a:latin typeface="Times New Roman" pitchFamily="18" charset="0"/>
                <a:cs typeface="Times New Roman" pitchFamily="18" charset="0"/>
              </a:rPr>
              <a:t>2</a:t>
            </a:r>
            <a:r>
              <a:rPr lang="en-US" b="1" u="sng">
                <a:solidFill>
                  <a:srgbClr val="FF0000"/>
                </a:solidFill>
                <a:latin typeface="Times New Roman" pitchFamily="18" charset="0"/>
                <a:cs typeface="Times New Roman" pitchFamily="18" charset="0"/>
              </a:rPr>
              <a:t>. Biểu hiện của lao động tự giác và sáng tạo.</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9061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marL="0" indent="0" algn="l">
              <a:buNone/>
            </a:pPr>
            <a:r>
              <a:rPr lang="en-US">
                <a:solidFill>
                  <a:srgbClr val="002060"/>
                </a:solidFill>
                <a:latin typeface="Times New Roman" pitchFamily="18" charset="0"/>
                <a:cs typeface="Times New Roman" pitchFamily="18" charset="0"/>
              </a:rPr>
              <a:t>- Tự giác trong mọi công việc;suy nghĩ để tìm ra những cách giải quyết những tình huống khác nhau trong công </a:t>
            </a:r>
            <a:r>
              <a:rPr lang="en-US" smtClean="0">
                <a:solidFill>
                  <a:srgbClr val="002060"/>
                </a:solidFill>
                <a:latin typeface="Times New Roman" pitchFamily="18" charset="0"/>
                <a:cs typeface="Times New Roman" pitchFamily="18" charset="0"/>
              </a:rPr>
              <a:t>việc;</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Biết tìm tòi để cải tiến quá trình làm việc, công cụ lao động;</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Có kế hoạch làm việc và nghiên cứu hợp lí;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21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8458200" cy="6096000"/>
          </a:xfrm>
        </p:spPr>
        <p:txBody>
          <a:bodyPr/>
          <a:lstStyle/>
          <a:p>
            <a:endParaRPr lang="en-US"/>
          </a:p>
        </p:txBody>
      </p:sp>
      <p:pic>
        <p:nvPicPr>
          <p:cNvPr id="3" name="Picture 2" descr="Niá»m vui tá»« cÃ¢y âATM gáº¡oâ Äáº§u tiÃªn táº¡i thÃ nh phá» Háº£i PhÃ²ng | XÃ£ há»i |  Vietnam+ (VietnamPlus)"/>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599" cy="6324600"/>
          </a:xfrm>
          <a:prstGeom prst="rect">
            <a:avLst/>
          </a:prstGeom>
          <a:noFill/>
          <a:ln>
            <a:noFill/>
          </a:ln>
        </p:spPr>
      </p:pic>
    </p:spTree>
    <p:extLst>
      <p:ext uri="{BB962C8B-B14F-4D97-AF65-F5344CB8AC3E}">
        <p14:creationId xmlns:p14="http://schemas.microsoft.com/office/powerpoint/2010/main" val="38366619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799" cy="6019800"/>
          </a:xfrm>
        </p:spPr>
        <p:txBody>
          <a:bodyPr/>
          <a:lstStyle/>
          <a:p>
            <a:endParaRPr lang="en-US"/>
          </a:p>
        </p:txBody>
      </p:sp>
      <p:pic>
        <p:nvPicPr>
          <p:cNvPr id="3" name="Picture 2" descr="Giáº£i Gdcd 8 BÃ I 11: Lao Äá»ng Tá»± GiÃ¡c VÃ  SÃ¡ng Táº¡o, Gdcd 8 BÃ i 11: Lao Äá»ng  Tá»± GiÃ¡c VÃ  SÃ¡ng Táº¡o"/>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172199"/>
          </a:xfrm>
          <a:prstGeom prst="rect">
            <a:avLst/>
          </a:prstGeom>
          <a:noFill/>
          <a:ln>
            <a:noFill/>
          </a:ln>
        </p:spPr>
      </p:pic>
    </p:spTree>
    <p:extLst>
      <p:ext uri="{BB962C8B-B14F-4D97-AF65-F5344CB8AC3E}">
        <p14:creationId xmlns:p14="http://schemas.microsoft.com/office/powerpoint/2010/main" val="12955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marL="0" indent="0" algn="ctr">
              <a:buNone/>
            </a:pPr>
            <a:r>
              <a:rPr lang="en-US" b="1" u="sng" smtClean="0">
                <a:solidFill>
                  <a:srgbClr val="FF0000"/>
                </a:solidFill>
                <a:latin typeface="Times New Roman" pitchFamily="18" charset="0"/>
                <a:cs typeface="Times New Roman" pitchFamily="18" charset="0"/>
              </a:rPr>
              <a:t/>
            </a:r>
            <a:br>
              <a:rPr lang="en-US" b="1" u="sng" smtClean="0">
                <a:solidFill>
                  <a:srgbClr val="FF0000"/>
                </a:solidFill>
                <a:latin typeface="Times New Roman" pitchFamily="18" charset="0"/>
                <a:cs typeface="Times New Roman" pitchFamily="18" charset="0"/>
              </a:rPr>
            </a:br>
            <a:r>
              <a:rPr lang="en-US" u="sng">
                <a:solidFill>
                  <a:srgbClr val="FF0000"/>
                </a:solidFill>
                <a:latin typeface="Times New Roman" pitchFamily="18" charset="0"/>
                <a:cs typeface="Times New Roman" pitchFamily="18" charset="0"/>
              </a:rPr>
              <a:t/>
            </a:r>
            <a:br>
              <a:rPr lang="en-US" u="sng">
                <a:solidFill>
                  <a:srgbClr val="FF0000"/>
                </a:solidFill>
                <a:latin typeface="Times New Roman" pitchFamily="18" charset="0"/>
                <a:cs typeface="Times New Roman" pitchFamily="18" charset="0"/>
              </a:rPr>
            </a:b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r>
              <a:rPr lang="en-US" b="1" u="sng" smtClean="0">
                <a:solidFill>
                  <a:srgbClr val="FF0000"/>
                </a:solidFill>
                <a:latin typeface="Times New Roman" pitchFamily="18" charset="0"/>
                <a:cs typeface="Times New Roman" pitchFamily="18" charset="0"/>
              </a:rPr>
              <a:t>3</a:t>
            </a:r>
            <a:r>
              <a:rPr lang="en-US" b="1" u="sng">
                <a:solidFill>
                  <a:srgbClr val="FF0000"/>
                </a:solidFill>
                <a:latin typeface="Times New Roman" pitchFamily="18" charset="0"/>
                <a:cs typeface="Times New Roman" pitchFamily="18" charset="0"/>
              </a:rPr>
              <a:t>. Ý nghĩa của lao động tự giác và sáng tạo.</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99902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marL="0" indent="0">
              <a:buNone/>
            </a:pPr>
            <a:r>
              <a:rPr lang="en-US" smtClean="0">
                <a:solidFill>
                  <a:srgbClr val="002060"/>
                </a:solidFill>
                <a:latin typeface="Times New Roman" pitchFamily="18" charset="0"/>
                <a:cs typeface="Times New Roman" pitchFamily="18" charset="0"/>
              </a:rPr>
              <a:t/>
            </a:r>
            <a:br>
              <a:rPr lang="en-US" smtClean="0">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Giúp </a:t>
            </a:r>
            <a:r>
              <a:rPr lang="en-US">
                <a:solidFill>
                  <a:srgbClr val="002060"/>
                </a:solidFill>
                <a:latin typeface="Times New Roman" pitchFamily="18" charset="0"/>
                <a:cs typeface="Times New Roman" pitchFamily="18" charset="0"/>
              </a:rPr>
              <a:t>ta mau tiến bộ, nâng cao năng suất và chất lượng lao động, phát triển nhân cách; thúc đẩy sự phát triển xã hội.</a:t>
            </a:r>
          </a:p>
        </p:txBody>
      </p:sp>
    </p:spTree>
    <p:extLst>
      <p:ext uri="{BB962C8B-B14F-4D97-AF65-F5344CB8AC3E}">
        <p14:creationId xmlns:p14="http://schemas.microsoft.com/office/powerpoint/2010/main" val="3434461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marL="0" indent="0" algn="ctr">
              <a:buNone/>
            </a:pPr>
            <a:r>
              <a:rPr lang="en-US" b="1" u="sng" smtClean="0">
                <a:solidFill>
                  <a:srgbClr val="FF0000"/>
                </a:solidFill>
                <a:latin typeface="Times New Roman" pitchFamily="18" charset="0"/>
                <a:cs typeface="Times New Roman" pitchFamily="18" charset="0"/>
              </a:rPr>
              <a:t/>
            </a:r>
            <a:br>
              <a:rPr lang="en-US" b="1" u="sng" smtClean="0">
                <a:solidFill>
                  <a:srgbClr val="FF0000"/>
                </a:solidFill>
                <a:latin typeface="Times New Roman" pitchFamily="18" charset="0"/>
                <a:cs typeface="Times New Roman" pitchFamily="18" charset="0"/>
              </a:rPr>
            </a:br>
            <a:r>
              <a:rPr lang="en-US" u="sng">
                <a:solidFill>
                  <a:srgbClr val="FF0000"/>
                </a:solidFill>
                <a:latin typeface="Times New Roman" pitchFamily="18" charset="0"/>
                <a:cs typeface="Times New Roman" pitchFamily="18" charset="0"/>
              </a:rPr>
              <a:t/>
            </a:r>
            <a:br>
              <a:rPr lang="en-US" u="sng">
                <a:solidFill>
                  <a:srgbClr val="FF0000"/>
                </a:solidFill>
                <a:latin typeface="Times New Roman" pitchFamily="18" charset="0"/>
                <a:cs typeface="Times New Roman" pitchFamily="18" charset="0"/>
              </a:rPr>
            </a:b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r>
              <a:rPr lang="en-US" b="1" u="sng" smtClean="0">
                <a:solidFill>
                  <a:srgbClr val="FF0000"/>
                </a:solidFill>
                <a:latin typeface="Times New Roman" pitchFamily="18" charset="0"/>
                <a:cs typeface="Times New Roman" pitchFamily="18" charset="0"/>
              </a:rPr>
              <a:t>4</a:t>
            </a:r>
            <a:r>
              <a:rPr lang="en-US" b="1" u="sng">
                <a:solidFill>
                  <a:srgbClr val="FF0000"/>
                </a:solidFill>
                <a:latin typeface="Times New Roman" pitchFamily="18" charset="0"/>
                <a:cs typeface="Times New Roman" pitchFamily="18" charset="0"/>
              </a:rPr>
              <a:t>. Học sinh cần rèn luyện lao động tự giác và sáng tạo trong học tập.</a:t>
            </a:r>
            <a:r>
              <a:rPr lang="en-US">
                <a:solidFill>
                  <a:srgbClr val="FF0000"/>
                </a:solidFill>
                <a:latin typeface="Times New Roman" pitchFamily="18" charset="0"/>
                <a:cs typeface="Times New Roman" pitchFamily="18" charset="0"/>
              </a:rPr>
              <a:t/>
            </a:r>
            <a:br>
              <a:rPr lang="en-US">
                <a:solidFill>
                  <a:srgbClr val="FF0000"/>
                </a:solidFill>
                <a:latin typeface="Times New Roman" pitchFamily="18" charset="0"/>
                <a:cs typeface="Times New Roman" pitchFamily="18" charset="0"/>
              </a:rPr>
            </a:b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184130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cap="all">
                <a:ln w="0"/>
                <a:solidFill>
                  <a:srgbClr val="002060"/>
                </a:solidFill>
                <a:effectLst>
                  <a:reflection blurRad="12700" stA="50000" endPos="50000" dist="5000" dir="5400000" sy="-100000" rotWithShape="0"/>
                </a:effectLst>
                <a:latin typeface="Times New Roman" pitchFamily="18" charset="0"/>
                <a:cs typeface="Times New Roman" pitchFamily="18" charset="0"/>
              </a:rPr>
              <a:t>GIÁO VIÊN :TRẦN TÚY THUẬN</a:t>
            </a:r>
            <a:br>
              <a:rPr lang="en-US" sz="2800" cap="all">
                <a:ln w="0"/>
                <a:solidFill>
                  <a:srgbClr val="002060"/>
                </a:solidFill>
                <a:effectLst>
                  <a:reflection blurRad="12700" stA="50000" endPos="50000" dist="5000" dir="5400000" sy="-100000" rotWithShape="0"/>
                </a:effectLst>
                <a:latin typeface="Times New Roman" pitchFamily="18" charset="0"/>
                <a:cs typeface="Times New Roman" pitchFamily="18" charset="0"/>
              </a:rPr>
            </a:br>
            <a:r>
              <a:rPr lang="en-US" sz="2800"/>
              <a:t/>
            </a:r>
            <a:br>
              <a:rPr lang="en-US" sz="2800"/>
            </a:br>
            <a:endParaRPr lang="en-US" sz="2800"/>
          </a:p>
        </p:txBody>
      </p:sp>
      <p:sp>
        <p:nvSpPr>
          <p:cNvPr id="3" name="Content Placeholder 2"/>
          <p:cNvSpPr>
            <a:spLocks noGrp="1"/>
          </p:cNvSpPr>
          <p:nvPr>
            <p:ph sz="quarter" idx="13"/>
          </p:nvPr>
        </p:nvSpPr>
        <p:spPr>
          <a:xfrm>
            <a:off x="1143000" y="731520"/>
            <a:ext cx="7543800" cy="3474720"/>
          </a:xfrm>
        </p:spPr>
        <p:txBody>
          <a:bodyPr>
            <a:normAutofit/>
          </a:bodyPr>
          <a:lstStyle/>
          <a:p>
            <a:r>
              <a:rPr lang="en-US" sz="48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CHÀO CÁC EM HỌC SINH ĐẾN VỚI BÀI HỌC </a:t>
            </a:r>
            <a:br>
              <a:rPr lang="en-US" sz="48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48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GDCD LỚP 8</a:t>
            </a:r>
            <a:endParaRPr lang="en-US" sz="4800"/>
          </a:p>
        </p:txBody>
      </p:sp>
    </p:spTree>
    <p:extLst>
      <p:ext uri="{BB962C8B-B14F-4D97-AF65-F5344CB8AC3E}">
        <p14:creationId xmlns:p14="http://schemas.microsoft.com/office/powerpoint/2010/main" val="189322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126162"/>
          </a:xfrm>
        </p:spPr>
        <p:txBody>
          <a:bodyPr>
            <a:normAutofit/>
          </a:bodyPr>
          <a:lstStyle/>
          <a:p>
            <a:pPr marL="0" indent="0" algn="l">
              <a:buNone/>
            </a:pPr>
            <a:r>
              <a:rPr lang="en-US" smtClean="0">
                <a:solidFill>
                  <a:srgbClr val="002060"/>
                </a:solidFill>
                <a:latin typeface="Times New Roman" pitchFamily="18" charset="0"/>
                <a:cs typeface="Times New Roman" pitchFamily="18" charset="0"/>
              </a:rPr>
              <a:t/>
            </a:r>
            <a:br>
              <a:rPr lang="en-US" smtClean="0">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a:t>
            </a:r>
            <a:r>
              <a:rPr lang="en-US">
                <a:solidFill>
                  <a:srgbClr val="002060"/>
                </a:solidFill>
                <a:latin typeface="Times New Roman" pitchFamily="18" charset="0"/>
                <a:cs typeface="Times New Roman" pitchFamily="18" charset="0"/>
              </a:rPr>
              <a:t>Tự học bài, làm bài; đổi mới phương pháp học tập; </a:t>
            </a:r>
            <a:br>
              <a:rPr lang="en-US">
                <a:solidFill>
                  <a:srgbClr val="00206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-Luôn suy nghĩ tìm ra những cách giải bài tập, giải quyết vấn đề khác nhau;</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823455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8229600" cy="6019800"/>
          </a:xfrm>
        </p:spPr>
        <p:txBody>
          <a:bodyPr/>
          <a:lstStyle/>
          <a:p>
            <a:endParaRPr lang="en-US"/>
          </a:p>
        </p:txBody>
      </p:sp>
      <p:pic>
        <p:nvPicPr>
          <p:cNvPr id="3" name="Picture 2" descr="Nhá»¯ng sÃ¡ng táº¡o cá»§a há»c sinh"/>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6172199"/>
          </a:xfrm>
          <a:prstGeom prst="rect">
            <a:avLst/>
          </a:prstGeom>
          <a:noFill/>
          <a:ln>
            <a:noFill/>
          </a:ln>
        </p:spPr>
      </p:pic>
    </p:spTree>
    <p:extLst>
      <p:ext uri="{BB962C8B-B14F-4D97-AF65-F5344CB8AC3E}">
        <p14:creationId xmlns:p14="http://schemas.microsoft.com/office/powerpoint/2010/main" val="5280966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6019800"/>
          </a:xfrm>
        </p:spPr>
        <p:txBody>
          <a:bodyPr/>
          <a:lstStyle/>
          <a:p>
            <a:endParaRPr lang="en-US"/>
          </a:p>
        </p:txBody>
      </p:sp>
      <p:pic>
        <p:nvPicPr>
          <p:cNvPr id="3" name="Picture 2" descr="HÃ£y NÃªu Nhá»¯ng VÃ­ Dá»¥ Biá»u Hiá»n Lao Äá»ng Tá»± GiÃ¡c VÃ  SÃ¡ng Táº¡o (Hoáº·c Lao Äá»ng  Thiáº¿u Tá»± GiÃ¡c, Thiáº¿u SÃ¡ng Táº¡o) Trong XÃ£ Há»i MÃ  Em Biáº¿t"/>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1"/>
            <a:ext cx="8534399" cy="6172200"/>
          </a:xfrm>
          <a:prstGeom prst="rect">
            <a:avLst/>
          </a:prstGeom>
          <a:noFill/>
          <a:ln>
            <a:noFill/>
          </a:ln>
        </p:spPr>
      </p:pic>
    </p:spTree>
    <p:extLst>
      <p:ext uri="{BB962C8B-B14F-4D97-AF65-F5344CB8AC3E}">
        <p14:creationId xmlns:p14="http://schemas.microsoft.com/office/powerpoint/2010/main" val="1007460342"/>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743200"/>
            <a:ext cx="7696200" cy="3200400"/>
          </a:xfrm>
        </p:spPr>
        <p:txBody>
          <a:bodyPr>
            <a:noAutofit/>
          </a:bodyPr>
          <a:lstStyle/>
          <a:p>
            <a:r>
              <a:rPr lang="en-US" sz="4400" b="1" u="sng" smtClean="0">
                <a:solidFill>
                  <a:srgbClr val="FF0000"/>
                </a:solidFill>
                <a:latin typeface="Times New Roman" pitchFamily="18" charset="0"/>
                <a:cs typeface="Times New Roman" pitchFamily="18" charset="0"/>
              </a:rPr>
              <a:t>Dặn dò:</a:t>
            </a:r>
            <a:r>
              <a:rPr lang="en-US" sz="4400">
                <a:solidFill>
                  <a:srgbClr val="002060"/>
                </a:solidFill>
                <a:latin typeface="Times New Roman" pitchFamily="18" charset="0"/>
                <a:cs typeface="Times New Roman" pitchFamily="18" charset="0"/>
              </a:rPr>
              <a:t>H</a:t>
            </a:r>
            <a:r>
              <a:rPr lang="en-US" sz="4400" smtClean="0">
                <a:solidFill>
                  <a:srgbClr val="002060"/>
                </a:solidFill>
                <a:latin typeface="Times New Roman" pitchFamily="18" charset="0"/>
                <a:cs typeface="Times New Roman" pitchFamily="18" charset="0"/>
              </a:rPr>
              <a:t>ãy sử dụng những vật dụng bất kỳ để tạo ra một sản phẩm và nêu công dụng của sản phẩm đó.</a:t>
            </a:r>
            <a:endParaRPr lang="en-US" sz="440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685800" y="533401"/>
            <a:ext cx="7772400" cy="1828799"/>
          </a:xfrm>
        </p:spPr>
        <p:txBody>
          <a:bodyPr/>
          <a:lstStyle/>
          <a:p>
            <a:pPr marL="182880" indent="0">
              <a:buNone/>
            </a:pPr>
            <a:r>
              <a:rPr lang="en-US" sz="4400" b="1" u="sng">
                <a:solidFill>
                  <a:srgbClr val="FF0000"/>
                </a:solidFill>
                <a:latin typeface="Times New Roman" pitchFamily="18" charset="0"/>
                <a:cs typeface="Times New Roman" pitchFamily="18" charset="0"/>
              </a:rPr>
              <a:t>III.Bài tập</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79537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marL="0" indent="0" algn="ctr">
              <a:buNone/>
            </a:pPr>
            <a:r>
              <a:rPr lang="en-US" b="1" u="sng" smtClean="0">
                <a:solidFill>
                  <a:srgbClr val="7030A0"/>
                </a:solidFill>
                <a:latin typeface="Times New Roman" pitchFamily="18" charset="0"/>
                <a:cs typeface="Times New Roman" pitchFamily="18" charset="0"/>
              </a:rPr>
              <a:t/>
            </a:r>
            <a:br>
              <a:rPr lang="en-US" b="1" u="sng" smtClean="0">
                <a:solidFill>
                  <a:srgbClr val="7030A0"/>
                </a:solidFill>
                <a:latin typeface="Times New Roman" pitchFamily="18" charset="0"/>
                <a:cs typeface="Times New Roman" pitchFamily="18" charset="0"/>
              </a:rPr>
            </a:br>
            <a:r>
              <a:rPr lang="en-US" u="sng">
                <a:solidFill>
                  <a:srgbClr val="7030A0"/>
                </a:solidFill>
                <a:latin typeface="Times New Roman" pitchFamily="18" charset="0"/>
                <a:cs typeface="Times New Roman" pitchFamily="18" charset="0"/>
              </a:rPr>
              <a:t/>
            </a:r>
            <a:br>
              <a:rPr lang="en-US" u="sng">
                <a:solidFill>
                  <a:srgbClr val="7030A0"/>
                </a:solidFill>
                <a:latin typeface="Times New Roman" pitchFamily="18" charset="0"/>
                <a:cs typeface="Times New Roman" pitchFamily="18" charset="0"/>
              </a:rPr>
            </a:br>
            <a:r>
              <a:rPr lang="en-US" u="sng" smtClean="0">
                <a:solidFill>
                  <a:srgbClr val="7030A0"/>
                </a:solidFill>
                <a:latin typeface="Times New Roman" pitchFamily="18" charset="0"/>
                <a:cs typeface="Times New Roman" pitchFamily="18" charset="0"/>
              </a:rPr>
              <a:t/>
            </a:r>
            <a:br>
              <a:rPr lang="en-US" u="sng" smtClean="0">
                <a:solidFill>
                  <a:srgbClr val="7030A0"/>
                </a:solidFill>
                <a:latin typeface="Times New Roman" pitchFamily="18" charset="0"/>
                <a:cs typeface="Times New Roman" pitchFamily="18" charset="0"/>
              </a:rPr>
            </a:br>
            <a:r>
              <a:rPr lang="en-US" b="1" u="sng" smtClean="0">
                <a:solidFill>
                  <a:srgbClr val="7030A0"/>
                </a:solidFill>
                <a:latin typeface="Times New Roman" pitchFamily="18" charset="0"/>
                <a:cs typeface="Times New Roman" pitchFamily="18" charset="0"/>
              </a:rPr>
              <a:t>Bài </a:t>
            </a:r>
            <a:r>
              <a:rPr lang="en-US" b="1" u="sng">
                <a:solidFill>
                  <a:srgbClr val="7030A0"/>
                </a:solidFill>
                <a:latin typeface="Times New Roman" pitchFamily="18" charset="0"/>
                <a:cs typeface="Times New Roman" pitchFamily="18" charset="0"/>
              </a:rPr>
              <a:t>11</a:t>
            </a:r>
            <a:r>
              <a:rPr lang="en-US">
                <a:solidFill>
                  <a:srgbClr val="7030A0"/>
                </a:solidFill>
                <a:latin typeface="Times New Roman" pitchFamily="18" charset="0"/>
                <a:cs typeface="Times New Roman" pitchFamily="18" charset="0"/>
              </a:rPr>
              <a:t/>
            </a:r>
            <a:br>
              <a:rPr lang="en-US">
                <a:solidFill>
                  <a:srgbClr val="7030A0"/>
                </a:solidFill>
                <a:latin typeface="Times New Roman" pitchFamily="18" charset="0"/>
                <a:cs typeface="Times New Roman" pitchFamily="18" charset="0"/>
              </a:rPr>
            </a:br>
            <a:r>
              <a:rPr lang="en-US" b="1">
                <a:solidFill>
                  <a:srgbClr val="7030A0"/>
                </a:solidFill>
                <a:latin typeface="Times New Roman" pitchFamily="18" charset="0"/>
                <a:cs typeface="Times New Roman" pitchFamily="18" charset="0"/>
              </a:rPr>
              <a:t>LAO ĐỘNG TỰ GIÁC VÀ SÁNG TẠO</a:t>
            </a: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844655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772400" cy="2057400"/>
          </a:xfrm>
        </p:spPr>
        <p:txBody>
          <a:bodyPr>
            <a:normAutofit/>
          </a:bodyPr>
          <a:lstStyle/>
          <a:p>
            <a:r>
              <a:rPr lang="en-US" sz="4400" b="1" u="sng">
                <a:solidFill>
                  <a:schemeClr val="accent6">
                    <a:lumMod val="75000"/>
                  </a:schemeClr>
                </a:solidFill>
                <a:latin typeface="Times New Roman" pitchFamily="18" charset="0"/>
                <a:cs typeface="Times New Roman" pitchFamily="18" charset="0"/>
              </a:rPr>
              <a:t>II. Nội dung bài học.</a:t>
            </a:r>
            <a:endParaRPr lang="en-US" sz="4400">
              <a:solidFill>
                <a:schemeClr val="accent6">
                  <a:lumMod val="75000"/>
                </a:schemeClr>
              </a:solidFill>
              <a:latin typeface="Times New Roman" pitchFamily="18" charset="0"/>
              <a:cs typeface="Times New Roman" pitchFamily="18" charset="0"/>
            </a:endParaRPr>
          </a:p>
          <a:p>
            <a:endParaRPr lang="en-US" sz="4400">
              <a:solidFill>
                <a:schemeClr val="accent6">
                  <a:lumMod val="75000"/>
                </a:schemeClr>
              </a:solidFill>
              <a:latin typeface="Times New Roman" pitchFamily="18" charset="0"/>
              <a:cs typeface="Times New Roman" pitchFamily="18" charset="0"/>
            </a:endParaRPr>
          </a:p>
        </p:txBody>
      </p:sp>
      <p:sp>
        <p:nvSpPr>
          <p:cNvPr id="2" name="Title 1"/>
          <p:cNvSpPr>
            <a:spLocks noGrp="1"/>
          </p:cNvSpPr>
          <p:nvPr>
            <p:ph type="ctrTitle"/>
          </p:nvPr>
        </p:nvSpPr>
        <p:spPr>
          <a:xfrm>
            <a:off x="685800" y="762001"/>
            <a:ext cx="7772400" cy="2838450"/>
          </a:xfrm>
        </p:spPr>
        <p:txBody>
          <a:bodyPr>
            <a:normAutofit/>
          </a:bodyPr>
          <a:lstStyle/>
          <a:p>
            <a:pPr marL="182880" indent="0">
              <a:buNone/>
            </a:pPr>
            <a:r>
              <a:rPr lang="en-US" sz="4400" b="1" u="sng">
                <a:solidFill>
                  <a:schemeClr val="accent6">
                    <a:lumMod val="75000"/>
                  </a:schemeClr>
                </a:solidFill>
                <a:latin typeface="Times New Roman" pitchFamily="18" charset="0"/>
                <a:cs typeface="Times New Roman" pitchFamily="18" charset="0"/>
              </a:rPr>
              <a:t>I. Đặt vấn đề (Học sinh đọc sách giáo khoa)</a:t>
            </a:r>
            <a:r>
              <a:rPr lang="en-US" sz="4400">
                <a:solidFill>
                  <a:schemeClr val="accent6">
                    <a:lumMod val="75000"/>
                  </a:schemeClr>
                </a:solidFill>
              </a:rPr>
              <a:t/>
            </a:r>
            <a:br>
              <a:rPr lang="en-US" sz="4400">
                <a:solidFill>
                  <a:schemeClr val="accent6">
                    <a:lumMod val="75000"/>
                  </a:schemeClr>
                </a:solidFill>
              </a:rPr>
            </a:br>
            <a:endParaRPr lang="en-US" sz="4400">
              <a:solidFill>
                <a:schemeClr val="accent6">
                  <a:lumMod val="75000"/>
                </a:schemeClr>
              </a:solidFill>
            </a:endParaRPr>
          </a:p>
        </p:txBody>
      </p:sp>
    </p:spTree>
    <p:extLst>
      <p:ext uri="{BB962C8B-B14F-4D97-AF65-F5344CB8AC3E}">
        <p14:creationId xmlns:p14="http://schemas.microsoft.com/office/powerpoint/2010/main" val="266282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marL="0" indent="0" algn="ctr">
              <a:buNone/>
            </a:pPr>
            <a:r>
              <a:rPr lang="en-US" b="1" u="sng" smtClean="0">
                <a:solidFill>
                  <a:srgbClr val="002060"/>
                </a:solidFill>
                <a:latin typeface="Times New Roman" pitchFamily="18" charset="0"/>
                <a:cs typeface="Times New Roman" pitchFamily="18" charset="0"/>
              </a:rPr>
              <a:t/>
            </a:r>
            <a:br>
              <a:rPr lang="en-US" b="1" u="sng" smtClean="0">
                <a:solidFill>
                  <a:srgbClr val="002060"/>
                </a:solidFill>
                <a:latin typeface="Times New Roman" pitchFamily="18" charset="0"/>
                <a:cs typeface="Times New Roman" pitchFamily="18" charset="0"/>
              </a:rPr>
            </a:br>
            <a:r>
              <a:rPr lang="en-US" u="sng">
                <a:solidFill>
                  <a:srgbClr val="002060"/>
                </a:solidFill>
                <a:latin typeface="Times New Roman" pitchFamily="18" charset="0"/>
                <a:cs typeface="Times New Roman" pitchFamily="18" charset="0"/>
              </a:rPr>
              <a:t/>
            </a:r>
            <a:br>
              <a:rPr lang="en-US" u="sng">
                <a:solidFill>
                  <a:srgbClr val="002060"/>
                </a:solidFill>
                <a:latin typeface="Times New Roman" pitchFamily="18" charset="0"/>
                <a:cs typeface="Times New Roman" pitchFamily="18" charset="0"/>
              </a:rPr>
            </a:br>
            <a:r>
              <a:rPr lang="en-US" u="sng" smtClean="0">
                <a:solidFill>
                  <a:srgbClr val="002060"/>
                </a:solidFill>
                <a:latin typeface="Times New Roman" pitchFamily="18" charset="0"/>
                <a:cs typeface="Times New Roman" pitchFamily="18" charset="0"/>
              </a:rPr>
              <a:t/>
            </a:r>
            <a:br>
              <a:rPr lang="en-US" u="sng" smtClean="0">
                <a:solidFill>
                  <a:srgbClr val="002060"/>
                </a:solidFill>
                <a:latin typeface="Times New Roman" pitchFamily="18" charset="0"/>
                <a:cs typeface="Times New Roman" pitchFamily="18" charset="0"/>
              </a:rPr>
            </a:br>
            <a:r>
              <a:rPr lang="en-US" b="1" u="sng" smtClean="0">
                <a:solidFill>
                  <a:srgbClr val="002060"/>
                </a:solidFill>
                <a:latin typeface="Times New Roman" pitchFamily="18" charset="0"/>
                <a:cs typeface="Times New Roman" pitchFamily="18" charset="0"/>
              </a:rPr>
              <a:t>1</a:t>
            </a:r>
            <a:r>
              <a:rPr lang="en-US" b="1" u="sng">
                <a:solidFill>
                  <a:srgbClr val="002060"/>
                </a:solidFill>
                <a:latin typeface="Times New Roman" pitchFamily="18" charset="0"/>
                <a:cs typeface="Times New Roman" pitchFamily="18" charset="0"/>
              </a:rPr>
              <a:t>. Thế nào là lao động tự giác và sáng tạo?</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13909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971800"/>
            <a:ext cx="8001000" cy="3124200"/>
          </a:xfrm>
        </p:spPr>
        <p:txBody>
          <a:bodyPr>
            <a:normAutofit/>
          </a:bodyPr>
          <a:lstStyle/>
          <a:p>
            <a:r>
              <a:rPr lang="en-US" sz="4400" smtClean="0">
                <a:solidFill>
                  <a:srgbClr val="002060"/>
                </a:solidFill>
                <a:latin typeface="Times New Roman" pitchFamily="18" charset="0"/>
                <a:cs typeface="Times New Roman" pitchFamily="18" charset="0"/>
              </a:rPr>
              <a:t>	Lao </a:t>
            </a:r>
            <a:r>
              <a:rPr lang="en-US" sz="4400">
                <a:solidFill>
                  <a:srgbClr val="002060"/>
                </a:solidFill>
                <a:latin typeface="Times New Roman" pitchFamily="18" charset="0"/>
                <a:cs typeface="Times New Roman" pitchFamily="18" charset="0"/>
              </a:rPr>
              <a:t>động tự giác là chủ động làm việc không đợi ai nhắc nhở, không do áp lực bên ngoài.</a:t>
            </a:r>
          </a:p>
          <a:p>
            <a:endParaRPr lang="en-US" sz="440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685800" y="533401"/>
            <a:ext cx="7772400" cy="1828799"/>
          </a:xfrm>
        </p:spPr>
        <p:txBody>
          <a:bodyPr/>
          <a:lstStyle/>
          <a:p>
            <a:pPr marL="182880" indent="0">
              <a:buNone/>
            </a:pPr>
            <a:r>
              <a:rPr lang="en-US" sz="4400" b="1" smtClean="0">
                <a:solidFill>
                  <a:srgbClr val="00B050"/>
                </a:solidFill>
                <a:latin typeface="Times New Roman" pitchFamily="18" charset="0"/>
                <a:cs typeface="Times New Roman" pitchFamily="18" charset="0"/>
              </a:rPr>
              <a:t>Thế nào là lao động tự giác?</a:t>
            </a:r>
            <a:endParaRPr lang="en-US" sz="4400" b="1">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408133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599" cy="6096000"/>
          </a:xfrm>
        </p:spPr>
        <p:txBody>
          <a:bodyPr/>
          <a:lstStyle/>
          <a:p>
            <a:endParaRPr lang="en-US"/>
          </a:p>
        </p:txBody>
      </p:sp>
      <p:pic>
        <p:nvPicPr>
          <p:cNvPr id="3" name="Picture 2" descr="Báº£o Äáº£m vai trÃ² cá»§a cá»ng Äá»ng trong giÃ¡m sÃ¡t thá»±c thi phÃ¡p luáº­t BVMT"/>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1999" cy="6172200"/>
          </a:xfrm>
          <a:prstGeom prst="rect">
            <a:avLst/>
          </a:prstGeom>
          <a:noFill/>
          <a:ln>
            <a:noFill/>
          </a:ln>
        </p:spPr>
      </p:pic>
    </p:spTree>
    <p:extLst>
      <p:ext uri="{BB962C8B-B14F-4D97-AF65-F5344CB8AC3E}">
        <p14:creationId xmlns:p14="http://schemas.microsoft.com/office/powerpoint/2010/main" val="32257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399" cy="6019800"/>
          </a:xfrm>
        </p:spPr>
        <p:txBody>
          <a:bodyPr/>
          <a:lstStyle/>
          <a:p>
            <a:endParaRPr lang="en-US"/>
          </a:p>
        </p:txBody>
      </p:sp>
      <p:pic>
        <p:nvPicPr>
          <p:cNvPr id="3" name="Picture 2" descr="Sá» GiÃ¡o Dá»¥c VÃ  ÄÃ o Táº¡o VÄ©nh PhÃºc"/>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096000"/>
          </a:xfrm>
          <a:prstGeom prst="rect">
            <a:avLst/>
          </a:prstGeom>
          <a:noFill/>
          <a:ln>
            <a:noFill/>
          </a:ln>
        </p:spPr>
      </p:pic>
    </p:spTree>
    <p:extLst>
      <p:ext uri="{BB962C8B-B14F-4D97-AF65-F5344CB8AC3E}">
        <p14:creationId xmlns:p14="http://schemas.microsoft.com/office/powerpoint/2010/main" val="22389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95600"/>
            <a:ext cx="8458200" cy="3276600"/>
          </a:xfrm>
        </p:spPr>
        <p:txBody>
          <a:bodyPr>
            <a:normAutofit fontScale="92500"/>
          </a:bodyPr>
          <a:lstStyle/>
          <a:p>
            <a:pPr algn="l"/>
            <a:r>
              <a:rPr lang="en-US" smtClean="0"/>
              <a:t>	</a:t>
            </a:r>
            <a:r>
              <a:rPr lang="en-US" sz="4400" smtClean="0">
                <a:solidFill>
                  <a:srgbClr val="002060"/>
                </a:solidFill>
                <a:latin typeface="Times New Roman" pitchFamily="18" charset="0"/>
                <a:cs typeface="Times New Roman" pitchFamily="18" charset="0"/>
              </a:rPr>
              <a:t>Lao </a:t>
            </a:r>
            <a:r>
              <a:rPr lang="en-US" sz="4400">
                <a:solidFill>
                  <a:srgbClr val="002060"/>
                </a:solidFill>
                <a:latin typeface="Times New Roman" pitchFamily="18" charset="0"/>
                <a:cs typeface="Times New Roman" pitchFamily="18" charset="0"/>
              </a:rPr>
              <a:t>động sáng tạo là trong quá trình lao động  luôn suy nghĩ, cải tiến để tìm tòi cái mới, tìm ra cách giải quyết tối ưu nhằm không ngừng nâng cao chất lượng, hiệu quả lao động.</a:t>
            </a:r>
          </a:p>
        </p:txBody>
      </p:sp>
      <p:sp>
        <p:nvSpPr>
          <p:cNvPr id="2" name="Title 1"/>
          <p:cNvSpPr>
            <a:spLocks noGrp="1"/>
          </p:cNvSpPr>
          <p:nvPr>
            <p:ph type="ctrTitle"/>
          </p:nvPr>
        </p:nvSpPr>
        <p:spPr>
          <a:xfrm>
            <a:off x="685800" y="533401"/>
            <a:ext cx="7772400" cy="2057399"/>
          </a:xfrm>
        </p:spPr>
        <p:txBody>
          <a:bodyPr/>
          <a:lstStyle/>
          <a:p>
            <a:pPr marL="182880" indent="0">
              <a:buNone/>
            </a:pPr>
            <a:r>
              <a:rPr lang="en-US" sz="4400" b="1" smtClean="0">
                <a:solidFill>
                  <a:srgbClr val="7030A0"/>
                </a:solidFill>
                <a:latin typeface="Times New Roman" pitchFamily="18" charset="0"/>
                <a:cs typeface="Times New Roman" pitchFamily="18" charset="0"/>
              </a:rPr>
              <a:t>Thế nào là lao động sáng tạo?</a:t>
            </a:r>
            <a:endParaRPr lang="en-US" sz="44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3309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TotalTime>
  <Words>101</Words>
  <Application>Microsoft Office PowerPoint</Application>
  <PresentationFormat>On-screen Show (4:3)</PresentationFormat>
  <Paragraphs>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Slipstream</vt:lpstr>
      <vt:lpstr>PowerPoint Presentation</vt:lpstr>
      <vt:lpstr>GIÁO VIÊN :TRẦN TÚY THUẬN  </vt:lpstr>
      <vt:lpstr>   Bài 11 LAO ĐỘNG TỰ GIÁC VÀ SÁNG TẠO</vt:lpstr>
      <vt:lpstr>I. Đặt vấn đề (Học sinh đọc sách giáo khoa) </vt:lpstr>
      <vt:lpstr>   1. Thế nào là lao động tự giác và sáng tạo? </vt:lpstr>
      <vt:lpstr>Thế nào là lao động tự giác?</vt:lpstr>
      <vt:lpstr>PowerPoint Presentation</vt:lpstr>
      <vt:lpstr>PowerPoint Presentation</vt:lpstr>
      <vt:lpstr>Thế nào là lao động sáng tạo?</vt:lpstr>
      <vt:lpstr>PowerPoint Presentation</vt:lpstr>
      <vt:lpstr>PowerPoint Presentation</vt:lpstr>
      <vt:lpstr>PowerPoint Presentation</vt:lpstr>
      <vt:lpstr>   2. Biểu hiện của lao động tự giác và sáng tạo.</vt:lpstr>
      <vt:lpstr>- Tự giác trong mọi công việc;suy nghĩ để tìm ra những cách giải quyết những tình huống khác nhau trong công việc; - Biết tìm tòi để cải tiến quá trình làm việc, công cụ lao động; - Có kế hoạch làm việc và nghiên cứu hợp lí;  </vt:lpstr>
      <vt:lpstr>PowerPoint Presentation</vt:lpstr>
      <vt:lpstr>PowerPoint Presentation</vt:lpstr>
      <vt:lpstr>   3. Ý nghĩa của lao động tự giác và sáng tạo. </vt:lpstr>
      <vt:lpstr>  Giúp ta mau tiến bộ, nâng cao năng suất và chất lượng lao động, phát triển nhân cách; thúc đẩy sự phát triển xã hội.</vt:lpstr>
      <vt:lpstr>   4. Học sinh cần rèn luyện lao động tự giác và sáng tạo trong học tập. </vt:lpstr>
      <vt:lpstr> -Tự học bài, làm bài; đổi mới phương pháp học tập;  -Luôn suy nghĩ tìm ra những cách giải bài tập, giải quyết vấn đề khác nhau; </vt:lpstr>
      <vt:lpstr>PowerPoint Presentation</vt:lpstr>
      <vt:lpstr>PowerPoint Presentation</vt:lpstr>
      <vt:lpstr>III.Bài tập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ĐẾN VỚI BÀI HỌC  GDCD LỚP 8</dc:title>
  <dc:creator>Admin</dc:creator>
  <cp:lastModifiedBy>Admin</cp:lastModifiedBy>
  <cp:revision>10</cp:revision>
  <dcterms:created xsi:type="dcterms:W3CDTF">2021-11-28T02:50:49Z</dcterms:created>
  <dcterms:modified xsi:type="dcterms:W3CDTF">2022-07-25T03:22:55Z</dcterms:modified>
</cp:coreProperties>
</file>