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  <p:sldId id="257" r:id="rId4"/>
    <p:sldId id="286" r:id="rId5"/>
    <p:sldId id="259" r:id="rId6"/>
    <p:sldId id="260" r:id="rId7"/>
    <p:sldId id="261" r:id="rId8"/>
    <p:sldId id="268" r:id="rId9"/>
    <p:sldId id="271" r:id="rId10"/>
    <p:sldId id="278" r:id="rId11"/>
    <p:sldId id="270" r:id="rId12"/>
    <p:sldId id="277" r:id="rId13"/>
    <p:sldId id="276" r:id="rId14"/>
    <p:sldId id="275" r:id="rId15"/>
    <p:sldId id="274" r:id="rId16"/>
    <p:sldId id="263" r:id="rId17"/>
    <p:sldId id="279" r:id="rId18"/>
    <p:sldId id="280" r:id="rId19"/>
    <p:sldId id="281" r:id="rId20"/>
    <p:sldId id="285" r:id="rId21"/>
    <p:sldId id="28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C6750A-210B-4A40-8275-A1D1EB2C2EC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1B8A44-859C-4214-8EA8-37AAE2842F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Admin\Downloads\cong tr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1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l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u="sng">
                <a:solidFill>
                  <a:srgbClr val="FF0000"/>
                </a:solidFill>
              </a:rPr>
              <a:t>Nội dung bài học.</a:t>
            </a:r>
            <a:br>
              <a:rPr lang="fr-FR" u="sng">
                <a:solidFill>
                  <a:srgbClr val="FF0000"/>
                </a:solidFill>
              </a:rPr>
            </a:br>
            <a:r>
              <a:rPr lang="fr-FR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-Đánh giá đúng m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 coi trọng danh dự phẩm giá và lợi ích của người khác.</a:t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-Thể hiện lối sống có văn hóa của mỗi người.</a:t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kể một việc làm của bản thân thể hiện tôn trọng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3140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Biểu hiện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BÃ­ quyáº¿t âsá»ng sÃ³tâ vá»i sáº¿p coi trá»ng tiá»u tiáº¿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8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BÃ i 3: TÃ´n trá»ng ngÆ°á»i khÃ¡c - Hoc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4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u="sng">
                <a:solidFill>
                  <a:srgbClr val="FF0000"/>
                </a:solidFill>
              </a:rPr>
              <a:t>Nội dung bài học. </a:t>
            </a:r>
            <a:r>
              <a:rPr lang="fr-FR" u="sng" smtClean="0">
                <a:solidFill>
                  <a:srgbClr val="FF0000"/>
                </a:solidFill>
              </a:rPr>
              <a:t/>
            </a:r>
            <a:br>
              <a:rPr lang="fr-FR" u="sng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 lắng nghe, cư xử lễ phép. </a:t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-Không xâm phạm tài sản,sự riêng tư của người khác.</a:t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-Tôn trọng sở </a:t>
            </a: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thích... 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 người khác.</a:t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600200"/>
          </a:xfrm>
        </p:spPr>
        <p:txBody>
          <a:bodyPr/>
          <a:lstStyle/>
          <a:p>
            <a:r>
              <a:rPr lang="fr-FR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Ý </a:t>
            </a:r>
            <a:r>
              <a:rPr lang="fr-FR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nghĩa.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8229600" cy="2743200"/>
          </a:xfrm>
        </p:spPr>
        <p:txBody>
          <a:bodyPr>
            <a:norm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Tôn trọng người khác có ý nghĩa quan trọng gì?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fr-FR" u="sng">
                <a:solidFill>
                  <a:srgbClr val="FF0000"/>
                </a:solidFill>
              </a:rPr>
              <a:t>Nội dung bài học. </a:t>
            </a:r>
            <a:r>
              <a:rPr lang="fr-FR" u="sng" smtClean="0">
                <a:solidFill>
                  <a:srgbClr val="FF0000"/>
                </a:solidFill>
              </a:rPr>
              <a:t/>
            </a:r>
            <a:br>
              <a:rPr lang="fr-FR" u="sng" smtClean="0">
                <a:solidFill>
                  <a:srgbClr val="FF0000"/>
                </a:solidFill>
              </a:rPr>
            </a:br>
            <a:r>
              <a:rPr lang="fr-FR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tôn trọng người khác thì m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ới nhận được sự tôn trọng của người khác đối với mình.</a:t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Mọi người tôn trọng nhau thì xã hội trở lên lành mạnh, tốt đẹp hơn.</a:t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Cách rèn luyện.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tÃ´n trá»ng ngÆ°á»i khÃ¡c: Tin tá»©c, Video, hÃ¬nh áº£nh tÃ´n trá»ng ngÆ°á»i khÃ¡c |  CafeBi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10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5105400"/>
            <a:ext cx="7772400" cy="12192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 :TRẦN TÚY THUẬN</a:t>
            </a:r>
            <a:br>
              <a:rPr 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609600"/>
            <a:ext cx="6417734" cy="2971800"/>
          </a:xfrm>
        </p:spPr>
        <p:txBody>
          <a:bodyPr>
            <a:normAutofit/>
          </a:bodyPr>
          <a:lstStyle/>
          <a:p>
            <a:r>
              <a:rPr lang="en-US" sz="4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CÁC EM HỌC SINH ĐẾN VỚI BÀI HỌC </a:t>
            </a:r>
            <a:br>
              <a:rPr lang="en-US" sz="4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GDCD LỚP 8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9239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https://vuonhoaphatgiao.com/uploads/noidung/images/goc_suy_ngam/ton-trong-ng-khac-la-my-duc-cao-nhat-cua-doi-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106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1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l"/>
            <a:r>
              <a:rPr lang="fr-FR" u="sng">
                <a:solidFill>
                  <a:srgbClr val="FF0000"/>
                </a:solidFill>
              </a:rPr>
              <a:t>Nội dung bài học. </a:t>
            </a:r>
            <a:r>
              <a:rPr lang="fr-FR" u="sng" smtClean="0">
                <a:solidFill>
                  <a:srgbClr val="FF0000"/>
                </a:solidFill>
              </a:rPr>
              <a:t/>
            </a:r>
            <a:br>
              <a:rPr lang="fr-FR" u="sng" smtClean="0">
                <a:solidFill>
                  <a:srgbClr val="FF0000"/>
                </a:solidFill>
              </a:rPr>
            </a:br>
            <a:r>
              <a:rPr lang="fr-FR" smtClean="0">
                <a:solidFill>
                  <a:srgbClr val="002060"/>
                </a:solidFill>
              </a:rPr>
              <a:t>	Phải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 người khác mọi lúc, mọi nơi cả trong cử chỉ, hành động và lời nói.</a:t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tập.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676399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1.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610600" cy="4191000"/>
          </a:xfrm>
        </p:spPr>
        <p:txBody>
          <a:bodyPr>
            <a:normAutofit/>
          </a:bodyPr>
          <a:lstStyle/>
          <a:p>
            <a:pPr algn="l"/>
            <a:r>
              <a:rPr lang="en-US" sz="4000" smtClean="0">
                <a:solidFill>
                  <a:srgbClr val="002060"/>
                </a:solidFill>
              </a:rPr>
              <a:t>	Các </a:t>
            </a:r>
            <a:r>
              <a:rPr lang="en-US" sz="4000">
                <a:solidFill>
                  <a:srgbClr val="002060"/>
                </a:solidFill>
              </a:rPr>
              <a:t>hành vi: </a:t>
            </a:r>
            <a:r>
              <a:rPr lang="en-US" sz="4000" b="1" smtClean="0">
                <a:solidFill>
                  <a:srgbClr val="FF0000"/>
                </a:solidFill>
              </a:rPr>
              <a:t>a,i,g</a:t>
            </a:r>
            <a:r>
              <a:rPr lang="en-US" sz="4000" smtClean="0">
                <a:solidFill>
                  <a:srgbClr val="002060"/>
                </a:solidFill>
              </a:rPr>
              <a:t> </a:t>
            </a:r>
            <a:r>
              <a:rPr lang="en-US" sz="4000">
                <a:solidFill>
                  <a:srgbClr val="002060"/>
                </a:solidFill>
              </a:rPr>
              <a:t>là thế hiện sự tôn trọng người khác vì những </a:t>
            </a:r>
            <a:r>
              <a:rPr lang="en-US" sz="4000" smtClean="0">
                <a:solidFill>
                  <a:srgbClr val="002060"/>
                </a:solidFill>
              </a:rPr>
              <a:t>hành</a:t>
            </a:r>
            <a:r>
              <a:rPr lang="en-US" sz="4000">
                <a:solidFill>
                  <a:srgbClr val="002060"/>
                </a:solidFill>
              </a:rPr>
              <a:t> vi đó thể hiện sự đánh giá đúng mức, coi trọng danh dự  phẩm giá và lợi ích của người khác, thể hiện lối sống có văn hóa.</a:t>
            </a:r>
          </a:p>
          <a:p>
            <a:pPr algn="l"/>
            <a:endParaRPr lang="en-US" sz="4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Dặn dò: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002060"/>
                </a:solidFill>
              </a:rPr>
              <a:t>Học bài, </a:t>
            </a:r>
            <a:br>
              <a:rPr lang="en-US" b="1" smtClean="0">
                <a:solidFill>
                  <a:srgbClr val="002060"/>
                </a:solidFill>
              </a:rPr>
            </a:br>
            <a:r>
              <a:rPr lang="en-US" b="1" smtClean="0">
                <a:solidFill>
                  <a:srgbClr val="002060"/>
                </a:solidFill>
              </a:rPr>
              <a:t>chuẩn bị bài 4.Giữ chữ tín.</a:t>
            </a:r>
            <a:endParaRPr 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en-US" b="1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</a:br>
            <a:r>
              <a:rPr lang="en-US" u="sng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en-US" u="sng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</a:br>
            <a:r>
              <a:rPr lang="en-US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en-US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</a:br>
            <a:r>
              <a:rPr lang="x-none" b="1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BÀI </a:t>
            </a:r>
            <a:r>
              <a:rPr lang="en-US" b="1" u="sng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3</a:t>
            </a:r>
            <a:r>
              <a:rPr lang="x-none" b="1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x-none" b="1" smtClean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</a:br>
            <a:r>
              <a:rPr lang="en-US" b="1" smtClean="0">
                <a:solidFill>
                  <a:srgbClr val="C0000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TÔN TRỌNG NGƯỜI KHÁC</a:t>
            </a:r>
            <a:r>
              <a:rPr lang="x-none" b="1" smtClean="0">
                <a:solidFill>
                  <a:srgbClr val="C0000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/>
            </a:r>
            <a:br>
              <a:rPr lang="x-none" b="1" smtClean="0">
                <a:solidFill>
                  <a:srgbClr val="C0000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62472"/>
          </a:xfrm>
        </p:spPr>
        <p:txBody>
          <a:bodyPr>
            <a:normAutofit/>
          </a:bodyPr>
          <a:lstStyle/>
          <a:p>
            <a:r>
              <a:rPr lang="x-none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Đặt vấn đề</a:t>
            </a:r>
            <a:r>
              <a:rPr lang="en-US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(Học sinh đọc nội dung theo SGK)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trong những hành vi đó hành vi nào đáng để chúng ta học tập hành vi nào đáng để chúng ta phê phán? Vì sao?</a:t>
            </a:r>
            <a:br>
              <a:rPr lang="en-US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Nội dung bài học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1"/>
            <a:ext cx="8534400" cy="1523999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fr-FR" b="1" u="sng">
                <a:solidFill>
                  <a:srgbClr val="FF0000"/>
                </a:solidFill>
              </a:rPr>
              <a:t>1- </a:t>
            </a:r>
            <a:r>
              <a:rPr lang="fr-FR" b="1" u="sng" smtClean="0">
                <a:solidFill>
                  <a:srgbClr val="FF0000"/>
                </a:solidFill>
              </a:rPr>
              <a:t>Thế </a:t>
            </a:r>
            <a:r>
              <a:rPr lang="fr-FR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b="1" u="sng" smtClean="0">
                <a:solidFill>
                  <a:srgbClr val="FF0000"/>
                </a:solidFill>
              </a:rPr>
              <a:t> là tôn </a:t>
            </a:r>
            <a:r>
              <a:rPr lang="fr-FR" b="1" u="sng">
                <a:solidFill>
                  <a:srgbClr val="FF0000"/>
                </a:solidFill>
              </a:rPr>
              <a:t>trọng người </a:t>
            </a:r>
            <a:r>
              <a:rPr lang="fr-FR" b="1" u="sng" smtClean="0">
                <a:solidFill>
                  <a:srgbClr val="FF0000"/>
                </a:solidFill>
              </a:rPr>
              <a:t>khác ?</a:t>
            </a:r>
            <a:r>
              <a:rPr lang="en-US" b="1" u="sng">
                <a:solidFill>
                  <a:srgbClr val="FF0000"/>
                </a:solidFill>
              </a:rPr>
              <a:t/>
            </a:r>
            <a:br>
              <a:rPr lang="en-US" b="1" u="sng">
                <a:solidFill>
                  <a:srgbClr val="FF0000"/>
                </a:solidFill>
              </a:rPr>
            </a:br>
            <a:endParaRPr lang="en-US" b="1" u="sng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153400" cy="1600200"/>
          </a:xfrm>
        </p:spPr>
        <p:txBody>
          <a:bodyPr>
            <a:normAutofit/>
          </a:bodyPr>
          <a:lstStyle/>
          <a:p>
            <a:pPr algn="l"/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Hãy nêu suy nghĩ của mình khi xem hình dưới đây: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Biáº¿t tÃ´n trá»ng ngÆ°á»i khÃ¡c lÃ  má»t loáº¡i má»¹ Äá»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943"/>
            <a:ext cx="83058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Äá» ÄÆ°á»£c má»i ngÆ°á»i tÃ´n trá»ng trong báº¥t cá»© tÃ¬nh huá»ng nÃ o | Nghá» thuáº­t sá»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2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102</Words>
  <Application>Microsoft Office PowerPoint</Application>
  <PresentationFormat>On-screen Show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PowerPoint Presentation</vt:lpstr>
      <vt:lpstr>GIÁO VIÊN :TRẦN TÚY THUẬN </vt:lpstr>
      <vt:lpstr>   BÀI 3 TÔN TRỌNG NGƯỜI KHÁC </vt:lpstr>
      <vt:lpstr>I. Đặt vấn đề (Học sinh đọc nội dung theo SGK)</vt:lpstr>
      <vt:lpstr>  Theo em trong những hành vi đó hành vi nào đáng để chúng ta học tập hành vi nào đáng để chúng ta phê phán? Vì sao? </vt:lpstr>
      <vt:lpstr>   II. Nội dung bài học </vt:lpstr>
      <vt:lpstr>1- Thế nào là tôn trọng người khác ? </vt:lpstr>
      <vt:lpstr>PowerPoint Presentation</vt:lpstr>
      <vt:lpstr>PowerPoint Presentation</vt:lpstr>
      <vt:lpstr> Nội dung bài học. -Đánh giá đúng mức coi trọng danh dự phẩm giá và lợi ích của người khác. -Thể hiện lối sống có văn hóa của mỗi người. </vt:lpstr>
      <vt:lpstr>Hãy kể một việc làm của bản thân thể hiện tôn trọng người khác.</vt:lpstr>
      <vt:lpstr> 2. Biểu hiện </vt:lpstr>
      <vt:lpstr>PowerPoint Presentation</vt:lpstr>
      <vt:lpstr>PowerPoint Presentation</vt:lpstr>
      <vt:lpstr>Nội dung bài học.  -Biết lắng nghe, cư xử lễ phép.  -Không xâm phạm tài sản,sự riêng tư của người khác. -Tôn trọng sở thích... của người khác. </vt:lpstr>
      <vt:lpstr>3- Ý nghĩa. </vt:lpstr>
      <vt:lpstr>Nội dung bài học.  - Có tôn trọng người khác thì mới nhận được sự tôn trọng của người khác đối với mình. - Mọi người tôn trọng nhau thì xã hội trở lên lành mạnh, tốt đẹp hơn.  </vt:lpstr>
      <vt:lpstr>4- Cách rèn luyện. </vt:lpstr>
      <vt:lpstr>PowerPoint Presentation</vt:lpstr>
      <vt:lpstr>PowerPoint Presentation</vt:lpstr>
      <vt:lpstr>Nội dung bài học.   Phải tôn trọng người khác mọi lúc, mọi nơi cả trong cử chỉ, hành động và lời nói. </vt:lpstr>
      <vt:lpstr>III. Bài tập. </vt:lpstr>
      <vt:lpstr>Bài tập 1. </vt:lpstr>
      <vt:lpstr>Dặn dò:  Học bài,  chuẩn bị bài 4.Giữ chữ tín.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CÁC EM HỌC SINH ĐẾN VỚI BÀI HỌC  GDCD LỚP 8</dc:title>
  <dc:creator>Admin</dc:creator>
  <cp:lastModifiedBy>Admin</cp:lastModifiedBy>
  <cp:revision>17</cp:revision>
  <dcterms:created xsi:type="dcterms:W3CDTF">2021-09-11T13:55:55Z</dcterms:created>
  <dcterms:modified xsi:type="dcterms:W3CDTF">2022-07-25T03:11:37Z</dcterms:modified>
</cp:coreProperties>
</file>