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94" r:id="rId2"/>
    <p:sldId id="272" r:id="rId3"/>
    <p:sldId id="491" r:id="rId4"/>
    <p:sldId id="274" r:id="rId5"/>
    <p:sldId id="555" r:id="rId6"/>
    <p:sldId id="277" r:id="rId7"/>
    <p:sldId id="278" r:id="rId8"/>
    <p:sldId id="560" r:id="rId9"/>
    <p:sldId id="279" r:id="rId10"/>
    <p:sldId id="280" r:id="rId11"/>
    <p:sldId id="282" r:id="rId12"/>
    <p:sldId id="284" r:id="rId13"/>
    <p:sldId id="556" r:id="rId14"/>
    <p:sldId id="286" r:id="rId15"/>
    <p:sldId id="288" r:id="rId16"/>
    <p:sldId id="289" r:id="rId17"/>
    <p:sldId id="541" r:id="rId18"/>
    <p:sldId id="547" r:id="rId19"/>
    <p:sldId id="548" r:id="rId20"/>
    <p:sldId id="542" r:id="rId21"/>
    <p:sldId id="543" r:id="rId22"/>
    <p:sldId id="557" r:id="rId23"/>
    <p:sldId id="544" r:id="rId24"/>
    <p:sldId id="545" r:id="rId25"/>
    <p:sldId id="553" r:id="rId26"/>
    <p:sldId id="554" r:id="rId27"/>
    <p:sldId id="552" r:id="rId28"/>
    <p:sldId id="257" r:id="rId29"/>
    <p:sldId id="258" r:id="rId30"/>
    <p:sldId id="259" r:id="rId31"/>
    <p:sldId id="260" r:id="rId32"/>
    <p:sldId id="261" r:id="rId33"/>
    <p:sldId id="262" r:id="rId34"/>
    <p:sldId id="264" r:id="rId35"/>
    <p:sldId id="265" r:id="rId36"/>
    <p:sldId id="266" r:id="rId37"/>
    <p:sldId id="267" r:id="rId38"/>
    <p:sldId id="268" r:id="rId39"/>
    <p:sldId id="293" r:id="rId40"/>
    <p:sldId id="292" r:id="rId41"/>
    <p:sldId id="385" r:id="rId42"/>
  </p:sldIdLst>
  <p:sldSz cx="12192000" cy="6858000"/>
  <p:notesSz cx="6858000" cy="9144000"/>
  <p:embeddedFontLst>
    <p:embeddedFont>
      <p:font typeface="微软雅黑" panose="020B0503020204020204" pitchFamily="34" charset="-122"/>
      <p:regular r:id="rId44"/>
      <p:bold r:id="rId45"/>
    </p:embeddedFont>
    <p:embeddedFont>
      <p:font typeface="#9Slide03 Arima Madurai" panose="020B0604020202020204" charset="0"/>
      <p:regular r:id="rId46"/>
    </p:embeddedFont>
    <p:embeddedFont>
      <p:font typeface="#9Slide03 Arima Madurai Black" panose="020B0604020202020204" charset="0"/>
      <p:bold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Tahoma" panose="020B0604030504040204" pitchFamily="34" charset="0"/>
      <p:regular r:id="rId54"/>
      <p:bold r:id="rId5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5" autoAdjust="0"/>
    <p:restoredTop sz="94660"/>
  </p:normalViewPr>
  <p:slideViewPr>
    <p:cSldViewPr snapToGrid="0">
      <p:cViewPr varScale="1">
        <p:scale>
          <a:sx n="81" d="100"/>
          <a:sy n="81" d="100"/>
        </p:scale>
        <p:origin x="787"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25/07/2022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extLst>
      <p:ext uri="{BB962C8B-B14F-4D97-AF65-F5344CB8AC3E}">
        <p14:creationId xmlns:p14="http://schemas.microsoft.com/office/powerpoint/2010/main" val="417349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a:t>
            </a:fld>
            <a:endParaRPr lang="zh-CN" altLang="en-US"/>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14</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15</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16</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17</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18</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19</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21</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23</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24</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a:t>
            </a:fld>
            <a:endParaRPr lang="en-US"/>
          </a:p>
        </p:txBody>
      </p:sp>
    </p:spTree>
    <p:extLst>
      <p:ext uri="{BB962C8B-B14F-4D97-AF65-F5344CB8AC3E}">
        <p14:creationId xmlns:p14="http://schemas.microsoft.com/office/powerpoint/2010/main" val="215633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25</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26</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27</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28</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29</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30</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31</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32</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33</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34</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35</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36</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37</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38</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39</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40</a:t>
            </a:fld>
            <a:endParaRPr lang="zh-CN" altLang="en-US"/>
          </a:p>
        </p:txBody>
      </p:sp>
    </p:spTree>
    <p:extLst>
      <p:ext uri="{BB962C8B-B14F-4D97-AF65-F5344CB8AC3E}">
        <p14:creationId xmlns:p14="http://schemas.microsoft.com/office/powerpoint/2010/main" val="241100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6</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9</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10</a:t>
            </a:fld>
            <a:endParaRPr lang="en-US"/>
          </a:p>
        </p:txBody>
      </p:sp>
    </p:spTree>
    <p:extLst>
      <p:ext uri="{BB962C8B-B14F-4D97-AF65-F5344CB8AC3E}">
        <p14:creationId xmlns:p14="http://schemas.microsoft.com/office/powerpoint/2010/main" val="146085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11</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12</a:t>
            </a:fld>
            <a:endParaRPr lang="en-US"/>
          </a:p>
        </p:txBody>
      </p:sp>
    </p:spTree>
    <p:extLst>
      <p:ext uri="{BB962C8B-B14F-4D97-AF65-F5344CB8AC3E}">
        <p14:creationId xmlns:p14="http://schemas.microsoft.com/office/powerpoint/2010/main" val="205613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25/07/2022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38.jpeg"/><Relationship Id="rId4" Type="http://schemas.openxmlformats.org/officeDocument/2006/relationships/notesSlide" Target="../notesSlides/notesSlide22.xml"/><Relationship Id="rId9"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59.png"/><Relationship Id="rId3" Type="http://schemas.openxmlformats.org/officeDocument/2006/relationships/slideLayout" Target="../slideLayouts/slideLayout2.xml"/><Relationship Id="rId21" Type="http://schemas.openxmlformats.org/officeDocument/2006/relationships/image" Target="../media/image51.png"/><Relationship Id="rId34" Type="http://schemas.openxmlformats.org/officeDocument/2006/relationships/slide" Target="slide34.xml"/><Relationship Id="rId7" Type="http://schemas.openxmlformats.org/officeDocument/2006/relationships/audio" Target="../media/audio3.wav"/><Relationship Id="rId12" Type="http://schemas.openxmlformats.org/officeDocument/2006/relationships/image" Target="../media/image42.gif"/><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slide" Target="slide33.xml"/><Relationship Id="rId38" Type="http://schemas.openxmlformats.org/officeDocument/2006/relationships/slide" Target="slide38.xml"/><Relationship Id="rId2" Type="http://schemas.openxmlformats.org/officeDocument/2006/relationships/audio" Target="../media/media2.wav"/><Relationship Id="rId16" Type="http://schemas.openxmlformats.org/officeDocument/2006/relationships/image" Target="../media/image46.gif"/><Relationship Id="rId20" Type="http://schemas.openxmlformats.org/officeDocument/2006/relationships/image" Target="../media/image50.png"/><Relationship Id="rId29" Type="http://schemas.openxmlformats.org/officeDocument/2006/relationships/image" Target="../media/image58.gi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slide" Target="slide12.xml"/><Relationship Id="rId24" Type="http://schemas.openxmlformats.org/officeDocument/2006/relationships/image" Target="../media/image54.png"/><Relationship Id="rId32" Type="http://schemas.openxmlformats.org/officeDocument/2006/relationships/slide" Target="slide32.xml"/><Relationship Id="rId37" Type="http://schemas.openxmlformats.org/officeDocument/2006/relationships/slide" Target="slide37.xml"/><Relationship Id="rId5" Type="http://schemas.openxmlformats.org/officeDocument/2006/relationships/audio" Target="../media/audio1.wav"/><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slide" Target="slide29.xml"/><Relationship Id="rId36" Type="http://schemas.openxmlformats.org/officeDocument/2006/relationships/slide" Target="slide36.xml"/><Relationship Id="rId10" Type="http://schemas.openxmlformats.org/officeDocument/2006/relationships/image" Target="../media/image41.png"/><Relationship Id="rId19" Type="http://schemas.openxmlformats.org/officeDocument/2006/relationships/image" Target="../media/image49.png"/><Relationship Id="rId31" Type="http://schemas.openxmlformats.org/officeDocument/2006/relationships/slide" Target="slide31.xml"/><Relationship Id="rId4" Type="http://schemas.openxmlformats.org/officeDocument/2006/relationships/notesSlide" Target="../notesSlides/notesSlide23.xml"/><Relationship Id="rId9" Type="http://schemas.openxmlformats.org/officeDocument/2006/relationships/image" Target="../media/image40.gif"/><Relationship Id="rId14" Type="http://schemas.openxmlformats.org/officeDocument/2006/relationships/image" Target="../media/image44.gif"/><Relationship Id="rId22" Type="http://schemas.openxmlformats.org/officeDocument/2006/relationships/image" Target="../media/image52.png"/><Relationship Id="rId27" Type="http://schemas.openxmlformats.org/officeDocument/2006/relationships/image" Target="../media/image57.gif"/><Relationship Id="rId30" Type="http://schemas.openxmlformats.org/officeDocument/2006/relationships/slide" Target="slide30.xml"/><Relationship Id="rId35" Type="http://schemas.openxmlformats.org/officeDocument/2006/relationships/slide" Target="slide35.xml"/></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slide" Target="slide28.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png"/><Relationship Id="rId34" Type="http://schemas.openxmlformats.org/officeDocument/2006/relationships/image" Target="../media/image9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jpeg"/><Relationship Id="rId2" Type="http://schemas.openxmlformats.org/officeDocument/2006/relationships/notesSlide" Target="../notesSlides/notesSlide34.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68572"/>
            <a:ext cx="12311336"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4896559"/>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dirty="0">
                <a:solidFill>
                  <a:srgbClr val="FFFF00"/>
                </a:solidFill>
                <a:latin typeface="Times New Roman" panose="02020603050405020304" pitchFamily="18" charset="0"/>
                <a:cs typeface="Times New Roman" panose="02020603050405020304" pitchFamily="18" charset="0"/>
              </a:rPr>
              <a:t>TRƯỜNG: THCS BÌNH KHÁNH</a:t>
            </a: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2663674"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71465" y="171165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1214651" y="2369021"/>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1244221" y="295814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152112" y="3630278"/>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043149" y="4360863"/>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tx1"/>
                </a:solidFill>
                <a:latin typeface="Times New Roman" pitchFamily="18" charset="0"/>
                <a:cs typeface="Times New Roman" pitchFamily="18" charset="0"/>
              </a:rPr>
              <a:t> Hai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tx1"/>
                </a:solidFill>
                <a:latin typeface="Times New Roman" pitchFamily="18" charset="0"/>
                <a:cs typeface="Times New Roman" pitchFamily="18" charset="0"/>
              </a:rPr>
              <a:t>Hai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tiếp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tx1"/>
                </a:solidFill>
                <a:latin typeface="Times New Roman" pitchFamily="18" charset="0"/>
                <a:cs typeface="Times New Roman" pitchFamily="18" charset="0"/>
              </a:rPr>
              <a:t>Hai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endParaRPr lang="en-US" sz="2800" dirty="0">
              <a:solidFill>
                <a:schemeClr val="tx1"/>
              </a:solidFill>
              <a:latin typeface="Times New Roman" pitchFamily="18" charset="0"/>
              <a:cs typeface="Times New Roman" pitchFamily="18" charset="0"/>
            </a:endParaRP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411274" y="3008195"/>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991861" y="1905506"/>
            <a:ext cx="790633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061" y="643510"/>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085779" y="821706"/>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09798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882555" y="1495546"/>
            <a:ext cx="14785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4626591" y="812016"/>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805216" y="2854640"/>
            <a:ext cx="26476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452884" y="3116248"/>
            <a:ext cx="991738"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strips(downLeft)">
                                      <p:cBhvr>
                                        <p:cTn id="17" dur="500"/>
                                        <p:tgtEl>
                                          <p:spTgt spid="4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18" presetClass="entr" presetSubtype="12"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strips(down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Horizont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strips(downLeft)">
                                      <p:cBhvr>
                                        <p:cTn id="74" dur="500"/>
                                        <p:tgtEl>
                                          <p:spTgt spid="51"/>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down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strips(downLeft)">
                                      <p:cBhvr>
                                        <p:cTn id="87" dur="500"/>
                                        <p:tgtEl>
                                          <p:spTgt spid="5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strips(downLeft)">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strips(downLeft)">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strips(downLeft)">
                                      <p:cBhvr>
                                        <p:cTn id="105" dur="500"/>
                                        <p:tgtEl>
                                          <p:spTgt spid="5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trips(downLeft)">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1034956" y="1262467"/>
            <a:ext cx="4724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endParaRPr lang="en-US" altLang="en-US" sz="2800" i="1" dirty="0">
              <a:solidFill>
                <a:srgbClr val="FF0000"/>
              </a:solidFill>
              <a:latin typeface="Times New Roman" panose="02020603050405020304" pitchFamily="18" charset="0"/>
            </a:endParaRPr>
          </a:p>
        </p:txBody>
      </p:sp>
      <p:sp>
        <p:nvSpPr>
          <p:cNvPr id="13" name="Text Box 42"/>
          <p:cNvSpPr txBox="1">
            <a:spLocks noChangeArrowheads="1"/>
          </p:cNvSpPr>
          <p:nvPr/>
        </p:nvSpPr>
        <p:spPr bwMode="auto">
          <a:xfrm>
            <a:off x="1905000" y="3505200"/>
            <a:ext cx="4572000" cy="224676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không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những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mà</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đã</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4" name="AutoShape 43"/>
          <p:cNvSpPr>
            <a:spLocks noChangeArrowheads="1"/>
          </p:cNvSpPr>
          <p:nvPr/>
        </p:nvSpPr>
        <p:spPr bwMode="auto">
          <a:xfrm>
            <a:off x="804558" y="3848670"/>
            <a:ext cx="839429" cy="1161633"/>
          </a:xfrm>
          <a:prstGeom prst="rightArrow">
            <a:avLst>
              <a:gd name="adj1" fmla="val 50000"/>
              <a:gd name="adj2" fmla="val 62500"/>
            </a:avLst>
          </a:prstGeom>
          <a:solidFill>
            <a:srgbClr val="33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15" name="Text Box 41"/>
          <p:cNvSpPr txBox="1">
            <a:spLocks noChangeArrowheads="1"/>
          </p:cNvSpPr>
          <p:nvPr/>
        </p:nvSpPr>
        <p:spPr bwMode="auto">
          <a:xfrm>
            <a:off x="1569493" y="2206439"/>
            <a:ext cx="4724400"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5844691" y="2111297"/>
            <a:ext cx="5302375" cy="42115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endParaRPr lang="zh-CN" altLang="en-US" sz="4000" b="1" i="1"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824050D-660C-4F37-B6BE-628E32CB8802}"/>
              </a:ext>
            </a:extLst>
          </p:cNvPr>
          <p:cNvPicPr>
            <a:picLocks noChangeAspect="1"/>
          </p:cNvPicPr>
          <p:nvPr/>
        </p:nvPicPr>
        <p:blipFill rotWithShape="1">
          <a:blip r:embed="rId6">
            <a:extLst>
              <a:ext uri="{28A0092B-C50C-407E-A947-70E740481C1C}">
                <a14:useLocalDpi xmlns:a14="http://schemas.microsoft.com/office/drawing/2010/main" val="0"/>
              </a:ext>
            </a:extLst>
          </a:blip>
          <a:srcRect l="15996" t="15906" r="17153" b="16223"/>
          <a:stretch/>
        </p:blipFill>
        <p:spPr>
          <a:xfrm>
            <a:off x="1294315" y="2299898"/>
            <a:ext cx="3582161" cy="3636817"/>
          </a:xfrm>
          <a:prstGeom prst="rect">
            <a:avLst/>
          </a:prstGeom>
        </p:spPr>
      </p:pic>
    </p:spTree>
    <p:extLst>
      <p:ext uri="{BB962C8B-B14F-4D97-AF65-F5344CB8AC3E}">
        <p14:creationId xmlns:p14="http://schemas.microsoft.com/office/powerpoint/2010/main" val="3756762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882555" y="1975835"/>
            <a:ext cx="285817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4578479" y="1417413"/>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578479" y="2000906"/>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4578480" y="2559330"/>
            <a:ext cx="440850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sung </a:t>
            </a:r>
            <a:r>
              <a:rPr lang="en-US" altLang="en-US" sz="2800" b="1" i="1" dirty="0" err="1">
                <a:solidFill>
                  <a:srgbClr val="333399"/>
                </a:solidFill>
                <a:latin typeface="Times New Roman" panose="02020603050405020304" pitchFamily="18" charset="0"/>
              </a:rPr>
              <a:t>túc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9198592" y="1292305"/>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627728" y="1340094"/>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1679023"/>
            <a:ext cx="837752"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2237445"/>
            <a:ext cx="837752"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3740727" y="2237445"/>
            <a:ext cx="837753"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685223-03DD-4560-A790-AA353CCA5D87}"/>
              </a:ext>
            </a:extLst>
          </p:cNvPr>
          <p:cNvSpPr txBox="1"/>
          <p:nvPr/>
        </p:nvSpPr>
        <p:spPr>
          <a:xfrm>
            <a:off x="1154546" y="4103571"/>
            <a:ext cx="9615053"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lập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so </a:t>
            </a:r>
            <a:r>
              <a:rPr lang="en-US" sz="3200" dirty="0" err="1">
                <a:solidFill>
                  <a:srgbClr val="C00000"/>
                </a:solidFill>
                <a:latin typeface="Times New Roman" pitchFamily="18" charset="0"/>
                <a:cs typeface="Times New Roman" pitchFamily="18" charset="0"/>
              </a:rPr>
              <a:t>sánh</a:t>
            </a:r>
            <a:endParaRPr lang="en-US" sz="3200" dirty="0">
              <a:solidFill>
                <a:srgbClr val="C0000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9A5EF8D9-ACD4-4C76-8906-B63E037485B8}"/>
              </a:ext>
            </a:extLst>
          </p:cNvPr>
          <p:cNvSpPr txBox="1"/>
          <p:nvPr/>
        </p:nvSpPr>
        <p:spPr>
          <a:xfrm>
            <a:off x="1154546" y="5106920"/>
            <a:ext cx="10200391"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người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đổi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cảm</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1673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par>
                                <p:cTn id="24" presetID="18" presetClass="entr" presetSubtype="12"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strips(down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Horizont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checkerboard(across)">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a16="http://schemas.microsoft.com/office/drawing/2014/main" id="{D9223B33-8A29-4C6C-8C64-4F6F04843219}"/>
              </a:ext>
            </a:extLst>
          </p:cNvPr>
          <p:cNvSpPr/>
          <p:nvPr/>
        </p:nvSpPr>
        <p:spPr>
          <a:xfrm>
            <a:off x="806466" y="858469"/>
            <a:ext cx="3932612" cy="2199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rgbClr val="FF0000"/>
                </a:solidFill>
                <a:latin typeface="Times New Roman" pitchFamily="18" charset="0"/>
                <a:cs typeface="Times New Roman" pitchFamily="18" charset="0"/>
              </a:rPr>
              <a:t>vội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trăng tròn </a:t>
            </a:r>
          </a:p>
        </p:txBody>
      </p:sp>
      <p:sp>
        <p:nvSpPr>
          <p:cNvPr id="12" name="Rectangle 11">
            <a:extLst>
              <a:ext uri="{FF2B5EF4-FFF2-40B4-BE49-F238E27FC236}">
                <a16:creationId xmlns:a16="http://schemas.microsoft.com/office/drawing/2014/main" id="{0FF0E83C-DCAC-4BB8-ABF6-B93A00F819CD}"/>
              </a:ext>
            </a:extLst>
          </p:cNvPr>
          <p:cNvSpPr/>
          <p:nvPr/>
        </p:nvSpPr>
        <p:spPr>
          <a:xfrm>
            <a:off x="4929305" y="1700361"/>
            <a:ext cx="6393033" cy="523220"/>
          </a:xfrm>
          <a:prstGeom prst="rect">
            <a:avLst/>
          </a:prstGeom>
        </p:spPr>
        <p:txBody>
          <a:bodyPr wrap="non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3A0ACAA-FD14-4552-A1F1-3B1157185425}"/>
              </a:ext>
            </a:extLst>
          </p:cNvPr>
          <p:cNvSpPr txBox="1"/>
          <p:nvPr/>
        </p:nvSpPr>
        <p:spPr>
          <a:xfrm>
            <a:off x="806466" y="3442582"/>
            <a:ext cx="6217004"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a:t>
            </a:r>
          </a:p>
        </p:txBody>
      </p:sp>
      <p:sp>
        <p:nvSpPr>
          <p:cNvPr id="32" name="TextBox 31">
            <a:extLst>
              <a:ext uri="{FF2B5EF4-FFF2-40B4-BE49-F238E27FC236}">
                <a16:creationId xmlns:a16="http://schemas.microsoft.com/office/drawing/2014/main" id="{9AC51463-3097-48AF-8672-65495F4DF311}"/>
              </a:ext>
            </a:extLst>
          </p:cNvPr>
          <p:cNvSpPr txBox="1"/>
          <p:nvPr/>
        </p:nvSpPr>
        <p:spPr>
          <a:xfrm>
            <a:off x="676980" y="4124252"/>
            <a:ext cx="6691782"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80261001-9D8F-4ADE-AF3C-74C19E927837}"/>
              </a:ext>
            </a:extLst>
          </p:cNvPr>
          <p:cNvSpPr txBox="1"/>
          <p:nvPr/>
        </p:nvSpPr>
        <p:spPr>
          <a:xfrm>
            <a:off x="806465" y="4766557"/>
            <a:ext cx="695461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54DD1D73-5E68-4FC9-A454-28FF4101599A}"/>
              </a:ext>
            </a:extLst>
          </p:cNvPr>
          <p:cNvSpPr txBox="1"/>
          <p:nvPr/>
        </p:nvSpPr>
        <p:spPr>
          <a:xfrm>
            <a:off x="730266" y="5387825"/>
            <a:ext cx="6638496"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D6051E0C-D5FB-4741-B250-DD5EE173DC37}"/>
              </a:ext>
            </a:extLst>
          </p:cNvPr>
          <p:cNvSpPr txBox="1"/>
          <p:nvPr/>
        </p:nvSpPr>
        <p:spPr>
          <a:xfrm>
            <a:off x="8164337" y="3365327"/>
            <a:ext cx="3206852" cy="2677656"/>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a16="http://schemas.microsoft.com/office/drawing/2014/main" id="{09F5E749-5679-4064-963B-2F15FD56CF22}"/>
              </a:ext>
            </a:extLst>
          </p:cNvPr>
          <p:cNvSpPr/>
          <p:nvPr/>
        </p:nvSpPr>
        <p:spPr>
          <a:xfrm>
            <a:off x="7248143" y="3343275"/>
            <a:ext cx="636102" cy="27296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amond(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Horizont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6" y="4612213"/>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1846" y="2277617"/>
            <a:ext cx="3352800" cy="3352800"/>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3752" y="1800690"/>
            <a:ext cx="1485900" cy="1123950"/>
          </a:xfrm>
          <a:prstGeom prst="rect">
            <a:avLst/>
          </a:prstGeom>
        </p:spPr>
      </p:pic>
      <p:grpSp>
        <p:nvGrpSpPr>
          <p:cNvPr id="4" name="组合 19">
            <a:extLst>
              <a:ext uri="{FF2B5EF4-FFF2-40B4-BE49-F238E27FC236}">
                <a16:creationId xmlns:a16="http://schemas.microsoft.com/office/drawing/2014/main" id="{6CFD4125-F001-49C0-8AFB-500238DF660E}"/>
              </a:ext>
            </a:extLst>
          </p:cNvPr>
          <p:cNvGrpSpPr/>
          <p:nvPr/>
        </p:nvGrpSpPr>
        <p:grpSpPr>
          <a:xfrm>
            <a:off x="4535145" y="2286322"/>
            <a:ext cx="6690936" cy="2662003"/>
            <a:chOff x="4799100" y="1168696"/>
            <a:chExt cx="2476469" cy="2048187"/>
          </a:xfrm>
        </p:grpSpPr>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9100" y="1168696"/>
              <a:ext cx="2476469" cy="1672092"/>
            </a:xfrm>
            <a:prstGeom prst="rect">
              <a:avLst/>
            </a:prstGeom>
          </p:spPr>
        </p:pic>
        <p:sp>
          <p:nvSpPr>
            <p:cNvPr id="9" name="文本框 8">
              <a:extLst>
                <a:ext uri="{FF2B5EF4-FFF2-40B4-BE49-F238E27FC236}">
                  <a16:creationId xmlns:a16="http://schemas.microsoft.com/office/drawing/2014/main" id="{405D13AC-633E-49EF-9A8B-555367BEB9CD}"/>
                </a:ext>
              </a:extLst>
            </p:cNvPr>
            <p:cNvSpPr txBox="1"/>
            <p:nvPr/>
          </p:nvSpPr>
          <p:spPr>
            <a:xfrm>
              <a:off x="5152943" y="1224183"/>
              <a:ext cx="2058824" cy="199270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Thi</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đọc</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thơ</a:t>
              </a: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grpSp>
      <p:grpSp>
        <p:nvGrpSpPr>
          <p:cNvPr id="6" name="组合 18">
            <a:extLst>
              <a:ext uri="{FF2B5EF4-FFF2-40B4-BE49-F238E27FC236}">
                <a16:creationId xmlns:a16="http://schemas.microsoft.com/office/drawing/2014/main" id="{8DD042F7-3979-4450-965A-FFFB5823E2EC}"/>
              </a:ext>
            </a:extLst>
          </p:cNvPr>
          <p:cNvGrpSpPr/>
          <p:nvPr/>
        </p:nvGrpSpPr>
        <p:grpSpPr>
          <a:xfrm>
            <a:off x="4191849" y="5286341"/>
            <a:ext cx="7124044" cy="1400394"/>
            <a:chOff x="4829158" y="3488103"/>
            <a:chExt cx="7124044" cy="1400394"/>
          </a:xfrm>
        </p:grpSpPr>
        <p:sp>
          <p:nvSpPr>
            <p:cNvPr id="30" name="文本框 29">
              <a:extLst>
                <a:ext uri="{FF2B5EF4-FFF2-40B4-BE49-F238E27FC236}">
                  <a16:creationId xmlns:a16="http://schemas.microsoft.com/office/drawing/2014/main" id="{84378DEF-59B5-44F4-B7F2-A7AFAD95A0D5}"/>
                </a:ext>
              </a:extLst>
            </p:cNvPr>
            <p:cNvSpPr txBox="1"/>
            <p:nvPr/>
          </p:nvSpPr>
          <p:spPr>
            <a:xfrm>
              <a:off x="4895160" y="3565058"/>
              <a:ext cx="7058042"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sp>
          <p:nvSpPr>
            <p:cNvPr id="34" name="文本框 33">
              <a:extLst>
                <a:ext uri="{FF2B5EF4-FFF2-40B4-BE49-F238E27FC236}">
                  <a16:creationId xmlns:a16="http://schemas.microsoft.com/office/drawing/2014/main" id="{CF5CA852-2FCA-4E39-BD29-475A9C3468CF}"/>
                </a:ext>
              </a:extLst>
            </p:cNvPr>
            <p:cNvSpPr txBox="1"/>
            <p:nvPr/>
          </p:nvSpPr>
          <p:spPr>
            <a:xfrm>
              <a:off x="4829158" y="3488103"/>
              <a:ext cx="7058042"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5400" b="1" dirty="0">
                <a:solidFill>
                  <a:schemeClr val="bg1"/>
                </a:solidFill>
                <a:ea typeface="微软雅黑" panose="020B0503020204020204" pitchFamily="34" charset="-122"/>
              </a:endParaRPr>
            </a:p>
          </p:txBody>
        </p:sp>
      </p:grpSp>
    </p:spTree>
    <p:extLst>
      <p:ext uri="{BB962C8B-B14F-4D97-AF65-F5344CB8AC3E}">
        <p14:creationId xmlns:p14="http://schemas.microsoft.com/office/powerpoint/2010/main" val="10929729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900" decel="100000" fill="hold"/>
                                        <p:tgtEl>
                                          <p:spTgt spid="4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9" presetClass="entr" presetSubtype="0" decel="10000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 calcmode="lin" valueType="num">
                                      <p:cBhvr>
                                        <p:cTn id="46" dur="500" fill="hold"/>
                                        <p:tgtEl>
                                          <p:spTgt spid="4"/>
                                        </p:tgtEl>
                                        <p:attrNameLst>
                                          <p:attrName>style.rotation</p:attrName>
                                        </p:attrNameLst>
                                      </p:cBhvr>
                                      <p:tavLst>
                                        <p:tav tm="0">
                                          <p:val>
                                            <p:fltVal val="360"/>
                                          </p:val>
                                        </p:tav>
                                        <p:tav tm="100000">
                                          <p:val>
                                            <p:fltVal val="0"/>
                                          </p:val>
                                        </p:tav>
                                      </p:tavLst>
                                    </p:anim>
                                    <p:animEffect transition="in" filter="fade">
                                      <p:cBhvr>
                                        <p:cTn id="47" dur="500"/>
                                        <p:tgtEl>
                                          <p:spTgt spid="4"/>
                                        </p:tgtEl>
                                      </p:cBhvr>
                                    </p:animEffect>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dissolv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br>
              <a:rPr lang="vi-VN" sz="2800" dirty="0">
                <a:latin typeface="+mj-lt"/>
              </a:rPr>
            </a:br>
            <a:r>
              <a:rPr lang="vi-VN" sz="2800" dirty="0">
                <a:solidFill>
                  <a:srgbClr val="00264D"/>
                </a:solidFill>
                <a:latin typeface="+mj-lt"/>
              </a:rPr>
              <a:t>có cái gì rưng rưng</a:t>
            </a:r>
            <a:br>
              <a:rPr lang="vi-VN" sz="2800" dirty="0">
                <a:latin typeface="+mj-lt"/>
              </a:rPr>
            </a:br>
            <a:r>
              <a:rPr lang="vi-VN" sz="2800" dirty="0">
                <a:solidFill>
                  <a:srgbClr val="00264D"/>
                </a:solidFill>
                <a:latin typeface="+mj-lt"/>
              </a:rPr>
              <a:t>như là đồng là bể</a:t>
            </a:r>
            <a:br>
              <a:rPr lang="vi-VN" sz="2800" dirty="0">
                <a:latin typeface="+mj-lt"/>
              </a:rPr>
            </a:br>
            <a:r>
              <a:rPr lang="vi-VN" sz="2800" dirty="0">
                <a:solidFill>
                  <a:srgbClr val="00264D"/>
                </a:solidFill>
                <a:latin typeface="+mj-lt"/>
              </a:rPr>
              <a:t>như là sông là rừng</a:t>
            </a:r>
            <a:br>
              <a:rPr lang="vi-VN" sz="2800" dirty="0">
                <a:latin typeface="+mj-lt"/>
              </a:rPr>
            </a:br>
            <a:br>
              <a:rPr lang="vi-VN" sz="2800" dirty="0">
                <a:latin typeface="+mj-lt"/>
              </a:rPr>
            </a:br>
            <a:r>
              <a:rPr lang="vi-VN" sz="2800" dirty="0">
                <a:solidFill>
                  <a:srgbClr val="00264D"/>
                </a:solidFill>
                <a:latin typeface="+mj-lt"/>
              </a:rPr>
              <a:t>Trăng cứ tròn vành vạnh</a:t>
            </a:r>
            <a:br>
              <a:rPr lang="vi-VN" sz="2800" dirty="0">
                <a:latin typeface="+mj-lt"/>
              </a:rPr>
            </a:br>
            <a:r>
              <a:rPr lang="vi-VN" sz="2800" dirty="0">
                <a:solidFill>
                  <a:srgbClr val="00264D"/>
                </a:solidFill>
                <a:latin typeface="+mj-lt"/>
              </a:rPr>
              <a:t>kể chi người vô tình</a:t>
            </a:r>
            <a:br>
              <a:rPr lang="vi-VN" sz="2800" dirty="0">
                <a:latin typeface="+mj-lt"/>
              </a:rPr>
            </a:br>
            <a:r>
              <a:rPr lang="vi-VN" sz="2800" dirty="0">
                <a:solidFill>
                  <a:srgbClr val="00264D"/>
                </a:solidFill>
                <a:latin typeface="+mj-lt"/>
              </a:rPr>
              <a:t>ánh trăng im phăng phắc</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a16="http://schemas.microsoft.com/office/drawing/2014/main"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a16="http://schemas.microsoft.com/office/drawing/2014/main"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a16="http://schemas.microsoft.com/office/drawing/2014/main"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a16="http://schemas.microsoft.com/office/drawing/2014/main"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a16="http://schemas.microsoft.com/office/drawing/2014/main" id="{7ACDEDA9-00A3-4B37-9E29-9E59766B42F5}"/>
              </a:ext>
            </a:extLst>
          </p:cNvPr>
          <p:cNvSpPr>
            <a:spLocks noChangeArrowheads="1"/>
          </p:cNvSpPr>
          <p:nvPr/>
        </p:nvSpPr>
        <p:spPr bwMode="auto">
          <a:xfrm>
            <a:off x="3839409" y="596081"/>
            <a:ext cx="2999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người trăng, đối diện, đàm tâm</a:t>
            </a:r>
            <a:endParaRPr lang="pt-BR" altLang="en-US" sz="2800" dirty="0"/>
          </a:p>
        </p:txBody>
      </p:sp>
      <p:sp>
        <p:nvSpPr>
          <p:cNvPr id="11" name="Rectangle 10">
            <a:extLst>
              <a:ext uri="{FF2B5EF4-FFF2-40B4-BE49-F238E27FC236}">
                <a16:creationId xmlns:a16="http://schemas.microsoft.com/office/drawing/2014/main"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a16="http://schemas.microsoft.com/office/drawing/2014/main"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 đồng, bể, sông, rừng </a:t>
            </a:r>
            <a:endParaRPr lang="en-US" altLang="en-US" sz="2800" dirty="0"/>
          </a:p>
        </p:txBody>
      </p:sp>
      <p:sp>
        <p:nvSpPr>
          <p:cNvPr id="14" name="Rectangle 8">
            <a:extLst>
              <a:ext uri="{FF2B5EF4-FFF2-40B4-BE49-F238E27FC236}">
                <a16:creationId xmlns:a16="http://schemas.microsoft.com/office/drawing/2014/main"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dirty="0">
                <a:cs typeface="Times New Roman" panose="02020603050405020304" pitchFamily="18" charset="0"/>
              </a:rPr>
              <a:t> Cấu trúc thơ song hành (như là, là) cùng với phép so sánh, liệt kê + giọng thơ xúc động, nhịp thơ hối hả</a:t>
            </a:r>
          </a:p>
        </p:txBody>
      </p:sp>
      <p:sp>
        <p:nvSpPr>
          <p:cNvPr id="15" name="AutoShape 2">
            <a:extLst>
              <a:ext uri="{FF2B5EF4-FFF2-40B4-BE49-F238E27FC236}">
                <a16:creationId xmlns:a16="http://schemas.microsoft.com/office/drawing/2014/main"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a16="http://schemas.microsoft.com/office/drawing/2014/main"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a16="http://schemas.microsoft.com/office/drawing/2014/main"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c</a:t>
            </a:r>
            <a:r>
              <a:rPr lang="en-US" altLang="en-US" sz="2800" dirty="0" err="1">
                <a:cs typeface="Times New Roman" panose="02020603050405020304" pitchFamily="18" charset="0"/>
              </a:rPr>
              <a:t>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a16="http://schemas.microsoft.com/office/drawing/2014/main"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a16="http://schemas.microsoft.com/office/drawing/2014/main"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sp>
        <p:sp>
          <p:nvSpPr>
            <p:cNvPr id="44" name="Freeform 12">
              <a:extLst>
                <a:ext uri="{FF2B5EF4-FFF2-40B4-BE49-F238E27FC236}">
                  <a16:creationId xmlns:a16="http://schemas.microsoft.com/office/drawing/2014/main"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a16="http://schemas.microsoft.com/office/drawing/2014/main"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a16="http://schemas.microsoft.com/office/drawing/2014/main"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a16="http://schemas.microsoft.com/office/drawing/2014/main"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a16="http://schemas.microsoft.com/office/drawing/2014/main"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a16="http://schemas.microsoft.com/office/drawing/2014/main"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a16="http://schemas.microsoft.com/office/drawing/2014/main"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a16="http://schemas.microsoft.com/office/drawing/2014/main"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a16="http://schemas.microsoft.com/office/drawing/2014/main"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a16="http://schemas.microsoft.com/office/drawing/2014/main"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a16="http://schemas.microsoft.com/office/drawing/2014/main"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a16="http://schemas.microsoft.com/office/drawing/2014/main"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a16="http://schemas.microsoft.com/office/drawing/2014/main"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tươi</a:t>
            </a:r>
            <a:r>
              <a:rPr lang="en-US" altLang="en-US" sz="4000" dirty="0">
                <a:cs typeface="Times New Roman" panose="02020603050405020304" pitchFamily="18" charset="0"/>
              </a:rPr>
              <a:t> </a:t>
            </a:r>
            <a:r>
              <a:rPr lang="en-US" altLang="en-US" sz="4000" dirty="0" err="1">
                <a:cs typeface="Times New Roman" panose="02020603050405020304" pitchFamily="18" charset="0"/>
              </a:rPr>
              <a:t>đẽ</a:t>
            </a:r>
            <a:r>
              <a:rPr lang="vi-VN" altLang="en-US" sz="4000" dirty="0">
                <a:cs typeface="Times New Roman" panose="02020603050405020304" pitchFamily="18" charset="0"/>
              </a:rPr>
              <a:t>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a16="http://schemas.microsoft.com/office/drawing/2014/main"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a16="http://schemas.microsoft.com/office/drawing/2014/main" val="20000"/>
                    </a:ext>
                  </a:extLst>
                </a:gridCol>
                <a:gridCol w="6920346">
                  <a:extLst>
                    <a:ext uri="{9D8B030D-6E8A-4147-A177-3AD203B41FA5}">
                      <a16:colId xmlns:a16="http://schemas.microsoft.com/office/drawing/2014/main"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a16="http://schemas.microsoft.com/office/drawing/2014/main"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a16="http://schemas.microsoft.com/office/drawing/2014/main"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a16="http://schemas.microsoft.com/office/drawing/2014/main"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a16="http://schemas.microsoft.com/office/drawing/2014/main"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a16="http://schemas.microsoft.com/office/drawing/2014/main"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a16="http://schemas.microsoft.com/office/drawing/2014/main" val="20000"/>
                    </a:ext>
                  </a:extLst>
                </a:gridCol>
                <a:gridCol w="4904509">
                  <a:extLst>
                    <a:ext uri="{9D8B030D-6E8A-4147-A177-3AD203B41FA5}">
                      <a16:colId xmlns:a16="http://schemas.microsoft.com/office/drawing/2014/main" val="20001"/>
                    </a:ext>
                  </a:extLst>
                </a:gridCol>
                <a:gridCol w="5230399">
                  <a:extLst>
                    <a:ext uri="{9D8B030D-6E8A-4147-A177-3AD203B41FA5}">
                      <a16:colId xmlns:a16="http://schemas.microsoft.com/office/drawing/2014/main"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a16="http://schemas.microsoft.com/office/drawing/2014/main"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17" name="Picture 57" descr="Dong%2520chi">
            <a:hlinkClick r:id="rId8"/>
            <a:extLst>
              <a:ext uri="{FF2B5EF4-FFF2-40B4-BE49-F238E27FC236}">
                <a16:creationId xmlns:a16="http://schemas.microsoft.com/office/drawing/2014/main"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a16="http://schemas.microsoft.com/office/drawing/2014/main"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a16="http://schemas.microsoft.com/office/drawing/2014/main"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a16="http://schemas.microsoft.com/office/drawing/2014/main"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a16="http://schemas.microsoft.com/office/drawing/2014/main"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a16="http://schemas.microsoft.com/office/drawing/2014/main"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a16="http://schemas.microsoft.com/office/drawing/2014/main"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a16="http://schemas.microsoft.com/office/drawing/2014/main"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a16="http://schemas.microsoft.com/office/drawing/2014/main"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8"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30"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1"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2"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3"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4"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5"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6"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7"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8"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EA1949-76BD-4FC8-A2C3-F6979AE6AE55}"/>
              </a:ext>
            </a:extLst>
          </p:cNvPr>
          <p:cNvGrpSpPr/>
          <p:nvPr/>
        </p:nvGrpSpPr>
        <p:grpSpPr>
          <a:xfrm>
            <a:off x="0" y="0"/>
            <a:ext cx="6096000" cy="3429000"/>
            <a:chOff x="0" y="0"/>
            <a:chExt cx="6096000" cy="3429000"/>
          </a:xfrm>
        </p:grpSpPr>
        <p:pic>
          <p:nvPicPr>
            <p:cNvPr id="44034" name="Picture 2">
              <a:extLst>
                <a:ext uri="{FF2B5EF4-FFF2-40B4-BE49-F238E27FC236}">
                  <a16:creationId xmlns:a16="http://schemas.microsoft.com/office/drawing/2014/main" id="{9EBAD61D-E8D1-460D-B188-9CB67BE61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A8BBC8-A349-4859-A1C8-724C0DFF7003}"/>
                </a:ext>
              </a:extLst>
            </p:cNvPr>
            <p:cNvSpPr/>
            <p:nvPr/>
          </p:nvSpPr>
          <p:spPr>
            <a:xfrm>
              <a:off x="113088" y="2865581"/>
              <a:ext cx="5832879"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đêm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tĩnh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Bạch</a:t>
              </a:r>
              <a:r>
                <a:rPr lang="en-US" altLang="en-US" sz="2400" b="1"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id="{0E293B64-82BE-4F64-85FB-5A3142397519}"/>
              </a:ext>
            </a:extLst>
          </p:cNvPr>
          <p:cNvGrpSpPr/>
          <p:nvPr/>
        </p:nvGrpSpPr>
        <p:grpSpPr>
          <a:xfrm>
            <a:off x="6096000" y="3429000"/>
            <a:ext cx="6096000" cy="3429000"/>
            <a:chOff x="6096000" y="3429000"/>
            <a:chExt cx="6096000" cy="3429000"/>
          </a:xfrm>
        </p:grpSpPr>
        <p:pic>
          <p:nvPicPr>
            <p:cNvPr id="5" name="Picture 4" descr="Bai tho Dong chi">
              <a:extLst>
                <a:ext uri="{FF2B5EF4-FFF2-40B4-BE49-F238E27FC236}">
                  <a16:creationId xmlns:a16="http://schemas.microsoft.com/office/drawing/2014/main" id="{00ACC868-45BE-4D40-B7EA-DE9FE0C56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096000" y="3429000"/>
              <a:ext cx="6096000" cy="3429000"/>
            </a:xfrm>
            <a:prstGeom prst="rect">
              <a:avLst/>
            </a:prstGeom>
            <a:ln>
              <a:noFill/>
            </a:ln>
            <a:effectLst>
              <a:softEdge rad="112500"/>
            </a:effectLst>
          </p:spPr>
        </p:pic>
        <p:sp>
          <p:nvSpPr>
            <p:cNvPr id="7" name="Rectangle 6">
              <a:extLst>
                <a:ext uri="{FF2B5EF4-FFF2-40B4-BE49-F238E27FC236}">
                  <a16:creationId xmlns:a16="http://schemas.microsoft.com/office/drawing/2014/main" id="{94E438A6-689D-448B-AE01-64AAF2753067}"/>
                </a:ext>
              </a:extLst>
            </p:cNvPr>
            <p:cNvSpPr/>
            <p:nvPr/>
          </p:nvSpPr>
          <p:spPr>
            <a:xfrm>
              <a:off x="7845563" y="6241471"/>
              <a:ext cx="3132588"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Hữu</a:t>
              </a:r>
              <a:r>
                <a:rPr lang="en-US" altLang="en-US" sz="2400" b="1" dirty="0">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76B34263-41E6-4147-92BE-758149ED302A}"/>
              </a:ext>
            </a:extLst>
          </p:cNvPr>
          <p:cNvGrpSpPr/>
          <p:nvPr/>
        </p:nvGrpSpPr>
        <p:grpSpPr>
          <a:xfrm>
            <a:off x="6096000" y="0"/>
            <a:ext cx="6096000" cy="3429000"/>
            <a:chOff x="6096000" y="0"/>
            <a:chExt cx="6096000" cy="3429000"/>
          </a:xfrm>
        </p:grpSpPr>
        <p:pic>
          <p:nvPicPr>
            <p:cNvPr id="8" name="Picture 10" descr="ANd9GcSHavJ5n6TAE4vIQpOhjRsKttdK8jT1HLco3LOVVk90GriEKbPCGA">
              <a:extLst>
                <a:ext uri="{FF2B5EF4-FFF2-40B4-BE49-F238E27FC236}">
                  <a16:creationId xmlns:a16="http://schemas.microsoft.com/office/drawing/2014/main" id="{8A9E418A-F009-41D5-AECD-84D44912E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A2E54FC-483B-4C8B-8256-89ED4C018A9F}"/>
                </a:ext>
              </a:extLst>
            </p:cNvPr>
            <p:cNvSpPr/>
            <p:nvPr/>
          </p:nvSpPr>
          <p:spPr>
            <a:xfrm>
              <a:off x="7515348" y="2717798"/>
              <a:ext cx="379302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Ngắm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grpSp>
        <p:nvGrpSpPr>
          <p:cNvPr id="6" name="Group 5">
            <a:extLst>
              <a:ext uri="{FF2B5EF4-FFF2-40B4-BE49-F238E27FC236}">
                <a16:creationId xmlns:a16="http://schemas.microsoft.com/office/drawing/2014/main" id="{421F36CC-B98E-4A01-8DA9-757FC35441C5}"/>
              </a:ext>
            </a:extLst>
          </p:cNvPr>
          <p:cNvGrpSpPr/>
          <p:nvPr/>
        </p:nvGrpSpPr>
        <p:grpSpPr>
          <a:xfrm>
            <a:off x="14583" y="3426535"/>
            <a:ext cx="6095999" cy="3428999"/>
            <a:chOff x="14583" y="3426535"/>
            <a:chExt cx="6095999" cy="3428999"/>
          </a:xfrm>
        </p:grpSpPr>
        <p:pic>
          <p:nvPicPr>
            <p:cNvPr id="10" name="Picture 4">
              <a:extLst>
                <a:ext uri="{FF2B5EF4-FFF2-40B4-BE49-F238E27FC236}">
                  <a16:creationId xmlns:a16="http://schemas.microsoft.com/office/drawing/2014/main" id="{81E1587F-3D27-4939-842C-C41D150D3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67" t="20000" r="14999" b="12222"/>
            <a:stretch>
              <a:fillRect/>
            </a:stretch>
          </p:blipFill>
          <p:spPr bwMode="auto">
            <a:xfrm>
              <a:off x="14583" y="3426535"/>
              <a:ext cx="6095999" cy="3428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1259DC5-A4F3-4BFF-B2D1-88F27431218F}"/>
                </a:ext>
              </a:extLst>
            </p:cNvPr>
            <p:cNvSpPr/>
            <p:nvPr/>
          </p:nvSpPr>
          <p:spPr>
            <a:xfrm>
              <a:off x="1195417" y="6197597"/>
              <a:ext cx="382989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khuya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a16="http://schemas.microsoft.com/office/drawing/2014/main"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a16="http://schemas.microsoft.com/office/drawing/2014/main"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a16="http://schemas.microsoft.com/office/drawing/2014/main"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a16="http://schemas.microsoft.com/office/drawing/2014/main"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a16="http://schemas.microsoft.com/office/drawing/2014/main"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a16="http://schemas.microsoft.com/office/drawing/2014/main"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a16="http://schemas.microsoft.com/office/drawing/2014/main"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a16="http://schemas.microsoft.com/office/drawing/2014/main" id="{D2C6B2A3-8E91-4E57-B3D9-1FA58D3BC951}"/>
              </a:ext>
            </a:extLst>
          </p:cNvPr>
          <p:cNvSpPr txBox="1"/>
          <p:nvPr/>
        </p:nvSpPr>
        <p:spPr>
          <a:xfrm>
            <a:off x="3426812" y="1274663"/>
            <a:ext cx="7630911"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Ánh</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trăng</a:t>
            </a:r>
            <a:endParaRPr kumimoji="0" lang="zh-CN" altLang="en-US" sz="115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642967" y="394765"/>
            <a:ext cx="6719252" cy="6343163"/>
          </a:xfrm>
          <a:prstGeom prst="rect">
            <a:avLst/>
          </a:prstGeom>
        </p:spPr>
      </p:pic>
      <p:sp>
        <p:nvSpPr>
          <p:cNvPr id="27" name="文本框 39">
            <a:extLst>
              <a:ext uri="{FF2B5EF4-FFF2-40B4-BE49-F238E27FC236}">
                <a16:creationId xmlns:a16="http://schemas.microsoft.com/office/drawing/2014/main" id="{D2C6B2A3-8E91-4E57-B3D9-1FA58D3BC951}"/>
              </a:ext>
            </a:extLst>
          </p:cNvPr>
          <p:cNvSpPr txBox="1"/>
          <p:nvPr/>
        </p:nvSpPr>
        <p:spPr>
          <a:xfrm>
            <a:off x="7332347" y="3255863"/>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
        <p:nvSpPr>
          <p:cNvPr id="30" name="文本框 39">
            <a:extLst>
              <a:ext uri="{FF2B5EF4-FFF2-40B4-BE49-F238E27FC236}">
                <a16:creationId xmlns:a16="http://schemas.microsoft.com/office/drawing/2014/main" id="{D2C6B2A3-8E91-4E57-B3D9-1FA58D3BC951}"/>
              </a:ext>
            </a:extLst>
          </p:cNvPr>
          <p:cNvSpPr txBox="1"/>
          <p:nvPr/>
        </p:nvSpPr>
        <p:spPr>
          <a:xfrm>
            <a:off x="7549953" y="5745808"/>
            <a:ext cx="413480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a:solidFill>
                  <a:srgbClr val="FF0000"/>
                </a:solidFill>
                <a:latin typeface="Times New Roman" pitchFamily="18" charset="0"/>
                <a:ea typeface="微软雅黑" panose="020B0503020204020204" pitchFamily="34" charset="-122"/>
                <a:cs typeface="Times New Roman" pitchFamily="18" charset="0"/>
              </a:rPr>
              <a:t>GV:</a:t>
            </a:r>
            <a:endParaRPr kumimoji="0" lang="zh-CN" altLang="en-US" sz="320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p:cTn id="29" dur="1000" fill="hold"/>
                                        <p:tgtEl>
                                          <p:spTgt spid="30">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30">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FE2A2CD-CBD5-42CC-B315-E9F96374C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330" y="1320770"/>
            <a:ext cx="6017739" cy="3496885"/>
          </a:xfrm>
          <a:prstGeom prst="rect">
            <a:avLst/>
          </a:prstGeom>
        </p:spPr>
      </p:pic>
      <p:sp>
        <p:nvSpPr>
          <p:cNvPr id="31" name="文本框 39">
            <a:extLst>
              <a:ext uri="{FF2B5EF4-FFF2-40B4-BE49-F238E27FC236}">
                <a16:creationId xmlns:a16="http://schemas.microsoft.com/office/drawing/2014/main" id="{FF7C6B2C-E4FD-4C37-A7FC-B4E9379B5E39}"/>
              </a:ext>
            </a:extLst>
          </p:cNvPr>
          <p:cNvSpPr txBox="1"/>
          <p:nvPr/>
        </p:nvSpPr>
        <p:spPr>
          <a:xfrm>
            <a:off x="6672563" y="1728716"/>
            <a:ext cx="4403147" cy="28007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Tạm</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biệt</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các</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endParaRPr kumimoji="0" lang="zh-CN" altLang="en-US" sz="88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13" name="图片 39">
            <a:extLst>
              <a:ext uri="{FF2B5EF4-FFF2-40B4-BE49-F238E27FC236}">
                <a16:creationId xmlns:a16="http://schemas.microsoft.com/office/drawing/2014/main" id="{690AE766-6619-4AAE-862F-82F653989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592" y="419089"/>
            <a:ext cx="9310110" cy="6206740"/>
          </a:xfrm>
          <a:prstGeom prst="rect">
            <a:avLst/>
          </a:prstGeom>
        </p:spPr>
      </p:pic>
    </p:spTree>
    <p:extLst>
      <p:ext uri="{BB962C8B-B14F-4D97-AF65-F5344CB8AC3E}">
        <p14:creationId xmlns:p14="http://schemas.microsoft.com/office/powerpoint/2010/main" val="29805449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a16="http://schemas.microsoft.com/office/drawing/2014/main"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FF3300"/>
                </a:solidFill>
              </a:rPr>
              <a:t>So sánh khổ thơ sau với bài thơ Ánh trăng để thấy được nét tương đồng về ý nghĩa:</a:t>
            </a:r>
          </a:p>
        </p:txBody>
      </p:sp>
      <p:sp>
        <p:nvSpPr>
          <p:cNvPr id="40972" name="Text Box 9">
            <a:extLst>
              <a:ext uri="{FF2B5EF4-FFF2-40B4-BE49-F238E27FC236}">
                <a16:creationId xmlns:a16="http://schemas.microsoft.com/office/drawing/2014/main"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a16="http://schemas.microsoft.com/office/drawing/2014/main" id="{CC8C8735-2798-4D48-B4DF-9DE50FB81F96}"/>
              </a:ext>
            </a:extLst>
          </p:cNvPr>
          <p:cNvSpPr>
            <a:spLocks noChangeArrowheads="1"/>
          </p:cNvSpPr>
          <p:nvPr/>
        </p:nvSpPr>
        <p:spPr bwMode="auto">
          <a:xfrm>
            <a:off x="6737994" y="5699126"/>
            <a:ext cx="2132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err="1">
                <a:solidFill>
                  <a:srgbClr val="0000FF"/>
                </a:solidFill>
              </a:rPr>
              <a:t>Việt</a:t>
            </a:r>
            <a:r>
              <a:rPr lang="en-US" altLang="en-US" sz="2000" dirty="0">
                <a:solidFill>
                  <a:srgbClr val="0000FF"/>
                </a:solidFill>
              </a:rPr>
              <a:t> </a:t>
            </a:r>
            <a:r>
              <a:rPr lang="en-US" altLang="en-US" sz="2000">
                <a:solidFill>
                  <a:srgbClr val="0000FF"/>
                </a:solidFill>
              </a:rPr>
              <a:t>Bắc </a:t>
            </a:r>
            <a:r>
              <a:rPr lang="en-US" altLang="en-US" sz="2000" dirty="0">
                <a:solidFill>
                  <a:srgbClr val="0000FF"/>
                </a:solidFill>
              </a:rPr>
              <a:t>– </a:t>
            </a:r>
            <a:r>
              <a:rPr lang="en-US" altLang="en-US" sz="2000" dirty="0" err="1">
                <a:solidFill>
                  <a:srgbClr val="0000FF"/>
                </a:solidFill>
              </a:rPr>
              <a:t>Tô</a:t>
            </a:r>
            <a:r>
              <a:rPr lang="en-US" altLang="en-US" sz="2000" dirty="0">
                <a:solidFill>
                  <a:srgbClr val="0000FF"/>
                </a:solidFill>
              </a:rPr>
              <a:t>́ </a:t>
            </a:r>
            <a:r>
              <a:rPr lang="en-US" altLang="en-US" sz="2000" dirty="0" err="1">
                <a:solidFill>
                  <a:srgbClr val="0000FF"/>
                </a:solidFill>
              </a:rPr>
              <a:t>Hữu</a:t>
            </a:r>
            <a:endParaRPr lang="en-US" altLang="en-US" sz="2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100015" y="3075490"/>
            <a:ext cx="10513807"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dirty="0">
                <a:solidFill>
                  <a:schemeClr val="bg1"/>
                </a:solidFill>
                <a:latin typeface="Times New Roman" pitchFamily="18" charset="0"/>
                <a:ea typeface="微软雅黑" panose="020B0503020204020204" pitchFamily="34" charset="-122"/>
                <a:cs typeface="Times New Roman" pitchFamily="18" charset="0"/>
              </a:rPr>
              <a:t>I. </a:t>
            </a:r>
            <a:r>
              <a:rPr lang="en-US" altLang="zh-CN" sz="72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7200" b="1" dirty="0">
                <a:solidFill>
                  <a:schemeClr val="bg1"/>
                </a:solidFill>
                <a:latin typeface="Times New Roman" pitchFamily="18" charset="0"/>
                <a:ea typeface="微软雅黑" panose="020B0503020204020204" pitchFamily="34" charset="-122"/>
                <a:cs typeface="Times New Roman" pitchFamily="18" charset="0"/>
              </a:rPr>
              <a:t> – </a:t>
            </a:r>
            <a:r>
              <a:rPr lang="en-US" altLang="zh-CN" sz="72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72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a:solidFill>
                  <a:schemeClr val="bg1"/>
                </a:solidFill>
                <a:latin typeface="Times New Roman" pitchFamily="18" charset="0"/>
                <a:ea typeface="微软雅黑" panose="020B0503020204020204" pitchFamily="34" charset="-122"/>
                <a:cs typeface="Times New Roman" pitchFamily="18" charset="0"/>
              </a:rPr>
              <a:t>chú</a:t>
            </a:r>
            <a:r>
              <a:rPr lang="en-US" altLang="zh-CN" sz="72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a:solidFill>
                  <a:schemeClr val="bg1"/>
                </a:solidFill>
                <a:latin typeface="Times New Roman" pitchFamily="18" charset="0"/>
                <a:ea typeface="微软雅黑" panose="020B0503020204020204" pitchFamily="34" charset="-122"/>
                <a:cs typeface="Times New Roman" pitchFamily="18" charset="0"/>
              </a:rPr>
              <a:t>thích</a:t>
            </a:r>
            <a:endPar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1000"/>
                                        <p:tgtEl>
                                          <p:spTgt spid="16">
                                            <p:txEl>
                                              <p:pRg st="0" end="0"/>
                                            </p:txEl>
                                          </p:spTgt>
                                        </p:tgtEl>
                                      </p:cBhvr>
                                    </p:animEffect>
                                    <p:anim calcmode="lin" valueType="num">
                                      <p:cBhvr>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C384A-3282-4047-9BFC-48205A64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380993"/>
            <a:ext cx="11665986" cy="6177123"/>
          </a:xfrm>
          <a:prstGeom prst="rect">
            <a:avLst/>
          </a:prstGeom>
        </p:spPr>
      </p:pic>
      <p:sp>
        <p:nvSpPr>
          <p:cNvPr id="6" name="Rectangle 5">
            <a:extLst>
              <a:ext uri="{FF2B5EF4-FFF2-40B4-BE49-F238E27FC236}">
                <a16:creationId xmlns:a16="http://schemas.microsoft.com/office/drawing/2014/main" id="{88F6486E-4D47-4EEC-946F-7552ACA007F7}"/>
              </a:ext>
            </a:extLst>
          </p:cNvPr>
          <p:cNvSpPr/>
          <p:nvPr/>
        </p:nvSpPr>
        <p:spPr>
          <a:xfrm>
            <a:off x="717755" y="1168484"/>
            <a:ext cx="10815484" cy="4329390"/>
          </a:xfrm>
          <a:prstGeom prst="rect">
            <a:avLst/>
          </a:prstGeom>
        </p:spPr>
        <p:txBody>
          <a:bodyPr wrap="square">
            <a:spAutoFit/>
          </a:bodyPr>
          <a:lstStyle/>
          <a:p>
            <a:pPr marL="0" marR="0" lvl="0" indent="95250" algn="just" defTabSz="457200" rtl="0" eaLnBrk="1" fontAlgn="auto" latinLnBrk="0" hangingPunct="1">
              <a:lnSpc>
                <a:spcPct val="100000"/>
              </a:lnSpc>
              <a:spcBef>
                <a:spcPts val="150"/>
              </a:spcBef>
              <a:spcAft>
                <a:spcPts val="150"/>
              </a:spcAft>
              <a:buClrTx/>
              <a:buSzTx/>
              <a:buFontTx/>
              <a:buNone/>
              <a:tabLst/>
              <a:defRPr/>
            </a:pPr>
            <a:r>
              <a:rPr lang="en-US" sz="3400" b="1" dirty="0">
                <a:solidFill>
                  <a:srgbClr val="FFC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Thơ Nguyễn Duy đưa ta về một thế giới quen thuộc. Nguyễn Duy đặc biệt thấm thía cái cao đẹp của những con người, những cuộc đời cần cù gian khổ, không tuổi không tên. Đọc thơ Nguyễn Duy thấy anh hay cảm xúc, suy nghĩ trước những chuyện lớn, chuyện nhỏ quanh mình. Cái điều ở người khác có thể chỉ là chuyện thoáng qua thì ở anh, nó lắng sâu và dường như đọng lại.</a:t>
            </a:r>
            <a:r>
              <a:rPr kumimoji="0" lang="en-US"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a:t>
            </a:r>
            <a:endPar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95250" algn="just" defTabSz="457200" rtl="0" eaLnBrk="1" fontAlgn="auto" latinLnBrk="0" hangingPunct="1">
              <a:lnSpc>
                <a:spcPct val="100000"/>
              </a:lnSpc>
              <a:spcBef>
                <a:spcPts val="150"/>
              </a:spcBef>
              <a:spcAft>
                <a:spcPts val="150"/>
              </a:spcAft>
              <a:buClrTx/>
              <a:buSzTx/>
              <a:buFontTx/>
              <a:buNone/>
              <a:tabLst/>
              <a:defRPr/>
            </a:pPr>
            <a:r>
              <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 Hoài Thanh- Báo Văn nghệ ngày 14- 4-1972)</a:t>
            </a:r>
            <a:endPar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6236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a16="http://schemas.microsoft.com/office/drawing/2014/main"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1170</TotalTime>
  <Words>1901</Words>
  <Application>Microsoft Office PowerPoint</Application>
  <PresentationFormat>Widescreen</PresentationFormat>
  <Paragraphs>274</Paragraphs>
  <Slides>41</Slides>
  <Notes>35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Calibri Light</vt:lpstr>
      <vt:lpstr>微软雅黑</vt:lpstr>
      <vt:lpstr>#9Slide03 Arima Madurai Black</vt:lpstr>
      <vt:lpstr>Tahoma</vt:lpstr>
      <vt:lpstr>Wingdings</vt:lpstr>
      <vt:lpstr>Times New Roman</vt:lpstr>
      <vt:lpstr>#9Slide03 Arima Madurai</vt:lpstr>
      <vt:lpstr>Symbol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Nguyen Duc</cp:lastModifiedBy>
  <cp:revision>130</cp:revision>
  <dcterms:created xsi:type="dcterms:W3CDTF">2018-08-09T12:27:57Z</dcterms:created>
  <dcterms:modified xsi:type="dcterms:W3CDTF">2022-07-25T13:46:41Z</dcterms:modified>
</cp:coreProperties>
</file>