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83" r:id="rId2"/>
    <p:sldId id="281" r:id="rId3"/>
    <p:sldId id="280" r:id="rId4"/>
    <p:sldId id="278" r:id="rId5"/>
    <p:sldId id="276" r:id="rId6"/>
    <p:sldId id="271" r:id="rId7"/>
    <p:sldId id="272" r:id="rId8"/>
    <p:sldId id="282" r:id="rId9"/>
    <p:sldId id="274" r:id="rId10"/>
    <p:sldId id="275" r:id="rId11"/>
    <p:sldId id="2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CC9900"/>
    <a:srgbClr val="FF99CC"/>
    <a:srgbClr val="99FF66"/>
    <a:srgbClr val="99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2130F-D80E-4948-92C0-28696FC3FCF2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A3FF-D169-48B0-8F12-3DFCE1DB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A3FF-D169-48B0-8F12-3DFCE1DBB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6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85F8-6ECB-4A7F-80A8-A6247599F66A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8565-9711-46A3-AEF8-C59B2D65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821E-3249-4947-A9BE-87BC0B26B468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B300-C6EE-45DC-90AA-D3A91388A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5CF4-B19E-44DC-B06E-3BA93BCE606B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C9A0-F4AC-427E-A20F-D53038F2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B711-5366-44D1-851B-4671529723F8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D19A-5122-427A-8ED1-3BC95E756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926A-E8DD-4217-8C26-EEF4F91E55FF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5826-E7BE-4E7E-9A37-CB0138595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4E97-17CA-4E76-AA07-90B8A56A983C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5035-7A95-464C-95D2-E92D61ED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39F0-9603-4E78-9C89-A35A84FC5520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BDBC-566E-4330-9B96-5681BED2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DDC8-D118-4C17-A0D8-91BCA4293785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4383-0CC9-4FEC-8ED5-4F42B6EF7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2454-9CA7-49DB-A334-C0EF1880BA60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44BC-407C-4B4A-AF7D-35AD472B6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39A5-3BCB-4D35-B1C4-66EF2DBD5FFE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7A80-D51D-40F5-AA0E-89A2BBF99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9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40AB-C9DF-4D19-B5BF-B8A4139F53B9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A448-BD15-4BCF-A2F4-AE3F3AD19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78F0-24E1-4305-95EE-ADB26D7C208A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EA7A-2401-4359-BC88-488E1F14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794A70D-62B6-485A-A40C-BEA9FE521B31}" type="datetimeFigureOut">
              <a:rPr lang="en-US"/>
              <a:pPr>
                <a:defRPr/>
              </a:pPr>
              <a:t>7/30/2022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2E95B8F-8E13-4A8B-A62D-5092DAA3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1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6" r:id="rId9"/>
    <p:sldLayoutId id="2147483712" r:id="rId10"/>
    <p:sldLayoutId id="2147483713" r:id="rId11"/>
    <p:sldLayoutId id="214748371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i%20Hanh\Season-In-The-Sun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NGLISH\TUYEN\2011\Anh8\GIAO%20AN%20DT\Unit1\E8.Unit1.Language%20Focus\that%20's%20why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5000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.Vn3DH" pitchFamily="34" charset="0"/>
              </a:rPr>
              <a:t>HOMEWORK: </a:t>
            </a:r>
          </a:p>
        </p:txBody>
      </p:sp>
      <p:pic>
        <p:nvPicPr>
          <p:cNvPr id="14339" name="Picture 4" descr="home_school_graduation_s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81050" y="3048000"/>
            <a:ext cx="7620000" cy="2562225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FF"/>
                </a:solidFill>
                <a:latin typeface=".VnUniverse" pitchFamily="34" charset="0"/>
              </a:rPr>
              <a:t>- Learn  vocab and make sentences </a:t>
            </a:r>
          </a:p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.VnUniverse" pitchFamily="34" charset="0"/>
              </a:rPr>
              <a:t>W</a:t>
            </a:r>
            <a:r>
              <a:rPr lang="vi-VN" sz="3200" b="1">
                <a:solidFill>
                  <a:srgbClr val="0000FF"/>
                </a:solidFill>
                <a:latin typeface=".VnUniverse" pitchFamily="34" charset="0"/>
              </a:rPr>
              <a:t>rite 5 sentences about themselves using the</a:t>
            </a:r>
            <a:endParaRPr lang="en-US" sz="3200" b="1">
              <a:solidFill>
                <a:srgbClr val="0000FF"/>
              </a:solidFill>
              <a:latin typeface=".VnUniverse" pitchFamily="34" charset="0"/>
            </a:endParaRPr>
          </a:p>
          <a:p>
            <a:r>
              <a:rPr lang="vi-VN" sz="3200" b="1">
                <a:solidFill>
                  <a:srgbClr val="0000FF"/>
                </a:solidFill>
                <a:latin typeface=".VnUniverse" pitchFamily="34" charset="0"/>
              </a:rPr>
              <a:t> structure: “</a:t>
            </a:r>
            <a:r>
              <a:rPr lang="en-US" sz="3200" b="1">
                <a:solidFill>
                  <a:srgbClr val="0000FF"/>
                </a:solidFill>
                <a:latin typeface=".VnUniverse" pitchFamily="34" charset="0"/>
              </a:rPr>
              <a:t> be </a:t>
            </a:r>
            <a:r>
              <a:rPr lang="vi-VN" sz="3200" b="1">
                <a:solidFill>
                  <a:srgbClr val="0000FF"/>
                </a:solidFill>
                <a:latin typeface=".VnUniverse" pitchFamily="34" charset="0"/>
              </a:rPr>
              <a:t>(not) adj enough + to</a:t>
            </a:r>
            <a:r>
              <a:rPr lang="en-US" sz="3200" b="1">
                <a:solidFill>
                  <a:srgbClr val="0000FF"/>
                </a:solidFill>
                <a:latin typeface=".VnUniverse" pitchFamily="34" charset="0"/>
              </a:rPr>
              <a:t>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01862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57150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396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Ntimes new roman"/>
              </a:rPr>
              <a:t>GOODBYE !</a:t>
            </a:r>
          </a:p>
          <a:p>
            <a:pPr algn="ctr"/>
            <a:r>
              <a:rPr lang="en-US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VNtimes new roman"/>
              </a:rPr>
              <a:t>SEE YOU AGAIN ! </a:t>
            </a:r>
          </a:p>
        </p:txBody>
      </p:sp>
      <p:pic>
        <p:nvPicPr>
          <p:cNvPr id="15364" name="Picture 4" descr="butterfl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Season-In-The-Su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322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audio>
          </p:childTnLst>
        </p:cTn>
      </p:par>
    </p:tnLst>
    <p:bldLst>
      <p:bldP spid="47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-381000" y="685800"/>
            <a:ext cx="8715375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99001"/>
                      </a:srgbClr>
                    </a:gs>
                    <a:gs pos="100000">
                      <a:srgbClr val="3333FF"/>
                    </a:gs>
                  </a:gsLst>
                  <a:lin ang="5400000" scaled="1"/>
                </a:gradFill>
                <a:latin typeface="Impact"/>
              </a:rPr>
              <a:t>Good morning!</a:t>
            </a:r>
          </a:p>
        </p:txBody>
      </p:sp>
      <p:pic>
        <p:nvPicPr>
          <p:cNvPr id="53252" name="that 's wh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723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audio>
          </p:childTnLst>
        </p:cTn>
      </p:par>
    </p:tnLst>
    <p:bldLst>
      <p:bldP spid="129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* Supply the simple past form of the verbs.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ph type="tbl" idx="1"/>
          </p:nvPr>
        </p:nvGraphicFramePr>
        <p:xfrm>
          <a:off x="838200" y="1752600"/>
          <a:ext cx="7239000" cy="3627435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Infinitive/ Base form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Simple past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1. live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2. be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3. send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4. come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5. introduce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6. show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3048000" y="25908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3048000" y="30480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3048000" y="35052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3048000" y="40386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3048000" y="45720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3048000" y="51054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029200" y="2244725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lived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5029200" y="27432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was/ were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5086350" y="3267075"/>
            <a:ext cx="146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sent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5099050" y="377825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came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5089525" y="427037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introduced</a:t>
            </a: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5140325" y="48133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showed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3" grpId="0" animBg="1"/>
      <p:bldP spid="52254" grpId="0" animBg="1"/>
      <p:bldP spid="52255" grpId="0" animBg="1"/>
      <p:bldP spid="52256" grpId="0" animBg="1"/>
      <p:bldP spid="52257" grpId="0" animBg="1"/>
      <p:bldP spid="52258" grpId="0" animBg="1"/>
      <p:bldP spid="52259" grpId="0"/>
      <p:bldP spid="52260" grpId="0"/>
      <p:bldP spid="52261" grpId="0"/>
      <p:bldP spid="52262" grpId="0"/>
      <p:bldP spid="52263" grpId="0"/>
      <p:bldP spid="522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006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.Vn3DH" pitchFamily="34" charset="0"/>
              </a:rPr>
              <a:t>UNIT 1:</a:t>
            </a:r>
            <a:r>
              <a:rPr lang="en-US" sz="4400" b="1">
                <a:solidFill>
                  <a:schemeClr val="bg2"/>
                </a:solidFill>
                <a:latin typeface=".Vn3DH" pitchFamily="34" charset="0"/>
              </a:rPr>
              <a:t> </a:t>
            </a:r>
            <a:r>
              <a:rPr lang="en-US" sz="4400" b="1">
                <a:solidFill>
                  <a:schemeClr val="accent2"/>
                </a:solidFill>
                <a:latin typeface=".Vn3DH" pitchFamily="34" charset="0"/>
              </a:rPr>
              <a:t>MY FRIENDS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9600" y="1508125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.VnUniverse" pitchFamily="34" charset="0"/>
              </a:rPr>
              <a:t>LESSON 5: LANGUAGE FOCUS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85750" y="46038"/>
            <a:ext cx="497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3200" b="1">
                <a:solidFill>
                  <a:schemeClr val="accent2"/>
                </a:solidFill>
                <a:latin typeface=".VnUniverse" pitchFamily="34" charset="0"/>
                <a:cs typeface="Times New Roman" pitchFamily="18" charset="0"/>
              </a:rPr>
              <a:t>Language focus.</a:t>
            </a:r>
          </a:p>
          <a:p>
            <a:pPr algn="just"/>
            <a:r>
              <a:rPr lang="en-US" sz="3200" b="1">
                <a:solidFill>
                  <a:schemeClr val="accent2"/>
                </a:solidFill>
                <a:latin typeface=".VnUniverse" pitchFamily="34" charset="0"/>
                <a:cs typeface="Times New Roman" pitchFamily="18" charset="0"/>
              </a:rPr>
              <a:t>* </a:t>
            </a:r>
            <a:r>
              <a:rPr lang="en-US" sz="3200" b="1" u="sng">
                <a:solidFill>
                  <a:schemeClr val="accent2"/>
                </a:solidFill>
                <a:latin typeface=".VnUniverse" pitchFamily="34" charset="0"/>
                <a:cs typeface="Times New Roman" pitchFamily="18" charset="0"/>
              </a:rPr>
              <a:t>Vocabulary</a:t>
            </a:r>
            <a:r>
              <a:rPr lang="en-US" sz="3200" b="1">
                <a:solidFill>
                  <a:schemeClr val="accent2"/>
                </a:solidFill>
                <a:latin typeface=".VnUniverse" pitchFamily="34" charset="0"/>
                <a:cs typeface="Times New Roman" pitchFamily="18" charset="0"/>
              </a:rPr>
              <a:t>:          </a:t>
            </a:r>
            <a:endParaRPr lang="en-US" sz="3200">
              <a:solidFill>
                <a:schemeClr val="accent2"/>
              </a:solidFill>
              <a:latin typeface=".VnUniverse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5588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400" b="1">
                <a:latin typeface=".VnTime" pitchFamily="34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281113"/>
            <a:ext cx="1916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.VnTeknical" pitchFamily="34" charset="0"/>
              </a:rPr>
              <a:t>- earth (n)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81175" y="1268413"/>
            <a:ext cx="1819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.VnTime" pitchFamily="34" charset="0"/>
              </a:rPr>
              <a:t> : tr¸i ®Êt</a:t>
            </a:r>
            <a:endParaRPr lang="en-US" sz="3200" b="1">
              <a:latin typeface="VNI-Helve" pitchFamily="2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406650"/>
            <a:ext cx="1870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.VnTeknical" pitchFamily="34" charset="0"/>
              </a:rPr>
              <a:t>- Mars (n)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893888" y="2401888"/>
            <a:ext cx="1719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.VnTime" pitchFamily="34" charset="0"/>
              </a:rPr>
              <a:t>: sao ho¶</a:t>
            </a:r>
            <a:endParaRPr lang="en-US" sz="3200" b="1">
              <a:latin typeface="VNI-Helve" pitchFamily="2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1797050"/>
            <a:ext cx="2449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.VnTeknical" pitchFamily="34" charset="0"/>
              </a:rPr>
              <a:t>- Mercury (n)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2370138" y="1806575"/>
            <a:ext cx="1876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.VnTime" pitchFamily="34" charset="0"/>
              </a:rPr>
              <a:t>: sao thuû</a:t>
            </a:r>
          </a:p>
        </p:txBody>
      </p:sp>
      <p:pic>
        <p:nvPicPr>
          <p:cNvPr id="9226" name="Picture 13" descr="Tay viÕ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953125"/>
            <a:ext cx="1181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2960688"/>
            <a:ext cx="1477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.VnTeknical" pitchFamily="34" charset="0"/>
              </a:rPr>
              <a:t>- rise(v)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1743075" y="2930525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.VnTime" pitchFamily="34" charset="0"/>
              </a:rPr>
              <a:t>: mäc</a:t>
            </a:r>
            <a:endParaRPr lang="en-US" sz="3200" b="1">
              <a:latin typeface="VNI-Helve" pitchFamily="2" charset="0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0" y="3468688"/>
            <a:ext cx="1427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.VnTeknical" pitchFamily="34" charset="0"/>
              </a:rPr>
              <a:t>- set(v)</a:t>
            </a: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1577975" y="3455988"/>
            <a:ext cx="96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.VnTime" pitchFamily="34" charset="0"/>
              </a:rPr>
              <a:t>: lÆn</a:t>
            </a:r>
            <a:endParaRPr lang="en-US" sz="3200" b="1">
              <a:latin typeface="VNI-Helve" pitchFamily="2" charset="0"/>
            </a:endParaRPr>
          </a:p>
        </p:txBody>
      </p:sp>
      <p:pic>
        <p:nvPicPr>
          <p:cNvPr id="40991" name="Picture 31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35651" r="44429" b="28268"/>
          <a:stretch>
            <a:fillRect/>
          </a:stretch>
        </p:blipFill>
        <p:spPr bwMode="auto">
          <a:xfrm>
            <a:off x="5562600" y="11430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1" name="Line 51"/>
          <p:cNvSpPr>
            <a:spLocks noChangeShapeType="1"/>
          </p:cNvSpPr>
          <p:nvPr/>
        </p:nvSpPr>
        <p:spPr bwMode="auto">
          <a:xfrm flipV="1">
            <a:off x="7315200" y="15240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H="1">
            <a:off x="6477000" y="25908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6127750" y="1695450"/>
            <a:ext cx="3810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 flipV="1">
            <a:off x="5991225" y="2209800"/>
            <a:ext cx="3810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>
            <a:off x="7543800" y="2133600"/>
            <a:ext cx="457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2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23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26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29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32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  <p:bldP spid="40964" grpId="1"/>
      <p:bldP spid="40964" grpId="2"/>
      <p:bldP spid="40965" grpId="0"/>
      <p:bldP spid="40966" grpId="0"/>
      <p:bldP spid="40966" grpId="1"/>
      <p:bldP spid="40966" grpId="2"/>
      <p:bldP spid="40967" grpId="0"/>
      <p:bldP spid="40970" grpId="0"/>
      <p:bldP spid="40970" grpId="1"/>
      <p:bldP spid="40970" grpId="2"/>
      <p:bldP spid="40971" grpId="0"/>
      <p:bldP spid="40975" grpId="0"/>
      <p:bldP spid="40975" grpId="1"/>
      <p:bldP spid="40975" grpId="2"/>
      <p:bldP spid="40976" grpId="0"/>
      <p:bldP spid="40989" grpId="0"/>
      <p:bldP spid="40989" grpId="1"/>
      <p:bldP spid="40989" grpId="2"/>
      <p:bldP spid="40990" grpId="0"/>
      <p:bldP spid="41011" grpId="0" animBg="1"/>
      <p:bldP spid="41011" grpId="1" animBg="1"/>
      <p:bldP spid="41012" grpId="0" animBg="1"/>
      <p:bldP spid="41012" grpId="1" animBg="1"/>
      <p:bldP spid="41013" grpId="0" animBg="1"/>
      <p:bldP spid="41013" grpId="1" animBg="1"/>
      <p:bldP spid="41014" grpId="0" animBg="1"/>
      <p:bldP spid="41014" grpId="1" animBg="1"/>
      <p:bldP spid="41016" grpId="0" animBg="1"/>
      <p:bldP spid="410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1981200"/>
            <a:ext cx="8518525" cy="4114800"/>
          </a:xfrm>
        </p:spPr>
        <p:txBody>
          <a:bodyPr>
            <a:normAutofit lnSpcReduction="10000"/>
          </a:bodyPr>
          <a:lstStyle/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lphaLcPeriod"/>
              <a:defRPr/>
            </a:pPr>
            <a:r>
              <a:rPr lang="en-US" sz="2800" b="1" dirty="0" err="1">
                <a:latin typeface=".VnUniverse" pitchFamily="34" charset="0"/>
              </a:rPr>
              <a:t>Hoa</a:t>
            </a:r>
            <a:r>
              <a:rPr lang="en-US" sz="2800" b="1" dirty="0">
                <a:latin typeface=".VnUniverse" pitchFamily="34" charset="0"/>
              </a:rPr>
              <a:t> (0) ………(live) in Hue last year, but she now(1) ................. (live) in Ha </a:t>
            </a:r>
            <a:r>
              <a:rPr lang="en-US" sz="2800" b="1" dirty="0" err="1">
                <a:latin typeface=".VnUniverse" pitchFamily="34" charset="0"/>
              </a:rPr>
              <a:t>Noi</a:t>
            </a:r>
            <a:r>
              <a:rPr lang="en-US" sz="2800" b="1" dirty="0">
                <a:latin typeface=".VnUniverse" pitchFamily="34" charset="0"/>
              </a:rPr>
              <a:t>. Yesterday, </a:t>
            </a:r>
            <a:r>
              <a:rPr lang="en-US" sz="2800" b="1" dirty="0" err="1">
                <a:latin typeface=".VnUniverse" pitchFamily="34" charset="0"/>
              </a:rPr>
              <a:t>Hoa’s</a:t>
            </a:r>
            <a:r>
              <a:rPr lang="en-US" sz="2800" b="1" dirty="0">
                <a:latin typeface=".VnUniverse" pitchFamily="34" charset="0"/>
              </a:rPr>
              <a:t> friend, </a:t>
            </a:r>
            <a:r>
              <a:rPr lang="en-US" sz="2800" b="1" dirty="0" err="1">
                <a:latin typeface=".VnUniverse" pitchFamily="34" charset="0"/>
              </a:rPr>
              <a:t>Nien</a:t>
            </a:r>
            <a:r>
              <a:rPr lang="en-US" sz="2800" b="1" dirty="0">
                <a:latin typeface=".VnUniverse" pitchFamily="34" charset="0"/>
              </a:rPr>
              <a:t> (2) .................(send) </a:t>
            </a:r>
            <a:r>
              <a:rPr lang="en-US" sz="2800" b="1" dirty="0" err="1">
                <a:latin typeface=".VnUniverse" pitchFamily="34" charset="0"/>
              </a:rPr>
              <a:t>Hoa</a:t>
            </a:r>
            <a:r>
              <a:rPr lang="en-US" sz="2800" b="1" dirty="0">
                <a:latin typeface=".VnUniverse" pitchFamily="34" charset="0"/>
              </a:rPr>
              <a:t> a letter. </a:t>
            </a:r>
            <a:r>
              <a:rPr lang="en-US" sz="2800" b="1" dirty="0" err="1">
                <a:latin typeface=".VnUniverse" pitchFamily="34" charset="0"/>
              </a:rPr>
              <a:t>Nien</a:t>
            </a:r>
            <a:r>
              <a:rPr lang="en-US" sz="2800" b="1" dirty="0">
                <a:latin typeface=".VnUniverse" pitchFamily="34" charset="0"/>
              </a:rPr>
              <a:t> (3) .................(be) </a:t>
            </a:r>
            <a:r>
              <a:rPr lang="en-US" sz="2800" b="1" dirty="0" err="1">
                <a:latin typeface=".VnUniverse" pitchFamily="34" charset="0"/>
              </a:rPr>
              <a:t>Hoa’s</a:t>
            </a:r>
            <a:r>
              <a:rPr lang="en-US" sz="2800" b="1" dirty="0">
                <a:latin typeface=".VnUniverse" pitchFamily="34" charset="0"/>
              </a:rPr>
              <a:t> neighbor when </a:t>
            </a:r>
            <a:r>
              <a:rPr lang="en-US" sz="2800" b="1" dirty="0" err="1">
                <a:latin typeface=".VnUniverse" pitchFamily="34" charset="0"/>
              </a:rPr>
              <a:t>Hoa</a:t>
            </a:r>
            <a:r>
              <a:rPr lang="en-US" sz="2800" b="1" dirty="0">
                <a:latin typeface=".VnUniverse" pitchFamily="34" charset="0"/>
              </a:rPr>
              <a:t> lived in Hue. She (4) ................. (be) younger than </a:t>
            </a:r>
            <a:r>
              <a:rPr lang="en-US" sz="2800" b="1" dirty="0" err="1">
                <a:latin typeface=".VnUniverse" pitchFamily="34" charset="0"/>
              </a:rPr>
              <a:t>Hoa</a:t>
            </a:r>
            <a:r>
              <a:rPr lang="en-US" sz="2800" b="1" dirty="0">
                <a:latin typeface=".VnUniverse" pitchFamily="34" charset="0"/>
              </a:rPr>
              <a:t>.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Tx/>
              <a:buAutoNum type="alphaLcPeriod"/>
              <a:defRPr/>
            </a:pPr>
            <a:r>
              <a:rPr lang="en-US" sz="2800" b="1" dirty="0" err="1">
                <a:latin typeface=".VnUniverse" pitchFamily="34" charset="0"/>
              </a:rPr>
              <a:t>Lan</a:t>
            </a:r>
            <a:r>
              <a:rPr lang="en-US" sz="2800" b="1" dirty="0">
                <a:latin typeface=".VnUniverse" pitchFamily="34" charset="0"/>
              </a:rPr>
              <a:t> (0) …….(be)  </a:t>
            </a:r>
            <a:r>
              <a:rPr lang="en-US" sz="2800" b="1" dirty="0" err="1">
                <a:latin typeface=".VnUniverse" pitchFamily="34" charset="0"/>
              </a:rPr>
              <a:t>Hoa’s</a:t>
            </a:r>
            <a:r>
              <a:rPr lang="en-US" sz="2800" b="1" dirty="0">
                <a:latin typeface=".VnUniverse" pitchFamily="34" charset="0"/>
              </a:rPr>
              <a:t> best friend. The two girls (1) .................(be) in the same class at </a:t>
            </a:r>
            <a:r>
              <a:rPr lang="en-US" sz="2800" b="1" dirty="0" err="1">
                <a:latin typeface=".VnUniverse" pitchFamily="34" charset="0"/>
              </a:rPr>
              <a:t>Quang</a:t>
            </a:r>
            <a:r>
              <a:rPr lang="en-US" sz="2800" b="1" dirty="0">
                <a:latin typeface=".VnUniverse" pitchFamily="34" charset="0"/>
              </a:rPr>
              <a:t> </a:t>
            </a:r>
            <a:r>
              <a:rPr lang="en-US" sz="2800" b="1" dirty="0" err="1">
                <a:latin typeface=".VnUniverse" pitchFamily="34" charset="0"/>
              </a:rPr>
              <a:t>Trung</a:t>
            </a:r>
            <a:r>
              <a:rPr lang="en-US" sz="2800" b="1" dirty="0">
                <a:latin typeface=".VnUniverse" pitchFamily="34" charset="0"/>
              </a:rPr>
              <a:t> school. Last year, </a:t>
            </a:r>
            <a:r>
              <a:rPr lang="en-US" sz="2800" b="1" dirty="0" err="1">
                <a:latin typeface=".VnUniverse" pitchFamily="34" charset="0"/>
              </a:rPr>
              <a:t>Hoa</a:t>
            </a:r>
            <a:r>
              <a:rPr lang="en-US" sz="2800" b="1" dirty="0">
                <a:latin typeface=".VnUniverse" pitchFamily="34" charset="0"/>
              </a:rPr>
              <a:t> (2) ................. (come) to the school for the first time. </a:t>
            </a:r>
            <a:r>
              <a:rPr lang="en-US" sz="2800" b="1" dirty="0" err="1">
                <a:latin typeface=".VnUniverse" pitchFamily="34" charset="0"/>
              </a:rPr>
              <a:t>Lan</a:t>
            </a:r>
            <a:r>
              <a:rPr lang="en-US" sz="2800" b="1" dirty="0">
                <a:latin typeface=".VnUniverse" pitchFamily="34" charset="0"/>
              </a:rPr>
              <a:t> (3) ................. (show) her around and (4) .......................... (introduce) her to many friends.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152400"/>
            <a:ext cx="8915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Universe" pitchFamily="34" charset="0"/>
              </a:rPr>
              <a:t>	Practice: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Universe" pitchFamily="34" charset="0"/>
              </a:rPr>
              <a:t>* Complete the paragraph using correct form of the verbs in brackets.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286000" y="185737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lived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295400" y="22669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lives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219200" y="2659063"/>
            <a:ext cx="1143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sent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24575" y="266541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was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981825" y="301148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is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076450" y="3886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is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323975" y="431165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are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505200" y="46482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came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533775" y="504825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showed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123950" y="54244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introduced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/>
      <p:bldP spid="34824" grpId="0"/>
      <p:bldP spid="34826" grpId="0"/>
      <p:bldP spid="34827" grpId="0"/>
      <p:bldP spid="34829" grpId="0"/>
      <p:bldP spid="34830" grpId="0"/>
      <p:bldP spid="34831" grpId="0"/>
      <p:bldP spid="34832" grpId="0"/>
      <p:bldP spid="34833" grpId="0"/>
      <p:bldP spid="34834" grpId="0"/>
      <p:bldP spid="34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85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0000FF"/>
                </a:solidFill>
                <a:latin typeface=".VnTeknical" pitchFamily="34" charset="0"/>
              </a:rPr>
              <a:t>*  Complete the dialogue. </a:t>
            </a:r>
            <a:endParaRPr lang="en-US" sz="3200">
              <a:solidFill>
                <a:srgbClr val="0000FF"/>
              </a:solidFill>
              <a:latin typeface=".VnTeknical" pitchFamily="34" charset="0"/>
            </a:endParaRPr>
          </a:p>
        </p:txBody>
      </p:sp>
      <p:sp>
        <p:nvSpPr>
          <p:cNvPr id="11267" name="Text Box 15"/>
          <p:cNvSpPr txBox="1">
            <a:spLocks noChangeArrowheads="1"/>
          </p:cNvSpPr>
          <p:nvPr/>
        </p:nvSpPr>
        <p:spPr bwMode="auto">
          <a:xfrm>
            <a:off x="762000" y="14478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11268" name="Text Box 26"/>
          <p:cNvSpPr txBox="1">
            <a:spLocks noChangeArrowheads="1"/>
          </p:cNvSpPr>
          <p:nvPr/>
        </p:nvSpPr>
        <p:spPr bwMode="auto">
          <a:xfrm>
            <a:off x="914400" y="15240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latin typeface=".VnTime" pitchFamily="34" charset="0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0" y="533400"/>
            <a:ext cx="9144000" cy="588963"/>
          </a:xfrm>
          <a:prstGeom prst="rect">
            <a:avLst/>
          </a:prstGeom>
          <a:solidFill>
            <a:srgbClr val="99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be	   move	   set		  rise            go</a:t>
            </a:r>
            <a:r>
              <a:rPr lang="en-US" sz="3200">
                <a:latin typeface=".VnTime" pitchFamily="34" charset="0"/>
              </a:rPr>
              <a:t> 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609600" y="1066800"/>
            <a:ext cx="74676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Ba: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What do you know about the sun, Tuan?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Tuan</a:t>
            </a:r>
            <a:r>
              <a:rPr lang="en-US" sz="2800">
                <a:solidFill>
                  <a:srgbClr val="FF0000"/>
                </a:solidFill>
                <a:latin typeface=".VnTeknical" pitchFamily="34" charset="0"/>
              </a:rPr>
              <a:t>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The sun (0) ……….in the east and (2)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           ................. in the west.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Ba: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Can you tell me anything  about another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      planet?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Tuan: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I know something about the earth. It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       ................. around the sun.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Ba: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Yes, and the moon (3) ................. around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      the Earth.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Tuan: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Where is Mars Ba?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.VnTeknical" pitchFamily="34" charset="0"/>
              </a:rPr>
              <a:t>Ba: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It (4) ................. near the sun.</a:t>
            </a:r>
            <a:endParaRPr lang="en-US" sz="2800" b="1">
              <a:solidFill>
                <a:srgbClr val="0000FF"/>
              </a:solidFill>
              <a:latin typeface=".VnTeknical" pitchFamily="34" charset="0"/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Tuan</a:t>
            </a:r>
            <a:r>
              <a:rPr lang="en-US" sz="2800">
                <a:solidFill>
                  <a:srgbClr val="FF0000"/>
                </a:solidFill>
                <a:latin typeface=".VnTeknical" pitchFamily="34" charset="0"/>
              </a:rPr>
              <a:t>:</a:t>
            </a:r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No, It’s silly! That (5) .................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.VnTeknical" pitchFamily="34" charset="0"/>
              </a:rPr>
              <a:t>   Mercury. Mars (6) ................. near the Earth 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3603625" y="1371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rises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2232025" y="1828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sets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1701800" y="358140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moves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4768850" y="3962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moves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730500" y="5257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is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5330825" y="5715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is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4181475" y="6096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76" grpId="0" animBg="1"/>
      <p:bldP spid="35878" grpId="0"/>
      <p:bldP spid="35879" grpId="0"/>
      <p:bldP spid="35880" grpId="0"/>
      <p:bldP spid="35881" grpId="0"/>
      <p:bldP spid="35882" grpId="0"/>
      <p:bldP spid="35883" grpId="0"/>
      <p:bldP spid="35884" grpId="0"/>
      <p:bldP spid="358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066800" y="30480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br>
              <a:rPr lang="en-US" sz="3200" b="1">
                <a:solidFill>
                  <a:srgbClr val="000099"/>
                </a:solidFill>
                <a:latin typeface=".VnTimeH" pitchFamily="34" charset="0"/>
              </a:rPr>
            </a:b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* Grammar note: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85800" y="838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95400" y="13255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  <a:latin typeface=".VnTime" pitchFamily="34" charset="0"/>
                <a:cs typeface="Arial" charset="0"/>
              </a:rPr>
              <a:t>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1866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.VnTime" pitchFamily="34" charset="0"/>
                <a:cs typeface="Arial" charset="0"/>
              </a:rPr>
              <a:t>+</a:t>
            </a:r>
            <a:r>
              <a:rPr lang="en-US" sz="3200">
                <a:solidFill>
                  <a:srgbClr val="CC00CC"/>
                </a:solidFill>
                <a:latin typeface=".VnTime" pitchFamily="34" charset="0"/>
                <a:cs typeface="Arial" charset="0"/>
              </a:rPr>
              <a:t>be (not)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048000" y="13255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.VnTime" pitchFamily="34" charset="0"/>
                <a:cs typeface="Arial" charset="0"/>
              </a:rPr>
              <a:t>+</a:t>
            </a:r>
            <a:r>
              <a:rPr lang="en-US" sz="3200">
                <a:solidFill>
                  <a:srgbClr val="CC00CC"/>
                </a:solidFill>
                <a:latin typeface=".VnTime" pitchFamily="34" charset="0"/>
                <a:cs typeface="Arial" charset="0"/>
              </a:rPr>
              <a:t>adj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962400" y="1325563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.VnTime" pitchFamily="34" charset="0"/>
                <a:cs typeface="Arial" charset="0"/>
              </a:rPr>
              <a:t>+ </a:t>
            </a:r>
            <a:r>
              <a:rPr lang="en-US" sz="3200">
                <a:solidFill>
                  <a:srgbClr val="CC00CC"/>
                </a:solidFill>
                <a:latin typeface=".VnTime" pitchFamily="34" charset="0"/>
                <a:cs typeface="Arial" charset="0"/>
              </a:rPr>
              <a:t>enough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638800" y="13255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.VnTime" pitchFamily="34" charset="0"/>
                <a:cs typeface="Arial" charset="0"/>
              </a:rPr>
              <a:t>+</a:t>
            </a:r>
            <a:r>
              <a:rPr lang="en-US" sz="3200">
                <a:solidFill>
                  <a:srgbClr val="CC00CC"/>
                </a:solidFill>
                <a:latin typeface=".VnTime" pitchFamily="34" charset="0"/>
                <a:cs typeface="Arial" charset="0"/>
              </a:rPr>
              <a:t>to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066800" y="8382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- She wasn’t   old  enough to be in my class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609600" y="1447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  <a:cs typeface="Arial" charset="0"/>
              </a:rPr>
              <a:t>Form: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1295400" y="1219200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2057400" y="1219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3200400" y="12192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3962400" y="1219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5029200" y="1219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5410200" y="1219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248400" y="152400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  <a:latin typeface="Times New Roman" pitchFamily="18" charset="0"/>
                <a:cs typeface="Arial" charset="0"/>
              </a:rPr>
              <a:t>-infinitive (V)</a:t>
            </a:r>
          </a:p>
          <a:p>
            <a:pPr algn="ctr"/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304800" y="19050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18" charset="0"/>
                <a:cs typeface="Arial" charset="0"/>
              </a:rPr>
              <a:t>Mean:</a:t>
            </a: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1524000" y="190500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(kh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ông) đủ ……. để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làm gì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1" grpId="0"/>
      <p:bldP spid="54286" grpId="0"/>
      <p:bldP spid="54287" grpId="0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5" grpId="0"/>
      <p:bldP spid="54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19150"/>
            <a:ext cx="8610600" cy="5581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a.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Hoa: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Can you put the groceries in your bag?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  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Lan: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No, it is ……….…………to carry everthing 	(big)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b.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Hoa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: Is Ba going to drive his father’s car?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  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Lan: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Don’t be silly! Ba is ....................................to drive a car	(old)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c.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Hoa: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Do you need any help?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  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Lan: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No, thanks. I’m ................................. to lift this box.	(strong)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d.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Hoa: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Why don’t you join our Englishspeaking club?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    </a:t>
            </a:r>
            <a:r>
              <a:rPr lang="en-US" sz="2800" b="1">
                <a:solidFill>
                  <a:srgbClr val="0000FF"/>
                </a:solidFill>
                <a:latin typeface=".VnUniverse" pitchFamily="34" charset="0"/>
              </a:rPr>
              <a:t>Lan: </a:t>
            </a:r>
            <a:r>
              <a:rPr lang="en-US" sz="2800">
                <a:solidFill>
                  <a:srgbClr val="0000FF"/>
                </a:solidFill>
                <a:latin typeface=".VnUniverse" pitchFamily="34" charset="0"/>
              </a:rPr>
              <a:t>I don’t think my English is ...............................to be a member. (good)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0" y="1524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eknical" pitchFamily="34" charset="0"/>
              </a:rPr>
              <a:t>* Complete the dialogue.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90800" y="1143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not big enough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114800" y="2057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not old enough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strong enough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572000" y="40528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eknical" pitchFamily="34" charset="0"/>
              </a:rPr>
              <a:t> good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  <p:bldP spid="37893" grpId="0"/>
      <p:bldP spid="37894" grpId="0"/>
      <p:bldP spid="37895" grpId="0"/>
      <p:bldP spid="3789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722</TotalTime>
  <Words>519</Words>
  <Application>Microsoft Office PowerPoint</Application>
  <PresentationFormat>On-screen Show (4:3)</PresentationFormat>
  <Paragraphs>110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.Vn3DH</vt:lpstr>
      <vt:lpstr>.VnTeknical</vt:lpstr>
      <vt:lpstr>.VnTime</vt:lpstr>
      <vt:lpstr>.VnTimeH</vt:lpstr>
      <vt:lpstr>.VnUniverse</vt:lpstr>
      <vt:lpstr>Arial</vt:lpstr>
      <vt:lpstr>Calibri</vt:lpstr>
      <vt:lpstr>Constantia</vt:lpstr>
      <vt:lpstr>Impact</vt:lpstr>
      <vt:lpstr>Times New Roman</vt:lpstr>
      <vt:lpstr>VNI-Helve</vt:lpstr>
      <vt:lpstr>VNtimes new roman</vt:lpstr>
      <vt:lpstr>Wingdings 2</vt:lpstr>
      <vt:lpstr>Flow</vt:lpstr>
      <vt:lpstr>ENGLISH 8</vt:lpstr>
      <vt:lpstr>PowerPoint Presentation</vt:lpstr>
      <vt:lpstr>* Supply the simple past form of the verbs.</vt:lpstr>
      <vt:lpstr>PowerPoint Presentation</vt:lpstr>
      <vt:lpstr>PowerPoint Presentation</vt:lpstr>
      <vt:lpstr>PowerPoint Presentation</vt:lpstr>
      <vt:lpstr>*  Complete the dialogue. </vt:lpstr>
      <vt:lpstr>PowerPoint Presentation</vt:lpstr>
      <vt:lpstr>PowerPoint Presentation</vt:lpstr>
      <vt:lpstr>HOMEWORK: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Mr Vuong</cp:lastModifiedBy>
  <cp:revision>60</cp:revision>
  <dcterms:created xsi:type="dcterms:W3CDTF">1601-01-01T00:00:00Z</dcterms:created>
  <dcterms:modified xsi:type="dcterms:W3CDTF">2022-07-30T13:29:59Z</dcterms:modified>
</cp:coreProperties>
</file>