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80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41E2FF-0786-4CC3-A409-40519C4AC36B}" type="datetimeFigureOut">
              <a:rPr lang="en-US" smtClean="0"/>
              <a:t>16/08/2022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DD965A-A941-4ED4-BD7D-E30417C5D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665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9026-9509-4F4B-B281-8021D617809B}" type="datetimeFigureOut">
              <a:rPr lang="en-US" smtClean="0"/>
              <a:t>16/08/2022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402E3-D4FB-4686-BD44-3227226D2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893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9026-9509-4F4B-B281-8021D617809B}" type="datetimeFigureOut">
              <a:rPr lang="en-US" smtClean="0"/>
              <a:t>16/08/2022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402E3-D4FB-4686-BD44-3227226D2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418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9026-9509-4F4B-B281-8021D617809B}" type="datetimeFigureOut">
              <a:rPr lang="en-US" smtClean="0"/>
              <a:t>16/08/2022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402E3-D4FB-4686-BD44-3227226D2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29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9026-9509-4F4B-B281-8021D617809B}" type="datetimeFigureOut">
              <a:rPr lang="en-US" smtClean="0"/>
              <a:t>16/08/2022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402E3-D4FB-4686-BD44-3227226D2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40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9026-9509-4F4B-B281-8021D617809B}" type="datetimeFigureOut">
              <a:rPr lang="en-US" smtClean="0"/>
              <a:t>16/08/2022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402E3-D4FB-4686-BD44-3227226D2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709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9026-9509-4F4B-B281-8021D617809B}" type="datetimeFigureOut">
              <a:rPr lang="en-US" smtClean="0"/>
              <a:t>16/08/2022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402E3-D4FB-4686-BD44-3227226D2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956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9026-9509-4F4B-B281-8021D617809B}" type="datetimeFigureOut">
              <a:rPr lang="en-US" smtClean="0"/>
              <a:t>16/08/2022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402E3-D4FB-4686-BD44-3227226D2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240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9026-9509-4F4B-B281-8021D617809B}" type="datetimeFigureOut">
              <a:rPr lang="en-US" smtClean="0"/>
              <a:t>16/08/2022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402E3-D4FB-4686-BD44-3227226D2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060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9026-9509-4F4B-B281-8021D617809B}" type="datetimeFigureOut">
              <a:rPr lang="en-US" smtClean="0"/>
              <a:t>16/08/2022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402E3-D4FB-4686-BD44-3227226D2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841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9026-9509-4F4B-B281-8021D617809B}" type="datetimeFigureOut">
              <a:rPr lang="en-US" smtClean="0"/>
              <a:t>16/08/2022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402E3-D4FB-4686-BD44-3227226D2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240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9026-9509-4F4B-B281-8021D617809B}" type="datetimeFigureOut">
              <a:rPr lang="en-US" smtClean="0"/>
              <a:t>16/08/2022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402E3-D4FB-4686-BD44-3227226D2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540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E9026-9509-4F4B-B281-8021D617809B}" type="datetimeFigureOut">
              <a:rPr lang="en-US" smtClean="0"/>
              <a:t>16/08/2022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2402E3-D4FB-4686-BD44-3227226D2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723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11"/>
          <p:cNvGrpSpPr>
            <a:grpSpLocks/>
          </p:cNvGrpSpPr>
          <p:nvPr/>
        </p:nvGrpSpPr>
        <p:grpSpPr bwMode="auto">
          <a:xfrm>
            <a:off x="-6350" y="0"/>
            <a:ext cx="9156700" cy="838200"/>
            <a:chOff x="0" y="8"/>
            <a:chExt cx="5768" cy="839"/>
          </a:xfrm>
        </p:grpSpPr>
        <p:sp>
          <p:nvSpPr>
            <p:cNvPr id="2060" name="Text Box 12"/>
            <p:cNvSpPr txBox="1">
              <a:spLocks noChangeArrowheads="1"/>
            </p:cNvSpPr>
            <p:nvPr/>
          </p:nvSpPr>
          <p:spPr bwMode="auto">
            <a:xfrm>
              <a:off x="0" y="8"/>
              <a:ext cx="5760" cy="839"/>
            </a:xfrm>
            <a:prstGeom prst="rect">
              <a:avLst/>
            </a:prstGeom>
            <a:gradFill rotWithShape="1">
              <a:gsLst>
                <a:gs pos="0">
                  <a:srgbClr val="99CCFF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10000"/>
                </a:spcBef>
              </a:pPr>
              <a:endParaRPr lang="vi-VN" sz="1000" b="1">
                <a:solidFill>
                  <a:schemeClr val="bg1"/>
                </a:solidFill>
                <a:latin typeface="Tahoma" pitchFamily="34" charset="0"/>
              </a:endParaRPr>
            </a:p>
            <a:p>
              <a:pPr algn="ctr" eaLnBrk="1" hangingPunct="1">
                <a:spcBef>
                  <a:spcPct val="10000"/>
                </a:spcBef>
              </a:pPr>
              <a:r>
                <a:rPr lang="vi-VN" sz="2400" b="1">
                  <a:solidFill>
                    <a:schemeClr val="bg1"/>
                  </a:solidFill>
                  <a:latin typeface="Tahoma" pitchFamily="34" charset="0"/>
                </a:rPr>
                <a:t>PHÒNG GIÁO DỤC VÀ ĐÀO TẠO HUYỆN CHÂU ĐỨC</a:t>
              </a:r>
            </a:p>
            <a:p>
              <a:pPr algn="ctr" eaLnBrk="1" hangingPunct="1">
                <a:spcBef>
                  <a:spcPct val="50000"/>
                </a:spcBef>
              </a:pPr>
              <a:r>
                <a:rPr lang="vi-VN" sz="2400" b="1">
                  <a:solidFill>
                    <a:schemeClr val="bg1"/>
                  </a:solidFill>
                  <a:latin typeface="Tahoma" pitchFamily="34" charset="0"/>
                </a:rPr>
                <a:t>TRƯỜNG THCS QUANG TRUNG </a:t>
              </a:r>
            </a:p>
            <a:p>
              <a:pPr algn="ctr" eaLnBrk="1" hangingPunct="1">
                <a:spcBef>
                  <a:spcPct val="50000"/>
                </a:spcBef>
              </a:pPr>
              <a:endParaRPr lang="vi-VN" sz="600" b="1">
                <a:solidFill>
                  <a:schemeClr val="bg1"/>
                </a:solidFill>
                <a:latin typeface="Tahoma" pitchFamily="34" charset="0"/>
              </a:endParaRPr>
            </a:p>
          </p:txBody>
        </p:sp>
        <p:sp>
          <p:nvSpPr>
            <p:cNvPr id="2061" name="Text Box 13"/>
            <p:cNvSpPr txBox="1">
              <a:spLocks noChangeArrowheads="1"/>
            </p:cNvSpPr>
            <p:nvPr/>
          </p:nvSpPr>
          <p:spPr bwMode="auto">
            <a:xfrm>
              <a:off x="8" y="32"/>
              <a:ext cx="5760" cy="647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rgbClr val="FFFFC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lvl="1" algn="ctr" eaLnBrk="1" hangingPunct="1">
                <a:spcBef>
                  <a:spcPct val="10000"/>
                </a:spcBef>
              </a:pPr>
              <a:r>
                <a:rPr lang="en-US" sz="3600" b="1" dirty="0">
                  <a:solidFill>
                    <a:srgbClr val="9900CC"/>
                  </a:solidFill>
                  <a:latin typeface="Times New Roman" pitchFamily="18" charset="0"/>
                  <a:cs typeface="Times New Roman" pitchFamily="18" charset="0"/>
                </a:rPr>
                <a:t>TOÁN 6: CHÂN TRỜI SÁNG TẠO</a:t>
              </a:r>
              <a:endPara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62" name="Line 14"/>
            <p:cNvSpPr>
              <a:spLocks noChangeShapeType="1"/>
            </p:cNvSpPr>
            <p:nvPr/>
          </p:nvSpPr>
          <p:spPr bwMode="auto">
            <a:xfrm>
              <a:off x="40" y="803"/>
              <a:ext cx="5672" cy="0"/>
            </a:xfrm>
            <a:prstGeom prst="line">
              <a:avLst/>
            </a:prstGeom>
            <a:noFill/>
            <a:ln w="57150" cmpd="thickThin">
              <a:solidFill>
                <a:srgbClr val="FF66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051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 flipH="1" flipV="1">
            <a:off x="-3404393" y="3404393"/>
            <a:ext cx="6858000" cy="4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5691188" y="3405187"/>
            <a:ext cx="6858000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0" y="-22225"/>
            <a:ext cx="9144000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0" y="6813550"/>
            <a:ext cx="9144000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AutoShape 16" descr="Kết quả hình ảnh cho SÁCH GIÁO KHOA TOÁN 7"/>
          <p:cNvSpPr>
            <a:spLocks noChangeAspect="1" noChangeArrowheads="1"/>
          </p:cNvSpPr>
          <p:nvPr/>
        </p:nvSpPr>
        <p:spPr bwMode="auto">
          <a:xfrm>
            <a:off x="155575" y="-1143000"/>
            <a:ext cx="19050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7" name="AutoShape 18" descr="Kết quả hình ảnh cho SÁCH GIÁO KHOA TOÁN 7"/>
          <p:cNvSpPr>
            <a:spLocks noChangeAspect="1" noChangeArrowheads="1"/>
          </p:cNvSpPr>
          <p:nvPr/>
        </p:nvSpPr>
        <p:spPr bwMode="auto">
          <a:xfrm>
            <a:off x="307975" y="-990600"/>
            <a:ext cx="19050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AutoShape 2" descr="SDK TOÁN 6 TẬP 2 CHÂN TRỜI SÁNG TẠO - Tài Liệu Toán Miễn Phí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" name="Picture 3">
            <a:extLst>
              <a:ext uri="{FF2B5EF4-FFF2-40B4-BE49-F238E27FC236}">
                <a16:creationId xmlns:a16="http://schemas.microsoft.com/office/drawing/2014/main" id="{CFBD5929-55BB-D1DE-B08E-D837F435BB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1200150"/>
            <a:ext cx="8710613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19D942F5-C47A-052C-6D65-9CD2FD08B999}"/>
              </a:ext>
            </a:extLst>
          </p:cNvPr>
          <p:cNvSpPr/>
          <p:nvPr/>
        </p:nvSpPr>
        <p:spPr>
          <a:xfrm>
            <a:off x="125413" y="5554663"/>
            <a:ext cx="8936037" cy="1214437"/>
          </a:xfrm>
          <a:prstGeom prst="rect">
            <a:avLst/>
          </a:prstGeom>
          <a:solidFill>
            <a:srgbClr val="9933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en-US" sz="6000" kern="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 TOÁN </a:t>
            </a:r>
          </a:p>
        </p:txBody>
      </p:sp>
    </p:spTree>
    <p:extLst>
      <p:ext uri="{BB962C8B-B14F-4D97-AF65-F5344CB8AC3E}">
        <p14:creationId xmlns:p14="http://schemas.microsoft.com/office/powerpoint/2010/main" val="1200168689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ular Callout 23"/>
          <p:cNvSpPr/>
          <p:nvPr/>
        </p:nvSpPr>
        <p:spPr>
          <a:xfrm>
            <a:off x="1371600" y="3124200"/>
            <a:ext cx="6553200" cy="810223"/>
          </a:xfrm>
          <a:prstGeom prst="wedgeRoundRectCallout">
            <a:avLst>
              <a:gd name="adj1" fmla="val -47073"/>
              <a:gd name="adj2" fmla="val 201837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liệt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gieo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xắc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2209800" y="4270321"/>
            <a:ext cx="673417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xắc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2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3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4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5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5362" name="TextBox 4"/>
          <p:cNvSpPr txBox="1">
            <a:spLocks noChangeArrowheads="1"/>
          </p:cNvSpPr>
          <p:nvPr/>
        </p:nvSpPr>
        <p:spPr bwMode="auto">
          <a:xfrm>
            <a:off x="-21771" y="609600"/>
            <a:ext cx="6553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5" name="TextBox 3"/>
          <p:cNvSpPr txBox="1">
            <a:spLocks noChangeArrowheads="1"/>
          </p:cNvSpPr>
          <p:nvPr/>
        </p:nvSpPr>
        <p:spPr bwMode="auto">
          <a:xfrm>
            <a:off x="25400" y="0"/>
            <a:ext cx="9070975" cy="646331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 1:  PHÉP THỬ NGHIỆM – SỰ KIỆN</a:t>
            </a:r>
          </a:p>
        </p:txBody>
      </p:sp>
      <p:sp>
        <p:nvSpPr>
          <p:cNvPr id="3" name="AutoShape 142" descr="Tập tin:Đồng xu 5000 đồng.jpg – Wikipedia tiếng Việ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TextBox 4"/>
          <p:cNvSpPr txBox="1">
            <a:spLocks noChangeArrowheads="1"/>
          </p:cNvSpPr>
          <p:nvPr/>
        </p:nvSpPr>
        <p:spPr bwMode="auto">
          <a:xfrm>
            <a:off x="2964259" y="5833918"/>
            <a:ext cx="336788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 = {1, 2, 3, 4, 5, 6}</a:t>
            </a: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4270321"/>
            <a:ext cx="1800225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utoShape 2" descr="Xúc xắc - Cảnh 3D - Giáo dục và học tập kỹ thuật số Mozai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887" y="762000"/>
            <a:ext cx="2383745" cy="2097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1964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0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ular Callout 23"/>
          <p:cNvSpPr/>
          <p:nvPr/>
        </p:nvSpPr>
        <p:spPr>
          <a:xfrm>
            <a:off x="307975" y="1447800"/>
            <a:ext cx="6553200" cy="810223"/>
          </a:xfrm>
          <a:prstGeom prst="wedgeRoundRectCallout">
            <a:avLst>
              <a:gd name="adj1" fmla="val 53259"/>
              <a:gd name="adj2" fmla="val 157500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liệt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siêu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thai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90261" y="3015555"/>
            <a:ext cx="673417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gái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5362" name="TextBox 4"/>
          <p:cNvSpPr txBox="1">
            <a:spLocks noChangeArrowheads="1"/>
          </p:cNvSpPr>
          <p:nvPr/>
        </p:nvSpPr>
        <p:spPr bwMode="auto">
          <a:xfrm>
            <a:off x="-21771" y="609600"/>
            <a:ext cx="6553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5" name="TextBox 3"/>
          <p:cNvSpPr txBox="1">
            <a:spLocks noChangeArrowheads="1"/>
          </p:cNvSpPr>
          <p:nvPr/>
        </p:nvSpPr>
        <p:spPr bwMode="auto">
          <a:xfrm>
            <a:off x="25400" y="0"/>
            <a:ext cx="9070975" cy="646331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 1:  PHÉP THỬ NGHIỆM – SỰ KIỆN</a:t>
            </a:r>
          </a:p>
        </p:txBody>
      </p:sp>
      <p:sp>
        <p:nvSpPr>
          <p:cNvPr id="3" name="AutoShape 142" descr="Tập tin:Đồng xu 5000 đồng.jpg – Wikipedia tiếng Việ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TextBox 4"/>
          <p:cNvSpPr txBox="1">
            <a:spLocks noChangeArrowheads="1"/>
          </p:cNvSpPr>
          <p:nvPr/>
        </p:nvSpPr>
        <p:spPr bwMode="auto">
          <a:xfrm>
            <a:off x="1570888" y="4400550"/>
            <a:ext cx="336788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 = {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gái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}</a:t>
            </a:r>
          </a:p>
        </p:txBody>
      </p:sp>
      <p:sp>
        <p:nvSpPr>
          <p:cNvPr id="2" name="AutoShape 2" descr="Xúc xắc - Cảnh 3D - Giáo dục và học tập kỹ thuật số Mozai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438400"/>
            <a:ext cx="1428750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8774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0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25400" y="3048000"/>
            <a:ext cx="863254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Quay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VD2,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5362" name="TextBox 4"/>
          <p:cNvSpPr txBox="1">
            <a:spLocks noChangeArrowheads="1"/>
          </p:cNvSpPr>
          <p:nvPr/>
        </p:nvSpPr>
        <p:spPr bwMode="auto">
          <a:xfrm>
            <a:off x="-21771" y="609600"/>
            <a:ext cx="6553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5" name="TextBox 3"/>
          <p:cNvSpPr txBox="1">
            <a:spLocks noChangeArrowheads="1"/>
          </p:cNvSpPr>
          <p:nvPr/>
        </p:nvSpPr>
        <p:spPr bwMode="auto">
          <a:xfrm>
            <a:off x="25400" y="0"/>
            <a:ext cx="9070975" cy="646331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 1:  PHÉP THỬ NGHIỆM – SỰ KIỆN</a:t>
            </a:r>
          </a:p>
        </p:txBody>
      </p:sp>
      <p:sp>
        <p:nvSpPr>
          <p:cNvPr id="3" name="AutoShape 142" descr="Tập tin:Đồng xu 5000 đồng.jpg – Wikipedia tiếng Việ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AutoShape 2" descr="Xúc xắc - Cảnh 3D - Giáo dục và học tập kỹ thuật số Mozai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5943600" y="609601"/>
            <a:ext cx="3136613" cy="1524000"/>
            <a:chOff x="4267200" y="609600"/>
            <a:chExt cx="4813013" cy="2100870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7200" y="646331"/>
              <a:ext cx="2476664" cy="20405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1765" y="609600"/>
              <a:ext cx="2358448" cy="21008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0911476"/>
              </p:ext>
            </p:extLst>
          </p:nvPr>
        </p:nvGraphicFramePr>
        <p:xfrm>
          <a:off x="228600" y="2133600"/>
          <a:ext cx="8708573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61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60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60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60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65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5607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5607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8656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5607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5607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5607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2558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95094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Lần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bốc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thứ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thăm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6" name="TextBox 4"/>
          <p:cNvSpPr txBox="1">
            <a:spLocks noChangeArrowheads="1"/>
          </p:cNvSpPr>
          <p:nvPr/>
        </p:nvSpPr>
        <p:spPr bwMode="auto">
          <a:xfrm>
            <a:off x="25401" y="3582106"/>
            <a:ext cx="5765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Bốc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5?</a:t>
            </a:r>
          </a:p>
        </p:txBody>
      </p:sp>
      <p:sp>
        <p:nvSpPr>
          <p:cNvPr id="17" name="TextBox 4"/>
          <p:cNvSpPr txBox="1">
            <a:spLocks noChangeArrowheads="1"/>
          </p:cNvSpPr>
          <p:nvPr/>
        </p:nvSpPr>
        <p:spPr bwMode="auto">
          <a:xfrm>
            <a:off x="25401" y="4191000"/>
            <a:ext cx="5765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Bốc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lẻ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8" name="TextBox 4"/>
          <p:cNvSpPr txBox="1">
            <a:spLocks noChangeArrowheads="1"/>
          </p:cNvSpPr>
          <p:nvPr/>
        </p:nvSpPr>
        <p:spPr bwMode="auto">
          <a:xfrm>
            <a:off x="25400" y="4735991"/>
            <a:ext cx="668019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Bốc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5?</a:t>
            </a:r>
          </a:p>
        </p:txBody>
      </p:sp>
      <p:sp>
        <p:nvSpPr>
          <p:cNvPr id="19" name="TextBox 4"/>
          <p:cNvSpPr txBox="1">
            <a:spLocks noChangeArrowheads="1"/>
          </p:cNvSpPr>
          <p:nvPr/>
        </p:nvSpPr>
        <p:spPr bwMode="auto">
          <a:xfrm>
            <a:off x="5428819" y="3582812"/>
            <a:ext cx="310558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chắc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chắn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20" name="TextBox 4"/>
          <p:cNvSpPr txBox="1">
            <a:spLocks noChangeArrowheads="1"/>
          </p:cNvSpPr>
          <p:nvPr/>
        </p:nvSpPr>
        <p:spPr bwMode="auto">
          <a:xfrm>
            <a:off x="4374327" y="4212771"/>
            <a:ext cx="310558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21" name="TextBox 4"/>
          <p:cNvSpPr txBox="1">
            <a:spLocks noChangeArrowheads="1"/>
          </p:cNvSpPr>
          <p:nvPr/>
        </p:nvSpPr>
        <p:spPr bwMode="auto">
          <a:xfrm>
            <a:off x="5889172" y="4746876"/>
            <a:ext cx="310558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23" name="TextBox 4"/>
          <p:cNvSpPr txBox="1">
            <a:spLocks noChangeArrowheads="1"/>
          </p:cNvSpPr>
          <p:nvPr/>
        </p:nvSpPr>
        <p:spPr bwMode="auto">
          <a:xfrm>
            <a:off x="155575" y="5270096"/>
            <a:ext cx="8839178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chắc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chắn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ra.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681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  <p:bldP spid="17" grpId="0"/>
      <p:bldP spid="18" grpId="0"/>
      <p:bldP spid="19" grpId="0"/>
      <p:bldP spid="20" grpId="0"/>
      <p:bldP spid="21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5916499"/>
              </p:ext>
            </p:extLst>
          </p:nvPr>
        </p:nvGraphicFramePr>
        <p:xfrm>
          <a:off x="460375" y="3288191"/>
          <a:ext cx="7312025" cy="2164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06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Sự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kiện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Kết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quả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chấm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nhỏ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hơn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7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chấm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lớn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hơn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7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chấm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là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chẵn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177346" y="1219200"/>
            <a:ext cx="6223454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gieo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xắc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5362" name="TextBox 4"/>
          <p:cNvSpPr txBox="1">
            <a:spLocks noChangeArrowheads="1"/>
          </p:cNvSpPr>
          <p:nvPr/>
        </p:nvSpPr>
        <p:spPr bwMode="auto">
          <a:xfrm>
            <a:off x="-21771" y="609600"/>
            <a:ext cx="6553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5" name="TextBox 3"/>
          <p:cNvSpPr txBox="1">
            <a:spLocks noChangeArrowheads="1"/>
          </p:cNvSpPr>
          <p:nvPr/>
        </p:nvSpPr>
        <p:spPr bwMode="auto">
          <a:xfrm>
            <a:off x="25400" y="0"/>
            <a:ext cx="9070975" cy="646331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 1:  PHÉP THỬ NGHIỆM – SỰ KIỆN</a:t>
            </a:r>
          </a:p>
        </p:txBody>
      </p:sp>
      <p:sp>
        <p:nvSpPr>
          <p:cNvPr id="3" name="AutoShape 142" descr="Tập tin:Đồng xu 5000 đồng.jpg – Wikipedia tiếng Việ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AutoShape 2" descr="Xúc xắc - Cảnh 3D - Giáo dục và học tập kỹ thuật số Mozai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TextBox 4"/>
          <p:cNvSpPr txBox="1">
            <a:spLocks noChangeArrowheads="1"/>
          </p:cNvSpPr>
          <p:nvPr/>
        </p:nvSpPr>
        <p:spPr bwMode="auto">
          <a:xfrm>
            <a:off x="4648200" y="3886200"/>
            <a:ext cx="310558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chắc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chắn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4"/>
          <p:cNvSpPr txBox="1">
            <a:spLocks noChangeArrowheads="1"/>
          </p:cNvSpPr>
          <p:nvPr/>
        </p:nvSpPr>
        <p:spPr bwMode="auto">
          <a:xfrm>
            <a:off x="4666819" y="4946388"/>
            <a:ext cx="310558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4"/>
          <p:cNvSpPr txBox="1">
            <a:spLocks noChangeArrowheads="1"/>
          </p:cNvSpPr>
          <p:nvPr/>
        </p:nvSpPr>
        <p:spPr bwMode="auto">
          <a:xfrm>
            <a:off x="4538888" y="4423168"/>
            <a:ext cx="310558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669" y="871210"/>
            <a:ext cx="1916113" cy="1685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0633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9" grpId="0"/>
      <p:bldP spid="20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4562987"/>
              </p:ext>
            </p:extLst>
          </p:nvPr>
        </p:nvGraphicFramePr>
        <p:xfrm>
          <a:off x="155575" y="2895600"/>
          <a:ext cx="8940800" cy="2164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45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5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Sự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kiện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Kết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quả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An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lấy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được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 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quả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bóng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màu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xanh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An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lấy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được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ít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nhất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một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quả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bóng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màu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đỏ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An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lấy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được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 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quả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bóng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màu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đỏ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177346" y="1219200"/>
            <a:ext cx="8280854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TH: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An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5362" name="TextBox 4"/>
          <p:cNvSpPr txBox="1">
            <a:spLocks noChangeArrowheads="1"/>
          </p:cNvSpPr>
          <p:nvPr/>
        </p:nvSpPr>
        <p:spPr bwMode="auto">
          <a:xfrm>
            <a:off x="-21771" y="609600"/>
            <a:ext cx="6553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5" name="TextBox 3"/>
          <p:cNvSpPr txBox="1">
            <a:spLocks noChangeArrowheads="1"/>
          </p:cNvSpPr>
          <p:nvPr/>
        </p:nvSpPr>
        <p:spPr bwMode="auto">
          <a:xfrm>
            <a:off x="25400" y="0"/>
            <a:ext cx="9070975" cy="646331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 1:  PHÉP THỬ NGHIỆM – SỰ KIỆN</a:t>
            </a:r>
          </a:p>
        </p:txBody>
      </p:sp>
      <p:sp>
        <p:nvSpPr>
          <p:cNvPr id="3" name="AutoShape 142" descr="Tập tin:Đồng xu 5000 đồng.jpg – Wikipedia tiếng Việ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AutoShape 2" descr="Xúc xắc - Cảnh 3D - Giáo dục và học tập kỹ thuật số Mozai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TextBox 4"/>
          <p:cNvSpPr txBox="1">
            <a:spLocks noChangeArrowheads="1"/>
          </p:cNvSpPr>
          <p:nvPr/>
        </p:nvSpPr>
        <p:spPr bwMode="auto">
          <a:xfrm>
            <a:off x="6343219" y="3972580"/>
            <a:ext cx="310558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chắc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chắn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4"/>
          <p:cNvSpPr txBox="1">
            <a:spLocks noChangeArrowheads="1"/>
          </p:cNvSpPr>
          <p:nvPr/>
        </p:nvSpPr>
        <p:spPr bwMode="auto">
          <a:xfrm>
            <a:off x="6648019" y="4495800"/>
            <a:ext cx="310558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4"/>
          <p:cNvSpPr txBox="1">
            <a:spLocks noChangeArrowheads="1"/>
          </p:cNvSpPr>
          <p:nvPr/>
        </p:nvSpPr>
        <p:spPr bwMode="auto">
          <a:xfrm>
            <a:off x="6495619" y="3429000"/>
            <a:ext cx="310558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547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9" grpId="0"/>
      <p:bldP spid="20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2570882"/>
              </p:ext>
            </p:extLst>
          </p:nvPr>
        </p:nvGraphicFramePr>
        <p:xfrm>
          <a:off x="155575" y="2895600"/>
          <a:ext cx="8531225" cy="2682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32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991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Sự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kiện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Kết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quả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thẻ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lấy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ra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là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chẵn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thẻ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lấy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ra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là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lẻ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thẻ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lấy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ra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chia 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hết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cho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10.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thẻ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lấy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ra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nhỏ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hơn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10.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177346" y="1219200"/>
            <a:ext cx="8814254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TH: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9.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5362" name="TextBox 4"/>
          <p:cNvSpPr txBox="1">
            <a:spLocks noChangeArrowheads="1"/>
          </p:cNvSpPr>
          <p:nvPr/>
        </p:nvSpPr>
        <p:spPr bwMode="auto">
          <a:xfrm>
            <a:off x="-21771" y="609600"/>
            <a:ext cx="6553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5" name="TextBox 3"/>
          <p:cNvSpPr txBox="1">
            <a:spLocks noChangeArrowheads="1"/>
          </p:cNvSpPr>
          <p:nvPr/>
        </p:nvSpPr>
        <p:spPr bwMode="auto">
          <a:xfrm>
            <a:off x="25400" y="0"/>
            <a:ext cx="9070975" cy="646331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 1:  PHÉP THỬ NGHIỆM – SỰ KIỆN</a:t>
            </a:r>
          </a:p>
        </p:txBody>
      </p:sp>
      <p:sp>
        <p:nvSpPr>
          <p:cNvPr id="3" name="AutoShape 142" descr="Tập tin:Đồng xu 5000 đồng.jpg – Wikipedia tiếng Việ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AutoShape 2" descr="Xúc xắc - Cảnh 3D - Giáo dục và học tập kỹ thuật số Mozai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TextBox 4"/>
          <p:cNvSpPr txBox="1">
            <a:spLocks noChangeArrowheads="1"/>
          </p:cNvSpPr>
          <p:nvPr/>
        </p:nvSpPr>
        <p:spPr bwMode="auto">
          <a:xfrm>
            <a:off x="5795067" y="3449360"/>
            <a:ext cx="2133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4"/>
          <p:cNvSpPr txBox="1">
            <a:spLocks noChangeArrowheads="1"/>
          </p:cNvSpPr>
          <p:nvPr/>
        </p:nvSpPr>
        <p:spPr bwMode="auto">
          <a:xfrm>
            <a:off x="5535742" y="4516866"/>
            <a:ext cx="310558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5816838" y="3972580"/>
            <a:ext cx="2133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4"/>
          <p:cNvSpPr txBox="1">
            <a:spLocks noChangeArrowheads="1"/>
          </p:cNvSpPr>
          <p:nvPr/>
        </p:nvSpPr>
        <p:spPr bwMode="auto">
          <a:xfrm>
            <a:off x="5795067" y="5040086"/>
            <a:ext cx="258693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chắc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chắn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062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0" grpId="0"/>
      <p:bldP spid="21" grpId="0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155575" y="1066800"/>
            <a:ext cx="8814254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1: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liệt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14350" indent="-514350" algn="just" eaLnBrk="1" hangingPunct="1">
              <a:buAutoNum type="alphaLcParenR"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bi.</a:t>
            </a:r>
          </a:p>
          <a:p>
            <a:pPr marL="514350" indent="-514350" algn="just" eaLnBrk="1" hangingPunct="1">
              <a:buAutoNum type="alphaLcParenR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AutoShape 142" descr="Tập tin:Đồng xu 5000 đồng.jpg – Wikipedia tiếng Việ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AutoShape 2" descr="Xúc xắc - Cảnh 3D - Giáo dục và học tập kỹ thuật số Mozai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82723" y="7937"/>
            <a:ext cx="696511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44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LUYỆN TẬP – VẬN DỤNG</a:t>
            </a:r>
          </a:p>
        </p:txBody>
      </p:sp>
      <p:sp>
        <p:nvSpPr>
          <p:cNvPr id="14" name="TextBox 4"/>
          <p:cNvSpPr txBox="1">
            <a:spLocks noChangeArrowheads="1"/>
          </p:cNvSpPr>
          <p:nvPr/>
        </p:nvSpPr>
        <p:spPr bwMode="auto">
          <a:xfrm>
            <a:off x="3433763" y="2971800"/>
            <a:ext cx="11289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4"/>
          <p:cNvSpPr txBox="1">
            <a:spLocks noChangeArrowheads="1"/>
          </p:cNvSpPr>
          <p:nvPr/>
        </p:nvSpPr>
        <p:spPr bwMode="auto">
          <a:xfrm>
            <a:off x="166461" y="3429000"/>
            <a:ext cx="41007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6" name="TextBox 4"/>
          <p:cNvSpPr txBox="1">
            <a:spLocks noChangeArrowheads="1"/>
          </p:cNvSpPr>
          <p:nvPr/>
        </p:nvSpPr>
        <p:spPr bwMode="auto">
          <a:xfrm>
            <a:off x="307975" y="3952220"/>
            <a:ext cx="41007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7" name="TextBox 4"/>
          <p:cNvSpPr txBox="1">
            <a:spLocks noChangeArrowheads="1"/>
          </p:cNvSpPr>
          <p:nvPr/>
        </p:nvSpPr>
        <p:spPr bwMode="auto">
          <a:xfrm>
            <a:off x="297088" y="4475440"/>
            <a:ext cx="41007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bi.</a:t>
            </a:r>
          </a:p>
        </p:txBody>
      </p:sp>
      <p:sp>
        <p:nvSpPr>
          <p:cNvPr id="18" name="TextBox 4"/>
          <p:cNvSpPr txBox="1">
            <a:spLocks noChangeArrowheads="1"/>
          </p:cNvSpPr>
          <p:nvPr/>
        </p:nvSpPr>
        <p:spPr bwMode="auto">
          <a:xfrm>
            <a:off x="166461" y="4998660"/>
            <a:ext cx="8672739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bởi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bảy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960465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/>
      <p:bldP spid="14" grpId="0"/>
      <p:bldP spid="15" grpId="0"/>
      <p:bldP spid="16" grpId="0"/>
      <p:bldP spid="17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0" y="710918"/>
            <a:ext cx="5441269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2: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lồng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xổ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9.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lọt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lỗ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lồng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theo.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liệt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quay.</a:t>
            </a:r>
          </a:p>
        </p:txBody>
      </p:sp>
      <p:sp>
        <p:nvSpPr>
          <p:cNvPr id="3" name="AutoShape 142" descr="Tập tin:Đồng xu 5000 đồng.jpg – Wikipedia tiếng Việ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AutoShape 2" descr="Xúc xắc - Cảnh 3D - Giáo dục và học tập kỹ thuật số Mozai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389589" y="-18739"/>
            <a:ext cx="634622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40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LUYỆN TẬP – VẬN DỤNG</a:t>
            </a:r>
          </a:p>
        </p:txBody>
      </p:sp>
      <p:sp>
        <p:nvSpPr>
          <p:cNvPr id="14" name="TextBox 4"/>
          <p:cNvSpPr txBox="1">
            <a:spLocks noChangeArrowheads="1"/>
          </p:cNvSpPr>
          <p:nvPr/>
        </p:nvSpPr>
        <p:spPr bwMode="auto">
          <a:xfrm>
            <a:off x="4191000" y="3657600"/>
            <a:ext cx="11289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4"/>
          <p:cNvSpPr txBox="1">
            <a:spLocks noChangeArrowheads="1"/>
          </p:cNvSpPr>
          <p:nvPr/>
        </p:nvSpPr>
        <p:spPr bwMode="auto">
          <a:xfrm>
            <a:off x="307975" y="4114800"/>
            <a:ext cx="719387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pic>
        <p:nvPicPr>
          <p:cNvPr id="4098" name="Picture 2" descr="Chính thức quay số mở thưởng Xổ số kiến thiết miền Bắc tại Quảng Ninh - Báo  Quảng Ninh điện tử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1269" y="859971"/>
            <a:ext cx="3702731" cy="2571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4"/>
          <p:cNvSpPr txBox="1">
            <a:spLocks noChangeArrowheads="1"/>
          </p:cNvSpPr>
          <p:nvPr/>
        </p:nvSpPr>
        <p:spPr bwMode="auto">
          <a:xfrm>
            <a:off x="541943" y="5068907"/>
            <a:ext cx="719387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X = {0, 1, 2, 3, 4, 5, 6, 7, 8, 9}</a:t>
            </a:r>
          </a:p>
        </p:txBody>
      </p:sp>
    </p:spTree>
    <p:extLst>
      <p:ext uri="{BB962C8B-B14F-4D97-AF65-F5344CB8AC3E}">
        <p14:creationId xmlns:p14="http://schemas.microsoft.com/office/powerpoint/2010/main" val="26958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/>
      <p:bldP spid="14" grpId="0"/>
      <p:bldP spid="15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0502891"/>
              </p:ext>
            </p:extLst>
          </p:nvPr>
        </p:nvGraphicFramePr>
        <p:xfrm>
          <a:off x="155575" y="2108946"/>
          <a:ext cx="8531225" cy="396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32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991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Sự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kiện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Kết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quả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Tổng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chấm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xuất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hiện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trên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hai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con 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xắc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xắc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bằng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1.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Tích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chấm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xuất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hiện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trên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hai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con 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xắc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xắc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bằng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1.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Tổng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chấm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xuất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hiện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trên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hai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con 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xắc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xắc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lớn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hơn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1.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Hai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mặt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xuất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hiện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cùng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chấm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0" y="710918"/>
            <a:ext cx="8814254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3: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Gieo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2 con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xắc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mặ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xắc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chắc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chắn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ra.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142" descr="Tập tin:Đồng xu 5000 đồng.jpg – Wikipedia tiếng Việ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AutoShape 2" descr="Xúc xắc - Cảnh 3D - Giáo dục và học tập kỹ thuật số Mozai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TextBox 4"/>
          <p:cNvSpPr txBox="1">
            <a:spLocks noChangeArrowheads="1"/>
          </p:cNvSpPr>
          <p:nvPr/>
        </p:nvSpPr>
        <p:spPr bwMode="auto">
          <a:xfrm>
            <a:off x="5816838" y="5758190"/>
            <a:ext cx="2133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4"/>
          <p:cNvSpPr txBox="1">
            <a:spLocks noChangeArrowheads="1"/>
          </p:cNvSpPr>
          <p:nvPr/>
        </p:nvSpPr>
        <p:spPr bwMode="auto">
          <a:xfrm>
            <a:off x="5513971" y="2926140"/>
            <a:ext cx="310558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5816838" y="3972580"/>
            <a:ext cx="2133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4"/>
          <p:cNvSpPr txBox="1">
            <a:spLocks noChangeArrowheads="1"/>
          </p:cNvSpPr>
          <p:nvPr/>
        </p:nvSpPr>
        <p:spPr bwMode="auto">
          <a:xfrm>
            <a:off x="5716933" y="4800600"/>
            <a:ext cx="258693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chắc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chắn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389589" y="-18739"/>
            <a:ext cx="634622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40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LUYỆN TẬP – VẬN DỤNG</a:t>
            </a:r>
          </a:p>
        </p:txBody>
      </p:sp>
    </p:spTree>
    <p:extLst>
      <p:ext uri="{BB962C8B-B14F-4D97-AF65-F5344CB8AC3E}">
        <p14:creationId xmlns:p14="http://schemas.microsoft.com/office/powerpoint/2010/main" val="4268157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0" grpId="0"/>
      <p:bldP spid="21" grpId="0"/>
      <p:bldP spid="11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AutoShape 16" descr="Kết quả hình ảnh cho SÁCH GIÁO KHOA TOÁN 7"/>
          <p:cNvSpPr>
            <a:spLocks noChangeAspect="1" noChangeArrowheads="1"/>
          </p:cNvSpPr>
          <p:nvPr/>
        </p:nvSpPr>
        <p:spPr bwMode="auto">
          <a:xfrm>
            <a:off x="155575" y="-1143000"/>
            <a:ext cx="19050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7" name="AutoShape 18" descr="Kết quả hình ảnh cho SÁCH GIÁO KHOA TOÁN 7"/>
          <p:cNvSpPr>
            <a:spLocks noChangeAspect="1" noChangeArrowheads="1"/>
          </p:cNvSpPr>
          <p:nvPr/>
        </p:nvSpPr>
        <p:spPr bwMode="auto">
          <a:xfrm>
            <a:off x="307975" y="-990600"/>
            <a:ext cx="19050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AutoShape 2" descr="SDK TOÁN 6 TẬP 2 CHÂN TRỜI SÁNG TẠO - Tài Liệu Toán Miễn Phí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 descr="50+ Mẫu background powerpoint đẹp cho bài thuyết trì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" y="0"/>
            <a:ext cx="90385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352800" y="160338"/>
            <a:ext cx="27815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GHI NHỚ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06048" y="1390650"/>
            <a:ext cx="63869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Liệt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0539" y="2490319"/>
            <a:ext cx="76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chắc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chắn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ra.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877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400"/>
                            </p:stCondLst>
                            <p:childTnLst>
                              <p:par>
                                <p:cTn id="2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895600" y="741164"/>
            <a:ext cx="6213764" cy="2154436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</a:t>
            </a:r>
          </a:p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MỘT SỐ YẾU TỐ </a:t>
            </a:r>
          </a:p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XÁC SUẤT</a:t>
            </a:r>
            <a:endParaRPr lang="en-US" sz="5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956221"/>
            <a:ext cx="6248400" cy="3855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0" y="680543"/>
            <a:ext cx="2898672" cy="4693593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endParaRPr lang="en-US" sz="6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39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7E51DC-6D85-5F74-B079-2E4A10FB4652}"/>
              </a:ext>
            </a:extLst>
          </p:cNvPr>
          <p:cNvSpPr txBox="1"/>
          <p:nvPr/>
        </p:nvSpPr>
        <p:spPr>
          <a:xfrm>
            <a:off x="65314" y="37322"/>
            <a:ext cx="9078686" cy="64322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CHỦ ĐỀ 17: 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 SỐ YẾU TỐ XÁC SUẤT              </a:t>
            </a:r>
            <a:endParaRPr lang="en-US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487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 flipH="1" flipV="1">
            <a:off x="-3404393" y="3404393"/>
            <a:ext cx="6858000" cy="4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5691188" y="3405187"/>
            <a:ext cx="6858000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0" y="-22225"/>
            <a:ext cx="9144000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074565" y="22226"/>
            <a:ext cx="5299669" cy="110799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KHỞI ĐỘNG</a:t>
            </a:r>
          </a:p>
        </p:txBody>
      </p:sp>
      <p:sp>
        <p:nvSpPr>
          <p:cNvPr id="4105" name="TextBox 3"/>
          <p:cNvSpPr txBox="1">
            <a:spLocks noChangeArrowheads="1"/>
          </p:cNvSpPr>
          <p:nvPr/>
        </p:nvSpPr>
        <p:spPr bwMode="auto">
          <a:xfrm>
            <a:off x="821034" y="5410200"/>
            <a:ext cx="6113166" cy="95410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 eaLnBrk="1" hangingPunct="1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4174" name="Picture 78" descr="Trò chơi “đỏ đen” gieo xúc xắc và sự thật không ai ngờ đế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872" y="1258455"/>
            <a:ext cx="3793142" cy="2857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76" name="Picture 80" descr="Hai mặt của một đồng x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40" y="1258455"/>
            <a:ext cx="4012449" cy="200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3"/>
          <p:cNvSpPr txBox="1">
            <a:spLocks noChangeArrowheads="1"/>
          </p:cNvSpPr>
          <p:nvPr/>
        </p:nvSpPr>
        <p:spPr bwMode="auto">
          <a:xfrm>
            <a:off x="914400" y="3210580"/>
            <a:ext cx="2512487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 eaLnBrk="1" hangingPunct="1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xu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3"/>
          <p:cNvSpPr txBox="1">
            <a:spLocks noChangeArrowheads="1"/>
          </p:cNvSpPr>
          <p:nvPr/>
        </p:nvSpPr>
        <p:spPr bwMode="auto">
          <a:xfrm>
            <a:off x="5630272" y="4115956"/>
            <a:ext cx="2512487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 eaLnBrk="1" hangingPunct="1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xắc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3"/>
          <p:cNvSpPr txBox="1">
            <a:spLocks noChangeArrowheads="1"/>
          </p:cNvSpPr>
          <p:nvPr/>
        </p:nvSpPr>
        <p:spPr bwMode="auto">
          <a:xfrm>
            <a:off x="966526" y="5029200"/>
            <a:ext cx="6113166" cy="95410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 eaLnBrk="1" hangingPunct="1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gieo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0" name="TextBox 3"/>
          <p:cNvSpPr txBox="1">
            <a:spLocks noChangeArrowheads="1"/>
          </p:cNvSpPr>
          <p:nvPr/>
        </p:nvSpPr>
        <p:spPr bwMode="auto">
          <a:xfrm>
            <a:off x="1143000" y="5257800"/>
            <a:ext cx="6113166" cy="95410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 eaLnBrk="1" hangingPunct="1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gieo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xắc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869981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105" grpId="0" animBg="1"/>
      <p:bldP spid="4105" grpId="1" animBg="1"/>
      <p:bldP spid="17" grpId="0"/>
      <p:bldP spid="18" grpId="0"/>
      <p:bldP spid="19" grpId="0" animBg="1"/>
      <p:bldP spid="19" grpId="1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8" name="WordArt 12"/>
          <p:cNvSpPr>
            <a:spLocks noChangeArrowheads="1" noChangeShapeType="1" noTextEdit="1"/>
          </p:cNvSpPr>
          <p:nvPr/>
        </p:nvSpPr>
        <p:spPr bwMode="auto">
          <a:xfrm>
            <a:off x="187325" y="2971800"/>
            <a:ext cx="8728075" cy="1143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b="1" kern="10" dirty="0"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PHÉP THỬ NGHIỆM – SỰ KIỆN</a:t>
            </a:r>
          </a:p>
        </p:txBody>
      </p:sp>
      <p:sp>
        <p:nvSpPr>
          <p:cNvPr id="6148" name="WordArt 13"/>
          <p:cNvSpPr>
            <a:spLocks noChangeArrowheads="1" noChangeShapeType="1" noTextEdit="1"/>
          </p:cNvSpPr>
          <p:nvPr/>
        </p:nvSpPr>
        <p:spPr bwMode="auto">
          <a:xfrm>
            <a:off x="5029200" y="98425"/>
            <a:ext cx="3886200" cy="5445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66CC"/>
                    </a:gs>
                    <a:gs pos="100000">
                      <a:srgbClr val="5599DD"/>
                    </a:gs>
                  </a:gsLst>
                  <a:lin ang="0" scaled="1"/>
                </a:gradFill>
                <a:effectLst>
                  <a:outerShdw dist="81320" dir="2319588" algn="ctr" rotWithShape="0">
                    <a:srgbClr val="990000"/>
                  </a:outerShdw>
                </a:effectLst>
                <a:latin typeface="Arial"/>
                <a:cs typeface="Arial"/>
              </a:rPr>
              <a:t>Một</a:t>
            </a:r>
            <a:r>
              <a:rPr lang="en-US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66CC"/>
                    </a:gs>
                    <a:gs pos="100000">
                      <a:srgbClr val="5599DD"/>
                    </a:gs>
                  </a:gsLst>
                  <a:lin ang="0" scaled="1"/>
                </a:gradFill>
                <a:effectLst>
                  <a:outerShdw dist="81320" dir="2319588" algn="ctr" rotWithShape="0">
                    <a:srgbClr val="990000"/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66CC"/>
                    </a:gs>
                    <a:gs pos="100000">
                      <a:srgbClr val="5599DD"/>
                    </a:gs>
                  </a:gsLst>
                  <a:lin ang="0" scaled="1"/>
                </a:gradFill>
                <a:effectLst>
                  <a:outerShdw dist="81320" dir="2319588" algn="ctr" rotWithShape="0">
                    <a:srgbClr val="990000"/>
                  </a:outerShdw>
                </a:effectLst>
                <a:latin typeface="Arial"/>
                <a:cs typeface="Arial"/>
              </a:rPr>
              <a:t>số</a:t>
            </a:r>
            <a:r>
              <a:rPr lang="en-US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66CC"/>
                    </a:gs>
                    <a:gs pos="100000">
                      <a:srgbClr val="5599DD"/>
                    </a:gs>
                  </a:gsLst>
                  <a:lin ang="0" scaled="1"/>
                </a:gradFill>
                <a:effectLst>
                  <a:outerShdw dist="81320" dir="2319588" algn="ctr" rotWithShape="0">
                    <a:srgbClr val="990000"/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66CC"/>
                    </a:gs>
                    <a:gs pos="100000">
                      <a:srgbClr val="5599DD"/>
                    </a:gs>
                  </a:gsLst>
                  <a:lin ang="0" scaled="1"/>
                </a:gradFill>
                <a:effectLst>
                  <a:outerShdw dist="81320" dir="2319588" algn="ctr" rotWithShape="0">
                    <a:srgbClr val="990000"/>
                  </a:outerShdw>
                </a:effectLst>
                <a:latin typeface="Arial"/>
                <a:cs typeface="Arial"/>
              </a:rPr>
              <a:t>yếu</a:t>
            </a:r>
            <a:r>
              <a:rPr lang="en-US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66CC"/>
                    </a:gs>
                    <a:gs pos="100000">
                      <a:srgbClr val="5599DD"/>
                    </a:gs>
                  </a:gsLst>
                  <a:lin ang="0" scaled="1"/>
                </a:gradFill>
                <a:effectLst>
                  <a:outerShdw dist="81320" dir="2319588" algn="ctr" rotWithShape="0">
                    <a:srgbClr val="990000"/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66CC"/>
                    </a:gs>
                    <a:gs pos="100000">
                      <a:srgbClr val="5599DD"/>
                    </a:gs>
                  </a:gsLst>
                  <a:lin ang="0" scaled="1"/>
                </a:gradFill>
                <a:effectLst>
                  <a:outerShdw dist="81320" dir="2319588" algn="ctr" rotWithShape="0">
                    <a:srgbClr val="990000"/>
                  </a:outerShdw>
                </a:effectLst>
                <a:latin typeface="Arial"/>
                <a:cs typeface="Arial"/>
              </a:rPr>
              <a:t>tố</a:t>
            </a:r>
            <a:r>
              <a:rPr lang="en-US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66CC"/>
                    </a:gs>
                    <a:gs pos="100000">
                      <a:srgbClr val="5599DD"/>
                    </a:gs>
                  </a:gsLst>
                  <a:lin ang="0" scaled="1"/>
                </a:gradFill>
                <a:effectLst>
                  <a:outerShdw dist="81320" dir="2319588" algn="ctr" rotWithShape="0">
                    <a:srgbClr val="990000"/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66CC"/>
                    </a:gs>
                    <a:gs pos="100000">
                      <a:srgbClr val="5599DD"/>
                    </a:gs>
                  </a:gsLst>
                  <a:lin ang="0" scaled="1"/>
                </a:gradFill>
                <a:effectLst>
                  <a:outerShdw dist="81320" dir="2319588" algn="ctr" rotWithShape="0">
                    <a:srgbClr val="990000"/>
                  </a:outerShdw>
                </a:effectLst>
                <a:latin typeface="Arial"/>
                <a:cs typeface="Arial"/>
              </a:rPr>
              <a:t>xác</a:t>
            </a:r>
            <a:r>
              <a:rPr lang="en-US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66CC"/>
                    </a:gs>
                    <a:gs pos="100000">
                      <a:srgbClr val="5599DD"/>
                    </a:gs>
                  </a:gsLst>
                  <a:lin ang="0" scaled="1"/>
                </a:gradFill>
                <a:effectLst>
                  <a:outerShdw dist="81320" dir="2319588" algn="ctr" rotWithShape="0">
                    <a:srgbClr val="990000"/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66CC"/>
                    </a:gs>
                    <a:gs pos="100000">
                      <a:srgbClr val="5599DD"/>
                    </a:gs>
                  </a:gsLst>
                  <a:lin ang="0" scaled="1"/>
                </a:gradFill>
                <a:effectLst>
                  <a:outerShdw dist="81320" dir="2319588" algn="ctr" rotWithShape="0">
                    <a:srgbClr val="990000"/>
                  </a:outerShdw>
                </a:effectLst>
                <a:latin typeface="Arial"/>
                <a:cs typeface="Arial"/>
              </a:rPr>
              <a:t>suất</a:t>
            </a:r>
            <a:endParaRPr lang="en-US" sz="3600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066CC"/>
                  </a:gs>
                  <a:gs pos="100000">
                    <a:srgbClr val="5599DD"/>
                  </a:gs>
                </a:gsLst>
                <a:lin ang="0" scaled="1"/>
              </a:gradFill>
              <a:effectLst>
                <a:outerShdw dist="81320" dir="2319588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  <p:pic>
        <p:nvPicPr>
          <p:cNvPr id="6150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 flipH="1" flipV="1">
            <a:off x="-3404393" y="3404393"/>
            <a:ext cx="6858000" cy="4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5691188" y="3405187"/>
            <a:ext cx="6858000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0" y="-22225"/>
            <a:ext cx="9144000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0" y="6858000"/>
            <a:ext cx="9144000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4">
            <a:extLst>
              <a:ext uri="{FF2B5EF4-FFF2-40B4-BE49-F238E27FC236}">
                <a16:creationId xmlns:a16="http://schemas.microsoft.com/office/drawing/2014/main" id="{DCCE84DA-06CA-4B56-BE24-E04C7FF6BF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871" y="1264127"/>
            <a:ext cx="6019800" cy="1120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600" b="1" i="1" u="sng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BÀI: 1 </a:t>
            </a:r>
            <a:r>
              <a:rPr lang="en-US" sz="66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 </a:t>
            </a:r>
            <a:r>
              <a:rPr lang="en-US" sz="6600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66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20448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4"/>
          <p:cNvSpPr txBox="1">
            <a:spLocks noChangeArrowheads="1"/>
          </p:cNvSpPr>
          <p:nvPr/>
        </p:nvSpPr>
        <p:spPr bwMode="auto">
          <a:xfrm>
            <a:off x="-21771" y="685800"/>
            <a:ext cx="6553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5" name="TextBox 3"/>
          <p:cNvSpPr txBox="1">
            <a:spLocks noChangeArrowheads="1"/>
          </p:cNvSpPr>
          <p:nvPr/>
        </p:nvSpPr>
        <p:spPr bwMode="auto">
          <a:xfrm>
            <a:off x="25400" y="0"/>
            <a:ext cx="9070975" cy="646331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 1:  PHÉP THỬ NGHIỆM – SỰ KIỆN</a:t>
            </a:r>
          </a:p>
        </p:txBody>
      </p:sp>
      <p:sp>
        <p:nvSpPr>
          <p:cNvPr id="23" name="TextBox 4"/>
          <p:cNvSpPr txBox="1">
            <a:spLocks noChangeArrowheads="1"/>
          </p:cNvSpPr>
          <p:nvPr/>
        </p:nvSpPr>
        <p:spPr bwMode="auto">
          <a:xfrm>
            <a:off x="3457574" y="5257800"/>
            <a:ext cx="4572000" cy="52322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" name="AutoShape 142" descr="Tập tin:Đồng xu 5000 đồng.jpg – Wikipedia tiếng Việ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5334000" y="978186"/>
            <a:ext cx="3752850" cy="1876426"/>
            <a:chOff x="5334000" y="978186"/>
            <a:chExt cx="3752850" cy="1876426"/>
          </a:xfrm>
        </p:grpSpPr>
        <p:pic>
          <p:nvPicPr>
            <p:cNvPr id="5264" name="Picture 144" descr="C:\Users\Admin\Documents\Desktop\GOC\Đồng_xu_5000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10425" y="978186"/>
              <a:ext cx="1876425" cy="1876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67" name="Picture 147" descr="C:\Users\Admin\Documents\Desktop\GOC\Đồng_xu_5000_đồng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0" y="978187"/>
              <a:ext cx="1876425" cy="1876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8" name="TextBox 4"/>
          <p:cNvSpPr txBox="1">
            <a:spLocks noChangeArrowheads="1"/>
          </p:cNvSpPr>
          <p:nvPr/>
        </p:nvSpPr>
        <p:spPr bwMode="auto">
          <a:xfrm>
            <a:off x="-7257" y="1289292"/>
            <a:ext cx="374105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9" name="TextBox 4"/>
          <p:cNvSpPr txBox="1">
            <a:spLocks noChangeArrowheads="1"/>
          </p:cNvSpPr>
          <p:nvPr/>
        </p:nvSpPr>
        <p:spPr bwMode="auto">
          <a:xfrm>
            <a:off x="-32657" y="1812512"/>
            <a:ext cx="567145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sấp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(S).</a:t>
            </a:r>
          </a:p>
        </p:txBody>
      </p:sp>
      <p:sp>
        <p:nvSpPr>
          <p:cNvPr id="31" name="TextBox 4"/>
          <p:cNvSpPr txBox="1">
            <a:spLocks noChangeArrowheads="1"/>
          </p:cNvSpPr>
          <p:nvPr/>
        </p:nvSpPr>
        <p:spPr bwMode="auto">
          <a:xfrm>
            <a:off x="-32657" y="2761217"/>
            <a:ext cx="513805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ngửa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(N).</a:t>
            </a:r>
          </a:p>
        </p:txBody>
      </p:sp>
      <p:sp>
        <p:nvSpPr>
          <p:cNvPr id="32" name="TextBox 4"/>
          <p:cNvSpPr txBox="1">
            <a:spLocks noChangeArrowheads="1"/>
          </p:cNvSpPr>
          <p:nvPr/>
        </p:nvSpPr>
        <p:spPr bwMode="auto">
          <a:xfrm>
            <a:off x="6019800" y="2766619"/>
            <a:ext cx="76608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(S)</a:t>
            </a:r>
          </a:p>
        </p:txBody>
      </p:sp>
      <p:sp>
        <p:nvSpPr>
          <p:cNvPr id="33" name="TextBox 4"/>
          <p:cNvSpPr txBox="1">
            <a:spLocks noChangeArrowheads="1"/>
          </p:cNvSpPr>
          <p:nvPr/>
        </p:nvSpPr>
        <p:spPr bwMode="auto">
          <a:xfrm>
            <a:off x="7848600" y="2766619"/>
            <a:ext cx="76608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(N)</a:t>
            </a:r>
          </a:p>
        </p:txBody>
      </p:sp>
    </p:spTree>
    <p:extLst>
      <p:ext uri="{BB962C8B-B14F-4D97-AF65-F5344CB8AC3E}">
        <p14:creationId xmlns:p14="http://schemas.microsoft.com/office/powerpoint/2010/main" val="3007174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23" grpId="0" animBg="1"/>
      <p:bldP spid="23" grpId="1" animBg="1"/>
      <p:bldP spid="28" grpId="0"/>
      <p:bldP spid="29" grpId="0"/>
      <p:bldP spid="31" grpId="0"/>
      <p:bldP spid="32" grpId="0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4"/>
          <p:cNvSpPr txBox="1">
            <a:spLocks noChangeArrowheads="1"/>
          </p:cNvSpPr>
          <p:nvPr/>
        </p:nvSpPr>
        <p:spPr bwMode="auto">
          <a:xfrm>
            <a:off x="-21771" y="609600"/>
            <a:ext cx="6553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5" name="TextBox 3"/>
          <p:cNvSpPr txBox="1">
            <a:spLocks noChangeArrowheads="1"/>
          </p:cNvSpPr>
          <p:nvPr/>
        </p:nvSpPr>
        <p:spPr bwMode="auto">
          <a:xfrm>
            <a:off x="25400" y="0"/>
            <a:ext cx="9070975" cy="646331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 1:  PHÉP THỬ NGHIỆM – SỰ KIỆN</a:t>
            </a:r>
          </a:p>
        </p:txBody>
      </p:sp>
      <p:sp>
        <p:nvSpPr>
          <p:cNvPr id="23" name="TextBox 4"/>
          <p:cNvSpPr txBox="1">
            <a:spLocks noChangeArrowheads="1"/>
          </p:cNvSpPr>
          <p:nvPr/>
        </p:nvSpPr>
        <p:spPr bwMode="auto">
          <a:xfrm>
            <a:off x="834118" y="6183439"/>
            <a:ext cx="7343774" cy="52322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tung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" name="AutoShape 142" descr="Tập tin:Đồng xu 5000 đồng.jpg – Wikipedia tiếng Việ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6538232" y="685800"/>
            <a:ext cx="2438400" cy="1211118"/>
            <a:chOff x="5334000" y="978186"/>
            <a:chExt cx="3752850" cy="1876426"/>
          </a:xfrm>
        </p:grpSpPr>
        <p:pic>
          <p:nvPicPr>
            <p:cNvPr id="5264" name="Picture 144" descr="C:\Users\Admin\Documents\Desktop\GOC\Đồng_xu_5000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10425" y="978186"/>
              <a:ext cx="1876425" cy="1876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67" name="Picture 147" descr="C:\Users\Admin\Documents\Desktop\GOC\Đồng_xu_5000_đồng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0" y="978187"/>
              <a:ext cx="1876425" cy="1876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1" name="TextBox 4"/>
          <p:cNvSpPr txBox="1">
            <a:spLocks noChangeArrowheads="1"/>
          </p:cNvSpPr>
          <p:nvPr/>
        </p:nvSpPr>
        <p:spPr bwMode="auto">
          <a:xfrm>
            <a:off x="-21771" y="990600"/>
            <a:ext cx="513805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VD1: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tung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2" name="TextBox 4"/>
          <p:cNvSpPr txBox="1">
            <a:spLocks noChangeArrowheads="1"/>
          </p:cNvSpPr>
          <p:nvPr/>
        </p:nvSpPr>
        <p:spPr bwMode="auto">
          <a:xfrm>
            <a:off x="6858000" y="1752600"/>
            <a:ext cx="76608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(S)</a:t>
            </a:r>
          </a:p>
        </p:txBody>
      </p:sp>
      <p:sp>
        <p:nvSpPr>
          <p:cNvPr id="33" name="TextBox 4"/>
          <p:cNvSpPr txBox="1">
            <a:spLocks noChangeArrowheads="1"/>
          </p:cNvSpPr>
          <p:nvPr/>
        </p:nvSpPr>
        <p:spPr bwMode="auto">
          <a:xfrm>
            <a:off x="8177892" y="1752600"/>
            <a:ext cx="76608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(N)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8503447"/>
              </p:ext>
            </p:extLst>
          </p:nvPr>
        </p:nvGraphicFramePr>
        <p:xfrm>
          <a:off x="306841" y="2209800"/>
          <a:ext cx="3579359" cy="289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02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91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Lần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tung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thứ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Kết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quả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4515191"/>
              </p:ext>
            </p:extLst>
          </p:nvPr>
        </p:nvGraphicFramePr>
        <p:xfrm>
          <a:off x="5358152" y="2286000"/>
          <a:ext cx="3579359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02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91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Lần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tung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thứ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Kết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quả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6" name="TextBox 4"/>
          <p:cNvSpPr txBox="1">
            <a:spLocks noChangeArrowheads="1"/>
          </p:cNvSpPr>
          <p:nvPr/>
        </p:nvSpPr>
        <p:spPr bwMode="auto">
          <a:xfrm>
            <a:off x="889000" y="5562600"/>
            <a:ext cx="7343774" cy="52322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7" name="TextBox 4"/>
          <p:cNvSpPr txBox="1">
            <a:spLocks noChangeArrowheads="1"/>
          </p:cNvSpPr>
          <p:nvPr/>
        </p:nvSpPr>
        <p:spPr bwMode="auto">
          <a:xfrm>
            <a:off x="3051630" y="2819400"/>
            <a:ext cx="51525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</a:p>
        </p:txBody>
      </p:sp>
      <p:sp>
        <p:nvSpPr>
          <p:cNvPr id="18" name="TextBox 4"/>
          <p:cNvSpPr txBox="1">
            <a:spLocks noChangeArrowheads="1"/>
          </p:cNvSpPr>
          <p:nvPr/>
        </p:nvSpPr>
        <p:spPr bwMode="auto">
          <a:xfrm>
            <a:off x="3044371" y="4632847"/>
            <a:ext cx="51525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</a:p>
        </p:txBody>
      </p:sp>
      <p:sp>
        <p:nvSpPr>
          <p:cNvPr id="19" name="TextBox 4"/>
          <p:cNvSpPr txBox="1">
            <a:spLocks noChangeArrowheads="1"/>
          </p:cNvSpPr>
          <p:nvPr/>
        </p:nvSpPr>
        <p:spPr bwMode="auto">
          <a:xfrm>
            <a:off x="685800" y="5512082"/>
            <a:ext cx="7343774" cy="95410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tung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0" name="TextBox 4"/>
          <p:cNvSpPr txBox="1">
            <a:spLocks noChangeArrowheads="1"/>
          </p:cNvSpPr>
          <p:nvPr/>
        </p:nvSpPr>
        <p:spPr bwMode="auto">
          <a:xfrm>
            <a:off x="188005" y="5229332"/>
            <a:ext cx="8636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S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N.</a:t>
            </a:r>
          </a:p>
        </p:txBody>
      </p:sp>
    </p:spTree>
    <p:extLst>
      <p:ext uri="{BB962C8B-B14F-4D97-AF65-F5344CB8AC3E}">
        <p14:creationId xmlns:p14="http://schemas.microsoft.com/office/powerpoint/2010/main" val="239348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31" grpId="0"/>
      <p:bldP spid="16" grpId="0" animBg="1"/>
      <p:bldP spid="16" grpId="1" animBg="1"/>
      <p:bldP spid="17" grpId="0"/>
      <p:bldP spid="18" grpId="0"/>
      <p:bldP spid="19" grpId="0" animBg="1"/>
      <p:bldP spid="19" grpId="1" animBg="1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4"/>
          <p:cNvSpPr txBox="1">
            <a:spLocks noChangeArrowheads="1"/>
          </p:cNvSpPr>
          <p:nvPr/>
        </p:nvSpPr>
        <p:spPr bwMode="auto">
          <a:xfrm>
            <a:off x="-21771" y="609600"/>
            <a:ext cx="6553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5" name="TextBox 3"/>
          <p:cNvSpPr txBox="1">
            <a:spLocks noChangeArrowheads="1"/>
          </p:cNvSpPr>
          <p:nvPr/>
        </p:nvSpPr>
        <p:spPr bwMode="auto">
          <a:xfrm>
            <a:off x="25400" y="0"/>
            <a:ext cx="9070975" cy="646331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 1:  PHÉP THỬ NGHIỆM – SỰ KIỆN</a:t>
            </a:r>
          </a:p>
        </p:txBody>
      </p:sp>
      <p:sp>
        <p:nvSpPr>
          <p:cNvPr id="3" name="AutoShape 142" descr="Tập tin:Đồng xu 5000 đồng.jpg – Wikipedia tiếng Việ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TextBox 4"/>
          <p:cNvSpPr txBox="1">
            <a:spLocks noChangeArrowheads="1"/>
          </p:cNvSpPr>
          <p:nvPr/>
        </p:nvSpPr>
        <p:spPr bwMode="auto">
          <a:xfrm>
            <a:off x="54428" y="1111504"/>
            <a:ext cx="513805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VD2: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kịch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4.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bốc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6" name="TextBox 4"/>
          <p:cNvSpPr txBox="1">
            <a:spLocks noChangeArrowheads="1"/>
          </p:cNvSpPr>
          <p:nvPr/>
        </p:nvSpPr>
        <p:spPr bwMode="auto">
          <a:xfrm>
            <a:off x="889000" y="5562600"/>
            <a:ext cx="7343774" cy="52322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6?</a:t>
            </a:r>
          </a:p>
        </p:txBody>
      </p:sp>
      <p:sp>
        <p:nvSpPr>
          <p:cNvPr id="19" name="TextBox 4"/>
          <p:cNvSpPr txBox="1">
            <a:spLocks noChangeArrowheads="1"/>
          </p:cNvSpPr>
          <p:nvPr/>
        </p:nvSpPr>
        <p:spPr bwMode="auto">
          <a:xfrm>
            <a:off x="733198" y="5515913"/>
            <a:ext cx="7343774" cy="95410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bốc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thăm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0" name="TextBox 4"/>
          <p:cNvSpPr txBox="1">
            <a:spLocks noChangeArrowheads="1"/>
          </p:cNvSpPr>
          <p:nvPr/>
        </p:nvSpPr>
        <p:spPr bwMode="auto">
          <a:xfrm>
            <a:off x="108856" y="4267200"/>
            <a:ext cx="8636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bốc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thăm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1; 2; 3; 4.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181600" y="609600"/>
            <a:ext cx="3898613" cy="1958929"/>
            <a:chOff x="4267200" y="609600"/>
            <a:chExt cx="4813013" cy="210087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7200" y="646331"/>
              <a:ext cx="2476664" cy="20405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1765" y="609600"/>
              <a:ext cx="2358448" cy="21008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8175099"/>
              </p:ext>
            </p:extLst>
          </p:nvPr>
        </p:nvGraphicFramePr>
        <p:xfrm>
          <a:off x="175139" y="3200400"/>
          <a:ext cx="8708573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61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60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60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60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65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5607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5607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8656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5607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5607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5607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2558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95094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Lần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bốc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thứ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thăm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Oval 6"/>
          <p:cNvSpPr/>
          <p:nvPr/>
        </p:nvSpPr>
        <p:spPr>
          <a:xfrm>
            <a:off x="4405085" y="3124200"/>
            <a:ext cx="319315" cy="990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927600" y="3124200"/>
            <a:ext cx="319315" cy="990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989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16" grpId="0" animBg="1"/>
      <p:bldP spid="16" grpId="1" animBg="1"/>
      <p:bldP spid="19" grpId="0" animBg="1"/>
      <p:bldP spid="20" grpId="0"/>
      <p:bldP spid="7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4"/>
          <p:cNvSpPr txBox="1">
            <a:spLocks noChangeArrowheads="1"/>
          </p:cNvSpPr>
          <p:nvPr/>
        </p:nvSpPr>
        <p:spPr bwMode="auto">
          <a:xfrm>
            <a:off x="-21771" y="609600"/>
            <a:ext cx="6553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5" name="TextBox 3"/>
          <p:cNvSpPr txBox="1">
            <a:spLocks noChangeArrowheads="1"/>
          </p:cNvSpPr>
          <p:nvPr/>
        </p:nvSpPr>
        <p:spPr bwMode="auto">
          <a:xfrm>
            <a:off x="25400" y="0"/>
            <a:ext cx="9070975" cy="646331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 1:  PHÉP THỬ NGHIỆM – SỰ KIỆN</a:t>
            </a:r>
          </a:p>
        </p:txBody>
      </p:sp>
      <p:sp>
        <p:nvSpPr>
          <p:cNvPr id="3" name="AutoShape 142" descr="Tập tin:Đồng xu 5000 đồng.jpg – Wikipedia tiếng Việ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TextBox 4"/>
          <p:cNvSpPr txBox="1">
            <a:spLocks noChangeArrowheads="1"/>
          </p:cNvSpPr>
          <p:nvPr/>
        </p:nvSpPr>
        <p:spPr bwMode="auto">
          <a:xfrm>
            <a:off x="889000" y="5715000"/>
            <a:ext cx="7343774" cy="95410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0" name="TextBox 4"/>
          <p:cNvSpPr txBox="1">
            <a:spLocks noChangeArrowheads="1"/>
          </p:cNvSpPr>
          <p:nvPr/>
        </p:nvSpPr>
        <p:spPr bwMode="auto">
          <a:xfrm>
            <a:off x="155575" y="2157583"/>
            <a:ext cx="86360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tung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bốc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gieo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xắc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quay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xổ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…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tung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bốc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158529" y="668103"/>
            <a:ext cx="2952814" cy="1528433"/>
            <a:chOff x="4267200" y="609600"/>
            <a:chExt cx="4813013" cy="210087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7200" y="646331"/>
              <a:ext cx="2476664" cy="20405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1765" y="609600"/>
              <a:ext cx="2358448" cy="21008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5" name="Group 14"/>
          <p:cNvGrpSpPr/>
          <p:nvPr/>
        </p:nvGrpSpPr>
        <p:grpSpPr>
          <a:xfrm>
            <a:off x="3243943" y="668102"/>
            <a:ext cx="2842413" cy="1464061"/>
            <a:chOff x="5334000" y="978186"/>
            <a:chExt cx="3752850" cy="1876426"/>
          </a:xfrm>
        </p:grpSpPr>
        <p:pic>
          <p:nvPicPr>
            <p:cNvPr id="17" name="Picture 144" descr="C:\Users\Admin\Documents\Desktop\GOC\Đồng_xu_5000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10425" y="978186"/>
              <a:ext cx="1876425" cy="1876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47" descr="C:\Users\Admin\Documents\Desktop\GOC\Đồng_xu_5000_đồng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0" y="978187"/>
              <a:ext cx="1876425" cy="1876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" name="TextBox 4"/>
          <p:cNvSpPr txBox="1">
            <a:spLocks noChangeArrowheads="1"/>
          </p:cNvSpPr>
          <p:nvPr/>
        </p:nvSpPr>
        <p:spPr bwMode="auto">
          <a:xfrm>
            <a:off x="242887" y="3542578"/>
            <a:ext cx="8636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X: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2" name="TextBox 4"/>
          <p:cNvSpPr txBox="1">
            <a:spLocks noChangeArrowheads="1"/>
          </p:cNvSpPr>
          <p:nvPr/>
        </p:nvSpPr>
        <p:spPr bwMode="auto">
          <a:xfrm>
            <a:off x="2743200" y="4310390"/>
            <a:ext cx="284888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VD1: X = {S, N}</a:t>
            </a:r>
          </a:p>
        </p:txBody>
      </p:sp>
      <p:sp>
        <p:nvSpPr>
          <p:cNvPr id="23" name="TextBox 4"/>
          <p:cNvSpPr txBox="1">
            <a:spLocks noChangeArrowheads="1"/>
          </p:cNvSpPr>
          <p:nvPr/>
        </p:nvSpPr>
        <p:spPr bwMode="auto">
          <a:xfrm>
            <a:off x="2743200" y="4844143"/>
            <a:ext cx="4800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VD2: X = {1, 2, 3, 4}</a:t>
            </a:r>
          </a:p>
        </p:txBody>
      </p:sp>
    </p:spTree>
    <p:extLst>
      <p:ext uri="{BB962C8B-B14F-4D97-AF65-F5344CB8AC3E}">
        <p14:creationId xmlns:p14="http://schemas.microsoft.com/office/powerpoint/2010/main" val="2416622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20" grpId="0"/>
      <p:bldP spid="21" grpId="0"/>
      <p:bldP spid="22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4"/>
          <p:cNvSpPr txBox="1">
            <a:spLocks noChangeArrowheads="1"/>
          </p:cNvSpPr>
          <p:nvPr/>
        </p:nvSpPr>
        <p:spPr bwMode="auto">
          <a:xfrm>
            <a:off x="-21771" y="609600"/>
            <a:ext cx="6553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5" name="TextBox 3"/>
          <p:cNvSpPr txBox="1">
            <a:spLocks noChangeArrowheads="1"/>
          </p:cNvSpPr>
          <p:nvPr/>
        </p:nvSpPr>
        <p:spPr bwMode="auto">
          <a:xfrm>
            <a:off x="25400" y="0"/>
            <a:ext cx="9070975" cy="646331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 1:  PHÉP THỬ NGHIỆM – SỰ KIỆN</a:t>
            </a:r>
          </a:p>
        </p:txBody>
      </p:sp>
      <p:sp>
        <p:nvSpPr>
          <p:cNvPr id="3" name="AutoShape 142" descr="Tập tin:Đồng xu 5000 đồng.jpg – Wikipedia tiếng Việ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TextBox 4"/>
          <p:cNvSpPr txBox="1">
            <a:spLocks noChangeArrowheads="1"/>
          </p:cNvSpPr>
          <p:nvPr/>
        </p:nvSpPr>
        <p:spPr bwMode="auto">
          <a:xfrm>
            <a:off x="4328318" y="4329623"/>
            <a:ext cx="336788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 = {1, 2, 3, 4, 5, 6}</a:t>
            </a: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39" y="4852843"/>
            <a:ext cx="1800225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ounded Rectangular Callout 23"/>
          <p:cNvSpPr/>
          <p:nvPr/>
        </p:nvSpPr>
        <p:spPr>
          <a:xfrm>
            <a:off x="1371600" y="3124200"/>
            <a:ext cx="6553200" cy="810223"/>
          </a:xfrm>
          <a:prstGeom prst="wedgeRoundRectCallout">
            <a:avLst>
              <a:gd name="adj1" fmla="val -40761"/>
              <a:gd name="adj2" fmla="val 259610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liệt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gieo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xắc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" name="AutoShape 2" descr="Xúc xắc - Cảnh 3D - Giáo dục và học tập kỹ thuật số Mozai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887" y="762000"/>
            <a:ext cx="2383745" cy="2097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613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</TotalTime>
  <Words>1580</Words>
  <Application>Microsoft Office PowerPoint</Application>
  <PresentationFormat>On-screen Show (4:3)</PresentationFormat>
  <Paragraphs>216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BICHTUYEN</cp:lastModifiedBy>
  <cp:revision>69</cp:revision>
  <dcterms:created xsi:type="dcterms:W3CDTF">2021-07-27T23:26:22Z</dcterms:created>
  <dcterms:modified xsi:type="dcterms:W3CDTF">2022-08-16T12:19:55Z</dcterms:modified>
</cp:coreProperties>
</file>