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359" r:id="rId2"/>
    <p:sldId id="302" r:id="rId3"/>
    <p:sldId id="306" r:id="rId4"/>
    <p:sldId id="307" r:id="rId5"/>
    <p:sldId id="308" r:id="rId6"/>
    <p:sldId id="268" r:id="rId7"/>
    <p:sldId id="324" r:id="rId8"/>
    <p:sldId id="311" r:id="rId9"/>
    <p:sldId id="303" r:id="rId10"/>
    <p:sldId id="312" r:id="rId11"/>
    <p:sldId id="276" r:id="rId12"/>
    <p:sldId id="270" r:id="rId13"/>
    <p:sldId id="325" r:id="rId14"/>
    <p:sldId id="331" r:id="rId15"/>
    <p:sldId id="332" r:id="rId16"/>
    <p:sldId id="328" r:id="rId17"/>
    <p:sldId id="333" r:id="rId18"/>
    <p:sldId id="334" r:id="rId19"/>
    <p:sldId id="336" r:id="rId20"/>
    <p:sldId id="338" r:id="rId21"/>
    <p:sldId id="346" r:id="rId22"/>
    <p:sldId id="347" r:id="rId23"/>
    <p:sldId id="354" r:id="rId24"/>
    <p:sldId id="330" r:id="rId25"/>
    <p:sldId id="281" r:id="rId26"/>
    <p:sldId id="355" r:id="rId27"/>
    <p:sldId id="305" r:id="rId28"/>
    <p:sldId id="356" r:id="rId29"/>
    <p:sldId id="283" r:id="rId30"/>
    <p:sldId id="358" r:id="rId31"/>
  </p:sldIdLst>
  <p:sldSz cx="12192000" cy="6858000"/>
  <p:notesSz cx="6858000" cy="9144000"/>
  <p:embeddedFontLst>
    <p:embeddedFont>
      <p:font typeface="Calibri Light" panose="020F0302020204030204" pitchFamily="34" charset="0"/>
      <p:regular r:id="rId33"/>
      <p:italic r:id="rId34"/>
    </p:embeddedFont>
    <p:embeddedFont>
      <p:font typeface="Calibri" panose="020F0502020204030204" pitchFamily="34" charset="0"/>
      <p:regular r:id="rId35"/>
      <p:bold r:id="rId36"/>
      <p:italic r:id="rId37"/>
      <p:boldItalic r:id="rId38"/>
    </p:embeddedFont>
    <p:embeddedFont>
      <p:font typeface="Viner Hand ITC" panose="03070502030502020203" pitchFamily="66" charset="0"/>
      <p:regular r:id="rId39"/>
    </p:embeddedFont>
    <p:embeddedFont>
      <p:font typeface="Segoe UI" panose="020B0502040204020203" pitchFamily="34" charset="0"/>
      <p:regular r:id="rId40"/>
      <p:bold r:id="rId41"/>
      <p:italic r:id="rId42"/>
      <p:boldItalic r:id="rId4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6E6"/>
    <a:srgbClr val="252525"/>
    <a:srgbClr val="FBFEDA"/>
    <a:srgbClr val="F2FB9F"/>
    <a:srgbClr val="FFBC9B"/>
    <a:srgbClr val="454544"/>
    <a:srgbClr val="F1F8EC"/>
    <a:srgbClr val="F6C2E3"/>
    <a:srgbClr val="E6D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8" autoAdjust="0"/>
    <p:restoredTop sz="94660"/>
  </p:normalViewPr>
  <p:slideViewPr>
    <p:cSldViewPr snapToGrid="0">
      <p:cViewPr varScale="1">
        <p:scale>
          <a:sx n="68" d="100"/>
          <a:sy n="68" d="100"/>
        </p:scale>
        <p:origin x="8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AB16D-8483-412B-824C-93EFF093165D}" type="datetimeFigureOut">
              <a:rPr lang="vi-VN" smtClean="0"/>
              <a:t>02/08/2022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30B90-EF95-4074-8A71-C0C288487CF0}"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8E1AD44-3960-433D-B77C-2C89F7E9C3DD}" type="datetimeFigureOut">
              <a:rPr lang="vi-VN" smtClean="0"/>
              <a:t>02/08/2022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E2D84CE-EE17-42CC-B7E9-BF7166B35998}"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8E1AD44-3960-433D-B77C-2C89F7E9C3DD}" type="datetimeFigureOut">
              <a:rPr lang="vi-VN" smtClean="0"/>
              <a:t>02/08/2022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E2D84CE-EE17-42CC-B7E9-BF7166B35998}"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8E1AD44-3960-433D-B77C-2C89F7E9C3DD}" type="datetimeFigureOut">
              <a:rPr lang="vi-VN" smtClean="0"/>
              <a:t>02/08/2022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E2D84CE-EE17-42CC-B7E9-BF7166B35998}"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
        <p:cNvGrpSpPr/>
        <p:nvPr/>
      </p:nvGrpSpPr>
      <p:grpSpPr>
        <a:xfrm>
          <a:off x="0" y="0"/>
          <a:ext cx="0" cy="0"/>
          <a:chOff x="0" y="0"/>
          <a:chExt cx="0" cy="0"/>
        </a:xfrm>
      </p:grpSpPr>
      <p:sp>
        <p:nvSpPr>
          <p:cNvPr id="33" name="Google Shape;33;p6"/>
          <p:cNvSpPr/>
          <p:nvPr/>
        </p:nvSpPr>
        <p:spPr>
          <a:xfrm>
            <a:off x="133" y="0"/>
            <a:ext cx="12192000" cy="1062400"/>
          </a:xfrm>
          <a:prstGeom prst="rect">
            <a:avLst/>
          </a:prstGeom>
          <a:solidFill>
            <a:schemeClr val="accent3"/>
          </a:solidFill>
          <a:ln>
            <a:noFill/>
          </a:ln>
        </p:spPr>
        <p:txBody>
          <a:bodyPr spcFirstLastPara="1" wrap="square" lIns="103146" tIns="103146" rIns="103146" bIns="103146" anchor="ctr" anchorCtr="0">
            <a:noAutofit/>
          </a:bodyPr>
          <a:lstStyle/>
          <a:p>
            <a:pPr marL="0" lvl="0" indent="0" algn="l" rtl="0">
              <a:spcBef>
                <a:spcPts val="0"/>
              </a:spcBef>
              <a:spcAft>
                <a:spcPts val="0"/>
              </a:spcAft>
              <a:buNone/>
            </a:pPr>
            <a:endParaRPr/>
          </a:p>
        </p:txBody>
      </p:sp>
      <p:sp>
        <p:nvSpPr>
          <p:cNvPr id="34" name="Google Shape;34;p6"/>
          <p:cNvSpPr/>
          <p:nvPr/>
        </p:nvSpPr>
        <p:spPr>
          <a:xfrm>
            <a:off x="2369700" y="697300"/>
            <a:ext cx="7452800" cy="729200"/>
          </a:xfrm>
          <a:prstGeom prst="rect">
            <a:avLst/>
          </a:prstGeom>
          <a:noFill/>
          <a:ln w="9525" cap="flat" cmpd="sng">
            <a:solidFill>
              <a:srgbClr val="222222"/>
            </a:solidFill>
            <a:prstDash val="solid"/>
            <a:round/>
            <a:headEnd type="none" w="sm" len="sm"/>
            <a:tailEnd type="none" w="sm" len="sm"/>
          </a:ln>
        </p:spPr>
        <p:txBody>
          <a:bodyPr spcFirstLastPara="1" wrap="square" lIns="103146" tIns="103146" rIns="103146" bIns="103146"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body" idx="1"/>
          </p:nvPr>
        </p:nvSpPr>
        <p:spPr>
          <a:xfrm>
            <a:off x="609600" y="1863152"/>
            <a:ext cx="5326000" cy="4704400"/>
          </a:xfrm>
          <a:prstGeom prst="rect">
            <a:avLst/>
          </a:prstGeom>
        </p:spPr>
        <p:txBody>
          <a:bodyPr spcFirstLastPara="1" wrap="square" lIns="103146" tIns="103146" rIns="103146" bIns="103146" anchor="t" anchorCtr="0">
            <a:noAutofit/>
          </a:bodyPr>
          <a:lstStyle>
            <a:lvl1pPr marL="515620" lvl="0" indent="-401320">
              <a:spcBef>
                <a:spcPts val="675"/>
              </a:spcBef>
              <a:spcAft>
                <a:spcPts val="0"/>
              </a:spcAft>
              <a:buSzPts val="2000"/>
              <a:buChar char="◉"/>
              <a:defRPr sz="2300"/>
            </a:lvl1pPr>
            <a:lvl2pPr marL="1031875" lvl="1" indent="-401320">
              <a:spcBef>
                <a:spcPts val="0"/>
              </a:spcBef>
              <a:spcAft>
                <a:spcPts val="0"/>
              </a:spcAft>
              <a:buSzPts val="2000"/>
              <a:buChar char="○"/>
              <a:defRPr sz="2300"/>
            </a:lvl2pPr>
            <a:lvl3pPr marL="1547495" lvl="2" indent="-401320">
              <a:spcBef>
                <a:spcPts val="0"/>
              </a:spcBef>
              <a:spcAft>
                <a:spcPts val="0"/>
              </a:spcAft>
              <a:buSzPts val="2000"/>
              <a:buChar char="■"/>
              <a:defRPr sz="2300"/>
            </a:lvl3pPr>
            <a:lvl4pPr marL="2063115" lvl="3" indent="-401320">
              <a:spcBef>
                <a:spcPts val="0"/>
              </a:spcBef>
              <a:spcAft>
                <a:spcPts val="0"/>
              </a:spcAft>
              <a:buSzPts val="2000"/>
              <a:buChar char="●"/>
              <a:defRPr sz="2300"/>
            </a:lvl4pPr>
            <a:lvl5pPr marL="2579370" lvl="4" indent="-401320">
              <a:spcBef>
                <a:spcPts val="0"/>
              </a:spcBef>
              <a:spcAft>
                <a:spcPts val="0"/>
              </a:spcAft>
              <a:buSzPts val="2000"/>
              <a:buChar char="○"/>
              <a:defRPr sz="2300"/>
            </a:lvl5pPr>
            <a:lvl6pPr marL="3094990" lvl="5" indent="-401320">
              <a:spcBef>
                <a:spcPts val="0"/>
              </a:spcBef>
              <a:spcAft>
                <a:spcPts val="0"/>
              </a:spcAft>
              <a:buSzPts val="2000"/>
              <a:buChar char="■"/>
              <a:defRPr sz="2300"/>
            </a:lvl6pPr>
            <a:lvl7pPr marL="3610610" lvl="6" indent="-401320">
              <a:spcBef>
                <a:spcPts val="0"/>
              </a:spcBef>
              <a:spcAft>
                <a:spcPts val="0"/>
              </a:spcAft>
              <a:buSzPts val="2000"/>
              <a:buChar char="●"/>
              <a:defRPr sz="2300"/>
            </a:lvl7pPr>
            <a:lvl8pPr marL="4126230" lvl="7" indent="-401320">
              <a:spcBef>
                <a:spcPts val="0"/>
              </a:spcBef>
              <a:spcAft>
                <a:spcPts val="0"/>
              </a:spcAft>
              <a:buSzPts val="2000"/>
              <a:buChar char="○"/>
              <a:defRPr sz="2300"/>
            </a:lvl8pPr>
            <a:lvl9pPr marL="4642485" lvl="8" indent="-401320">
              <a:spcBef>
                <a:spcPts val="0"/>
              </a:spcBef>
              <a:spcAft>
                <a:spcPts val="0"/>
              </a:spcAft>
              <a:buSzPts val="2000"/>
              <a:buChar char="■"/>
              <a:defRPr sz="2300"/>
            </a:lvl9pPr>
          </a:lstStyle>
          <a:p>
            <a:endParaRPr/>
          </a:p>
        </p:txBody>
      </p:sp>
      <p:sp>
        <p:nvSpPr>
          <p:cNvPr id="36" name="Google Shape;36;p6"/>
          <p:cNvSpPr txBox="1">
            <a:spLocks noGrp="1"/>
          </p:cNvSpPr>
          <p:nvPr>
            <p:ph type="body" idx="2"/>
          </p:nvPr>
        </p:nvSpPr>
        <p:spPr>
          <a:xfrm>
            <a:off x="6256367" y="1863152"/>
            <a:ext cx="5326000" cy="4704400"/>
          </a:xfrm>
          <a:prstGeom prst="rect">
            <a:avLst/>
          </a:prstGeom>
        </p:spPr>
        <p:txBody>
          <a:bodyPr spcFirstLastPara="1" wrap="square" lIns="103146" tIns="103146" rIns="103146" bIns="103146" anchor="t" anchorCtr="0">
            <a:noAutofit/>
          </a:bodyPr>
          <a:lstStyle>
            <a:lvl1pPr marL="515620" lvl="0" indent="-401320">
              <a:spcBef>
                <a:spcPts val="675"/>
              </a:spcBef>
              <a:spcAft>
                <a:spcPts val="0"/>
              </a:spcAft>
              <a:buSzPts val="2000"/>
              <a:buChar char="◉"/>
              <a:defRPr sz="2300"/>
            </a:lvl1pPr>
            <a:lvl2pPr marL="1031875" lvl="1" indent="-401320">
              <a:spcBef>
                <a:spcPts val="0"/>
              </a:spcBef>
              <a:spcAft>
                <a:spcPts val="0"/>
              </a:spcAft>
              <a:buSzPts val="2000"/>
              <a:buChar char="○"/>
              <a:defRPr sz="2300"/>
            </a:lvl2pPr>
            <a:lvl3pPr marL="1547495" lvl="2" indent="-401320">
              <a:spcBef>
                <a:spcPts val="0"/>
              </a:spcBef>
              <a:spcAft>
                <a:spcPts val="0"/>
              </a:spcAft>
              <a:buSzPts val="2000"/>
              <a:buChar char="■"/>
              <a:defRPr sz="2300"/>
            </a:lvl3pPr>
            <a:lvl4pPr marL="2063115" lvl="3" indent="-401320">
              <a:spcBef>
                <a:spcPts val="0"/>
              </a:spcBef>
              <a:spcAft>
                <a:spcPts val="0"/>
              </a:spcAft>
              <a:buSzPts val="2000"/>
              <a:buChar char="●"/>
              <a:defRPr sz="2300"/>
            </a:lvl4pPr>
            <a:lvl5pPr marL="2579370" lvl="4" indent="-401320">
              <a:spcBef>
                <a:spcPts val="0"/>
              </a:spcBef>
              <a:spcAft>
                <a:spcPts val="0"/>
              </a:spcAft>
              <a:buSzPts val="2000"/>
              <a:buChar char="○"/>
              <a:defRPr sz="2300"/>
            </a:lvl5pPr>
            <a:lvl6pPr marL="3094990" lvl="5" indent="-401320">
              <a:spcBef>
                <a:spcPts val="0"/>
              </a:spcBef>
              <a:spcAft>
                <a:spcPts val="0"/>
              </a:spcAft>
              <a:buSzPts val="2000"/>
              <a:buChar char="■"/>
              <a:defRPr sz="2300"/>
            </a:lvl6pPr>
            <a:lvl7pPr marL="3610610" lvl="6" indent="-401320">
              <a:spcBef>
                <a:spcPts val="0"/>
              </a:spcBef>
              <a:spcAft>
                <a:spcPts val="0"/>
              </a:spcAft>
              <a:buSzPts val="2000"/>
              <a:buChar char="●"/>
              <a:defRPr sz="2300"/>
            </a:lvl7pPr>
            <a:lvl8pPr marL="4126230" lvl="7" indent="-401320">
              <a:spcBef>
                <a:spcPts val="0"/>
              </a:spcBef>
              <a:spcAft>
                <a:spcPts val="0"/>
              </a:spcAft>
              <a:buSzPts val="2000"/>
              <a:buChar char="○"/>
              <a:defRPr sz="2300"/>
            </a:lvl8pPr>
            <a:lvl9pPr marL="4642485" lvl="8" indent="-401320">
              <a:spcBef>
                <a:spcPts val="0"/>
              </a:spcBef>
              <a:spcAft>
                <a:spcPts val="0"/>
              </a:spcAft>
              <a:buSzPts val="2000"/>
              <a:buChar char="■"/>
              <a:defRPr sz="2300"/>
            </a:lvl9pPr>
          </a:lstStyle>
          <a:p>
            <a:endParaRPr/>
          </a:p>
        </p:txBody>
      </p:sp>
      <p:sp>
        <p:nvSpPr>
          <p:cNvPr id="37" name="Google Shape;37;p6"/>
          <p:cNvSpPr txBox="1">
            <a:spLocks noGrp="1"/>
          </p:cNvSpPr>
          <p:nvPr>
            <p:ph type="title"/>
          </p:nvPr>
        </p:nvSpPr>
        <p:spPr>
          <a:xfrm>
            <a:off x="2413605" y="743351"/>
            <a:ext cx="7364800" cy="637200"/>
          </a:xfrm>
          <a:prstGeom prst="rect">
            <a:avLst/>
          </a:prstGeom>
        </p:spPr>
        <p:txBody>
          <a:bodyPr spcFirstLastPara="1" wrap="square" lIns="103146" tIns="103146" rIns="103146" bIns="103146"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 name="Google Shape;38;p6"/>
          <p:cNvSpPr txBox="1">
            <a:spLocks noGrp="1"/>
          </p:cNvSpPr>
          <p:nvPr>
            <p:ph type="sldNum" idx="12"/>
          </p:nvPr>
        </p:nvSpPr>
        <p:spPr>
          <a:xfrm>
            <a:off x="5730202" y="6353000"/>
            <a:ext cx="731600" cy="403600"/>
          </a:xfrm>
          <a:prstGeom prst="rect">
            <a:avLst/>
          </a:prstGeom>
        </p:spPr>
        <p:txBody>
          <a:bodyPr spcFirstLastPara="1" wrap="square" lIns="103146" tIns="103146" rIns="103146" bIns="10314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8E1AD44-3960-433D-B77C-2C89F7E9C3DD}" type="datetimeFigureOut">
              <a:rPr lang="vi-VN" smtClean="0"/>
              <a:t>02/08/2022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E2D84CE-EE17-42CC-B7E9-BF7166B35998}"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E1AD44-3960-433D-B77C-2C89F7E9C3DD}" type="datetimeFigureOut">
              <a:rPr lang="vi-VN" smtClean="0"/>
              <a:t>02/08/2022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E2D84CE-EE17-42CC-B7E9-BF7166B35998}"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8E1AD44-3960-433D-B77C-2C89F7E9C3DD}" type="datetimeFigureOut">
              <a:rPr lang="vi-VN" smtClean="0"/>
              <a:t>02/08/2022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E2D84CE-EE17-42CC-B7E9-BF7166B35998}"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8E1AD44-3960-433D-B77C-2C89F7E9C3DD}" type="datetimeFigureOut">
              <a:rPr lang="vi-VN" smtClean="0"/>
              <a:t>02/08/2022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E2D84CE-EE17-42CC-B7E9-BF7166B35998}"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8E1AD44-3960-433D-B77C-2C89F7E9C3DD}" type="datetimeFigureOut">
              <a:rPr lang="vi-VN" smtClean="0"/>
              <a:t>02/08/2022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E2D84CE-EE17-42CC-B7E9-BF7166B35998}"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1AD44-3960-433D-B77C-2C89F7E9C3DD}" type="datetimeFigureOut">
              <a:rPr lang="vi-VN" smtClean="0"/>
              <a:t>02/08/2022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E2D84CE-EE17-42CC-B7E9-BF7166B35998}"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E1AD44-3960-433D-B77C-2C89F7E9C3DD}" type="datetimeFigureOut">
              <a:rPr lang="vi-VN" smtClean="0"/>
              <a:t>02/08/2022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E2D84CE-EE17-42CC-B7E9-BF7166B35998}"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E1AD44-3960-433D-B77C-2C89F7E9C3DD}" type="datetimeFigureOut">
              <a:rPr lang="vi-VN" smtClean="0"/>
              <a:t>02/08/2022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E2D84CE-EE17-42CC-B7E9-BF7166B35998}"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1AD44-3960-433D-B77C-2C89F7E9C3DD}" type="datetimeFigureOut">
              <a:rPr lang="vi-VN" smtClean="0"/>
              <a:t>02/08/2022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D84CE-EE17-42CC-B7E9-BF7166B35998}"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C:\Users\DELL\Downloads\Th&#237;%20nghi&#7879;m%20x&#225;c%20&#273;&#7883;nh%20th&#224;nh%20ph&#7847;n%20kh&#244;ng%20kh&#237;.mp4" TargetMode="External"/><Relationship Id="rId1" Type="http://schemas.microsoft.com/office/2007/relationships/media" Target="file:///C:\Users\DELL\Downloads\Th&#237;%20nghi&#7879;m%20x&#225;c%20&#273;&#7883;nh%20th&#224;nh%20ph&#7847;n%20kh&#244;ng%20kh&#237;.mp4"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027922-B228-4DDA-BD24-FB1DE626BDF5}"/>
              </a:ext>
            </a:extLst>
          </p:cNvPr>
          <p:cNvPicPr>
            <a:picLocks noChangeAspect="1"/>
          </p:cNvPicPr>
          <p:nvPr/>
        </p:nvPicPr>
        <p:blipFill>
          <a:blip r:embed="rId2"/>
          <a:stretch>
            <a:fillRect/>
          </a:stretch>
        </p:blipFill>
        <p:spPr>
          <a:xfrm>
            <a:off x="1524000" y="10990"/>
            <a:ext cx="9144000" cy="6847011"/>
          </a:xfrm>
          <a:prstGeom prst="rect">
            <a:avLst/>
          </a:prstGeom>
        </p:spPr>
      </p:pic>
      <p:sp>
        <p:nvSpPr>
          <p:cNvPr id="2" name="Title 1">
            <a:extLst>
              <a:ext uri="{FF2B5EF4-FFF2-40B4-BE49-F238E27FC236}">
                <a16:creationId xmlns:a16="http://schemas.microsoft.com/office/drawing/2014/main" id="{A8626C88-FA63-43A4-AB39-3D3179E9159A}"/>
              </a:ext>
            </a:extLst>
          </p:cNvPr>
          <p:cNvSpPr>
            <a:spLocks noGrp="1"/>
          </p:cNvSpPr>
          <p:nvPr>
            <p:ph type="ctrTitle"/>
          </p:nvPr>
        </p:nvSpPr>
        <p:spPr>
          <a:xfrm>
            <a:off x="1752600" y="4013204"/>
            <a:ext cx="8639176" cy="939797"/>
          </a:xfrm>
          <a:solidFill>
            <a:srgbClr val="FFFF00"/>
          </a:solidFill>
        </p:spPr>
        <p:txBody>
          <a:bodyPr>
            <a:normAutofit/>
          </a:bodyPr>
          <a:lstStyle/>
          <a:p>
            <a:pPr algn="l"/>
            <a:r>
              <a:rPr lang="en-SG" dirty="0">
                <a:solidFill>
                  <a:srgbClr val="FF0000"/>
                </a:solidFill>
                <a:latin typeface="Times New Roman" panose="02020603050405020304" pitchFamily="18" charset="0"/>
                <a:cs typeface="Times New Roman" panose="02020603050405020304" pitchFamily="18" charset="0"/>
              </a:rPr>
              <a:t>KHOA HỌC TỰ NHIÊN 6</a:t>
            </a:r>
            <a:endParaRPr lang="en-S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39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3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509905" y="303530"/>
            <a:ext cx="11682095" cy="7416165"/>
          </a:xfrm>
          <a:prstGeom prst="rect">
            <a:avLst/>
          </a:prstGeom>
          <a:noFill/>
          <a:ln w="9525">
            <a:noFill/>
          </a:ln>
        </p:spPr>
        <p:txBody>
          <a:bodyPr wrap="square">
            <a:spAutoFit/>
          </a:bodyPr>
          <a:lstStyle/>
          <a:p>
            <a:pPr indent="0"/>
            <a:r>
              <a:rPr lang="en-US" sz="2800" b="0">
                <a:solidFill>
                  <a:srgbClr val="FF0000"/>
                </a:solidFill>
                <a:latin typeface="Times New Roman" panose="02020603050405020304" pitchFamily="18" charset="0"/>
                <a:cs typeface="Segoe UI" panose="020B0502040204020203" charset="0"/>
              </a:rPr>
              <a:t>Câu 5</a:t>
            </a:r>
            <a:r>
              <a:rPr lang="en-US" sz="2800" b="0">
                <a:solidFill>
                  <a:srgbClr val="000000"/>
                </a:solidFill>
                <a:latin typeface="Times New Roman" panose="02020603050405020304" pitchFamily="18" charset="0"/>
                <a:cs typeface="Segoe UI" panose="020B0502040204020203" charset="0"/>
              </a:rPr>
              <a:t>:Quan sát thí nghiệm (hình 10.3), nếu úp ống thuỷ tinh vào ngọn nến đang cháy thì ngọn nến có tiếp tục cháy không? </a:t>
            </a:r>
            <a:r>
              <a:rPr lang="en-US" sz="2800" b="1" i="1">
                <a:gradFill>
                  <a:gsLst>
                    <a:gs pos="0">
                      <a:srgbClr val="7B32B2"/>
                    </a:gs>
                    <a:gs pos="100000">
                      <a:srgbClr val="401A5D"/>
                    </a:gs>
                  </a:gsLst>
                  <a:lin scaled="0"/>
                </a:gradFill>
                <a:latin typeface="Times New Roman" panose="02020603050405020304" pitchFamily="18" charset="0"/>
                <a:cs typeface="Segoe UI" panose="020B0502040204020203" charset="0"/>
              </a:rPr>
              <a:t>Sau khi úp ống thuỷ tinh vào, ngọn nến tiếp tục cháy, sau đó ngọn nến tắt .</a:t>
            </a:r>
            <a:r>
              <a:rPr lang="en-US" sz="2800" b="0">
                <a:solidFill>
                  <a:srgbClr val="000000"/>
                </a:solidFill>
                <a:latin typeface="Times New Roman" panose="02020603050405020304" pitchFamily="18" charset="0"/>
                <a:cs typeface="Segoe UI" panose="020B0502040204020203" charset="0"/>
              </a:rPr>
              <a:t>vì sao</a:t>
            </a:r>
            <a:r>
              <a:rPr lang="en-US" sz="2800" b="1" i="1">
                <a:gradFill>
                  <a:gsLst>
                    <a:gs pos="0">
                      <a:srgbClr val="7B32B2"/>
                    </a:gs>
                    <a:gs pos="100000">
                      <a:srgbClr val="401A5D"/>
                    </a:gs>
                  </a:gsLst>
                  <a:lin scaled="0"/>
                </a:gradFill>
                <a:latin typeface="Times New Roman" panose="02020603050405020304" pitchFamily="18" charset="0"/>
                <a:cs typeface="Segoe UI" panose="020B0502040204020203" charset="0"/>
              </a:rPr>
              <a:t> </a:t>
            </a:r>
            <a:r>
              <a:rPr lang="en-US" sz="2800" b="1" i="1">
                <a:gradFill>
                  <a:gsLst>
                    <a:gs pos="0">
                      <a:srgbClr val="7B32B2"/>
                    </a:gs>
                    <a:gs pos="100000">
                      <a:srgbClr val="401A5D"/>
                    </a:gs>
                  </a:gsLst>
                  <a:lin scaled="0"/>
                </a:gradFill>
                <a:latin typeface="Times New Roman" panose="02020603050405020304" pitchFamily="18" charset="0"/>
                <a:cs typeface="Segoe UI" panose="020B0502040204020203" charset="0"/>
                <a:sym typeface="+mn-ea"/>
              </a:rPr>
              <a:t>do oxygen trong ống thuỷ tinh đã bị đốt cháy hết.</a:t>
            </a:r>
          </a:p>
          <a:p>
            <a:pPr indent="0"/>
            <a:r>
              <a:rPr lang="en-US" sz="2800" b="0">
                <a:solidFill>
                  <a:srgbClr val="FF0000"/>
                </a:solidFill>
                <a:latin typeface="Times New Roman" panose="02020603050405020304" pitchFamily="18" charset="0"/>
                <a:cs typeface="Segoe UI" panose="020B0502040204020203" charset="0"/>
              </a:rPr>
              <a:t>Câu 6</a:t>
            </a:r>
            <a:r>
              <a:rPr lang="en-US" sz="2800" b="0">
                <a:solidFill>
                  <a:srgbClr val="000000"/>
                </a:solidFill>
                <a:latin typeface="Times New Roman" panose="02020603050405020304" pitchFamily="18" charset="0"/>
                <a:cs typeface="Segoe UI" panose="020B0502040204020203" charset="0"/>
              </a:rPr>
              <a:t>: Sau khi ngọn nến tắt, mực nước trong ống thuỷ tinh thay đổi như thế nào?</a:t>
            </a:r>
          </a:p>
          <a:p>
            <a:pPr indent="0"/>
            <a:r>
              <a:rPr lang="en-US" sz="2800" b="1" i="1">
                <a:gradFill>
                  <a:gsLst>
                    <a:gs pos="0">
                      <a:srgbClr val="7B32B2"/>
                    </a:gs>
                    <a:gs pos="100000">
                      <a:srgbClr val="401A5D"/>
                    </a:gs>
                  </a:gsLst>
                  <a:lin scaled="0"/>
                </a:gradFill>
                <a:latin typeface="Times New Roman" panose="02020603050405020304" pitchFamily="18" charset="0"/>
                <a:cs typeface="Segoe UI" panose="020B0502040204020203" charset="0"/>
                <a:sym typeface="+mn-ea"/>
              </a:rPr>
              <a:t>Mực nước trong ống dâng lên. </a:t>
            </a:r>
            <a:endParaRPr lang="en-US" sz="2800" b="1" i="1">
              <a:gradFill>
                <a:gsLst>
                  <a:gs pos="0">
                    <a:srgbClr val="7B32B2"/>
                  </a:gs>
                  <a:gs pos="100000">
                    <a:srgbClr val="401A5D"/>
                  </a:gs>
                </a:gsLst>
                <a:lin scaled="0"/>
              </a:gradFill>
              <a:latin typeface="Times New Roman" panose="02020603050405020304" pitchFamily="18" charset="0"/>
              <a:cs typeface="Segoe UI" panose="020B0502040204020203" charset="0"/>
            </a:endParaRPr>
          </a:p>
          <a:p>
            <a:pPr indent="0"/>
            <a:r>
              <a:rPr lang="en-US" sz="2800" b="0">
                <a:solidFill>
                  <a:srgbClr val="000000"/>
                </a:solidFill>
                <a:latin typeface="Times New Roman" panose="02020603050405020304" pitchFamily="18" charset="0"/>
                <a:cs typeface="Segoe UI" panose="020B0502040204020203" charset="0"/>
              </a:rPr>
              <a:t> Giải thích:</a:t>
            </a:r>
            <a:r>
              <a:rPr lang="en-US" sz="2800" b="1" i="1">
                <a:gradFill>
                  <a:gsLst>
                    <a:gs pos="0">
                      <a:srgbClr val="7B32B2"/>
                    </a:gs>
                    <a:gs pos="100000">
                      <a:srgbClr val="401A5D"/>
                    </a:gs>
                  </a:gsLst>
                  <a:lin scaled="0"/>
                </a:gradFill>
                <a:latin typeface="Times New Roman" panose="02020603050405020304" pitchFamily="18" charset="0"/>
                <a:cs typeface="Segoe UI" panose="020B0502040204020203" charset="0"/>
              </a:rPr>
              <a:t>Ngọn nến cháy tiêu thụ hết oxỵgen trong ống làm áp suất trong ống giảm so với bên ngoài, nước dâng lên để cân bằng áp suất.</a:t>
            </a:r>
          </a:p>
          <a:p>
            <a:pPr indent="0"/>
            <a:r>
              <a:rPr lang="en-US" sz="2800" b="0">
                <a:solidFill>
                  <a:srgbClr val="FF0000"/>
                </a:solidFill>
                <a:latin typeface="Times New Roman" panose="02020603050405020304" pitchFamily="18" charset="0"/>
                <a:cs typeface="Segoe UI" panose="020B0502040204020203" charset="0"/>
              </a:rPr>
              <a:t>Câu 7</a:t>
            </a:r>
            <a:r>
              <a:rPr lang="en-US" sz="2800" b="0">
                <a:solidFill>
                  <a:srgbClr val="000000"/>
                </a:solidFill>
                <a:latin typeface="Times New Roman" panose="02020603050405020304" pitchFamily="18" charset="0"/>
                <a:cs typeface="Segoe UI" panose="020B0502040204020203" charset="0"/>
              </a:rPr>
              <a:t>: Từ kết quả thí nghiệm, xác định phần trăm thể tích của oxygen trong không khí:</a:t>
            </a:r>
            <a:r>
              <a:rPr lang="en-US" sz="2800">
                <a:gradFill>
                  <a:gsLst>
                    <a:gs pos="0">
                      <a:srgbClr val="7B32B2"/>
                    </a:gs>
                    <a:gs pos="100000">
                      <a:srgbClr val="401A5D"/>
                    </a:gs>
                  </a:gsLst>
                  <a:lin scaled="0"/>
                </a:gradFill>
                <a:latin typeface="Times New Roman" panose="02020603050405020304" pitchFamily="18" charset="0"/>
                <a:cs typeface="Segoe UI" panose="020B0502040204020203" charset="0"/>
              </a:rPr>
              <a:t>phần trăm thể tích bằng cách đánh dấu mực nước dâng, sau đó dùng thước đo chiều dài ống và chiều dài mực nước dâng. Tỉ lệ giữa chiều dài mực nước và chiều dài ống thể hiện phần trăm thể tích oxỵgen trong không khí;</a:t>
            </a:r>
          </a:p>
          <a:p>
            <a:pPr indent="0"/>
            <a:r>
              <a:rPr lang="en-US" sz="2800">
                <a:gradFill>
                  <a:gsLst>
                    <a:gs pos="0">
                      <a:srgbClr val="7B32B2"/>
                    </a:gs>
                    <a:gs pos="100000">
                      <a:srgbClr val="401A5D"/>
                    </a:gs>
                  </a:gsLst>
                  <a:lin scaled="0"/>
                </a:gradFill>
                <a:latin typeface="Times New Roman" panose="02020603050405020304" pitchFamily="18" charset="0"/>
                <a:cs typeface="Segoe UI" panose="020B0502040204020203" charset="0"/>
              </a:rPr>
              <a:t>-Oxỵgen chiếm khoảng 1/5 thể tích ống thuỷ tinh (thể tích không khí). </a:t>
            </a:r>
            <a:r>
              <a:rPr lang="en-US" sz="2800" b="0">
                <a:solidFill>
                  <a:srgbClr val="000000"/>
                </a:solidFill>
                <a:latin typeface="Times New Roman" panose="02020603050405020304" pitchFamily="18" charset="0"/>
                <a:cs typeface="Segoe UI" panose="020B0502040204020203" charset="0"/>
              </a:rPr>
              <a:t>So sánh với kết quả trong biểu đổ hình 10.2</a:t>
            </a:r>
            <a:r>
              <a:rPr lang="en-US" sz="2800">
                <a:solidFill>
                  <a:srgbClr val="FF0000"/>
                </a:solidFill>
                <a:latin typeface="Times New Roman" panose="02020603050405020304" pitchFamily="18" charset="0"/>
                <a:cs typeface="Segoe UI" panose="020B0502040204020203" charset="0"/>
                <a:sym typeface="+mn-ea"/>
              </a:rPr>
              <a:t> </a:t>
            </a:r>
            <a:r>
              <a:rPr lang="en-US" sz="2800">
                <a:solidFill>
                  <a:srgbClr val="000000"/>
                </a:solidFill>
                <a:latin typeface="Times New Roman" panose="02020603050405020304" pitchFamily="18" charset="0"/>
                <a:cs typeface="Segoe UI" panose="020B0502040204020203" charset="0"/>
                <a:sym typeface="+mn-ea"/>
              </a:rPr>
              <a:t>Kết quả này gần đúng với kết quả trong biểu đồ 10.2.</a:t>
            </a:r>
            <a:endParaRPr lang="en-US" sz="2800" b="0">
              <a:solidFill>
                <a:srgbClr val="000000"/>
              </a:solidFill>
              <a:latin typeface="Times New Roman" panose="02020603050405020304" pitchFamily="18" charset="0"/>
              <a:cs typeface="Segoe UI" panose="020B0502040204020203" charset="0"/>
            </a:endParaRPr>
          </a:p>
          <a:p>
            <a:pPr indent="0"/>
            <a:r>
              <a:rPr lang="en-US" sz="2800" b="1">
                <a:solidFill>
                  <a:srgbClr val="FF0000"/>
                </a:solidFill>
                <a:latin typeface="Times New Roman" panose="02020603050405020304" pitchFamily="18" charset="0"/>
                <a:cs typeface="Segoe UI" panose="020B0502040204020203" charset="0"/>
              </a:rPr>
              <a:t>Nội dung bài học</a:t>
            </a:r>
            <a:r>
              <a:rPr lang="en-US" sz="2800" b="0">
                <a:solidFill>
                  <a:srgbClr val="000000"/>
                </a:solidFill>
                <a:latin typeface="Times New Roman" panose="02020603050405020304" pitchFamily="18" charset="0"/>
                <a:cs typeface="Segoe UI" panose="020B0502040204020203" charset="0"/>
              </a:rPr>
              <a:t> ( Học khung màu tím sách giáo khoa trang 49)</a:t>
            </a:r>
            <a:endParaRPr lang="en-US" sz="2800"/>
          </a:p>
          <a:p>
            <a:endParaRPr 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7171" y="1458287"/>
            <a:ext cx="10352472" cy="897890"/>
          </a:xfrm>
          <a:prstGeom prst="rect">
            <a:avLst/>
          </a:prstGeom>
          <a:noFill/>
        </p:spPr>
        <p:txBody>
          <a:bodyPr wrap="square">
            <a:spAutoFit/>
          </a:bodyPr>
          <a:lstStyle/>
          <a:p>
            <a:pPr marL="0" marR="0" algn="just">
              <a:lnSpc>
                <a:spcPct val="105000"/>
              </a:lnSpc>
              <a:spcBef>
                <a:spcPts val="0"/>
              </a:spcBef>
              <a:spcAft>
                <a:spcPts val="800"/>
              </a:spcAft>
            </a:pPr>
            <a:r>
              <a:rPr lang="en-US" sz="2500">
                <a:effectLst/>
                <a:latin typeface="#9Slide03 Cabin Condensed Bold" panose="00000806000000000000" pitchFamily="2" charset="0"/>
                <a:ea typeface="Calibri" panose="020F0502020204030204" pitchFamily="34" charset="0"/>
              </a:rPr>
              <a:t> </a:t>
            </a:r>
            <a:r>
              <a:rPr lang="en-US" sz="2500" b="1">
                <a:solidFill>
                  <a:srgbClr val="0070C0"/>
                </a:solidFill>
                <a:effectLst/>
                <a:latin typeface="#9Slide03 Cabin Condensed Bold" panose="00000806000000000000" pitchFamily="2" charset="0"/>
                <a:ea typeface="Calibri" panose="020F0502020204030204" pitchFamily="34" charset="0"/>
              </a:rPr>
              <a:t>Đọc thông tin sách giáo khoa trang 49 và trả lời câu hỏi </a:t>
            </a:r>
            <a:r>
              <a:rPr lang="en-US" sz="2500" b="1">
                <a:solidFill>
                  <a:srgbClr val="0070C0"/>
                </a:solidFill>
                <a:latin typeface="#9Slide03 Cabin Condensed Bold" panose="00000806000000000000" pitchFamily="2" charset="0"/>
                <a:ea typeface="Calibri" panose="020F0502020204030204" pitchFamily="34" charset="0"/>
              </a:rPr>
              <a:t>phiếu học tập</a:t>
            </a:r>
            <a:r>
              <a:rPr lang="en-US" sz="2500" b="1">
                <a:solidFill>
                  <a:srgbClr val="0070C0"/>
                </a:solidFill>
                <a:effectLst/>
                <a:latin typeface="#9Slide03 Cabin Condensed Bold" panose="00000806000000000000" pitchFamily="2" charset="0"/>
                <a:ea typeface="Calibri" panose="020F0502020204030204" pitchFamily="34" charset="0"/>
              </a:rPr>
              <a:t>:</a:t>
            </a:r>
          </a:p>
        </p:txBody>
      </p:sp>
      <p:sp>
        <p:nvSpPr>
          <p:cNvPr id="2" name="Text Box 1"/>
          <p:cNvSpPr txBox="1"/>
          <p:nvPr/>
        </p:nvSpPr>
        <p:spPr>
          <a:xfrm>
            <a:off x="254000" y="2356485"/>
            <a:ext cx="10256520" cy="107632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Câu 8:</a:t>
            </a:r>
            <a:r>
              <a:rPr lang="en-US" sz="3200">
                <a:latin typeface="Times New Roman" panose="02020603050405020304" pitchFamily="18" charset="0"/>
                <a:cs typeface="Times New Roman" panose="02020603050405020304" pitchFamily="18" charset="0"/>
              </a:rPr>
              <a:t> Từ hiểu biết của mình, em hãy cho biết không khí có vai trò gì trong cuộc sống.</a:t>
            </a:r>
          </a:p>
        </p:txBody>
      </p:sp>
      <p:sp>
        <p:nvSpPr>
          <p:cNvPr id="5" name="Text Box 4"/>
          <p:cNvSpPr txBox="1"/>
          <p:nvPr/>
        </p:nvSpPr>
        <p:spPr>
          <a:xfrm>
            <a:off x="254000" y="210185"/>
            <a:ext cx="8790305" cy="953135"/>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2. VAI TRÒ CỦA KHÔNG KHÍ TRONG TỰ NHIÊN</a:t>
            </a:r>
          </a:p>
          <a:p>
            <a:r>
              <a:rPr lang="en-US" sz="28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*Tìm hiểu vai trò của không khí trong tự nhiên </a:t>
            </a:r>
          </a:p>
        </p:txBody>
      </p:sp>
      <p:sp>
        <p:nvSpPr>
          <p:cNvPr id="8" name="Text Box 7"/>
          <p:cNvSpPr txBox="1"/>
          <p:nvPr/>
        </p:nvSpPr>
        <p:spPr>
          <a:xfrm>
            <a:off x="655955" y="3570605"/>
            <a:ext cx="9452610" cy="3784600"/>
          </a:xfrm>
          <a:prstGeom prst="rect">
            <a:avLst/>
          </a:prstGeom>
          <a:noFill/>
        </p:spPr>
        <p:txBody>
          <a:bodyPr wrap="square" rtlCol="0">
            <a:spAutoFit/>
          </a:bodyPr>
          <a:lstStyle/>
          <a:p>
            <a:r>
              <a:rPr lang="en-US"/>
              <a:t>-</a:t>
            </a:r>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Không khí duy trì sự sống cho con người, thực vật và động vật;</a:t>
            </a:r>
          </a:p>
          <a:p>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-Carbon dioxide trong không khí tham gia quá trình quang hợp ở thực vật (dưới điều kiện ánh sáng mặt trời) đảm bảo sự sinh trưởng cho các loại cây trong tự nhiên từ đó duy trì cân bằng tỉ lệ của các thành phần không khí, hạn chế ô nhiễm;</a:t>
            </a:r>
          </a:p>
          <a:p>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-Không khí tạo ra các hiện tượng thời tiết, khí hậu trên Trái Đất;</a:t>
            </a:r>
          </a:p>
          <a:p>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-Không khí cung cấp oxỵgen để đốt cháy nhiên liệu tạo ra năng lượng nhằm phục vụ các yêu cầu của đời sống như sưởi ấm, đun nấu, giúp động cơ hoạt động, ...; phục vụ nhiều ngành sản xuất như sản xuất điện, sản xuất phân bón, sản xuất sắt thép,...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80" y="1977390"/>
            <a:ext cx="2762885" cy="1324692"/>
          </a:xfrm>
          <a:prstGeom prst="roundRect">
            <a:avLst/>
          </a:prstGeom>
          <a:solidFill>
            <a:srgbClr val="FFFF00"/>
          </a:solidFill>
          <a:ln w="38100">
            <a:solidFill>
              <a:schemeClr val="tx1"/>
            </a:solidFill>
          </a:ln>
        </p:spPr>
        <p:txBody>
          <a:bodyPr wrap="square" rtlCol="0">
            <a:spAutoFit/>
          </a:bodyPr>
          <a:lstStyle/>
          <a:p>
            <a:pPr algn="ctr"/>
            <a:r>
              <a:rPr lang="en-US" sz="2400">
                <a:latin typeface="#9Slide03 BoosterNextFYBlack" panose="02000A03000000020004" pitchFamily="2" charset="0"/>
              </a:rPr>
              <a:t> VAI TRÒ </a:t>
            </a:r>
          </a:p>
          <a:p>
            <a:pPr algn="ctr"/>
            <a:r>
              <a:rPr lang="en-US" sz="2400">
                <a:latin typeface="#9Slide03 BoosterNextFYBlack" panose="02000A03000000020004" pitchFamily="2" charset="0"/>
              </a:rPr>
              <a:t>CỦA KHÔNG KHÍ</a:t>
            </a:r>
            <a:endParaRPr lang="vi-VN" sz="2400">
              <a:latin typeface="#9Slide03 BoosterNextFYBlack" panose="02000A03000000020004" pitchFamily="2" charset="0"/>
            </a:endParaRPr>
          </a:p>
        </p:txBody>
      </p:sp>
      <p:sp>
        <p:nvSpPr>
          <p:cNvPr id="3" name="TextBox 2"/>
          <p:cNvSpPr txBox="1"/>
          <p:nvPr/>
        </p:nvSpPr>
        <p:spPr>
          <a:xfrm>
            <a:off x="3462724" y="3301966"/>
            <a:ext cx="1768769" cy="544830"/>
          </a:xfrm>
          <a:prstGeom prst="roundRect">
            <a:avLst/>
          </a:prstGeom>
          <a:solidFill>
            <a:srgbClr val="00B0F0"/>
          </a:solidFill>
        </p:spPr>
        <p:txBody>
          <a:bodyPr wrap="square" rtlCol="0">
            <a:spAutoFit/>
          </a:bodyPr>
          <a:lstStyle/>
          <a:p>
            <a:pPr algn="ctr"/>
            <a:r>
              <a:rPr lang="en-US" sz="2600">
                <a:latin typeface="#9Slide03 BoosterNextFYBlack" panose="02000A03000000020004" pitchFamily="2" charset="0"/>
              </a:rPr>
              <a:t>cung cấp</a:t>
            </a:r>
            <a:endParaRPr lang="vi-VN" sz="2600">
              <a:latin typeface="#9Slide03 BoosterNextFYBlack" panose="02000A03000000020004" pitchFamily="2" charset="0"/>
            </a:endParaRPr>
          </a:p>
        </p:txBody>
      </p:sp>
      <p:sp>
        <p:nvSpPr>
          <p:cNvPr id="4" name="TextBox 3"/>
          <p:cNvSpPr txBox="1"/>
          <p:nvPr/>
        </p:nvSpPr>
        <p:spPr>
          <a:xfrm>
            <a:off x="3400425" y="514350"/>
            <a:ext cx="2209165" cy="510185"/>
          </a:xfrm>
          <a:prstGeom prst="roundRect">
            <a:avLst/>
          </a:prstGeom>
          <a:solidFill>
            <a:schemeClr val="tx2">
              <a:lumMod val="20000"/>
              <a:lumOff val="80000"/>
            </a:schemeClr>
          </a:solidFill>
        </p:spPr>
        <p:txBody>
          <a:bodyPr wrap="square" rtlCol="0">
            <a:spAutoFit/>
          </a:bodyPr>
          <a:lstStyle/>
          <a:p>
            <a:r>
              <a:rPr lang="en-US" sz="2400">
                <a:latin typeface="#9Slide03 BoosterNextFYBlack" panose="02000A03000000020004" pitchFamily="2" charset="0"/>
              </a:rPr>
              <a:t> </a:t>
            </a:r>
            <a:r>
              <a:rPr lang="en-US" sz="2400">
                <a:latin typeface="Viner Hand ITC" panose="03070502030502020203" charset="0"/>
                <a:cs typeface="Viner Hand ITC" panose="03070502030502020203" charset="0"/>
              </a:rPr>
              <a:t>ảnh hưởng</a:t>
            </a:r>
            <a:endParaRPr lang="vi-VN" sz="2400">
              <a:latin typeface="Viner Hand ITC" panose="03070502030502020203" charset="0"/>
              <a:cs typeface="Viner Hand ITC" panose="03070502030502020203" charset="0"/>
            </a:endParaRPr>
          </a:p>
        </p:txBody>
      </p:sp>
      <p:cxnSp>
        <p:nvCxnSpPr>
          <p:cNvPr id="8" name="Straight Arrow Connector 7"/>
          <p:cNvCxnSpPr/>
          <p:nvPr/>
        </p:nvCxnSpPr>
        <p:spPr>
          <a:xfrm flipV="1">
            <a:off x="2730500" y="950595"/>
            <a:ext cx="833755" cy="1210945"/>
          </a:xfrm>
          <a:prstGeom prst="straightConnector1">
            <a:avLst/>
          </a:prstGeom>
          <a:ln w="57150">
            <a:solidFill>
              <a:schemeClr val="bg2">
                <a:lumMod val="10000"/>
              </a:schemeClr>
            </a:solidFill>
            <a:beve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3" idx="1"/>
          </p:cNvCxnSpPr>
          <p:nvPr/>
        </p:nvCxnSpPr>
        <p:spPr>
          <a:xfrm>
            <a:off x="2730414" y="2961754"/>
            <a:ext cx="732310" cy="61262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39276" y="557666"/>
            <a:ext cx="6301399" cy="779975"/>
          </a:xfrm>
          <a:prstGeom prst="roundRect">
            <a:avLst/>
          </a:prstGeom>
          <a:solidFill>
            <a:schemeClr val="accent5">
              <a:lumMod val="40000"/>
              <a:lumOff val="60000"/>
            </a:schemeClr>
          </a:solidFill>
        </p:spPr>
        <p:txBody>
          <a:bodyPr wrap="square">
            <a:spAutoFit/>
          </a:bodyPr>
          <a:lstStyle/>
          <a:p>
            <a:r>
              <a:rPr lang="en-US" sz="2000">
                <a:effectLst/>
                <a:latin typeface="Viner Hand ITC" panose="03070502030502020203" charset="0"/>
                <a:ea typeface="Calibri" panose="020F0502020204030204" pitchFamily="34" charset="0"/>
                <a:cs typeface="Viner Hand ITC" panose="03070502030502020203" charset="0"/>
              </a:rPr>
              <a:t>đến các hiện tượng thời tiết, khí hậu trên Trái Đất.</a:t>
            </a:r>
            <a:endParaRPr lang="vi-VN" sz="2000">
              <a:latin typeface="Viner Hand ITC" panose="03070502030502020203" charset="0"/>
              <a:cs typeface="Viner Hand ITC" panose="03070502030502020203" charset="0"/>
            </a:endParaRPr>
          </a:p>
        </p:txBody>
      </p:sp>
      <p:sp>
        <p:nvSpPr>
          <p:cNvPr id="16" name="TextBox 15"/>
          <p:cNvSpPr txBox="1"/>
          <p:nvPr/>
        </p:nvSpPr>
        <p:spPr>
          <a:xfrm>
            <a:off x="6964680" y="1459865"/>
            <a:ext cx="4888230" cy="2027555"/>
          </a:xfrm>
          <a:prstGeom prst="rect">
            <a:avLst/>
          </a:prstGeom>
          <a:noFill/>
        </p:spPr>
        <p:txBody>
          <a:bodyPr wrap="square">
            <a:spAutoFit/>
          </a:bodyPr>
          <a:lstStyle/>
          <a:p>
            <a:pPr marL="0" marR="0" indent="342265" algn="just">
              <a:lnSpc>
                <a:spcPct val="105000"/>
              </a:lnSpc>
              <a:spcBef>
                <a:spcPts val="0"/>
              </a:spcBef>
              <a:spcAft>
                <a:spcPts val="800"/>
              </a:spcAft>
            </a:pPr>
            <a:r>
              <a:rPr lang="en-US" sz="2000">
                <a:effectLst/>
                <a:latin typeface="#9Slide03 Cabin Condensed Bold" panose="00000806000000000000" pitchFamily="2" charset="0"/>
                <a:ea typeface="Calibri" panose="020F0502020204030204" pitchFamily="34" charset="0"/>
              </a:rPr>
              <a:t>               </a:t>
            </a:r>
            <a:r>
              <a:rPr lang="en-US" sz="2400" i="1">
                <a:gradFill>
                  <a:gsLst>
                    <a:gs pos="0">
                      <a:srgbClr val="7B32B2"/>
                    </a:gs>
                    <a:gs pos="100000">
                      <a:srgbClr val="401A5D"/>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duy trì sự sống trên Trái Đất, duy trì sự cháy của nhiên liệu để tạo ra năng lượng phục vụ các nhu cầu của đời sống như sưởi ấm, đun nấu, giúp động cơ hoạt động.</a:t>
            </a:r>
          </a:p>
        </p:txBody>
      </p:sp>
      <p:sp>
        <p:nvSpPr>
          <p:cNvPr id="21" name="TextBox 20"/>
          <p:cNvSpPr txBox="1"/>
          <p:nvPr/>
        </p:nvSpPr>
        <p:spPr>
          <a:xfrm>
            <a:off x="8109585" y="4120515"/>
            <a:ext cx="3830955" cy="2737485"/>
          </a:xfrm>
          <a:prstGeom prst="rect">
            <a:avLst/>
          </a:prstGeom>
          <a:noFill/>
        </p:spPr>
        <p:txBody>
          <a:bodyPr wrap="square">
            <a:spAutoFit/>
          </a:bodyPr>
          <a:lstStyle/>
          <a:p>
            <a:pPr marL="0" marR="0" indent="342265" algn="l">
              <a:lnSpc>
                <a:spcPct val="105000"/>
              </a:lnSpc>
              <a:spcBef>
                <a:spcPts val="0"/>
              </a:spcBef>
              <a:spcAft>
                <a:spcPts val="800"/>
              </a:spcAft>
            </a:pPr>
            <a:r>
              <a:rPr lang="en-US" sz="2000">
                <a:effectLst/>
                <a:latin typeface="#9Slide03 Cabin Condensed Bold" panose="00000806000000000000" pitchFamily="2" charset="0"/>
                <a:ea typeface="Calibri" panose="020F0502020204030204" pitchFamily="34" charset="0"/>
              </a:rPr>
              <a:t>                                           </a:t>
            </a:r>
            <a:r>
              <a:rPr lang="en-US" sz="2400" i="1">
                <a:gradFill>
                  <a:gsLst>
                    <a:gs pos="0">
                      <a:srgbClr val="012D86"/>
                    </a:gs>
                    <a:gs pos="100000">
                      <a:srgbClr val="0E2557"/>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cho thực vật quang hợp đảm bảo sự sinh trưởng cho các loại cây trong tự nhiên, từ đó duy trì cân bằng tỉ lệ tự nhiên của không khí, hạn chế ô nhiễm.</a:t>
            </a:r>
          </a:p>
        </p:txBody>
      </p:sp>
      <p:sp>
        <p:nvSpPr>
          <p:cNvPr id="22" name="TextBox 21"/>
          <p:cNvSpPr txBox="1"/>
          <p:nvPr/>
        </p:nvSpPr>
        <p:spPr>
          <a:xfrm>
            <a:off x="1902460" y="4987290"/>
            <a:ext cx="4921885" cy="1640205"/>
          </a:xfrm>
          <a:prstGeom prst="rect">
            <a:avLst/>
          </a:prstGeom>
          <a:noFill/>
        </p:spPr>
        <p:txBody>
          <a:bodyPr wrap="square">
            <a:spAutoFit/>
          </a:bodyPr>
          <a:lstStyle/>
          <a:p>
            <a:pPr marL="0" marR="0" indent="342265" algn="just">
              <a:lnSpc>
                <a:spcPct val="105000"/>
              </a:lnSpc>
              <a:spcBef>
                <a:spcPts val="0"/>
              </a:spcBef>
              <a:spcAft>
                <a:spcPts val="800"/>
              </a:spcAft>
            </a:pPr>
            <a:r>
              <a:rPr lang="en-US" sz="2000">
                <a:latin typeface="#9Slide03 Cabin Condensed Bold" panose="00000806000000000000" pitchFamily="2" charset="0"/>
                <a:ea typeface="Calibri" panose="020F0502020204030204" pitchFamily="34" charset="0"/>
              </a:rPr>
              <a:t>                              </a:t>
            </a:r>
            <a:r>
              <a:rPr lang="en-US" sz="2400" i="1">
                <a:gradFill>
                  <a:gsLst>
                    <a:gs pos="0">
                      <a:srgbClr val="7B32B2"/>
                    </a:gs>
                    <a:gs pos="100000">
                      <a:srgbClr val="401A5D"/>
                    </a:gs>
                  </a:gsLst>
                  <a:lin scaled="0"/>
                </a:gradFill>
                <a:latin typeface="Times New Roman" panose="02020603050405020304" pitchFamily="18" charset="0"/>
                <a:ea typeface="Calibri" panose="020F0502020204030204" pitchFamily="34" charset="0"/>
                <a:cs typeface="Times New Roman" panose="02020603050405020304" pitchFamily="18" charset="0"/>
              </a:rPr>
              <a:t>c</a:t>
            </a:r>
            <a:r>
              <a:rPr lang="en-US" sz="2400" i="1">
                <a:gradFill>
                  <a:gsLst>
                    <a:gs pos="0">
                      <a:srgbClr val="7B32B2"/>
                    </a:gs>
                    <a:gs pos="100000">
                      <a:srgbClr val="401A5D"/>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ó nhiều ứng dụng trong thực tiễn. Nitrogen có thể chuyển hóa thành dạng có ích giúp cho cây sinh trưởng và phát triển</a:t>
            </a:r>
            <a:r>
              <a:rPr lang="en-US" sz="2000">
                <a:effectLst/>
                <a:latin typeface="#9Slide03 Cabin Condensed Bold" panose="00000806000000000000" pitchFamily="2" charset="0"/>
                <a:ea typeface="Calibri" panose="020F0502020204030204" pitchFamily="34" charset="0"/>
              </a:rPr>
              <a:t>.</a:t>
            </a:r>
            <a:endParaRPr lang="vi-VN" sz="2000">
              <a:effectLst/>
              <a:latin typeface="#9Slide03 Cabin Condensed Bold" panose="00000806000000000000" pitchFamily="2" charset="0"/>
              <a:ea typeface="Calibri" panose="020F0502020204030204" pitchFamily="34" charset="0"/>
            </a:endParaRPr>
          </a:p>
        </p:txBody>
      </p:sp>
      <p:sp>
        <p:nvSpPr>
          <p:cNvPr id="17" name="TextBox 16"/>
          <p:cNvSpPr txBox="1"/>
          <p:nvPr/>
        </p:nvSpPr>
        <p:spPr>
          <a:xfrm>
            <a:off x="6648450" y="1398270"/>
            <a:ext cx="2190750" cy="578444"/>
          </a:xfrm>
          <a:prstGeom prst="roundRect">
            <a:avLst/>
          </a:prstGeom>
          <a:solidFill>
            <a:schemeClr val="accent2">
              <a:lumMod val="40000"/>
              <a:lumOff val="60000"/>
            </a:schemeClr>
          </a:solidFill>
        </p:spPr>
        <p:txBody>
          <a:bodyPr wrap="square" rtlCol="0">
            <a:spAutoFit/>
          </a:bodyPr>
          <a:lstStyle/>
          <a:p>
            <a:pPr algn="ctr"/>
            <a:r>
              <a:rPr lang="en-US" sz="2800">
                <a:latin typeface="#9Slide03 Cabin Condensed Bold" panose="00000806000000000000" pitchFamily="2" charset="0"/>
              </a:rPr>
              <a:t>oxygen</a:t>
            </a:r>
            <a:endParaRPr lang="vi-VN" sz="2800">
              <a:latin typeface="#9Slide03 Cabin Condensed Bold" panose="00000806000000000000" pitchFamily="2" charset="0"/>
            </a:endParaRPr>
          </a:p>
        </p:txBody>
      </p:sp>
      <p:sp>
        <p:nvSpPr>
          <p:cNvPr id="23" name="TextBox 22"/>
          <p:cNvSpPr txBox="1"/>
          <p:nvPr/>
        </p:nvSpPr>
        <p:spPr>
          <a:xfrm>
            <a:off x="6648450" y="3846830"/>
            <a:ext cx="4277995" cy="578450"/>
          </a:xfrm>
          <a:prstGeom prst="roundRect">
            <a:avLst/>
          </a:prstGeom>
          <a:solidFill>
            <a:schemeClr val="accent2">
              <a:lumMod val="40000"/>
              <a:lumOff val="60000"/>
            </a:schemeClr>
          </a:solidFill>
        </p:spPr>
        <p:txBody>
          <a:bodyPr wrap="square" rtlCol="0">
            <a:spAutoFit/>
          </a:bodyPr>
          <a:lstStyle/>
          <a:p>
            <a:pPr algn="ctr"/>
            <a:r>
              <a:rPr lang="en-US" sz="2800">
                <a:effectLst/>
                <a:latin typeface="#9Slide03 Cabin Condensed Bold" panose="00000806000000000000" pitchFamily="2" charset="0"/>
                <a:ea typeface="Calibri" panose="020F0502020204030204" pitchFamily="34" charset="0"/>
              </a:rPr>
              <a:t>khí carbon dioxide</a:t>
            </a:r>
            <a:endParaRPr lang="vi-VN" sz="2800">
              <a:latin typeface="#9Slide03 Cabin Condensed Bold" panose="00000806000000000000" pitchFamily="2" charset="0"/>
            </a:endParaRPr>
          </a:p>
        </p:txBody>
      </p:sp>
      <p:sp>
        <p:nvSpPr>
          <p:cNvPr id="24" name="TextBox 23"/>
          <p:cNvSpPr txBox="1"/>
          <p:nvPr/>
        </p:nvSpPr>
        <p:spPr>
          <a:xfrm>
            <a:off x="1662430" y="4765040"/>
            <a:ext cx="3732530" cy="587456"/>
          </a:xfrm>
          <a:prstGeom prst="roundRect">
            <a:avLst/>
          </a:prstGeom>
          <a:solidFill>
            <a:schemeClr val="accent2">
              <a:lumMod val="40000"/>
              <a:lumOff val="60000"/>
            </a:schemeClr>
          </a:solidFill>
        </p:spPr>
        <p:txBody>
          <a:bodyPr wrap="square" rtlCol="0">
            <a:spAutoFit/>
          </a:bodyPr>
          <a:lstStyle/>
          <a:p>
            <a:pPr algn="ctr"/>
            <a:r>
              <a:rPr lang="en-US" sz="2800">
                <a:effectLst/>
                <a:latin typeface="#9Slide03 Cabin Condensed Bold" panose="00000806000000000000" pitchFamily="2" charset="0"/>
                <a:ea typeface="Calibri" panose="020F0502020204030204" pitchFamily="34" charset="0"/>
              </a:rPr>
              <a:t>khí nitrogen</a:t>
            </a:r>
            <a:endParaRPr lang="vi-VN" sz="2800">
              <a:latin typeface="#9Slide03 Cabin Condensed Bold" panose="00000806000000000000" pitchFamily="2" charset="0"/>
            </a:endParaRPr>
          </a:p>
        </p:txBody>
      </p:sp>
      <p:cxnSp>
        <p:nvCxnSpPr>
          <p:cNvPr id="27" name="Straight Arrow Connector 26"/>
          <p:cNvCxnSpPr>
            <a:stCxn id="3" idx="3"/>
            <a:endCxn id="17" idx="1"/>
          </p:cNvCxnSpPr>
          <p:nvPr/>
        </p:nvCxnSpPr>
        <p:spPr>
          <a:xfrm flipV="1">
            <a:off x="5230858" y="1687796"/>
            <a:ext cx="1417320" cy="1886585"/>
          </a:xfrm>
          <a:prstGeom prst="straightConnector1">
            <a:avLst/>
          </a:prstGeom>
          <a:ln w="57150">
            <a:solidFill>
              <a:srgbClr val="EB4C7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 idx="3"/>
            <a:endCxn id="23" idx="1"/>
          </p:cNvCxnSpPr>
          <p:nvPr/>
        </p:nvCxnSpPr>
        <p:spPr>
          <a:xfrm>
            <a:off x="5230858" y="3574381"/>
            <a:ext cx="1417320" cy="561975"/>
          </a:xfrm>
          <a:prstGeom prst="straightConnector1">
            <a:avLst/>
          </a:prstGeom>
          <a:ln w="57150">
            <a:solidFill>
              <a:srgbClr val="EB4C7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241550" y="3846830"/>
            <a:ext cx="2574290" cy="1039495"/>
          </a:xfrm>
          <a:prstGeom prst="straightConnector1">
            <a:avLst/>
          </a:prstGeom>
          <a:ln w="57150">
            <a:solidFill>
              <a:srgbClr val="EB4C7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6" grpId="0"/>
      <p:bldP spid="21" grpId="0"/>
      <p:bldP spid="22" grpId="0"/>
      <p:bldP spid="17" grpId="0" bldLvl="0" animBg="1"/>
      <p:bldP spid="23" grpId="0" bldLvl="0" animBg="1"/>
      <p:bldP spid="2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90550" y="414020"/>
            <a:ext cx="5489575" cy="953135"/>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3.Ô NHIỄM KHÔNG KHÍ </a:t>
            </a:r>
          </a:p>
          <a:p>
            <a:r>
              <a:rPr lang="en-US" sz="2800"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Tìm hiểu ô nhiễm không khí </a:t>
            </a:r>
          </a:p>
        </p:txBody>
      </p:sp>
      <p:pic>
        <p:nvPicPr>
          <p:cNvPr id="1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16865" y="1464310"/>
            <a:ext cx="4886960" cy="5314950"/>
          </a:xfrm>
          <a:prstGeom prst="rect">
            <a:avLst/>
          </a:prstGeom>
          <a:noFill/>
          <a:ln>
            <a:noFill/>
          </a:ln>
        </p:spPr>
      </p:pic>
      <p:pic>
        <p:nvPicPr>
          <p:cNvPr id="5" name="Picture 10" descr="Thai-Nguye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490" y="1464310"/>
            <a:ext cx="3453130" cy="472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dot th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975" y="1463675"/>
            <a:ext cx="3195955" cy="467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p:nvPr/>
        </p:nvSpPr>
        <p:spPr>
          <a:xfrm>
            <a:off x="7781925" y="6231890"/>
            <a:ext cx="3401695" cy="36830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Khói bụi ở các thành phố lớn</a:t>
            </a:r>
          </a:p>
        </p:txBody>
      </p:sp>
      <p:sp>
        <p:nvSpPr>
          <p:cNvPr id="7" name="Text Box 6"/>
          <p:cNvSpPr txBox="1"/>
          <p:nvPr/>
        </p:nvSpPr>
        <p:spPr>
          <a:xfrm>
            <a:off x="5438775" y="179705"/>
            <a:ext cx="6395720" cy="922020"/>
          </a:xfrm>
          <a:prstGeom prst="rect">
            <a:avLst/>
          </a:prstGeom>
          <a:solidFill>
            <a:schemeClr val="accent2">
              <a:lumMod val="20000"/>
              <a:lumOff val="80000"/>
            </a:schemeClr>
          </a:solidFill>
        </p:spPr>
        <p:txBody>
          <a:bodyPr wrap="square" rtlCol="0">
            <a:spAutoFit/>
          </a:bodyPr>
          <a:lstStyle/>
          <a:p>
            <a:r>
              <a:rPr lang="en-US" b="1" i="1">
                <a:solidFill>
                  <a:srgbClr val="0070C0"/>
                </a:solidFill>
                <a:latin typeface="Times New Roman" panose="02020603050405020304" pitchFamily="18" charset="0"/>
                <a:cs typeface="Times New Roman" panose="02020603050405020304" pitchFamily="18" charset="0"/>
                <a:sym typeface="+mn-ea"/>
              </a:rPr>
              <a:t>Quan sát hình 10.4 và 10.5 và một số hình ảnh , tìm hiểu thêm về tình trạng ô nhiễm không khí ở Tp.HCM và trả lời các câu hỏi sau: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08305" y="617855"/>
            <a:ext cx="5386070" cy="5885815"/>
          </a:xfrm>
          <a:prstGeom prst="rect">
            <a:avLst/>
          </a:prstGeom>
          <a:noFill/>
          <a:ln>
            <a:noFill/>
          </a:ln>
        </p:spPr>
      </p:pic>
      <p:pic>
        <p:nvPicPr>
          <p:cNvPr id="100" name="Picture 99"/>
          <p:cNvPicPr/>
          <p:nvPr/>
        </p:nvPicPr>
        <p:blipFill>
          <a:blip r:embed="rId3"/>
          <a:stretch>
            <a:fillRect/>
          </a:stretch>
        </p:blipFill>
        <p:spPr>
          <a:xfrm>
            <a:off x="6202680" y="323850"/>
            <a:ext cx="5715000" cy="550799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a:stretch>
            <a:fillRect/>
          </a:stretch>
        </p:blipFill>
        <p:spPr>
          <a:xfrm>
            <a:off x="153670" y="190500"/>
            <a:ext cx="5875655" cy="5499735"/>
          </a:xfrm>
          <a:prstGeom prst="rect">
            <a:avLst/>
          </a:prstGeom>
          <a:noFill/>
          <a:ln w="9525">
            <a:noFill/>
          </a:ln>
        </p:spPr>
      </p:pic>
      <p:pic>
        <p:nvPicPr>
          <p:cNvPr id="103" name="Picture 102"/>
          <p:cNvPicPr/>
          <p:nvPr/>
        </p:nvPicPr>
        <p:blipFill>
          <a:blip r:embed="rId3"/>
          <a:stretch>
            <a:fillRect/>
          </a:stretch>
        </p:blipFill>
        <p:spPr>
          <a:xfrm>
            <a:off x="5835650" y="190500"/>
            <a:ext cx="6447155" cy="5499100"/>
          </a:xfrm>
          <a:prstGeom prst="rect">
            <a:avLst/>
          </a:prstGeom>
          <a:noFill/>
          <a:ln w="9525">
            <a:noFill/>
          </a:ln>
        </p:spPr>
      </p:pic>
      <p:sp>
        <p:nvSpPr>
          <p:cNvPr id="2" name="Text Box 1"/>
          <p:cNvSpPr txBox="1"/>
          <p:nvPr/>
        </p:nvSpPr>
        <p:spPr>
          <a:xfrm>
            <a:off x="2311400" y="6112510"/>
            <a:ext cx="7385050" cy="368300"/>
          </a:xfrm>
          <a:prstGeom prst="rect">
            <a:avLst/>
          </a:prstGeom>
          <a:noFill/>
        </p:spPr>
        <p:txBody>
          <a:bodyPr wrap="square" rtlCol="0">
            <a:spAutoFit/>
          </a:bodyPr>
          <a:lstStyle/>
          <a:p>
            <a:r>
              <a:rPr lang="en-US"/>
              <a:t>Hình ảnh ô nhiễm không khí ở vùng ven biển và khu dân cư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2628900" y="304803"/>
            <a:ext cx="7429500" cy="460375"/>
          </a:xfrm>
          <a:prstGeom prst="rect">
            <a:avLst/>
          </a:prstGeom>
          <a:noFill/>
          <a:ln w="9525">
            <a:solidFill>
              <a:srgbClr val="0000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rPr>
              <a:t>Nguyên nhân gây ô nhiễm không khí</a:t>
            </a:r>
          </a:p>
        </p:txBody>
      </p:sp>
      <p:pic>
        <p:nvPicPr>
          <p:cNvPr id="26629" name="Picture 5" descr="39-28d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1" y="1066803"/>
            <a:ext cx="2703513"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image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1066800"/>
            <a:ext cx="26416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images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101" y="1066800"/>
            <a:ext cx="27035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images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1" y="3276603"/>
            <a:ext cx="270351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images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8551" y="3276600"/>
            <a:ext cx="27035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k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0650" y="838200"/>
            <a:ext cx="94107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AutoShape 11"/>
          <p:cNvSpPr>
            <a:spLocks noChangeArrowheads="1"/>
          </p:cNvSpPr>
          <p:nvPr/>
        </p:nvSpPr>
        <p:spPr bwMode="auto">
          <a:xfrm>
            <a:off x="1390650" y="762000"/>
            <a:ext cx="1568450" cy="3505200"/>
          </a:xfrm>
          <a:prstGeom prst="wedgeEllipseCallout">
            <a:avLst>
              <a:gd name="adj1" fmla="val 96708"/>
              <a:gd name="adj2" fmla="val 6204"/>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200" b="1">
                <a:solidFill>
                  <a:srgbClr val="FF3300"/>
                </a:solidFill>
              </a:rPr>
              <a:t>Là nguyên nhân gây ra “Hiệu ứng nhà kính”</a:t>
            </a:r>
          </a:p>
        </p:txBody>
      </p:sp>
      <p:sp>
        <p:nvSpPr>
          <p:cNvPr id="26636" name="Text Box 12"/>
          <p:cNvSpPr txBox="1">
            <a:spLocks noChangeArrowheads="1"/>
          </p:cNvSpPr>
          <p:nvPr/>
        </p:nvSpPr>
        <p:spPr bwMode="auto">
          <a:xfrm>
            <a:off x="3784600" y="6172203"/>
            <a:ext cx="4292600" cy="429895"/>
          </a:xfrm>
          <a:prstGeom prst="rect">
            <a:avLst/>
          </a:prstGeom>
          <a:noFill/>
          <a:ln w="9525">
            <a:solidFill>
              <a:srgbClr val="FF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a:solidFill>
                  <a:srgbClr val="FF3300"/>
                </a:solidFill>
              </a:rPr>
              <a:t>Nồng độ CO</a:t>
            </a:r>
            <a:r>
              <a:rPr lang="en-US" sz="2200" b="1" baseline="-25000">
                <a:solidFill>
                  <a:srgbClr val="FF3300"/>
                </a:solidFill>
              </a:rPr>
              <a:t>2</a:t>
            </a:r>
            <a:r>
              <a:rPr lang="en-US" sz="2200" b="1">
                <a:solidFill>
                  <a:srgbClr val="FF3300"/>
                </a:solidFill>
              </a:rPr>
              <a:t> trong khí quyển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800" decel="100000"/>
                                        <p:tgtEl>
                                          <p:spTgt spid="26628"/>
                                        </p:tgtEl>
                                      </p:cBhvr>
                                    </p:animEffect>
                                    <p:anim calcmode="lin" valueType="num">
                                      <p:cBhvr>
                                        <p:cTn id="8" dur="800" decel="100000" fill="hold"/>
                                        <p:tgtEl>
                                          <p:spTgt spid="26628"/>
                                        </p:tgtEl>
                                        <p:attrNameLst>
                                          <p:attrName>style.rotation</p:attrName>
                                        </p:attrNameLst>
                                      </p:cBhvr>
                                      <p:tavLst>
                                        <p:tav tm="0">
                                          <p:val>
                                            <p:fltVal val="-90"/>
                                          </p:val>
                                        </p:tav>
                                        <p:tav tm="100000">
                                          <p:val>
                                            <p:fltVal val="0"/>
                                          </p:val>
                                        </p:tav>
                                      </p:tavLst>
                                    </p:anim>
                                    <p:anim calcmode="lin" valueType="num">
                                      <p:cBhvr>
                                        <p:cTn id="9" dur="800" decel="100000" fill="hold"/>
                                        <p:tgtEl>
                                          <p:spTgt spid="26628"/>
                                        </p:tgtEl>
                                        <p:attrNameLst>
                                          <p:attrName>ppt_x</p:attrName>
                                        </p:attrNameLst>
                                      </p:cBhvr>
                                      <p:tavLst>
                                        <p:tav tm="0">
                                          <p:val>
                                            <p:strVal val="#ppt_x+0.4"/>
                                          </p:val>
                                        </p:tav>
                                        <p:tav tm="100000">
                                          <p:val>
                                            <p:strVal val="#ppt_x-0.05"/>
                                          </p:val>
                                        </p:tav>
                                      </p:tavLst>
                                    </p:anim>
                                    <p:anim calcmode="lin" valueType="num">
                                      <p:cBhvr>
                                        <p:cTn id="10" dur="800" decel="100000" fill="hold"/>
                                        <p:tgtEl>
                                          <p:spTgt spid="2662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62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62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26629"/>
                                        </p:tgtEl>
                                        <p:attrNameLst>
                                          <p:attrName>style.visibility</p:attrName>
                                        </p:attrNameLst>
                                      </p:cBhvr>
                                      <p:to>
                                        <p:strVal val="visible"/>
                                      </p:to>
                                    </p:set>
                                    <p:anim calcmode="lin" valueType="num">
                                      <p:cBhvr>
                                        <p:cTn id="16" dur="500" fill="hold"/>
                                        <p:tgtEl>
                                          <p:spTgt spid="26629"/>
                                        </p:tgtEl>
                                        <p:attrNameLst>
                                          <p:attrName>ppt_w</p:attrName>
                                        </p:attrNameLst>
                                      </p:cBhvr>
                                      <p:tavLst>
                                        <p:tav tm="0">
                                          <p:val>
                                            <p:fltVal val="0"/>
                                          </p:val>
                                        </p:tav>
                                        <p:tav tm="100000">
                                          <p:val>
                                            <p:strVal val="#ppt_w"/>
                                          </p:val>
                                        </p:tav>
                                      </p:tavLst>
                                    </p:anim>
                                    <p:anim calcmode="lin" valueType="num">
                                      <p:cBhvr>
                                        <p:cTn id="17" dur="500" fill="hold"/>
                                        <p:tgtEl>
                                          <p:spTgt spid="26629"/>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4" presetClass="entr" presetSubtype="0" fill="hold" nodeType="afterEffect">
                                  <p:stCondLst>
                                    <p:cond delay="0"/>
                                  </p:stCondLst>
                                  <p:childTnLst>
                                    <p:set>
                                      <p:cBhvr>
                                        <p:cTn id="20" dur="1" fill="hold">
                                          <p:stCondLst>
                                            <p:cond delay="0"/>
                                          </p:stCondLst>
                                        </p:cTn>
                                        <p:tgtEl>
                                          <p:spTgt spid="26630"/>
                                        </p:tgtEl>
                                        <p:attrNameLst>
                                          <p:attrName>style.visibility</p:attrName>
                                        </p:attrNameLst>
                                      </p:cBhvr>
                                      <p:to>
                                        <p:strVal val="visible"/>
                                      </p:to>
                                    </p:set>
                                    <p:anim to="" calcmode="lin" valueType="num">
                                      <p:cBhvr>
                                        <p:cTn id="21" dur="1" fill="hold"/>
                                        <p:tgtEl>
                                          <p:spTgt spid="26630"/>
                                        </p:tgtEl>
                                      </p:cBhvr>
                                    </p:anim>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26631"/>
                                        </p:tgtEl>
                                        <p:attrNameLst>
                                          <p:attrName>style.visibility</p:attrName>
                                        </p:attrNameLst>
                                      </p:cBhvr>
                                      <p:to>
                                        <p:strVal val="visible"/>
                                      </p:to>
                                    </p:set>
                                    <p:anim calcmode="lin" valueType="num">
                                      <p:cBhvr>
                                        <p:cTn id="25" dur="500" fill="hold"/>
                                        <p:tgtEl>
                                          <p:spTgt spid="26631"/>
                                        </p:tgtEl>
                                        <p:attrNameLst>
                                          <p:attrName>ppt_w</p:attrName>
                                        </p:attrNameLst>
                                      </p:cBhvr>
                                      <p:tavLst>
                                        <p:tav tm="0">
                                          <p:val>
                                            <p:fltVal val="0"/>
                                          </p:val>
                                        </p:tav>
                                        <p:tav tm="100000">
                                          <p:val>
                                            <p:strVal val="#ppt_w"/>
                                          </p:val>
                                        </p:tav>
                                      </p:tavLst>
                                    </p:anim>
                                    <p:anim calcmode="lin" valueType="num">
                                      <p:cBhvr>
                                        <p:cTn id="26" dur="500" fill="hold"/>
                                        <p:tgtEl>
                                          <p:spTgt spid="26631"/>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31" presetClass="entr" presetSubtype="0" fill="hold" nodeType="afterEffect">
                                  <p:stCondLst>
                                    <p:cond delay="0"/>
                                  </p:stCondLst>
                                  <p:iterate type="lt">
                                    <p:tmPct val="5000"/>
                                  </p:iterate>
                                  <p:childTnLst>
                                    <p:set>
                                      <p:cBhvr>
                                        <p:cTn id="29" dur="1" fill="hold">
                                          <p:stCondLst>
                                            <p:cond delay="0"/>
                                          </p:stCondLst>
                                        </p:cTn>
                                        <p:tgtEl>
                                          <p:spTgt spid="26632"/>
                                        </p:tgtEl>
                                        <p:attrNameLst>
                                          <p:attrName>style.visibility</p:attrName>
                                        </p:attrNameLst>
                                      </p:cBhvr>
                                      <p:to>
                                        <p:strVal val="visible"/>
                                      </p:to>
                                    </p:set>
                                    <p:anim calcmode="lin" valueType="num">
                                      <p:cBhvr>
                                        <p:cTn id="30" dur="1000" fill="hold"/>
                                        <p:tgtEl>
                                          <p:spTgt spid="26632"/>
                                        </p:tgtEl>
                                        <p:attrNameLst>
                                          <p:attrName>ppt_w</p:attrName>
                                        </p:attrNameLst>
                                      </p:cBhvr>
                                      <p:tavLst>
                                        <p:tav tm="0">
                                          <p:val>
                                            <p:fltVal val="0"/>
                                          </p:val>
                                        </p:tav>
                                        <p:tav tm="100000">
                                          <p:val>
                                            <p:strVal val="#ppt_w"/>
                                          </p:val>
                                        </p:tav>
                                      </p:tavLst>
                                    </p:anim>
                                    <p:anim calcmode="lin" valueType="num">
                                      <p:cBhvr>
                                        <p:cTn id="31" dur="1000" fill="hold"/>
                                        <p:tgtEl>
                                          <p:spTgt spid="26632"/>
                                        </p:tgtEl>
                                        <p:attrNameLst>
                                          <p:attrName>ppt_h</p:attrName>
                                        </p:attrNameLst>
                                      </p:cBhvr>
                                      <p:tavLst>
                                        <p:tav tm="0">
                                          <p:val>
                                            <p:fltVal val="0"/>
                                          </p:val>
                                        </p:tav>
                                        <p:tav tm="100000">
                                          <p:val>
                                            <p:strVal val="#ppt_h"/>
                                          </p:val>
                                        </p:tav>
                                      </p:tavLst>
                                    </p:anim>
                                    <p:anim calcmode="lin" valueType="num">
                                      <p:cBhvr>
                                        <p:cTn id="32" dur="1000" fill="hold"/>
                                        <p:tgtEl>
                                          <p:spTgt spid="26632"/>
                                        </p:tgtEl>
                                        <p:attrNameLst>
                                          <p:attrName>style.rotation</p:attrName>
                                        </p:attrNameLst>
                                      </p:cBhvr>
                                      <p:tavLst>
                                        <p:tav tm="0">
                                          <p:val>
                                            <p:fltVal val="90"/>
                                          </p:val>
                                        </p:tav>
                                        <p:tav tm="100000">
                                          <p:val>
                                            <p:fltVal val="0"/>
                                          </p:val>
                                        </p:tav>
                                      </p:tavLst>
                                    </p:anim>
                                    <p:animEffect transition="in" filter="fade">
                                      <p:cBhvr>
                                        <p:cTn id="33" dur="1000"/>
                                        <p:tgtEl>
                                          <p:spTgt spid="26632"/>
                                        </p:tgtEl>
                                      </p:cBhvr>
                                    </p:animEffect>
                                  </p:childTnLst>
                                </p:cTn>
                              </p:par>
                            </p:childTnLst>
                          </p:cTn>
                        </p:par>
                        <p:par>
                          <p:cTn id="34" fill="hold">
                            <p:stCondLst>
                              <p:cond delay="3000"/>
                            </p:stCondLst>
                            <p:childTnLst>
                              <p:par>
                                <p:cTn id="35" presetID="31" presetClass="entr" presetSubtype="0" fill="hold" nodeType="afterEffect">
                                  <p:stCondLst>
                                    <p:cond delay="0"/>
                                  </p:stCondLst>
                                  <p:iterate type="lt">
                                    <p:tmPct val="5000"/>
                                  </p:iterate>
                                  <p:childTnLst>
                                    <p:set>
                                      <p:cBhvr>
                                        <p:cTn id="36" dur="1" fill="hold">
                                          <p:stCondLst>
                                            <p:cond delay="0"/>
                                          </p:stCondLst>
                                        </p:cTn>
                                        <p:tgtEl>
                                          <p:spTgt spid="26633"/>
                                        </p:tgtEl>
                                        <p:attrNameLst>
                                          <p:attrName>style.visibility</p:attrName>
                                        </p:attrNameLst>
                                      </p:cBhvr>
                                      <p:to>
                                        <p:strVal val="visible"/>
                                      </p:to>
                                    </p:set>
                                    <p:anim calcmode="lin" valueType="num">
                                      <p:cBhvr>
                                        <p:cTn id="37" dur="1000" fill="hold"/>
                                        <p:tgtEl>
                                          <p:spTgt spid="26633"/>
                                        </p:tgtEl>
                                        <p:attrNameLst>
                                          <p:attrName>ppt_w</p:attrName>
                                        </p:attrNameLst>
                                      </p:cBhvr>
                                      <p:tavLst>
                                        <p:tav tm="0">
                                          <p:val>
                                            <p:fltVal val="0"/>
                                          </p:val>
                                        </p:tav>
                                        <p:tav tm="100000">
                                          <p:val>
                                            <p:strVal val="#ppt_w"/>
                                          </p:val>
                                        </p:tav>
                                      </p:tavLst>
                                    </p:anim>
                                    <p:anim calcmode="lin" valueType="num">
                                      <p:cBhvr>
                                        <p:cTn id="38" dur="1000" fill="hold"/>
                                        <p:tgtEl>
                                          <p:spTgt spid="26633"/>
                                        </p:tgtEl>
                                        <p:attrNameLst>
                                          <p:attrName>ppt_h</p:attrName>
                                        </p:attrNameLst>
                                      </p:cBhvr>
                                      <p:tavLst>
                                        <p:tav tm="0">
                                          <p:val>
                                            <p:fltVal val="0"/>
                                          </p:val>
                                        </p:tav>
                                        <p:tav tm="100000">
                                          <p:val>
                                            <p:strVal val="#ppt_h"/>
                                          </p:val>
                                        </p:tav>
                                      </p:tavLst>
                                    </p:anim>
                                    <p:anim calcmode="lin" valueType="num">
                                      <p:cBhvr>
                                        <p:cTn id="39" dur="1000" fill="hold"/>
                                        <p:tgtEl>
                                          <p:spTgt spid="26633"/>
                                        </p:tgtEl>
                                        <p:attrNameLst>
                                          <p:attrName>style.rotation</p:attrName>
                                        </p:attrNameLst>
                                      </p:cBhvr>
                                      <p:tavLst>
                                        <p:tav tm="0">
                                          <p:val>
                                            <p:fltVal val="90"/>
                                          </p:val>
                                        </p:tav>
                                        <p:tav tm="100000">
                                          <p:val>
                                            <p:fltVal val="0"/>
                                          </p:val>
                                        </p:tav>
                                      </p:tavLst>
                                    </p:anim>
                                    <p:animEffect transition="in" filter="fade">
                                      <p:cBhvr>
                                        <p:cTn id="40" dur="1000"/>
                                        <p:tgtEl>
                                          <p:spTgt spid="26633"/>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nodeType="clickEffect">
                                  <p:stCondLst>
                                    <p:cond delay="0"/>
                                  </p:stCondLst>
                                  <p:childTnLst>
                                    <p:set>
                                      <p:cBhvr>
                                        <p:cTn id="44" dur="1" fill="hold">
                                          <p:stCondLst>
                                            <p:cond delay="0"/>
                                          </p:stCondLst>
                                        </p:cTn>
                                        <p:tgtEl>
                                          <p:spTgt spid="26634"/>
                                        </p:tgtEl>
                                        <p:attrNameLst>
                                          <p:attrName>style.visibility</p:attrName>
                                        </p:attrNameLst>
                                      </p:cBhvr>
                                      <p:to>
                                        <p:strVal val="visible"/>
                                      </p:to>
                                    </p:set>
                                    <p:animEffect transition="in" filter="wedge">
                                      <p:cBhvr>
                                        <p:cTn id="45" dur="2000"/>
                                        <p:tgtEl>
                                          <p:spTgt spid="26634"/>
                                        </p:tgtEl>
                                      </p:cBhvr>
                                    </p:animEffect>
                                  </p:childTnLst>
                                </p:cTn>
                              </p:par>
                            </p:childTnLst>
                          </p:cTn>
                        </p:par>
                        <p:par>
                          <p:cTn id="46" fill="hold">
                            <p:stCondLst>
                              <p:cond delay="2000"/>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26636"/>
                                        </p:tgtEl>
                                        <p:attrNameLst>
                                          <p:attrName>style.visibility</p:attrName>
                                        </p:attrNameLst>
                                      </p:cBhvr>
                                      <p:to>
                                        <p:strVal val="visible"/>
                                      </p:to>
                                    </p:set>
                                    <p:anim calcmode="discrete" valueType="clr">
                                      <p:cBhvr override="childStyle">
                                        <p:cTn id="49" dur="80"/>
                                        <p:tgtEl>
                                          <p:spTgt spid="2663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6636"/>
                                        </p:tgtEl>
                                        <p:attrNameLst>
                                          <p:attrName>fillcolor</p:attrName>
                                        </p:attrNameLst>
                                      </p:cBhvr>
                                      <p:tavLst>
                                        <p:tav tm="0">
                                          <p:val>
                                            <p:clrVal>
                                              <a:schemeClr val="accent2"/>
                                            </p:clrVal>
                                          </p:val>
                                        </p:tav>
                                        <p:tav tm="50000">
                                          <p:val>
                                            <p:clrVal>
                                              <a:schemeClr val="hlink"/>
                                            </p:clrVal>
                                          </p:val>
                                        </p:tav>
                                      </p:tavLst>
                                    </p:anim>
                                    <p:set>
                                      <p:cBhvr>
                                        <p:cTn id="51" dur="80"/>
                                        <p:tgtEl>
                                          <p:spTgt spid="26636"/>
                                        </p:tgtEl>
                                        <p:attrNameLst>
                                          <p:attrName>fill.type</p:attrName>
                                        </p:attrNameLst>
                                      </p:cBhvr>
                                      <p:to>
                                        <p:strVal val="solid"/>
                                      </p:to>
                                    </p:set>
                                  </p:childTnLst>
                                </p:cTn>
                              </p:par>
                            </p:childTnLst>
                          </p:cTn>
                        </p:par>
                        <p:par>
                          <p:cTn id="52" fill="hold">
                            <p:stCondLst>
                              <p:cond delay="3119"/>
                            </p:stCondLst>
                            <p:childTnLst>
                              <p:par>
                                <p:cTn id="53" presetID="53" presetClass="entr" presetSubtype="16" fill="hold" grpId="0" nodeType="afterEffect">
                                  <p:stCondLst>
                                    <p:cond delay="0"/>
                                  </p:stCondLst>
                                  <p:childTnLst>
                                    <p:set>
                                      <p:cBhvr>
                                        <p:cTn id="54" dur="1" fill="hold">
                                          <p:stCondLst>
                                            <p:cond delay="0"/>
                                          </p:stCondLst>
                                        </p:cTn>
                                        <p:tgtEl>
                                          <p:spTgt spid="26635"/>
                                        </p:tgtEl>
                                        <p:attrNameLst>
                                          <p:attrName>style.visibility</p:attrName>
                                        </p:attrNameLst>
                                      </p:cBhvr>
                                      <p:to>
                                        <p:strVal val="visible"/>
                                      </p:to>
                                    </p:set>
                                    <p:anim calcmode="lin" valueType="num">
                                      <p:cBhvr>
                                        <p:cTn id="55" dur="500" fill="hold"/>
                                        <p:tgtEl>
                                          <p:spTgt spid="26635"/>
                                        </p:tgtEl>
                                        <p:attrNameLst>
                                          <p:attrName>ppt_w</p:attrName>
                                        </p:attrNameLst>
                                      </p:cBhvr>
                                      <p:tavLst>
                                        <p:tav tm="0">
                                          <p:val>
                                            <p:fltVal val="0"/>
                                          </p:val>
                                        </p:tav>
                                        <p:tav tm="100000">
                                          <p:val>
                                            <p:strVal val="#ppt_w"/>
                                          </p:val>
                                        </p:tav>
                                      </p:tavLst>
                                    </p:anim>
                                    <p:anim calcmode="lin" valueType="num">
                                      <p:cBhvr>
                                        <p:cTn id="56" dur="500" fill="hold"/>
                                        <p:tgtEl>
                                          <p:spTgt spid="26635"/>
                                        </p:tgtEl>
                                        <p:attrNameLst>
                                          <p:attrName>ppt_h</p:attrName>
                                        </p:attrNameLst>
                                      </p:cBhvr>
                                      <p:tavLst>
                                        <p:tav tm="0">
                                          <p:val>
                                            <p:fltVal val="0"/>
                                          </p:val>
                                        </p:tav>
                                        <p:tav tm="100000">
                                          <p:val>
                                            <p:strVal val="#ppt_h"/>
                                          </p:val>
                                        </p:tav>
                                      </p:tavLst>
                                    </p:anim>
                                    <p:animEffect transition="in" filter="fade">
                                      <p:cBhvr>
                                        <p:cTn id="57" dur="5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ldLvl="0" animBg="1"/>
      <p:bldP spid="26635" grpId="0" bldLvl="0" animBg="1"/>
      <p:bldP spid="266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96240" y="159385"/>
            <a:ext cx="10409555" cy="513905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Câu 9: Em đã bao giờ ở trong khu vực không khí bị ô nhiễm chưa? Không khí lúc đó có đặc điểm gì?</a:t>
            </a:r>
          </a:p>
          <a:p>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-Có mùi khó chịu;</a:t>
            </a:r>
          </a:p>
          <a:p>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-Bụi mờ, tầm nhìn bị giảm;</a:t>
            </a:r>
          </a:p>
          <a:p>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-Cay mắt, khó thở, gây ho;</a:t>
            </a:r>
          </a:p>
          <a:p>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-Da bị kích ứng;</a:t>
            </a:r>
          </a:p>
          <a:p>
            <a:r>
              <a:rPr lang="en-US" sz="2400">
                <a:latin typeface="Times New Roman" panose="02020603050405020304" pitchFamily="18" charset="0"/>
                <a:cs typeface="Times New Roman" panose="02020603050405020304" pitchFamily="18" charset="0"/>
              </a:rPr>
              <a:t>Câu 10: Em hãy tìm hiểu và cho biết những tác hại do không khí bị ô nhiễm gây ra?</a:t>
            </a:r>
          </a:p>
          <a:p>
            <a:r>
              <a:rPr lang="en-US" sz="2400">
                <a:latin typeface="Times New Roman" panose="02020603050405020304" pitchFamily="18" charset="0"/>
                <a:cs typeface="Times New Roman" panose="02020603050405020304" pitchFamily="18" charset="0"/>
              </a:rPr>
              <a:t>-</a:t>
            </a:r>
            <a:r>
              <a:rPr lang="en-US" sz="28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Ảnh hưởng đến an toàn giao thông, tẩm nhìn bị cản trở;</a:t>
            </a:r>
          </a:p>
          <a:p>
            <a:r>
              <a:rPr lang="en-US" sz="28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-Gây biến đổi khí hậu;</a:t>
            </a:r>
          </a:p>
          <a:p>
            <a:r>
              <a:rPr lang="en-US" sz="28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-Gây bệnh cho con người, động vật và thực vật;</a:t>
            </a:r>
          </a:p>
          <a:p>
            <a:r>
              <a:rPr lang="en-US" sz="28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-Làm hỏng cảnh quan tự nhiên hoặc các công trình xây dựng.</a:t>
            </a:r>
          </a:p>
          <a:p>
            <a:r>
              <a:rPr lang="en-US" sz="2400" b="1">
                <a:solidFill>
                  <a:srgbClr val="FF0000"/>
                </a:solidFill>
                <a:latin typeface="Times New Roman" panose="02020603050405020304" pitchFamily="18" charset="0"/>
                <a:cs typeface="Times New Roman" panose="02020603050405020304" pitchFamily="18" charset="0"/>
              </a:rPr>
              <a:t>Kết luận :</a:t>
            </a:r>
            <a:r>
              <a:rPr lang="en-US" sz="2400">
                <a:latin typeface="Times New Roman" panose="02020603050405020304" pitchFamily="18" charset="0"/>
                <a:cs typeface="Times New Roman" panose="02020603050405020304" pitchFamily="18" charset="0"/>
              </a:rPr>
              <a:t> Học khung màu tím sách giáo khoa trang 50 </a:t>
            </a:r>
          </a:p>
          <a:p>
            <a:endParaRPr 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53035" y="128270"/>
            <a:ext cx="7058025" cy="82994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4.NGUYÊN NHÂN GÂY Ô NHIỄM KHÔNG KHÍ</a:t>
            </a:r>
            <a:r>
              <a:rPr lang="en-US" sz="2400">
                <a:latin typeface="Times New Roman" panose="02020603050405020304" pitchFamily="18" charset="0"/>
                <a:cs typeface="Times New Roman" panose="02020603050405020304" pitchFamily="18" charset="0"/>
              </a:rPr>
              <a:t> </a:t>
            </a:r>
          </a:p>
          <a:p>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Tìm hiểu một số nguồn gây ô nhiễm không khí </a:t>
            </a:r>
          </a:p>
        </p:txBody>
      </p:sp>
      <p:sp>
        <p:nvSpPr>
          <p:cNvPr id="5" name="Text Box 4"/>
          <p:cNvSpPr txBox="1"/>
          <p:nvPr/>
        </p:nvSpPr>
        <p:spPr>
          <a:xfrm>
            <a:off x="7129145" y="128270"/>
            <a:ext cx="4329430" cy="1568450"/>
          </a:xfrm>
          <a:prstGeom prst="rect">
            <a:avLst/>
          </a:prstGeom>
          <a:solidFill>
            <a:schemeClr val="accent2">
              <a:lumMod val="20000"/>
              <a:lumOff val="80000"/>
            </a:schemeClr>
          </a:solid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Đọc thông tin , quan sát các hình 10.6…………..10.111 sách giáo khoa trang 51 và trả lời các câu hỏi sau</a:t>
            </a:r>
          </a:p>
        </p:txBody>
      </p:sp>
      <p:pic>
        <p:nvPicPr>
          <p:cNvPr id="13" name="Picture 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035" y="1833245"/>
            <a:ext cx="10679430" cy="48952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340" y="268605"/>
            <a:ext cx="11432540" cy="50317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Pictures\Sample Pictures\vyr1375621170.jpg"/>
          <p:cNvPicPr>
            <a:picLocks noChangeAspect="1"/>
          </p:cNvPicPr>
          <p:nvPr/>
        </p:nvPicPr>
        <p:blipFill>
          <a:blip r:embed="rId2">
            <a:lum bright="22000"/>
          </a:blip>
          <a:stretch>
            <a:fillRect/>
          </a:stretch>
        </p:blipFill>
        <p:spPr>
          <a:xfrm>
            <a:off x="495300" y="3175"/>
            <a:ext cx="11028045" cy="6718300"/>
          </a:xfrm>
          <a:prstGeom prst="rect">
            <a:avLst/>
          </a:prstGeom>
          <a:noFill/>
          <a:ln w="9525">
            <a:noFill/>
          </a:ln>
        </p:spPr>
      </p:pic>
      <p:sp>
        <p:nvSpPr>
          <p:cNvPr id="3075" name="Footer Placeholder 1"/>
          <p:cNvSpPr txBox="1">
            <a:spLocks noGrp="1"/>
          </p:cNvSpPr>
          <p:nvPr>
            <p:ph type="ftr" sz="quarter" idx="11"/>
          </p:nvPr>
        </p:nvSpPr>
        <p:spPr/>
        <p:txBody>
          <a:bodyPr anchor="b" anchorCtr="0"/>
          <a:lstStyle>
            <a:lvl1pPr marL="0" lvl="0" indent="0" algn="ctr"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defRPr>
            </a:lvl1pPr>
            <a:lvl2pPr marL="457200" lvl="1"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2pPr>
            <a:lvl3pPr marL="914400" lvl="2"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3pPr>
            <a:lvl4pPr marL="1371600" lvl="3"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4pPr>
            <a:lvl5pPr marL="1828800" lvl="4"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5pPr>
          </a:lstStyle>
          <a:p>
            <a:pPr lvl="0" eaLnBrk="1" hangingPunct="1"/>
            <a:endParaRPr sz="1050" dirty="0">
              <a:latin typeface="Arial" panose="020B0604020202020204" pitchFamily="34" charset="0"/>
            </a:endParaRPr>
          </a:p>
          <a:p>
            <a:pPr lvl="0" eaLnBrk="1" hangingPunct="1"/>
            <a:r>
              <a:rPr sz="1050" dirty="0">
                <a:latin typeface="Arial" panose="020B0604020202020204" pitchFamily="34" charset="0"/>
              </a:rPr>
              <a:t>clc</a:t>
            </a:r>
          </a:p>
        </p:txBody>
      </p:sp>
      <p:sp>
        <p:nvSpPr>
          <p:cNvPr id="3079" name="WordArt 2"/>
          <p:cNvSpPr>
            <a:spLocks noTextEdit="1"/>
          </p:cNvSpPr>
          <p:nvPr/>
        </p:nvSpPr>
        <p:spPr>
          <a:xfrm>
            <a:off x="2362359" y="1706086"/>
            <a:ext cx="7386161" cy="1257300"/>
          </a:xfrm>
          <a:prstGeom prst="rect">
            <a:avLst/>
          </a:prstGeom>
        </p:spPr>
        <p:txBody>
          <a:bodyPr wrap="none" fromWordArt="1">
            <a:prstTxWarp prst="textDeflate">
              <a:avLst>
                <a:gd name="adj" fmla="val 26227"/>
              </a:avLst>
            </a:prstTxWarp>
            <a:normAutofit/>
          </a:bodyPr>
          <a:lstStyle/>
          <a:p>
            <a:pPr algn="ctr" eaLnBrk="0" hangingPunct="0"/>
            <a:r>
              <a:rPr lang="en-US" sz="2700" b="1">
                <a:ln w="9525" cap="flat" cmpd="sng">
                  <a:solidFill>
                    <a:srgbClr val="FF66FF"/>
                  </a:solidFill>
                  <a:prstDash val="solid"/>
                  <a:headEnd type="none" w="med" len="med"/>
                  <a:tailEnd type="none" w="med" len="med"/>
                </a:ln>
                <a:gradFill>
                  <a:gsLst>
                    <a:gs pos="0">
                      <a:srgbClr val="7B32B2"/>
                    </a:gs>
                    <a:gs pos="100000">
                      <a:srgbClr val="401A5D"/>
                    </a:gs>
                  </a:gsLst>
                  <a:lin scaled="0"/>
                </a:gradFill>
                <a:latin typeface="Times New Roman" panose="02020603050405020304" pitchFamily="18" charset="0"/>
                <a:ea typeface="Times New Roman" panose="02020603050405020304" pitchFamily="18" charset="0"/>
              </a:rPr>
              <a:t>KHOA HỌC TỰ NHIÊN 6</a:t>
            </a: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0"/>
            <a:ext cx="891540" cy="76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75590" y="658495"/>
            <a:ext cx="11640185" cy="5262245"/>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Câu 11:</a:t>
            </a:r>
            <a:r>
              <a:rPr lang="en-US" sz="2800">
                <a:latin typeface="Times New Roman" panose="02020603050405020304" pitchFamily="18" charset="0"/>
                <a:cs typeface="Times New Roman" panose="02020603050405020304" pitchFamily="18" charset="0"/>
              </a:rPr>
              <a:t> Em hãy liệt kê các nguồn gây ô nhiễm không khí:</a:t>
            </a:r>
          </a:p>
          <a:p>
            <a:r>
              <a:rPr lang="en-US" sz="2800">
                <a:latin typeface="Times New Roman" panose="02020603050405020304" pitchFamily="18" charset="0"/>
                <a:cs typeface="Times New Roman" panose="02020603050405020304" pitchFamily="18" charset="0"/>
              </a:rPr>
              <a:t> -</a:t>
            </a:r>
            <a:r>
              <a:rPr lang="en-US" sz="28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Đun nấu hằng ngày, đốt rác,...</a:t>
            </a:r>
          </a:p>
          <a:p>
            <a:r>
              <a:rPr lang="en-US" sz="28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-Tham gia giao thông bằng các phương tiện chạy xăng dầu: ô tô, xe máy,...</a:t>
            </a:r>
          </a:p>
          <a:p>
            <a:r>
              <a:rPr lang="en-US" sz="28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-Hoạt động sản xuất công nghiệp;</a:t>
            </a:r>
          </a:p>
          <a:p>
            <a:r>
              <a:rPr lang="en-US" sz="28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-Chăn nuôi;</a:t>
            </a:r>
          </a:p>
          <a:p>
            <a:r>
              <a:rPr lang="en-US" sz="28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-Xây dựng....</a:t>
            </a:r>
          </a:p>
          <a:p>
            <a:r>
              <a:rPr lang="en-US" sz="2800">
                <a:solidFill>
                  <a:srgbClr val="FF0000"/>
                </a:solidFill>
                <a:latin typeface="Times New Roman" panose="02020603050405020304" pitchFamily="18" charset="0"/>
                <a:cs typeface="Times New Roman" panose="02020603050405020304" pitchFamily="18" charset="0"/>
              </a:rPr>
              <a:t>Câu 12:</a:t>
            </a:r>
            <a:r>
              <a:rPr lang="en-US" sz="2800">
                <a:latin typeface="Times New Roman" panose="02020603050405020304" pitchFamily="18" charset="0"/>
                <a:cs typeface="Times New Roman" panose="02020603050405020304" pitchFamily="18" charset="0"/>
              </a:rPr>
              <a:t> Em hãy tìm hiểu và cho biết những chất nào gây ô nhiễm không khí.</a:t>
            </a:r>
          </a:p>
          <a:p>
            <a:r>
              <a:rPr lang="en-US" sz="28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Tro bay, khói bụi, khí thải như carbon monoxide (CO), carbon dioxide (C02) (khí gây hiệu ứng nhà kính), sulfur dioxide (S02) và các nitrogen oxide (NO ) (các khí gây ra mưa acid, sương mù quang hoá, suy giảm tầng ozone),...</a:t>
            </a:r>
          </a:p>
          <a:p>
            <a:r>
              <a:rPr lang="en-US" sz="2800">
                <a:solidFill>
                  <a:srgbClr val="FF0000"/>
                </a:solidFill>
                <a:latin typeface="Times New Roman" panose="02020603050405020304" pitchFamily="18" charset="0"/>
                <a:cs typeface="Times New Roman" panose="02020603050405020304" pitchFamily="18" charset="0"/>
              </a:rPr>
              <a:t>Câu 13: </a:t>
            </a:r>
            <a:r>
              <a:rPr lang="en-US" sz="2800">
                <a:latin typeface="Times New Roman" panose="02020603050405020304" pitchFamily="18" charset="0"/>
                <a:cs typeface="Times New Roman" panose="02020603050405020304" pitchFamily="18" charset="0"/>
              </a:rPr>
              <a:t>Quan sát các hình từ 10.6 đến 10.11, em hãy điền thông tin theo mẫu ở bảng 10.1.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74955" y="169545"/>
            <a:ext cx="8667115" cy="521970"/>
          </a:xfrm>
          <a:prstGeom prst="rect">
            <a:avLst/>
          </a:prstGeom>
          <a:noFill/>
        </p:spPr>
        <p:txBody>
          <a:bodyPr wrap="square" rtlCol="0">
            <a:spAutoFit/>
          </a:bodyPr>
          <a:lstStyle/>
          <a:p>
            <a:endParaRPr lang="en-US" sz="28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nvPr>
        </p:nvGraphicFramePr>
        <p:xfrm>
          <a:off x="838200" y="1825625"/>
          <a:ext cx="10515600" cy="4889500"/>
        </p:xfrm>
        <a:graphic>
          <a:graphicData uri="http://schemas.openxmlformats.org/drawingml/2006/table">
            <a:tbl>
              <a:tblPr firstRow="1" bandRow="1">
                <a:tableStyleId>{5940675A-B579-460E-94D1-54222C63F5DA}</a:tableStyleId>
              </a:tblPr>
              <a:tblGrid>
                <a:gridCol w="3526155">
                  <a:extLst>
                    <a:ext uri="{9D8B030D-6E8A-4147-A177-3AD203B41FA5}">
                      <a16:colId xmlns:a16="http://schemas.microsoft.com/office/drawing/2014/main" val="20000"/>
                    </a:ext>
                  </a:extLst>
                </a:gridCol>
                <a:gridCol w="3373755">
                  <a:extLst>
                    <a:ext uri="{9D8B030D-6E8A-4147-A177-3AD203B41FA5}">
                      <a16:colId xmlns:a16="http://schemas.microsoft.com/office/drawing/2014/main" val="20001"/>
                    </a:ext>
                  </a:extLst>
                </a:gridCol>
                <a:gridCol w="3615690">
                  <a:extLst>
                    <a:ext uri="{9D8B030D-6E8A-4147-A177-3AD203B41FA5}">
                      <a16:colId xmlns:a16="http://schemas.microsoft.com/office/drawing/2014/main" val="20002"/>
                    </a:ext>
                  </a:extLst>
                </a:gridCol>
              </a:tblGrid>
              <a:tr h="1025525">
                <a:tc>
                  <a:txBody>
                    <a:bodyPr/>
                    <a:lstStyle/>
                    <a:p>
                      <a:pPr indent="0">
                        <a:buNone/>
                      </a:pPr>
                      <a:r>
                        <a:rPr lang="en-US" sz="2800" b="1">
                          <a:solidFill>
                            <a:srgbClr val="000000"/>
                          </a:solidFill>
                          <a:latin typeface="Times New Roman" panose="02020603050405020304" pitchFamily="18" charset="0"/>
                          <a:cs typeface="Times New Roman" panose="02020603050405020304" pitchFamily="18" charset="0"/>
                        </a:rPr>
                        <a:t>Nguồn gây ô nhiễm không khí</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Con người hay tự nhiên gây ra ô nhiễm</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Chất chủ yếu gây ô nhiễm không khí</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65785">
                <a:tc>
                  <a:txBody>
                    <a:bodyPr/>
                    <a:lstStyle/>
                    <a:p>
                      <a:pPr indent="0">
                        <a:buNone/>
                      </a:pPr>
                      <a:r>
                        <a:rPr lang="en-US" sz="2800" b="1">
                          <a:solidFill>
                            <a:srgbClr val="000000"/>
                          </a:solidFill>
                          <a:latin typeface="Times New Roman" panose="02020603050405020304" pitchFamily="18" charset="0"/>
                          <a:cs typeface="Times New Roman" panose="02020603050405020304" pitchFamily="18" charset="0"/>
                        </a:rPr>
                        <a:t>Cháy rừng</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Con người/Tự nhiên</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Tro, khói, bụi,...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47650">
                <a:tc>
                  <a:txBody>
                    <a:bodyPr/>
                    <a:lstStyle/>
                    <a:p>
                      <a:pPr indent="0">
                        <a:buNone/>
                      </a:pPr>
                      <a:r>
                        <a:rPr lang="en-US" sz="2800" b="1">
                          <a:solidFill>
                            <a:srgbClr val="000000"/>
                          </a:solidFill>
                          <a:latin typeface="Times New Roman" panose="02020603050405020304" pitchFamily="18" charset="0"/>
                          <a:cs typeface="Times New Roman" panose="02020603050405020304" pitchFamily="18" charset="0"/>
                        </a:rPr>
                        <a:t>Núi lửa</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Tựnhiên</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Khí, khói, bụi,...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30225">
                <a:tc>
                  <a:txBody>
                    <a:bodyPr/>
                    <a:lstStyle/>
                    <a:p>
                      <a:pPr indent="0">
                        <a:buNone/>
                      </a:pPr>
                      <a:r>
                        <a:rPr lang="en-US" sz="2800" b="1">
                          <a:solidFill>
                            <a:srgbClr val="000000"/>
                          </a:solidFill>
                          <a:latin typeface="Times New Roman" panose="02020603050405020304" pitchFamily="18" charset="0"/>
                          <a:cs typeface="Times New Roman" panose="02020603050405020304" pitchFamily="18" charset="0"/>
                        </a:rPr>
                        <a:t>Nhà máy nhiệt điện</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Con người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Khí CO, CO,</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1061085">
                <a:tc>
                  <a:txBody>
                    <a:bodyPr/>
                    <a:lstStyle/>
                    <a:p>
                      <a:pPr indent="0">
                        <a:buNone/>
                      </a:pPr>
                      <a:r>
                        <a:rPr lang="en-US" sz="2800" b="1">
                          <a:solidFill>
                            <a:srgbClr val="000000"/>
                          </a:solidFill>
                          <a:latin typeface="Times New Roman" panose="02020603050405020304" pitchFamily="18" charset="0"/>
                          <a:cs typeface="Times New Roman" panose="02020603050405020304" pitchFamily="18" charset="0"/>
                        </a:rPr>
                        <a:t>Phương tiện giao thông chạy xăng, dẩu</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Con người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Khí CO, CO,</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282575">
                <a:tc>
                  <a:txBody>
                    <a:bodyPr/>
                    <a:lstStyle/>
                    <a:p>
                      <a:pPr indent="0">
                        <a:buNone/>
                      </a:pPr>
                      <a:r>
                        <a:rPr lang="en-US" sz="2800" b="1">
                          <a:solidFill>
                            <a:srgbClr val="000000"/>
                          </a:solidFill>
                          <a:latin typeface="Times New Roman" panose="02020603050405020304" pitchFamily="18" charset="0"/>
                          <a:cs typeface="Times New Roman" panose="02020603050405020304" pitchFamily="18" charset="0"/>
                        </a:rPr>
                        <a:t>Đốt rơm rạ</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Con người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Tro, khói, bụi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813435">
                <a:tc>
                  <a:txBody>
                    <a:bodyPr/>
                    <a:lstStyle/>
                    <a:p>
                      <a:pPr indent="0">
                        <a:buNone/>
                      </a:pPr>
                      <a:r>
                        <a:rPr lang="en-US" sz="2800" b="1">
                          <a:solidFill>
                            <a:srgbClr val="000000"/>
                          </a:solidFill>
                          <a:latin typeface="Times New Roman" panose="02020603050405020304" pitchFamily="18" charset="0"/>
                          <a:cs typeface="Times New Roman" panose="02020603050405020304" pitchFamily="18" charset="0"/>
                        </a:rPr>
                        <a:t>Vận chuyển vật liệu xây dựng</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Con người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Bụi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34315" y="393065"/>
            <a:ext cx="6019165" cy="645160"/>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sym typeface="+mn-ea"/>
              </a:rPr>
              <a:t>5.BẢO VỆ MÔI TRƯỜNG KHÔNG KHÍ </a:t>
            </a:r>
            <a:endParaRPr lang="en-US">
              <a:latin typeface="Times New Roman" panose="02020603050405020304" pitchFamily="18" charset="0"/>
              <a:cs typeface="Times New Roman" panose="02020603050405020304" pitchFamily="18" charset="0"/>
            </a:endParaRPr>
          </a:p>
          <a:p>
            <a:r>
              <a:rPr lang="en-US"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sym typeface="+mn-ea"/>
              </a:rPr>
              <a:t>*Tìm hiểu một số biện pháp bảo vệ môi trường không khí </a:t>
            </a:r>
            <a:endParaRPr lang="en-US"/>
          </a:p>
        </p:txBody>
      </p:sp>
      <p:pic>
        <p:nvPicPr>
          <p:cNvPr id="15" name="Picture 1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952490" y="820420"/>
            <a:ext cx="5644515" cy="6036945"/>
          </a:xfrm>
          <a:prstGeom prst="rect">
            <a:avLst/>
          </a:prstGeom>
          <a:noFill/>
          <a:ln>
            <a:noFill/>
          </a:ln>
        </p:spPr>
      </p:pic>
      <p:sp>
        <p:nvSpPr>
          <p:cNvPr id="6" name="Text Box 5"/>
          <p:cNvSpPr txBox="1"/>
          <p:nvPr/>
        </p:nvSpPr>
        <p:spPr>
          <a:xfrm>
            <a:off x="326390" y="1197610"/>
            <a:ext cx="4490720" cy="1383665"/>
          </a:xfrm>
          <a:prstGeom prst="rect">
            <a:avLst/>
          </a:prstGeom>
          <a:noFill/>
        </p:spPr>
        <p:txBody>
          <a:bodyPr wrap="square" rtlCol="0">
            <a:spAutoFit/>
          </a:bodyPr>
          <a:lstStyle/>
          <a:p>
            <a:r>
              <a:rPr lang="en-US" sz="2800">
                <a:solidFill>
                  <a:schemeClr val="accent5">
                    <a:lumMod val="75000"/>
                  </a:schemeClr>
                </a:solidFill>
                <a:latin typeface="Times New Roman" panose="02020603050405020304" pitchFamily="18" charset="0"/>
                <a:cs typeface="Times New Roman" panose="02020603050405020304" pitchFamily="18" charset="0"/>
              </a:rPr>
              <a:t>Đọc thông tin và quan sát hình 10.12, 10.13 sách giáo khoa câu trả lời câu hỏi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336675" y="281305"/>
            <a:ext cx="10181590" cy="953135"/>
          </a:xfrm>
          <a:prstGeom prst="rect">
            <a:avLst/>
          </a:prstGeom>
          <a:noFill/>
          <a:ln w="9525">
            <a:noFill/>
          </a:ln>
        </p:spPr>
        <p:txBody>
          <a:bodyPr wrap="square">
            <a:spAutoFit/>
          </a:bodyPr>
          <a:lstStyle/>
          <a:p>
            <a:pPr indent="0"/>
            <a:r>
              <a:rPr lang="en-US" sz="1400" b="0">
                <a:solidFill>
                  <a:srgbClr val="FF0000"/>
                </a:solidFill>
                <a:latin typeface="Times New Roman" panose="02020603050405020304" pitchFamily="18" charset="0"/>
                <a:cs typeface="Segoe UI" panose="020B0502040204020203" charset="0"/>
              </a:rPr>
              <a:t>Câu 14</a:t>
            </a:r>
            <a:r>
              <a:rPr lang="en-US" sz="1400" b="0">
                <a:latin typeface="Times New Roman" panose="02020603050405020304" pitchFamily="18" charset="0"/>
                <a:cs typeface="Segoe UI" panose="020B0502040204020203" charset="0"/>
              </a:rPr>
              <a:t>: Có thể giảm thiểu tình trạng ô nhiễm không khí được không?</a:t>
            </a:r>
            <a:r>
              <a:rPr lang="en-US" sz="1400" b="1" i="1">
                <a:gradFill>
                  <a:gsLst>
                    <a:gs pos="0">
                      <a:srgbClr val="7B32B2"/>
                    </a:gs>
                    <a:gs pos="100000">
                      <a:srgbClr val="401A5D"/>
                    </a:gs>
                  </a:gsLst>
                  <a:lin scaled="0"/>
                </a:gradFill>
                <a:latin typeface="Times New Roman" panose="02020603050405020304" pitchFamily="18" charset="0"/>
                <a:cs typeface="Segoe UI" panose="020B0502040204020203" charset="0"/>
              </a:rPr>
              <a:t>Có thể giảm tình trạng ô nhiễm không khí</a:t>
            </a:r>
            <a:endParaRPr lang="en-US" sz="1400" b="0">
              <a:latin typeface="Times New Roman" panose="02020603050405020304" pitchFamily="18" charset="0"/>
              <a:cs typeface="Segoe UI" panose="020B0502040204020203" charset="0"/>
            </a:endParaRPr>
          </a:p>
          <a:p>
            <a:pPr indent="0"/>
            <a:r>
              <a:rPr lang="en-US" sz="1400" b="0">
                <a:latin typeface="Times New Roman" panose="02020603050405020304" pitchFamily="18" charset="0"/>
                <a:cs typeface="Segoe UI" panose="020B0502040204020203" charset="0"/>
              </a:rPr>
              <a:t>Để làm được điều đó chúng ta cần phải làm gì?</a:t>
            </a:r>
            <a:r>
              <a:rPr lang="en-US" sz="1400" b="0">
                <a:gradFill>
                  <a:gsLst>
                    <a:gs pos="0">
                      <a:srgbClr val="7B32B2"/>
                    </a:gs>
                    <a:gs pos="100000">
                      <a:srgbClr val="401A5D"/>
                    </a:gs>
                  </a:gsLst>
                  <a:lin scaled="0"/>
                </a:gradFill>
                <a:latin typeface="Times New Roman" panose="02020603050405020304" pitchFamily="18" charset="0"/>
                <a:cs typeface="Segoe UI" panose="020B0502040204020203" charset="0"/>
              </a:rPr>
              <a:t>Để làm được điều đó chúng ta cần hiểu nguyên nhân làm ô nhiễm không khí từ đó có các hành động cụ thể phù hợp và trong phạm vi khả năng của bản thân.</a:t>
            </a:r>
          </a:p>
          <a:p>
            <a:pPr indent="0"/>
            <a:r>
              <a:rPr lang="en-US" sz="1400" b="0" i="1">
                <a:solidFill>
                  <a:srgbClr val="FF0000"/>
                </a:solidFill>
                <a:latin typeface="Times New Roman" panose="02020603050405020304" pitchFamily="18" charset="0"/>
                <a:cs typeface="Segoe UI" panose="020B0502040204020203" charset="0"/>
              </a:rPr>
              <a:t>Câu 15</a:t>
            </a:r>
            <a:r>
              <a:rPr lang="en-US" sz="1400" b="0" i="1">
                <a:latin typeface="Times New Roman" panose="02020603050405020304" pitchFamily="18" charset="0"/>
                <a:cs typeface="Segoe UI" panose="020B0502040204020203" charset="0"/>
              </a:rPr>
              <a:t>: Em hãy nêu một số nguồn gây ô nhiễm không khí và để xuất biện pháp khắc phục?</a:t>
            </a:r>
            <a:endParaRPr lang="en-US"/>
          </a:p>
        </p:txBody>
      </p:sp>
      <p:graphicFrame>
        <p:nvGraphicFramePr>
          <p:cNvPr id="4" name="Table 3"/>
          <p:cNvGraphicFramePr/>
          <p:nvPr/>
        </p:nvGraphicFramePr>
        <p:xfrm>
          <a:off x="676910" y="2733040"/>
          <a:ext cx="10637520" cy="2987040"/>
        </p:xfrm>
        <a:graphic>
          <a:graphicData uri="http://schemas.openxmlformats.org/drawingml/2006/table">
            <a:tbl>
              <a:tblPr firstRow="1" bandRow="1">
                <a:tableStyleId>{5940675A-B579-460E-94D1-54222C63F5DA}</a:tableStyleId>
              </a:tblPr>
              <a:tblGrid>
                <a:gridCol w="3612515">
                  <a:extLst>
                    <a:ext uri="{9D8B030D-6E8A-4147-A177-3AD203B41FA5}">
                      <a16:colId xmlns:a16="http://schemas.microsoft.com/office/drawing/2014/main" val="20000"/>
                    </a:ext>
                  </a:extLst>
                </a:gridCol>
                <a:gridCol w="7025005">
                  <a:extLst>
                    <a:ext uri="{9D8B030D-6E8A-4147-A177-3AD203B41FA5}">
                      <a16:colId xmlns:a16="http://schemas.microsoft.com/office/drawing/2014/main" val="20001"/>
                    </a:ext>
                  </a:extLst>
                </a:gridCol>
              </a:tblGrid>
              <a:tr h="578485">
                <a:tc>
                  <a:txBody>
                    <a:bodyPr/>
                    <a:lstStyle/>
                    <a:p>
                      <a:pPr indent="0">
                        <a:buNone/>
                      </a:pPr>
                      <a:r>
                        <a:rPr lang="en-US" sz="2800" b="1">
                          <a:solidFill>
                            <a:srgbClr val="000000"/>
                          </a:solidFill>
                          <a:latin typeface="Times New Roman" panose="02020603050405020304" pitchFamily="18" charset="0"/>
                          <a:cs typeface="Times New Roman" panose="02020603050405020304" pitchFamily="18" charset="0"/>
                        </a:rPr>
                        <a:t>Nguồn gây ô nhiễm không khí</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1">
                          <a:solidFill>
                            <a:srgbClr val="000000"/>
                          </a:solidFill>
                          <a:latin typeface="Times New Roman" panose="02020603050405020304" pitchFamily="18" charset="0"/>
                          <a:cs typeface="Times New Roman" panose="02020603050405020304" pitchFamily="18" charset="0"/>
                        </a:rPr>
                        <a:t>Biện pháp khắc phục</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15900">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Đốt rơm rạ.</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Ngừng đốt rơm rạ.</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79400">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Phương tiện giao thông chạy xăng dẩu.</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Sử dụng giao thông công cộng.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08000">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Vận chuyển vật liệu xây dựng.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Không chở vượt quá quy định, xe chở vật liệu phải được phủ bạt che chắn.</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5" name="Text Box 4"/>
          <p:cNvSpPr txBox="1"/>
          <p:nvPr/>
        </p:nvSpPr>
        <p:spPr>
          <a:xfrm>
            <a:off x="745490" y="5939790"/>
            <a:ext cx="10181590" cy="737235"/>
          </a:xfrm>
          <a:prstGeom prst="rect">
            <a:avLst/>
          </a:prstGeom>
          <a:noFill/>
          <a:ln w="9525">
            <a:noFill/>
          </a:ln>
        </p:spPr>
        <p:txBody>
          <a:bodyPr wrap="square">
            <a:spAutoFit/>
          </a:bodyPr>
          <a:lstStyle/>
          <a:p>
            <a:pPr indent="0"/>
            <a:endParaRPr lang="en-US" sz="1400" b="1">
              <a:solidFill>
                <a:srgbClr val="FF0000"/>
              </a:solidFill>
              <a:latin typeface="Times New Roman" panose="02020603050405020304" pitchFamily="18" charset="0"/>
              <a:cs typeface="Calibri" panose="020F0502020204030204" pitchFamily="34" charset="0"/>
            </a:endParaRPr>
          </a:p>
          <a:p>
            <a:pPr indent="0"/>
            <a:r>
              <a:rPr lang="en-US" sz="2800" b="1">
                <a:solidFill>
                  <a:srgbClr val="FF0000"/>
                </a:solidFill>
                <a:latin typeface="Times New Roman" panose="02020603050405020304" pitchFamily="18" charset="0"/>
                <a:cs typeface="Calibri" panose="020F0502020204030204" pitchFamily="34" charset="0"/>
              </a:rPr>
              <a:t>Kết luận : </a:t>
            </a:r>
            <a:r>
              <a:rPr lang="en-US" sz="2800" b="0">
                <a:solidFill>
                  <a:srgbClr val="000000"/>
                </a:solidFill>
                <a:latin typeface="Times New Roman" panose="02020603050405020304" pitchFamily="18" charset="0"/>
                <a:cs typeface="Calibri" panose="020F0502020204030204" pitchFamily="34" charset="0"/>
              </a:rPr>
              <a:t>Học khung màu tím sách giáo khoa trang 52</a:t>
            </a:r>
            <a:endParaRPr 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So do tu duy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2" y="609600"/>
            <a:ext cx="9493251"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1000" fill="hold"/>
                                        <p:tgtEl>
                                          <p:spTgt spid="57348"/>
                                        </p:tgtEl>
                                        <p:attrNameLst>
                                          <p:attrName>ppt_w</p:attrName>
                                        </p:attrNameLst>
                                      </p:cBhvr>
                                      <p:tavLst>
                                        <p:tav tm="0">
                                          <p:val>
                                            <p:strVal val="#ppt_w+.3"/>
                                          </p:val>
                                        </p:tav>
                                        <p:tav tm="100000">
                                          <p:val>
                                            <p:strVal val="#ppt_w"/>
                                          </p:val>
                                        </p:tav>
                                      </p:tavLst>
                                    </p:anim>
                                    <p:anim calcmode="lin" valueType="num">
                                      <p:cBhvr>
                                        <p:cTn id="8" dur="1000" fill="hold"/>
                                        <p:tgtEl>
                                          <p:spTgt spid="57348"/>
                                        </p:tgtEl>
                                        <p:attrNameLst>
                                          <p:attrName>ppt_h</p:attrName>
                                        </p:attrNameLst>
                                      </p:cBhvr>
                                      <p:tavLst>
                                        <p:tav tm="0">
                                          <p:val>
                                            <p:strVal val="#ppt_h"/>
                                          </p:val>
                                        </p:tav>
                                        <p:tav tm="100000">
                                          <p:val>
                                            <p:strVal val="#ppt_h"/>
                                          </p:val>
                                        </p:tav>
                                      </p:tavLst>
                                    </p:anim>
                                    <p:animEffect transition="in" filter="fade">
                                      <p:cBhvr>
                                        <p:cTn id="9" dur="10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80000">
              <a:schemeClr val="bg1"/>
            </a:gs>
            <a:gs pos="44000">
              <a:schemeClr val="bg1"/>
            </a:gs>
            <a:gs pos="100000">
              <a:srgbClr val="FBFEDA"/>
            </a:gs>
          </a:gsLst>
          <a:lin ang="2700000" scaled="1"/>
        </a:gradFill>
        <a:effectLst/>
      </p:bgPr>
    </p:bg>
    <p:spTree>
      <p:nvGrpSpPr>
        <p:cNvPr id="1" name=""/>
        <p:cNvGrpSpPr/>
        <p:nvPr/>
      </p:nvGrpSpPr>
      <p:grpSpPr>
        <a:xfrm>
          <a:off x="0" y="0"/>
          <a:ext cx="0" cy="0"/>
          <a:chOff x="0" y="0"/>
          <a:chExt cx="0" cy="0"/>
        </a:xfrm>
      </p:grpSpPr>
      <p:sp>
        <p:nvSpPr>
          <p:cNvPr id="4" name="TextBox 3"/>
          <p:cNvSpPr txBox="1"/>
          <p:nvPr/>
        </p:nvSpPr>
        <p:spPr>
          <a:xfrm>
            <a:off x="431142" y="1630194"/>
            <a:ext cx="9539639" cy="3091815"/>
          </a:xfrm>
          <a:prstGeom prst="rect">
            <a:avLst/>
          </a:prstGeom>
          <a:noFill/>
        </p:spPr>
        <p:txBody>
          <a:bodyPr wrap="square">
            <a:spAutoFit/>
          </a:bodyPr>
          <a:lstStyle/>
          <a:p>
            <a:pPr marL="0" marR="0" indent="342265" algn="just">
              <a:lnSpc>
                <a:spcPct val="150000"/>
              </a:lnSpc>
              <a:spcBef>
                <a:spcPts val="0"/>
              </a:spcBef>
              <a:spcAft>
                <a:spcPts val="0"/>
              </a:spcAft>
            </a:pPr>
            <a:r>
              <a:rPr lang="vi-VN" sz="26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1</a:t>
            </a:r>
            <a:r>
              <a:rPr lang="vi-VN" sz="2600">
                <a:effectLst/>
                <a:latin typeface="Times New Roman" panose="02020603050405020304" pitchFamily="18" charset="0"/>
                <a:ea typeface="Calibri" panose="020F0502020204030204" pitchFamily="34" charset="0"/>
                <a:cs typeface="Times New Roman" panose="02020603050405020304" pitchFamily="18" charset="0"/>
              </a:rPr>
              <a:t>: Trường hợp nào sau đây được xem là không khí sạch?</a:t>
            </a:r>
          </a:p>
          <a:p>
            <a:pPr marL="0" marR="0" indent="342265" algn="just">
              <a:lnSpc>
                <a:spcPct val="150000"/>
              </a:lnSpc>
              <a:spcBef>
                <a:spcPts val="0"/>
              </a:spcBef>
              <a:spcAft>
                <a:spcPts val="0"/>
              </a:spcAft>
            </a:pPr>
            <a:r>
              <a:rPr lang="vi-VN" sz="2600">
                <a:effectLst/>
                <a:latin typeface="Times New Roman" panose="02020603050405020304" pitchFamily="18" charset="0"/>
                <a:ea typeface="Calibri" panose="020F0502020204030204" pitchFamily="34" charset="0"/>
                <a:cs typeface="Times New Roman" panose="02020603050405020304" pitchFamily="18" charset="0"/>
              </a:rPr>
              <a:t>A.Không khí chứa 78% N</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 21% O</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 1% hỗn hợp CO</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 H</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O, H</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342265" algn="just">
              <a:lnSpc>
                <a:spcPct val="150000"/>
              </a:lnSpc>
              <a:spcBef>
                <a:spcPts val="0"/>
              </a:spcBef>
              <a:spcAft>
                <a:spcPts val="0"/>
              </a:spcAft>
            </a:pPr>
            <a:r>
              <a:rPr lang="vi-VN" sz="2600">
                <a:effectLst/>
                <a:latin typeface="Times New Roman" panose="02020603050405020304" pitchFamily="18" charset="0"/>
                <a:ea typeface="Calibri" panose="020F0502020204030204" pitchFamily="34" charset="0"/>
                <a:cs typeface="Times New Roman" panose="02020603050405020304" pitchFamily="18" charset="0"/>
              </a:rPr>
              <a:t>B.Không khí chứa 78% N</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 18% O</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 4% hỗn hợp CO</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 H</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O, HCl.</a:t>
            </a:r>
          </a:p>
          <a:p>
            <a:pPr marL="0" marR="0" indent="342265" algn="just">
              <a:lnSpc>
                <a:spcPct val="150000"/>
              </a:lnSpc>
              <a:spcBef>
                <a:spcPts val="0"/>
              </a:spcBef>
              <a:spcAft>
                <a:spcPts val="0"/>
              </a:spcAft>
            </a:pPr>
            <a:r>
              <a:rPr lang="vi-VN" sz="2600">
                <a:effectLst/>
                <a:latin typeface="Times New Roman" panose="02020603050405020304" pitchFamily="18" charset="0"/>
                <a:ea typeface="Calibri" panose="020F0502020204030204" pitchFamily="34" charset="0"/>
                <a:cs typeface="Times New Roman" panose="02020603050405020304" pitchFamily="18" charset="0"/>
              </a:rPr>
              <a:t>C.Không khí chứa 78% N</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 20% O</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 2% hỗn hợp CO</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 CH</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4</a:t>
            </a:r>
            <a:r>
              <a:rPr lang="vi-VN" sz="2600">
                <a:effectLst/>
                <a:latin typeface="Times New Roman" panose="02020603050405020304" pitchFamily="18" charset="0"/>
                <a:ea typeface="Calibri" panose="020F0502020204030204" pitchFamily="34" charset="0"/>
                <a:cs typeface="Times New Roman" panose="02020603050405020304" pitchFamily="18" charset="0"/>
              </a:rPr>
              <a:t>, bụi.</a:t>
            </a:r>
          </a:p>
          <a:p>
            <a:pPr marL="0" marR="0" indent="342265" algn="just">
              <a:lnSpc>
                <a:spcPct val="150000"/>
              </a:lnSpc>
              <a:spcBef>
                <a:spcPts val="0"/>
              </a:spcBef>
              <a:spcAft>
                <a:spcPts val="0"/>
              </a:spcAft>
            </a:pPr>
            <a:r>
              <a:rPr lang="vi-VN" sz="2600">
                <a:effectLst/>
                <a:latin typeface="Times New Roman" panose="02020603050405020304" pitchFamily="18" charset="0"/>
                <a:ea typeface="Calibri" panose="020F0502020204030204" pitchFamily="34" charset="0"/>
                <a:cs typeface="Times New Roman" panose="02020603050405020304" pitchFamily="18" charset="0"/>
              </a:rPr>
              <a:t>D.Không khí chứa 78% N</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 16% O</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 6% hỗn hợp CO</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 H</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O, H</a:t>
            </a:r>
            <a:r>
              <a:rPr lang="vi-VN" sz="2600"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vi-VN" sz="260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1" name="TextBox 10"/>
          <p:cNvSpPr txBox="1"/>
          <p:nvPr/>
        </p:nvSpPr>
        <p:spPr>
          <a:xfrm>
            <a:off x="367739" y="4250894"/>
            <a:ext cx="11082581" cy="570865"/>
          </a:xfrm>
          <a:prstGeom prst="rect">
            <a:avLst/>
          </a:prstGeom>
          <a:noFill/>
        </p:spPr>
        <p:txBody>
          <a:bodyPr wrap="square">
            <a:spAutoFit/>
          </a:bodyPr>
          <a:lstStyle/>
          <a:p>
            <a:pPr algn="just">
              <a:lnSpc>
                <a:spcPct val="120000"/>
              </a:lnSpc>
            </a:pPr>
            <a:r>
              <a:rPr lang="en-US" sz="2600" b="1">
                <a:solidFill>
                  <a:srgbClr val="000000"/>
                </a:solidFill>
                <a:effectLst/>
                <a:latin typeface="#9Slide03 Cabin Condensed Bold" panose="00000806000000000000" pitchFamily="2" charset="0"/>
                <a:ea typeface="Times New Roman" panose="02020603050405020304" pitchFamily="18" charset="0"/>
              </a:rPr>
              <a:t> </a:t>
            </a:r>
            <a:endParaRPr lang="vi-VN" sz="2600">
              <a:latin typeface="#9Slide03 Cabin Condensed Bold" panose="00000806000000000000" pitchFamily="2" charset="0"/>
            </a:endParaRPr>
          </a:p>
        </p:txBody>
      </p:sp>
      <p:sp>
        <p:nvSpPr>
          <p:cNvPr id="2" name="Text Box 1"/>
          <p:cNvSpPr txBox="1"/>
          <p:nvPr/>
        </p:nvSpPr>
        <p:spPr>
          <a:xfrm>
            <a:off x="1574800" y="4733925"/>
            <a:ext cx="7252335" cy="368300"/>
          </a:xfrm>
          <a:prstGeom prst="rect">
            <a:avLst/>
          </a:prstGeom>
          <a:noFill/>
        </p:spPr>
        <p:txBody>
          <a:bodyPr wrap="square" rtlCol="0">
            <a:spAutoFit/>
          </a:bodyPr>
          <a:lstStyle/>
          <a:p>
            <a:endParaRPr lang="en-US"/>
          </a:p>
        </p:txBody>
      </p:sp>
      <p:sp>
        <p:nvSpPr>
          <p:cNvPr id="13" name="Oval 12"/>
          <p:cNvSpPr/>
          <p:nvPr/>
        </p:nvSpPr>
        <p:spPr>
          <a:xfrm flipV="1">
            <a:off x="633730" y="2411095"/>
            <a:ext cx="561975" cy="4540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5" name="Text Box 4"/>
          <p:cNvSpPr txBox="1"/>
          <p:nvPr/>
        </p:nvSpPr>
        <p:spPr>
          <a:xfrm>
            <a:off x="2174240" y="376555"/>
            <a:ext cx="3907155" cy="46037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BÀI TẬP CŨNG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19430" y="403860"/>
            <a:ext cx="10599420" cy="2676525"/>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Câu 2:</a:t>
            </a:r>
            <a:r>
              <a:rPr lang="en-US" sz="2800">
                <a:latin typeface="Times New Roman" panose="02020603050405020304" pitchFamily="18" charset="0"/>
                <a:cs typeface="Times New Roman" panose="02020603050405020304" pitchFamily="18" charset="0"/>
              </a:rPr>
              <a:t> Hiện tượng Trái Đất nóng do hiệu ứng nhà kính chủ yếu do chất nào sau đây?</a:t>
            </a:r>
          </a:p>
          <a:p>
            <a:r>
              <a:rPr lang="en-US" sz="2800">
                <a:latin typeface="Times New Roman" panose="02020603050405020304" pitchFamily="18" charset="0"/>
                <a:cs typeface="Times New Roman" panose="02020603050405020304" pitchFamily="18" charset="0"/>
              </a:rPr>
              <a:t>A.Khí Cl</a:t>
            </a:r>
            <a:r>
              <a:rPr lang="en-US" sz="2800" baseline="-25000">
                <a:latin typeface="Times New Roman" panose="02020603050405020304" pitchFamily="18" charset="0"/>
                <a:cs typeface="Times New Roman" panose="02020603050405020304" pitchFamily="18" charset="0"/>
              </a:rPr>
              <a:t>2.</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B.Khí CO</a:t>
            </a:r>
            <a:r>
              <a:rPr lang="en-US" sz="2800" baseline="-25000">
                <a:latin typeface="Times New Roman" panose="02020603050405020304" pitchFamily="18" charset="0"/>
                <a:cs typeface="Times New Roman" panose="02020603050405020304" pitchFamily="18" charset="0"/>
              </a:rPr>
              <a:t>2.</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C.Khí CO.</a:t>
            </a:r>
          </a:p>
          <a:p>
            <a:r>
              <a:rPr lang="en-US" sz="2800">
                <a:latin typeface="Times New Roman" panose="02020603050405020304" pitchFamily="18" charset="0"/>
                <a:cs typeface="Times New Roman" panose="02020603050405020304" pitchFamily="18" charset="0"/>
              </a:rPr>
              <a:t>D.Khí HCl.</a:t>
            </a:r>
          </a:p>
        </p:txBody>
      </p:sp>
      <p:sp>
        <p:nvSpPr>
          <p:cNvPr id="3" name="Text Box 2"/>
          <p:cNvSpPr txBox="1"/>
          <p:nvPr/>
        </p:nvSpPr>
        <p:spPr>
          <a:xfrm>
            <a:off x="519430" y="3080385"/>
            <a:ext cx="11325860" cy="3538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Câu 3: </a:t>
            </a:r>
            <a:r>
              <a:rPr lang="en-US" sz="2800">
                <a:latin typeface="Times New Roman" panose="02020603050405020304" pitchFamily="18" charset="0"/>
                <a:cs typeface="Times New Roman" panose="02020603050405020304" pitchFamily="18" charset="0"/>
              </a:rPr>
              <a:t>Lượng khí thải gây ra hiệu ứng nhà kính CO</a:t>
            </a:r>
            <a:r>
              <a:rPr lang="en-US" sz="2800" baseline="-25000">
                <a:latin typeface="Times New Roman" panose="02020603050405020304" pitchFamily="18"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trên toàn cầu đã tăng 1,4 %, lên mức kỉ lục 31,6 tỉ tấn trong năm 2012. Đây là con số mà Cơ quan năng lượng quốc tế IEA công bố ngày 10/03/2016. Trong đó, quốc gia đứng đầu danh sách các nước thải nhiều khí CO</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nhất ra bầu khí quyển là:</a:t>
            </a:r>
          </a:p>
          <a:p>
            <a:r>
              <a:rPr lang="en-US" sz="2800">
                <a:latin typeface="Times New Roman" panose="02020603050405020304" pitchFamily="18" charset="0"/>
                <a:cs typeface="Times New Roman" panose="02020603050405020304" pitchFamily="18" charset="0"/>
              </a:rPr>
              <a:t>A.Mỹ.</a:t>
            </a:r>
          </a:p>
          <a:p>
            <a:r>
              <a:rPr lang="en-US" sz="2800">
                <a:latin typeface="Times New Roman" panose="02020603050405020304" pitchFamily="18" charset="0"/>
                <a:cs typeface="Times New Roman" panose="02020603050405020304" pitchFamily="18" charset="0"/>
              </a:rPr>
              <a:t>B.Nga.</a:t>
            </a:r>
          </a:p>
          <a:p>
            <a:r>
              <a:rPr lang="en-US" sz="2800">
                <a:latin typeface="Times New Roman" panose="02020603050405020304" pitchFamily="18" charset="0"/>
                <a:cs typeface="Times New Roman" panose="02020603050405020304" pitchFamily="18" charset="0"/>
              </a:rPr>
              <a:t>C.Anh.</a:t>
            </a:r>
          </a:p>
          <a:p>
            <a:r>
              <a:rPr lang="en-US" sz="2800">
                <a:latin typeface="Times New Roman" panose="02020603050405020304" pitchFamily="18" charset="0"/>
                <a:cs typeface="Times New Roman" panose="02020603050405020304" pitchFamily="18" charset="0"/>
              </a:rPr>
              <a:t>D.Trung Quốc.</a:t>
            </a:r>
          </a:p>
        </p:txBody>
      </p:sp>
      <p:sp>
        <p:nvSpPr>
          <p:cNvPr id="13" name="Oval 12"/>
          <p:cNvSpPr/>
          <p:nvPr/>
        </p:nvSpPr>
        <p:spPr>
          <a:xfrm flipV="1">
            <a:off x="519430" y="1767205"/>
            <a:ext cx="561975" cy="44513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4" name="Oval 3"/>
          <p:cNvSpPr/>
          <p:nvPr/>
        </p:nvSpPr>
        <p:spPr>
          <a:xfrm flipV="1">
            <a:off x="444500" y="6068060"/>
            <a:ext cx="561975" cy="44513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91795" y="633730"/>
            <a:ext cx="8007350" cy="1383665"/>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Câu 4: </a:t>
            </a:r>
            <a:r>
              <a:rPr lang="en-US" sz="2800">
                <a:latin typeface="Times New Roman" panose="02020603050405020304" pitchFamily="18" charset="0"/>
                <a:cs typeface="Times New Roman" panose="02020603050405020304" pitchFamily="18" charset="0"/>
              </a:rPr>
              <a:t>Khi đang ở trong khu vực không khí bị ô nhiễm, em cần làm gì để bảo vệ sức khỏe bản thân và gia đình?</a:t>
            </a:r>
          </a:p>
        </p:txBody>
      </p:sp>
      <p:sp>
        <p:nvSpPr>
          <p:cNvPr id="4" name="Text Box 3"/>
          <p:cNvSpPr txBox="1"/>
          <p:nvPr/>
        </p:nvSpPr>
        <p:spPr>
          <a:xfrm>
            <a:off x="979170" y="2518410"/>
            <a:ext cx="8448040" cy="3784600"/>
          </a:xfrm>
          <a:prstGeom prst="rect">
            <a:avLst/>
          </a:prstGeom>
          <a:noFill/>
        </p:spPr>
        <p:txBody>
          <a:bodyPr wrap="square" rtlCol="0">
            <a:spAutoFit/>
          </a:bodyPr>
          <a:lstStyle/>
          <a:p>
            <a:r>
              <a:rPr lang="en-US"/>
              <a:t>-</a:t>
            </a:r>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Đeo khẩu trang, đeo kính chắn bụi mỗi khi ra đường;</a:t>
            </a:r>
          </a:p>
          <a:p>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-Sử dụng nước muối sinh lí để nhỏ mắt, vệ sinh mũi sau khi đi ra ngoài;</a:t>
            </a:r>
          </a:p>
          <a:p>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-Rửa taỵ bằng xà phòng trước khi ăn, trước khi đi ngủ và khi tiếp xúc với bộ phận khác trên cơ thể;</a:t>
            </a:r>
          </a:p>
          <a:p>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-Khi về nhà, cần thay quẩn áo và tắm gội ngay;</a:t>
            </a:r>
          </a:p>
          <a:p>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-Không ăn uống lề đường, chọn thực phẩm sạch, không bị nhiễm bẩn;</a:t>
            </a:r>
          </a:p>
          <a:p>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-Hạn chế đi ra ngoài;</a:t>
            </a:r>
          </a:p>
          <a:p>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-Vệ sinh nhà cửa sạch sẽ, đóng kín các cửa khi cần thiết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03580" y="541655"/>
            <a:ext cx="7905750" cy="5262245"/>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Câu 6:</a:t>
            </a:r>
            <a:r>
              <a:rPr lang="en-US" sz="2800">
                <a:latin typeface="Times New Roman" panose="02020603050405020304" pitchFamily="18" charset="0"/>
                <a:cs typeface="Times New Roman" panose="02020603050405020304" pitchFamily="18" charset="0"/>
              </a:rPr>
              <a:t> Những chất nào trong số các chất cho dưới đây có trong thành phần của không khí? (Câu hỏi có nhiều lựa chọn)</a:t>
            </a:r>
          </a:p>
          <a:p>
            <a:r>
              <a:rPr lang="en-US" sz="2800">
                <a:latin typeface="Times New Roman" panose="02020603050405020304" pitchFamily="18" charset="0"/>
                <a:cs typeface="Times New Roman" panose="02020603050405020304" pitchFamily="18" charset="0"/>
              </a:rPr>
              <a:t>A.OxygeN</a:t>
            </a:r>
          </a:p>
          <a:p>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B. Nitrogen</a:t>
            </a:r>
          </a:p>
          <a:p>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C.Hơi nước </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D. Khí carbon dioxide</a:t>
            </a:r>
          </a:p>
          <a:p>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E. Kim cương</a:t>
            </a:r>
          </a:p>
        </p:txBody>
      </p:sp>
      <p:sp>
        <p:nvSpPr>
          <p:cNvPr id="13" name="Oval 12"/>
          <p:cNvSpPr/>
          <p:nvPr/>
        </p:nvSpPr>
        <p:spPr>
          <a:xfrm flipV="1">
            <a:off x="605790" y="1838325"/>
            <a:ext cx="561975" cy="44513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3" name="Oval 2"/>
          <p:cNvSpPr/>
          <p:nvPr/>
        </p:nvSpPr>
        <p:spPr>
          <a:xfrm flipV="1">
            <a:off x="703580" y="3568065"/>
            <a:ext cx="561975" cy="44513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4" name="Oval 3"/>
          <p:cNvSpPr/>
          <p:nvPr/>
        </p:nvSpPr>
        <p:spPr>
          <a:xfrm flipV="1">
            <a:off x="605790" y="2746375"/>
            <a:ext cx="561975" cy="44513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5" name="Oval 4"/>
          <p:cNvSpPr/>
          <p:nvPr/>
        </p:nvSpPr>
        <p:spPr>
          <a:xfrm flipV="1">
            <a:off x="605790" y="4389755"/>
            <a:ext cx="561975" cy="44513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3" grpId="0" bldLvl="0" animBg="1"/>
      <p:bldP spid="4" grpId="0" bldLvl="0" animBg="1"/>
      <p:bldP spid="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169410" y="592455"/>
            <a:ext cx="7554595" cy="5262245"/>
          </a:xfrm>
          <a:prstGeom prst="rect">
            <a:avLst/>
          </a:prstGeom>
          <a:noFill/>
          <a:ln>
            <a:noFill/>
          </a:ln>
        </p:spPr>
      </p:pic>
      <p:sp>
        <p:nvSpPr>
          <p:cNvPr id="4" name="TextBox 3"/>
          <p:cNvSpPr txBox="1"/>
          <p:nvPr/>
        </p:nvSpPr>
        <p:spPr>
          <a:xfrm>
            <a:off x="477630" y="386686"/>
            <a:ext cx="3363687" cy="6462395"/>
          </a:xfrm>
          <a:prstGeom prst="rect">
            <a:avLst/>
          </a:prstGeom>
          <a:noFill/>
        </p:spPr>
        <p:txBody>
          <a:bodyPr wrap="square">
            <a:spAutoFit/>
          </a:bodyPr>
          <a:lstStyle/>
          <a:p>
            <a:pPr marL="342900" marR="0" algn="just">
              <a:lnSpc>
                <a:spcPct val="120000"/>
              </a:lnSpc>
              <a:spcBef>
                <a:spcPts val="0"/>
              </a:spcBef>
              <a:spcAft>
                <a:spcPts val="0"/>
              </a:spcAft>
            </a:pPr>
            <a:endParaRPr lang="vi-VN" sz="2000">
              <a:effectLst/>
              <a:latin typeface="#9Slide03 Cabin Condensed Bold" panose="00000806000000000000" pitchFamily="2" charset="0"/>
              <a:ea typeface="Calibri" panose="020F0502020204030204" pitchFamily="34" charset="0"/>
            </a:endParaRPr>
          </a:p>
          <a:p>
            <a:pPr marL="342900" marR="0" lvl="0" indent="-342900" algn="just">
              <a:lnSpc>
                <a:spcPct val="150000"/>
              </a:lnSpc>
              <a:spcBef>
                <a:spcPts val="0"/>
              </a:spcBef>
              <a:spcAft>
                <a:spcPts val="0"/>
              </a:spcAft>
              <a:buFont typeface="+mj-lt"/>
              <a:buAutoNum type="alphaLcPeriod"/>
            </a:pPr>
            <a:r>
              <a:rPr lang="en-US" sz="2000" b="1" i="1">
                <a:gradFill>
                  <a:gsLst>
                    <a:gs pos="0">
                      <a:srgbClr val="7B32B2"/>
                    </a:gs>
                    <a:gs pos="100000">
                      <a:srgbClr val="401A5D"/>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Chất lượng không khí tại Hà Nội tại thời điểm đó như thế nào? Vì sao?</a:t>
            </a:r>
            <a:endParaRPr lang="vi-VN" sz="2000" b="1" i="1">
              <a:gradFill>
                <a:gsLst>
                  <a:gs pos="0">
                    <a:srgbClr val="7B32B2"/>
                  </a:gs>
                  <a:gs pos="100000">
                    <a:srgbClr val="401A5D"/>
                  </a:gs>
                </a:gsLst>
                <a:lin scaled="0"/>
              </a:gra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lphaLcPeriod"/>
            </a:pPr>
            <a:r>
              <a:rPr lang="en-US" sz="2000" b="1" i="1">
                <a:gradFill>
                  <a:gsLst>
                    <a:gs pos="0">
                      <a:srgbClr val="7B32B2"/>
                    </a:gs>
                    <a:gs pos="100000">
                      <a:srgbClr val="401A5D"/>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Với chỉ số AQI như trên thì sức khỏe của người dân Hà Nội sẽ bị ảnh hưởng như thế nào?</a:t>
            </a:r>
            <a:endParaRPr lang="vi-VN" sz="2000" b="1" i="1">
              <a:gradFill>
                <a:gsLst>
                  <a:gs pos="0">
                    <a:srgbClr val="7B32B2"/>
                  </a:gs>
                  <a:gs pos="100000">
                    <a:srgbClr val="401A5D"/>
                  </a:gs>
                </a:gsLst>
                <a:lin scaled="0"/>
              </a:gra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lphaLcPeriod"/>
            </a:pPr>
            <a:r>
              <a:rPr lang="en-US" sz="2000" b="1" i="1">
                <a:gradFill>
                  <a:gsLst>
                    <a:gs pos="0">
                      <a:srgbClr val="7B32B2"/>
                    </a:gs>
                    <a:gs pos="100000">
                      <a:srgbClr val="401A5D"/>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Em có đề xuất gì để bảo vệ sức khỏe người thân và cộng đồng khi sinh sống tại các khu vực có mức báo động về ô nhiễm không khí?         </a:t>
            </a:r>
          </a:p>
        </p:txBody>
      </p:sp>
      <p:sp>
        <p:nvSpPr>
          <p:cNvPr id="6" name="TextBox 5"/>
          <p:cNvSpPr txBox="1"/>
          <p:nvPr/>
        </p:nvSpPr>
        <p:spPr>
          <a:xfrm>
            <a:off x="167641" y="126409"/>
            <a:ext cx="3363686" cy="553085"/>
          </a:xfrm>
          <a:prstGeom prst="rect">
            <a:avLst/>
          </a:prstGeom>
          <a:noFill/>
        </p:spPr>
        <p:txBody>
          <a:bodyPr wrap="square">
            <a:spAutoFit/>
          </a:bodyPr>
          <a:lstStyle/>
          <a:p>
            <a:pPr marL="0" marR="0" indent="342900" algn="just">
              <a:lnSpc>
                <a:spcPct val="150000"/>
              </a:lnSpc>
              <a:spcBef>
                <a:spcPts val="0"/>
              </a:spcBef>
              <a:spcAft>
                <a:spcPts val="0"/>
              </a:spcAft>
            </a:pPr>
            <a:r>
              <a:rPr lang="en-US" sz="2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Hãy tìm hiểu và cho biết:</a:t>
            </a:r>
          </a:p>
        </p:txBody>
      </p:sp>
      <p:sp>
        <p:nvSpPr>
          <p:cNvPr id="8" name="TextBox 7"/>
          <p:cNvSpPr txBox="1"/>
          <p:nvPr/>
        </p:nvSpPr>
        <p:spPr>
          <a:xfrm>
            <a:off x="3991610" y="5920105"/>
            <a:ext cx="8200390" cy="706755"/>
          </a:xfrm>
          <a:prstGeom prst="rect">
            <a:avLst/>
          </a:prstGeom>
          <a:noFill/>
        </p:spPr>
        <p:txBody>
          <a:bodyPr wrap="square">
            <a:spAutoFit/>
          </a:bodyPr>
          <a:lstStyle/>
          <a:p>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Hình ảnh bên trên ghi lại chỉ số AQI tại một số khu vực ở Hà Nội trong 1 thời điểm. </a:t>
            </a:r>
            <a:endParaRPr lang="vi-VN"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81990" y="331470"/>
            <a:ext cx="8035290" cy="4399915"/>
          </a:xfrm>
          <a:prstGeom prst="rect">
            <a:avLst/>
          </a:prstGeom>
          <a:noFill/>
        </p:spPr>
        <p:txBody>
          <a:bodyPr wrap="square" rtlCol="0">
            <a:spAutoFit/>
          </a:bodyPr>
          <a:lstStyle/>
          <a:p>
            <a:r>
              <a:rPr lang="en-US">
                <a:solidFill>
                  <a:srgbClr val="C00000"/>
                </a:solidFill>
              </a:rPr>
              <a:t>C</a:t>
            </a:r>
            <a:r>
              <a:rPr lang="en-US" sz="2400">
                <a:solidFill>
                  <a:srgbClr val="C00000"/>
                </a:solidFill>
                <a:latin typeface="Times New Roman" panose="02020603050405020304" pitchFamily="18" charset="0"/>
                <a:cs typeface="Times New Roman" panose="02020603050405020304" pitchFamily="18" charset="0"/>
              </a:rPr>
              <a:t>âu 1: </a:t>
            </a:r>
            <a:r>
              <a:rPr lang="en-US" sz="2800">
                <a:latin typeface="Times New Roman" panose="02020603050405020304" pitchFamily="18" charset="0"/>
                <a:cs typeface="Times New Roman" panose="02020603050405020304" pitchFamily="18" charset="0"/>
              </a:rPr>
              <a:t>Biện pháp duy trì nguồn cung cấp oxygen trong không khí?</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A.Trồng cây gây rừng, chăm sóc cây xanh.</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B.Thải các khí thải ra môi trường không qua xử lí.</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C.Đốt rừng làm rẫy.</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D.Phá rừng để làm đồn điền, trang trại.</a:t>
            </a:r>
          </a:p>
        </p:txBody>
      </p:sp>
      <p:sp>
        <p:nvSpPr>
          <p:cNvPr id="13" name="Oval 12"/>
          <p:cNvSpPr/>
          <p:nvPr/>
        </p:nvSpPr>
        <p:spPr>
          <a:xfrm flipV="1">
            <a:off x="681990" y="1685290"/>
            <a:ext cx="561975" cy="4540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2743200" y="958365"/>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HƯỚNG DẪN HỌC SINH TỰ HỌC</a:t>
            </a:r>
          </a:p>
        </p:txBody>
      </p:sp>
      <p:sp>
        <p:nvSpPr>
          <p:cNvPr id="5" name="TextBox 4"/>
          <p:cNvSpPr txBox="1"/>
          <p:nvPr/>
        </p:nvSpPr>
        <p:spPr>
          <a:xfrm>
            <a:off x="2362200" y="2016967"/>
            <a:ext cx="8218714" cy="2553335"/>
          </a:xfrm>
          <a:prstGeom prst="rect">
            <a:avLst/>
          </a:prstGeom>
          <a:noFill/>
        </p:spPr>
        <p:txBody>
          <a:bodyPr wrap="square">
            <a:spAutoFit/>
          </a:bodyPr>
          <a:lstStyle/>
          <a:p>
            <a:pPr>
              <a:defRPr/>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này</a:t>
            </a:r>
            <a:r>
              <a:rPr lang="en-US" sz="3200" b="1" dirty="0">
                <a:solidFill>
                  <a:srgbClr val="FF0000"/>
                </a:solidFill>
                <a:latin typeface="Times New Roman" panose="02020603050405020304" pitchFamily="18" charset="0"/>
                <a:cs typeface="Times New Roman" panose="02020603050405020304" pitchFamily="18" charset="0"/>
              </a:rPr>
              <a:t>:</a:t>
            </a:r>
          </a:p>
          <a:p>
            <a:pPr>
              <a:defRPr/>
            </a:pPr>
            <a:r>
              <a:rPr lang="en-US" sz="3200" b="1" dirty="0">
                <a:solidFill>
                  <a:srgbClr val="0000FF"/>
                </a:solidFill>
                <a:latin typeface="Times New Roman" panose="02020603050405020304" pitchFamily="18" charset="0"/>
                <a:cs typeface="Times New Roman" panose="02020603050405020304" pitchFamily="18" charset="0"/>
              </a:rPr>
              <a:t>     - </a:t>
            </a:r>
            <a:r>
              <a:rPr lang="en-US" sz="3200" b="1" dirty="0" err="1">
                <a:solidFill>
                  <a:srgbClr val="0000FF"/>
                </a:solidFill>
                <a:latin typeface="Times New Roman" panose="02020603050405020304" pitchFamily="18" charset="0"/>
                <a:cs typeface="Times New Roman" panose="02020603050405020304" pitchFamily="18" charset="0"/>
              </a:rPr>
              <a:t>Học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kĩ</a:t>
            </a:r>
            <a:r>
              <a:rPr lang="en-US" sz="3200" b="1" dirty="0">
                <a:solidFill>
                  <a:srgbClr val="0000FF"/>
                </a:solidFill>
                <a:latin typeface="Times New Roman" panose="02020603050405020304" pitchFamily="18" charset="0"/>
                <a:cs typeface="Times New Roman" panose="02020603050405020304" pitchFamily="18" charset="0"/>
              </a:rPr>
              <a:t> phần ghi nhớ sgk.</a:t>
            </a:r>
          </a:p>
          <a:p>
            <a:pPr>
              <a:defRPr/>
            </a:pP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tập</a:t>
            </a:r>
            <a:r>
              <a:rPr lang="en-US" sz="3200" b="1" dirty="0">
                <a:solidFill>
                  <a:srgbClr val="0000FF"/>
                </a:solidFill>
                <a:latin typeface="Times New Roman" panose="02020603050405020304" pitchFamily="18" charset="0"/>
                <a:cs typeface="Times New Roman" panose="02020603050405020304" pitchFamily="18" charset="0"/>
              </a:rPr>
              <a:t>: 1,2, 3, 4 / 53/ SGK</a:t>
            </a:r>
          </a:p>
          <a:p>
            <a:pPr>
              <a:defRPr/>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a:t>
            </a:r>
          </a:p>
          <a:p>
            <a:pPr>
              <a:defRPr/>
            </a:pPr>
            <a:r>
              <a:rPr lang="en-US" sz="3200" b="1" dirty="0">
                <a:solidFill>
                  <a:srgbClr val="0000FF"/>
                </a:solidFill>
                <a:latin typeface="Times New Roman" panose="02020603050405020304" pitchFamily="18" charset="0"/>
                <a:cs typeface="Times New Roman" panose="02020603050405020304" pitchFamily="18" charset="0"/>
              </a:rPr>
              <a:t>     - </a:t>
            </a:r>
            <a:r>
              <a:rPr lang="en-US" sz="3200" b="1" dirty="0" err="1">
                <a:solidFill>
                  <a:srgbClr val="0000FF"/>
                </a:solidFill>
                <a:latin typeface="Times New Roman" panose="02020603050405020304" pitchFamily="18" charset="0"/>
                <a:cs typeface="Times New Roman" panose="02020603050405020304" pitchFamily="18" charset="0"/>
              </a:rPr>
              <a:t>Chuẩn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bị</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 ÔN TẬP CHỦ ĐỀ 3”</a:t>
            </a:r>
            <a:endParaRPr lang="en-US" sz="3200" b="1" dirty="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0" y="1999861"/>
            <a:ext cx="2169102" cy="332438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243965" y="488950"/>
            <a:ext cx="7605395" cy="5507990"/>
          </a:xfrm>
          <a:prstGeom prst="rect">
            <a:avLst/>
          </a:prstGeom>
          <a:noFill/>
          <a:ln w="9525">
            <a:noFill/>
          </a:ln>
        </p:spPr>
        <p:txBody>
          <a:bodyPr wrap="square">
            <a:spAutoFit/>
          </a:bodyPr>
          <a:lstStyle/>
          <a:p>
            <a:pPr indent="0"/>
            <a:r>
              <a:rPr lang="en-US" sz="3200" b="0">
                <a:solidFill>
                  <a:srgbClr val="C00000"/>
                </a:solidFill>
                <a:latin typeface="Times New Roman" panose="02020603050405020304" pitchFamily="18" charset="0"/>
                <a:cs typeface="Calibri" panose="020F0502020204030204" pitchFamily="34" charset="0"/>
              </a:rPr>
              <a:t>Câu 2:</a:t>
            </a:r>
            <a:r>
              <a:rPr lang="en-US" sz="3200" b="0">
                <a:solidFill>
                  <a:srgbClr val="000000"/>
                </a:solidFill>
                <a:latin typeface="Times New Roman" panose="02020603050405020304" pitchFamily="18" charset="0"/>
                <a:cs typeface="Calibri" panose="020F0502020204030204" pitchFamily="34" charset="0"/>
              </a:rPr>
              <a:t> Những ứng dụng nào sau đây không phải của oxygen?</a:t>
            </a:r>
          </a:p>
          <a:p>
            <a:pPr indent="0"/>
            <a:endParaRPr lang="en-US" sz="3200" b="0">
              <a:solidFill>
                <a:srgbClr val="000000"/>
              </a:solidFill>
              <a:latin typeface="Times New Roman" panose="02020603050405020304" pitchFamily="18" charset="0"/>
              <a:cs typeface="Calibri" panose="020F0502020204030204" pitchFamily="34" charset="0"/>
            </a:endParaRPr>
          </a:p>
          <a:p>
            <a:pPr indent="0"/>
            <a:r>
              <a:rPr lang="en-US" sz="3200" b="0">
                <a:solidFill>
                  <a:srgbClr val="000000"/>
                </a:solidFill>
                <a:latin typeface="Times New Roman" panose="02020603050405020304" pitchFamily="18" charset="0"/>
                <a:cs typeface="Calibri" panose="020F0502020204030204" pitchFamily="34" charset="0"/>
              </a:rPr>
              <a:t>A. Hô hấp, trao đổi chất.</a:t>
            </a:r>
          </a:p>
          <a:p>
            <a:pPr indent="0"/>
            <a:endParaRPr lang="en-US" sz="3200" b="0">
              <a:solidFill>
                <a:srgbClr val="000000"/>
              </a:solidFill>
              <a:latin typeface="Times New Roman" panose="02020603050405020304" pitchFamily="18" charset="0"/>
              <a:cs typeface="Calibri" panose="020F0502020204030204" pitchFamily="34" charset="0"/>
            </a:endParaRPr>
          </a:p>
          <a:p>
            <a:pPr indent="0"/>
            <a:r>
              <a:rPr lang="en-US" sz="3200" b="0">
                <a:solidFill>
                  <a:srgbClr val="000000"/>
                </a:solidFill>
                <a:latin typeface="Times New Roman" panose="02020603050405020304" pitchFamily="18" charset="0"/>
                <a:cs typeface="Calibri" panose="020F0502020204030204" pitchFamily="34" charset="0"/>
              </a:rPr>
              <a:t>B. Chất đốt, chất duy trì sự cháy.</a:t>
            </a:r>
          </a:p>
          <a:p>
            <a:pPr indent="0"/>
            <a:endParaRPr lang="en-US" sz="3200" b="0">
              <a:solidFill>
                <a:srgbClr val="000000"/>
              </a:solidFill>
              <a:latin typeface="Times New Roman" panose="02020603050405020304" pitchFamily="18" charset="0"/>
              <a:cs typeface="Calibri" panose="020F0502020204030204" pitchFamily="34" charset="0"/>
            </a:endParaRPr>
          </a:p>
          <a:p>
            <a:pPr indent="0"/>
            <a:r>
              <a:rPr lang="en-US" sz="3200" b="0">
                <a:solidFill>
                  <a:srgbClr val="000000"/>
                </a:solidFill>
                <a:latin typeface="Times New Roman" panose="02020603050405020304" pitchFamily="18" charset="0"/>
                <a:cs typeface="Calibri" panose="020F0502020204030204" pitchFamily="34" charset="0"/>
              </a:rPr>
              <a:t>C. Ứng dụng trong y học, chất oxygen hóa trong nhiên liệu tên lửa.</a:t>
            </a:r>
          </a:p>
          <a:p>
            <a:pPr indent="0"/>
            <a:endParaRPr lang="en-US" sz="3200" b="0">
              <a:solidFill>
                <a:srgbClr val="000000"/>
              </a:solidFill>
              <a:latin typeface="Times New Roman" panose="02020603050405020304" pitchFamily="18" charset="0"/>
              <a:cs typeface="Calibri" panose="020F0502020204030204" pitchFamily="34" charset="0"/>
            </a:endParaRPr>
          </a:p>
          <a:p>
            <a:pPr indent="0"/>
            <a:r>
              <a:rPr lang="en-US" sz="3200" b="0">
                <a:solidFill>
                  <a:srgbClr val="000000"/>
                </a:solidFill>
                <a:latin typeface="Times New Roman" panose="02020603050405020304" pitchFamily="18" charset="0"/>
                <a:cs typeface="Calibri" panose="020F0502020204030204" pitchFamily="34" charset="0"/>
              </a:rPr>
              <a:t>D. Chất khí trong khinh khí cầu.</a:t>
            </a:r>
            <a:endParaRPr lang="en-US" sz="3200"/>
          </a:p>
        </p:txBody>
      </p:sp>
      <p:sp>
        <p:nvSpPr>
          <p:cNvPr id="13" name="Oval 12"/>
          <p:cNvSpPr/>
          <p:nvPr/>
        </p:nvSpPr>
        <p:spPr>
          <a:xfrm rot="300000">
            <a:off x="1260475" y="5459730"/>
            <a:ext cx="490855" cy="40068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949325" y="1205865"/>
            <a:ext cx="10130790" cy="5507990"/>
          </a:xfrm>
          <a:prstGeom prst="rect">
            <a:avLst/>
          </a:prstGeom>
          <a:noFill/>
          <a:ln w="9525">
            <a:noFill/>
          </a:ln>
        </p:spPr>
        <p:txBody>
          <a:bodyPr wrap="square">
            <a:spAutoFit/>
          </a:bodyPr>
          <a:lstStyle/>
          <a:p>
            <a:pPr indent="0"/>
            <a:r>
              <a:rPr lang="en-US" sz="3200" b="0">
                <a:solidFill>
                  <a:srgbClr val="C00000"/>
                </a:solidFill>
                <a:latin typeface="Times New Roman" panose="02020603050405020304" pitchFamily="18" charset="0"/>
                <a:cs typeface="Calibri" panose="020F0502020204030204" pitchFamily="34" charset="0"/>
              </a:rPr>
              <a:t>Câu 3:</a:t>
            </a:r>
            <a:r>
              <a:rPr lang="en-US" sz="3200" b="0">
                <a:solidFill>
                  <a:srgbClr val="000000"/>
                </a:solidFill>
                <a:latin typeface="Times New Roman" panose="02020603050405020304" pitchFamily="18" charset="0"/>
                <a:cs typeface="Calibri" panose="020F0502020204030204" pitchFamily="34" charset="0"/>
              </a:rPr>
              <a:t> Trong các bệnh viện, bác sĩ thường cho những bệnh nhân bị hôn mê hay có vấn đề về đường hô hấp thở bằng khí oxygen. Ứng dụng đó dựa vào tính chất nào sau đây của oxygen?</a:t>
            </a:r>
          </a:p>
          <a:p>
            <a:pPr indent="0"/>
            <a:r>
              <a:rPr lang="en-US" sz="3200" b="0">
                <a:solidFill>
                  <a:srgbClr val="000000"/>
                </a:solidFill>
                <a:latin typeface="Times New Roman" panose="02020603050405020304" pitchFamily="18" charset="0"/>
                <a:cs typeface="Calibri" panose="020F0502020204030204" pitchFamily="34" charset="0"/>
              </a:rPr>
              <a:t>A. Oxygen duy trì sự cháy.</a:t>
            </a:r>
          </a:p>
          <a:p>
            <a:pPr indent="0"/>
            <a:endParaRPr lang="en-US" sz="3200" b="0">
              <a:solidFill>
                <a:srgbClr val="000000"/>
              </a:solidFill>
              <a:latin typeface="Times New Roman" panose="02020603050405020304" pitchFamily="18" charset="0"/>
              <a:cs typeface="Calibri" panose="020F0502020204030204" pitchFamily="34" charset="0"/>
            </a:endParaRPr>
          </a:p>
          <a:p>
            <a:pPr indent="0"/>
            <a:r>
              <a:rPr lang="en-US" sz="3200" b="0">
                <a:solidFill>
                  <a:srgbClr val="000000"/>
                </a:solidFill>
                <a:latin typeface="Times New Roman" panose="02020603050405020304" pitchFamily="18" charset="0"/>
                <a:cs typeface="Calibri" panose="020F0502020204030204" pitchFamily="34" charset="0"/>
              </a:rPr>
              <a:t>B. Oxygen ít tan trong nước.</a:t>
            </a:r>
          </a:p>
          <a:p>
            <a:pPr indent="0"/>
            <a:endParaRPr lang="en-US" sz="3200" b="0">
              <a:solidFill>
                <a:srgbClr val="000000"/>
              </a:solidFill>
              <a:latin typeface="Times New Roman" panose="02020603050405020304" pitchFamily="18" charset="0"/>
              <a:cs typeface="Calibri" panose="020F0502020204030204" pitchFamily="34" charset="0"/>
            </a:endParaRPr>
          </a:p>
          <a:p>
            <a:pPr indent="0"/>
            <a:r>
              <a:rPr lang="en-US" sz="3200" b="0">
                <a:solidFill>
                  <a:srgbClr val="000000"/>
                </a:solidFill>
                <a:latin typeface="Times New Roman" panose="02020603050405020304" pitchFamily="18" charset="0"/>
                <a:cs typeface="Calibri" panose="020F0502020204030204" pitchFamily="34" charset="0"/>
              </a:rPr>
              <a:t>C. Oxygen duy trì sự sống.</a:t>
            </a:r>
          </a:p>
          <a:p>
            <a:pPr indent="0"/>
            <a:endParaRPr lang="en-US" sz="3200" b="0">
              <a:solidFill>
                <a:srgbClr val="000000"/>
              </a:solidFill>
              <a:latin typeface="Times New Roman" panose="02020603050405020304" pitchFamily="18" charset="0"/>
              <a:cs typeface="Calibri" panose="020F0502020204030204" pitchFamily="34" charset="0"/>
            </a:endParaRPr>
          </a:p>
          <a:p>
            <a:pPr indent="0"/>
            <a:r>
              <a:rPr lang="en-US" sz="3200" b="0">
                <a:solidFill>
                  <a:srgbClr val="000000"/>
                </a:solidFill>
                <a:latin typeface="Times New Roman" panose="02020603050405020304" pitchFamily="18" charset="0"/>
                <a:cs typeface="Calibri" panose="020F0502020204030204" pitchFamily="34" charset="0"/>
              </a:rPr>
              <a:t>D. Oxygen không phân cực.</a:t>
            </a:r>
            <a:endParaRPr lang="en-US" sz="3200"/>
          </a:p>
        </p:txBody>
      </p:sp>
      <p:sp>
        <p:nvSpPr>
          <p:cNvPr id="13" name="Oval 12"/>
          <p:cNvSpPr/>
          <p:nvPr/>
        </p:nvSpPr>
        <p:spPr>
          <a:xfrm rot="300000">
            <a:off x="965835" y="5225415"/>
            <a:ext cx="490855" cy="40068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2643188" y="2743200"/>
            <a:ext cx="2214562" cy="328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68175" cy="6858000"/>
          </a:xfrm>
          <a:prstGeom prst="rect">
            <a:avLst/>
          </a:prstGeom>
        </p:spPr>
      </p:pic>
      <p:sp>
        <p:nvSpPr>
          <p:cNvPr id="4" name="Text Box 3"/>
          <p:cNvSpPr txBox="1"/>
          <p:nvPr/>
        </p:nvSpPr>
        <p:spPr>
          <a:xfrm>
            <a:off x="253365" y="412750"/>
            <a:ext cx="10424795" cy="521970"/>
          </a:xfrm>
          <a:prstGeom prst="rect">
            <a:avLst/>
          </a:prstGeom>
          <a:noFill/>
        </p:spPr>
        <p:txBody>
          <a:bodyPr wrap="square" rtlCol="0">
            <a:spAutoFit/>
          </a:bodyPr>
          <a:lstStyle/>
          <a:p>
            <a:r>
              <a:rPr lang="en-US" sz="2800">
                <a:solidFill>
                  <a:srgbClr val="FFC000"/>
                </a:solidFill>
                <a:latin typeface="Viner Hand ITC" panose="03070502030502020203" charset="0"/>
                <a:cs typeface="Viner Hand ITC" panose="03070502030502020203" charset="0"/>
              </a:rPr>
              <a:t>BÀI 10: KHÔNG KHÍ VÀ BẢO VỆ MÔI TRƯỜNG KHÔNG KHÍ</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52869" y="407573"/>
            <a:ext cx="6186486" cy="1753235"/>
          </a:xfrm>
          <a:prstGeom prst="rect">
            <a:avLst/>
          </a:prstGeom>
          <a:noFill/>
        </p:spPr>
        <p:txBody>
          <a:bodyPr wrap="square">
            <a:spAutoFit/>
          </a:bodyPr>
          <a:lstStyle/>
          <a:p>
            <a:pPr marL="0" marR="0">
              <a:lnSpc>
                <a:spcPct val="150000"/>
              </a:lnSpc>
              <a:spcBef>
                <a:spcPts val="0"/>
              </a:spcBef>
              <a:spcAft>
                <a:spcPts val="0"/>
              </a:spcAft>
            </a:pPr>
            <a:r>
              <a:rPr lang="en-US" sz="2400">
                <a:gradFill>
                  <a:gsLst>
                    <a:gs pos="0">
                      <a:srgbClr val="007BD3"/>
                    </a:gs>
                    <a:gs pos="100000">
                      <a:srgbClr val="034373"/>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Quan sát hình 10.1 ,video 10.2 và kết hợp thông tin SGK để:</a:t>
            </a:r>
          </a:p>
          <a:p>
            <a:pPr marL="285750" marR="0" indent="-285750">
              <a:lnSpc>
                <a:spcPct val="150000"/>
              </a:lnSpc>
              <a:spcBef>
                <a:spcPts val="0"/>
              </a:spcBef>
              <a:spcAft>
                <a:spcPts val="0"/>
              </a:spcAft>
              <a:buFontTx/>
              <a:buChar char="-"/>
            </a:pPr>
            <a:r>
              <a:rPr lang="en-US" sz="2400">
                <a:gradFill>
                  <a:gsLst>
                    <a:gs pos="0">
                      <a:srgbClr val="007BD3"/>
                    </a:gs>
                    <a:gs pos="100000">
                      <a:srgbClr val="034373"/>
                    </a:gs>
                  </a:gsLst>
                  <a:lin scaled="0"/>
                </a:gradFill>
                <a:effectLst/>
                <a:latin typeface="Times New Roman" panose="02020603050405020304" pitchFamily="18" charset="0"/>
                <a:ea typeface="Calibri" panose="020F0502020204030204" pitchFamily="34" charset="0"/>
                <a:cs typeface="Times New Roman" panose="02020603050405020304" pitchFamily="18" charset="0"/>
              </a:rPr>
              <a:t>Trả lời các câu hỏi trong phiếu học tập.</a:t>
            </a:r>
          </a:p>
        </p:txBody>
      </p:sp>
      <p:pic>
        <p:nvPicPr>
          <p:cNvPr id="9" name="Thành phần của không khí">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a:stretch>
            <a:fillRect/>
          </a:stretch>
        </p:blipFill>
        <p:spPr>
          <a:xfrm>
            <a:off x="4702810" y="2672080"/>
            <a:ext cx="6694170" cy="3507740"/>
          </a:xfrm>
          <a:prstGeom prst="rect">
            <a:avLst/>
          </a:prstGeom>
        </p:spPr>
      </p:pic>
      <p:sp>
        <p:nvSpPr>
          <p:cNvPr id="3" name="Text Box 2"/>
          <p:cNvSpPr txBox="1"/>
          <p:nvPr/>
        </p:nvSpPr>
        <p:spPr>
          <a:xfrm>
            <a:off x="466090" y="111760"/>
            <a:ext cx="5122545" cy="46037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1. THÀNH PHẦN KHÔNG KHÍ</a:t>
            </a:r>
          </a:p>
        </p:txBody>
      </p:sp>
      <p:sp>
        <p:nvSpPr>
          <p:cNvPr id="4" name="Text Box 3"/>
          <p:cNvSpPr txBox="1"/>
          <p:nvPr/>
        </p:nvSpPr>
        <p:spPr>
          <a:xfrm>
            <a:off x="384810" y="572135"/>
            <a:ext cx="4979035" cy="460375"/>
          </a:xfrm>
          <a:prstGeom prst="rect">
            <a:avLst/>
          </a:prstGeom>
          <a:noFill/>
        </p:spPr>
        <p:txBody>
          <a:bodyPr wrap="square" rtlCol="0">
            <a:spAutoFit/>
          </a:bodyPr>
          <a:lstStyle/>
          <a:p>
            <a:r>
              <a:rPr lang="en-US" sz="2400" b="1">
                <a:solidFill>
                  <a:schemeClr val="accent1">
                    <a:lumMod val="50000"/>
                  </a:schemeClr>
                </a:solidFill>
                <a:latin typeface="Times New Roman" panose="02020603050405020304" pitchFamily="18" charset="0"/>
                <a:cs typeface="Times New Roman" panose="02020603050405020304" pitchFamily="18" charset="0"/>
              </a:rPr>
              <a:t>? Tìm hiểu thành phần không khí</a:t>
            </a:r>
          </a:p>
        </p:txBody>
      </p:sp>
      <p:pic>
        <p:nvPicPr>
          <p:cNvPr id="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44475" y="957580"/>
            <a:ext cx="4161790" cy="4942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60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mute="1">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93345" y="294005"/>
            <a:ext cx="11557000" cy="6000750"/>
          </a:xfrm>
          <a:prstGeom prst="rect">
            <a:avLst/>
          </a:prstGeom>
          <a:noFill/>
          <a:ln w="9525">
            <a:noFill/>
          </a:ln>
        </p:spPr>
        <p:txBody>
          <a:bodyPr wrap="square">
            <a:spAutoFit/>
          </a:bodyPr>
          <a:lstStyle/>
          <a:p>
            <a:pPr indent="0"/>
            <a:r>
              <a:rPr lang="en-US" sz="3200" b="0">
                <a:solidFill>
                  <a:srgbClr val="FF0000"/>
                </a:solidFill>
                <a:latin typeface="Times New Roman" panose="02020603050405020304" pitchFamily="18" charset="0"/>
                <a:cs typeface="Segoe UI" panose="020B0502040204020203" charset="0"/>
              </a:rPr>
              <a:t>Câu 1:</a:t>
            </a:r>
            <a:r>
              <a:rPr lang="en-US" sz="3200" b="0">
                <a:solidFill>
                  <a:srgbClr val="000000"/>
                </a:solidFill>
                <a:latin typeface="Times New Roman" panose="02020603050405020304" pitchFamily="18" charset="0"/>
                <a:cs typeface="Segoe UI" panose="020B0502040204020203" charset="0"/>
              </a:rPr>
              <a:t> Trong bản tin dự báo thời tiết thường có dự báo về độ ẩm của không khí (hình 10.1). Điều đó chứng tỏ trong không khí chứa chất gì?</a:t>
            </a:r>
            <a:r>
              <a:rPr lang="en-US" sz="3200" b="1" i="1">
                <a:gradFill>
                  <a:gsLst>
                    <a:gs pos="0">
                      <a:srgbClr val="7B32B2"/>
                    </a:gs>
                    <a:gs pos="100000">
                      <a:srgbClr val="401A5D"/>
                    </a:gs>
                  </a:gsLst>
                  <a:lin scaled="0"/>
                </a:gradFill>
                <a:latin typeface="Times New Roman" panose="02020603050405020304" pitchFamily="18" charset="0"/>
                <a:cs typeface="Segoe UI" panose="020B0502040204020203" charset="0"/>
              </a:rPr>
              <a:t>Không khí có chứa hơi nước</a:t>
            </a:r>
            <a:r>
              <a:rPr lang="en-US" sz="3200" b="0">
                <a:solidFill>
                  <a:srgbClr val="000000"/>
                </a:solidFill>
                <a:latin typeface="Times New Roman" panose="02020603050405020304" pitchFamily="18" charset="0"/>
                <a:cs typeface="Segoe UI" panose="020B0502040204020203" charset="0"/>
              </a:rPr>
              <a:t> Chất đó được tạo ra từ đâu?</a:t>
            </a:r>
            <a:r>
              <a:rPr lang="en-US" sz="3200" b="1" i="1">
                <a:gradFill>
                  <a:gsLst>
                    <a:gs pos="0">
                      <a:srgbClr val="7B32B2"/>
                    </a:gs>
                    <a:gs pos="100000">
                      <a:srgbClr val="401A5D"/>
                    </a:gs>
                  </a:gsLst>
                  <a:lin scaled="0"/>
                </a:gradFill>
                <a:latin typeface="Times New Roman" panose="02020603050405020304" pitchFamily="18" charset="0"/>
                <a:cs typeface="Segoe UI" panose="020B0502040204020203" charset="0"/>
                <a:sym typeface="+mn-ea"/>
              </a:rPr>
              <a:t>do nước bay hơi từ các ao, hồ, sông, suối, biển.</a:t>
            </a:r>
            <a:endParaRPr lang="en-US" sz="3200" b="1" i="1">
              <a:gradFill>
                <a:gsLst>
                  <a:gs pos="0">
                    <a:srgbClr val="7B32B2"/>
                  </a:gs>
                  <a:gs pos="100000">
                    <a:srgbClr val="401A5D"/>
                  </a:gs>
                </a:gsLst>
                <a:lin scaled="0"/>
              </a:gradFill>
              <a:latin typeface="Times New Roman" panose="02020603050405020304" pitchFamily="18" charset="0"/>
              <a:cs typeface="Segoe UI" panose="020B0502040204020203" charset="0"/>
            </a:endParaRPr>
          </a:p>
          <a:p>
            <a:pPr indent="0"/>
            <a:r>
              <a:rPr lang="en-US" sz="3200" b="0">
                <a:solidFill>
                  <a:srgbClr val="FF0000"/>
                </a:solidFill>
                <a:latin typeface="Times New Roman" panose="02020603050405020304" pitchFamily="18" charset="0"/>
                <a:cs typeface="Segoe UI" panose="020B0502040204020203" charset="0"/>
              </a:rPr>
              <a:t>Câu 2:</a:t>
            </a:r>
            <a:r>
              <a:rPr lang="en-US" sz="3200" b="0">
                <a:solidFill>
                  <a:srgbClr val="000000"/>
                </a:solidFill>
                <a:latin typeface="Times New Roman" panose="02020603050405020304" pitchFamily="18" charset="0"/>
                <a:cs typeface="Segoe UI" panose="020B0502040204020203" charset="0"/>
              </a:rPr>
              <a:t> Quan sát biểu đổ hình 10.2, em hãy cho biết không khí là một chất hay hỗn hợp nhiều chất </a:t>
            </a:r>
            <a:r>
              <a:rPr lang="en-US" sz="3200" b="1" i="1">
                <a:gradFill>
                  <a:gsLst>
                    <a:gs pos="0">
                      <a:srgbClr val="7B32B2"/>
                    </a:gs>
                    <a:gs pos="100000">
                      <a:srgbClr val="401A5D"/>
                    </a:gs>
                  </a:gsLst>
                  <a:lin scaled="0"/>
                </a:gradFill>
                <a:latin typeface="Times New Roman" panose="02020603050405020304" pitchFamily="18" charset="0"/>
                <a:cs typeface="Segoe UI" panose="020B0502040204020203" charset="0"/>
              </a:rPr>
              <a:t>Không khí là hỗn hợp nhiều chất.</a:t>
            </a:r>
          </a:p>
          <a:p>
            <a:pPr indent="0"/>
            <a:r>
              <a:rPr lang="en-US" sz="3200" b="0">
                <a:solidFill>
                  <a:srgbClr val="FF0000"/>
                </a:solidFill>
                <a:latin typeface="Times New Roman" panose="02020603050405020304" pitchFamily="18" charset="0"/>
                <a:cs typeface="Segoe UI" panose="020B0502040204020203" charset="0"/>
              </a:rPr>
              <a:t>Câu 3</a:t>
            </a:r>
            <a:r>
              <a:rPr lang="en-US" sz="3200" b="0">
                <a:solidFill>
                  <a:srgbClr val="000000"/>
                </a:solidFill>
                <a:latin typeface="Times New Roman" panose="02020603050405020304" pitchFamily="18" charset="0"/>
                <a:cs typeface="Segoe UI" panose="020B0502040204020203" charset="0"/>
              </a:rPr>
              <a:t>: Không khí có duy trì sự cháy và sự sống không?</a:t>
            </a:r>
            <a:r>
              <a:rPr lang="en-US" sz="3200" b="1" i="1">
                <a:gradFill>
                  <a:gsLst>
                    <a:gs pos="0">
                      <a:srgbClr val="7B32B2"/>
                    </a:gs>
                    <a:gs pos="100000">
                      <a:srgbClr val="401A5D"/>
                    </a:gs>
                  </a:gsLst>
                  <a:lin scaled="0"/>
                </a:gradFill>
                <a:latin typeface="Times New Roman" panose="02020603050405020304" pitchFamily="18" charset="0"/>
                <a:cs typeface="Segoe UI" panose="020B0502040204020203" charset="0"/>
              </a:rPr>
              <a:t>Không khí  duy trì sự cháy và sự sống.</a:t>
            </a:r>
          </a:p>
          <a:p>
            <a:pPr indent="0"/>
            <a:r>
              <a:rPr lang="en-US" sz="3200" b="0">
                <a:solidFill>
                  <a:srgbClr val="000000"/>
                </a:solidFill>
                <a:latin typeface="Times New Roman" panose="02020603050405020304" pitchFamily="18" charset="0"/>
                <a:cs typeface="Segoe UI" panose="020B0502040204020203" charset="0"/>
              </a:rPr>
              <a:t>Vì sao?</a:t>
            </a:r>
            <a:r>
              <a:rPr lang="en-US" sz="3200" b="1" i="1">
                <a:gradFill>
                  <a:gsLst>
                    <a:gs pos="0">
                      <a:srgbClr val="7B32B2"/>
                    </a:gs>
                    <a:gs pos="100000">
                      <a:srgbClr val="401A5D"/>
                    </a:gs>
                  </a:gsLst>
                  <a:lin scaled="0"/>
                </a:gradFill>
                <a:latin typeface="Times New Roman" panose="02020603050405020304" pitchFamily="18" charset="0"/>
                <a:cs typeface="Segoe UI" panose="020B0502040204020203" charset="0"/>
                <a:sym typeface="+mn-ea"/>
              </a:rPr>
              <a:t>Không khí chứa oxygen </a:t>
            </a:r>
            <a:endParaRPr lang="en-US" sz="3200" b="1" i="1">
              <a:gradFill>
                <a:gsLst>
                  <a:gs pos="0">
                    <a:srgbClr val="7B32B2"/>
                  </a:gs>
                  <a:gs pos="100000">
                    <a:srgbClr val="401A5D"/>
                  </a:gs>
                </a:gsLst>
                <a:lin scaled="0"/>
              </a:gradFill>
              <a:latin typeface="Times New Roman" panose="02020603050405020304" pitchFamily="18" charset="0"/>
              <a:cs typeface="Segoe UI" panose="020B0502040204020203" charset="0"/>
            </a:endParaRPr>
          </a:p>
          <a:p>
            <a:pPr indent="0"/>
            <a:r>
              <a:rPr lang="en-US" sz="3200" b="0">
                <a:solidFill>
                  <a:srgbClr val="FF0000"/>
                </a:solidFill>
                <a:latin typeface="Times New Roman" panose="02020603050405020304" pitchFamily="18" charset="0"/>
                <a:cs typeface="Segoe UI" panose="020B0502040204020203" charset="0"/>
              </a:rPr>
              <a:t>Câu 4:</a:t>
            </a:r>
            <a:r>
              <a:rPr lang="en-US" sz="3200" b="0">
                <a:solidFill>
                  <a:srgbClr val="000000"/>
                </a:solidFill>
                <a:latin typeface="Times New Roman" panose="02020603050405020304" pitchFamily="18" charset="0"/>
                <a:cs typeface="Segoe UI" panose="020B0502040204020203" charset="0"/>
              </a:rPr>
              <a:t> Tỉ lệ thể tích khí oxỵgen và nitrogen trong không khí là bao nhiêu? </a:t>
            </a:r>
            <a:r>
              <a:rPr lang="en-US" sz="32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Tỉ lệ thể tích oxygen: nitrogen trong không khí khoảng 1 :4.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í nghiệm xác định thành phần không khí">
            <a:hlinkClick r:id="" action="ppaction://media"/>
          </p:cNvPr>
          <p:cNvPicPr>
            <a:picLocks noGrp="1" noChangeAspect="1"/>
          </p:cNvPicPr>
          <p:nvPr>
            <p:ph sz="half" idx="1"/>
            <a:videoFile r:link="rId2"/>
            <p:extLst>
              <p:ext uri="{DAA4B4D4-6D71-4841-9C94-3DE7FCFB9230}">
                <p14:media xmlns:p14="http://schemas.microsoft.com/office/powerpoint/2010/main" r:link="rId1"/>
              </p:ext>
            </p:extLst>
          </p:nvPr>
        </p:nvPicPr>
        <p:blipFill>
          <a:blip r:embed="rId4"/>
          <a:stretch>
            <a:fillRect/>
          </a:stretch>
        </p:blipFill>
        <p:spPr>
          <a:xfrm>
            <a:off x="2842895" y="1370330"/>
            <a:ext cx="8239760" cy="3199130"/>
          </a:xfrm>
          <a:prstGeom prst="rect">
            <a:avLst/>
          </a:prstGeom>
        </p:spPr>
      </p:pic>
      <p:sp>
        <p:nvSpPr>
          <p:cNvPr id="8" name="Text Box 7"/>
          <p:cNvSpPr txBox="1"/>
          <p:nvPr/>
        </p:nvSpPr>
        <p:spPr>
          <a:xfrm>
            <a:off x="835025" y="281305"/>
            <a:ext cx="6711950" cy="891540"/>
          </a:xfrm>
          <a:prstGeom prst="rect">
            <a:avLst/>
          </a:prstGeom>
          <a:noFill/>
        </p:spPr>
        <p:txBody>
          <a:bodyPr wrap="square" rtlCol="0">
            <a:spAutoFit/>
          </a:bodyPr>
          <a:lstStyle/>
          <a:p>
            <a:r>
              <a:rPr lang="en-US"/>
              <a:t>1</a:t>
            </a:r>
            <a:r>
              <a:rPr lang="en-US" sz="2800">
                <a:solidFill>
                  <a:srgbClr val="FF0000"/>
                </a:solidFill>
                <a:latin typeface="Times New Roman" panose="02020603050405020304" pitchFamily="18" charset="0"/>
                <a:cs typeface="Times New Roman" panose="02020603050405020304" pitchFamily="18" charset="0"/>
              </a:rPr>
              <a:t>. THÀNH PHẦN KHÔNG KHÍ </a:t>
            </a:r>
          </a:p>
          <a:p>
            <a:r>
              <a:rPr lang="en-US" sz="2400" b="1" i="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 Xác định thành phần không khí</a:t>
            </a:r>
          </a:p>
        </p:txBody>
      </p:sp>
      <p:sp>
        <p:nvSpPr>
          <p:cNvPr id="10" name="Text Box 9"/>
          <p:cNvSpPr txBox="1"/>
          <p:nvPr/>
        </p:nvSpPr>
        <p:spPr>
          <a:xfrm>
            <a:off x="266065" y="1731010"/>
            <a:ext cx="2372360" cy="1198880"/>
          </a:xfrm>
          <a:prstGeom prst="rect">
            <a:avLst/>
          </a:prstGeom>
          <a:noFill/>
        </p:spPr>
        <p:txBody>
          <a:bodyPr wrap="square" rtlCol="0">
            <a:spAutoFit/>
          </a:bodyPr>
          <a:lstStyle/>
          <a:p>
            <a:r>
              <a:rPr lang="en-US" sz="2400">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Quan sát thí nghiệm và trả lời câu hỏi</a:t>
            </a:r>
          </a:p>
        </p:txBody>
      </p:sp>
    </p:spTree>
  </p:cSld>
  <p:clrMapOvr>
    <a:masterClrMapping/>
  </p:clrMapOvr>
  <p:timing>
    <p:tnLst>
      <p:par>
        <p:cTn id="1" dur="indefinite" restart="never" nodeType="tmRoot">
          <p:childTnLst>
            <p:video>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2280</Words>
  <Application>Microsoft Office PowerPoint</Application>
  <PresentationFormat>Widescreen</PresentationFormat>
  <Paragraphs>184</Paragraphs>
  <Slides>30</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#9Slide03 BoosterNextFYBlack</vt:lpstr>
      <vt:lpstr>Times New Roman</vt:lpstr>
      <vt:lpstr>Calibri Light</vt:lpstr>
      <vt:lpstr>Calibri</vt:lpstr>
      <vt:lpstr>#9Slide03 Cabin Condensed Bold</vt:lpstr>
      <vt:lpstr>Viner Hand ITC</vt:lpstr>
      <vt:lpstr>Arial</vt:lpstr>
      <vt:lpstr>Segoe UI</vt:lpstr>
      <vt:lpstr>Office Theme</vt:lpstr>
      <vt:lpstr>KHOA HỌC TỰ NHIÊN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Huyen Tam</dc:creator>
  <cp:lastModifiedBy>Home</cp:lastModifiedBy>
  <cp:revision>248</cp:revision>
  <dcterms:created xsi:type="dcterms:W3CDTF">2021-02-24T07:15:00Z</dcterms:created>
  <dcterms:modified xsi:type="dcterms:W3CDTF">2022-08-02T03:27:54Z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E31DDBC47CB24A30A8BA5405CEDB4681</vt:lpwstr>
  </property>
  <property fmtid="{D5CDD505-2E9C-101B-9397-08002B2CF9AE}" pid="3" name="KSOProductBuildVer">
    <vt:lpwstr>1033-11.2.0.10323</vt:lpwstr>
  </property>
</Properties>
</file>