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66" r:id="rId2"/>
    <p:sldId id="351" r:id="rId3"/>
    <p:sldId id="352" r:id="rId4"/>
    <p:sldId id="354" r:id="rId5"/>
    <p:sldId id="364" r:id="rId6"/>
    <p:sldId id="355" r:id="rId7"/>
    <p:sldId id="356" r:id="rId8"/>
    <p:sldId id="357" r:id="rId9"/>
    <p:sldId id="358" r:id="rId10"/>
    <p:sldId id="359" r:id="rId11"/>
    <p:sldId id="360" r:id="rId12"/>
    <p:sldId id="361" r:id="rId13"/>
    <p:sldId id="362" r:id="rId14"/>
    <p:sldId id="3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80" autoAdjust="0"/>
  </p:normalViewPr>
  <p:slideViewPr>
    <p:cSldViewPr>
      <p:cViewPr varScale="1">
        <p:scale>
          <a:sx n="62" d="100"/>
          <a:sy n="62" d="100"/>
        </p:scale>
        <p:origin x="75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19/08/2022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28319-1D47-4DB5-A083-897E335DAC7C}" type="slidenum">
              <a:rPr lang="en-US" smtClean="0"/>
              <a:t>7</a:t>
            </a:fld>
            <a:endParaRPr lang="en-US"/>
          </a:p>
        </p:txBody>
      </p:sp>
    </p:spTree>
    <p:extLst>
      <p:ext uri="{BB962C8B-B14F-4D97-AF65-F5344CB8AC3E}">
        <p14:creationId xmlns:p14="http://schemas.microsoft.com/office/powerpoint/2010/main" val="15790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28319-1D47-4DB5-A083-897E335DAC7C}" type="slidenum">
              <a:rPr lang="en-US" smtClean="0"/>
              <a:t>9</a:t>
            </a:fld>
            <a:endParaRPr lang="en-US"/>
          </a:p>
        </p:txBody>
      </p:sp>
    </p:spTree>
    <p:extLst>
      <p:ext uri="{BB962C8B-B14F-4D97-AF65-F5344CB8AC3E}">
        <p14:creationId xmlns:p14="http://schemas.microsoft.com/office/powerpoint/2010/main" val="135301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19/08/2022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19/08/2022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19/08/2022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19/08/2022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building, roof&#10;&#10;Description automatically generated">
            <a:extLst>
              <a:ext uri="{FF2B5EF4-FFF2-40B4-BE49-F238E27FC236}">
                <a16:creationId xmlns:a16="http://schemas.microsoft.com/office/drawing/2014/main" xmlns="" id="{0582134A-0554-4321-E6B0-CBE9839A2D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a:stretch/>
        </p:blipFill>
        <p:spPr>
          <a:xfrm>
            <a:off x="1534274" y="0"/>
            <a:ext cx="9133726" cy="4876800"/>
          </a:xfrm>
          <a:prstGeom prst="rect">
            <a:avLst/>
          </a:prstGeom>
        </p:spPr>
      </p:pic>
      <p:sp>
        <p:nvSpPr>
          <p:cNvPr id="12" name="Rectangle: Beveled 11">
            <a:extLst>
              <a:ext uri="{FF2B5EF4-FFF2-40B4-BE49-F238E27FC236}">
                <a16:creationId xmlns:a16="http://schemas.microsoft.com/office/drawing/2014/main" xmlns="" id="{349AC5F7-E118-BE98-9D81-727120CCAD02}"/>
              </a:ext>
            </a:extLst>
          </p:cNvPr>
          <p:cNvSpPr/>
          <p:nvPr/>
        </p:nvSpPr>
        <p:spPr>
          <a:xfrm>
            <a:off x="1534274" y="4876800"/>
            <a:ext cx="9133726" cy="1981200"/>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a:solidFill>
                  <a:srgbClr val="0D30DD"/>
                </a:solidFill>
              </a:rPr>
              <a:t>- TỔ CHUYÊN MÔN: LỊCH SỬ - ĐỊA LÝ - GIÁO DỤC CÔNG DÂN</a:t>
            </a:r>
          </a:p>
          <a:p>
            <a:r>
              <a:rPr lang="en-US" sz="2600" b="1">
                <a:solidFill>
                  <a:srgbClr val="0D30DD"/>
                </a:solidFill>
              </a:rPr>
              <a:t>- NHÓM: LỊCH SỬ - ĐỊA LÝ</a:t>
            </a:r>
          </a:p>
          <a:p>
            <a:pPr algn="ctr"/>
            <a:endParaRPr lang="en-US"/>
          </a:p>
        </p:txBody>
      </p:sp>
    </p:spTree>
    <p:extLst>
      <p:ext uri="{BB962C8B-B14F-4D97-AF65-F5344CB8AC3E}">
        <p14:creationId xmlns:p14="http://schemas.microsoft.com/office/powerpoint/2010/main" val="345512598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2013081" y="228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11</a:t>
            </a:r>
            <a:r>
              <a:rPr lang="vi-VN" sz="2400" b="1" dirty="0">
                <a:solidFill>
                  <a:srgbClr val="FF0000"/>
                </a:solidFill>
                <a:effectLst>
                  <a:outerShdw blurRad="38100" dist="38100" dir="2700000" algn="tl">
                    <a:srgbClr val="000000">
                      <a:alpha val="43137"/>
                    </a:srgbClr>
                  </a:outerShdw>
                </a:effectLst>
                <a:latin typeface="Cambria" pitchFamily="18" charset="0"/>
              </a:rPr>
              <a:t>. THỰC HÀNH ĐỌC LƯỢC ĐỒ ĐỊA HÌNH TỈ LỆ LỚN VÀ LÁT CẮT ĐỊA HÌNH ĐƠN GIẢN</a:t>
            </a:r>
          </a:p>
        </p:txBody>
      </p:sp>
      <p:sp>
        <p:nvSpPr>
          <p:cNvPr id="6" name="Title 1"/>
          <p:cNvSpPr txBox="1">
            <a:spLocks/>
          </p:cNvSpPr>
          <p:nvPr/>
        </p:nvSpPr>
        <p:spPr>
          <a:xfrm>
            <a:off x="381000" y="104397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II. </a:t>
            </a:r>
            <a:r>
              <a:rPr lang="vi-VN" sz="2400" b="1" dirty="0" smtClean="0">
                <a:solidFill>
                  <a:srgbClr val="0D30DD"/>
                </a:solidFill>
                <a:effectLst>
                  <a:outerShdw blurRad="38100" dist="38100" dir="2700000" algn="tl">
                    <a:srgbClr val="000000">
                      <a:alpha val="43137"/>
                    </a:srgbClr>
                  </a:outerShdw>
                </a:effectLst>
                <a:latin typeface="Cambria" pitchFamily="18" charset="0"/>
              </a:rPr>
              <a:t>LÁT </a:t>
            </a:r>
            <a:r>
              <a:rPr lang="vi-VN" sz="2400" b="1" dirty="0">
                <a:solidFill>
                  <a:srgbClr val="0D30DD"/>
                </a:solidFill>
                <a:effectLst>
                  <a:outerShdw blurRad="38100" dist="38100" dir="2700000" algn="tl">
                    <a:srgbClr val="000000">
                      <a:alpha val="43137"/>
                    </a:srgbClr>
                  </a:outerShdw>
                </a:effectLst>
                <a:latin typeface="Cambria" pitchFamily="18" charset="0"/>
              </a:rPr>
              <a:t>CẮT ĐỊA HÌNH</a:t>
            </a:r>
          </a:p>
        </p:txBody>
      </p:sp>
      <p:pic>
        <p:nvPicPr>
          <p:cNvPr id="8" name="Picture 7"/>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0" y="1350681"/>
            <a:ext cx="8153400" cy="5486400"/>
          </a:xfrm>
          <a:prstGeom prst="rect">
            <a:avLst/>
          </a:prstGeom>
          <a:noFill/>
          <a:ln>
            <a:solidFill>
              <a:srgbClr val="00FF00"/>
            </a:solidFill>
          </a:ln>
        </p:spPr>
      </p:pic>
      <p:sp>
        <p:nvSpPr>
          <p:cNvPr id="10" name="Rectangle 9"/>
          <p:cNvSpPr/>
          <p:nvPr/>
        </p:nvSpPr>
        <p:spPr>
          <a:xfrm>
            <a:off x="152400" y="4495800"/>
            <a:ext cx="3524015"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11.3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tin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c</a:t>
            </a:r>
            <a:r>
              <a:rPr lang="vi-VN" sz="2100" i="1" dirty="0">
                <a:solidFill>
                  <a:srgbClr val="FF0000"/>
                </a:solidFill>
                <a:latin typeface="Cambria" panose="02040503050406030204" pitchFamily="18" charset="0"/>
                <a:ea typeface="Cambria" panose="02040503050406030204" pitchFamily="18" charset="0"/>
              </a:rPr>
              <a:t>ho biết lát cắt địa hình từ TPHCM đến Đà Lạt lần lượt đi qua những dạng địa hình nào?</a:t>
            </a:r>
            <a:r>
              <a:rPr lang="en-US" sz="2100" i="1" dirty="0">
                <a:solidFill>
                  <a:srgbClr val="FF0000"/>
                </a:solidFill>
                <a:latin typeface="Cambria" panose="02040503050406030204" pitchFamily="18" charset="0"/>
                <a:ea typeface="Cambria" panose="02040503050406030204" pitchFamily="18" charset="0"/>
              </a:rPr>
              <a:t> </a:t>
            </a:r>
            <a:endParaRPr lang="vi-VN" sz="2100" i="1"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149192" y="1676400"/>
            <a:ext cx="3660808" cy="1508105"/>
          </a:xfrm>
          <a:prstGeom prst="rect">
            <a:avLst/>
          </a:prstGeom>
          <a:solidFill>
            <a:schemeClr val="accent6">
              <a:lumMod val="20000"/>
              <a:lumOff val="80000"/>
            </a:schemeClr>
          </a:solidFill>
        </p:spPr>
        <p:txBody>
          <a:bodyPr wrap="square">
            <a:spAutoFit/>
          </a:bodyPr>
          <a:lstStyle/>
          <a:p>
            <a:pPr algn="just"/>
            <a:r>
              <a:rPr lang="vi-VN" sz="2300" dirty="0">
                <a:latin typeface="Cambria" panose="02040503050406030204" pitchFamily="18" charset="0"/>
                <a:ea typeface="Cambria" panose="02040503050406030204" pitchFamily="18" charset="0"/>
              </a:rPr>
              <a:t>Lát cắt địa hình từ TPHCM đến Đà Lạt lần lượt đi qua những dạng địa hình: đồng bằng, đồi, cao nguyên, núi.</a:t>
            </a:r>
          </a:p>
        </p:txBody>
      </p:sp>
      <p:sp>
        <p:nvSpPr>
          <p:cNvPr id="3" name="TextBox 2"/>
          <p:cNvSpPr txBox="1"/>
          <p:nvPr/>
        </p:nvSpPr>
        <p:spPr>
          <a:xfrm>
            <a:off x="5954067" y="2268968"/>
            <a:ext cx="1600200" cy="646331"/>
          </a:xfrm>
          <a:prstGeom prst="rect">
            <a:avLst/>
          </a:prstGeom>
          <a:solidFill>
            <a:schemeClr val="tx2">
              <a:lumMod val="20000"/>
              <a:lumOff val="80000"/>
            </a:schemeClr>
          </a:solidFill>
        </p:spPr>
        <p:txBody>
          <a:bodyPr wrap="square" rtlCol="0">
            <a:spAutoFit/>
          </a:bodyPr>
          <a:lstStyle/>
          <a:p>
            <a:pPr algn="ctr"/>
            <a:r>
              <a:rPr lang="en-US" dirty="0" err="1" smtClean="0">
                <a:solidFill>
                  <a:srgbClr val="FF0000"/>
                </a:solidFill>
              </a:rPr>
              <a:t>Sông</a:t>
            </a:r>
            <a:r>
              <a:rPr lang="en-US" dirty="0" smtClean="0">
                <a:solidFill>
                  <a:srgbClr val="FF0000"/>
                </a:solidFill>
              </a:rPr>
              <a:t> La </a:t>
            </a:r>
            <a:r>
              <a:rPr lang="en-US" dirty="0" err="1" smtClean="0">
                <a:solidFill>
                  <a:srgbClr val="FF0000"/>
                </a:solidFill>
              </a:rPr>
              <a:t>Ngà</a:t>
            </a:r>
            <a:endParaRPr lang="en-US" dirty="0" smtClean="0">
              <a:solidFill>
                <a:srgbClr val="FF0000"/>
              </a:solidFill>
            </a:endParaRPr>
          </a:p>
          <a:p>
            <a:pPr algn="ctr"/>
            <a:r>
              <a:rPr lang="en-US" dirty="0" smtClean="0">
                <a:solidFill>
                  <a:srgbClr val="FF0000"/>
                </a:solidFill>
              </a:rPr>
              <a:t>( </a:t>
            </a:r>
            <a:r>
              <a:rPr lang="en-US" dirty="0" err="1" smtClean="0">
                <a:solidFill>
                  <a:srgbClr val="FF0000"/>
                </a:solidFill>
              </a:rPr>
              <a:t>là</a:t>
            </a:r>
            <a:r>
              <a:rPr lang="en-US" dirty="0" smtClean="0">
                <a:solidFill>
                  <a:srgbClr val="FF0000"/>
                </a:solidFill>
              </a:rPr>
              <a:t> </a:t>
            </a:r>
            <a:r>
              <a:rPr lang="en-US" dirty="0" err="1" smtClean="0">
                <a:solidFill>
                  <a:srgbClr val="FF0000"/>
                </a:solidFill>
              </a:rPr>
              <a:t>đồng</a:t>
            </a:r>
            <a:r>
              <a:rPr lang="en-US" dirty="0" smtClean="0">
                <a:solidFill>
                  <a:srgbClr val="FF0000"/>
                </a:solidFill>
              </a:rPr>
              <a:t> </a:t>
            </a:r>
            <a:r>
              <a:rPr lang="en-US" dirty="0" err="1" smtClean="0">
                <a:solidFill>
                  <a:srgbClr val="FF0000"/>
                </a:solidFill>
              </a:rPr>
              <a:t>bằng</a:t>
            </a:r>
            <a:r>
              <a:rPr lang="en-US" dirty="0" smtClean="0">
                <a:solidFill>
                  <a:srgbClr val="FF0000"/>
                </a:solidFill>
              </a:rPr>
              <a:t>)</a:t>
            </a:r>
            <a:endParaRPr lang="en-US" dirty="0">
              <a:solidFill>
                <a:srgbClr val="FF0000"/>
              </a:solidFill>
            </a:endParaRPr>
          </a:p>
        </p:txBody>
      </p:sp>
      <p:sp>
        <p:nvSpPr>
          <p:cNvPr id="9" name="TextBox 8"/>
          <p:cNvSpPr txBox="1"/>
          <p:nvPr/>
        </p:nvSpPr>
        <p:spPr>
          <a:xfrm>
            <a:off x="7554267" y="3568796"/>
            <a:ext cx="751533" cy="369332"/>
          </a:xfrm>
          <a:prstGeom prst="rect">
            <a:avLst/>
          </a:prstGeom>
          <a:solidFill>
            <a:schemeClr val="accent3">
              <a:lumMod val="40000"/>
              <a:lumOff val="60000"/>
            </a:schemeClr>
          </a:solidFill>
        </p:spPr>
        <p:txBody>
          <a:bodyPr wrap="square" rtlCol="0">
            <a:spAutoFit/>
          </a:bodyPr>
          <a:lstStyle/>
          <a:p>
            <a:pPr algn="ctr"/>
            <a:r>
              <a:rPr lang="en-US" dirty="0" err="1" smtClean="0">
                <a:solidFill>
                  <a:srgbClr val="FF0000"/>
                </a:solidFill>
              </a:rPr>
              <a:t>Đồi</a:t>
            </a:r>
            <a:endParaRPr lang="en-US" dirty="0">
              <a:solidFill>
                <a:srgbClr val="FF0000"/>
              </a:solidFill>
            </a:endParaRPr>
          </a:p>
        </p:txBody>
      </p:sp>
      <p:sp>
        <p:nvSpPr>
          <p:cNvPr id="12" name="TextBox 11"/>
          <p:cNvSpPr txBox="1"/>
          <p:nvPr/>
        </p:nvSpPr>
        <p:spPr>
          <a:xfrm>
            <a:off x="8576345" y="2725611"/>
            <a:ext cx="1363913" cy="369332"/>
          </a:xfrm>
          <a:prstGeom prst="rect">
            <a:avLst/>
          </a:prstGeom>
          <a:solidFill>
            <a:schemeClr val="accent3">
              <a:lumMod val="60000"/>
              <a:lumOff val="40000"/>
            </a:schemeClr>
          </a:solidFill>
        </p:spPr>
        <p:txBody>
          <a:bodyPr wrap="square" rtlCol="0">
            <a:spAutoFit/>
          </a:bodyPr>
          <a:lstStyle/>
          <a:p>
            <a:pPr algn="ctr"/>
            <a:r>
              <a:rPr lang="en-US" dirty="0" smtClean="0">
                <a:solidFill>
                  <a:srgbClr val="FF0000"/>
                </a:solidFill>
              </a:rPr>
              <a:t>Cao </a:t>
            </a:r>
            <a:r>
              <a:rPr lang="en-US" dirty="0" err="1" smtClean="0">
                <a:solidFill>
                  <a:srgbClr val="FF0000"/>
                </a:solidFill>
              </a:rPr>
              <a:t>nguyên</a:t>
            </a:r>
            <a:endParaRPr lang="en-US" dirty="0" smtClean="0">
              <a:solidFill>
                <a:srgbClr val="FF0000"/>
              </a:solidFill>
            </a:endParaRPr>
          </a:p>
        </p:txBody>
      </p:sp>
      <p:sp>
        <p:nvSpPr>
          <p:cNvPr id="13" name="TextBox 12"/>
          <p:cNvSpPr txBox="1"/>
          <p:nvPr/>
        </p:nvSpPr>
        <p:spPr>
          <a:xfrm>
            <a:off x="10972801" y="2910277"/>
            <a:ext cx="762000" cy="646331"/>
          </a:xfrm>
          <a:prstGeom prst="rect">
            <a:avLst/>
          </a:prstGeom>
          <a:solidFill>
            <a:schemeClr val="tx2">
              <a:lumMod val="20000"/>
              <a:lumOff val="80000"/>
            </a:schemeClr>
          </a:solidFill>
        </p:spPr>
        <p:txBody>
          <a:bodyPr wrap="square" rtlCol="0">
            <a:spAutoFit/>
          </a:bodyPr>
          <a:lstStyle/>
          <a:p>
            <a:pPr algn="ctr"/>
            <a:r>
              <a:rPr lang="en-US" dirty="0" err="1" smtClean="0">
                <a:solidFill>
                  <a:srgbClr val="FF0000"/>
                </a:solidFill>
              </a:rPr>
              <a:t>Núi</a:t>
            </a:r>
            <a:endParaRPr lang="en-US" dirty="0" smtClean="0">
              <a:solidFill>
                <a:srgbClr val="FF0000"/>
              </a:solidFill>
            </a:endParaRPr>
          </a:p>
          <a:p>
            <a:pPr algn="just"/>
            <a:endParaRPr lang="en-US" dirty="0">
              <a:solidFill>
                <a:srgbClr val="FF0000"/>
              </a:solidFill>
            </a:endParaRPr>
          </a:p>
        </p:txBody>
      </p:sp>
    </p:spTree>
    <p:extLst>
      <p:ext uri="{BB962C8B-B14F-4D97-AF65-F5344CB8AC3E}">
        <p14:creationId xmlns:p14="http://schemas.microsoft.com/office/powerpoint/2010/main" val="48994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style.rotation</p:attrName>
                                        </p:attrNameLst>
                                      </p:cBhvr>
                                      <p:tavLst>
                                        <p:tav tm="0">
                                          <p:val>
                                            <p:fltVal val="90"/>
                                          </p:val>
                                        </p:tav>
                                        <p:tav tm="100000">
                                          <p:val>
                                            <p:fltVal val="0"/>
                                          </p:val>
                                        </p:tav>
                                      </p:tavLst>
                                    </p:anim>
                                    <p:animEffect transition="in" filter="fade">
                                      <p:cBhvr>
                                        <p:cTn id="4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animBg="1"/>
      <p:bldP spid="3" grpId="0" animBg="1"/>
      <p:bldP spid="9"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2013081" y="228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11</a:t>
            </a:r>
            <a:r>
              <a:rPr lang="vi-VN" sz="2400" b="1" dirty="0">
                <a:solidFill>
                  <a:srgbClr val="FF0000"/>
                </a:solidFill>
                <a:effectLst>
                  <a:outerShdw blurRad="38100" dist="38100" dir="2700000" algn="tl">
                    <a:srgbClr val="000000">
                      <a:alpha val="43137"/>
                    </a:srgbClr>
                  </a:outerShdw>
                </a:effectLst>
                <a:latin typeface="Cambria" pitchFamily="18" charset="0"/>
              </a:rPr>
              <a:t>. THỰC HÀNH ĐỌC LƯỢC ĐỒ ĐỊA HÌNH TỈ LỆ LỚN VÀ LÁT CẮT ĐỊA HÌNH ĐƠN GIẢN</a:t>
            </a:r>
          </a:p>
        </p:txBody>
      </p:sp>
      <p:sp>
        <p:nvSpPr>
          <p:cNvPr id="6" name="Title 1"/>
          <p:cNvSpPr txBox="1">
            <a:spLocks/>
          </p:cNvSpPr>
          <p:nvPr/>
        </p:nvSpPr>
        <p:spPr>
          <a:xfrm>
            <a:off x="381000" y="104397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II. </a:t>
            </a:r>
            <a:r>
              <a:rPr lang="vi-VN" sz="2400" b="1" dirty="0" smtClean="0">
                <a:solidFill>
                  <a:srgbClr val="0D30DD"/>
                </a:solidFill>
                <a:effectLst>
                  <a:outerShdw blurRad="38100" dist="38100" dir="2700000" algn="tl">
                    <a:srgbClr val="000000">
                      <a:alpha val="43137"/>
                    </a:srgbClr>
                  </a:outerShdw>
                </a:effectLst>
                <a:latin typeface="Cambria" pitchFamily="18" charset="0"/>
              </a:rPr>
              <a:t>LÁT </a:t>
            </a:r>
            <a:r>
              <a:rPr lang="vi-VN" sz="2400" b="1" dirty="0">
                <a:solidFill>
                  <a:srgbClr val="0D30DD"/>
                </a:solidFill>
                <a:effectLst>
                  <a:outerShdw blurRad="38100" dist="38100" dir="2700000" algn="tl">
                    <a:srgbClr val="000000">
                      <a:alpha val="43137"/>
                    </a:srgbClr>
                  </a:outerShdw>
                </a:effectLst>
                <a:latin typeface="Cambria" pitchFamily="18" charset="0"/>
              </a:rPr>
              <a:t>CẮT ĐỊA HÌNH</a:t>
            </a:r>
          </a:p>
        </p:txBody>
      </p:sp>
      <p:pic>
        <p:nvPicPr>
          <p:cNvPr id="8" name="Picture 7"/>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0" y="1317454"/>
            <a:ext cx="8153400" cy="5486400"/>
          </a:xfrm>
          <a:prstGeom prst="rect">
            <a:avLst/>
          </a:prstGeom>
          <a:noFill/>
          <a:ln>
            <a:solidFill>
              <a:srgbClr val="00FF00"/>
            </a:solidFill>
          </a:ln>
        </p:spPr>
      </p:pic>
      <p:sp>
        <p:nvSpPr>
          <p:cNvPr id="10" name="Rectangle 9"/>
          <p:cNvSpPr/>
          <p:nvPr/>
        </p:nvSpPr>
        <p:spPr>
          <a:xfrm>
            <a:off x="152400" y="4495800"/>
            <a:ext cx="3524015"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11.3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tin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c</a:t>
            </a:r>
            <a:r>
              <a:rPr lang="vi-VN" sz="2100" i="1" dirty="0">
                <a:solidFill>
                  <a:srgbClr val="FF0000"/>
                </a:solidFill>
                <a:latin typeface="Cambria" panose="02040503050406030204" pitchFamily="18" charset="0"/>
                <a:ea typeface="Cambria" panose="02040503050406030204" pitchFamily="18" charset="0"/>
              </a:rPr>
              <a:t>ho biết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các điểm A, B, C, điểm nào có độ cao thấp nhất, </a:t>
            </a:r>
            <a:endParaRPr lang="en-US" sz="2100" i="1" dirty="0">
              <a:solidFill>
                <a:srgbClr val="FF0000"/>
              </a:solidFill>
              <a:latin typeface="Cambria" panose="02040503050406030204" pitchFamily="18" charset="0"/>
              <a:ea typeface="Cambria" panose="02040503050406030204" pitchFamily="18" charset="0"/>
            </a:endParaRPr>
          </a:p>
          <a:p>
            <a:pPr algn="ctr"/>
            <a:r>
              <a:rPr lang="vi-VN" sz="2100" i="1" dirty="0">
                <a:solidFill>
                  <a:srgbClr val="FF0000"/>
                </a:solidFill>
                <a:latin typeface="Cambria" panose="02040503050406030204" pitchFamily="18" charset="0"/>
                <a:ea typeface="Cambria" panose="02040503050406030204" pitchFamily="18" charset="0"/>
              </a:rPr>
              <a:t>cao nhất?</a:t>
            </a:r>
          </a:p>
        </p:txBody>
      </p:sp>
      <p:sp>
        <p:nvSpPr>
          <p:cNvPr id="11" name="Rectangle 10"/>
          <p:cNvSpPr/>
          <p:nvPr/>
        </p:nvSpPr>
        <p:spPr>
          <a:xfrm>
            <a:off x="149192" y="1676400"/>
            <a:ext cx="3660808" cy="1815882"/>
          </a:xfrm>
          <a:prstGeom prst="rect">
            <a:avLst/>
          </a:prstGeom>
          <a:solidFill>
            <a:schemeClr val="accent6">
              <a:lumMod val="20000"/>
              <a:lumOff val="80000"/>
            </a:schemeClr>
          </a:solidFill>
        </p:spPr>
        <p:txBody>
          <a:bodyPr wrap="square">
            <a:spAutoFit/>
          </a:bodyPr>
          <a:lstStyle/>
          <a:p>
            <a:pPr algn="just"/>
            <a:r>
              <a:rPr lang="vi-VN" sz="2800" dirty="0">
                <a:latin typeface="Cambria" panose="02040503050406030204" pitchFamily="18" charset="0"/>
                <a:ea typeface="Cambria" panose="02040503050406030204" pitchFamily="18" charset="0"/>
              </a:rPr>
              <a:t>Trong 3 điểm thì điểm A có độ cao thấp nhất, điểm C có độ cao cao nhất.</a:t>
            </a:r>
          </a:p>
        </p:txBody>
      </p:sp>
      <p:sp>
        <p:nvSpPr>
          <p:cNvPr id="14" name="Oval 13"/>
          <p:cNvSpPr/>
          <p:nvPr/>
        </p:nvSpPr>
        <p:spPr>
          <a:xfrm flipH="1" flipV="1">
            <a:off x="7337223" y="4953000"/>
            <a:ext cx="304800" cy="29134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flipH="1" flipV="1">
            <a:off x="9633081" y="4060654"/>
            <a:ext cx="304800" cy="29134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flipH="1" flipV="1">
            <a:off x="10972800" y="3829542"/>
            <a:ext cx="304800" cy="29134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57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2013081" y="228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11</a:t>
            </a:r>
            <a:r>
              <a:rPr lang="vi-VN" sz="2400" b="1" dirty="0">
                <a:solidFill>
                  <a:srgbClr val="FF0000"/>
                </a:solidFill>
                <a:effectLst>
                  <a:outerShdw blurRad="38100" dist="38100" dir="2700000" algn="tl">
                    <a:srgbClr val="000000">
                      <a:alpha val="43137"/>
                    </a:srgbClr>
                  </a:outerShdw>
                </a:effectLst>
                <a:latin typeface="Cambria" pitchFamily="18" charset="0"/>
              </a:rPr>
              <a:t>. THỰC HÀNH ĐỌC LƯỢC ĐỒ ĐỊA HÌNH TỈ LỆ LỚN VÀ LÁT CẮT ĐỊA HÌNH ĐƠN GIẢN</a:t>
            </a:r>
          </a:p>
        </p:txBody>
      </p:sp>
      <p:sp>
        <p:nvSpPr>
          <p:cNvPr id="6" name="Title 1"/>
          <p:cNvSpPr txBox="1">
            <a:spLocks/>
          </p:cNvSpPr>
          <p:nvPr/>
        </p:nvSpPr>
        <p:spPr>
          <a:xfrm>
            <a:off x="381000" y="104397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II. </a:t>
            </a:r>
            <a:r>
              <a:rPr lang="vi-VN" sz="2400" b="1" dirty="0" smtClean="0">
                <a:solidFill>
                  <a:srgbClr val="0D30DD"/>
                </a:solidFill>
                <a:effectLst>
                  <a:outerShdw blurRad="38100" dist="38100" dir="2700000" algn="tl">
                    <a:srgbClr val="000000">
                      <a:alpha val="43137"/>
                    </a:srgbClr>
                  </a:outerShdw>
                </a:effectLst>
                <a:latin typeface="Cambria" pitchFamily="18" charset="0"/>
              </a:rPr>
              <a:t>LÁT </a:t>
            </a:r>
            <a:r>
              <a:rPr lang="vi-VN" sz="2400" b="1" dirty="0">
                <a:solidFill>
                  <a:srgbClr val="0D30DD"/>
                </a:solidFill>
                <a:effectLst>
                  <a:outerShdw blurRad="38100" dist="38100" dir="2700000" algn="tl">
                    <a:srgbClr val="000000">
                      <a:alpha val="43137"/>
                    </a:srgbClr>
                  </a:outerShdw>
                </a:effectLst>
                <a:latin typeface="Cambria" pitchFamily="18" charset="0"/>
              </a:rPr>
              <a:t>CẮT ĐỊA HÌNH</a:t>
            </a:r>
          </a:p>
        </p:txBody>
      </p:sp>
      <p:sp>
        <p:nvSpPr>
          <p:cNvPr id="12" name="Rectangle 11"/>
          <p:cNvSpPr/>
          <p:nvPr/>
        </p:nvSpPr>
        <p:spPr>
          <a:xfrm>
            <a:off x="381000" y="1855153"/>
            <a:ext cx="10668000" cy="2246769"/>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Lát cắt địa hình là cách thức để thể hiện đặc điểm của bề mặt địa hình thực tế lên mặt phẳng dựa vào các đường đồng mức và thang màu sắc.</a:t>
            </a:r>
          </a:p>
          <a:p>
            <a:pPr algn="just"/>
            <a:r>
              <a:rPr lang="vi-VN" sz="2000" dirty="0">
                <a:latin typeface="Cambria" panose="02040503050406030204" pitchFamily="18" charset="0"/>
                <a:ea typeface="Cambria" panose="02040503050406030204" pitchFamily="18" charset="0"/>
              </a:rPr>
              <a:t>- Cách đọc:</a:t>
            </a:r>
          </a:p>
          <a:p>
            <a:pPr algn="just"/>
            <a:r>
              <a:rPr lang="vi-VN" sz="2000" dirty="0">
                <a:latin typeface="Cambria" panose="02040503050406030204" pitchFamily="18" charset="0"/>
                <a:ea typeface="Cambria" panose="02040503050406030204" pitchFamily="18" charset="0"/>
              </a:rPr>
              <a:t>+ Xác định điểm bắt đầu và kết thúc.</a:t>
            </a:r>
          </a:p>
          <a:p>
            <a:pPr algn="just"/>
            <a:r>
              <a:rPr lang="vi-VN" sz="2000" dirty="0">
                <a:latin typeface="Cambria" panose="02040503050406030204" pitchFamily="18" charset="0"/>
                <a:ea typeface="Cambria" panose="02040503050406030204" pitchFamily="18" charset="0"/>
              </a:rPr>
              <a:t>+ Xác định hướng của lát cắt, đi qua những điểm độ cao, dạng địa hình nào...</a:t>
            </a:r>
          </a:p>
          <a:p>
            <a:pPr algn="just"/>
            <a:r>
              <a:rPr lang="vi-VN" sz="2000" dirty="0">
                <a:latin typeface="Cambria" panose="02040503050406030204" pitchFamily="18" charset="0"/>
                <a:ea typeface="Cambria" panose="02040503050406030204" pitchFamily="18" charset="0"/>
              </a:rPr>
              <a:t>+ Mô tả sự biến đổi địa hình từ điểm đầu đến điểm cuối.</a:t>
            </a:r>
          </a:p>
          <a:p>
            <a:pPr algn="just"/>
            <a:r>
              <a:rPr lang="vi-VN" sz="2000" dirty="0">
                <a:latin typeface="Cambria" panose="02040503050406030204" pitchFamily="18" charset="0"/>
                <a:ea typeface="Cambria" panose="02040503050406030204" pitchFamily="18" charset="0"/>
              </a:rPr>
              <a:t>+ Tính khoảng cách giữa các điểm dựa vào tỉ lệ lát cắt.</a:t>
            </a:r>
          </a:p>
        </p:txBody>
      </p:sp>
    </p:spTree>
    <p:extLst>
      <p:ext uri="{BB962C8B-B14F-4D97-AF65-F5344CB8AC3E}">
        <p14:creationId xmlns:p14="http://schemas.microsoft.com/office/powerpoint/2010/main" val="337048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3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2013081" y="228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11</a:t>
            </a:r>
            <a:r>
              <a:rPr lang="vi-VN" sz="2400" b="1" dirty="0">
                <a:solidFill>
                  <a:srgbClr val="FF0000"/>
                </a:solidFill>
                <a:effectLst>
                  <a:outerShdw blurRad="38100" dist="38100" dir="2700000" algn="tl">
                    <a:srgbClr val="000000">
                      <a:alpha val="43137"/>
                    </a:srgbClr>
                  </a:outerShdw>
                </a:effectLst>
                <a:latin typeface="Cambria" pitchFamily="18" charset="0"/>
              </a:rPr>
              <a:t>. THỰC HÀNH ĐỌC LƯỢC ĐỒ ĐỊA HÌNH TỈ LỆ LỚN VÀ LÁT CẮT ĐỊA HÌNH ĐƠN GIẢN</a:t>
            </a:r>
          </a:p>
        </p:txBody>
      </p:sp>
      <p:sp>
        <p:nvSpPr>
          <p:cNvPr id="6" name="Title 1"/>
          <p:cNvSpPr txBox="1">
            <a:spLocks/>
          </p:cNvSpPr>
          <p:nvPr/>
        </p:nvSpPr>
        <p:spPr>
          <a:xfrm>
            <a:off x="381000" y="104397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III. </a:t>
            </a:r>
            <a:r>
              <a:rPr lang="en-US" sz="2400" b="1" dirty="0" err="1" smtClean="0">
                <a:solidFill>
                  <a:srgbClr val="0D30DD"/>
                </a:solidFill>
                <a:effectLst>
                  <a:outerShdw blurRad="38100" dist="38100" dir="2700000" algn="tl">
                    <a:srgbClr val="000000">
                      <a:alpha val="43137"/>
                    </a:srgbClr>
                  </a:outerShdw>
                </a:effectLst>
                <a:latin typeface="Cambria" pitchFamily="18" charset="0"/>
              </a:rPr>
              <a:t>Luyện</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tập</a:t>
            </a:r>
            <a:endParaRPr lang="vi-VN" sz="2400" b="1" dirty="0">
              <a:solidFill>
                <a:srgbClr val="0D30DD"/>
              </a:solidFill>
              <a:effectLst>
                <a:outerShdw blurRad="38100" dist="38100" dir="2700000" algn="tl">
                  <a:srgbClr val="000000">
                    <a:alpha val="43137"/>
                  </a:srgbClr>
                </a:outerShdw>
              </a:effectLst>
              <a:latin typeface="Cambria" pitchFamily="18" charset="0"/>
            </a:endParaRPr>
          </a:p>
        </p:txBody>
      </p:sp>
      <p:pic>
        <p:nvPicPr>
          <p:cNvPr id="5" name="Picture 4"/>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820" y="1859340"/>
            <a:ext cx="6934200" cy="4724400"/>
          </a:xfrm>
          <a:prstGeom prst="rect">
            <a:avLst/>
          </a:prstGeom>
          <a:noFill/>
          <a:ln>
            <a:solidFill>
              <a:srgbClr val="00FF00"/>
            </a:solidFill>
          </a:ln>
        </p:spPr>
      </p:pic>
      <p:sp>
        <p:nvSpPr>
          <p:cNvPr id="7" name="Rectangle 6"/>
          <p:cNvSpPr/>
          <p:nvPr/>
        </p:nvSpPr>
        <p:spPr>
          <a:xfrm>
            <a:off x="8077200" y="1524000"/>
            <a:ext cx="3429000" cy="1815882"/>
          </a:xfrm>
          <a:prstGeom prst="rect">
            <a:avLst/>
          </a:prstGeom>
        </p:spPr>
        <p:txBody>
          <a:bodyPr wrap="square">
            <a:spAutoFit/>
          </a:bodyPr>
          <a:lstStyle/>
          <a:p>
            <a:pPr algn="ctr"/>
            <a:r>
              <a:rPr lang="vi-VN" sz="2800" i="1" dirty="0">
                <a:solidFill>
                  <a:srgbClr val="FF0000"/>
                </a:solidFill>
                <a:latin typeface="Cambria" panose="02040503050406030204" pitchFamily="18" charset="0"/>
                <a:ea typeface="Cambria" panose="02040503050406030204" pitchFamily="18" charset="0"/>
              </a:rPr>
              <a:t>Quan sát hình 11.</a:t>
            </a:r>
            <a:r>
              <a:rPr lang="en-US" sz="2800" i="1" dirty="0">
                <a:solidFill>
                  <a:srgbClr val="FF0000"/>
                </a:solidFill>
                <a:latin typeface="Cambria" panose="02040503050406030204" pitchFamily="18" charset="0"/>
                <a:ea typeface="Cambria" panose="02040503050406030204" pitchFamily="18" charset="0"/>
              </a:rPr>
              <a:t>2</a:t>
            </a:r>
            <a:r>
              <a:rPr lang="vi-VN" sz="2800" i="1" dirty="0">
                <a:solidFill>
                  <a:srgbClr val="FF0000"/>
                </a:solidFill>
                <a:latin typeface="Cambria" panose="02040503050406030204" pitchFamily="18" charset="0"/>
                <a:ea typeface="Cambria" panose="02040503050406030204" pitchFamily="18" charset="0"/>
              </a:rPr>
              <a:t> hãy Cho biết sườn núi A1 đến B hay A1 đến E thoải hơn? Vì sao?</a:t>
            </a:r>
          </a:p>
        </p:txBody>
      </p:sp>
      <p:sp>
        <p:nvSpPr>
          <p:cNvPr id="8" name="Rectangle 7"/>
          <p:cNvSpPr/>
          <p:nvPr/>
        </p:nvSpPr>
        <p:spPr>
          <a:xfrm>
            <a:off x="7543800" y="3962400"/>
            <a:ext cx="4038600" cy="1200329"/>
          </a:xfrm>
          <a:prstGeom prst="rect">
            <a:avLst/>
          </a:prstGeom>
          <a:solidFill>
            <a:schemeClr val="accent1">
              <a:lumMod val="20000"/>
              <a:lumOff val="80000"/>
            </a:schemeClr>
          </a:solidFill>
        </p:spPr>
        <p:txBody>
          <a:bodyPr wrap="square">
            <a:spAutoFit/>
          </a:bodyPr>
          <a:lstStyle/>
          <a:p>
            <a:pPr algn="just"/>
            <a:r>
              <a:rPr lang="vi-VN" sz="2400" dirty="0">
                <a:latin typeface="Cambria" panose="02040503050406030204" pitchFamily="18" charset="0"/>
                <a:ea typeface="Cambria" panose="02040503050406030204" pitchFamily="18" charset="0"/>
              </a:rPr>
              <a:t>Sườn núi A1 đến E thoải hơn do các đường đồng mức xa nhau hơn.</a:t>
            </a:r>
          </a:p>
        </p:txBody>
      </p:sp>
    </p:spTree>
    <p:extLst>
      <p:ext uri="{BB962C8B-B14F-4D97-AF65-F5344CB8AC3E}">
        <p14:creationId xmlns:p14="http://schemas.microsoft.com/office/powerpoint/2010/main" val="174185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2013081" y="228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11</a:t>
            </a:r>
            <a:r>
              <a:rPr lang="vi-VN" sz="2400" b="1" dirty="0">
                <a:solidFill>
                  <a:srgbClr val="FF0000"/>
                </a:solidFill>
                <a:effectLst>
                  <a:outerShdw blurRad="38100" dist="38100" dir="2700000" algn="tl">
                    <a:srgbClr val="000000">
                      <a:alpha val="43137"/>
                    </a:srgbClr>
                  </a:outerShdw>
                </a:effectLst>
                <a:latin typeface="Cambria" pitchFamily="18" charset="0"/>
              </a:rPr>
              <a:t>. THỰC HÀNH ĐỌC LƯỢC ĐỒ ĐỊA HÌNH TỈ LỆ LỚN VÀ LÁT CẮT ĐỊA HÌNH ĐƠN GIẢN</a:t>
            </a:r>
          </a:p>
        </p:txBody>
      </p:sp>
      <p:sp>
        <p:nvSpPr>
          <p:cNvPr id="6" name="Title 1"/>
          <p:cNvSpPr txBox="1">
            <a:spLocks/>
          </p:cNvSpPr>
          <p:nvPr/>
        </p:nvSpPr>
        <p:spPr>
          <a:xfrm>
            <a:off x="381000" y="104397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III. </a:t>
            </a:r>
            <a:r>
              <a:rPr lang="en-US" sz="2400" b="1" dirty="0" err="1" smtClean="0">
                <a:solidFill>
                  <a:srgbClr val="0D30DD"/>
                </a:solidFill>
                <a:effectLst>
                  <a:outerShdw blurRad="38100" dist="38100" dir="2700000" algn="tl">
                    <a:srgbClr val="000000">
                      <a:alpha val="43137"/>
                    </a:srgbClr>
                  </a:outerShdw>
                </a:effectLst>
                <a:latin typeface="Cambria" pitchFamily="18" charset="0"/>
              </a:rPr>
              <a:t>Luyện</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tập</a:t>
            </a:r>
            <a:endParaRPr lang="vi-VN"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7" name="Rectangle 6"/>
          <p:cNvSpPr/>
          <p:nvPr/>
        </p:nvSpPr>
        <p:spPr>
          <a:xfrm>
            <a:off x="8077200" y="1524000"/>
            <a:ext cx="3429000" cy="1815882"/>
          </a:xfrm>
          <a:prstGeom prst="rect">
            <a:avLst/>
          </a:prstGeom>
        </p:spPr>
        <p:txBody>
          <a:bodyPr wrap="square">
            <a:spAutoFit/>
          </a:bodyPr>
          <a:lstStyle/>
          <a:p>
            <a:pPr algn="ctr"/>
            <a:r>
              <a:rPr lang="vi-VN" sz="2800" i="1" dirty="0">
                <a:solidFill>
                  <a:srgbClr val="FF0000"/>
                </a:solidFill>
                <a:latin typeface="Cambria" panose="02040503050406030204" pitchFamily="18" charset="0"/>
                <a:ea typeface="Cambria" panose="02040503050406030204" pitchFamily="18" charset="0"/>
              </a:rPr>
              <a:t>Quan sát hình 11.3 hãy tính khoảng cách từ TPHCM đến Đà Lạt.</a:t>
            </a:r>
          </a:p>
        </p:txBody>
      </p:sp>
      <p:sp>
        <p:nvSpPr>
          <p:cNvPr id="8" name="Rectangle 7"/>
          <p:cNvSpPr/>
          <p:nvPr/>
        </p:nvSpPr>
        <p:spPr>
          <a:xfrm>
            <a:off x="7620000" y="3339882"/>
            <a:ext cx="4038600" cy="3416320"/>
          </a:xfrm>
          <a:prstGeom prst="rect">
            <a:avLst/>
          </a:prstGeom>
          <a:solidFill>
            <a:schemeClr val="accent1">
              <a:lumMod val="20000"/>
              <a:lumOff val="80000"/>
            </a:schemeClr>
          </a:solidFill>
        </p:spPr>
        <p:txBody>
          <a:bodyPr wrap="square">
            <a:spAutoFit/>
          </a:bodyPr>
          <a:lstStyle/>
          <a:p>
            <a:pPr algn="just"/>
            <a:r>
              <a:rPr lang="vi-VN" sz="2400" dirty="0">
                <a:latin typeface="Cambria" panose="02040503050406030204" pitchFamily="18" charset="0"/>
                <a:ea typeface="Cambria" panose="02040503050406030204" pitchFamily="18" charset="0"/>
              </a:rPr>
              <a:t>- Tỉ lệ ngang của bản đồ: </a:t>
            </a:r>
            <a:r>
              <a:rPr lang="vi-VN" sz="2400" dirty="0">
                <a:solidFill>
                  <a:srgbClr val="FF0000"/>
                </a:solidFill>
                <a:latin typeface="Cambria" panose="02040503050406030204" pitchFamily="18" charset="0"/>
                <a:ea typeface="Cambria" panose="02040503050406030204" pitchFamily="18" charset="0"/>
              </a:rPr>
              <a:t>1:1600000</a:t>
            </a:r>
          </a:p>
          <a:p>
            <a:pPr algn="just"/>
            <a:r>
              <a:rPr lang="vi-VN" sz="2400" dirty="0">
                <a:latin typeface="Cambria" panose="02040503050406030204" pitchFamily="18" charset="0"/>
                <a:ea typeface="Cambria" panose="02040503050406030204" pitchFamily="18" charset="0"/>
              </a:rPr>
              <a:t>- Khoảng cách đo được từ TPHCM đến Đà lạt trên hình 11.3 là </a:t>
            </a:r>
            <a:r>
              <a:rPr lang="vi-VN" sz="2400" dirty="0">
                <a:solidFill>
                  <a:srgbClr val="FF0000"/>
                </a:solidFill>
                <a:latin typeface="Cambria" panose="02040503050406030204" pitchFamily="18" charset="0"/>
                <a:ea typeface="Cambria" panose="02040503050406030204" pitchFamily="18" charset="0"/>
              </a:rPr>
              <a:t>12,7cm.</a:t>
            </a:r>
          </a:p>
          <a:p>
            <a:pPr algn="just"/>
            <a:r>
              <a:rPr lang="vi-VN" sz="2400" dirty="0">
                <a:latin typeface="Cambria" panose="02040503050406030204" pitchFamily="18" charset="0"/>
                <a:ea typeface="Cambria" panose="02040503050406030204" pitchFamily="18" charset="0"/>
              </a:rPr>
              <a:t>- Khoảng cách thực địa từ TPHCM đến Đà lạt = </a:t>
            </a:r>
            <a:r>
              <a:rPr lang="vi-VN" sz="2400" dirty="0">
                <a:solidFill>
                  <a:srgbClr val="FF0000"/>
                </a:solidFill>
                <a:latin typeface="Cambria" panose="02040503050406030204" pitchFamily="18" charset="0"/>
                <a:ea typeface="Cambria" panose="02040503050406030204" pitchFamily="18" charset="0"/>
              </a:rPr>
              <a:t>12,7 x 1600000 = 20320000cm = 203,2km.</a:t>
            </a:r>
          </a:p>
        </p:txBody>
      </p:sp>
      <p:pic>
        <p:nvPicPr>
          <p:cNvPr id="9" name="Picture 8"/>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4430" y="1676400"/>
            <a:ext cx="7266970" cy="5029200"/>
          </a:xfrm>
          <a:prstGeom prst="rect">
            <a:avLst/>
          </a:prstGeom>
          <a:noFill/>
          <a:ln>
            <a:solidFill>
              <a:srgbClr val="00FF00"/>
            </a:solidFill>
          </a:ln>
        </p:spPr>
      </p:pic>
    </p:spTree>
    <p:extLst>
      <p:ext uri="{BB962C8B-B14F-4D97-AF65-F5344CB8AC3E}">
        <p14:creationId xmlns:p14="http://schemas.microsoft.com/office/powerpoint/2010/main" val="372821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0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2013081" y="228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11</a:t>
            </a:r>
            <a:r>
              <a:rPr lang="vi-VN" sz="2400" b="1" dirty="0">
                <a:solidFill>
                  <a:srgbClr val="FF0000"/>
                </a:solidFill>
                <a:effectLst>
                  <a:outerShdw blurRad="38100" dist="38100" dir="2700000" algn="tl">
                    <a:srgbClr val="000000">
                      <a:alpha val="43137"/>
                    </a:srgbClr>
                  </a:outerShdw>
                </a:effectLst>
                <a:latin typeface="Cambria" pitchFamily="18" charset="0"/>
              </a:rPr>
              <a:t>. THỰC HÀNH ĐỌC LƯỢC ĐỒ ĐỊA HÌNH TỈ LỆ LỚN VÀ LÁT CẮT ĐỊA HÌNH ĐƠN GIẢN</a:t>
            </a:r>
          </a:p>
        </p:txBody>
      </p:sp>
      <p:sp>
        <p:nvSpPr>
          <p:cNvPr id="26" name="Title 1"/>
          <p:cNvSpPr txBox="1">
            <a:spLocks/>
          </p:cNvSpPr>
          <p:nvPr/>
        </p:nvSpPr>
        <p:spPr>
          <a:xfrm>
            <a:off x="1066800" y="13335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 </a:t>
            </a:r>
            <a:r>
              <a:rPr lang="vi-VN" sz="2400" b="1" dirty="0" smtClean="0">
                <a:solidFill>
                  <a:srgbClr val="0D30DD"/>
                </a:solidFill>
                <a:effectLst>
                  <a:outerShdw blurRad="38100" dist="38100" dir="2700000" algn="tl">
                    <a:srgbClr val="000000">
                      <a:alpha val="43137"/>
                    </a:srgbClr>
                  </a:outerShdw>
                </a:effectLst>
                <a:latin typeface="Cambria" pitchFamily="18" charset="0"/>
              </a:rPr>
              <a:t>ĐỌC </a:t>
            </a:r>
            <a:r>
              <a:rPr lang="vi-VN" sz="2400" b="1" dirty="0">
                <a:solidFill>
                  <a:srgbClr val="0D30DD"/>
                </a:solidFill>
                <a:effectLst>
                  <a:outerShdw blurRad="38100" dist="38100" dir="2700000" algn="tl">
                    <a:srgbClr val="000000">
                      <a:alpha val="43137"/>
                    </a:srgbClr>
                  </a:outerShdw>
                </a:effectLst>
                <a:latin typeface="Cambria" pitchFamily="18" charset="0"/>
              </a:rPr>
              <a:t>LƯỢC ĐỒ ĐỊA HÌNH TỈ LỆ LỚN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66800" y="23241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II. </a:t>
            </a:r>
            <a:r>
              <a:rPr lang="vi-VN" sz="2400" b="1" dirty="0" smtClean="0">
                <a:solidFill>
                  <a:srgbClr val="0D30DD"/>
                </a:solidFill>
                <a:effectLst>
                  <a:outerShdw blurRad="38100" dist="38100" dir="2700000" algn="tl">
                    <a:srgbClr val="000000">
                      <a:alpha val="43137"/>
                    </a:srgbClr>
                  </a:outerShdw>
                </a:effectLst>
                <a:latin typeface="Cambria" pitchFamily="18" charset="0"/>
              </a:rPr>
              <a:t>LÁT </a:t>
            </a:r>
            <a:r>
              <a:rPr lang="vi-VN" sz="2400" b="1" dirty="0">
                <a:solidFill>
                  <a:srgbClr val="0D30DD"/>
                </a:solidFill>
                <a:effectLst>
                  <a:outerShdw blurRad="38100" dist="38100" dir="2700000" algn="tl">
                    <a:srgbClr val="000000">
                      <a:alpha val="43137"/>
                    </a:srgbClr>
                  </a:outerShdw>
                </a:effectLst>
                <a:latin typeface="Cambria" pitchFamily="18" charset="0"/>
              </a:rPr>
              <a:t>CẮT ĐỊA HÌNH</a:t>
            </a:r>
          </a:p>
        </p:txBody>
      </p:sp>
      <p:sp>
        <p:nvSpPr>
          <p:cNvPr id="21" name="Title 1"/>
          <p:cNvSpPr txBox="1">
            <a:spLocks/>
          </p:cNvSpPr>
          <p:nvPr/>
        </p:nvSpPr>
        <p:spPr>
          <a:xfrm>
            <a:off x="1066800" y="3162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III. LUYỆN </a:t>
            </a:r>
            <a:r>
              <a:rPr lang="en-US" sz="2400" b="1" dirty="0">
                <a:solidFill>
                  <a:srgbClr val="0D30DD"/>
                </a:solidFill>
                <a:effectLst>
                  <a:outerShdw blurRad="38100" dist="38100" dir="2700000" algn="tl">
                    <a:srgbClr val="000000">
                      <a:alpha val="43137"/>
                    </a:srgbClr>
                  </a:outerShdw>
                </a:effectLst>
                <a:latin typeface="Cambria" pitchFamily="18" charset="0"/>
              </a:rPr>
              <a:t>TẬP VÀ VẬN DỤNG</a:t>
            </a:r>
          </a:p>
        </p:txBody>
      </p:sp>
    </p:spTree>
    <p:extLst>
      <p:ext uri="{BB962C8B-B14F-4D97-AF65-F5344CB8AC3E}">
        <p14:creationId xmlns:p14="http://schemas.microsoft.com/office/powerpoint/2010/main" val="3124635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0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2013081" y="228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11</a:t>
            </a:r>
            <a:r>
              <a:rPr lang="vi-VN" sz="2400" b="1" dirty="0">
                <a:solidFill>
                  <a:srgbClr val="FF0000"/>
                </a:solidFill>
                <a:effectLst>
                  <a:outerShdw blurRad="38100" dist="38100" dir="2700000" algn="tl">
                    <a:srgbClr val="000000">
                      <a:alpha val="43137"/>
                    </a:srgbClr>
                  </a:outerShdw>
                </a:effectLst>
                <a:latin typeface="Cambria" pitchFamily="18" charset="0"/>
              </a:rPr>
              <a:t>. THỰC HÀNH ĐỌC LƯỢC ĐỒ ĐỊA HÌNH TỈ LỆ LỚN VÀ LÁT CẮT ĐỊA HÌNH ĐƠN GIẢN</a:t>
            </a:r>
          </a:p>
        </p:txBody>
      </p:sp>
      <p:sp>
        <p:nvSpPr>
          <p:cNvPr id="26" name="Title 1"/>
          <p:cNvSpPr txBox="1">
            <a:spLocks/>
          </p:cNvSpPr>
          <p:nvPr/>
        </p:nvSpPr>
        <p:spPr>
          <a:xfrm>
            <a:off x="93044" y="11430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 </a:t>
            </a:r>
            <a:r>
              <a:rPr lang="vi-VN" sz="2400" b="1" dirty="0" smtClean="0">
                <a:solidFill>
                  <a:srgbClr val="0D30DD"/>
                </a:solidFill>
                <a:effectLst>
                  <a:outerShdw blurRad="38100" dist="38100" dir="2700000" algn="tl">
                    <a:srgbClr val="000000">
                      <a:alpha val="43137"/>
                    </a:srgbClr>
                  </a:outerShdw>
                </a:effectLst>
                <a:latin typeface="Cambria" pitchFamily="18" charset="0"/>
              </a:rPr>
              <a:t>ĐỌC </a:t>
            </a:r>
            <a:r>
              <a:rPr lang="vi-VN" sz="2400" b="1" dirty="0">
                <a:solidFill>
                  <a:srgbClr val="0D30DD"/>
                </a:solidFill>
                <a:effectLst>
                  <a:outerShdw blurRad="38100" dist="38100" dir="2700000" algn="tl">
                    <a:srgbClr val="000000">
                      <a:alpha val="43137"/>
                    </a:srgbClr>
                  </a:outerShdw>
                </a:effectLst>
                <a:latin typeface="Cambria" pitchFamily="18" charset="0"/>
              </a:rPr>
              <a:t>LƯỢC ĐỒ ĐỊA HÌNH TỈ LỆ LỚN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pic>
        <p:nvPicPr>
          <p:cNvPr id="7" name="Picture 6"/>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3524" y="1981200"/>
            <a:ext cx="7086600" cy="4571999"/>
          </a:xfrm>
          <a:prstGeom prst="rect">
            <a:avLst/>
          </a:prstGeom>
          <a:noFill/>
          <a:ln>
            <a:solidFill>
              <a:srgbClr val="00FF00"/>
            </a:solidFill>
          </a:ln>
        </p:spPr>
      </p:pic>
      <p:sp>
        <p:nvSpPr>
          <p:cNvPr id="8" name="Rectangle 7"/>
          <p:cNvSpPr/>
          <p:nvPr/>
        </p:nvSpPr>
        <p:spPr>
          <a:xfrm>
            <a:off x="7508691" y="4451198"/>
            <a:ext cx="4474760" cy="2123658"/>
          </a:xfrm>
          <a:prstGeom prst="rect">
            <a:avLst/>
          </a:prstGeom>
          <a:solidFill>
            <a:schemeClr val="accent6">
              <a:lumMod val="20000"/>
              <a:lumOff val="80000"/>
            </a:schemeClr>
          </a:solidFill>
        </p:spPr>
        <p:txBody>
          <a:bodyPr wrap="square">
            <a:spAutoFit/>
          </a:bodyPr>
          <a:lstStyle/>
          <a:p>
            <a:pPr algn="just"/>
            <a:r>
              <a:rPr lang="en-US" sz="2200" dirty="0">
                <a:latin typeface="Cambria" panose="02040503050406030204" pitchFamily="18" charset="0"/>
                <a:ea typeface="Cambria" panose="02040503050406030204" pitchFamily="18" charset="0"/>
              </a:rPr>
              <a:t>- Đ</a:t>
            </a:r>
            <a:r>
              <a:rPr lang="vi-VN" sz="2200" dirty="0">
                <a:latin typeface="Cambria" panose="02040503050406030204" pitchFamily="18" charset="0"/>
                <a:ea typeface="Cambria" panose="02040503050406030204" pitchFamily="18" charset="0"/>
              </a:rPr>
              <a:t>ộ cao địa hình trên bản đồ được biểu hiện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bằng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các</a:t>
            </a:r>
            <a:r>
              <a:rPr lang="en-US" sz="2200" dirty="0">
                <a:latin typeface="Cambria" panose="02040503050406030204" pitchFamily="18" charset="0"/>
                <a:ea typeface="Cambria" panose="02040503050406030204" pitchFamily="18" charset="0"/>
              </a:rPr>
              <a:t> thang </a:t>
            </a:r>
            <a:r>
              <a:rPr lang="en-US" sz="2200" dirty="0" err="1">
                <a:latin typeface="Cambria" panose="02040503050406030204" pitchFamily="18" charset="0"/>
                <a:ea typeface="Cambria" panose="02040503050406030204" pitchFamily="18" charset="0"/>
              </a:rPr>
              <a:t>màu</a:t>
            </a:r>
            <a:r>
              <a:rPr lang="en-US" sz="2200" dirty="0">
                <a:latin typeface="Cambria" panose="02040503050406030204" pitchFamily="18" charset="0"/>
                <a:ea typeface="Cambria" panose="02040503050406030204" pitchFamily="18" charset="0"/>
              </a:rPr>
              <a:t>.</a:t>
            </a:r>
          </a:p>
          <a:p>
            <a:pPr algn="just"/>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Ví</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dụ</a:t>
            </a:r>
            <a:r>
              <a:rPr lang="en-US" sz="2200" dirty="0">
                <a:latin typeface="Cambria" panose="02040503050406030204" pitchFamily="18" charset="0"/>
                <a:ea typeface="Cambria" panose="02040503050406030204" pitchFamily="18" charset="0"/>
              </a:rPr>
              <a:t>:</a:t>
            </a:r>
          </a:p>
          <a:p>
            <a:pPr algn="just"/>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Màu</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vàng</a:t>
            </a:r>
            <a:r>
              <a:rPr lang="en-US" sz="2200" dirty="0">
                <a:latin typeface="Cambria" panose="02040503050406030204" pitchFamily="18" charset="0"/>
                <a:ea typeface="Cambria" panose="02040503050406030204" pitchFamily="18" charset="0"/>
              </a:rPr>
              <a:t>: 500 – 1000m</a:t>
            </a:r>
          </a:p>
          <a:p>
            <a:pPr algn="just"/>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Màu</a:t>
            </a:r>
            <a:r>
              <a:rPr lang="en-US" sz="2200" dirty="0">
                <a:latin typeface="Cambria" panose="02040503050406030204" pitchFamily="18" charset="0"/>
                <a:ea typeface="Cambria" panose="02040503050406030204" pitchFamily="18" charset="0"/>
              </a:rPr>
              <a:t> cam: 1000 – 2000m</a:t>
            </a:r>
          </a:p>
          <a:p>
            <a:pPr algn="just"/>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Màu</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đỏ</a:t>
            </a:r>
            <a:r>
              <a:rPr lang="en-US" sz="2200" dirty="0">
                <a:latin typeface="Cambria" panose="02040503050406030204" pitchFamily="18" charset="0"/>
                <a:ea typeface="Cambria" panose="02040503050406030204" pitchFamily="18" charset="0"/>
              </a:rPr>
              <a:t>: 2000 – 3000m</a:t>
            </a:r>
            <a:endParaRPr lang="vi-VN" sz="2200" dirty="0">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a:blip r:embed="rId4"/>
          <a:stretch>
            <a:fillRect/>
          </a:stretch>
        </p:blipFill>
        <p:spPr>
          <a:xfrm>
            <a:off x="7210124" y="1981200"/>
            <a:ext cx="5105400" cy="1932599"/>
          </a:xfrm>
          <a:prstGeom prst="rect">
            <a:avLst/>
          </a:prstGeom>
        </p:spPr>
      </p:pic>
    </p:spTree>
    <p:extLst>
      <p:ext uri="{BB962C8B-B14F-4D97-AF65-F5344CB8AC3E}">
        <p14:creationId xmlns:p14="http://schemas.microsoft.com/office/powerpoint/2010/main" val="19230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0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2013081" y="228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11</a:t>
            </a:r>
            <a:r>
              <a:rPr lang="vi-VN" sz="2400" b="1" dirty="0">
                <a:solidFill>
                  <a:srgbClr val="FF0000"/>
                </a:solidFill>
                <a:effectLst>
                  <a:outerShdw blurRad="38100" dist="38100" dir="2700000" algn="tl">
                    <a:srgbClr val="000000">
                      <a:alpha val="43137"/>
                    </a:srgbClr>
                  </a:outerShdw>
                </a:effectLst>
                <a:latin typeface="Cambria" pitchFamily="18" charset="0"/>
              </a:rPr>
              <a:t>. THỰC HÀNH ĐỌC LƯỢC ĐỒ ĐỊA HÌNH TỈ LỆ LỚN VÀ LÁT CẮT ĐỊA HÌNH ĐƠN GIẢN</a:t>
            </a:r>
          </a:p>
        </p:txBody>
      </p:sp>
      <p:sp>
        <p:nvSpPr>
          <p:cNvPr id="26" name="Title 1"/>
          <p:cNvSpPr txBox="1">
            <a:spLocks/>
          </p:cNvSpPr>
          <p:nvPr/>
        </p:nvSpPr>
        <p:spPr>
          <a:xfrm>
            <a:off x="93044" y="11430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 </a:t>
            </a:r>
            <a:r>
              <a:rPr lang="vi-VN" sz="2400" b="1" dirty="0" smtClean="0">
                <a:solidFill>
                  <a:srgbClr val="0D30DD"/>
                </a:solidFill>
                <a:effectLst>
                  <a:outerShdw blurRad="38100" dist="38100" dir="2700000" algn="tl">
                    <a:srgbClr val="000000">
                      <a:alpha val="43137"/>
                    </a:srgbClr>
                  </a:outerShdw>
                </a:effectLst>
                <a:latin typeface="Cambria" pitchFamily="18" charset="0"/>
              </a:rPr>
              <a:t>ĐỌC </a:t>
            </a:r>
            <a:r>
              <a:rPr lang="vi-VN" sz="2400" b="1" dirty="0">
                <a:solidFill>
                  <a:srgbClr val="0D30DD"/>
                </a:solidFill>
                <a:effectLst>
                  <a:outerShdw blurRad="38100" dist="38100" dir="2700000" algn="tl">
                    <a:srgbClr val="000000">
                      <a:alpha val="43137"/>
                    </a:srgbClr>
                  </a:outerShdw>
                </a:effectLst>
                <a:latin typeface="Cambria" pitchFamily="18" charset="0"/>
              </a:rPr>
              <a:t>LƯỢC ĐỒ ĐỊA HÌNH TỈ LỆ LỚN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11" name="Rectangle 10"/>
          <p:cNvSpPr/>
          <p:nvPr/>
        </p:nvSpPr>
        <p:spPr>
          <a:xfrm>
            <a:off x="6553200" y="1921042"/>
            <a:ext cx="5305308" cy="1815882"/>
          </a:xfrm>
          <a:prstGeom prst="rect">
            <a:avLst/>
          </a:prstGeom>
        </p:spPr>
        <p:txBody>
          <a:bodyPr wrap="square">
            <a:spAutoFit/>
          </a:bodyPr>
          <a:lstStyle/>
          <a:p>
            <a:pPr algn="just"/>
            <a:r>
              <a:rPr lang="en-US" sz="2800" i="1" dirty="0" err="1">
                <a:solidFill>
                  <a:srgbClr val="FF0000"/>
                </a:solidFill>
                <a:latin typeface="Cambria" panose="02040503050406030204" pitchFamily="18" charset="0"/>
                <a:ea typeface="Cambria" panose="02040503050406030204" pitchFamily="18" charset="0"/>
              </a:rPr>
              <a:t>Quan</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sát</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hình</a:t>
            </a:r>
            <a:r>
              <a:rPr lang="en-US" sz="2800" i="1" dirty="0">
                <a:solidFill>
                  <a:srgbClr val="FF0000"/>
                </a:solidFill>
                <a:latin typeface="Cambria" panose="02040503050406030204" pitchFamily="18" charset="0"/>
                <a:ea typeface="Cambria" panose="02040503050406030204" pitchFamily="18" charset="0"/>
              </a:rPr>
              <a:t> 11.2 </a:t>
            </a:r>
            <a:r>
              <a:rPr lang="en-US" sz="2800" i="1" dirty="0" err="1">
                <a:solidFill>
                  <a:srgbClr val="FF0000"/>
                </a:solidFill>
                <a:latin typeface="Cambria" panose="02040503050406030204" pitchFamily="18" charset="0"/>
                <a:ea typeface="Cambria" panose="02040503050406030204" pitchFamily="18" charset="0"/>
              </a:rPr>
              <a:t>và</a:t>
            </a:r>
            <a:r>
              <a:rPr lang="en-US" sz="2800" i="1" dirty="0">
                <a:solidFill>
                  <a:srgbClr val="FF0000"/>
                </a:solidFill>
                <a:latin typeface="Cambria" panose="02040503050406030204" pitchFamily="18" charset="0"/>
                <a:ea typeface="Cambria" panose="02040503050406030204" pitchFamily="18" charset="0"/>
              </a:rPr>
              <a:t> </a:t>
            </a:r>
            <a:r>
              <a:rPr lang="en-US" sz="2800" i="1" dirty="0" err="1" smtClean="0">
                <a:solidFill>
                  <a:srgbClr val="FF0000"/>
                </a:solidFill>
                <a:latin typeface="Cambria" panose="02040503050406030204" pitchFamily="18" charset="0"/>
                <a:ea typeface="Cambria" panose="02040503050406030204" pitchFamily="18" charset="0"/>
              </a:rPr>
              <a:t>thông</a:t>
            </a:r>
            <a:r>
              <a:rPr lang="en-US" sz="2800" i="1" dirty="0" smtClean="0">
                <a:solidFill>
                  <a:srgbClr val="FF0000"/>
                </a:solidFill>
                <a:latin typeface="Cambria" panose="02040503050406030204" pitchFamily="18" charset="0"/>
                <a:ea typeface="Cambria" panose="02040503050406030204" pitchFamily="18" charset="0"/>
              </a:rPr>
              <a:t> tin </a:t>
            </a:r>
            <a:r>
              <a:rPr lang="en-US" sz="2800" i="1" dirty="0" err="1">
                <a:solidFill>
                  <a:srgbClr val="FF0000"/>
                </a:solidFill>
                <a:latin typeface="Cambria" panose="02040503050406030204" pitchFamily="18" charset="0"/>
                <a:ea typeface="Cambria" panose="02040503050406030204" pitchFamily="18" charset="0"/>
              </a:rPr>
              <a:t>trong</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bài</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hãy</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cho</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biết</a:t>
            </a:r>
            <a:r>
              <a:rPr lang="en-US" sz="2800" i="1" dirty="0">
                <a:solidFill>
                  <a:srgbClr val="FF0000"/>
                </a:solidFill>
                <a:latin typeface="Cambria" panose="02040503050406030204" pitchFamily="18" charset="0"/>
                <a:ea typeface="Cambria" panose="02040503050406030204" pitchFamily="18" charset="0"/>
              </a:rPr>
              <a:t> </a:t>
            </a:r>
          </a:p>
          <a:p>
            <a:pPr algn="just"/>
            <a:r>
              <a:rPr lang="en-US" sz="2800" i="1" dirty="0" err="1">
                <a:solidFill>
                  <a:srgbClr val="FF0000"/>
                </a:solidFill>
                <a:latin typeface="Cambria" panose="02040503050406030204" pitchFamily="18" charset="0"/>
                <a:ea typeface="Cambria" panose="02040503050406030204" pitchFamily="18" charset="0"/>
              </a:rPr>
              <a:t>Lược</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đồ</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địa</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hình</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tỉ</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lệ</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lớn</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và</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đường</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đồng</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mức</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là</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gì</a:t>
            </a:r>
            <a:r>
              <a:rPr lang="en-US" sz="2800" i="1" dirty="0">
                <a:solidFill>
                  <a:srgbClr val="FF0000"/>
                </a:solidFill>
                <a:latin typeface="Cambria" panose="02040503050406030204" pitchFamily="18" charset="0"/>
                <a:ea typeface="Cambria" panose="02040503050406030204" pitchFamily="18" charset="0"/>
              </a:rPr>
              <a:t>? </a:t>
            </a:r>
          </a:p>
        </p:txBody>
      </p:sp>
      <p:sp>
        <p:nvSpPr>
          <p:cNvPr id="12" name="Rectangle 11"/>
          <p:cNvSpPr/>
          <p:nvPr/>
        </p:nvSpPr>
        <p:spPr>
          <a:xfrm>
            <a:off x="6629400" y="4038600"/>
            <a:ext cx="5229108" cy="2677656"/>
          </a:xfrm>
          <a:prstGeom prst="rect">
            <a:avLst/>
          </a:prstGeom>
          <a:solidFill>
            <a:schemeClr val="accent6">
              <a:lumMod val="20000"/>
              <a:lumOff val="80000"/>
            </a:schemeClr>
          </a:solidFill>
        </p:spPr>
        <p:txBody>
          <a:bodyPr wrap="square">
            <a:spAutoFit/>
          </a:bodyPr>
          <a:lstStyle/>
          <a:p>
            <a:pPr algn="just"/>
            <a:r>
              <a:rPr lang="vi-VN" sz="2400" dirty="0">
                <a:latin typeface="Cambria" panose="02040503050406030204" pitchFamily="18" charset="0"/>
                <a:ea typeface="Cambria" panose="02040503050406030204" pitchFamily="18" charset="0"/>
              </a:rPr>
              <a:t>- Lược đồ địa hình tỉ lệ lớn là lược đồ thể hiện đặc điểm địa hình (độ cao, độ dốc...) của 1 khu vực có diện tích nhỏ bằng đường đồng mức.</a:t>
            </a:r>
          </a:p>
          <a:p>
            <a:pPr algn="just"/>
            <a:r>
              <a:rPr lang="vi-VN" sz="2400" dirty="0">
                <a:latin typeface="Cambria" panose="02040503050406030204" pitchFamily="18" charset="0"/>
                <a:ea typeface="Cambria" panose="02040503050406030204" pitchFamily="18" charset="0"/>
              </a:rPr>
              <a:t>- Đường đồng mức: là đường nối những điểm có cùng độ cao so với mực biển.</a:t>
            </a:r>
          </a:p>
        </p:txBody>
      </p:sp>
      <p:pic>
        <p:nvPicPr>
          <p:cNvPr id="13" name="Picture 12"/>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2029326"/>
            <a:ext cx="6096000" cy="4600074"/>
          </a:xfrm>
          <a:prstGeom prst="rect">
            <a:avLst/>
          </a:prstGeom>
          <a:noFill/>
          <a:ln>
            <a:solidFill>
              <a:srgbClr val="00FF00"/>
            </a:solidFill>
          </a:ln>
        </p:spPr>
      </p:pic>
    </p:spTree>
    <p:extLst>
      <p:ext uri="{BB962C8B-B14F-4D97-AF65-F5344CB8AC3E}">
        <p14:creationId xmlns:p14="http://schemas.microsoft.com/office/powerpoint/2010/main" val="87055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ircle(in)">
                                      <p:cBhvr>
                                        <p:cTn id="12"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0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2013081" y="228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11</a:t>
            </a:r>
            <a:r>
              <a:rPr lang="vi-VN" sz="2400" b="1" dirty="0">
                <a:solidFill>
                  <a:srgbClr val="FF0000"/>
                </a:solidFill>
                <a:effectLst>
                  <a:outerShdw blurRad="38100" dist="38100" dir="2700000" algn="tl">
                    <a:srgbClr val="000000">
                      <a:alpha val="43137"/>
                    </a:srgbClr>
                  </a:outerShdw>
                </a:effectLst>
                <a:latin typeface="Cambria" pitchFamily="18" charset="0"/>
              </a:rPr>
              <a:t>. THỰC HÀNH ĐỌC LƯỢC ĐỒ ĐỊA HÌNH TỈ LỆ LỚN VÀ LÁT CẮT ĐỊA HÌNH ĐƠN GIẢN</a:t>
            </a:r>
          </a:p>
        </p:txBody>
      </p:sp>
      <p:sp>
        <p:nvSpPr>
          <p:cNvPr id="26" name="Title 1"/>
          <p:cNvSpPr txBox="1">
            <a:spLocks/>
          </p:cNvSpPr>
          <p:nvPr/>
        </p:nvSpPr>
        <p:spPr>
          <a:xfrm>
            <a:off x="93044" y="11430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 </a:t>
            </a:r>
            <a:r>
              <a:rPr lang="vi-VN" sz="2400" b="1" dirty="0" smtClean="0">
                <a:solidFill>
                  <a:srgbClr val="0D30DD"/>
                </a:solidFill>
                <a:effectLst>
                  <a:outerShdw blurRad="38100" dist="38100" dir="2700000" algn="tl">
                    <a:srgbClr val="000000">
                      <a:alpha val="43137"/>
                    </a:srgbClr>
                  </a:outerShdw>
                </a:effectLst>
                <a:latin typeface="Cambria" pitchFamily="18" charset="0"/>
              </a:rPr>
              <a:t>ĐỌC </a:t>
            </a:r>
            <a:r>
              <a:rPr lang="vi-VN" sz="2400" b="1" dirty="0">
                <a:solidFill>
                  <a:srgbClr val="0D30DD"/>
                </a:solidFill>
                <a:effectLst>
                  <a:outerShdw blurRad="38100" dist="38100" dir="2700000" algn="tl">
                    <a:srgbClr val="000000">
                      <a:alpha val="43137"/>
                    </a:srgbClr>
                  </a:outerShdw>
                </a:effectLst>
                <a:latin typeface="Cambria" pitchFamily="18" charset="0"/>
              </a:rPr>
              <a:t>LƯỢC ĐỒ ĐỊA HÌNH TỈ LỆ LỚN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11" name="Rectangle 10"/>
          <p:cNvSpPr/>
          <p:nvPr/>
        </p:nvSpPr>
        <p:spPr>
          <a:xfrm>
            <a:off x="6553200" y="1921042"/>
            <a:ext cx="5305308" cy="1815882"/>
          </a:xfrm>
          <a:prstGeom prst="rect">
            <a:avLst/>
          </a:prstGeom>
        </p:spPr>
        <p:txBody>
          <a:bodyPr wrap="square">
            <a:spAutoFit/>
          </a:bodyPr>
          <a:lstStyle/>
          <a:p>
            <a:pPr algn="just"/>
            <a:r>
              <a:rPr lang="en-US" sz="2800" i="1" dirty="0" err="1">
                <a:solidFill>
                  <a:srgbClr val="FF0000"/>
                </a:solidFill>
                <a:latin typeface="Cambria" panose="02040503050406030204" pitchFamily="18" charset="0"/>
                <a:ea typeface="Cambria" panose="02040503050406030204" pitchFamily="18" charset="0"/>
              </a:rPr>
              <a:t>Quan</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sát</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hình</a:t>
            </a:r>
            <a:r>
              <a:rPr lang="en-US" sz="2800" i="1" dirty="0">
                <a:solidFill>
                  <a:srgbClr val="FF0000"/>
                </a:solidFill>
                <a:latin typeface="Cambria" panose="02040503050406030204" pitchFamily="18" charset="0"/>
                <a:ea typeface="Cambria" panose="02040503050406030204" pitchFamily="18" charset="0"/>
              </a:rPr>
              <a:t> 11.2 </a:t>
            </a:r>
            <a:r>
              <a:rPr lang="en-US" sz="2800" i="1" dirty="0" err="1">
                <a:solidFill>
                  <a:srgbClr val="FF0000"/>
                </a:solidFill>
                <a:latin typeface="Cambria" panose="02040503050406030204" pitchFamily="18" charset="0"/>
                <a:ea typeface="Cambria" panose="02040503050406030204" pitchFamily="18" charset="0"/>
              </a:rPr>
              <a:t>và</a:t>
            </a:r>
            <a:r>
              <a:rPr lang="en-US" sz="2800" i="1" dirty="0">
                <a:solidFill>
                  <a:srgbClr val="FF0000"/>
                </a:solidFill>
                <a:latin typeface="Cambria" panose="02040503050406030204" pitchFamily="18" charset="0"/>
                <a:ea typeface="Cambria" panose="02040503050406030204" pitchFamily="18" charset="0"/>
              </a:rPr>
              <a:t> </a:t>
            </a:r>
            <a:r>
              <a:rPr lang="en-US" sz="2800" i="1" dirty="0" err="1" smtClean="0">
                <a:solidFill>
                  <a:srgbClr val="FF0000"/>
                </a:solidFill>
                <a:latin typeface="Cambria" panose="02040503050406030204" pitchFamily="18" charset="0"/>
                <a:ea typeface="Cambria" panose="02040503050406030204" pitchFamily="18" charset="0"/>
              </a:rPr>
              <a:t>thông</a:t>
            </a:r>
            <a:r>
              <a:rPr lang="en-US" sz="2800" i="1" dirty="0" smtClean="0">
                <a:solidFill>
                  <a:srgbClr val="FF0000"/>
                </a:solidFill>
                <a:latin typeface="Cambria" panose="02040503050406030204" pitchFamily="18" charset="0"/>
                <a:ea typeface="Cambria" panose="02040503050406030204" pitchFamily="18" charset="0"/>
              </a:rPr>
              <a:t> tin </a:t>
            </a:r>
            <a:r>
              <a:rPr lang="en-US" sz="2800" i="1" dirty="0" err="1">
                <a:solidFill>
                  <a:srgbClr val="FF0000"/>
                </a:solidFill>
                <a:latin typeface="Cambria" panose="02040503050406030204" pitchFamily="18" charset="0"/>
                <a:ea typeface="Cambria" panose="02040503050406030204" pitchFamily="18" charset="0"/>
              </a:rPr>
              <a:t>trong</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bài</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hãy</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cho</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biết</a:t>
            </a:r>
            <a:r>
              <a:rPr lang="en-US" sz="2800" i="1" dirty="0">
                <a:solidFill>
                  <a:srgbClr val="FF0000"/>
                </a:solidFill>
                <a:latin typeface="Cambria" panose="02040503050406030204" pitchFamily="18" charset="0"/>
                <a:ea typeface="Cambria" panose="02040503050406030204" pitchFamily="18" charset="0"/>
              </a:rPr>
              <a:t> </a:t>
            </a:r>
          </a:p>
          <a:p>
            <a:pPr algn="just"/>
            <a:r>
              <a:rPr lang="en-US" sz="2800" i="1" dirty="0" err="1">
                <a:solidFill>
                  <a:srgbClr val="FF0000"/>
                </a:solidFill>
                <a:latin typeface="Cambria" panose="02040503050406030204" pitchFamily="18" charset="0"/>
                <a:ea typeface="Cambria" panose="02040503050406030204" pitchFamily="18" charset="0"/>
              </a:rPr>
              <a:t>Lược</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đồ</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địa</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hình</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tỉ</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lệ</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lớn</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và</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đường</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đồng</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mức</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là</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gì</a:t>
            </a:r>
            <a:r>
              <a:rPr lang="en-US" sz="2800" i="1" dirty="0">
                <a:solidFill>
                  <a:srgbClr val="FF0000"/>
                </a:solidFill>
                <a:latin typeface="Cambria" panose="02040503050406030204" pitchFamily="18" charset="0"/>
                <a:ea typeface="Cambria" panose="02040503050406030204" pitchFamily="18" charset="0"/>
              </a:rPr>
              <a:t>? </a:t>
            </a:r>
          </a:p>
        </p:txBody>
      </p:sp>
      <p:sp>
        <p:nvSpPr>
          <p:cNvPr id="12" name="Rectangle 11"/>
          <p:cNvSpPr/>
          <p:nvPr/>
        </p:nvSpPr>
        <p:spPr>
          <a:xfrm>
            <a:off x="6629400" y="4038600"/>
            <a:ext cx="5229108" cy="2677656"/>
          </a:xfrm>
          <a:prstGeom prst="rect">
            <a:avLst/>
          </a:prstGeom>
          <a:solidFill>
            <a:schemeClr val="accent6">
              <a:lumMod val="20000"/>
              <a:lumOff val="80000"/>
            </a:schemeClr>
          </a:solidFill>
        </p:spPr>
        <p:txBody>
          <a:bodyPr wrap="square">
            <a:spAutoFit/>
          </a:bodyPr>
          <a:lstStyle/>
          <a:p>
            <a:pPr algn="just"/>
            <a:r>
              <a:rPr lang="vi-VN" sz="2400" dirty="0">
                <a:latin typeface="Cambria" panose="02040503050406030204" pitchFamily="18" charset="0"/>
                <a:ea typeface="Cambria" panose="02040503050406030204" pitchFamily="18" charset="0"/>
              </a:rPr>
              <a:t>- Lược đồ địa hình tỉ lệ lớn là lược đồ thể hiện đặc điểm địa hình (độ cao, độ dốc...) của 1 khu vực có diện tích nhỏ bằng đường đồng mức.</a:t>
            </a:r>
          </a:p>
          <a:p>
            <a:pPr algn="just"/>
            <a:r>
              <a:rPr lang="vi-VN" sz="2400" dirty="0">
                <a:latin typeface="Cambria" panose="02040503050406030204" pitchFamily="18" charset="0"/>
                <a:ea typeface="Cambria" panose="02040503050406030204" pitchFamily="18" charset="0"/>
              </a:rPr>
              <a:t>- Đường đồng mức: là đường nối những điểm có cùng độ cao so với mực biển.</a:t>
            </a:r>
          </a:p>
        </p:txBody>
      </p:sp>
      <p:pic>
        <p:nvPicPr>
          <p:cNvPr id="8" name="Picture 7"/>
          <p:cNvPicPr>
            <a:picLocks noChangeAspect="1"/>
          </p:cNvPicPr>
          <p:nvPr/>
        </p:nvPicPr>
        <p:blipFill>
          <a:blip r:embed="rId2"/>
          <a:stretch>
            <a:fillRect/>
          </a:stretch>
        </p:blipFill>
        <p:spPr>
          <a:xfrm>
            <a:off x="228600" y="1428750"/>
            <a:ext cx="4495925" cy="5467700"/>
          </a:xfrm>
          <a:prstGeom prst="rect">
            <a:avLst/>
          </a:prstGeom>
        </p:spPr>
      </p:pic>
    </p:spTree>
    <p:extLst>
      <p:ext uri="{BB962C8B-B14F-4D97-AF65-F5344CB8AC3E}">
        <p14:creationId xmlns:p14="http://schemas.microsoft.com/office/powerpoint/2010/main" val="60553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ircle(in)">
                                      <p:cBhvr>
                                        <p:cTn id="12"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0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2013081" y="228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11</a:t>
            </a:r>
            <a:r>
              <a:rPr lang="vi-VN" sz="2400" b="1" dirty="0">
                <a:solidFill>
                  <a:srgbClr val="FF0000"/>
                </a:solidFill>
                <a:effectLst>
                  <a:outerShdw blurRad="38100" dist="38100" dir="2700000" algn="tl">
                    <a:srgbClr val="000000">
                      <a:alpha val="43137"/>
                    </a:srgbClr>
                  </a:outerShdw>
                </a:effectLst>
                <a:latin typeface="Cambria" pitchFamily="18" charset="0"/>
              </a:rPr>
              <a:t>. THỰC HÀNH ĐỌC LƯỢC ĐỒ ĐỊA HÌNH TỈ LỆ LỚN VÀ LÁT CẮT ĐỊA HÌNH ĐƠN GIẢN</a:t>
            </a:r>
          </a:p>
        </p:txBody>
      </p:sp>
      <p:sp>
        <p:nvSpPr>
          <p:cNvPr id="26" name="Title 1"/>
          <p:cNvSpPr txBox="1">
            <a:spLocks/>
          </p:cNvSpPr>
          <p:nvPr/>
        </p:nvSpPr>
        <p:spPr>
          <a:xfrm>
            <a:off x="228600" y="1048018"/>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 </a:t>
            </a:r>
            <a:r>
              <a:rPr lang="vi-VN" sz="2400" b="1" dirty="0" smtClean="0">
                <a:solidFill>
                  <a:srgbClr val="0D30DD"/>
                </a:solidFill>
                <a:effectLst>
                  <a:outerShdw blurRad="38100" dist="38100" dir="2700000" algn="tl">
                    <a:srgbClr val="000000">
                      <a:alpha val="43137"/>
                    </a:srgbClr>
                  </a:outerShdw>
                </a:effectLst>
                <a:latin typeface="Cambria" pitchFamily="18" charset="0"/>
              </a:rPr>
              <a:t>ĐỌC </a:t>
            </a:r>
            <a:r>
              <a:rPr lang="vi-VN" sz="2400" b="1" dirty="0">
                <a:solidFill>
                  <a:srgbClr val="0D30DD"/>
                </a:solidFill>
                <a:effectLst>
                  <a:outerShdw blurRad="38100" dist="38100" dir="2700000" algn="tl">
                    <a:srgbClr val="000000">
                      <a:alpha val="43137"/>
                    </a:srgbClr>
                  </a:outerShdw>
                </a:effectLst>
                <a:latin typeface="Cambria" pitchFamily="18" charset="0"/>
              </a:rPr>
              <a:t>LƯỢC ĐỒ ĐỊA HÌNH TỈ LỆ LỚN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11" name="Rectangle 10"/>
          <p:cNvSpPr/>
          <p:nvPr/>
        </p:nvSpPr>
        <p:spPr>
          <a:xfrm>
            <a:off x="6705600" y="1384519"/>
            <a:ext cx="5029199" cy="1815882"/>
          </a:xfrm>
          <a:prstGeom prst="rect">
            <a:avLst/>
          </a:prstGeom>
        </p:spPr>
        <p:txBody>
          <a:bodyPr wrap="square">
            <a:spAutoFit/>
          </a:bodyPr>
          <a:lstStyle/>
          <a:p>
            <a:pPr algn="just"/>
            <a:r>
              <a:rPr lang="en-US" sz="2800" i="1" dirty="0" err="1">
                <a:solidFill>
                  <a:srgbClr val="FF0000"/>
                </a:solidFill>
                <a:latin typeface="Cambria" panose="02040503050406030204" pitchFamily="18" charset="0"/>
                <a:ea typeface="Cambria" panose="02040503050406030204" pitchFamily="18" charset="0"/>
              </a:rPr>
              <a:t>Quan</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sát</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hình</a:t>
            </a:r>
            <a:r>
              <a:rPr lang="en-US" sz="2800" i="1" dirty="0">
                <a:solidFill>
                  <a:srgbClr val="FF0000"/>
                </a:solidFill>
                <a:latin typeface="Cambria" panose="02040503050406030204" pitchFamily="18" charset="0"/>
                <a:ea typeface="Cambria" panose="02040503050406030204" pitchFamily="18" charset="0"/>
              </a:rPr>
              <a:t> 11.2, </a:t>
            </a:r>
            <a:r>
              <a:rPr lang="en-US" sz="2800" i="1" dirty="0" err="1">
                <a:solidFill>
                  <a:srgbClr val="FF0000"/>
                </a:solidFill>
                <a:latin typeface="Cambria" panose="02040503050406030204" pitchFamily="18" charset="0"/>
                <a:ea typeface="Cambria" panose="02040503050406030204" pitchFamily="18" charset="0"/>
              </a:rPr>
              <a:t>hãy</a:t>
            </a:r>
            <a:endParaRPr lang="en-US" sz="2800" i="1" dirty="0">
              <a:solidFill>
                <a:srgbClr val="FF0000"/>
              </a:solidFill>
              <a:latin typeface="Cambria" panose="02040503050406030204" pitchFamily="18" charset="0"/>
              <a:ea typeface="Cambria" panose="02040503050406030204" pitchFamily="18" charset="0"/>
            </a:endParaRPr>
          </a:p>
          <a:p>
            <a:pPr algn="just"/>
            <a:r>
              <a:rPr lang="en-US" sz="2800" i="1" dirty="0">
                <a:solidFill>
                  <a:srgbClr val="FF0000"/>
                </a:solidFill>
                <a:latin typeface="Cambria" panose="02040503050406030204" pitchFamily="18" charset="0"/>
                <a:ea typeface="Cambria" panose="02040503050406030204" pitchFamily="18" charset="0"/>
              </a:rPr>
              <a:t> </a:t>
            </a:r>
            <a:r>
              <a:rPr lang="vi-VN" sz="2800" i="1" dirty="0">
                <a:solidFill>
                  <a:srgbClr val="FF0000"/>
                </a:solidFill>
                <a:latin typeface="Cambria" panose="02040503050406030204" pitchFamily="18" charset="0"/>
                <a:ea typeface="Cambria" panose="02040503050406030204" pitchFamily="18" charset="0"/>
              </a:rPr>
              <a:t>xác định độ chênh lệch giữa 2 đường đồng mức</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và</a:t>
            </a:r>
            <a:r>
              <a:rPr lang="vi-VN" sz="2800" i="1" dirty="0">
                <a:solidFill>
                  <a:srgbClr val="FF0000"/>
                </a:solidFill>
                <a:latin typeface="Cambria" panose="02040503050406030204" pitchFamily="18" charset="0"/>
                <a:ea typeface="Cambria" panose="02040503050406030204" pitchFamily="18" charset="0"/>
              </a:rPr>
              <a:t> độ cao của các điểm B, C, D, E </a:t>
            </a:r>
            <a:r>
              <a:rPr lang="vi-VN" sz="2800" i="1" dirty="0" smtClean="0">
                <a:solidFill>
                  <a:srgbClr val="FF0000"/>
                </a:solidFill>
                <a:latin typeface="Cambria" panose="02040503050406030204" pitchFamily="18" charset="0"/>
                <a:ea typeface="Cambria" panose="02040503050406030204" pitchFamily="18" charset="0"/>
              </a:rPr>
              <a:t>trên </a:t>
            </a:r>
            <a:r>
              <a:rPr lang="vi-VN" sz="2800" i="1" dirty="0">
                <a:solidFill>
                  <a:srgbClr val="FF0000"/>
                </a:solidFill>
                <a:latin typeface="Cambria" panose="02040503050406030204" pitchFamily="18" charset="0"/>
                <a:ea typeface="Cambria" panose="02040503050406030204" pitchFamily="18" charset="0"/>
              </a:rPr>
              <a:t>lược đồ</a:t>
            </a:r>
            <a:r>
              <a:rPr lang="vi-VN" sz="2800" i="1" dirty="0" smtClean="0">
                <a:solidFill>
                  <a:srgbClr val="FF0000"/>
                </a:solidFill>
                <a:latin typeface="Cambria" panose="02040503050406030204" pitchFamily="18" charset="0"/>
                <a:ea typeface="Cambria" panose="02040503050406030204" pitchFamily="18" charset="0"/>
              </a:rPr>
              <a:t>.</a:t>
            </a:r>
            <a:r>
              <a:rPr lang="en-US" sz="2800" i="1" dirty="0" smtClean="0">
                <a:solidFill>
                  <a:srgbClr val="FF0000"/>
                </a:solidFill>
                <a:latin typeface="Cambria" panose="02040503050406030204" pitchFamily="18" charset="0"/>
                <a:ea typeface="Cambria" panose="02040503050406030204" pitchFamily="18" charset="0"/>
              </a:rPr>
              <a:t>? </a:t>
            </a:r>
            <a:endParaRPr lang="en-US" sz="2800" i="1" dirty="0">
              <a:solidFill>
                <a:srgbClr val="FF0000"/>
              </a:solidFill>
              <a:latin typeface="Cambria" panose="02040503050406030204" pitchFamily="18" charset="0"/>
              <a:ea typeface="Cambria" panose="02040503050406030204" pitchFamily="18" charset="0"/>
            </a:endParaRPr>
          </a:p>
        </p:txBody>
      </p:sp>
      <p:pic>
        <p:nvPicPr>
          <p:cNvPr id="13" name="Picture 12"/>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1634070"/>
            <a:ext cx="6096000" cy="4953000"/>
          </a:xfrm>
          <a:prstGeom prst="rect">
            <a:avLst/>
          </a:prstGeom>
          <a:noFill/>
          <a:ln>
            <a:solidFill>
              <a:srgbClr val="00FF00"/>
            </a:solidFill>
          </a:ln>
        </p:spPr>
      </p:pic>
      <p:sp>
        <p:nvSpPr>
          <p:cNvPr id="8" name="Rectangle 7"/>
          <p:cNvSpPr/>
          <p:nvPr/>
        </p:nvSpPr>
        <p:spPr>
          <a:xfrm>
            <a:off x="6934200" y="3571875"/>
            <a:ext cx="4419600" cy="2677656"/>
          </a:xfrm>
          <a:prstGeom prst="rect">
            <a:avLst/>
          </a:prstGeom>
          <a:solidFill>
            <a:schemeClr val="bg2"/>
          </a:solidFill>
        </p:spPr>
        <p:txBody>
          <a:bodyPr wrap="square">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Độ cao chênh lệch giữa 2 đường đồng </a:t>
            </a:r>
            <a:r>
              <a:rPr lang="vi-VN" sz="2400" dirty="0" smtClean="0">
                <a:latin typeface="Cambria" panose="02040503050406030204" pitchFamily="18" charset="0"/>
                <a:ea typeface="Cambria" panose="02040503050406030204" pitchFamily="18" charset="0"/>
              </a:rPr>
              <a:t>mức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màu</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xanh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dương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nhạc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và</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màu</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xanh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lá</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mạ</a:t>
            </a:r>
            <a:r>
              <a:rPr lang="vi-VN"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là 100m. </a:t>
            </a:r>
            <a:r>
              <a:rPr lang="en-US" sz="2400" dirty="0" err="1" smtClean="0">
                <a:latin typeface="Cambria" panose="02040503050406030204" pitchFamily="18" charset="0"/>
                <a:ea typeface="Cambria" panose="02040503050406030204" pitchFamily="18" charset="0"/>
              </a:rPr>
              <a:t>Màu</a:t>
            </a:r>
            <a:r>
              <a:rPr lang="en-US" sz="2400" dirty="0" smtClean="0">
                <a:latin typeface="Cambria" panose="02040503050406030204" pitchFamily="18" charset="0"/>
                <a:ea typeface="Cambria" panose="02040503050406030204" pitchFamily="18" charset="0"/>
              </a:rPr>
              <a:t> cam, </a:t>
            </a:r>
            <a:r>
              <a:rPr lang="en-US" sz="2400" dirty="0" err="1" smtClean="0">
                <a:latin typeface="Cambria" panose="02040503050406030204" pitchFamily="18" charset="0"/>
                <a:ea typeface="Cambria" panose="02040503050406030204" pitchFamily="18" charset="0"/>
              </a:rPr>
              <a:t>vàng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nâu</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là</a:t>
            </a:r>
            <a:r>
              <a:rPr lang="en-US" sz="2400" dirty="0" smtClean="0">
                <a:latin typeface="Cambria" panose="02040503050406030204" pitchFamily="18" charset="0"/>
                <a:ea typeface="Cambria" panose="02040503050406030204" pitchFamily="18" charset="0"/>
              </a:rPr>
              <a:t> 200m. </a:t>
            </a:r>
            <a:endParaRPr lang="en-US" sz="2400" dirty="0">
              <a:latin typeface="Cambria" panose="02040503050406030204" pitchFamily="18" charset="0"/>
              <a:ea typeface="Cambria" panose="02040503050406030204" pitchFamily="18" charset="0"/>
            </a:endParaRP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Độ cao của các điểm: B: 0m, C: 0m, D: 600m, E: 100m.</a:t>
            </a:r>
            <a:endParaRPr lang="vi-VN" sz="2400" dirty="0">
              <a:latin typeface="Cambria" panose="02040503050406030204" pitchFamily="18" charset="0"/>
              <a:ea typeface="Cambria" panose="02040503050406030204" pitchFamily="18" charset="0"/>
            </a:endParaRPr>
          </a:p>
        </p:txBody>
      </p:sp>
      <p:sp>
        <p:nvSpPr>
          <p:cNvPr id="2" name="Oval 1"/>
          <p:cNvSpPr/>
          <p:nvPr/>
        </p:nvSpPr>
        <p:spPr>
          <a:xfrm flipH="1" flipV="1">
            <a:off x="2286000" y="3154682"/>
            <a:ext cx="76200"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H="1">
            <a:off x="5181600" y="3750644"/>
            <a:ext cx="76200" cy="1089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flipH="1">
            <a:off x="4495800" y="2332614"/>
            <a:ext cx="76200" cy="1089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flipH="1">
            <a:off x="2362200" y="3701028"/>
            <a:ext cx="76200" cy="1089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06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in)">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4200" y="2240283"/>
            <a:ext cx="5943600" cy="387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2013081" y="228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11</a:t>
            </a:r>
            <a:r>
              <a:rPr lang="vi-VN" sz="2400" b="1" dirty="0">
                <a:solidFill>
                  <a:srgbClr val="FF0000"/>
                </a:solidFill>
                <a:effectLst>
                  <a:outerShdw blurRad="38100" dist="38100" dir="2700000" algn="tl">
                    <a:srgbClr val="000000">
                      <a:alpha val="43137"/>
                    </a:srgbClr>
                  </a:outerShdw>
                </a:effectLst>
                <a:latin typeface="Cambria" pitchFamily="18" charset="0"/>
              </a:rPr>
              <a:t>. THỰC HÀNH ĐỌC LƯỢC ĐỒ ĐỊA HÌNH TỈ LỆ LỚN VÀ LÁT CẮT ĐỊA HÌNH ĐƠN GIẢN</a:t>
            </a:r>
          </a:p>
        </p:txBody>
      </p:sp>
      <p:sp>
        <p:nvSpPr>
          <p:cNvPr id="26" name="Title 1"/>
          <p:cNvSpPr txBox="1">
            <a:spLocks/>
          </p:cNvSpPr>
          <p:nvPr/>
        </p:nvSpPr>
        <p:spPr>
          <a:xfrm>
            <a:off x="228600" y="1048018"/>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 </a:t>
            </a:r>
            <a:r>
              <a:rPr lang="vi-VN" sz="2400" b="1" dirty="0" smtClean="0">
                <a:solidFill>
                  <a:srgbClr val="0D30DD"/>
                </a:solidFill>
                <a:effectLst>
                  <a:outerShdw blurRad="38100" dist="38100" dir="2700000" algn="tl">
                    <a:srgbClr val="000000">
                      <a:alpha val="43137"/>
                    </a:srgbClr>
                  </a:outerShdw>
                </a:effectLst>
                <a:latin typeface="Cambria" pitchFamily="18" charset="0"/>
              </a:rPr>
              <a:t>ĐỌC </a:t>
            </a:r>
            <a:r>
              <a:rPr lang="vi-VN" sz="2400" b="1" dirty="0">
                <a:solidFill>
                  <a:srgbClr val="0D30DD"/>
                </a:solidFill>
                <a:effectLst>
                  <a:outerShdw blurRad="38100" dist="38100" dir="2700000" algn="tl">
                    <a:srgbClr val="000000">
                      <a:alpha val="43137"/>
                    </a:srgbClr>
                  </a:outerShdw>
                </a:effectLst>
                <a:latin typeface="Cambria" pitchFamily="18" charset="0"/>
              </a:rPr>
              <a:t>LƯỢC ĐỒ ĐỊA HÌNH TỈ LỆ LỚN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11" name="Rectangle 10"/>
          <p:cNvSpPr/>
          <p:nvPr/>
        </p:nvSpPr>
        <p:spPr>
          <a:xfrm>
            <a:off x="7201122" y="1670894"/>
            <a:ext cx="3885756" cy="1323439"/>
          </a:xfrm>
          <a:prstGeom prst="rect">
            <a:avLst/>
          </a:prstGeom>
        </p:spPr>
        <p:txBody>
          <a:bodyPr wrap="square">
            <a:spAutoFit/>
          </a:bodyPr>
          <a:lstStyle/>
          <a:p>
            <a:pPr algn="just"/>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11.2, </a:t>
            </a:r>
            <a:r>
              <a:rPr lang="en-US" sz="2000" i="1" dirty="0" err="1">
                <a:solidFill>
                  <a:srgbClr val="FF0000"/>
                </a:solidFill>
                <a:latin typeface="Cambria" panose="02040503050406030204" pitchFamily="18" charset="0"/>
                <a:ea typeface="Cambria" panose="02040503050406030204" pitchFamily="18" charset="0"/>
              </a:rPr>
              <a:t>hãy</a:t>
            </a:r>
            <a:endParaRPr lang="en-US" sz="2000" i="1" dirty="0">
              <a:solidFill>
                <a:srgbClr val="FF0000"/>
              </a:solidFill>
              <a:latin typeface="Cambria" panose="02040503050406030204" pitchFamily="18" charset="0"/>
              <a:ea typeface="Cambria" panose="02040503050406030204" pitchFamily="18" charset="0"/>
            </a:endParaRPr>
          </a:p>
          <a:p>
            <a:pPr algn="just"/>
            <a:r>
              <a:rPr lang="en-US" sz="2000" i="1" dirty="0">
                <a:solidFill>
                  <a:srgbClr val="FF0000"/>
                </a:solidFill>
                <a:latin typeface="Cambria" panose="02040503050406030204" pitchFamily="18" charset="0"/>
                <a:ea typeface="Cambria" panose="02040503050406030204" pitchFamily="18" charset="0"/>
              </a:rPr>
              <a:t> s</a:t>
            </a:r>
            <a:r>
              <a:rPr lang="vi-VN" sz="2000" i="1" dirty="0">
                <a:solidFill>
                  <a:srgbClr val="FF0000"/>
                </a:solidFill>
                <a:latin typeface="Cambria" panose="02040503050406030204" pitchFamily="18" charset="0"/>
                <a:ea typeface="Cambria" panose="02040503050406030204" pitchFamily="18" charset="0"/>
              </a:rPr>
              <a:t>o sánh độ cao đỉnh núi A1 và A2. Cho biết sườn núi A1 đến B hay A1 đến C dốc hơn? </a:t>
            </a:r>
            <a:r>
              <a:rPr lang="vi-VN" sz="2000" i="1" dirty="0" smtClean="0">
                <a:solidFill>
                  <a:srgbClr val="FF0000"/>
                </a:solidFill>
                <a:latin typeface="Cambria" panose="02040503050406030204" pitchFamily="18" charset="0"/>
                <a:ea typeface="Cambria" panose="02040503050406030204" pitchFamily="18" charset="0"/>
              </a:rPr>
              <a:t>Vì </a:t>
            </a:r>
            <a:r>
              <a:rPr lang="vi-VN" sz="2000" i="1" dirty="0">
                <a:solidFill>
                  <a:srgbClr val="FF0000"/>
                </a:solidFill>
                <a:latin typeface="Cambria" panose="02040503050406030204" pitchFamily="18" charset="0"/>
                <a:ea typeface="Cambria" panose="02040503050406030204" pitchFamily="18" charset="0"/>
              </a:rPr>
              <a:t>sao?</a:t>
            </a:r>
            <a:endParaRPr lang="en-US" sz="2000" i="1" dirty="0">
              <a:solidFill>
                <a:srgbClr val="FF0000"/>
              </a:solidFill>
              <a:latin typeface="Cambria" panose="02040503050406030204" pitchFamily="18" charset="0"/>
              <a:ea typeface="Cambria" panose="02040503050406030204" pitchFamily="18" charset="0"/>
            </a:endParaRPr>
          </a:p>
        </p:txBody>
      </p:sp>
      <p:pic>
        <p:nvPicPr>
          <p:cNvPr id="13" name="Picture 12"/>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1634070"/>
            <a:ext cx="6096000" cy="4953000"/>
          </a:xfrm>
          <a:prstGeom prst="rect">
            <a:avLst/>
          </a:prstGeom>
          <a:noFill/>
          <a:ln>
            <a:solidFill>
              <a:srgbClr val="00FF00"/>
            </a:solidFill>
          </a:ln>
        </p:spPr>
      </p:pic>
      <p:sp>
        <p:nvSpPr>
          <p:cNvPr id="8" name="Rectangle 7"/>
          <p:cNvSpPr/>
          <p:nvPr/>
        </p:nvSpPr>
        <p:spPr>
          <a:xfrm>
            <a:off x="6934200" y="3571875"/>
            <a:ext cx="4419600" cy="1938992"/>
          </a:xfrm>
          <a:prstGeom prst="rect">
            <a:avLst/>
          </a:prstGeom>
          <a:solidFill>
            <a:schemeClr val="bg2"/>
          </a:solidFill>
        </p:spPr>
        <p:txBody>
          <a:bodyPr wrap="square">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So sánh: độ cao đỉnh núi A1 (950m) lớn hơn A2 (900m). </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Sườn núi A1 đến B dốc hơn do các đường đồng mức gần nhau </a:t>
            </a:r>
            <a:r>
              <a:rPr lang="vi-VN" sz="2400" dirty="0" smtClean="0">
                <a:latin typeface="Cambria" panose="02040503050406030204" pitchFamily="18" charset="0"/>
                <a:ea typeface="Cambria" panose="02040503050406030204" pitchFamily="18" charset="0"/>
              </a:rPr>
              <a:t>hơn</a:t>
            </a:r>
            <a:r>
              <a:rPr lang="en-US" sz="2400" dirty="0" smtClean="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sp>
        <p:nvSpPr>
          <p:cNvPr id="2" name="Oval 1"/>
          <p:cNvSpPr/>
          <p:nvPr/>
        </p:nvSpPr>
        <p:spPr>
          <a:xfrm flipH="1" flipV="1">
            <a:off x="2286000" y="3154682"/>
            <a:ext cx="76200"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H="1">
            <a:off x="5181600" y="3750644"/>
            <a:ext cx="76200" cy="1089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flipH="1">
            <a:off x="4495800" y="2332614"/>
            <a:ext cx="76200" cy="1089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flipH="1">
            <a:off x="2362200" y="3701028"/>
            <a:ext cx="76200" cy="1089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nut 3"/>
          <p:cNvSpPr/>
          <p:nvPr/>
        </p:nvSpPr>
        <p:spPr>
          <a:xfrm>
            <a:off x="2781300" y="3074253"/>
            <a:ext cx="990600" cy="606414"/>
          </a:xfrm>
          <a:prstGeom prst="donut">
            <a:avLst>
              <a:gd name="adj" fmla="val 25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2013081" y="4310627"/>
            <a:ext cx="501519" cy="642373"/>
          </a:xfrm>
          <a:prstGeom prst="donut">
            <a:avLst>
              <a:gd name="adj" fmla="val 25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811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2013081" y="228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11</a:t>
            </a:r>
            <a:r>
              <a:rPr lang="vi-VN" sz="2400" b="1" dirty="0">
                <a:solidFill>
                  <a:srgbClr val="FF0000"/>
                </a:solidFill>
                <a:effectLst>
                  <a:outerShdw blurRad="38100" dist="38100" dir="2700000" algn="tl">
                    <a:srgbClr val="000000">
                      <a:alpha val="43137"/>
                    </a:srgbClr>
                  </a:outerShdw>
                </a:effectLst>
                <a:latin typeface="Cambria" pitchFamily="18" charset="0"/>
              </a:rPr>
              <a:t>. THỰC HÀNH ĐỌC LƯỢC ĐỒ ĐỊA HÌNH TỈ LỆ LỚN VÀ LÁT CẮT ĐỊA HÌNH ĐƠN GIẢN</a:t>
            </a:r>
          </a:p>
        </p:txBody>
      </p:sp>
      <p:sp>
        <p:nvSpPr>
          <p:cNvPr id="26" name="Title 1"/>
          <p:cNvSpPr txBox="1">
            <a:spLocks/>
          </p:cNvSpPr>
          <p:nvPr/>
        </p:nvSpPr>
        <p:spPr>
          <a:xfrm>
            <a:off x="228600" y="1048018"/>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 </a:t>
            </a:r>
            <a:r>
              <a:rPr lang="vi-VN" sz="2400" b="1" dirty="0" smtClean="0">
                <a:solidFill>
                  <a:srgbClr val="0D30DD"/>
                </a:solidFill>
                <a:effectLst>
                  <a:outerShdw blurRad="38100" dist="38100" dir="2700000" algn="tl">
                    <a:srgbClr val="000000">
                      <a:alpha val="43137"/>
                    </a:srgbClr>
                  </a:outerShdw>
                </a:effectLst>
                <a:latin typeface="Cambria" pitchFamily="18" charset="0"/>
              </a:rPr>
              <a:t>ĐỌC </a:t>
            </a:r>
            <a:r>
              <a:rPr lang="vi-VN" sz="2400" b="1" dirty="0">
                <a:solidFill>
                  <a:srgbClr val="0D30DD"/>
                </a:solidFill>
                <a:effectLst>
                  <a:outerShdw blurRad="38100" dist="38100" dir="2700000" algn="tl">
                    <a:srgbClr val="000000">
                      <a:alpha val="43137"/>
                    </a:srgbClr>
                  </a:outerShdw>
                </a:effectLst>
                <a:latin typeface="Cambria" pitchFamily="18" charset="0"/>
              </a:rPr>
              <a:t>LƯỢC ĐỒ ĐỊA HÌNH TỈ LỆ LỚN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pic>
        <p:nvPicPr>
          <p:cNvPr id="13" name="Picture 12"/>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91200" y="1859340"/>
            <a:ext cx="6096000" cy="4953000"/>
          </a:xfrm>
          <a:prstGeom prst="rect">
            <a:avLst/>
          </a:prstGeom>
          <a:noFill/>
          <a:ln>
            <a:solidFill>
              <a:srgbClr val="00FF00"/>
            </a:solidFill>
          </a:ln>
        </p:spPr>
      </p:pic>
      <p:sp>
        <p:nvSpPr>
          <p:cNvPr id="3" name="Rectangle 2"/>
          <p:cNvSpPr/>
          <p:nvPr/>
        </p:nvSpPr>
        <p:spPr>
          <a:xfrm>
            <a:off x="228600" y="1981200"/>
            <a:ext cx="5181600" cy="4093428"/>
          </a:xfrm>
          <a:prstGeom prst="rect">
            <a:avLst/>
          </a:prstGeom>
        </p:spPr>
        <p:txBody>
          <a:bodyPr wrap="square">
            <a:spAutoFit/>
          </a:bodyPr>
          <a:lstStyle/>
          <a:p>
            <a:pPr algn="just"/>
            <a:r>
              <a:rPr lang="vi-VN" sz="2000" dirty="0">
                <a:latin typeface="+mj-lt"/>
                <a:ea typeface="Cambria" panose="02040503050406030204" pitchFamily="18" charset="0"/>
              </a:rPr>
              <a:t>- Lược đồ địa hình tỉ lệ lớn là lược đồ thể hiện đặc điểm địa hình của 1 khu vực có diện tích nhỏ bằng đường đồng mức.</a:t>
            </a:r>
          </a:p>
          <a:p>
            <a:pPr algn="just"/>
            <a:r>
              <a:rPr lang="vi-VN" sz="2000" dirty="0">
                <a:latin typeface="+mj-lt"/>
                <a:ea typeface="Cambria" panose="02040503050406030204" pitchFamily="18" charset="0"/>
              </a:rPr>
              <a:t>- Đường đồng mức: là đường nối những điểm có cùng độ cao so với mực biển.</a:t>
            </a:r>
          </a:p>
          <a:p>
            <a:pPr algn="just"/>
            <a:r>
              <a:rPr lang="vi-VN" sz="2000" dirty="0">
                <a:latin typeface="+mj-lt"/>
                <a:ea typeface="Cambria" panose="02040503050406030204" pitchFamily="18" charset="0"/>
              </a:rPr>
              <a:t>- Cách đọc:</a:t>
            </a:r>
          </a:p>
          <a:p>
            <a:pPr algn="just"/>
            <a:r>
              <a:rPr lang="vi-VN" sz="2000" dirty="0">
                <a:latin typeface="+mj-lt"/>
                <a:ea typeface="Cambria" panose="02040503050406030204" pitchFamily="18" charset="0"/>
              </a:rPr>
              <a:t>+ Xác định độ chênh lệch giữa 2 đường đồng mức.</a:t>
            </a:r>
          </a:p>
          <a:p>
            <a:pPr algn="just"/>
            <a:r>
              <a:rPr lang="vi-VN" sz="2000" dirty="0">
                <a:latin typeface="+mj-lt"/>
                <a:ea typeface="Cambria" panose="02040503050406030204" pitchFamily="18" charset="0"/>
              </a:rPr>
              <a:t>+ Tính độ cao của các điểm.</a:t>
            </a:r>
          </a:p>
          <a:p>
            <a:pPr algn="just"/>
            <a:r>
              <a:rPr lang="vi-VN" sz="2000" dirty="0">
                <a:latin typeface="+mj-lt"/>
                <a:ea typeface="Cambria" panose="02040503050406030204" pitchFamily="18" charset="0"/>
              </a:rPr>
              <a:t>+ Căn cứ độ gần hay xa giữa các đường đồng mức để biết độ dốc địa hình.</a:t>
            </a:r>
          </a:p>
          <a:p>
            <a:pPr algn="just"/>
            <a:r>
              <a:rPr lang="vi-VN" sz="2000" dirty="0">
                <a:latin typeface="+mj-lt"/>
                <a:ea typeface="Cambria" panose="02040503050406030204" pitchFamily="18" charset="0"/>
              </a:rPr>
              <a:t>+ Tính khoảng cách thực tế giữa các điểm dựa vào tỉ lệ lược đồ.</a:t>
            </a:r>
          </a:p>
        </p:txBody>
      </p:sp>
    </p:spTree>
    <p:extLst>
      <p:ext uri="{BB962C8B-B14F-4D97-AF65-F5344CB8AC3E}">
        <p14:creationId xmlns:p14="http://schemas.microsoft.com/office/powerpoint/2010/main" val="1566229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2013081" y="228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11</a:t>
            </a:r>
            <a:r>
              <a:rPr lang="vi-VN" sz="2400" b="1" dirty="0">
                <a:solidFill>
                  <a:srgbClr val="FF0000"/>
                </a:solidFill>
                <a:effectLst>
                  <a:outerShdw blurRad="38100" dist="38100" dir="2700000" algn="tl">
                    <a:srgbClr val="000000">
                      <a:alpha val="43137"/>
                    </a:srgbClr>
                  </a:outerShdw>
                </a:effectLst>
                <a:latin typeface="Cambria" pitchFamily="18" charset="0"/>
              </a:rPr>
              <a:t>. THỰC HÀNH ĐỌC LƯỢC ĐỒ ĐỊA HÌNH TỈ LỆ LỚN VÀ LÁT CẮT ĐỊA HÌNH ĐƠN GIẢN</a:t>
            </a:r>
          </a:p>
        </p:txBody>
      </p:sp>
      <p:sp>
        <p:nvSpPr>
          <p:cNvPr id="6" name="Title 1"/>
          <p:cNvSpPr txBox="1">
            <a:spLocks/>
          </p:cNvSpPr>
          <p:nvPr/>
        </p:nvSpPr>
        <p:spPr>
          <a:xfrm>
            <a:off x="381000" y="104397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II. </a:t>
            </a:r>
            <a:r>
              <a:rPr lang="vi-VN" sz="2400" b="1" dirty="0" smtClean="0">
                <a:solidFill>
                  <a:srgbClr val="0D30DD"/>
                </a:solidFill>
                <a:effectLst>
                  <a:outerShdw blurRad="38100" dist="38100" dir="2700000" algn="tl">
                    <a:srgbClr val="000000">
                      <a:alpha val="43137"/>
                    </a:srgbClr>
                  </a:outerShdw>
                </a:effectLst>
                <a:latin typeface="Cambria" pitchFamily="18" charset="0"/>
              </a:rPr>
              <a:t>LÁT </a:t>
            </a:r>
            <a:r>
              <a:rPr lang="vi-VN" sz="2400" b="1" dirty="0">
                <a:solidFill>
                  <a:srgbClr val="0D30DD"/>
                </a:solidFill>
                <a:effectLst>
                  <a:outerShdw blurRad="38100" dist="38100" dir="2700000" algn="tl">
                    <a:srgbClr val="000000">
                      <a:alpha val="43137"/>
                    </a:srgbClr>
                  </a:outerShdw>
                </a:effectLst>
                <a:latin typeface="Cambria" pitchFamily="18" charset="0"/>
              </a:rPr>
              <a:t>CẮT ĐỊA HÌNH</a:t>
            </a:r>
          </a:p>
        </p:txBody>
      </p:sp>
      <p:sp>
        <p:nvSpPr>
          <p:cNvPr id="2" name="Rectangle 1"/>
          <p:cNvSpPr/>
          <p:nvPr/>
        </p:nvSpPr>
        <p:spPr>
          <a:xfrm>
            <a:off x="6248400" y="1601032"/>
            <a:ext cx="4343400" cy="646331"/>
          </a:xfrm>
          <a:prstGeom prst="rect">
            <a:avLst/>
          </a:prstGeom>
        </p:spPr>
        <p:txBody>
          <a:bodyPr wrap="square">
            <a:spAutoFit/>
          </a:bodyPr>
          <a:lstStyle/>
          <a:p>
            <a:pPr algn="just"/>
            <a:r>
              <a:rPr lang="en-US" i="1" dirty="0" err="1">
                <a:solidFill>
                  <a:srgbClr val="FF0000"/>
                </a:solidFill>
                <a:latin typeface="Cambria" panose="02040503050406030204" pitchFamily="18" charset="0"/>
                <a:ea typeface="Cambria" panose="02040503050406030204" pitchFamily="18" charset="0"/>
              </a:rPr>
              <a:t>Quan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sát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hình</a:t>
            </a:r>
            <a:r>
              <a:rPr lang="en-US" i="1" dirty="0">
                <a:solidFill>
                  <a:srgbClr val="FF0000"/>
                </a:solidFill>
                <a:latin typeface="Cambria" panose="02040503050406030204" pitchFamily="18" charset="0"/>
                <a:ea typeface="Cambria" panose="02040503050406030204" pitchFamily="18" charset="0"/>
              </a:rPr>
              <a:t> 11.3 </a:t>
            </a:r>
            <a:r>
              <a:rPr lang="en-US" i="1" dirty="0" err="1">
                <a:solidFill>
                  <a:srgbClr val="FF0000"/>
                </a:solidFill>
                <a:latin typeface="Cambria" panose="02040503050406030204" pitchFamily="18" charset="0"/>
                <a:ea typeface="Cambria" panose="02040503050406030204" pitchFamily="18" charset="0"/>
              </a:rPr>
              <a:t>và</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thông</a:t>
            </a:r>
            <a:r>
              <a:rPr lang="en-US" i="1" dirty="0">
                <a:solidFill>
                  <a:srgbClr val="FF0000"/>
                </a:solidFill>
                <a:latin typeface="Cambria" panose="02040503050406030204" pitchFamily="18" charset="0"/>
                <a:ea typeface="Cambria" panose="02040503050406030204" pitchFamily="18" charset="0"/>
              </a:rPr>
              <a:t> tin </a:t>
            </a:r>
            <a:r>
              <a:rPr lang="en-US" i="1" dirty="0" err="1">
                <a:solidFill>
                  <a:srgbClr val="FF0000"/>
                </a:solidFill>
                <a:latin typeface="Cambria" panose="02040503050406030204" pitchFamily="18" charset="0"/>
                <a:ea typeface="Cambria" panose="02040503050406030204" pitchFamily="18" charset="0"/>
              </a:rPr>
              <a:t>trong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bài</a:t>
            </a:r>
            <a:r>
              <a:rPr lang="en-US" i="1" dirty="0">
                <a:solidFill>
                  <a:srgbClr val="FF0000"/>
                </a:solidFill>
                <a:latin typeface="Cambria" panose="02040503050406030204" pitchFamily="18" charset="0"/>
                <a:ea typeface="Cambria" panose="02040503050406030204" pitchFamily="18" charset="0"/>
              </a:rPr>
              <a:t>, </a:t>
            </a:r>
          </a:p>
          <a:p>
            <a:pPr algn="just"/>
            <a:r>
              <a:rPr lang="en-US" i="1" dirty="0" err="1">
                <a:solidFill>
                  <a:srgbClr val="FF0000"/>
                </a:solidFill>
                <a:latin typeface="Cambria" panose="02040503050406030204" pitchFamily="18" charset="0"/>
                <a:ea typeface="Cambria" panose="02040503050406030204" pitchFamily="18" charset="0"/>
              </a:rPr>
              <a:t>hãy</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biết</a:t>
            </a:r>
            <a:r>
              <a:rPr lang="en-US" i="1" dirty="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Lát</a:t>
            </a:r>
            <a:r>
              <a:rPr lang="en-US" i="1" dirty="0" smtClean="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cắt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địa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là</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gì</a:t>
            </a:r>
            <a:r>
              <a:rPr lang="en-US" i="1" dirty="0">
                <a:solidFill>
                  <a:srgbClr val="FF0000"/>
                </a:solidFill>
                <a:latin typeface="Cambria" panose="02040503050406030204" pitchFamily="18" charset="0"/>
                <a:ea typeface="Cambria" panose="02040503050406030204" pitchFamily="18" charset="0"/>
              </a:rPr>
              <a:t>?</a:t>
            </a:r>
          </a:p>
        </p:txBody>
      </p:sp>
      <p:pic>
        <p:nvPicPr>
          <p:cNvPr id="8" name="Picture 7"/>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562600" y="2415600"/>
            <a:ext cx="6629400" cy="4290000"/>
          </a:xfrm>
          <a:prstGeom prst="rect">
            <a:avLst/>
          </a:prstGeom>
          <a:noFill/>
          <a:ln>
            <a:solidFill>
              <a:srgbClr val="00FF00"/>
            </a:solidFill>
          </a:ln>
        </p:spPr>
      </p:pic>
      <p:sp>
        <p:nvSpPr>
          <p:cNvPr id="9" name="Rectangle 8"/>
          <p:cNvSpPr/>
          <p:nvPr/>
        </p:nvSpPr>
        <p:spPr>
          <a:xfrm>
            <a:off x="347312" y="1942645"/>
            <a:ext cx="4419600" cy="1862048"/>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Lát cắt địa hình là cách thức để thể hiện đặc điểm của bề mặt địa hình thực tế lên mặt phẳng dựa vào các đường đồng mức và thang màu sắc.</a:t>
            </a:r>
          </a:p>
        </p:txBody>
      </p:sp>
    </p:spTree>
    <p:extLst>
      <p:ext uri="{BB962C8B-B14F-4D97-AF65-F5344CB8AC3E}">
        <p14:creationId xmlns:p14="http://schemas.microsoft.com/office/powerpoint/2010/main" val="413717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1704</TotalTime>
  <Words>1249</Words>
  <Application>Microsoft Office PowerPoint</Application>
  <PresentationFormat>Widescreen</PresentationFormat>
  <Paragraphs>85</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acer</cp:lastModifiedBy>
  <cp:revision>136</cp:revision>
  <dcterms:created xsi:type="dcterms:W3CDTF">2016-02-15T14:28:12Z</dcterms:created>
  <dcterms:modified xsi:type="dcterms:W3CDTF">2022-08-19T06:25:44Z</dcterms:modified>
</cp:coreProperties>
</file>