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sldIdLst>
    <p:sldId id="298" r:id="rId2"/>
    <p:sldId id="299" r:id="rId3"/>
    <p:sldId id="300" r:id="rId4"/>
    <p:sldId id="309" r:id="rId5"/>
    <p:sldId id="275" r:id="rId6"/>
    <p:sldId id="301" r:id="rId7"/>
    <p:sldId id="297" r:id="rId8"/>
    <p:sldId id="293" r:id="rId9"/>
    <p:sldId id="286" r:id="rId10"/>
    <p:sldId id="302" r:id="rId11"/>
    <p:sldId id="303" r:id="rId12"/>
    <p:sldId id="304" r:id="rId13"/>
    <p:sldId id="288" r:id="rId14"/>
    <p:sldId id="305" r:id="rId15"/>
    <p:sldId id="306" r:id="rId16"/>
    <p:sldId id="307" r:id="rId17"/>
    <p:sldId id="289" r:id="rId18"/>
    <p:sldId id="308"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AEEF"/>
    <a:srgbClr val="FFEE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71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5409E5-357B-4EB3-86E8-448EE9F8EDD7}"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332FE-0B52-4A05-8147-E95498444E89}"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22003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5409E5-357B-4EB3-86E8-448EE9F8EDD7}"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332FE-0B52-4A05-8147-E95498444E89}" type="slidenum">
              <a:rPr lang="en-US" smtClean="0"/>
              <a:t>‹#›</a:t>
            </a:fld>
            <a:endParaRPr lang="en-US"/>
          </a:p>
        </p:txBody>
      </p:sp>
    </p:spTree>
    <p:extLst>
      <p:ext uri="{BB962C8B-B14F-4D97-AF65-F5344CB8AC3E}">
        <p14:creationId xmlns:p14="http://schemas.microsoft.com/office/powerpoint/2010/main" val="94874199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5409E5-357B-4EB3-86E8-448EE9F8EDD7}"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332FE-0B52-4A05-8147-E95498444E89}" type="slidenum">
              <a:rPr lang="en-US" smtClean="0"/>
              <a:t>‹#›</a:t>
            </a:fld>
            <a:endParaRPr lang="en-US"/>
          </a:p>
        </p:txBody>
      </p:sp>
    </p:spTree>
    <p:extLst>
      <p:ext uri="{BB962C8B-B14F-4D97-AF65-F5344CB8AC3E}">
        <p14:creationId xmlns:p14="http://schemas.microsoft.com/office/powerpoint/2010/main" val="132123197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5409E5-357B-4EB3-86E8-448EE9F8EDD7}"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332FE-0B52-4A05-8147-E95498444E89}" type="slidenum">
              <a:rPr lang="en-US" smtClean="0"/>
              <a:t>‹#›</a:t>
            </a:fld>
            <a:endParaRPr lang="en-US"/>
          </a:p>
        </p:txBody>
      </p:sp>
    </p:spTree>
    <p:extLst>
      <p:ext uri="{BB962C8B-B14F-4D97-AF65-F5344CB8AC3E}">
        <p14:creationId xmlns:p14="http://schemas.microsoft.com/office/powerpoint/2010/main" val="17359387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5409E5-357B-4EB3-86E8-448EE9F8EDD7}" type="datetimeFigureOut">
              <a:rPr lang="en-US" smtClean="0"/>
              <a:t>8/27/2022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C332FE-0B52-4A05-8147-E95498444E89}"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21054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5409E5-357B-4EB3-86E8-448EE9F8EDD7}" type="datetimeFigureOut">
              <a:rPr lang="en-US" smtClean="0"/>
              <a:t>8/27/2022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C332FE-0B52-4A05-8147-E95498444E89}" type="slidenum">
              <a:rPr lang="en-US" smtClean="0"/>
              <a:t>‹#›</a:t>
            </a:fld>
            <a:endParaRPr lang="en-US"/>
          </a:p>
        </p:txBody>
      </p:sp>
    </p:spTree>
    <p:extLst>
      <p:ext uri="{BB962C8B-B14F-4D97-AF65-F5344CB8AC3E}">
        <p14:creationId xmlns:p14="http://schemas.microsoft.com/office/powerpoint/2010/main" val="24387866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5409E5-357B-4EB3-86E8-448EE9F8EDD7}" type="datetimeFigureOut">
              <a:rPr lang="en-US" smtClean="0"/>
              <a:t>8/27/2022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C332FE-0B52-4A05-8147-E95498444E89}" type="slidenum">
              <a:rPr lang="en-US" smtClean="0"/>
              <a:t>‹#›</a:t>
            </a:fld>
            <a:endParaRPr lang="en-US"/>
          </a:p>
        </p:txBody>
      </p:sp>
    </p:spTree>
    <p:extLst>
      <p:ext uri="{BB962C8B-B14F-4D97-AF65-F5344CB8AC3E}">
        <p14:creationId xmlns:p14="http://schemas.microsoft.com/office/powerpoint/2010/main" val="346386422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409E5-357B-4EB3-86E8-448EE9F8EDD7}" type="datetimeFigureOut">
              <a:rPr lang="en-US" smtClean="0"/>
              <a:t>8/27/2022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C332FE-0B52-4A05-8147-E95498444E89}" type="slidenum">
              <a:rPr lang="en-US" smtClean="0"/>
              <a:t>‹#›</a:t>
            </a:fld>
            <a:endParaRPr lang="en-US"/>
          </a:p>
        </p:txBody>
      </p:sp>
    </p:spTree>
    <p:extLst>
      <p:ext uri="{BB962C8B-B14F-4D97-AF65-F5344CB8AC3E}">
        <p14:creationId xmlns:p14="http://schemas.microsoft.com/office/powerpoint/2010/main" val="210279956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05409E5-357B-4EB3-86E8-448EE9F8EDD7}" type="datetimeFigureOut">
              <a:rPr lang="en-US" smtClean="0"/>
              <a:t>8/27/2022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9C332FE-0B52-4A05-8147-E95498444E89}" type="slidenum">
              <a:rPr lang="en-US" smtClean="0"/>
              <a:t>‹#›</a:t>
            </a:fld>
            <a:endParaRPr lang="en-US"/>
          </a:p>
        </p:txBody>
      </p:sp>
    </p:spTree>
    <p:extLst>
      <p:ext uri="{BB962C8B-B14F-4D97-AF65-F5344CB8AC3E}">
        <p14:creationId xmlns:p14="http://schemas.microsoft.com/office/powerpoint/2010/main" val="259983926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005409E5-357B-4EB3-86E8-448EE9F8EDD7}" type="datetimeFigureOut">
              <a:rPr lang="en-US" smtClean="0"/>
              <a:t>8/27/2022</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9C332FE-0B52-4A05-8147-E95498444E89}" type="slidenum">
              <a:rPr lang="en-US" smtClean="0"/>
              <a:t>‹#›</a:t>
            </a:fld>
            <a:endParaRPr lang="en-US"/>
          </a:p>
        </p:txBody>
      </p:sp>
    </p:spTree>
    <p:extLst>
      <p:ext uri="{BB962C8B-B14F-4D97-AF65-F5344CB8AC3E}">
        <p14:creationId xmlns:p14="http://schemas.microsoft.com/office/powerpoint/2010/main" val="15385553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05409E5-357B-4EB3-86E8-448EE9F8EDD7}" type="datetimeFigureOut">
              <a:rPr lang="en-US" smtClean="0"/>
              <a:t>8/27/2022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C332FE-0B52-4A05-8147-E95498444E89}" type="slidenum">
              <a:rPr lang="en-US" smtClean="0"/>
              <a:t>‹#›</a:t>
            </a:fld>
            <a:endParaRPr lang="en-US"/>
          </a:p>
        </p:txBody>
      </p:sp>
    </p:spTree>
    <p:extLst>
      <p:ext uri="{BB962C8B-B14F-4D97-AF65-F5344CB8AC3E}">
        <p14:creationId xmlns:p14="http://schemas.microsoft.com/office/powerpoint/2010/main" val="76612126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05409E5-357B-4EB3-86E8-448EE9F8EDD7}" type="datetimeFigureOut">
              <a:rPr lang="en-US" smtClean="0"/>
              <a:t>8/27/2022</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59C332FE-0B52-4A05-8147-E95498444E89}"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748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jpeg"/><Relationship Id="rId7"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6.wmf"/><Relationship Id="rId4" Type="http://schemas.openxmlformats.org/officeDocument/2006/relationships/image" Target="../media/image5.gif"/><Relationship Id="rId9" Type="http://schemas.openxmlformats.org/officeDocument/2006/relationships/image" Target="../media/image10.gif"/></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gif"/><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4">
            <a:hlinkClick r:id="" action="ppaction://ole?verb=0"/>
          </p:cNvPr>
          <p:cNvGraphicFramePr>
            <a:graphicFrameLocks noChangeAspect="1"/>
          </p:cNvGraphicFramePr>
          <p:nvPr/>
        </p:nvGraphicFramePr>
        <p:xfrm>
          <a:off x="469900" y="-250825"/>
          <a:ext cx="7215188" cy="5411788"/>
        </p:xfrm>
        <a:graphic>
          <a:graphicData uri="http://schemas.openxmlformats.org/presentationml/2006/ole">
            <mc:AlternateContent xmlns:mc="http://schemas.openxmlformats.org/markup-compatibility/2006">
              <mc:Choice xmlns:v="urn:schemas-microsoft-com:vml" Requires="v">
                <p:oleObj name="Presentation" r:id="rId2" imgW="4239719" imgH="3179086" progId="PowerPoint.Show.12">
                  <p:embed/>
                </p:oleObj>
              </mc:Choice>
              <mc:Fallback>
                <p:oleObj name="Presentation" r:id="rId2" imgW="4239719" imgH="3179086" progId="PowerPoint.Show.12">
                  <p:embed/>
                  <p:pic>
                    <p:nvPicPr>
                      <p:cNvPr id="4098" name="Object 4">
                        <a:hlinkClick r:id="" action="ppaction://ole?verb=0"/>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250825"/>
                        <a:ext cx="7215188" cy="541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27895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526473"/>
            <a:ext cx="6934200" cy="3046988"/>
          </a:xfrm>
          <a:prstGeom prst="rect">
            <a:avLst/>
          </a:prstGeom>
          <a:noFill/>
        </p:spPr>
        <p:txBody>
          <a:bodyPr wrap="square" rtlCol="0">
            <a:spAutoFit/>
          </a:bodyPr>
          <a:lstStyle/>
          <a:p>
            <a:r>
              <a:rPr lang="en-US" sz="3200" b="1" i="1"/>
              <a:t>-Mĩ thuật có nhiều mạch nội dung thể loại và hình thức thể hiện khác nhau .Mỗi thể loại đều có đặc điểm riêng và tạo ra được những sản phẩm mang tính thẩm mĩ,có giá trị sử dụng trong cuộc sống</a:t>
            </a:r>
            <a:r>
              <a:rPr lang="en-US" b="1" i="1"/>
              <a:t>.</a:t>
            </a:r>
          </a:p>
        </p:txBody>
      </p:sp>
    </p:spTree>
    <p:extLst>
      <p:ext uri="{BB962C8B-B14F-4D97-AF65-F5344CB8AC3E}">
        <p14:creationId xmlns:p14="http://schemas.microsoft.com/office/powerpoint/2010/main" val="177042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629920" y="533400"/>
            <a:ext cx="7097395" cy="1318895"/>
          </a:xfrm>
          <a:prstGeom prst="roundRect">
            <a:avLst/>
          </a:prstGeom>
          <a:solidFill>
            <a:schemeClr val="accent2">
              <a:lumMod val="20000"/>
              <a:lumOff val="80000"/>
            </a:schemeClr>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
        <p:nvSpPr>
          <p:cNvPr id="3" name="Text Box 2"/>
          <p:cNvSpPr txBox="1"/>
          <p:nvPr/>
        </p:nvSpPr>
        <p:spPr>
          <a:xfrm>
            <a:off x="838200" y="914400"/>
            <a:ext cx="6402705" cy="700405"/>
          </a:xfrm>
          <a:prstGeom prst="rect">
            <a:avLst/>
          </a:prstGeom>
          <a:noFill/>
        </p:spPr>
        <p:txBody>
          <a:bodyPr wrap="none" rtlCol="0" anchor="t">
            <a:spAutoFit/>
          </a:bodyPr>
          <a:lstStyle/>
          <a:p>
            <a:pPr marL="0" indent="0" algn="l">
              <a:lnSpc>
                <a:spcPct val="110000"/>
              </a:lnSpc>
              <a:spcBef>
                <a:spcPts val="0"/>
              </a:spcBef>
              <a:buNone/>
            </a:pPr>
            <a:r>
              <a:rPr lang="en-US" b="1">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2: LẬP SƠ ĐỒ TƯ DUY VÀ HỆ THỐNG BÀI HỌC THUỘC    </a:t>
            </a:r>
          </a:p>
          <a:p>
            <a:pPr marL="0" indent="0" algn="l">
              <a:lnSpc>
                <a:spcPct val="110000"/>
              </a:lnSpc>
              <a:spcBef>
                <a:spcPts val="0"/>
              </a:spcBef>
              <a:buNone/>
            </a:pPr>
            <a:r>
              <a:rPr lang="en-US" b="1">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CÁC THỂ LOẠI MĨ THUẬT TRONG SGK-MT 6</a:t>
            </a:r>
            <a:endParaRPr lang="en-US"/>
          </a:p>
        </p:txBody>
      </p:sp>
      <p:sp>
        <p:nvSpPr>
          <p:cNvPr id="4" name="TextBox 3"/>
          <p:cNvSpPr txBox="1"/>
          <p:nvPr/>
        </p:nvSpPr>
        <p:spPr>
          <a:xfrm>
            <a:off x="838200" y="1852296"/>
            <a:ext cx="6553200" cy="830997"/>
          </a:xfrm>
          <a:prstGeom prst="rect">
            <a:avLst/>
          </a:prstGeom>
          <a:noFill/>
        </p:spPr>
        <p:txBody>
          <a:bodyPr wrap="square" rtlCol="0">
            <a:spAutoFit/>
          </a:bodyPr>
          <a:lstStyle/>
          <a:p>
            <a:r>
              <a:rPr lang="en-US" sz="2400" b="1"/>
              <a:t>Hướng dẫn HS cách phân chia các các chủ đề ,bài học  theo từng lĩnh vực ,thể loại:</a:t>
            </a:r>
          </a:p>
        </p:txBody>
      </p:sp>
      <p:sp>
        <p:nvSpPr>
          <p:cNvPr id="5" name="TextBox 4"/>
          <p:cNvSpPr txBox="1"/>
          <p:nvPr/>
        </p:nvSpPr>
        <p:spPr>
          <a:xfrm>
            <a:off x="838200" y="2895600"/>
            <a:ext cx="6553200" cy="461665"/>
          </a:xfrm>
          <a:prstGeom prst="rect">
            <a:avLst/>
          </a:prstGeom>
          <a:noFill/>
        </p:spPr>
        <p:txBody>
          <a:bodyPr wrap="square" rtlCol="0">
            <a:spAutoFit/>
          </a:bodyPr>
          <a:lstStyle/>
          <a:p>
            <a:r>
              <a:rPr lang="en-US" sz="2400" b="1"/>
              <a:t>-Mĩ Thuật tạo hình.</a:t>
            </a:r>
          </a:p>
        </p:txBody>
      </p:sp>
      <p:sp>
        <p:nvSpPr>
          <p:cNvPr id="6" name="TextBox 5"/>
          <p:cNvSpPr txBox="1"/>
          <p:nvPr/>
        </p:nvSpPr>
        <p:spPr>
          <a:xfrm>
            <a:off x="838200" y="3357265"/>
            <a:ext cx="6019800" cy="523220"/>
          </a:xfrm>
          <a:prstGeom prst="rect">
            <a:avLst/>
          </a:prstGeom>
          <a:noFill/>
        </p:spPr>
        <p:txBody>
          <a:bodyPr wrap="square" rtlCol="0">
            <a:spAutoFit/>
          </a:bodyPr>
          <a:lstStyle/>
          <a:p>
            <a:r>
              <a:rPr lang="en-US"/>
              <a:t>-</a:t>
            </a:r>
            <a:r>
              <a:rPr lang="en-US" sz="2800" b="1"/>
              <a:t>Mĩ Thuật ứng dụng.</a:t>
            </a:r>
          </a:p>
        </p:txBody>
      </p:sp>
      <p:sp>
        <p:nvSpPr>
          <p:cNvPr id="7" name="TextBox 6"/>
          <p:cNvSpPr txBox="1"/>
          <p:nvPr/>
        </p:nvSpPr>
        <p:spPr>
          <a:xfrm>
            <a:off x="1039091" y="4038600"/>
            <a:ext cx="6047509" cy="523220"/>
          </a:xfrm>
          <a:prstGeom prst="rect">
            <a:avLst/>
          </a:prstGeom>
          <a:noFill/>
        </p:spPr>
        <p:txBody>
          <a:bodyPr wrap="square" rtlCol="0">
            <a:spAutoFit/>
          </a:bodyPr>
          <a:lstStyle/>
          <a:p>
            <a:r>
              <a:rPr lang="en-US" sz="2800" b="1"/>
              <a:t>-Tích hợp lí luận và lịch sử mĩ thuật</a:t>
            </a:r>
            <a:r>
              <a:rPr lang="en-US"/>
              <a:t>.</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61820"/>
            <a:ext cx="8991600" cy="2296180"/>
          </a:xfrm>
          <a:prstGeom prst="rect">
            <a:avLst/>
          </a:prstGeom>
        </p:spPr>
      </p:pic>
    </p:spTree>
    <p:extLst>
      <p:ext uri="{BB962C8B-B14F-4D97-AF65-F5344CB8AC3E}">
        <p14:creationId xmlns:p14="http://schemas.microsoft.com/office/powerpoint/2010/main" val="41882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6200"/>
            <a:ext cx="7543800" cy="523220"/>
          </a:xfrm>
          <a:prstGeom prst="rect">
            <a:avLst/>
          </a:prstGeom>
          <a:noFill/>
        </p:spPr>
        <p:txBody>
          <a:bodyPr wrap="square" rtlCol="0">
            <a:spAutoFit/>
          </a:bodyPr>
          <a:lstStyle/>
          <a:p>
            <a:r>
              <a:rPr lang="en-US" sz="2800" b="1"/>
              <a:t>Mĩ Thuật tạo hình ?</a:t>
            </a:r>
          </a:p>
        </p:txBody>
      </p:sp>
      <p:sp>
        <p:nvSpPr>
          <p:cNvPr id="3" name="TextBox 2"/>
          <p:cNvSpPr txBox="1"/>
          <p:nvPr/>
        </p:nvSpPr>
        <p:spPr>
          <a:xfrm>
            <a:off x="762000" y="1371600"/>
            <a:ext cx="184731" cy="369332"/>
          </a:xfrm>
          <a:prstGeom prst="rect">
            <a:avLst/>
          </a:prstGeom>
          <a:noFill/>
        </p:spPr>
        <p:txBody>
          <a:bodyPr wrap="none" rtlCol="0">
            <a:spAutoFit/>
          </a:bodyPr>
          <a:lstStyle/>
          <a:p>
            <a:endParaRPr lang="en-US"/>
          </a:p>
        </p:txBody>
      </p:sp>
      <p:sp>
        <p:nvSpPr>
          <p:cNvPr id="4" name="TextBox 3"/>
          <p:cNvSpPr txBox="1"/>
          <p:nvPr/>
        </p:nvSpPr>
        <p:spPr>
          <a:xfrm flipH="1">
            <a:off x="540327" y="536558"/>
            <a:ext cx="8077200" cy="523220"/>
          </a:xfrm>
          <a:prstGeom prst="rect">
            <a:avLst/>
          </a:prstGeom>
          <a:noFill/>
        </p:spPr>
        <p:txBody>
          <a:bodyPr wrap="square" rtlCol="0">
            <a:spAutoFit/>
          </a:bodyPr>
          <a:lstStyle/>
          <a:p>
            <a:r>
              <a:rPr lang="en-US" sz="2800" b="1"/>
              <a:t>Mĩ Thuật ứng dụng?</a:t>
            </a:r>
          </a:p>
        </p:txBody>
      </p:sp>
      <p:sp>
        <p:nvSpPr>
          <p:cNvPr id="5" name="TextBox 4"/>
          <p:cNvSpPr txBox="1"/>
          <p:nvPr/>
        </p:nvSpPr>
        <p:spPr>
          <a:xfrm>
            <a:off x="609600" y="990600"/>
            <a:ext cx="7239000" cy="523220"/>
          </a:xfrm>
          <a:prstGeom prst="rect">
            <a:avLst/>
          </a:prstGeom>
          <a:noFill/>
        </p:spPr>
        <p:txBody>
          <a:bodyPr wrap="square" rtlCol="0">
            <a:spAutoFit/>
          </a:bodyPr>
          <a:lstStyle/>
          <a:p>
            <a:r>
              <a:rPr lang="en-US" sz="2800" b="1"/>
              <a:t>Tích hợp lí luận và lịch sử mĩ thuật?</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93496"/>
            <a:ext cx="9144000" cy="2071007"/>
          </a:xfrm>
          <a:prstGeom prst="rect">
            <a:avLst/>
          </a:prstGeom>
        </p:spPr>
      </p:pic>
    </p:spTree>
    <p:extLst>
      <p:ext uri="{BB962C8B-B14F-4D97-AF65-F5344CB8AC3E}">
        <p14:creationId xmlns:p14="http://schemas.microsoft.com/office/powerpoint/2010/main" val="241397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629920" y="533400"/>
            <a:ext cx="7097395" cy="1318895"/>
          </a:xfrm>
          <a:prstGeom prst="roundRect">
            <a:avLst/>
          </a:prstGeom>
          <a:solidFill>
            <a:schemeClr val="accent2">
              <a:lumMod val="20000"/>
              <a:lumOff val="80000"/>
            </a:schemeClr>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pic>
        <p:nvPicPr>
          <p:cNvPr id="2" name="Picture 1"/>
          <p:cNvPicPr>
            <a:picLocks noChangeAspect="1"/>
          </p:cNvPicPr>
          <p:nvPr/>
        </p:nvPicPr>
        <p:blipFill>
          <a:blip r:embed="rId2"/>
          <a:stretch>
            <a:fillRect/>
          </a:stretch>
        </p:blipFill>
        <p:spPr>
          <a:xfrm>
            <a:off x="1219200" y="2057400"/>
            <a:ext cx="6092190" cy="4089400"/>
          </a:xfrm>
          <a:prstGeom prst="rect">
            <a:avLst/>
          </a:prstGeom>
        </p:spPr>
      </p:pic>
      <p:sp>
        <p:nvSpPr>
          <p:cNvPr id="3" name="Text Box 2"/>
          <p:cNvSpPr txBox="1"/>
          <p:nvPr/>
        </p:nvSpPr>
        <p:spPr>
          <a:xfrm>
            <a:off x="838200" y="914400"/>
            <a:ext cx="6402705" cy="700405"/>
          </a:xfrm>
          <a:prstGeom prst="rect">
            <a:avLst/>
          </a:prstGeom>
          <a:noFill/>
        </p:spPr>
        <p:txBody>
          <a:bodyPr wrap="none" rtlCol="0" anchor="t">
            <a:spAutoFit/>
          </a:bodyPr>
          <a:lstStyle/>
          <a:p>
            <a:pPr marL="0" indent="0" algn="l">
              <a:lnSpc>
                <a:spcPct val="110000"/>
              </a:lnSpc>
              <a:spcBef>
                <a:spcPts val="0"/>
              </a:spcBef>
              <a:buNone/>
            </a:pPr>
            <a:r>
              <a:rPr lang="en-US" b="1">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2: LẬP SƠ ĐỒ TƯ DUY VÀ HỆ THỐNG BÀI HỌC THUỘC    </a:t>
            </a:r>
          </a:p>
          <a:p>
            <a:pPr marL="0" indent="0" algn="l">
              <a:lnSpc>
                <a:spcPct val="110000"/>
              </a:lnSpc>
              <a:spcBef>
                <a:spcPts val="0"/>
              </a:spcBef>
              <a:buNone/>
            </a:pPr>
            <a:r>
              <a:rPr lang="en-US" b="1">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CÁC THỂ LOẠI MĨ THUẬT TRONG SGK-MT 6</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85800"/>
            <a:ext cx="8382000" cy="3170099"/>
          </a:xfrm>
          <a:prstGeom prst="rect">
            <a:avLst/>
          </a:prstGeom>
          <a:noFill/>
        </p:spPr>
        <p:txBody>
          <a:bodyPr wrap="square" rtlCol="0">
            <a:spAutoFit/>
          </a:bodyPr>
          <a:lstStyle/>
          <a:p>
            <a:r>
              <a:rPr lang="en-US" sz="4000"/>
              <a:t>Để hệ thống và lập được sơ đồ tư duy,cần phải nắm vững kiến thức và xác định được các dạng bài thuộc các thể loại mĩ thuật.Trong đó có các chủ đề/bài học cụ thể.</a:t>
            </a:r>
          </a:p>
        </p:txBody>
      </p:sp>
      <p:sp>
        <p:nvSpPr>
          <p:cNvPr id="3" name="TextBox 2"/>
          <p:cNvSpPr txBox="1"/>
          <p:nvPr/>
        </p:nvSpPr>
        <p:spPr>
          <a:xfrm>
            <a:off x="762000" y="4495800"/>
            <a:ext cx="5943600" cy="646331"/>
          </a:xfrm>
          <a:prstGeom prst="rect">
            <a:avLst/>
          </a:prstGeom>
          <a:noFill/>
        </p:spPr>
        <p:txBody>
          <a:bodyPr wrap="square" rtlCol="0">
            <a:spAutoFit/>
          </a:bodyPr>
          <a:lstStyle/>
          <a:p>
            <a:r>
              <a:rPr lang="en-US" sz="3600"/>
              <a:t>Gv yêu cầu HS nhắc lại</a:t>
            </a:r>
            <a:r>
              <a:rPr lang="en-US"/>
              <a:t>.</a:t>
            </a:r>
          </a:p>
        </p:txBody>
      </p:sp>
    </p:spTree>
    <p:extLst>
      <p:ext uri="{BB962C8B-B14F-4D97-AF65-F5344CB8AC3E}">
        <p14:creationId xmlns:p14="http://schemas.microsoft.com/office/powerpoint/2010/main" val="167169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457200"/>
            <a:ext cx="7391400" cy="369332"/>
          </a:xfrm>
          <a:prstGeom prst="rect">
            <a:avLst/>
          </a:prstGeom>
          <a:noFill/>
        </p:spPr>
        <p:txBody>
          <a:bodyPr wrap="square" rtlCol="0">
            <a:spAutoFit/>
          </a:bodyPr>
          <a:lstStyle/>
          <a:p>
            <a:r>
              <a:rPr lang="en-US" b="1">
                <a:solidFill>
                  <a:srgbClr val="FF0000"/>
                </a:solidFill>
              </a:rPr>
              <a:t>3.LUYỆN TẬP –THỰC HÀNH LẬP SƠ ĐỒ TƯ DUY:</a:t>
            </a:r>
          </a:p>
        </p:txBody>
      </p:sp>
      <p:sp>
        <p:nvSpPr>
          <p:cNvPr id="4" name="TextBox 3"/>
          <p:cNvSpPr txBox="1"/>
          <p:nvPr/>
        </p:nvSpPr>
        <p:spPr>
          <a:xfrm>
            <a:off x="533400" y="1447800"/>
            <a:ext cx="8534400" cy="1754326"/>
          </a:xfrm>
          <a:prstGeom prst="rect">
            <a:avLst/>
          </a:prstGeom>
          <a:noFill/>
        </p:spPr>
        <p:txBody>
          <a:bodyPr wrap="square" rtlCol="0">
            <a:spAutoFit/>
          </a:bodyPr>
          <a:lstStyle/>
          <a:p>
            <a:r>
              <a:rPr lang="en-US" sz="3600" b="1">
                <a:solidFill>
                  <a:schemeClr val="accent3">
                    <a:lumMod val="50000"/>
                  </a:schemeClr>
                </a:solidFill>
              </a:rPr>
              <a:t>Lập sơ đồ tư duy về hệ thống bài học thuộc các thể loại mĩ thuật trong sách giáo khoa mĩ thuật 6 trên giấy A0</a:t>
            </a:r>
          </a:p>
        </p:txBody>
      </p:sp>
      <p:sp>
        <p:nvSpPr>
          <p:cNvPr id="5" name="TextBox 4"/>
          <p:cNvSpPr txBox="1"/>
          <p:nvPr/>
        </p:nvSpPr>
        <p:spPr>
          <a:xfrm>
            <a:off x="533400" y="3429000"/>
            <a:ext cx="7620000" cy="584775"/>
          </a:xfrm>
          <a:prstGeom prst="rect">
            <a:avLst/>
          </a:prstGeom>
          <a:noFill/>
        </p:spPr>
        <p:txBody>
          <a:bodyPr wrap="square" rtlCol="0">
            <a:spAutoFit/>
          </a:bodyPr>
          <a:lstStyle/>
          <a:p>
            <a:r>
              <a:rPr lang="en-US" sz="3200" b="1"/>
              <a:t>HỌC SINH THỰC HIỆN THEO NHÓM TỔ</a:t>
            </a:r>
          </a:p>
        </p:txBody>
      </p:sp>
    </p:spTree>
    <p:extLst>
      <p:ext uri="{BB962C8B-B14F-4D97-AF65-F5344CB8AC3E}">
        <p14:creationId xmlns:p14="http://schemas.microsoft.com/office/powerpoint/2010/main" val="886629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81000"/>
            <a:ext cx="6248400" cy="646331"/>
          </a:xfrm>
          <a:prstGeom prst="rect">
            <a:avLst/>
          </a:prstGeom>
          <a:noFill/>
        </p:spPr>
        <p:txBody>
          <a:bodyPr wrap="square" rtlCol="0">
            <a:spAutoFit/>
          </a:bodyPr>
          <a:lstStyle/>
          <a:p>
            <a:r>
              <a:rPr lang="en-US" sz="3600" b="1">
                <a:solidFill>
                  <a:srgbClr val="C00000"/>
                </a:solidFill>
              </a:rPr>
              <a:t>TRƯNG BÀY SẢN PHẨM</a:t>
            </a:r>
          </a:p>
        </p:txBody>
      </p:sp>
      <p:sp>
        <p:nvSpPr>
          <p:cNvPr id="3" name="TextBox 2"/>
          <p:cNvSpPr txBox="1"/>
          <p:nvPr/>
        </p:nvSpPr>
        <p:spPr>
          <a:xfrm>
            <a:off x="838200" y="1524000"/>
            <a:ext cx="6858000" cy="830997"/>
          </a:xfrm>
          <a:prstGeom prst="rect">
            <a:avLst/>
          </a:prstGeom>
          <a:noFill/>
        </p:spPr>
        <p:txBody>
          <a:bodyPr wrap="square" rtlCol="0">
            <a:spAutoFit/>
          </a:bodyPr>
          <a:lstStyle/>
          <a:p>
            <a:r>
              <a:rPr lang="en-US" sz="2400" b="1"/>
              <a:t>HS thực hiện xong dán bảng.Nhóm trưởng trình bài các cá nhân nhóm khác nhận xét</a:t>
            </a:r>
          </a:p>
        </p:txBody>
      </p:sp>
      <p:sp>
        <p:nvSpPr>
          <p:cNvPr id="4" name="TextBox 3"/>
          <p:cNvSpPr txBox="1"/>
          <p:nvPr/>
        </p:nvSpPr>
        <p:spPr>
          <a:xfrm>
            <a:off x="1066800" y="3558064"/>
            <a:ext cx="6629400" cy="954107"/>
          </a:xfrm>
          <a:prstGeom prst="rect">
            <a:avLst/>
          </a:prstGeom>
          <a:noFill/>
        </p:spPr>
        <p:txBody>
          <a:bodyPr wrap="square" rtlCol="0">
            <a:spAutoFit/>
          </a:bodyPr>
          <a:lstStyle/>
          <a:p>
            <a:r>
              <a:rPr lang="en-US" sz="2800" b="1"/>
              <a:t>Giáo viên nhận xét ưu khuyết điểm bài của nhóm</a:t>
            </a:r>
          </a:p>
        </p:txBody>
      </p:sp>
    </p:spTree>
    <p:extLst>
      <p:ext uri="{BB962C8B-B14F-4D97-AF65-F5344CB8AC3E}">
        <p14:creationId xmlns:p14="http://schemas.microsoft.com/office/powerpoint/2010/main" val="112861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1600200" y="1819910"/>
            <a:ext cx="5156200" cy="1714500"/>
          </a:xfrm>
          <a:prstGeom prst="rect">
            <a:avLst/>
          </a:prstGeom>
          <a:noFill/>
        </p:spPr>
        <p:txBody>
          <a:bodyPr wrap="square" rtlCol="0" anchor="t">
            <a:spAutoFit/>
          </a:bodyPr>
          <a:lstStyle/>
          <a:p>
            <a:pPr marL="0" indent="0" algn="l">
              <a:lnSpc>
                <a:spcPct val="110000"/>
              </a:lnSpc>
              <a:spcBef>
                <a:spcPts val="0"/>
              </a:spcBef>
              <a:buNone/>
            </a:pPr>
            <a:r>
              <a:rPr lang="en-US" b="1">
                <a:solidFill>
                  <a:schemeClr val="tx1"/>
                </a:solidFill>
                <a:latin typeface="Times New Roman" panose="02020603050405020304" pitchFamily="18" charset="0"/>
                <a:cs typeface="Times New Roman" panose="02020603050405020304" pitchFamily="18" charset="0"/>
                <a:sym typeface="+mn-ea"/>
              </a:rPr>
              <a:t>     </a:t>
            </a:r>
            <a:r>
              <a:rPr lang="en-US" b="1">
                <a:solidFill>
                  <a:srgbClr val="FF0000"/>
                </a:solidFill>
                <a:latin typeface="Times New Roman" panose="02020603050405020304" pitchFamily="18" charset="0"/>
                <a:cs typeface="Times New Roman" panose="02020603050405020304" pitchFamily="18" charset="0"/>
                <a:sym typeface="+mn-ea"/>
              </a:rPr>
              <a:t>   </a:t>
            </a:r>
            <a:r>
              <a:rPr lang="en-US" sz="2400" b="1" u="sng">
                <a:solidFill>
                  <a:srgbClr val="FF0000"/>
                </a:solidFill>
                <a:latin typeface="Times New Roman" panose="02020603050405020304" pitchFamily="18" charset="0"/>
                <a:cs typeface="Times New Roman" panose="02020603050405020304" pitchFamily="18" charset="0"/>
                <a:sym typeface="+mn-ea"/>
              </a:rPr>
              <a:t>  DẶN DÒ</a:t>
            </a:r>
            <a:endParaRPr lang="en-US" sz="2400" b="1">
              <a:solidFill>
                <a:schemeClr val="tx1"/>
              </a:solidFill>
              <a:latin typeface="Times New Roman" panose="02020603050405020304" pitchFamily="18" charset="0"/>
              <a:cs typeface="Times New Roman" panose="02020603050405020304" pitchFamily="18" charset="0"/>
              <a:sym typeface="+mn-ea"/>
            </a:endParaRPr>
          </a:p>
          <a:p>
            <a:pPr marL="0" indent="0" algn="l">
              <a:lnSpc>
                <a:spcPct val="110000"/>
              </a:lnSpc>
              <a:spcBef>
                <a:spcPts val="0"/>
              </a:spcBef>
              <a:buNone/>
            </a:pPr>
            <a:r>
              <a:rPr lang="en-US" sz="2400" b="1">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Hoàn thành bài  lập sơ đồ tư duy</a:t>
            </a:r>
          </a:p>
          <a:p>
            <a:pPr marL="0" indent="0" algn="l">
              <a:lnSpc>
                <a:spcPct val="110000"/>
              </a:lnSpc>
              <a:spcBef>
                <a:spcPts val="0"/>
              </a:spcBef>
              <a:buNone/>
            </a:pPr>
            <a:endParaRPr lang="en-US" sz="2400" b="1">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indent="0" algn="l">
              <a:lnSpc>
                <a:spcPct val="110000"/>
              </a:lnSpc>
              <a:spcBef>
                <a:spcPts val="0"/>
              </a:spcBef>
              <a:buNone/>
            </a:pPr>
            <a:endParaRPr lang="en-US" sz="2400" b="1">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ranh-phong-canh-mua-xuan.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Rectangle 4"/>
          <p:cNvSpPr/>
          <p:nvPr/>
        </p:nvSpPr>
        <p:spPr>
          <a:xfrm>
            <a:off x="0" y="2895600"/>
            <a:ext cx="9144001" cy="1754326"/>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54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Chúc</a:t>
            </a: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54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các</a:t>
            </a: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54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em</a:t>
            </a: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54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chăm</a:t>
            </a: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54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ngoan</a:t>
            </a: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5400" b="1" err="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học</a:t>
            </a:r>
            <a:r>
              <a:rPr lang="en-US" sz="5400" b="1">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giỏi !</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227923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Horizontal)">
                                      <p:cBhvr>
                                        <p:cTn id="7" dur="500"/>
                                        <p:tgtEl>
                                          <p:spTgt spid="2050"/>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lgn="ctr">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5124" name="Picture 4" descr="ad05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286000"/>
            <a:ext cx="2362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53" name="Picture 5" descr="Firewrk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4800600"/>
            <a:ext cx="1676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nx2uzs1249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294972" flipH="1">
            <a:off x="1524000" y="1143000"/>
            <a:ext cx="13541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blumen-pflanzen05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5715000"/>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blumen-pflanzen05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0" descr="nx2uzs1249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284042">
            <a:off x="6508750" y="1030288"/>
            <a:ext cx="1263650"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1" descr="Firewrk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3400"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2" descr="Firewrk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143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5" descr="0830js5b15daddi012pz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524000"/>
            <a:ext cx="76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6" descr="0830js5b15daddi012pz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305800" y="1371600"/>
            <a:ext cx="762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7" name="WordArt 14"/>
          <p:cNvSpPr>
            <a:spLocks noChangeArrowheads="1" noChangeShapeType="1" noTextEdit="1"/>
          </p:cNvSpPr>
          <p:nvPr/>
        </p:nvSpPr>
        <p:spPr bwMode="auto">
          <a:xfrm>
            <a:off x="2057400" y="1828800"/>
            <a:ext cx="5257800" cy="5791200"/>
          </a:xfrm>
          <a:prstGeom prst="rect">
            <a:avLst/>
          </a:prstGeom>
        </p:spPr>
        <p:txBody>
          <a:bodyPr spcFirstLastPara="1" wrap="none" fromWordArt="1">
            <a:prstTxWarp prst="textButton">
              <a:avLst>
                <a:gd name="adj" fmla="val 10800004"/>
              </a:avLst>
            </a:prstTxWarp>
          </a:bodyPr>
          <a:lstStyle/>
          <a:p>
            <a:pPr algn="ctr" eaLnBrk="1" hangingPunct="1">
              <a:defRPr/>
            </a:pPr>
            <a:r>
              <a:rPr lang="en-US" sz="6000" b="1" kern="10" dirty="0" err="1">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Chào</a:t>
            </a:r>
            <a:r>
              <a:rPr lang="en-US" sz="6000" b="1" kern="10" dirty="0">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 </a:t>
            </a:r>
            <a:r>
              <a:rPr lang="en-US" sz="6000" b="1" kern="10" dirty="0" err="1">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mừng</a:t>
            </a:r>
            <a:r>
              <a:rPr lang="en-US" sz="6000" b="1" kern="10" dirty="0">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 </a:t>
            </a:r>
            <a:r>
              <a:rPr lang="en-US" sz="6000" b="1" kern="10" dirty="0" err="1">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các</a:t>
            </a:r>
            <a:r>
              <a:rPr lang="en-US" sz="6000" b="1" kern="10" dirty="0">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 </a:t>
            </a:r>
            <a:r>
              <a:rPr lang="en-US" sz="6000" b="1" kern="10" dirty="0" err="1">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em</a:t>
            </a:r>
            <a:r>
              <a:rPr lang="en-US" sz="6000" b="1" kern="10" dirty="0">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 </a:t>
            </a:r>
            <a:r>
              <a:rPr lang="en-US" sz="6000" b="1" kern="10" dirty="0" err="1">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học</a:t>
            </a:r>
            <a:r>
              <a:rPr lang="en-US" sz="6000" b="1" kern="10" dirty="0">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 </a:t>
            </a:r>
            <a:r>
              <a:rPr lang="en-US" sz="6000" b="1" kern="10" dirty="0" err="1">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sinh</a:t>
            </a:r>
            <a:r>
              <a:rPr lang="en-US" sz="6000" b="1" kern="10" dirty="0">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 </a:t>
            </a:r>
            <a:r>
              <a:rPr lang="en-US" sz="6000" b="1" kern="10" dirty="0" err="1">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thân</a:t>
            </a:r>
            <a:r>
              <a:rPr lang="en-US" sz="6000" b="1" kern="10" dirty="0">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 </a:t>
            </a:r>
            <a:r>
              <a:rPr lang="en-US" sz="6000" b="1" kern="10" dirty="0" err="1">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yêu</a:t>
            </a:r>
            <a:r>
              <a:rPr lang="en-US" sz="6000" b="1" kern="10" dirty="0">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a:t>
            </a:r>
          </a:p>
          <a:p>
            <a:pPr algn="ctr" eaLnBrk="1" hangingPunct="1">
              <a:defRPr/>
            </a:pPr>
            <a:r>
              <a:rPr lang="en-US" sz="6000" b="1" kern="10" dirty="0">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 </a:t>
            </a:r>
            <a:r>
              <a:rPr lang="en-US" sz="6000" b="1" kern="10" dirty="0" err="1">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Môn</a:t>
            </a:r>
            <a:r>
              <a:rPr lang="en-US" sz="6000" b="1" kern="10" dirty="0">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 </a:t>
            </a:r>
            <a:r>
              <a:rPr lang="en-US" sz="6000" b="1" kern="10" dirty="0" err="1">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Mĩ</a:t>
            </a:r>
            <a:r>
              <a:rPr lang="en-US" sz="6000" b="1" kern="10" dirty="0">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 </a:t>
            </a:r>
            <a:r>
              <a:rPr lang="en-US" sz="6000" b="1" kern="10" dirty="0" err="1">
                <a:ln w="19050">
                  <a:solidFill>
                    <a:srgbClr val="99CCFF"/>
                  </a:solidFill>
                  <a:round/>
                  <a:headEnd/>
                  <a:tailEnd/>
                </a:ln>
                <a:solidFill>
                  <a:srgbClr val="FF0000"/>
                </a:solidFill>
                <a:effectLst>
                  <a:outerShdw dist="63500" dir="5400000" algn="ctr" rotWithShape="0">
                    <a:srgbClr val="FFCCFF">
                      <a:alpha val="50000"/>
                    </a:srgbClr>
                  </a:outerShdw>
                </a:effectLst>
                <a:latin typeface="Times New Roman" panose="02020603050405020304" pitchFamily="18" charset="0"/>
                <a:cs typeface="Times New Roman" panose="02020603050405020304" pitchFamily="18" charset="0"/>
              </a:rPr>
              <a:t>thuật</a:t>
            </a:r>
            <a:r>
              <a:rPr lang="en-US" sz="6000" b="1" kern="10" dirty="0">
                <a:ln w="19050">
                  <a:solidFill>
                    <a:srgbClr val="99CCFF"/>
                  </a:solidFill>
                  <a:round/>
                  <a:headEnd/>
                  <a:tailEnd/>
                </a:ln>
                <a:solidFill>
                  <a:srgbClr val="FF0000"/>
                </a:solidFill>
                <a:effectLst>
                  <a:outerShdw dist="63500" dir="5400000" algn="ctr" rotWithShape="0">
                    <a:srgbClr val="FFCCFF">
                      <a:alpha val="50000"/>
                    </a:srgbClr>
                  </a:outerShdw>
                </a:effectLst>
                <a:latin typeface=".VnBahamasBH"/>
              </a:rPr>
              <a:t> </a:t>
            </a:r>
          </a:p>
        </p:txBody>
      </p:sp>
      <p:pic>
        <p:nvPicPr>
          <p:cNvPr id="5135" name="Picture 17" descr="blumen-pflanzen05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4400" y="5715000"/>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18" descr="blumen-pflanzen05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5715000"/>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19" descr="blumen-pflanzen05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5715000"/>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123475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500"/>
                                  </p:stCondLst>
                                  <p:childTnLst>
                                    <p:set>
                                      <p:cBhvr>
                                        <p:cTn id="6" dur="1" fill="hold">
                                          <p:stCondLst>
                                            <p:cond delay="0"/>
                                          </p:stCondLst>
                                        </p:cTn>
                                        <p:tgtEl>
                                          <p:spTgt spid="309253"/>
                                        </p:tgtEl>
                                        <p:attrNameLst>
                                          <p:attrName>style.visibility</p:attrName>
                                        </p:attrNameLst>
                                      </p:cBhvr>
                                      <p:to>
                                        <p:strVal val="visible"/>
                                      </p:to>
                                    </p:set>
                                    <p:anim calcmode="lin" valueType="num">
                                      <p:cBhvr>
                                        <p:cTn id="7" dur="5000" fill="hold"/>
                                        <p:tgtEl>
                                          <p:spTgt spid="309253"/>
                                        </p:tgtEl>
                                        <p:attrNameLst>
                                          <p:attrName>ppt_w</p:attrName>
                                        </p:attrNameLst>
                                      </p:cBhvr>
                                      <p:tavLst>
                                        <p:tav tm="0">
                                          <p:val>
                                            <p:fltVal val="0"/>
                                          </p:val>
                                        </p:tav>
                                        <p:tav tm="100000">
                                          <p:val>
                                            <p:strVal val="#ppt_w"/>
                                          </p:val>
                                        </p:tav>
                                      </p:tavLst>
                                    </p:anim>
                                    <p:anim calcmode="lin" valueType="num">
                                      <p:cBhvr>
                                        <p:cTn id="8" dur="5000" fill="hold"/>
                                        <p:tgtEl>
                                          <p:spTgt spid="3092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60504Barres_divers__20_.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878683"/>
            <a:ext cx="6607969"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BARRE  JP5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68066" y="4972050"/>
            <a:ext cx="594360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160504Barres_divers__20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5622133"/>
            <a:ext cx="6629400"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séparateu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99036" y="5223272"/>
            <a:ext cx="277296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séparateu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27936" y="5245894"/>
            <a:ext cx="277296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5472" y="1600200"/>
            <a:ext cx="8347587" cy="553998"/>
          </a:xfrm>
          <a:prstGeom prst="rect">
            <a:avLst/>
          </a:prstGeom>
          <a:noFill/>
        </p:spPr>
        <p:txBody>
          <a:bodyPr wrap="square">
            <a:spAutoFit/>
          </a:bodyPr>
          <a:lstStyle/>
          <a:p>
            <a:pPr>
              <a:defRPr/>
            </a:pPr>
            <a:r>
              <a:rPr lang="en-US" sz="3000" b="1">
                <a:solidFill>
                  <a:srgbClr val="FF0000"/>
                </a:solidFill>
              </a:rPr>
              <a:t>BÀI CŨ: khu nhà tương lai</a:t>
            </a:r>
          </a:p>
        </p:txBody>
      </p:sp>
      <p:sp>
        <p:nvSpPr>
          <p:cNvPr id="3" name="TextBox 2"/>
          <p:cNvSpPr txBox="1"/>
          <p:nvPr/>
        </p:nvSpPr>
        <p:spPr>
          <a:xfrm>
            <a:off x="1943100" y="2743201"/>
            <a:ext cx="5372100" cy="577081"/>
          </a:xfrm>
          <a:prstGeom prst="rect">
            <a:avLst/>
          </a:prstGeom>
          <a:noFill/>
        </p:spPr>
        <p:txBody>
          <a:bodyPr>
            <a:spAutoFit/>
          </a:bodyPr>
          <a:lstStyle/>
          <a:p>
            <a:pPr>
              <a:defRPr/>
            </a:pPr>
            <a:r>
              <a:rPr lang="en-US" sz="1050" b="1">
                <a:solidFill>
                  <a:srgbClr val="FF0000"/>
                </a:solidFill>
              </a:rPr>
              <a:t>HỌC SINH MANG SẢN PHẨM LÀM ĐƯỢC LÊN BÀN .</a:t>
            </a:r>
          </a:p>
          <a:p>
            <a:pPr>
              <a:defRPr/>
            </a:pPr>
            <a:r>
              <a:rPr lang="en-US" sz="1050" b="1">
                <a:solidFill>
                  <a:srgbClr val="FF0000"/>
                </a:solidFill>
              </a:rPr>
              <a:t>-HỌC SINH NHẬN XÉT.</a:t>
            </a:r>
          </a:p>
          <a:p>
            <a:pPr>
              <a:defRPr/>
            </a:pPr>
            <a:r>
              <a:rPr lang="en-US" sz="1050" b="1">
                <a:solidFill>
                  <a:srgbClr val="FF0000"/>
                </a:solidFill>
              </a:rPr>
              <a:t>-GIÁO VIÊN NHẬN XÉT ƯU KHUYẾT ĐIỂM TỪNG SẢN PHẨM CỦA HỌC SINH</a:t>
            </a:r>
            <a:r>
              <a:rPr lang="en-US" sz="1050">
                <a:solidFill>
                  <a:schemeClr val="bg2">
                    <a:lumMod val="50000"/>
                  </a:schemeClr>
                </a:solidFill>
              </a:rPr>
              <a:t>.</a:t>
            </a:r>
          </a:p>
        </p:txBody>
      </p:sp>
    </p:spTree>
    <p:extLst>
      <p:ext uri="{BB962C8B-B14F-4D97-AF65-F5344CB8AC3E}">
        <p14:creationId xmlns:p14="http://schemas.microsoft.com/office/powerpoint/2010/main" val="3815631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374DB3B9-ECF9-64EF-5BF6-67EC97CD7181}"/>
              </a:ext>
            </a:extLst>
          </p:cNvPr>
          <p:cNvSpPr txBox="1"/>
          <p:nvPr/>
        </p:nvSpPr>
        <p:spPr>
          <a:xfrm>
            <a:off x="0" y="2057400"/>
            <a:ext cx="9795020" cy="978729"/>
          </a:xfrm>
          <a:prstGeom prst="rect">
            <a:avLst/>
          </a:prstGeom>
          <a:noFill/>
        </p:spPr>
        <p:txBody>
          <a:bodyPr wrap="square" rtlCol="0" anchor="t">
            <a:spAutoFit/>
          </a:bodyPr>
          <a:lstStyle/>
          <a:p>
            <a:pPr marL="0" indent="0" algn="ctr">
              <a:lnSpc>
                <a:spcPct val="110000"/>
              </a:lnSpc>
              <a:spcBef>
                <a:spcPts val="0"/>
              </a:spcBef>
              <a:buNone/>
            </a:pPr>
            <a:endParaRPr lang="vi-VN" b="1" dirty="0">
              <a:solidFill>
                <a:srgbClr val="FF0000"/>
              </a:solidFill>
              <a:latin typeface="Times New Roman" panose="02020603050405020304" pitchFamily="18" charset="0"/>
              <a:cs typeface="Times New Roman" panose="02020603050405020304" pitchFamily="18" charset="0"/>
            </a:endParaRPr>
          </a:p>
          <a:p>
            <a:pPr marL="0" indent="0" algn="ctr">
              <a:lnSpc>
                <a:spcPct val="110000"/>
              </a:lnSpc>
              <a:spcBef>
                <a:spcPts val="0"/>
              </a:spcBef>
              <a:buNone/>
            </a:pPr>
            <a:endParaRPr lang="en-US" b="1"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en-US"/>
          </a:p>
        </p:txBody>
      </p:sp>
      <p:sp>
        <p:nvSpPr>
          <p:cNvPr id="3" name="Rounded Rectangle 10">
            <a:extLst>
              <a:ext uri="{FF2B5EF4-FFF2-40B4-BE49-F238E27FC236}">
                <a16:creationId xmlns:a16="http://schemas.microsoft.com/office/drawing/2014/main" id="{C446AB59-786B-6838-AE2F-FB8DA574FAC8}"/>
              </a:ext>
            </a:extLst>
          </p:cNvPr>
          <p:cNvSpPr/>
          <p:nvPr/>
        </p:nvSpPr>
        <p:spPr>
          <a:xfrm>
            <a:off x="338118" y="1904999"/>
            <a:ext cx="8424881" cy="3124201"/>
          </a:xfrm>
          <a:prstGeom prst="roundRect">
            <a:avLst/>
          </a:prstGeom>
          <a:solidFill>
            <a:schemeClr val="accent2">
              <a:lumMod val="20000"/>
              <a:lumOff val="80000"/>
            </a:schemeClr>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
        <p:nvSpPr>
          <p:cNvPr id="4" name="Text Box 11">
            <a:extLst>
              <a:ext uri="{FF2B5EF4-FFF2-40B4-BE49-F238E27FC236}">
                <a16:creationId xmlns:a16="http://schemas.microsoft.com/office/drawing/2014/main" id="{9476FE70-E764-A095-633F-10CAA2BAB693}"/>
              </a:ext>
            </a:extLst>
          </p:cNvPr>
          <p:cNvSpPr txBox="1"/>
          <p:nvPr/>
        </p:nvSpPr>
        <p:spPr>
          <a:xfrm>
            <a:off x="652732" y="1904998"/>
            <a:ext cx="7957867" cy="1678152"/>
          </a:xfrm>
          <a:prstGeom prst="rect">
            <a:avLst/>
          </a:prstGeom>
          <a:solidFill>
            <a:srgbClr val="FFEEB7"/>
          </a:solidFill>
        </p:spPr>
        <p:txBody>
          <a:bodyPr wrap="square" rtlCol="0" anchor="t">
            <a:spAutoFit/>
          </a:bodyPr>
          <a:lstStyle/>
          <a:p>
            <a:pPr marL="0" indent="0" algn="ctr">
              <a:lnSpc>
                <a:spcPct val="110000"/>
              </a:lnSpc>
              <a:spcBef>
                <a:spcPts val="0"/>
              </a:spcBef>
              <a:buNone/>
            </a:pPr>
            <a:r>
              <a:rPr lang="en-US" sz="3200" b="1">
                <a:solidFill>
                  <a:srgbClr val="FF0000"/>
                </a:solidFill>
                <a:latin typeface="Times New Roman" panose="02020603050405020304" pitchFamily="18" charset="0"/>
                <a:cs typeface="Times New Roman" panose="02020603050405020304" pitchFamily="18" charset="0"/>
              </a:rPr>
              <a:t>            MĨ THUẬT 6</a:t>
            </a:r>
          </a:p>
          <a:p>
            <a:pPr marL="0" indent="0" algn="ctr">
              <a:lnSpc>
                <a:spcPct val="110000"/>
              </a:lnSpc>
              <a:spcBef>
                <a:spcPts val="0"/>
              </a:spcBef>
              <a:buNone/>
            </a:pPr>
            <a:r>
              <a:rPr lang="en-US" sz="3200" b="1">
                <a:solidFill>
                  <a:srgbClr val="FF0000"/>
                </a:solidFill>
                <a:latin typeface="Times New Roman" panose="02020603050405020304" pitchFamily="18" charset="0"/>
                <a:cs typeface="Times New Roman" panose="02020603050405020304" pitchFamily="18" charset="0"/>
              </a:rPr>
              <a:t>               BÀI TỔNG KẾT</a:t>
            </a:r>
          </a:p>
          <a:p>
            <a:pPr marL="0" indent="0" algn="ctr">
              <a:lnSpc>
                <a:spcPct val="110000"/>
              </a:lnSpc>
              <a:spcBef>
                <a:spcPts val="0"/>
              </a:spcBef>
              <a:buNone/>
            </a:pPr>
            <a:r>
              <a:rPr lang="en-US" sz="3200" b="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CÁC HÌNH THỨC MĨ THUẬT</a:t>
            </a:r>
          </a:p>
        </p:txBody>
      </p:sp>
      <p:pic>
        <p:nvPicPr>
          <p:cNvPr id="5" name="Picture 4">
            <a:extLst>
              <a:ext uri="{FF2B5EF4-FFF2-40B4-BE49-F238E27FC236}">
                <a16:creationId xmlns:a16="http://schemas.microsoft.com/office/drawing/2014/main" id="{78778ADE-5F0F-6083-6B92-A400913EEFE5}"/>
              </a:ext>
            </a:extLst>
          </p:cNvPr>
          <p:cNvPicPr>
            <a:picLocks noChangeAspect="1"/>
          </p:cNvPicPr>
          <p:nvPr/>
        </p:nvPicPr>
        <p:blipFill>
          <a:blip r:embed="rId2"/>
          <a:stretch>
            <a:fillRect/>
          </a:stretch>
        </p:blipFill>
        <p:spPr>
          <a:xfrm>
            <a:off x="679605" y="2056765"/>
            <a:ext cx="2186941" cy="2472537"/>
          </a:xfrm>
          <a:prstGeom prst="rect">
            <a:avLst/>
          </a:prstGeom>
        </p:spPr>
      </p:pic>
    </p:spTree>
    <p:extLst>
      <p:ext uri="{BB962C8B-B14F-4D97-AF65-F5344CB8AC3E}">
        <p14:creationId xmlns:p14="http://schemas.microsoft.com/office/powerpoint/2010/main" val="4096914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762000" y="609600"/>
            <a:ext cx="7803515" cy="977265"/>
          </a:xfrm>
          <a:prstGeom prst="rect">
            <a:avLst/>
          </a:prstGeom>
          <a:noFill/>
        </p:spPr>
        <p:txBody>
          <a:bodyPr wrap="square" rtlCol="0" anchor="t">
            <a:spAutoFit/>
          </a:bodyPr>
          <a:lstStyle/>
          <a:p>
            <a:pPr marL="0" indent="0" algn="ctr">
              <a:lnSpc>
                <a:spcPct val="110000"/>
              </a:lnSpc>
              <a:spcBef>
                <a:spcPts val="0"/>
              </a:spcBef>
              <a:buNone/>
            </a:pPr>
            <a:endParaRPr lang="vi-VN" b="1" dirty="0">
              <a:solidFill>
                <a:srgbClr val="FF0000"/>
              </a:solidFill>
              <a:latin typeface="Times New Roman" panose="02020603050405020304" pitchFamily="18" charset="0"/>
              <a:cs typeface="Times New Roman" panose="02020603050405020304" pitchFamily="18" charset="0"/>
            </a:endParaRPr>
          </a:p>
          <a:p>
            <a:pPr marL="0" indent="0" algn="ctr">
              <a:lnSpc>
                <a:spcPct val="110000"/>
              </a:lnSpc>
              <a:spcBef>
                <a:spcPts val="0"/>
              </a:spcBef>
              <a:buNone/>
            </a:pPr>
            <a:endParaRPr lang="en-US" b="1"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en-US"/>
          </a:p>
        </p:txBody>
      </p:sp>
      <p:sp>
        <p:nvSpPr>
          <p:cNvPr id="10" name="Text Box 9"/>
          <p:cNvSpPr txBox="1"/>
          <p:nvPr/>
        </p:nvSpPr>
        <p:spPr>
          <a:xfrm>
            <a:off x="1600200" y="2438400"/>
            <a:ext cx="6687185" cy="2121535"/>
          </a:xfrm>
          <a:prstGeom prst="rect">
            <a:avLst/>
          </a:prstGeom>
          <a:noFill/>
        </p:spPr>
        <p:txBody>
          <a:bodyPr wrap="square" rtlCol="0" anchor="t">
            <a:spAutoFit/>
          </a:bodyPr>
          <a:lstStyle/>
          <a:p>
            <a:pPr marL="0" indent="0" algn="l">
              <a:lnSpc>
                <a:spcPct val="110000"/>
              </a:lnSpc>
              <a:spcBef>
                <a:spcPts val="0"/>
              </a:spcBef>
              <a:buNone/>
            </a:pPr>
            <a:r>
              <a:rPr lang="en-US" b="1">
                <a:solidFill>
                  <a:srgbClr val="FF0000"/>
                </a:solidFill>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  </a:t>
            </a:r>
            <a:r>
              <a:rPr lang="en-US" sz="2400" b="1" u="sng">
                <a:solidFill>
                  <a:srgbClr val="FF0000"/>
                </a:solidFill>
                <a:latin typeface="Times New Roman" panose="02020603050405020304" pitchFamily="18" charset="0"/>
                <a:cs typeface="Times New Roman" panose="02020603050405020304" pitchFamily="18" charset="0"/>
              </a:rPr>
              <a:t>  NỘI DUNG</a:t>
            </a:r>
          </a:p>
          <a:p>
            <a:pPr marL="0" indent="0" algn="l">
              <a:lnSpc>
                <a:spcPct val="110000"/>
              </a:lnSpc>
              <a:spcBef>
                <a:spcPts val="0"/>
              </a:spcBef>
              <a:buNone/>
            </a:pPr>
            <a:endParaRPr lang="en-US" sz="2400" b="1" u="sng">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indent="0" algn="l">
              <a:lnSpc>
                <a:spcPct val="110000"/>
              </a:lnSpc>
              <a:spcBef>
                <a:spcPts val="0"/>
              </a:spcBef>
              <a:buNone/>
            </a:pPr>
            <a:r>
              <a:rPr lang="en-US" b="1">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KHÁM PHÁ THỂ LOẠI MĨ THUẬT</a:t>
            </a:r>
          </a:p>
          <a:p>
            <a:pPr marL="0" indent="0" algn="l">
              <a:lnSpc>
                <a:spcPct val="110000"/>
              </a:lnSpc>
              <a:spcBef>
                <a:spcPts val="0"/>
              </a:spcBef>
              <a:buNone/>
            </a:pPr>
            <a:r>
              <a:rPr lang="en-US" b="1">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LẬP SƠ ĐỒ TƯ DUY VÀ HỆ THỐNG BÀI HỌC THUỘC     CÁC THỂ LOẠI MĨ THUẬT TRONG SGK-MT 6</a:t>
            </a:r>
          </a:p>
          <a:p>
            <a:pPr marL="0" indent="0" algn="l">
              <a:lnSpc>
                <a:spcPct val="110000"/>
              </a:lnSpc>
              <a:spcBef>
                <a:spcPts val="0"/>
              </a:spcBef>
              <a:buNone/>
            </a:pPr>
            <a:endParaRPr lang="en-US" b="1">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1" name="Rounded Rectangle 10"/>
          <p:cNvSpPr/>
          <p:nvPr/>
        </p:nvSpPr>
        <p:spPr>
          <a:xfrm>
            <a:off x="973455" y="457200"/>
            <a:ext cx="6711950" cy="1257300"/>
          </a:xfrm>
          <a:prstGeom prst="roundRect">
            <a:avLst/>
          </a:prstGeom>
          <a:solidFill>
            <a:schemeClr val="accent2">
              <a:lumMod val="20000"/>
              <a:lumOff val="80000"/>
            </a:schemeClr>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
        <p:nvSpPr>
          <p:cNvPr id="12" name="Text Box 11"/>
          <p:cNvSpPr txBox="1"/>
          <p:nvPr/>
        </p:nvSpPr>
        <p:spPr>
          <a:xfrm>
            <a:off x="1228090" y="457200"/>
            <a:ext cx="6195060" cy="1106170"/>
          </a:xfrm>
          <a:prstGeom prst="rect">
            <a:avLst/>
          </a:prstGeom>
          <a:solidFill>
            <a:srgbClr val="FFEEB7"/>
          </a:solidFill>
        </p:spPr>
        <p:txBody>
          <a:bodyPr wrap="square" rtlCol="0" anchor="t">
            <a:spAutoFit/>
          </a:bodyPr>
          <a:lstStyle/>
          <a:p>
            <a:pPr marL="0" indent="0" algn="ctr">
              <a:lnSpc>
                <a:spcPct val="110000"/>
              </a:lnSpc>
              <a:spcBef>
                <a:spcPts val="0"/>
              </a:spcBef>
              <a:buNone/>
            </a:pPr>
            <a:r>
              <a:rPr lang="en-US" sz="2400" b="1">
                <a:solidFill>
                  <a:srgbClr val="FF0000"/>
                </a:solidFill>
                <a:latin typeface="Times New Roman" panose="02020603050405020304" pitchFamily="18" charset="0"/>
                <a:cs typeface="Times New Roman" panose="02020603050405020304" pitchFamily="18" charset="0"/>
              </a:rPr>
              <a:t>MĨ THUẬT 6</a:t>
            </a:r>
          </a:p>
          <a:p>
            <a:pPr marL="0" indent="0" algn="ctr">
              <a:lnSpc>
                <a:spcPct val="110000"/>
              </a:lnSpc>
              <a:spcBef>
                <a:spcPts val="0"/>
              </a:spcBef>
              <a:buNone/>
            </a:pPr>
            <a:r>
              <a:rPr lang="en-US" b="1">
                <a:solidFill>
                  <a:srgbClr val="FF0000"/>
                </a:solidFill>
                <a:latin typeface="Times New Roman" panose="02020603050405020304" pitchFamily="18" charset="0"/>
                <a:cs typeface="Times New Roman" panose="02020603050405020304" pitchFamily="18" charset="0"/>
              </a:rPr>
              <a:t>BÀI TỔNG KẾT</a:t>
            </a:r>
          </a:p>
          <a:p>
            <a:pPr marL="0" indent="0" algn="ctr">
              <a:lnSpc>
                <a:spcPct val="110000"/>
              </a:lnSpc>
              <a:spcBef>
                <a:spcPts val="0"/>
              </a:spcBef>
              <a:buNone/>
            </a:pPr>
            <a:r>
              <a:rPr lang="en-US" b="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CÁC HÌNH THỨC MĨ THUẬT</a:t>
            </a:r>
          </a:p>
        </p:txBody>
      </p:sp>
      <p:pic>
        <p:nvPicPr>
          <p:cNvPr id="13" name="Picture 12"/>
          <p:cNvPicPr>
            <a:picLocks noChangeAspect="1"/>
          </p:cNvPicPr>
          <p:nvPr/>
        </p:nvPicPr>
        <p:blipFill>
          <a:blip r:embed="rId2"/>
          <a:stretch>
            <a:fillRect/>
          </a:stretch>
        </p:blipFill>
        <p:spPr>
          <a:xfrm>
            <a:off x="1371600" y="608965"/>
            <a:ext cx="880110" cy="99504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38200" y="229236"/>
            <a:ext cx="4724399" cy="701731"/>
          </a:xfrm>
          <a:prstGeom prst="rect">
            <a:avLst/>
          </a:prstGeom>
          <a:noFill/>
        </p:spPr>
        <p:txBody>
          <a:bodyPr wrap="square" rtlCol="0" anchor="t">
            <a:spAutoFit/>
          </a:bodyPr>
          <a:lstStyle/>
          <a:p>
            <a:pPr marL="0" indent="0" algn="l">
              <a:lnSpc>
                <a:spcPct val="110000"/>
              </a:lnSpc>
              <a:spcBef>
                <a:spcPts val="0"/>
              </a:spcBef>
              <a:buNone/>
            </a:pPr>
            <a:endParaRPr lang="en-US" b="1">
              <a:solidFill>
                <a:srgbClr val="FF0000"/>
              </a:solidFill>
              <a:latin typeface="Times New Roman" panose="02020603050405020304" pitchFamily="18" charset="0"/>
              <a:cs typeface="Times New Roman" panose="02020603050405020304" pitchFamily="18" charset="0"/>
            </a:endParaRPr>
          </a:p>
          <a:p>
            <a:pPr marL="0" indent="0" algn="l">
              <a:lnSpc>
                <a:spcPct val="110000"/>
              </a:lnSpc>
              <a:spcBef>
                <a:spcPts val="0"/>
              </a:spcBef>
              <a:buNone/>
            </a:pPr>
            <a:endParaRPr lang="en-US"/>
          </a:p>
        </p:txBody>
      </p:sp>
      <p:sp>
        <p:nvSpPr>
          <p:cNvPr id="11" name="Rounded Rectangle 10"/>
          <p:cNvSpPr/>
          <p:nvPr/>
        </p:nvSpPr>
        <p:spPr>
          <a:xfrm>
            <a:off x="762635" y="312420"/>
            <a:ext cx="5144135" cy="685800"/>
          </a:xfrm>
          <a:prstGeom prst="roundRect">
            <a:avLst/>
          </a:prstGeom>
          <a:solidFill>
            <a:schemeClr val="accent2">
              <a:lumMod val="20000"/>
              <a:lumOff val="80000"/>
            </a:schemeClr>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
        <p:nvSpPr>
          <p:cNvPr id="5" name="Text Box 4"/>
          <p:cNvSpPr txBox="1"/>
          <p:nvPr/>
        </p:nvSpPr>
        <p:spPr>
          <a:xfrm>
            <a:off x="533399" y="1066800"/>
            <a:ext cx="8458201" cy="1384995"/>
          </a:xfrm>
          <a:prstGeom prst="rect">
            <a:avLst/>
          </a:prstGeom>
          <a:noFill/>
        </p:spPr>
        <p:txBody>
          <a:bodyPr wrap="square" rtlCol="0" anchor="t">
            <a:spAutoFit/>
          </a:bodyPr>
          <a:lstStyle/>
          <a:p>
            <a:r>
              <a:rPr lang="en-US" sz="2800"/>
              <a:t>Giáo viên gợi mở cho học sinh nắm được khái niệm  </a:t>
            </a:r>
            <a:r>
              <a:rPr lang="en-US" sz="2800" b="1"/>
              <a:t>Mĩ thuật tạo hình, Mĩ thuật ứng dụng, tích hợp Lí luận và lịch sử mĩ thuật(SGK Trang 74,trang 75)</a:t>
            </a:r>
          </a:p>
        </p:txBody>
      </p:sp>
      <p:sp>
        <p:nvSpPr>
          <p:cNvPr id="6" name="Text Box 5"/>
          <p:cNvSpPr txBox="1"/>
          <p:nvPr/>
        </p:nvSpPr>
        <p:spPr>
          <a:xfrm>
            <a:off x="685800" y="297815"/>
            <a:ext cx="6225540" cy="700405"/>
          </a:xfrm>
          <a:prstGeom prst="rect">
            <a:avLst/>
          </a:prstGeom>
          <a:noFill/>
        </p:spPr>
        <p:txBody>
          <a:bodyPr wrap="square" rtlCol="0" anchor="t">
            <a:spAutoFit/>
          </a:bodyPr>
          <a:lstStyle/>
          <a:p>
            <a:pPr marL="0" indent="0" algn="l">
              <a:lnSpc>
                <a:spcPct val="110000"/>
              </a:lnSpc>
              <a:spcBef>
                <a:spcPts val="0"/>
              </a:spcBef>
              <a:buNone/>
            </a:pPr>
            <a:r>
              <a:rPr lang="en-US" b="1">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   1: KHÁM PHÁ THỂ LOẠI MĨ THUẬT</a:t>
            </a:r>
            <a:endParaRPr lang="en-US" b="1">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indent="0" algn="l">
              <a:lnSpc>
                <a:spcPct val="110000"/>
              </a:lnSpc>
              <a:spcBef>
                <a:spcPts val="0"/>
              </a:spcBef>
              <a:buNone/>
            </a:pPr>
            <a:endParaRPr lang="en-US" b="1">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685801" y="2951262"/>
            <a:ext cx="8305800" cy="3416320"/>
          </a:xfrm>
          <a:prstGeom prst="rect">
            <a:avLst/>
          </a:prstGeom>
          <a:noFill/>
        </p:spPr>
        <p:txBody>
          <a:bodyPr wrap="square" rtlCol="0">
            <a:spAutoFit/>
          </a:bodyPr>
          <a:lstStyle/>
          <a:p>
            <a:r>
              <a:rPr lang="en-US" sz="3600" b="1"/>
              <a:t>GV tổ chức cho học sinh chơi trò đoán thể loại tranh:</a:t>
            </a:r>
          </a:p>
          <a:p>
            <a:r>
              <a:rPr lang="en-US" sz="3600" b="1"/>
              <a:t>Chia Lớp làm hai đội quan sát các bức tranh và đoán xem thuộc thể loại nào? Đội nào trả lời đúng nhiều thì đội đó thắng cuộc.</a:t>
            </a:r>
          </a:p>
        </p:txBody>
      </p:sp>
    </p:spTree>
    <p:extLst>
      <p:ext uri="{BB962C8B-B14F-4D97-AF65-F5344CB8AC3E}">
        <p14:creationId xmlns:p14="http://schemas.microsoft.com/office/powerpoint/2010/main" val="363589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38200" y="609600"/>
            <a:ext cx="4699635" cy="700405"/>
          </a:xfrm>
          <a:prstGeom prst="rect">
            <a:avLst/>
          </a:prstGeom>
          <a:noFill/>
        </p:spPr>
        <p:txBody>
          <a:bodyPr wrap="square" rtlCol="0" anchor="t">
            <a:spAutoFit/>
          </a:bodyPr>
          <a:lstStyle/>
          <a:p>
            <a:pPr marL="0" indent="0" algn="l">
              <a:lnSpc>
                <a:spcPct val="110000"/>
              </a:lnSpc>
              <a:spcBef>
                <a:spcPts val="0"/>
              </a:spcBef>
              <a:buNone/>
            </a:pPr>
            <a:endParaRPr lang="en-US" b="1">
              <a:solidFill>
                <a:srgbClr val="FF0000"/>
              </a:solidFill>
              <a:latin typeface="Times New Roman" panose="02020603050405020304" pitchFamily="18" charset="0"/>
              <a:cs typeface="Times New Roman" panose="02020603050405020304" pitchFamily="18" charset="0"/>
            </a:endParaRPr>
          </a:p>
          <a:p>
            <a:pPr marL="0" indent="0" algn="l">
              <a:lnSpc>
                <a:spcPct val="110000"/>
              </a:lnSpc>
              <a:spcBef>
                <a:spcPts val="0"/>
              </a:spcBef>
              <a:buNone/>
            </a:pPr>
            <a:endParaRPr lang="en-US"/>
          </a:p>
        </p:txBody>
      </p:sp>
      <p:sp>
        <p:nvSpPr>
          <p:cNvPr id="11" name="Rounded Rectangle 10"/>
          <p:cNvSpPr/>
          <p:nvPr/>
        </p:nvSpPr>
        <p:spPr>
          <a:xfrm>
            <a:off x="762635" y="312420"/>
            <a:ext cx="5144135" cy="685800"/>
          </a:xfrm>
          <a:prstGeom prst="roundRect">
            <a:avLst/>
          </a:prstGeom>
          <a:solidFill>
            <a:schemeClr val="accent2">
              <a:lumMod val="20000"/>
              <a:lumOff val="80000"/>
            </a:schemeClr>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pic>
        <p:nvPicPr>
          <p:cNvPr id="3" name="Picture 2"/>
          <p:cNvPicPr>
            <a:picLocks noChangeAspect="1"/>
          </p:cNvPicPr>
          <p:nvPr/>
        </p:nvPicPr>
        <p:blipFill>
          <a:blip r:embed="rId2"/>
          <a:stretch>
            <a:fillRect/>
          </a:stretch>
        </p:blipFill>
        <p:spPr>
          <a:xfrm>
            <a:off x="533400" y="1752600"/>
            <a:ext cx="7383145" cy="4928870"/>
          </a:xfrm>
          <a:prstGeom prst="rect">
            <a:avLst/>
          </a:prstGeom>
        </p:spPr>
      </p:pic>
      <p:sp>
        <p:nvSpPr>
          <p:cNvPr id="6" name="Text Box 5"/>
          <p:cNvSpPr txBox="1"/>
          <p:nvPr/>
        </p:nvSpPr>
        <p:spPr>
          <a:xfrm>
            <a:off x="685800" y="297815"/>
            <a:ext cx="6225540" cy="700405"/>
          </a:xfrm>
          <a:prstGeom prst="rect">
            <a:avLst/>
          </a:prstGeom>
          <a:noFill/>
        </p:spPr>
        <p:txBody>
          <a:bodyPr wrap="square" rtlCol="0" anchor="t">
            <a:spAutoFit/>
          </a:bodyPr>
          <a:lstStyle/>
          <a:p>
            <a:pPr marL="0" indent="0" algn="l">
              <a:lnSpc>
                <a:spcPct val="110000"/>
              </a:lnSpc>
              <a:spcBef>
                <a:spcPts val="0"/>
              </a:spcBef>
              <a:buNone/>
            </a:pPr>
            <a:r>
              <a:rPr lang="en-US" b="1">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   1: KHÁM PHÁ THỂ LOẠI MĨ THUẬT</a:t>
            </a:r>
            <a:endParaRPr lang="en-US" b="1">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indent="0" algn="l">
              <a:lnSpc>
                <a:spcPct val="110000"/>
              </a:lnSpc>
              <a:spcBef>
                <a:spcPts val="0"/>
              </a:spcBef>
              <a:buNone/>
            </a:pPr>
            <a:endParaRPr lang="en-US" b="1">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38200" y="609600"/>
            <a:ext cx="4699635" cy="700405"/>
          </a:xfrm>
          <a:prstGeom prst="rect">
            <a:avLst/>
          </a:prstGeom>
          <a:noFill/>
        </p:spPr>
        <p:txBody>
          <a:bodyPr wrap="square" rtlCol="0" anchor="t">
            <a:spAutoFit/>
          </a:bodyPr>
          <a:lstStyle/>
          <a:p>
            <a:pPr marL="0" indent="0" algn="l">
              <a:lnSpc>
                <a:spcPct val="110000"/>
              </a:lnSpc>
              <a:spcBef>
                <a:spcPts val="0"/>
              </a:spcBef>
              <a:buNone/>
            </a:pPr>
            <a:endParaRPr lang="en-US" b="1">
              <a:solidFill>
                <a:srgbClr val="FF0000"/>
              </a:solidFill>
              <a:latin typeface="Times New Roman" panose="02020603050405020304" pitchFamily="18" charset="0"/>
              <a:cs typeface="Times New Roman" panose="02020603050405020304" pitchFamily="18" charset="0"/>
            </a:endParaRPr>
          </a:p>
          <a:p>
            <a:pPr marL="0" indent="0" algn="l">
              <a:lnSpc>
                <a:spcPct val="110000"/>
              </a:lnSpc>
              <a:spcBef>
                <a:spcPts val="0"/>
              </a:spcBef>
              <a:buNone/>
            </a:pPr>
            <a:endParaRPr lang="en-US"/>
          </a:p>
        </p:txBody>
      </p:sp>
      <p:pic>
        <p:nvPicPr>
          <p:cNvPr id="3" name="Picture 2"/>
          <p:cNvPicPr>
            <a:picLocks noChangeAspect="1"/>
          </p:cNvPicPr>
          <p:nvPr/>
        </p:nvPicPr>
        <p:blipFill>
          <a:blip r:embed="rId2"/>
          <a:stretch>
            <a:fillRect/>
          </a:stretch>
        </p:blipFill>
        <p:spPr>
          <a:xfrm>
            <a:off x="457200" y="228600"/>
            <a:ext cx="8069580" cy="6121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p:nvPr/>
        </p:nvSpPr>
        <p:spPr>
          <a:xfrm>
            <a:off x="1143000" y="381000"/>
            <a:ext cx="3912235" cy="700405"/>
          </a:xfrm>
          <a:prstGeom prst="rect">
            <a:avLst/>
          </a:prstGeom>
          <a:noFill/>
        </p:spPr>
        <p:txBody>
          <a:bodyPr wrap="square" rtlCol="0" anchor="t">
            <a:spAutoFit/>
          </a:bodyPr>
          <a:lstStyle/>
          <a:p>
            <a:pPr marL="0" indent="0" algn="l">
              <a:lnSpc>
                <a:spcPct val="110000"/>
              </a:lnSpc>
              <a:spcBef>
                <a:spcPts val="0"/>
              </a:spcBef>
              <a:buNone/>
            </a:pPr>
            <a:endParaRPr lang="en-US" b="1">
              <a:solidFill>
                <a:srgbClr val="FF0000"/>
              </a:solidFill>
              <a:latin typeface="Times New Roman" panose="02020603050405020304" pitchFamily="18" charset="0"/>
              <a:cs typeface="Times New Roman" panose="02020603050405020304" pitchFamily="18" charset="0"/>
            </a:endParaRPr>
          </a:p>
          <a:p>
            <a:pPr marL="0" indent="0" algn="l">
              <a:lnSpc>
                <a:spcPct val="110000"/>
              </a:lnSpc>
              <a:spcBef>
                <a:spcPts val="0"/>
              </a:spcBef>
              <a:buNone/>
            </a:pPr>
            <a:endParaRPr lang="en-US"/>
          </a:p>
        </p:txBody>
      </p:sp>
      <p:pic>
        <p:nvPicPr>
          <p:cNvPr id="2" name="Picture 1"/>
          <p:cNvPicPr>
            <a:picLocks noChangeAspect="1"/>
          </p:cNvPicPr>
          <p:nvPr/>
        </p:nvPicPr>
        <p:blipFill>
          <a:blip r:embed="rId2"/>
          <a:stretch>
            <a:fillRect/>
          </a:stretch>
        </p:blipFill>
        <p:spPr>
          <a:xfrm>
            <a:off x="533400" y="609600"/>
            <a:ext cx="8122285" cy="5496560"/>
          </a:xfrm>
          <a:prstGeom prst="rect">
            <a:avLst/>
          </a:prstGeom>
        </p:spPr>
      </p:pic>
    </p:spTree>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229</TotalTime>
  <Words>509</Words>
  <Application>Microsoft Office PowerPoint</Application>
  <PresentationFormat>On-screen Show (4:3)</PresentationFormat>
  <Paragraphs>46</Paragraphs>
  <Slides>18</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5" baseType="lpstr">
      <vt:lpstr>.VnBahamasBH</vt:lpstr>
      <vt:lpstr>Arial</vt:lpstr>
      <vt:lpstr>Calibri</vt:lpstr>
      <vt:lpstr>Calibri Light</vt:lpstr>
      <vt:lpstr>Times New Roman</vt:lpstr>
      <vt:lpstr>Retrospect</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Quốc Phạm</cp:lastModifiedBy>
  <cp:revision>94</cp:revision>
  <dcterms:created xsi:type="dcterms:W3CDTF">2021-05-26T09:25:00Z</dcterms:created>
  <dcterms:modified xsi:type="dcterms:W3CDTF">2022-08-27T08:31:00Z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1033-11.2.0.10223</vt:lpwstr>
  </property>
</Properties>
</file>