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9" r:id="rId1"/>
  </p:sldMasterIdLst>
  <p:sldIdLst>
    <p:sldId id="330" r:id="rId2"/>
    <p:sldId id="278" r:id="rId3"/>
    <p:sldId id="256" r:id="rId4"/>
    <p:sldId id="299" r:id="rId5"/>
    <p:sldId id="300" r:id="rId6"/>
    <p:sldId id="301" r:id="rId7"/>
    <p:sldId id="302" r:id="rId8"/>
    <p:sldId id="303" r:id="rId9"/>
    <p:sldId id="304" r:id="rId10"/>
    <p:sldId id="305" r:id="rId11"/>
    <p:sldId id="316" r:id="rId12"/>
    <p:sldId id="306" r:id="rId13"/>
    <p:sldId id="310" r:id="rId14"/>
    <p:sldId id="307" r:id="rId15"/>
    <p:sldId id="309" r:id="rId16"/>
    <p:sldId id="308" r:id="rId17"/>
    <p:sldId id="315" r:id="rId18"/>
    <p:sldId id="311" r:id="rId19"/>
    <p:sldId id="312" r:id="rId20"/>
    <p:sldId id="318" r:id="rId21"/>
    <p:sldId id="319" r:id="rId22"/>
    <p:sldId id="317" r:id="rId23"/>
    <p:sldId id="320" r:id="rId24"/>
    <p:sldId id="321" r:id="rId25"/>
    <p:sldId id="322" r:id="rId26"/>
    <p:sldId id="323" r:id="rId27"/>
    <p:sldId id="324" r:id="rId28"/>
    <p:sldId id="325" r:id="rId29"/>
    <p:sldId id="326" r:id="rId30"/>
    <p:sldId id="327" r:id="rId31"/>
    <p:sldId id="328" r:id="rId32"/>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51"/>
  </p:normalViewPr>
  <p:slideViewPr>
    <p:cSldViewPr snapToGrid="0" snapToObjects="1">
      <p:cViewPr varScale="1">
        <p:scale>
          <a:sx n="66" d="100"/>
          <a:sy n="66" d="100"/>
        </p:scale>
        <p:origin x="59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0018BF-1DEF-AF45-856A-D94288752618}" type="datetimeFigureOut">
              <a:rPr lang="x-none" smtClean="0"/>
              <a:t>19/08/2022</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E0600755-D1C8-6B46-AEDB-81690690640B}" type="slidenum">
              <a:rPr lang="x-none" smtClean="0"/>
              <a:t>‹#›</a:t>
            </a:fld>
            <a:endParaRPr lang="x-none"/>
          </a:p>
        </p:txBody>
      </p:sp>
    </p:spTree>
    <p:extLst>
      <p:ext uri="{BB962C8B-B14F-4D97-AF65-F5344CB8AC3E}">
        <p14:creationId xmlns:p14="http://schemas.microsoft.com/office/powerpoint/2010/main" val="1473642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0018BF-1DEF-AF45-856A-D94288752618}" type="datetimeFigureOut">
              <a:rPr lang="x-none" smtClean="0"/>
              <a:t>19/08/2022</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E0600755-D1C8-6B46-AEDB-81690690640B}" type="slidenum">
              <a:rPr lang="x-none" smtClean="0"/>
              <a:t>‹#›</a:t>
            </a:fld>
            <a:endParaRPr lang="x-none"/>
          </a:p>
        </p:txBody>
      </p:sp>
    </p:spTree>
    <p:extLst>
      <p:ext uri="{BB962C8B-B14F-4D97-AF65-F5344CB8AC3E}">
        <p14:creationId xmlns:p14="http://schemas.microsoft.com/office/powerpoint/2010/main" val="2149945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0018BF-1DEF-AF45-856A-D94288752618}" type="datetimeFigureOut">
              <a:rPr lang="x-none" smtClean="0"/>
              <a:t>19/08/2022</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E0600755-D1C8-6B46-AEDB-81690690640B}" type="slidenum">
              <a:rPr lang="x-none" smtClean="0"/>
              <a:t>‹#›</a:t>
            </a:fld>
            <a:endParaRPr lang="x-none"/>
          </a:p>
        </p:txBody>
      </p:sp>
    </p:spTree>
    <p:extLst>
      <p:ext uri="{BB962C8B-B14F-4D97-AF65-F5344CB8AC3E}">
        <p14:creationId xmlns:p14="http://schemas.microsoft.com/office/powerpoint/2010/main" val="2825836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0018BF-1DEF-AF45-856A-D94288752618}" type="datetimeFigureOut">
              <a:rPr lang="x-none" smtClean="0"/>
              <a:t>19/08/2022</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E0600755-D1C8-6B46-AEDB-81690690640B}" type="slidenum">
              <a:rPr lang="x-none" smtClean="0"/>
              <a:t>‹#›</a:t>
            </a:fld>
            <a:endParaRPr lang="x-none"/>
          </a:p>
        </p:txBody>
      </p:sp>
      <p:pic>
        <p:nvPicPr>
          <p:cNvPr id="7" name="Content Placeholder 4">
            <a:extLst>
              <a:ext uri="{FF2B5EF4-FFF2-40B4-BE49-F238E27FC236}">
                <a16:creationId xmlns:a16="http://schemas.microsoft.com/office/drawing/2014/main" xmlns="" id="{4C93CA4E-8F35-F040-9D8E-0C430431323D}"/>
              </a:ext>
            </a:extLst>
          </p:cNvPr>
          <p:cNvPicPr>
            <a:picLocks noChangeAspect="1"/>
          </p:cNvPicPr>
          <p:nvPr userDrawn="1"/>
        </p:nvPicPr>
        <p:blipFill rotWithShape="1">
          <a:blip r:embed="rId2"/>
          <a:srcRect t="7737" b="7737"/>
          <a:stretch/>
        </p:blipFill>
        <p:spPr>
          <a:xfrm>
            <a:off x="0" y="0"/>
            <a:ext cx="12192000" cy="6858000"/>
          </a:xfrm>
          <a:prstGeom prst="rect">
            <a:avLst/>
          </a:prstGeom>
        </p:spPr>
      </p:pic>
    </p:spTree>
    <p:extLst>
      <p:ext uri="{BB962C8B-B14F-4D97-AF65-F5344CB8AC3E}">
        <p14:creationId xmlns:p14="http://schemas.microsoft.com/office/powerpoint/2010/main" val="556891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0018BF-1DEF-AF45-856A-D94288752618}" type="datetimeFigureOut">
              <a:rPr lang="x-none" smtClean="0"/>
              <a:t>19/08/2022</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E0600755-D1C8-6B46-AEDB-81690690640B}" type="slidenum">
              <a:rPr lang="x-none" smtClean="0"/>
              <a:t>‹#›</a:t>
            </a:fld>
            <a:endParaRPr lang="x-none"/>
          </a:p>
        </p:txBody>
      </p:sp>
    </p:spTree>
    <p:extLst>
      <p:ext uri="{BB962C8B-B14F-4D97-AF65-F5344CB8AC3E}">
        <p14:creationId xmlns:p14="http://schemas.microsoft.com/office/powerpoint/2010/main" val="2368565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0018BF-1DEF-AF45-856A-D94288752618}" type="datetimeFigureOut">
              <a:rPr lang="x-none" smtClean="0"/>
              <a:t>19/08/2022</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E0600755-D1C8-6B46-AEDB-81690690640B}" type="slidenum">
              <a:rPr lang="x-none" smtClean="0"/>
              <a:t>‹#›</a:t>
            </a:fld>
            <a:endParaRPr lang="x-none"/>
          </a:p>
        </p:txBody>
      </p:sp>
    </p:spTree>
    <p:extLst>
      <p:ext uri="{BB962C8B-B14F-4D97-AF65-F5344CB8AC3E}">
        <p14:creationId xmlns:p14="http://schemas.microsoft.com/office/powerpoint/2010/main" val="3287811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0018BF-1DEF-AF45-856A-D94288752618}" type="datetimeFigureOut">
              <a:rPr lang="x-none" smtClean="0"/>
              <a:t>19/08/2022</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E0600755-D1C8-6B46-AEDB-81690690640B}" type="slidenum">
              <a:rPr lang="x-none" smtClean="0"/>
              <a:t>‹#›</a:t>
            </a:fld>
            <a:endParaRPr lang="x-none"/>
          </a:p>
        </p:txBody>
      </p:sp>
    </p:spTree>
    <p:extLst>
      <p:ext uri="{BB962C8B-B14F-4D97-AF65-F5344CB8AC3E}">
        <p14:creationId xmlns:p14="http://schemas.microsoft.com/office/powerpoint/2010/main" val="1532383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0018BF-1DEF-AF45-856A-D94288752618}" type="datetimeFigureOut">
              <a:rPr lang="x-none" smtClean="0"/>
              <a:t>19/08/2022</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E0600755-D1C8-6B46-AEDB-81690690640B}" type="slidenum">
              <a:rPr lang="x-none" smtClean="0"/>
              <a:t>‹#›</a:t>
            </a:fld>
            <a:endParaRPr lang="x-none"/>
          </a:p>
        </p:txBody>
      </p:sp>
    </p:spTree>
    <p:extLst>
      <p:ext uri="{BB962C8B-B14F-4D97-AF65-F5344CB8AC3E}">
        <p14:creationId xmlns:p14="http://schemas.microsoft.com/office/powerpoint/2010/main" val="2788074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0018BF-1DEF-AF45-856A-D94288752618}" type="datetimeFigureOut">
              <a:rPr lang="x-none" smtClean="0"/>
              <a:t>19/08/2022</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E0600755-D1C8-6B46-AEDB-81690690640B}" type="slidenum">
              <a:rPr lang="x-none" smtClean="0"/>
              <a:t>‹#›</a:t>
            </a:fld>
            <a:endParaRPr lang="x-none"/>
          </a:p>
        </p:txBody>
      </p:sp>
    </p:spTree>
    <p:extLst>
      <p:ext uri="{BB962C8B-B14F-4D97-AF65-F5344CB8AC3E}">
        <p14:creationId xmlns:p14="http://schemas.microsoft.com/office/powerpoint/2010/main" val="2497399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0018BF-1DEF-AF45-856A-D94288752618}" type="datetimeFigureOut">
              <a:rPr lang="x-none" smtClean="0"/>
              <a:t>19/08/2022</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E0600755-D1C8-6B46-AEDB-81690690640B}" type="slidenum">
              <a:rPr lang="x-none" smtClean="0"/>
              <a:t>‹#›</a:t>
            </a:fld>
            <a:endParaRPr lang="x-none"/>
          </a:p>
        </p:txBody>
      </p:sp>
    </p:spTree>
    <p:extLst>
      <p:ext uri="{BB962C8B-B14F-4D97-AF65-F5344CB8AC3E}">
        <p14:creationId xmlns:p14="http://schemas.microsoft.com/office/powerpoint/2010/main" val="2547264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0018BF-1DEF-AF45-856A-D94288752618}" type="datetimeFigureOut">
              <a:rPr lang="x-none" smtClean="0"/>
              <a:t>19/08/2022</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E0600755-D1C8-6B46-AEDB-81690690640B}" type="slidenum">
              <a:rPr lang="x-none" smtClean="0"/>
              <a:t>‹#›</a:t>
            </a:fld>
            <a:endParaRPr lang="x-none"/>
          </a:p>
        </p:txBody>
      </p:sp>
    </p:spTree>
    <p:extLst>
      <p:ext uri="{BB962C8B-B14F-4D97-AF65-F5344CB8AC3E}">
        <p14:creationId xmlns:p14="http://schemas.microsoft.com/office/powerpoint/2010/main" val="2409957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0018BF-1DEF-AF45-856A-D94288752618}" type="datetimeFigureOut">
              <a:rPr lang="x-none" smtClean="0"/>
              <a:t>19/08/2022</a:t>
            </a:fld>
            <a:endParaRPr lang="x-non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600755-D1C8-6B46-AEDB-81690690640B}" type="slidenum">
              <a:rPr lang="x-none" smtClean="0"/>
              <a:t>‹#›</a:t>
            </a:fld>
            <a:endParaRPr lang="x-none"/>
          </a:p>
        </p:txBody>
      </p:sp>
    </p:spTree>
    <p:extLst>
      <p:ext uri="{BB962C8B-B14F-4D97-AF65-F5344CB8AC3E}">
        <p14:creationId xmlns:p14="http://schemas.microsoft.com/office/powerpoint/2010/main" val="2073677196"/>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building, roof&#10;&#10;Description automatically generated">
            <a:extLst>
              <a:ext uri="{FF2B5EF4-FFF2-40B4-BE49-F238E27FC236}">
                <a16:creationId xmlns:a16="http://schemas.microsoft.com/office/drawing/2014/main" xmlns="" id="{0582134A-0554-4321-E6B0-CBE9839A2D0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666"/>
          <a:stretch/>
        </p:blipFill>
        <p:spPr>
          <a:xfrm>
            <a:off x="1534274" y="0"/>
            <a:ext cx="9133726" cy="4876800"/>
          </a:xfrm>
          <a:prstGeom prst="rect">
            <a:avLst/>
          </a:prstGeom>
        </p:spPr>
      </p:pic>
      <p:sp>
        <p:nvSpPr>
          <p:cNvPr id="12" name="Rectangle: Beveled 11">
            <a:extLst>
              <a:ext uri="{FF2B5EF4-FFF2-40B4-BE49-F238E27FC236}">
                <a16:creationId xmlns:a16="http://schemas.microsoft.com/office/drawing/2014/main" xmlns="" id="{349AC5F7-E118-BE98-9D81-727120CCAD02}"/>
              </a:ext>
            </a:extLst>
          </p:cNvPr>
          <p:cNvSpPr/>
          <p:nvPr/>
        </p:nvSpPr>
        <p:spPr>
          <a:xfrm>
            <a:off x="1534274" y="4876800"/>
            <a:ext cx="9133726" cy="1981200"/>
          </a:xfrm>
          <a:prstGeom prst="beve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b="1">
                <a:solidFill>
                  <a:srgbClr val="0D30DD"/>
                </a:solidFill>
              </a:rPr>
              <a:t>- TỔ CHUYÊN MÔN: LỊCH SỬ - ĐỊA LÝ - GIÁO DỤC CÔNG DÂN</a:t>
            </a:r>
          </a:p>
          <a:p>
            <a:r>
              <a:rPr lang="en-US" sz="2600" b="1">
                <a:solidFill>
                  <a:srgbClr val="0D30DD"/>
                </a:solidFill>
              </a:rPr>
              <a:t>- NHÓM: LỊCH SỬ - ĐỊA LÝ</a:t>
            </a:r>
          </a:p>
          <a:p>
            <a:pPr algn="ctr"/>
            <a:endParaRPr lang="en-US"/>
          </a:p>
        </p:txBody>
      </p:sp>
    </p:spTree>
    <p:extLst>
      <p:ext uri="{BB962C8B-B14F-4D97-AF65-F5344CB8AC3E}">
        <p14:creationId xmlns:p14="http://schemas.microsoft.com/office/powerpoint/2010/main" val="3276616644"/>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745"/>
            <a:ext cx="12192000" cy="1077218"/>
          </a:xfrm>
          <a:prstGeom prst="rect">
            <a:avLst/>
          </a:prstGeom>
          <a:solidFill>
            <a:schemeClr val="accent4">
              <a:lumMod val="20000"/>
              <a:lumOff val="80000"/>
            </a:schemeClr>
          </a:solidFill>
        </p:spPr>
        <p:txBody>
          <a:bodyPr wrap="square" rtlCol="0">
            <a:spAutoFit/>
          </a:bodyPr>
          <a:lstStyle/>
          <a:p>
            <a:pPr algn="ctr"/>
            <a:r>
              <a:rPr lang="en-US" sz="3200" b="1" dirty="0" err="1" smtClean="0">
                <a:solidFill>
                  <a:srgbClr val="FF0000"/>
                </a:solidFill>
                <a:latin typeface="Times New Roman" panose="02020603050405020304" pitchFamily="18" charset="0"/>
                <a:cs typeface="Times New Roman" panose="02020603050405020304" pitchFamily="18" charset="0"/>
              </a:rPr>
              <a:t>Bài</a:t>
            </a:r>
            <a:r>
              <a:rPr lang="en-US" sz="3200" b="1" dirty="0" smtClean="0">
                <a:solidFill>
                  <a:srgbClr val="FF0000"/>
                </a:solidFill>
                <a:latin typeface="Times New Roman" panose="02020603050405020304" pitchFamily="18" charset="0"/>
                <a:cs typeface="Times New Roman" panose="02020603050405020304" pitchFamily="18" charset="0"/>
              </a:rPr>
              <a:t> 18</a:t>
            </a:r>
          </a:p>
          <a:p>
            <a:pPr algn="ctr"/>
            <a:r>
              <a:rPr lang="en-US" sz="3200" b="1" dirty="0" smtClean="0">
                <a:solidFill>
                  <a:srgbClr val="FF0000"/>
                </a:solidFill>
                <a:latin typeface="Times New Roman" panose="02020603050405020304" pitchFamily="18" charset="0"/>
                <a:cs typeface="Times New Roman" panose="02020603050405020304" pitchFamily="18" charset="0"/>
              </a:rPr>
              <a:t> CÁC CUỘC ĐẤU TRANH GIÀNH ĐỘC LẬP TRƯỚC THẾ KỈ X</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67734" y="1740604"/>
            <a:ext cx="6695206" cy="603786"/>
          </a:xfrm>
          <a:prstGeom prst="round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en-US" sz="2400" b="1" dirty="0">
                <a:solidFill>
                  <a:srgbClr val="FF0000"/>
                </a:solidFill>
                <a:latin typeface="Times New Roman" panose="02020603050405020304" pitchFamily="18" charset="0"/>
                <a:cs typeface="Times New Roman" panose="02020603050405020304" pitchFamily="18" charset="0"/>
              </a:rPr>
              <a:t>I</a:t>
            </a:r>
            <a:r>
              <a:rPr lang="en-US" sz="2400" b="1" dirty="0" smtClean="0">
                <a:solidFill>
                  <a:srgbClr val="FF0000"/>
                </a:solidFill>
                <a:latin typeface="Times New Roman" panose="02020603050405020304" pitchFamily="18" charset="0"/>
                <a:cs typeface="Times New Roman" panose="02020603050405020304" pitchFamily="18" charset="0"/>
              </a:rPr>
              <a:t>. KHỞI NGHĨA HAI BÀ TRƯNG (NĂM 40-43)</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2" name="AutoShape 2" descr="Khởi nghĩa Hai Bà Trưng: Thức tỉnh tinh thần dân tộc - Báo Công an Nhân dân  điện tử"/>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le 8"/>
          <p:cNvSpPr/>
          <p:nvPr/>
        </p:nvSpPr>
        <p:spPr>
          <a:xfrm>
            <a:off x="367337" y="2545448"/>
            <a:ext cx="5823913" cy="923330"/>
          </a:xfrm>
          <a:prstGeom prst="rect">
            <a:avLst/>
          </a:prstGeom>
          <a:solidFill>
            <a:schemeClr val="bg1"/>
          </a:solidFill>
        </p:spPr>
        <p:txBody>
          <a:bodyPr wrap="square">
            <a:spAutoFit/>
          </a:bodyPr>
          <a:lstStyle/>
          <a:p>
            <a:r>
              <a:rPr lang="vi-VN" dirty="0"/>
              <a:t>Mùa hè năm 42, nhà Hán đem quân đàn áp. Năm 43, cuộc khởi nghĩa của Hai Bà Trưng thất bại. Nhân dân thương tiếc, lập đền thờ ở khắp nơi.</a:t>
            </a:r>
            <a:endParaRPr lang="en-US" dirty="0"/>
          </a:p>
        </p:txBody>
      </p:sp>
      <p:pic>
        <p:nvPicPr>
          <p:cNvPr id="10" name="Picture 9"/>
          <p:cNvPicPr>
            <a:picLocks noChangeAspect="1"/>
          </p:cNvPicPr>
          <p:nvPr/>
        </p:nvPicPr>
        <p:blipFill>
          <a:blip r:embed="rId2"/>
          <a:stretch>
            <a:fillRect/>
          </a:stretch>
        </p:blipFill>
        <p:spPr>
          <a:xfrm>
            <a:off x="7658099" y="1091963"/>
            <a:ext cx="4467225" cy="5676961"/>
          </a:xfrm>
          <a:prstGeom prst="rect">
            <a:avLst/>
          </a:prstGeom>
        </p:spPr>
      </p:pic>
      <p:sp>
        <p:nvSpPr>
          <p:cNvPr id="7" name="Rounded Rectangular Callout 6"/>
          <p:cNvSpPr/>
          <p:nvPr/>
        </p:nvSpPr>
        <p:spPr>
          <a:xfrm>
            <a:off x="2419350" y="5111234"/>
            <a:ext cx="3771900" cy="1409700"/>
          </a:xfrm>
          <a:prstGeom prst="wedgeRoundRectCallout">
            <a:avLst>
              <a:gd name="adj1" fmla="val 94799"/>
              <a:gd name="adj2" fmla="val -21713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t>Tìm những cụm từ và câu thê hiện ý nghĩa của khởi nghĩa Hai Bà Trưng trong tư liệu 18.3.</a:t>
            </a:r>
            <a:endParaRPr lang="en-US" sz="2000" dirty="0">
              <a:latin typeface="Times New Roman" panose="02020603050405020304" pitchFamily="18" charset="0"/>
              <a:cs typeface="Times New Roman" panose="02020603050405020304" pitchFamily="18" charset="0"/>
            </a:endParaRPr>
          </a:p>
        </p:txBody>
      </p:sp>
      <p:cxnSp>
        <p:nvCxnSpPr>
          <p:cNvPr id="8" name="Straight Connector 7"/>
          <p:cNvCxnSpPr/>
          <p:nvPr/>
        </p:nvCxnSpPr>
        <p:spPr>
          <a:xfrm>
            <a:off x="8064887" y="1938221"/>
            <a:ext cx="229459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9157707" y="2629597"/>
            <a:ext cx="2562225"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875317" y="2863773"/>
            <a:ext cx="3844615"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875317" y="3120251"/>
            <a:ext cx="28194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1479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in)">
                                      <p:cBhvr>
                                        <p:cTn id="19" dur="20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left)">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circle(in)">
                                      <p:cBhvr>
                                        <p:cTn id="4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9"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745"/>
            <a:ext cx="12192000" cy="1077218"/>
          </a:xfrm>
          <a:prstGeom prst="rect">
            <a:avLst/>
          </a:prstGeom>
          <a:solidFill>
            <a:schemeClr val="accent4">
              <a:lumMod val="20000"/>
              <a:lumOff val="80000"/>
            </a:schemeClr>
          </a:solidFill>
        </p:spPr>
        <p:txBody>
          <a:bodyPr wrap="square" rtlCol="0">
            <a:spAutoFit/>
          </a:bodyPr>
          <a:lstStyle/>
          <a:p>
            <a:pPr algn="ctr"/>
            <a:r>
              <a:rPr lang="en-US" sz="3200" b="1" dirty="0" err="1" smtClean="0">
                <a:solidFill>
                  <a:srgbClr val="FF0000"/>
                </a:solidFill>
                <a:latin typeface="Times New Roman" panose="02020603050405020304" pitchFamily="18" charset="0"/>
                <a:cs typeface="Times New Roman" panose="02020603050405020304" pitchFamily="18" charset="0"/>
              </a:rPr>
              <a:t>Bài</a:t>
            </a:r>
            <a:r>
              <a:rPr lang="en-US" sz="3200" b="1" dirty="0" smtClean="0">
                <a:solidFill>
                  <a:srgbClr val="FF0000"/>
                </a:solidFill>
                <a:latin typeface="Times New Roman" panose="02020603050405020304" pitchFamily="18" charset="0"/>
                <a:cs typeface="Times New Roman" panose="02020603050405020304" pitchFamily="18" charset="0"/>
              </a:rPr>
              <a:t> 18</a:t>
            </a:r>
          </a:p>
          <a:p>
            <a:pPr algn="ctr"/>
            <a:r>
              <a:rPr lang="en-US" sz="3200" b="1" dirty="0" smtClean="0">
                <a:solidFill>
                  <a:srgbClr val="FF0000"/>
                </a:solidFill>
                <a:latin typeface="Times New Roman" panose="02020603050405020304" pitchFamily="18" charset="0"/>
                <a:cs typeface="Times New Roman" panose="02020603050405020304" pitchFamily="18" charset="0"/>
              </a:rPr>
              <a:t> CÁC CUỘC ĐẤU TRANH GIÀNH ĐỘC LẬP TRƯỚC THẾ KỈ X</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67734" y="1740604"/>
            <a:ext cx="6695206" cy="603786"/>
          </a:xfrm>
          <a:prstGeom prst="round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en-US" sz="2400" b="1" dirty="0">
                <a:solidFill>
                  <a:srgbClr val="FF0000"/>
                </a:solidFill>
                <a:latin typeface="Times New Roman" panose="02020603050405020304" pitchFamily="18" charset="0"/>
                <a:cs typeface="Times New Roman" panose="02020603050405020304" pitchFamily="18" charset="0"/>
              </a:rPr>
              <a:t>I</a:t>
            </a:r>
            <a:r>
              <a:rPr lang="en-US" sz="2400" b="1" dirty="0" smtClean="0">
                <a:solidFill>
                  <a:srgbClr val="FF0000"/>
                </a:solidFill>
                <a:latin typeface="Times New Roman" panose="02020603050405020304" pitchFamily="18" charset="0"/>
                <a:cs typeface="Times New Roman" panose="02020603050405020304" pitchFamily="18" charset="0"/>
              </a:rPr>
              <a:t>. KHỞI NGHĨA HAI BÀ TRƯNG (NĂM 40-43)</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2" name="AutoShape 2" descr="Khởi nghĩa Hai Bà Trưng: Thức tỉnh tinh thần dân tộc - Báo Công an Nhân dân  điện tử"/>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67734" y="2469143"/>
            <a:ext cx="6695206" cy="3847207"/>
          </a:xfrm>
          <a:prstGeom prst="rect">
            <a:avLst/>
          </a:prstGeom>
          <a:solidFill>
            <a:schemeClr val="bg1"/>
          </a:solidFill>
        </p:spPr>
        <p:txBody>
          <a:bodyPr wrap="square">
            <a:spAutoFit/>
          </a:bodyPr>
          <a:lstStyle/>
          <a:p>
            <a:r>
              <a:rPr lang="en-US" sz="2800" b="1" dirty="0" err="1" smtClean="0">
                <a:latin typeface="Times New Roman" panose="02020603050405020304" pitchFamily="18" charset="0"/>
                <a:cs typeface="Times New Roman" panose="02020603050405020304" pitchFamily="18" charset="0"/>
              </a:rPr>
              <a:t>Nguyên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nhân</a:t>
            </a:r>
            <a:r>
              <a:rPr lang="en-US" sz="2800" b="1"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a:t>
            </a:r>
            <a:r>
              <a:rPr lang="vi-VN" sz="2800" dirty="0" smtClean="0">
                <a:latin typeface="Times New Roman" panose="02020603050405020304" pitchFamily="18" charset="0"/>
                <a:cs typeface="Times New Roman" panose="02020603050405020304" pitchFamily="18" charset="0"/>
              </a:rPr>
              <a:t>Bất </a:t>
            </a:r>
            <a:r>
              <a:rPr lang="vi-VN" sz="2400" dirty="0">
                <a:latin typeface="Times New Roman" panose="02020603050405020304" pitchFamily="18" charset="0"/>
                <a:cs typeface="Times New Roman" panose="02020603050405020304" pitchFamily="18" charset="0"/>
              </a:rPr>
              <a:t>bình với chính sách cai trị hà khắc của chính quyền đô hộ phương </a:t>
            </a:r>
            <a:r>
              <a:rPr lang="vi-VN" sz="2400" dirty="0" smtClean="0">
                <a:latin typeface="Times New Roman" panose="02020603050405020304" pitchFamily="18" charset="0"/>
                <a:cs typeface="Times New Roman" panose="02020603050405020304" pitchFamily="18" charset="0"/>
              </a:rPr>
              <a:t>Bắc</a:t>
            </a:r>
            <a:endParaRPr lang="en-US" sz="2400" dirty="0" smtClean="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r>
              <a:rPr lang="en-US" sz="2400" b="1" dirty="0" err="1" smtClean="0">
                <a:latin typeface="Times New Roman" panose="02020603050405020304" pitchFamily="18" charset="0"/>
                <a:cs typeface="Times New Roman" panose="02020603050405020304" pitchFamily="18" charset="0"/>
              </a:rPr>
              <a:t>Diễn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biến:</a:t>
            </a:r>
            <a:r>
              <a:rPr lang="en-US" sz="2400" dirty="0" err="1" smtClean="0">
                <a:latin typeface="Times New Roman" panose="02020603050405020304" pitchFamily="18" charset="0"/>
                <a:cs typeface="Times New Roman" panose="02020603050405020304" pitchFamily="18" charset="0"/>
              </a:rPr>
              <a:t>Mùa</a:t>
            </a:r>
            <a:r>
              <a:rPr lang="en-US" sz="2400" dirty="0" smtClean="0">
                <a:latin typeface="Times New Roman" panose="02020603050405020304" pitchFamily="18" charset="0"/>
                <a:cs typeface="Times New Roman" panose="02020603050405020304" pitchFamily="18" charset="0"/>
              </a:rPr>
              <a:t> x</a:t>
            </a:r>
            <a:r>
              <a:rPr lang="vi-VN" sz="2400" dirty="0" smtClean="0">
                <a:latin typeface="Times New Roman" panose="02020603050405020304" pitchFamily="18" charset="0"/>
                <a:cs typeface="Times New Roman" panose="02020603050405020304" pitchFamily="18" charset="0"/>
              </a:rPr>
              <a:t>uân </a:t>
            </a:r>
            <a:r>
              <a:rPr lang="vi-VN" sz="2400" dirty="0">
                <a:latin typeface="Times New Roman" panose="02020603050405020304" pitchFamily="18" charset="0"/>
                <a:cs typeface="Times New Roman" panose="02020603050405020304" pitchFamily="18" charset="0"/>
              </a:rPr>
              <a:t>năm 40, hai </a:t>
            </a:r>
            <a:r>
              <a:rPr lang="en-US" sz="2400" dirty="0" err="1" smtClean="0">
                <a:latin typeface="Times New Roman" panose="02020603050405020304" pitchFamily="18" charset="0"/>
                <a:cs typeface="Times New Roman" panose="02020603050405020304" pitchFamily="18" charset="0"/>
              </a:rPr>
              <a:t>Bà</a:t>
            </a:r>
            <a:r>
              <a:rPr lang="vi-VN" sz="2400" dirty="0" smtClean="0">
                <a:latin typeface="Times New Roman" panose="02020603050405020304" pitchFamily="18" charset="0"/>
                <a:cs typeface="Times New Roman" panose="02020603050405020304" pitchFamily="18" charset="0"/>
              </a:rPr>
              <a:t>Trưng phất </a:t>
            </a:r>
            <a:r>
              <a:rPr lang="vi-VN" sz="2400" dirty="0">
                <a:latin typeface="Times New Roman" panose="02020603050405020304" pitchFamily="18" charset="0"/>
                <a:cs typeface="Times New Roman" panose="02020603050405020304" pitchFamily="18" charset="0"/>
              </a:rPr>
              <a:t>cờ khởi </a:t>
            </a:r>
            <a:r>
              <a:rPr lang="vi-VN" sz="2400" dirty="0" smtClean="0">
                <a:latin typeface="Times New Roman" panose="02020603050405020304" pitchFamily="18" charset="0"/>
                <a:cs typeface="Times New Roman" panose="02020603050405020304" pitchFamily="18" charset="0"/>
              </a:rPr>
              <a:t>nghĩa</a:t>
            </a:r>
            <a:r>
              <a:rPr lang="en-US" sz="2400" dirty="0" smtClean="0">
                <a:latin typeface="Times New Roman" panose="02020603050405020304" pitchFamily="18" charset="0"/>
                <a:cs typeface="Times New Roman" panose="02020603050405020304" pitchFamily="18" charset="0"/>
              </a:rPr>
              <a:t> ở </a:t>
            </a:r>
            <a:r>
              <a:rPr lang="en-US" sz="2400" dirty="0" err="1" smtClean="0">
                <a:latin typeface="Times New Roman" panose="02020603050405020304" pitchFamily="18" charset="0"/>
                <a:cs typeface="Times New Roman" panose="02020603050405020304" pitchFamily="18" charset="0"/>
              </a:rPr>
              <a:t>Hát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Môn</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Đ</a:t>
            </a:r>
            <a:r>
              <a:rPr lang="vi-VN" sz="2400" dirty="0">
                <a:latin typeface="Times New Roman" panose="02020603050405020304" pitchFamily="18" charset="0"/>
                <a:cs typeface="Times New Roman" panose="02020603050405020304" pitchFamily="18" charset="0"/>
              </a:rPr>
              <a:t>ược nhân dân khắp nơi hưởng ứng</a:t>
            </a:r>
            <a:r>
              <a:rPr lang="vi-VN" sz="2400" dirty="0" smtClean="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N</a:t>
            </a:r>
            <a:r>
              <a:rPr lang="vi-VN" sz="2400" dirty="0">
                <a:latin typeface="Times New Roman" panose="02020603050405020304" pitchFamily="18" charset="0"/>
                <a:cs typeface="Times New Roman" panose="02020603050405020304" pitchFamily="18" charset="0"/>
              </a:rPr>
              <a:t>ghĩa quân đánh chiếm Mê Linh, Cổ Loa và Luy </a:t>
            </a:r>
            <a:r>
              <a:rPr lang="vi-VN" sz="2400" dirty="0" smtClean="0">
                <a:latin typeface="Times New Roman" panose="02020603050405020304" pitchFamily="18" charset="0"/>
                <a:cs typeface="Times New Roman" panose="02020603050405020304" pitchFamily="18" charset="0"/>
              </a:rPr>
              <a:t>Lâu</a:t>
            </a:r>
            <a:r>
              <a:rPr lang="en-US" sz="2400" dirty="0" smtClean="0">
                <a:latin typeface="Times New Roman" panose="02020603050405020304" pitchFamily="18" charset="0"/>
                <a:cs typeface="Times New Roman" panose="02020603050405020304" pitchFamily="18" charset="0"/>
              </a:rPr>
              <a:t>.</a:t>
            </a:r>
          </a:p>
          <a:p>
            <a:endParaRPr lang="en-US" sz="2400" dirty="0" smtClean="0">
              <a:latin typeface="Times New Roman" panose="02020603050405020304" pitchFamily="18" charset="0"/>
              <a:cs typeface="Times New Roman" panose="02020603050405020304" pitchFamily="18" charset="0"/>
            </a:endParaRPr>
          </a:p>
          <a:p>
            <a:r>
              <a:rPr lang="en-US" sz="2400" b="1" dirty="0" err="1" smtClean="0">
                <a:latin typeface="Times New Roman" panose="02020603050405020304" pitchFamily="18" charset="0"/>
                <a:cs typeface="Times New Roman" panose="02020603050405020304" pitchFamily="18" charset="0"/>
              </a:rPr>
              <a:t>Kết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quả</a:t>
            </a:r>
            <a:r>
              <a:rPr lang="en-US" sz="2400" b="1"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Thái</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thú</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quận</a:t>
            </a:r>
            <a:r>
              <a:rPr lang="en-US" sz="2400" dirty="0">
                <a:latin typeface="Times New Roman" panose="02020603050405020304" pitchFamily="18" charset="0"/>
                <a:cs typeface="Times New Roman" panose="02020603050405020304" pitchFamily="18" charset="0"/>
              </a:rPr>
              <a:t> Nam </a:t>
            </a:r>
            <a:r>
              <a:rPr lang="en-US" sz="2400" dirty="0" err="1">
                <a:latin typeface="Times New Roman" panose="02020603050405020304" pitchFamily="18" charset="0"/>
                <a:cs typeface="Times New Roman" panose="02020603050405020304" pitchFamily="18" charset="0"/>
              </a:rPr>
              <a:t>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Đông</a:t>
            </a:r>
            <a:r>
              <a:rPr lang="en-US" sz="2400" dirty="0" smtClean="0">
                <a:latin typeface="Times New Roman" panose="02020603050405020304" pitchFamily="18" charset="0"/>
                <a:cs typeface="Times New Roman" panose="02020603050405020304" pitchFamily="18" charset="0"/>
              </a:rPr>
              <a:t>).</a:t>
            </a:r>
            <a:endParaRPr lang="en-US" sz="2400" dirty="0"/>
          </a:p>
        </p:txBody>
      </p:sp>
    </p:spTree>
    <p:extLst>
      <p:ext uri="{BB962C8B-B14F-4D97-AF65-F5344CB8AC3E}">
        <p14:creationId xmlns:p14="http://schemas.microsoft.com/office/powerpoint/2010/main" val="10145283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745"/>
            <a:ext cx="12192000" cy="1077218"/>
          </a:xfrm>
          <a:prstGeom prst="rect">
            <a:avLst/>
          </a:prstGeom>
          <a:solidFill>
            <a:schemeClr val="accent4">
              <a:lumMod val="20000"/>
              <a:lumOff val="80000"/>
            </a:schemeClr>
          </a:solidFill>
        </p:spPr>
        <p:txBody>
          <a:bodyPr wrap="square" rtlCol="0">
            <a:spAutoFit/>
          </a:bodyPr>
          <a:lstStyle/>
          <a:p>
            <a:pPr algn="ctr"/>
            <a:r>
              <a:rPr lang="en-US" sz="3200" b="1" dirty="0" err="1" smtClean="0">
                <a:solidFill>
                  <a:srgbClr val="FF0000"/>
                </a:solidFill>
                <a:latin typeface="Times New Roman" panose="02020603050405020304" pitchFamily="18" charset="0"/>
                <a:cs typeface="Times New Roman" panose="02020603050405020304" pitchFamily="18" charset="0"/>
              </a:rPr>
              <a:t>Bài</a:t>
            </a:r>
            <a:r>
              <a:rPr lang="en-US" sz="3200" b="1" dirty="0" smtClean="0">
                <a:solidFill>
                  <a:srgbClr val="FF0000"/>
                </a:solidFill>
                <a:latin typeface="Times New Roman" panose="02020603050405020304" pitchFamily="18" charset="0"/>
                <a:cs typeface="Times New Roman" panose="02020603050405020304" pitchFamily="18" charset="0"/>
              </a:rPr>
              <a:t> 18</a:t>
            </a:r>
          </a:p>
          <a:p>
            <a:pPr algn="ctr"/>
            <a:r>
              <a:rPr lang="en-US" sz="3200" b="1" dirty="0" smtClean="0">
                <a:solidFill>
                  <a:srgbClr val="FF0000"/>
                </a:solidFill>
                <a:latin typeface="Times New Roman" panose="02020603050405020304" pitchFamily="18" charset="0"/>
                <a:cs typeface="Times New Roman" panose="02020603050405020304" pitchFamily="18" charset="0"/>
              </a:rPr>
              <a:t> CÁC CUỘC ĐẤU TRANH GIÀNH ĐỘC LẬP TRƯỚC THẾ KỈ X</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67734" y="1740604"/>
            <a:ext cx="6695206" cy="603786"/>
          </a:xfrm>
          <a:prstGeom prst="round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en-US" sz="2400" b="1" dirty="0">
                <a:solidFill>
                  <a:srgbClr val="FF0000"/>
                </a:solidFill>
                <a:latin typeface="Times New Roman" panose="02020603050405020304" pitchFamily="18" charset="0"/>
                <a:cs typeface="Times New Roman" panose="02020603050405020304" pitchFamily="18" charset="0"/>
              </a:rPr>
              <a:t>I</a:t>
            </a:r>
            <a:r>
              <a:rPr lang="en-US" sz="2400" b="1" dirty="0" smtClean="0">
                <a:solidFill>
                  <a:srgbClr val="FF0000"/>
                </a:solidFill>
                <a:latin typeface="Times New Roman" panose="02020603050405020304" pitchFamily="18" charset="0"/>
                <a:cs typeface="Times New Roman" panose="02020603050405020304" pitchFamily="18" charset="0"/>
              </a:rPr>
              <a:t>. KHỞI NGHĨA BÀ TRIỆU (NĂM 248)</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2" name="AutoShape 2" descr="Khởi nghĩa Hai Bà Trưng: Thức tỉnh tinh thần dân tộc - Báo Công an Nhân dân  điện tử"/>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2"/>
          <a:stretch>
            <a:fillRect/>
          </a:stretch>
        </p:blipFill>
        <p:spPr>
          <a:xfrm>
            <a:off x="9156636" y="1740604"/>
            <a:ext cx="2911539" cy="2870348"/>
          </a:xfrm>
          <a:prstGeom prst="rect">
            <a:avLst/>
          </a:prstGeom>
        </p:spPr>
      </p:pic>
      <p:sp>
        <p:nvSpPr>
          <p:cNvPr id="8" name="TextBox 7"/>
          <p:cNvSpPr txBox="1"/>
          <p:nvPr/>
        </p:nvSpPr>
        <p:spPr>
          <a:xfrm>
            <a:off x="9124950" y="4697968"/>
            <a:ext cx="2943225" cy="369332"/>
          </a:xfrm>
          <a:prstGeom prst="rect">
            <a:avLst/>
          </a:prstGeom>
          <a:solidFill>
            <a:schemeClr val="bg1"/>
          </a:solidFill>
        </p:spPr>
        <p:txBody>
          <a:bodyPr wrap="square" rtlCol="0">
            <a:spAutoFit/>
          </a:bodyPr>
          <a:lstStyle/>
          <a:p>
            <a:pPr algn="ctr"/>
            <a:r>
              <a:rPr lang="en-US" b="1" dirty="0" err="1" smtClean="0">
                <a:latin typeface="Times New Roman" panose="02020603050405020304" pitchFamily="18" charset="0"/>
                <a:cs typeface="Times New Roman" panose="02020603050405020304" pitchFamily="18" charset="0"/>
              </a:rPr>
              <a:t>Bà</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Triệu</a:t>
            </a:r>
            <a:endParaRPr lang="en-US" b="1" dirty="0">
              <a:latin typeface="Times New Roman" panose="02020603050405020304" pitchFamily="18" charset="0"/>
              <a:cs typeface="Times New Roman" panose="02020603050405020304" pitchFamily="18" charset="0"/>
            </a:endParaRPr>
          </a:p>
        </p:txBody>
      </p:sp>
      <p:sp>
        <p:nvSpPr>
          <p:cNvPr id="7" name="Rounded Rectangular Callout 6"/>
          <p:cNvSpPr/>
          <p:nvPr/>
        </p:nvSpPr>
        <p:spPr>
          <a:xfrm>
            <a:off x="6467475" y="3971925"/>
            <a:ext cx="2314575" cy="1781175"/>
          </a:xfrm>
          <a:prstGeom prst="wedgeRoundRectCallout">
            <a:avLst>
              <a:gd name="adj1" fmla="val 62808"/>
              <a:gd name="adj2" fmla="val -14163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Nêu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nguyên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nhân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của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cuộc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khởi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nghĩa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Bà</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Triệu</a:t>
            </a:r>
            <a:r>
              <a:rPr lang="en-US"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a:p>
            <a:pPr algn="ctr"/>
            <a:endParaRPr lang="en-US" sz="2400" dirty="0"/>
          </a:p>
        </p:txBody>
      </p:sp>
      <p:sp>
        <p:nvSpPr>
          <p:cNvPr id="11" name="Rectangle 10"/>
          <p:cNvSpPr/>
          <p:nvPr/>
        </p:nvSpPr>
        <p:spPr>
          <a:xfrm>
            <a:off x="460375" y="2710299"/>
            <a:ext cx="5768975" cy="1015663"/>
          </a:xfrm>
          <a:prstGeom prst="rect">
            <a:avLst/>
          </a:prstGeom>
          <a:solidFill>
            <a:schemeClr val="bg1"/>
          </a:solidFill>
        </p:spPr>
        <p:txBody>
          <a:bodyPr wrap="square">
            <a:spAutoFit/>
          </a:bodyPr>
          <a:lstStyle/>
          <a:p>
            <a:r>
              <a:rPr lang="vi-VN" sz="2000" dirty="0">
                <a:latin typeface="+mj-lt"/>
              </a:rPr>
              <a:t>Dưới ách thống trị tàn bạo của nhà </a:t>
            </a:r>
            <a:r>
              <a:rPr lang="vi-VN" sz="2000" dirty="0" smtClean="0">
                <a:latin typeface="+mj-lt"/>
              </a:rPr>
              <a:t>Ngô,</a:t>
            </a:r>
            <a:endParaRPr lang="en-US" sz="2000" dirty="0" smtClean="0">
              <a:latin typeface="+mj-lt"/>
            </a:endParaRPr>
          </a:p>
          <a:p>
            <a:r>
              <a:rPr lang="en-US" sz="2000" dirty="0" err="1" smtClean="0">
                <a:latin typeface="Times New Roman" panose="02020603050405020304" pitchFamily="18" charset="0"/>
                <a:cs typeface="Times New Roman" panose="02020603050405020304" pitchFamily="18" charset="0"/>
              </a:rPr>
              <a:t>Năm</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248, </a:t>
            </a:r>
            <a:r>
              <a:rPr lang="en-US" sz="2000" dirty="0" err="1">
                <a:latin typeface="Times New Roman" panose="02020603050405020304" pitchFamily="18" charset="0"/>
                <a:cs typeface="Times New Roman" panose="02020603050405020304" pitchFamily="18" charset="0"/>
              </a:rPr>
              <a:t>tại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Cửu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Thanh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Triệu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cờ</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khởi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nghĩa</a:t>
            </a:r>
            <a:r>
              <a:rPr lang="en-US" sz="2000" dirty="0">
                <a:latin typeface="Times New Roman" panose="02020603050405020304" pitchFamily="18" charset="0"/>
                <a:cs typeface="Times New Roman" panose="02020603050405020304" pitchFamily="18" charset="0"/>
              </a:rPr>
              <a:t>.</a:t>
            </a:r>
          </a:p>
        </p:txBody>
      </p:sp>
      <p:sp>
        <p:nvSpPr>
          <p:cNvPr id="13" name="Rectangle 12"/>
          <p:cNvSpPr/>
          <p:nvPr/>
        </p:nvSpPr>
        <p:spPr>
          <a:xfrm>
            <a:off x="184182" y="2487293"/>
            <a:ext cx="6096000" cy="4247317"/>
          </a:xfrm>
          <a:prstGeom prst="rect">
            <a:avLst/>
          </a:prstGeom>
          <a:solidFill>
            <a:schemeClr val="accent4">
              <a:lumMod val="20000"/>
              <a:lumOff val="80000"/>
            </a:schemeClr>
          </a:solidFill>
        </p:spPr>
        <p:txBody>
          <a:bodyPr>
            <a:spAutoFit/>
          </a:bodyPr>
          <a:lstStyle/>
          <a:p>
            <a:pPr fontAlgn="base"/>
            <a:r>
              <a:rPr lang="vi-VN" b="1" dirty="0">
                <a:solidFill>
                  <a:srgbClr val="2F3239"/>
                </a:solidFill>
                <a:latin typeface="inherit"/>
              </a:rPr>
              <a:t> Chính sách cai trị của nhà Ngô đối với nước ta từ thế kỉ I đến thế kỉ VI là: </a:t>
            </a:r>
            <a:endParaRPr lang="vi-VN" dirty="0">
              <a:solidFill>
                <a:srgbClr val="2F3239"/>
              </a:solidFill>
              <a:latin typeface="Open Sans"/>
            </a:endParaRPr>
          </a:p>
          <a:p>
            <a:pPr fontAlgn="base"/>
            <a:r>
              <a:rPr lang="vi-VN" dirty="0">
                <a:solidFill>
                  <a:srgbClr val="2F3239"/>
                </a:solidFill>
                <a:latin typeface="Open Sans"/>
              </a:rPr>
              <a:t>– Nhà Ngô chia Châu Giao thành Quảng Châu (thuộc Trung Quốc) và Giao Châu (miền đất Âu Lạc cũ).</a:t>
            </a:r>
          </a:p>
          <a:p>
            <a:pPr fontAlgn="base"/>
            <a:r>
              <a:rPr lang="vi-VN" dirty="0">
                <a:solidFill>
                  <a:srgbClr val="2F3239"/>
                </a:solidFill>
                <a:latin typeface="Open Sans"/>
              </a:rPr>
              <a:t>– Loại trừ người Việt khỏi bộ máy chính quyền, người Hán làm Huyện lệnh, trực tiếp cai quản cấp huyện.</a:t>
            </a:r>
          </a:p>
          <a:p>
            <a:pPr fontAlgn="base"/>
            <a:r>
              <a:rPr lang="vi-VN" dirty="0">
                <a:solidFill>
                  <a:srgbClr val="2F3239"/>
                </a:solidFill>
                <a:latin typeface="Open Sans"/>
              </a:rPr>
              <a:t>– Tăng cường chính sách bóc lột tàn bạo bằng các loại thuế, lao dịch, đặc biệt là chế độ cống nộp rất nặng nề.</a:t>
            </a:r>
          </a:p>
          <a:p>
            <a:pPr fontAlgn="base"/>
            <a:r>
              <a:rPr lang="vi-VN" dirty="0">
                <a:solidFill>
                  <a:srgbClr val="2F3239"/>
                </a:solidFill>
                <a:latin typeface="Open Sans"/>
              </a:rPr>
              <a:t>– Đưa nhiều người Hán sang ở, bắt dân ta phải theo pháp luật, phong tục tập quán của người Hán, học tiếng Hán.</a:t>
            </a:r>
          </a:p>
          <a:p>
            <a:pPr fontAlgn="base"/>
            <a:r>
              <a:rPr lang="vi-VN" dirty="0">
                <a:solidFill>
                  <a:srgbClr val="2F3239"/>
                </a:solidFill>
                <a:latin typeface="Open Sans"/>
              </a:rPr>
              <a:t>– Kinh tế bị kìm hãm, bọn đô hộ độc quyền về sắt, ngoại thương.</a:t>
            </a:r>
          </a:p>
          <a:p>
            <a:pPr fontAlgn="base"/>
            <a:r>
              <a:rPr lang="vi-VN" dirty="0">
                <a:solidFill>
                  <a:srgbClr val="2F3239"/>
                </a:solidFill>
                <a:latin typeface="Open Sans"/>
              </a:rPr>
              <a:t>=&gt; Chế độ cai trị của các triều đại phong kiến phương Bắc rất nham hiểm và tàn bạo, nhằm âm mưu “đồng hóa” người Việt.</a:t>
            </a:r>
            <a:endParaRPr lang="vi-VN" b="0" i="0" dirty="0">
              <a:solidFill>
                <a:srgbClr val="2F3239"/>
              </a:solidFill>
              <a:effectLst/>
              <a:latin typeface="Open Sans"/>
            </a:endParaRPr>
          </a:p>
        </p:txBody>
      </p:sp>
    </p:spTree>
    <p:extLst>
      <p:ext uri="{BB962C8B-B14F-4D97-AF65-F5344CB8AC3E}">
        <p14:creationId xmlns:p14="http://schemas.microsoft.com/office/powerpoint/2010/main" val="3536197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circle(in)">
                                      <p:cBhvr>
                                        <p:cTn id="20" dur="20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in)">
                                      <p:cBhvr>
                                        <p:cTn id="25"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11"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745"/>
            <a:ext cx="12192000" cy="1077218"/>
          </a:xfrm>
          <a:prstGeom prst="rect">
            <a:avLst/>
          </a:prstGeom>
          <a:solidFill>
            <a:schemeClr val="accent4">
              <a:lumMod val="20000"/>
              <a:lumOff val="80000"/>
            </a:schemeClr>
          </a:solidFill>
        </p:spPr>
        <p:txBody>
          <a:bodyPr wrap="square" rtlCol="0">
            <a:spAutoFit/>
          </a:bodyPr>
          <a:lstStyle/>
          <a:p>
            <a:pPr algn="ctr"/>
            <a:r>
              <a:rPr lang="en-US" sz="3200" b="1" dirty="0" err="1" smtClean="0">
                <a:solidFill>
                  <a:srgbClr val="FF0000"/>
                </a:solidFill>
                <a:latin typeface="Times New Roman" panose="02020603050405020304" pitchFamily="18" charset="0"/>
                <a:cs typeface="Times New Roman" panose="02020603050405020304" pitchFamily="18" charset="0"/>
              </a:rPr>
              <a:t>Bài</a:t>
            </a:r>
            <a:r>
              <a:rPr lang="en-US" sz="3200" b="1" dirty="0" smtClean="0">
                <a:solidFill>
                  <a:srgbClr val="FF0000"/>
                </a:solidFill>
                <a:latin typeface="Times New Roman" panose="02020603050405020304" pitchFamily="18" charset="0"/>
                <a:cs typeface="Times New Roman" panose="02020603050405020304" pitchFamily="18" charset="0"/>
              </a:rPr>
              <a:t> 18</a:t>
            </a:r>
          </a:p>
          <a:p>
            <a:pPr algn="ctr"/>
            <a:r>
              <a:rPr lang="en-US" sz="3200" b="1" dirty="0" smtClean="0">
                <a:solidFill>
                  <a:srgbClr val="FF0000"/>
                </a:solidFill>
                <a:latin typeface="Times New Roman" panose="02020603050405020304" pitchFamily="18" charset="0"/>
                <a:cs typeface="Times New Roman" panose="02020603050405020304" pitchFamily="18" charset="0"/>
              </a:rPr>
              <a:t> CÁC CUỘC ĐẤU TRANH GIÀNH ĐỘC LẬP TRƯỚC THẾ KỈ X</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28765" y="1359554"/>
            <a:ext cx="6695206" cy="603786"/>
          </a:xfrm>
          <a:prstGeom prst="round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en-US" sz="2400" b="1" dirty="0" smtClean="0">
                <a:solidFill>
                  <a:srgbClr val="FF0000"/>
                </a:solidFill>
                <a:latin typeface="Times New Roman" panose="02020603050405020304" pitchFamily="18" charset="0"/>
                <a:cs typeface="Times New Roman" panose="02020603050405020304" pitchFamily="18" charset="0"/>
              </a:rPr>
              <a:t>II. KHỞI NGHĨA BÀ TRIỆU (NĂM 248)</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2" name="AutoShape 2" descr="Khởi nghĩa Hai Bà Trưng: Thức tỉnh tinh thần dân tộc - Báo Công an Nhân dân  điện tử"/>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2"/>
          <a:stretch>
            <a:fillRect/>
          </a:stretch>
        </p:blipFill>
        <p:spPr>
          <a:xfrm>
            <a:off x="9156636" y="1740604"/>
            <a:ext cx="2911539" cy="2870348"/>
          </a:xfrm>
          <a:prstGeom prst="rect">
            <a:avLst/>
          </a:prstGeom>
        </p:spPr>
      </p:pic>
      <p:sp>
        <p:nvSpPr>
          <p:cNvPr id="8" name="TextBox 7"/>
          <p:cNvSpPr txBox="1"/>
          <p:nvPr/>
        </p:nvSpPr>
        <p:spPr>
          <a:xfrm>
            <a:off x="9124950" y="4697968"/>
            <a:ext cx="2943225" cy="369332"/>
          </a:xfrm>
          <a:prstGeom prst="rect">
            <a:avLst/>
          </a:prstGeom>
          <a:solidFill>
            <a:schemeClr val="bg1"/>
          </a:solidFill>
        </p:spPr>
        <p:txBody>
          <a:bodyPr wrap="square" rtlCol="0">
            <a:spAutoFit/>
          </a:bodyPr>
          <a:lstStyle/>
          <a:p>
            <a:pPr algn="ctr"/>
            <a:r>
              <a:rPr lang="en-US" b="1" dirty="0" err="1" smtClean="0">
                <a:latin typeface="Times New Roman" panose="02020603050405020304" pitchFamily="18" charset="0"/>
                <a:cs typeface="Times New Roman" panose="02020603050405020304" pitchFamily="18" charset="0"/>
              </a:rPr>
              <a:t>Bà</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Triệu</a:t>
            </a:r>
            <a:endParaRPr lang="en-US" b="1" dirty="0">
              <a:latin typeface="Times New Roman" panose="02020603050405020304" pitchFamily="18" charset="0"/>
              <a:cs typeface="Times New Roman" panose="02020603050405020304" pitchFamily="18" charset="0"/>
            </a:endParaRPr>
          </a:p>
        </p:txBody>
      </p:sp>
      <p:sp>
        <p:nvSpPr>
          <p:cNvPr id="7" name="Rounded Rectangular Callout 6"/>
          <p:cNvSpPr/>
          <p:nvPr/>
        </p:nvSpPr>
        <p:spPr>
          <a:xfrm>
            <a:off x="6467475" y="3971925"/>
            <a:ext cx="2314575" cy="1781175"/>
          </a:xfrm>
          <a:prstGeom prst="wedgeRoundRectCallout">
            <a:avLst>
              <a:gd name="adj1" fmla="val 62808"/>
              <a:gd name="adj2" fmla="val -14163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Tiểu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sử</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Bà</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Triệu</a:t>
            </a:r>
            <a:endParaRPr lang="en-US" sz="2400" b="1" dirty="0">
              <a:latin typeface="Times New Roman" panose="02020603050405020304" pitchFamily="18" charset="0"/>
              <a:cs typeface="Times New Roman" panose="02020603050405020304" pitchFamily="18" charset="0"/>
            </a:endParaRPr>
          </a:p>
          <a:p>
            <a:pPr algn="ctr"/>
            <a:endParaRPr lang="en-US" sz="2400" dirty="0"/>
          </a:p>
        </p:txBody>
      </p:sp>
      <p:sp>
        <p:nvSpPr>
          <p:cNvPr id="11" name="Rectangle 10"/>
          <p:cNvSpPr/>
          <p:nvPr/>
        </p:nvSpPr>
        <p:spPr>
          <a:xfrm>
            <a:off x="460375" y="2710299"/>
            <a:ext cx="5768975" cy="1015663"/>
          </a:xfrm>
          <a:prstGeom prst="rect">
            <a:avLst/>
          </a:prstGeom>
          <a:solidFill>
            <a:schemeClr val="bg1"/>
          </a:solidFill>
        </p:spPr>
        <p:txBody>
          <a:bodyPr wrap="square">
            <a:spAutoFit/>
          </a:bodyPr>
          <a:lstStyle/>
          <a:p>
            <a:r>
              <a:rPr lang="vi-VN" sz="2000" dirty="0">
                <a:latin typeface="+mj-lt"/>
              </a:rPr>
              <a:t>Dưới ách thống trị tàn bạo của nhà </a:t>
            </a:r>
            <a:r>
              <a:rPr lang="vi-VN" sz="2000" dirty="0" smtClean="0">
                <a:latin typeface="+mj-lt"/>
              </a:rPr>
              <a:t>Ngô,</a:t>
            </a:r>
            <a:endParaRPr lang="en-US" sz="2000" dirty="0" smtClean="0">
              <a:latin typeface="+mj-lt"/>
            </a:endParaRPr>
          </a:p>
          <a:p>
            <a:r>
              <a:rPr lang="en-US" sz="2000" dirty="0" err="1" smtClean="0">
                <a:latin typeface="Times New Roman" panose="02020603050405020304" pitchFamily="18" charset="0"/>
                <a:cs typeface="Times New Roman" panose="02020603050405020304" pitchFamily="18" charset="0"/>
              </a:rPr>
              <a:t>Năm</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248, </a:t>
            </a:r>
            <a:r>
              <a:rPr lang="en-US" sz="2000" dirty="0" err="1">
                <a:latin typeface="Times New Roman" panose="02020603050405020304" pitchFamily="18" charset="0"/>
                <a:cs typeface="Times New Roman" panose="02020603050405020304" pitchFamily="18" charset="0"/>
              </a:rPr>
              <a:t>tại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Cửu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Thanh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Triệu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cờ</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khởi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nghĩa</a:t>
            </a:r>
            <a:r>
              <a:rPr lang="en-US" sz="2000" dirty="0">
                <a:latin typeface="Times New Roman" panose="02020603050405020304" pitchFamily="18" charset="0"/>
                <a:cs typeface="Times New Roman" panose="02020603050405020304" pitchFamily="18" charset="0"/>
              </a:rPr>
              <a:t>.</a:t>
            </a:r>
          </a:p>
        </p:txBody>
      </p:sp>
      <p:sp>
        <p:nvSpPr>
          <p:cNvPr id="5" name="Rectangle 4"/>
          <p:cNvSpPr/>
          <p:nvPr/>
        </p:nvSpPr>
        <p:spPr>
          <a:xfrm>
            <a:off x="200025" y="2230931"/>
            <a:ext cx="6096000" cy="4524315"/>
          </a:xfrm>
          <a:prstGeom prst="rect">
            <a:avLst/>
          </a:prstGeom>
          <a:solidFill>
            <a:schemeClr val="accent4">
              <a:lumMod val="20000"/>
              <a:lumOff val="80000"/>
            </a:schemeClr>
          </a:solidFill>
        </p:spPr>
        <p:txBody>
          <a:bodyPr>
            <a:spAutoFit/>
          </a:bodyPr>
          <a:lstStyle/>
          <a:p>
            <a:r>
              <a:rPr lang="vi-VN" sz="2400" dirty="0">
                <a:solidFill>
                  <a:srgbClr val="000000"/>
                </a:solidFill>
                <a:latin typeface="Times New Roman" panose="02020603050405020304" pitchFamily="18" charset="0"/>
                <a:cs typeface="Times New Roman" panose="02020603050405020304" pitchFamily="18" charset="0"/>
              </a:rPr>
              <a:t>Bà Triệu có tên là Triệu Thị Trinh, thuở nhỏ ba mẹ đều mất sớm, là em gái của Triệu Quốc Đạt - một hào trưởng lớn ở miền núi huyện Quan yên, thuộc quận Cửu Chân (huyện Yên Định, Thanh Hóa), bà là người có sức khỏe, có chí lớn và giàu mưu chí. Năm 19 tuổi, bà đã cùng anh trai tập hợp nhiều nghĩa sĩ trên đỉnh núi Nưa, mài gươm luyện võ, chuẩn bị khởi nghĩa</a:t>
            </a:r>
            <a:r>
              <a:rPr lang="vi-VN" sz="2400" dirty="0" smtClean="0">
                <a:solidFill>
                  <a:srgbClr val="000000"/>
                </a:solidFill>
                <a:latin typeface="Times New Roman" panose="02020603050405020304" pitchFamily="18" charset="0"/>
                <a:cs typeface="Times New Roman" panose="02020603050405020304" pitchFamily="18" charset="0"/>
              </a:rPr>
              <a:t>.</a:t>
            </a:r>
            <a:endParaRPr lang="en-US" sz="2400" dirty="0" smtClean="0">
              <a:solidFill>
                <a:srgbClr val="000000"/>
              </a:solidFill>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Sau khi Triệu Quốc Đạt lâm bệnh qua đời. Các nghĩa binh tôn bà lên làm chủ. Khi ra trận, Bà mặc áo giáp vàng, đi guốc ngà, cài trâm vàng, cưỡi voi và được tôn là Nhụy Kiều tướng quân.</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525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circle(in)">
                                      <p:cBhvr>
                                        <p:cTn id="20" dur="20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ircle(in)">
                                      <p:cBhvr>
                                        <p:cTn id="2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11"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745"/>
            <a:ext cx="12192000" cy="1077218"/>
          </a:xfrm>
          <a:prstGeom prst="rect">
            <a:avLst/>
          </a:prstGeom>
          <a:solidFill>
            <a:schemeClr val="accent4">
              <a:lumMod val="20000"/>
              <a:lumOff val="80000"/>
            </a:schemeClr>
          </a:solidFill>
        </p:spPr>
        <p:txBody>
          <a:bodyPr wrap="square" rtlCol="0">
            <a:spAutoFit/>
          </a:bodyPr>
          <a:lstStyle/>
          <a:p>
            <a:pPr algn="ctr"/>
            <a:r>
              <a:rPr lang="en-US" sz="3200" b="1" dirty="0" err="1" smtClean="0">
                <a:solidFill>
                  <a:srgbClr val="FF0000"/>
                </a:solidFill>
                <a:latin typeface="Times New Roman" panose="02020603050405020304" pitchFamily="18" charset="0"/>
                <a:cs typeface="Times New Roman" panose="02020603050405020304" pitchFamily="18" charset="0"/>
              </a:rPr>
              <a:t>Bài</a:t>
            </a:r>
            <a:r>
              <a:rPr lang="en-US" sz="3200" b="1" dirty="0" smtClean="0">
                <a:solidFill>
                  <a:srgbClr val="FF0000"/>
                </a:solidFill>
                <a:latin typeface="Times New Roman" panose="02020603050405020304" pitchFamily="18" charset="0"/>
                <a:cs typeface="Times New Roman" panose="02020603050405020304" pitchFamily="18" charset="0"/>
              </a:rPr>
              <a:t> 18</a:t>
            </a:r>
          </a:p>
          <a:p>
            <a:pPr algn="ctr"/>
            <a:r>
              <a:rPr lang="en-US" sz="3200" b="1" dirty="0" smtClean="0">
                <a:solidFill>
                  <a:srgbClr val="FF0000"/>
                </a:solidFill>
                <a:latin typeface="Times New Roman" panose="02020603050405020304" pitchFamily="18" charset="0"/>
                <a:cs typeface="Times New Roman" panose="02020603050405020304" pitchFamily="18" charset="0"/>
              </a:rPr>
              <a:t> CÁC CUỘC ĐẤU TRANH GIÀNH ĐỘC LẬP TRƯỚC THẾ KỈ X</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67734" y="1740604"/>
            <a:ext cx="6695206" cy="603786"/>
          </a:xfrm>
          <a:prstGeom prst="round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en-US" sz="2400" b="1" dirty="0" smtClean="0">
                <a:solidFill>
                  <a:srgbClr val="FF0000"/>
                </a:solidFill>
                <a:latin typeface="Times New Roman" panose="02020603050405020304" pitchFamily="18" charset="0"/>
                <a:cs typeface="Times New Roman" panose="02020603050405020304" pitchFamily="18" charset="0"/>
              </a:rPr>
              <a:t>II. KHỞI NGHĨA BÀ TRIỆU (NĂM 248)</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2" name="AutoShape 2" descr="Khởi nghĩa Hai Bà Trưng: Thức tỉnh tinh thần dân tộc - Báo Công an Nhân dân  điện tử"/>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2"/>
          <a:stretch>
            <a:fillRect/>
          </a:stretch>
        </p:blipFill>
        <p:spPr>
          <a:xfrm>
            <a:off x="9156636" y="1740604"/>
            <a:ext cx="2911539" cy="2870348"/>
          </a:xfrm>
          <a:prstGeom prst="rect">
            <a:avLst/>
          </a:prstGeom>
        </p:spPr>
      </p:pic>
      <p:sp>
        <p:nvSpPr>
          <p:cNvPr id="8" name="TextBox 7"/>
          <p:cNvSpPr txBox="1"/>
          <p:nvPr/>
        </p:nvSpPr>
        <p:spPr>
          <a:xfrm>
            <a:off x="9124950" y="4697968"/>
            <a:ext cx="2943225" cy="646331"/>
          </a:xfrm>
          <a:prstGeom prst="rect">
            <a:avLst/>
          </a:prstGeom>
          <a:solidFill>
            <a:schemeClr val="bg1"/>
          </a:solidFill>
        </p:spPr>
        <p:txBody>
          <a:bodyPr wrap="square" rtlCol="0">
            <a:spAutoFit/>
          </a:bodyPr>
          <a:lstStyle/>
          <a:p>
            <a:pPr algn="ctr"/>
            <a:r>
              <a:rPr lang="en-US" b="1" dirty="0" err="1" smtClean="0">
                <a:latin typeface="Times New Roman" panose="02020603050405020304" pitchFamily="18" charset="0"/>
                <a:cs typeface="Times New Roman" panose="02020603050405020304" pitchFamily="18" charset="0"/>
              </a:rPr>
              <a:t>Em</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hãy</a:t>
            </a:r>
            <a:r>
              <a:rPr lang="en-US" b="1" dirty="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cho</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biết</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vài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nét</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về</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Bà</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Triệu</a:t>
            </a:r>
            <a:endParaRPr lang="en-US" b="1" dirty="0">
              <a:latin typeface="Times New Roman" panose="02020603050405020304" pitchFamily="18" charset="0"/>
              <a:cs typeface="Times New Roman" panose="02020603050405020304" pitchFamily="18" charset="0"/>
            </a:endParaRPr>
          </a:p>
        </p:txBody>
      </p:sp>
      <p:sp>
        <p:nvSpPr>
          <p:cNvPr id="15" name="Rectangle 14"/>
          <p:cNvSpPr/>
          <p:nvPr/>
        </p:nvSpPr>
        <p:spPr>
          <a:xfrm>
            <a:off x="473075" y="2813388"/>
            <a:ext cx="6096000" cy="2031325"/>
          </a:xfrm>
          <a:prstGeom prst="rect">
            <a:avLst/>
          </a:prstGeom>
          <a:solidFill>
            <a:schemeClr val="accent4">
              <a:lumMod val="20000"/>
              <a:lumOff val="80000"/>
            </a:schemeClr>
          </a:solidFill>
        </p:spPr>
        <p:txBody>
          <a:bodyPr>
            <a:spAutoFit/>
          </a:bodyPr>
          <a:lstStyle/>
          <a:p>
            <a:r>
              <a:rPr lang="vi-VN" dirty="0"/>
              <a:t>"Tôi chỉ muốn cưỡi gió đạp sóng, chém cá kình lớn ở biển Đông, quét sạch bờ cõi, cứu dân ra khỏi cảnh chìm đắm, há lại bắt chước người đời cúi đầu khom lưng làm tì thiếp kẻ khác, cam tâm phục dịch ở trong nhà ư</a:t>
            </a:r>
            <a:r>
              <a:rPr lang="vi-VN" dirty="0" smtClean="0"/>
              <a:t>?“</a:t>
            </a:r>
            <a:endParaRPr lang="en-US" dirty="0" smtClean="0"/>
          </a:p>
          <a:p>
            <a:r>
              <a:rPr lang="vi-VN" dirty="0" smtClean="0"/>
              <a:t> </a:t>
            </a:r>
            <a:r>
              <a:rPr lang="vi-VN" dirty="0"/>
              <a:t>(Lý TếXuyên, Việt điện u linh tập (truyện Lệ Hải Bà Vương kí), Đinh Gia Khánh, Trịnh Đình Rư dịch và chú thích, NXB. Văn học, Hà Nội, tr. 46) </a:t>
            </a:r>
            <a:endParaRPr lang="en-US" dirty="0"/>
          </a:p>
        </p:txBody>
      </p:sp>
    </p:spTree>
    <p:extLst>
      <p:ext uri="{BB962C8B-B14F-4D97-AF65-F5344CB8AC3E}">
        <p14:creationId xmlns:p14="http://schemas.microsoft.com/office/powerpoint/2010/main" val="19903663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745"/>
            <a:ext cx="12192000" cy="1077218"/>
          </a:xfrm>
          <a:prstGeom prst="rect">
            <a:avLst/>
          </a:prstGeom>
          <a:solidFill>
            <a:schemeClr val="accent4">
              <a:lumMod val="20000"/>
              <a:lumOff val="80000"/>
            </a:schemeClr>
          </a:solidFill>
        </p:spPr>
        <p:txBody>
          <a:bodyPr wrap="square" rtlCol="0">
            <a:spAutoFit/>
          </a:bodyPr>
          <a:lstStyle/>
          <a:p>
            <a:pPr algn="ctr"/>
            <a:r>
              <a:rPr lang="en-US" sz="3200" b="1" dirty="0" err="1" smtClean="0">
                <a:solidFill>
                  <a:srgbClr val="FF0000"/>
                </a:solidFill>
                <a:latin typeface="Times New Roman" panose="02020603050405020304" pitchFamily="18" charset="0"/>
                <a:cs typeface="Times New Roman" panose="02020603050405020304" pitchFamily="18" charset="0"/>
              </a:rPr>
              <a:t>Bài</a:t>
            </a:r>
            <a:r>
              <a:rPr lang="en-US" sz="3200" b="1" dirty="0" smtClean="0">
                <a:solidFill>
                  <a:srgbClr val="FF0000"/>
                </a:solidFill>
                <a:latin typeface="Times New Roman" panose="02020603050405020304" pitchFamily="18" charset="0"/>
                <a:cs typeface="Times New Roman" panose="02020603050405020304" pitchFamily="18" charset="0"/>
              </a:rPr>
              <a:t> 18</a:t>
            </a:r>
          </a:p>
          <a:p>
            <a:pPr algn="ctr"/>
            <a:r>
              <a:rPr lang="en-US" sz="3200" b="1" dirty="0" smtClean="0">
                <a:solidFill>
                  <a:srgbClr val="FF0000"/>
                </a:solidFill>
                <a:latin typeface="Times New Roman" panose="02020603050405020304" pitchFamily="18" charset="0"/>
                <a:cs typeface="Times New Roman" panose="02020603050405020304" pitchFamily="18" charset="0"/>
              </a:rPr>
              <a:t> CÁC CUỘC ĐẤU TRANH GIÀNH ĐỘC LẬP TRƯỚC THẾ KỈ X</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155575" y="1251171"/>
            <a:ext cx="6695206" cy="603786"/>
          </a:xfrm>
          <a:prstGeom prst="round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en-US" sz="2400" b="1" dirty="0" smtClean="0">
                <a:solidFill>
                  <a:srgbClr val="FF0000"/>
                </a:solidFill>
                <a:latin typeface="Times New Roman" panose="02020603050405020304" pitchFamily="18" charset="0"/>
                <a:cs typeface="Times New Roman" panose="02020603050405020304" pitchFamily="18" charset="0"/>
              </a:rPr>
              <a:t>II. KHỞI NGHĨA BÀ TRIỆU (NĂM 248)</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2" name="AutoShape 2" descr="Khởi nghĩa Hai Bà Trưng: Thức tỉnh tinh thần dân tộc - Báo Công an Nhân dân  điện tử"/>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2"/>
          <a:stretch>
            <a:fillRect/>
          </a:stretch>
        </p:blipFill>
        <p:spPr>
          <a:xfrm>
            <a:off x="9025219" y="1133183"/>
            <a:ext cx="2911539" cy="2870348"/>
          </a:xfrm>
          <a:prstGeom prst="rect">
            <a:avLst/>
          </a:prstGeom>
        </p:spPr>
      </p:pic>
      <p:sp>
        <p:nvSpPr>
          <p:cNvPr id="7" name="Rounded Rectangular Callout 6"/>
          <p:cNvSpPr/>
          <p:nvPr/>
        </p:nvSpPr>
        <p:spPr>
          <a:xfrm>
            <a:off x="8893804" y="5108520"/>
            <a:ext cx="3174371" cy="1781175"/>
          </a:xfrm>
          <a:prstGeom prst="wedgeRoundRectCallout">
            <a:avLst>
              <a:gd name="adj1" fmla="val 41703"/>
              <a:gd name="adj2" fmla="val -11571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bày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những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nét</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chính</a:t>
            </a:r>
            <a:r>
              <a:rPr lang="en-US" sz="2400" b="1" dirty="0" smtClean="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cuộc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khởi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nghĩa</a:t>
            </a:r>
            <a:r>
              <a:rPr lang="en-US" sz="2400" b="1" dirty="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47222" y="1852613"/>
            <a:ext cx="5267325" cy="4996647"/>
          </a:xfrm>
          <a:prstGeom prst="rect">
            <a:avLst/>
          </a:prstGeom>
        </p:spPr>
      </p:pic>
      <p:sp>
        <p:nvSpPr>
          <p:cNvPr id="16" name="Wave 15"/>
          <p:cNvSpPr/>
          <p:nvPr/>
        </p:nvSpPr>
        <p:spPr>
          <a:xfrm>
            <a:off x="2790825" y="3724108"/>
            <a:ext cx="371475" cy="234563"/>
          </a:xfrm>
          <a:prstGeom prst="wav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Wave 16"/>
          <p:cNvSpPr/>
          <p:nvPr/>
        </p:nvSpPr>
        <p:spPr>
          <a:xfrm>
            <a:off x="2864643" y="3756410"/>
            <a:ext cx="223838" cy="169957"/>
          </a:xfrm>
          <a:prstGeom prst="wav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2790825" y="3805355"/>
            <a:ext cx="0" cy="3048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Down Arrow 8"/>
          <p:cNvSpPr/>
          <p:nvPr/>
        </p:nvSpPr>
        <p:spPr>
          <a:xfrm rot="19021547">
            <a:off x="2871509" y="4116460"/>
            <a:ext cx="390525" cy="696907"/>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rot="19021547">
            <a:off x="3452553" y="4782140"/>
            <a:ext cx="390525" cy="696907"/>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p Arrow 9"/>
          <p:cNvSpPr/>
          <p:nvPr/>
        </p:nvSpPr>
        <p:spPr>
          <a:xfrm rot="18320720">
            <a:off x="2135875" y="3204688"/>
            <a:ext cx="285274" cy="797731"/>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Up Arrow 19"/>
          <p:cNvSpPr/>
          <p:nvPr/>
        </p:nvSpPr>
        <p:spPr>
          <a:xfrm rot="19628088">
            <a:off x="2416689" y="3043374"/>
            <a:ext cx="239087" cy="689151"/>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Up Arrow 20"/>
          <p:cNvSpPr/>
          <p:nvPr/>
        </p:nvSpPr>
        <p:spPr>
          <a:xfrm rot="281609">
            <a:off x="2902043" y="3049065"/>
            <a:ext cx="204893" cy="584663"/>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Up Arrow 21"/>
          <p:cNvSpPr/>
          <p:nvPr/>
        </p:nvSpPr>
        <p:spPr>
          <a:xfrm rot="3050424">
            <a:off x="3280383" y="3219388"/>
            <a:ext cx="232031" cy="584209"/>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Up Arrow 22"/>
          <p:cNvSpPr/>
          <p:nvPr/>
        </p:nvSpPr>
        <p:spPr>
          <a:xfrm rot="18320720">
            <a:off x="1322154" y="2521870"/>
            <a:ext cx="266240" cy="945990"/>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Up Arrow 23"/>
          <p:cNvSpPr/>
          <p:nvPr/>
        </p:nvSpPr>
        <p:spPr>
          <a:xfrm rot="19628088">
            <a:off x="2034667" y="2415242"/>
            <a:ext cx="254025" cy="692747"/>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Up Arrow 24"/>
          <p:cNvSpPr/>
          <p:nvPr/>
        </p:nvSpPr>
        <p:spPr>
          <a:xfrm rot="281609">
            <a:off x="3001379" y="2194531"/>
            <a:ext cx="229747" cy="633804"/>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Up Arrow 25"/>
          <p:cNvSpPr/>
          <p:nvPr/>
        </p:nvSpPr>
        <p:spPr>
          <a:xfrm rot="3050424">
            <a:off x="3783585" y="2843342"/>
            <a:ext cx="252461" cy="438287"/>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4235922" y="3359569"/>
            <a:ext cx="3349047" cy="369332"/>
          </a:xfrm>
          <a:prstGeom prst="rect">
            <a:avLst/>
          </a:prstGeom>
          <a:solidFill>
            <a:schemeClr val="accent6">
              <a:lumMod val="60000"/>
              <a:lumOff val="40000"/>
            </a:schemeClr>
          </a:solidFill>
        </p:spPr>
        <p:txBody>
          <a:bodyPr wrap="square">
            <a:spAutoFit/>
          </a:bodyPr>
          <a:lstStyle/>
          <a:p>
            <a:r>
              <a:rPr lang="en-US" dirty="0" smtClean="0"/>
              <a:t> </a:t>
            </a:r>
            <a:r>
              <a:rPr lang="en-US" dirty="0" err="1" smtClean="0"/>
              <a:t>Sau</a:t>
            </a:r>
            <a:r>
              <a:rPr lang="en-US" dirty="0" smtClean="0"/>
              <a:t> </a:t>
            </a:r>
            <a:r>
              <a:rPr lang="en-US" dirty="0" err="1" smtClean="0"/>
              <a:t>đó</a:t>
            </a:r>
            <a:r>
              <a:rPr lang="en-US" dirty="0" smtClean="0"/>
              <a:t> </a:t>
            </a:r>
            <a:r>
              <a:rPr lang="en-US" dirty="0" err="1"/>
              <a:t>đánh</a:t>
            </a:r>
            <a:r>
              <a:rPr lang="en-US" dirty="0"/>
              <a:t> </a:t>
            </a:r>
            <a:r>
              <a:rPr lang="en-US" dirty="0" err="1"/>
              <a:t>ra</a:t>
            </a:r>
            <a:r>
              <a:rPr lang="en-US" dirty="0"/>
              <a:t> </a:t>
            </a:r>
            <a:r>
              <a:rPr lang="en-US" dirty="0" err="1"/>
              <a:t>khắp</a:t>
            </a:r>
            <a:r>
              <a:rPr lang="en-US" dirty="0"/>
              <a:t> </a:t>
            </a:r>
            <a:r>
              <a:rPr lang="en-US" dirty="0" err="1"/>
              <a:t>Giao</a:t>
            </a:r>
            <a:r>
              <a:rPr lang="en-US" dirty="0"/>
              <a:t> </a:t>
            </a:r>
            <a:r>
              <a:rPr lang="en-US" dirty="0" err="1"/>
              <a:t>Châu</a:t>
            </a:r>
            <a:r>
              <a:rPr lang="en-US" dirty="0"/>
              <a:t>. </a:t>
            </a:r>
          </a:p>
        </p:txBody>
      </p:sp>
      <p:sp>
        <p:nvSpPr>
          <p:cNvPr id="28" name="Rectangle 27"/>
          <p:cNvSpPr/>
          <p:nvPr/>
        </p:nvSpPr>
        <p:spPr>
          <a:xfrm>
            <a:off x="4014163" y="4059399"/>
            <a:ext cx="2492181" cy="923330"/>
          </a:xfrm>
          <a:prstGeom prst="rect">
            <a:avLst/>
          </a:prstGeom>
          <a:solidFill>
            <a:schemeClr val="accent2">
              <a:lumMod val="60000"/>
              <a:lumOff val="40000"/>
            </a:schemeClr>
          </a:solidFill>
        </p:spPr>
        <p:txBody>
          <a:bodyPr wrap="square">
            <a:spAutoFit/>
          </a:bodyPr>
          <a:lstStyle/>
          <a:p>
            <a:r>
              <a:rPr lang="en-US" b="1" dirty="0" err="1" smtClean="0">
                <a:latin typeface="Times New Roman" panose="02020603050405020304" pitchFamily="18" charset="0"/>
                <a:cs typeface="Times New Roman" panose="02020603050405020304" pitchFamily="18" charset="0"/>
              </a:rPr>
              <a:t>Nghĩa</a:t>
            </a:r>
            <a:r>
              <a:rPr lang="en-US" b="1" dirty="0" smtClean="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quân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tràn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xuống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đánh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phá</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thành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ấp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bọn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quan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lại</a:t>
            </a:r>
            <a:r>
              <a:rPr lang="en-US" b="1" dirty="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đô</a:t>
            </a:r>
            <a:r>
              <a:rPr lang="en-US" b="1" dirty="0" smtClean="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hộ</a:t>
            </a:r>
            <a:endParaRPr lang="en-US" b="1" dirty="0">
              <a:latin typeface="Times New Roman" panose="02020603050405020304" pitchFamily="18" charset="0"/>
              <a:cs typeface="Times New Roman" panose="02020603050405020304" pitchFamily="18" charset="0"/>
            </a:endParaRPr>
          </a:p>
        </p:txBody>
      </p:sp>
      <p:sp>
        <p:nvSpPr>
          <p:cNvPr id="29" name="Rectangle 28"/>
          <p:cNvSpPr/>
          <p:nvPr/>
        </p:nvSpPr>
        <p:spPr>
          <a:xfrm>
            <a:off x="5193171" y="1913342"/>
            <a:ext cx="2133210" cy="923330"/>
          </a:xfrm>
          <a:prstGeom prst="rect">
            <a:avLst/>
          </a:prstGeom>
          <a:solidFill>
            <a:schemeClr val="accent4">
              <a:lumMod val="40000"/>
              <a:lumOff val="60000"/>
            </a:schemeClr>
          </a:solidFill>
        </p:spPr>
        <p:txBody>
          <a:bodyPr wrap="square">
            <a:spAutoFit/>
          </a:bodyPr>
          <a:lstStyle/>
          <a:p>
            <a:r>
              <a:rPr lang="en-US" b="1" dirty="0" err="1">
                <a:latin typeface="Times New Roman" panose="02020603050405020304" pitchFamily="18" charset="0"/>
                <a:cs typeface="Times New Roman" panose="02020603050405020304" pitchFamily="18" charset="0"/>
              </a:rPr>
              <a:t>Nhà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Ngô</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đem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quân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đàn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áp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khởi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nghĩa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thất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bại</a:t>
            </a:r>
            <a:r>
              <a:rPr lang="en-US" b="1" dirty="0">
                <a:latin typeface="Times New Roman" panose="02020603050405020304" pitchFamily="18" charset="0"/>
                <a:cs typeface="Times New Roman" panose="02020603050405020304" pitchFamily="18" charset="0"/>
              </a:rPr>
              <a:t>.</a:t>
            </a:r>
          </a:p>
        </p:txBody>
      </p:sp>
      <p:sp>
        <p:nvSpPr>
          <p:cNvPr id="30" name="Left Arrow 29"/>
          <p:cNvSpPr/>
          <p:nvPr/>
        </p:nvSpPr>
        <p:spPr>
          <a:xfrm rot="20136780">
            <a:off x="4335338" y="2387163"/>
            <a:ext cx="863865" cy="22826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Left Arrow 31"/>
          <p:cNvSpPr/>
          <p:nvPr/>
        </p:nvSpPr>
        <p:spPr>
          <a:xfrm rot="20136780">
            <a:off x="3843610" y="2123802"/>
            <a:ext cx="1012541" cy="29287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458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circle(in)">
                                      <p:cBhvr>
                                        <p:cTn id="17" dur="2000"/>
                                        <p:tgtEl>
                                          <p:spTgt spid="18"/>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circle(in)">
                                      <p:cBhvr>
                                        <p:cTn id="20" dur="2000"/>
                                        <p:tgtEl>
                                          <p:spTgt spid="17"/>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circle(in)">
                                      <p:cBhvr>
                                        <p:cTn id="23" dur="2000"/>
                                        <p:tgtEl>
                                          <p:spTgt spid="16"/>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circle(in)">
                                      <p:cBhvr>
                                        <p:cTn id="36" dur="2000"/>
                                        <p:tgtEl>
                                          <p:spTgt spid="2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left)">
                                      <p:cBhvr>
                                        <p:cTn id="44" dur="500"/>
                                        <p:tgtEl>
                                          <p:spTgt spid="20"/>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wipe(left)">
                                      <p:cBhvr>
                                        <p:cTn id="50" dur="500"/>
                                        <p:tgtEl>
                                          <p:spTgt spid="22"/>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ipe(left)">
                                      <p:cBhvr>
                                        <p:cTn id="53" dur="500"/>
                                        <p:tgtEl>
                                          <p:spTgt spid="23"/>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wipe(left)">
                                      <p:cBhvr>
                                        <p:cTn id="56" dur="500"/>
                                        <p:tgtEl>
                                          <p:spTgt spid="24"/>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left)">
                                      <p:cBhvr>
                                        <p:cTn id="59" dur="500"/>
                                        <p:tgtEl>
                                          <p:spTgt spid="25"/>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wipe(left)">
                                      <p:cBhvr>
                                        <p:cTn id="62" dur="500"/>
                                        <p:tgtEl>
                                          <p:spTgt spid="26"/>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circle(in)">
                                      <p:cBhvr>
                                        <p:cTn id="67" dur="2000"/>
                                        <p:tgtEl>
                                          <p:spTgt spid="2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2" fill="hold" grpId="0" nodeType="click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right)">
                                      <p:cBhvr>
                                        <p:cTn id="72" dur="500"/>
                                        <p:tgtEl>
                                          <p:spTgt spid="29"/>
                                        </p:tgtEl>
                                      </p:cBhvr>
                                    </p:animEffect>
                                  </p:childTnLst>
                                </p:cTn>
                              </p:par>
                              <p:par>
                                <p:cTn id="73" presetID="22" presetClass="entr" presetSubtype="2" fill="hold" grpId="0" nodeType="with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right)">
                                      <p:cBhvr>
                                        <p:cTn id="75" dur="500"/>
                                        <p:tgtEl>
                                          <p:spTgt spid="32"/>
                                        </p:tgtEl>
                                      </p:cBhvr>
                                    </p:animEffect>
                                  </p:childTnLst>
                                </p:cTn>
                              </p:par>
                              <p:par>
                                <p:cTn id="76" presetID="22" presetClass="entr" presetSubtype="2" fill="hold" grpId="0" nodeType="with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right)">
                                      <p:cBhvr>
                                        <p:cTn id="7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animBg="1"/>
      <p:bldP spid="17" grpId="0" animBg="1"/>
      <p:bldP spid="9" grpId="0" animBg="1"/>
      <p:bldP spid="19" grpId="0" animBg="1"/>
      <p:bldP spid="10"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745"/>
            <a:ext cx="12192000" cy="1077218"/>
          </a:xfrm>
          <a:prstGeom prst="rect">
            <a:avLst/>
          </a:prstGeom>
          <a:solidFill>
            <a:schemeClr val="accent4">
              <a:lumMod val="20000"/>
              <a:lumOff val="80000"/>
            </a:schemeClr>
          </a:solidFill>
        </p:spPr>
        <p:txBody>
          <a:bodyPr wrap="square" rtlCol="0">
            <a:spAutoFit/>
          </a:bodyPr>
          <a:lstStyle/>
          <a:p>
            <a:pPr algn="ctr"/>
            <a:r>
              <a:rPr lang="en-US" sz="3200" b="1" dirty="0" err="1" smtClean="0">
                <a:solidFill>
                  <a:srgbClr val="FF0000"/>
                </a:solidFill>
                <a:latin typeface="Times New Roman" panose="02020603050405020304" pitchFamily="18" charset="0"/>
                <a:cs typeface="Times New Roman" panose="02020603050405020304" pitchFamily="18" charset="0"/>
              </a:rPr>
              <a:t>Bài</a:t>
            </a:r>
            <a:r>
              <a:rPr lang="en-US" sz="3200" b="1" dirty="0" smtClean="0">
                <a:solidFill>
                  <a:srgbClr val="FF0000"/>
                </a:solidFill>
                <a:latin typeface="Times New Roman" panose="02020603050405020304" pitchFamily="18" charset="0"/>
                <a:cs typeface="Times New Roman" panose="02020603050405020304" pitchFamily="18" charset="0"/>
              </a:rPr>
              <a:t> 18</a:t>
            </a:r>
          </a:p>
          <a:p>
            <a:pPr algn="ctr"/>
            <a:r>
              <a:rPr lang="en-US" sz="3200" b="1" dirty="0" smtClean="0">
                <a:solidFill>
                  <a:srgbClr val="FF0000"/>
                </a:solidFill>
                <a:latin typeface="Times New Roman" panose="02020603050405020304" pitchFamily="18" charset="0"/>
                <a:cs typeface="Times New Roman" panose="02020603050405020304" pitchFamily="18" charset="0"/>
              </a:rPr>
              <a:t> CÁC CUỘC ĐẤU TRANH GIÀNH ĐỘC LẬP TRƯỚC THẾ KỈ X</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67734" y="1438711"/>
            <a:ext cx="6695206" cy="603786"/>
          </a:xfrm>
          <a:prstGeom prst="round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en-US" sz="2400" b="1" dirty="0" smtClean="0">
                <a:solidFill>
                  <a:srgbClr val="FF0000"/>
                </a:solidFill>
                <a:latin typeface="Times New Roman" panose="02020603050405020304" pitchFamily="18" charset="0"/>
                <a:cs typeface="Times New Roman" panose="02020603050405020304" pitchFamily="18" charset="0"/>
              </a:rPr>
              <a:t>II. KHỞI NGHĨA BÀ TRIỆU (NĂM 248)</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2" name="AutoShape 2" descr="Khởi nghĩa Hai Bà Trưng: Thức tỉnh tinh thần dân tộc - Báo Công an Nhân dân  điện tử"/>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a:stretch>
            <a:fillRect/>
          </a:stretch>
        </p:blipFill>
        <p:spPr>
          <a:xfrm>
            <a:off x="67734" y="2134356"/>
            <a:ext cx="4095817" cy="4723644"/>
          </a:xfrm>
          <a:prstGeom prst="rect">
            <a:avLst/>
          </a:prstGeom>
        </p:spPr>
      </p:pic>
    </p:spTree>
    <p:extLst>
      <p:ext uri="{BB962C8B-B14F-4D97-AF65-F5344CB8AC3E}">
        <p14:creationId xmlns:p14="http://schemas.microsoft.com/office/powerpoint/2010/main" val="21584258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745"/>
            <a:ext cx="12192000" cy="1077218"/>
          </a:xfrm>
          <a:prstGeom prst="rect">
            <a:avLst/>
          </a:prstGeom>
          <a:solidFill>
            <a:schemeClr val="accent4">
              <a:lumMod val="20000"/>
              <a:lumOff val="80000"/>
            </a:schemeClr>
          </a:solidFill>
        </p:spPr>
        <p:txBody>
          <a:bodyPr wrap="square" rtlCol="0">
            <a:spAutoFit/>
          </a:bodyPr>
          <a:lstStyle/>
          <a:p>
            <a:pPr algn="ctr"/>
            <a:r>
              <a:rPr lang="en-US" sz="3200" b="1" dirty="0" err="1" smtClean="0">
                <a:solidFill>
                  <a:srgbClr val="FF0000"/>
                </a:solidFill>
                <a:latin typeface="Times New Roman" panose="02020603050405020304" pitchFamily="18" charset="0"/>
                <a:cs typeface="Times New Roman" panose="02020603050405020304" pitchFamily="18" charset="0"/>
              </a:rPr>
              <a:t>Bài</a:t>
            </a:r>
            <a:r>
              <a:rPr lang="en-US" sz="3200" b="1" dirty="0" smtClean="0">
                <a:solidFill>
                  <a:srgbClr val="FF0000"/>
                </a:solidFill>
                <a:latin typeface="Times New Roman" panose="02020603050405020304" pitchFamily="18" charset="0"/>
                <a:cs typeface="Times New Roman" panose="02020603050405020304" pitchFamily="18" charset="0"/>
              </a:rPr>
              <a:t> 18</a:t>
            </a:r>
          </a:p>
          <a:p>
            <a:pPr algn="ctr"/>
            <a:r>
              <a:rPr lang="en-US" sz="3200" b="1" dirty="0" smtClean="0">
                <a:solidFill>
                  <a:srgbClr val="FF0000"/>
                </a:solidFill>
                <a:latin typeface="Times New Roman" panose="02020603050405020304" pitchFamily="18" charset="0"/>
                <a:cs typeface="Times New Roman" panose="02020603050405020304" pitchFamily="18" charset="0"/>
              </a:rPr>
              <a:t> CÁC CUỘC ĐẤU TRANH GIÀNH ĐỘC LẬP TRƯỚC THẾ KỈ X</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2" name="AutoShape 2" descr="Khởi nghĩa Hai Bà Trưng: Thức tỉnh tinh thần dân tộc - Báo Công an Nhân dân  điện tử"/>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8" name="Table 7"/>
          <p:cNvGraphicFramePr>
            <a:graphicFrameLocks noGrp="1"/>
          </p:cNvGraphicFramePr>
          <p:nvPr>
            <p:extLst>
              <p:ext uri="{D42A27DB-BD31-4B8C-83A1-F6EECF244321}">
                <p14:modId xmlns:p14="http://schemas.microsoft.com/office/powerpoint/2010/main" val="990892819"/>
              </p:ext>
            </p:extLst>
          </p:nvPr>
        </p:nvGraphicFramePr>
        <p:xfrm>
          <a:off x="0" y="1091963"/>
          <a:ext cx="12192001" cy="4547474"/>
        </p:xfrm>
        <a:graphic>
          <a:graphicData uri="http://schemas.openxmlformats.org/drawingml/2006/table">
            <a:tbl>
              <a:tblPr firstRow="1" firstCol="1" bandRow="1">
                <a:tableStyleId>{5C22544A-7EE6-4342-B048-85BDC9FD1C3A}</a:tableStyleId>
              </a:tblPr>
              <a:tblGrid>
                <a:gridCol w="305055"/>
                <a:gridCol w="733465"/>
                <a:gridCol w="1163143"/>
                <a:gridCol w="1814176"/>
                <a:gridCol w="2351507"/>
                <a:gridCol w="1996069"/>
                <a:gridCol w="3828586"/>
              </a:tblGrid>
              <a:tr h="310978">
                <a:tc>
                  <a:txBody>
                    <a:bodyPr/>
                    <a:lstStyle/>
                    <a:p>
                      <a:pPr marL="0" marR="0">
                        <a:lnSpc>
                          <a:spcPct val="130000"/>
                        </a:lnSpc>
                        <a:spcBef>
                          <a:spcPts val="300"/>
                        </a:spcBef>
                        <a:spcAft>
                          <a:spcPts val="1500"/>
                        </a:spcAft>
                      </a:pPr>
                      <a:r>
                        <a:rPr lang="en-US" sz="1800" dirty="0" err="1">
                          <a:effectLst/>
                          <a:latin typeface="Times New Roman" panose="02020603050405020304" pitchFamily="18" charset="0"/>
                          <a:cs typeface="Times New Roman" panose="02020603050405020304" pitchFamily="18" charset="0"/>
                        </a:rPr>
                        <a:t>Số</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1" marR="25901" marT="25901" marB="25901"/>
                </a:tc>
                <a:tc>
                  <a:txBody>
                    <a:bodyPr/>
                    <a:lstStyle/>
                    <a:p>
                      <a:pPr marL="0" marR="0">
                        <a:lnSpc>
                          <a:spcPct val="130000"/>
                        </a:lnSpc>
                        <a:spcBef>
                          <a:spcPts val="300"/>
                        </a:spcBef>
                        <a:spcAft>
                          <a:spcPts val="1500"/>
                        </a:spcAft>
                      </a:pPr>
                      <a:r>
                        <a:rPr lang="en-US" sz="1800" dirty="0" err="1">
                          <a:effectLst/>
                          <a:latin typeface="Times New Roman" panose="02020603050405020304" pitchFamily="18" charset="0"/>
                          <a:cs typeface="Times New Roman" panose="02020603050405020304" pitchFamily="18" charset="0"/>
                        </a:rPr>
                        <a:t>Thời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gian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1" marR="25901" marT="25901" marB="25901"/>
                </a:tc>
                <a:tc>
                  <a:txBody>
                    <a:bodyPr/>
                    <a:lstStyle/>
                    <a:p>
                      <a:pPr marL="0" marR="0">
                        <a:lnSpc>
                          <a:spcPct val="130000"/>
                        </a:lnSpc>
                        <a:spcBef>
                          <a:spcPts val="300"/>
                        </a:spcBef>
                        <a:spcAft>
                          <a:spcPts val="1500"/>
                        </a:spcAft>
                      </a:pPr>
                      <a:r>
                        <a:rPr lang="en-US" sz="1800" dirty="0" err="1">
                          <a:effectLst/>
                          <a:latin typeface="Times New Roman" panose="02020603050405020304" pitchFamily="18" charset="0"/>
                          <a:cs typeface="Times New Roman" panose="02020603050405020304" pitchFamily="18" charset="0"/>
                        </a:rPr>
                        <a:t>Tên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khởi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nghĩa</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1" marR="25901" marT="25901" marB="25901"/>
                </a:tc>
                <a:tc>
                  <a:txBody>
                    <a:bodyPr/>
                    <a:lstStyle/>
                    <a:p>
                      <a:pPr marL="0" marR="0">
                        <a:lnSpc>
                          <a:spcPct val="130000"/>
                        </a:lnSpc>
                        <a:spcBef>
                          <a:spcPts val="300"/>
                        </a:spcBef>
                        <a:spcAft>
                          <a:spcPts val="1500"/>
                        </a:spcAft>
                      </a:pPr>
                      <a:r>
                        <a:rPr lang="en-US" sz="1800">
                          <a:effectLst/>
                          <a:latin typeface="Times New Roman" panose="02020603050405020304" pitchFamily="18" charset="0"/>
                          <a:cs typeface="Times New Roman" panose="02020603050405020304" pitchFamily="18" charset="0"/>
                        </a:rPr>
                        <a:t>Người lãnh đạo</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5901" marR="25901" marT="25901" marB="25901"/>
                </a:tc>
                <a:tc>
                  <a:txBody>
                    <a:bodyPr/>
                    <a:lstStyle/>
                    <a:p>
                      <a:pPr marL="0" marR="0">
                        <a:lnSpc>
                          <a:spcPct val="130000"/>
                        </a:lnSpc>
                        <a:spcBef>
                          <a:spcPts val="300"/>
                        </a:spcBef>
                        <a:spcAft>
                          <a:spcPts val="1500"/>
                        </a:spcAft>
                      </a:pPr>
                      <a:r>
                        <a:rPr lang="en-US" sz="1800" dirty="0" err="1" smtClean="0">
                          <a:effectLst/>
                          <a:latin typeface="Times New Roman" panose="02020603050405020304" pitchFamily="18" charset="0"/>
                          <a:cs typeface="Times New Roman" panose="02020603050405020304" pitchFamily="18" charset="0"/>
                        </a:rPr>
                        <a:t>Khởi</a:t>
                      </a:r>
                      <a:r>
                        <a:rPr lang="en-US" sz="1800" baseline="0" dirty="0" smtClean="0">
                          <a:effectLst/>
                          <a:latin typeface="Times New Roman" panose="02020603050405020304" pitchFamily="18" charset="0"/>
                          <a:cs typeface="Times New Roman" panose="02020603050405020304" pitchFamily="18" charset="0"/>
                        </a:rPr>
                        <a:t> </a:t>
                      </a:r>
                      <a:r>
                        <a:rPr lang="en-US" sz="1800" baseline="0" dirty="0" err="1" smtClean="0">
                          <a:effectLst/>
                          <a:latin typeface="Times New Roman" panose="02020603050405020304" pitchFamily="18" charset="0"/>
                          <a:cs typeface="Times New Roman" panose="02020603050405020304" pitchFamily="18" charset="0"/>
                        </a:rPr>
                        <a:t>nghĩa</a:t>
                      </a:r>
                      <a:r>
                        <a:rPr lang="en-US" sz="1800" baseline="0" dirty="0" smtClean="0">
                          <a:effectLst/>
                          <a:latin typeface="Times New Roman" panose="02020603050405020304" pitchFamily="18" charset="0"/>
                          <a:cs typeface="Times New Roman" panose="02020603050405020304" pitchFamily="18" charset="0"/>
                        </a:rPr>
                        <a:t> </a:t>
                      </a:r>
                      <a:r>
                        <a:rPr lang="en-US" sz="1800" baseline="0" dirty="0" err="1" smtClean="0">
                          <a:effectLst/>
                          <a:latin typeface="Times New Roman" panose="02020603050405020304" pitchFamily="18" charset="0"/>
                          <a:cs typeface="Times New Roman" panose="02020603050405020304" pitchFamily="18" charset="0"/>
                        </a:rPr>
                        <a:t>bùng</a:t>
                      </a:r>
                      <a:r>
                        <a:rPr lang="en-US" sz="1800" baseline="0" dirty="0" smtClean="0">
                          <a:effectLst/>
                          <a:latin typeface="Times New Roman" panose="02020603050405020304" pitchFamily="18" charset="0"/>
                          <a:cs typeface="Times New Roman" panose="02020603050405020304" pitchFamily="18" charset="0"/>
                        </a:rPr>
                        <a:t> </a:t>
                      </a:r>
                      <a:r>
                        <a:rPr lang="en-US" sz="1800" baseline="0" dirty="0" err="1" smtClean="0">
                          <a:effectLst/>
                          <a:latin typeface="Times New Roman" panose="02020603050405020304" pitchFamily="18" charset="0"/>
                          <a:cs typeface="Times New Roman" panose="02020603050405020304" pitchFamily="18" charset="0"/>
                        </a:rPr>
                        <a:t>nổ</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1" marR="25901" marT="25901" marB="25901"/>
                </a:tc>
                <a:tc>
                  <a:txBody>
                    <a:bodyPr/>
                    <a:lstStyle/>
                    <a:p>
                      <a:pPr marL="0" marR="0">
                        <a:lnSpc>
                          <a:spcPct val="130000"/>
                        </a:lnSpc>
                        <a:spcBef>
                          <a:spcPts val="300"/>
                        </a:spcBef>
                        <a:spcAft>
                          <a:spcPts val="1500"/>
                        </a:spcAft>
                      </a:pP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Kết</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Quả</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1" marR="25901" marT="25901" marB="25901"/>
                </a:tc>
                <a:tc>
                  <a:txBody>
                    <a:bodyPr/>
                    <a:lstStyle/>
                    <a:p>
                      <a:pPr marL="0" marR="0">
                        <a:lnSpc>
                          <a:spcPct val="130000"/>
                        </a:lnSpc>
                        <a:spcBef>
                          <a:spcPts val="300"/>
                        </a:spcBef>
                        <a:spcAft>
                          <a:spcPts val="1500"/>
                        </a:spcAft>
                      </a:pPr>
                      <a:r>
                        <a:rPr lang="en-US" sz="1800" dirty="0">
                          <a:effectLst/>
                          <a:latin typeface="Times New Roman" panose="02020603050405020304" pitchFamily="18" charset="0"/>
                          <a:cs typeface="Times New Roman" panose="02020603050405020304" pitchFamily="18" charset="0"/>
                        </a:rPr>
                        <a:t>Ý </a:t>
                      </a:r>
                      <a:r>
                        <a:rPr lang="en-US" sz="1800" dirty="0" err="1">
                          <a:effectLst/>
                          <a:latin typeface="Times New Roman" panose="02020603050405020304" pitchFamily="18" charset="0"/>
                          <a:cs typeface="Times New Roman" panose="02020603050405020304" pitchFamily="18" charset="0"/>
                        </a:rPr>
                        <a:t>nghĩa</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1" marR="25901" marT="25901" marB="25901"/>
                </a:tc>
              </a:tr>
              <a:tr h="738027">
                <a:tc>
                  <a:txBody>
                    <a:bodyPr/>
                    <a:lstStyle/>
                    <a:p>
                      <a:pPr marL="0" marR="0">
                        <a:lnSpc>
                          <a:spcPct val="130000"/>
                        </a:lnSpc>
                        <a:spcBef>
                          <a:spcPts val="300"/>
                        </a:spcBef>
                        <a:spcAft>
                          <a:spcPts val="1500"/>
                        </a:spcAft>
                      </a:pPr>
                      <a:r>
                        <a:rPr lang="en-US" sz="2800" dirty="0">
                          <a:effectLst/>
                          <a:latin typeface="Times New Roman" panose="02020603050405020304" pitchFamily="18" charset="0"/>
                          <a:cs typeface="Times New Roman" panose="02020603050405020304" pitchFamily="18" charset="0"/>
                        </a:rPr>
                        <a:t>1</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1" marR="25901" marT="25901" marB="25901"/>
                </a:tc>
                <a:tc>
                  <a:txBody>
                    <a:bodyPr/>
                    <a:lstStyle/>
                    <a:p>
                      <a:pPr marL="0" marR="0">
                        <a:lnSpc>
                          <a:spcPct val="130000"/>
                        </a:lnSpc>
                        <a:spcBef>
                          <a:spcPts val="300"/>
                        </a:spcBef>
                        <a:spcAft>
                          <a:spcPts val="1500"/>
                        </a:spcAft>
                      </a:pPr>
                      <a:r>
                        <a:rPr lang="en-US" sz="2000" dirty="0" err="1">
                          <a:effectLst/>
                          <a:latin typeface="Times New Roman" panose="02020603050405020304" pitchFamily="18" charset="0"/>
                          <a:cs typeface="Times New Roman" panose="02020603050405020304" pitchFamily="18" charset="0"/>
                        </a:rPr>
                        <a:t>Năm</a:t>
                      </a:r>
                      <a:r>
                        <a:rPr lang="en-US" sz="2000" dirty="0">
                          <a:effectLst/>
                          <a:latin typeface="Times New Roman" panose="02020603050405020304" pitchFamily="18" charset="0"/>
                          <a:cs typeface="Times New Roman" panose="02020603050405020304" pitchFamily="18" charset="0"/>
                        </a:rPr>
                        <a:t> 40</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1" marR="25901" marT="25901" marB="25901"/>
                </a:tc>
                <a:tc>
                  <a:txBody>
                    <a:bodyPr/>
                    <a:lstStyle/>
                    <a:p>
                      <a:pPr marL="0" marR="0">
                        <a:lnSpc>
                          <a:spcPct val="130000"/>
                        </a:lnSpc>
                        <a:spcBef>
                          <a:spcPts val="300"/>
                        </a:spcBef>
                        <a:spcAft>
                          <a:spcPts val="1500"/>
                        </a:spcAft>
                      </a:pPr>
                      <a:r>
                        <a:rPr lang="en-US" sz="2000" dirty="0" err="1" smtClean="0">
                          <a:effectLst/>
                          <a:latin typeface="Times New Roman" panose="02020603050405020304" pitchFamily="18" charset="0"/>
                          <a:cs typeface="Times New Roman" panose="02020603050405020304" pitchFamily="18" charset="0"/>
                        </a:rPr>
                        <a:t>Hai</a:t>
                      </a:r>
                      <a:r>
                        <a:rPr lang="en-US" sz="2000" dirty="0" smtClean="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Bà</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trưng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1" marR="25901" marT="25901" marB="25901"/>
                </a:tc>
                <a:tc>
                  <a:txBody>
                    <a:bodyPr/>
                    <a:lstStyle/>
                    <a:p>
                      <a:pPr marL="0" marR="0">
                        <a:lnSpc>
                          <a:spcPct val="130000"/>
                        </a:lnSpc>
                        <a:spcBef>
                          <a:spcPts val="300"/>
                        </a:spcBef>
                        <a:spcAft>
                          <a:spcPts val="1500"/>
                        </a:spcAft>
                      </a:pPr>
                      <a:r>
                        <a:rPr lang="en-US" sz="2000" dirty="0" err="1">
                          <a:effectLst/>
                          <a:latin typeface="Times New Roman" panose="02020603050405020304" pitchFamily="18" charset="0"/>
                          <a:cs typeface="Times New Roman" panose="02020603050405020304" pitchFamily="18" charset="0"/>
                        </a:rPr>
                        <a:t>Trưng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Trắc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Trưng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Nhị</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1" marR="25901" marT="25901" marB="25901"/>
                </a:tc>
                <a:tc>
                  <a:txBody>
                    <a:bodyPr/>
                    <a:lstStyle/>
                    <a:p>
                      <a:pPr marL="0" marR="0">
                        <a:lnSpc>
                          <a:spcPct val="130000"/>
                        </a:lnSpc>
                        <a:spcBef>
                          <a:spcPts val="300"/>
                        </a:spcBef>
                        <a:spcAft>
                          <a:spcPts val="1500"/>
                        </a:spcAft>
                      </a:pPr>
                      <a:r>
                        <a:rPr lang="en-US" sz="2000" dirty="0" err="1" smtClean="0">
                          <a:effectLst/>
                          <a:latin typeface="Times New Roman" panose="02020603050405020304" pitchFamily="18" charset="0"/>
                          <a:cs typeface="Times New Roman" panose="02020603050405020304" pitchFamily="18" charset="0"/>
                        </a:rPr>
                        <a:t>Hát</a:t>
                      </a:r>
                      <a:r>
                        <a:rPr lang="en-US" sz="2000" baseline="0" dirty="0" smtClean="0">
                          <a:effectLst/>
                          <a:latin typeface="Times New Roman" panose="02020603050405020304" pitchFamily="18" charset="0"/>
                          <a:cs typeface="Times New Roman" panose="02020603050405020304" pitchFamily="18" charset="0"/>
                        </a:rPr>
                        <a:t> </a:t>
                      </a:r>
                      <a:r>
                        <a:rPr lang="en-US" sz="2000" baseline="0" dirty="0" err="1" smtClean="0">
                          <a:effectLst/>
                          <a:latin typeface="Times New Roman" panose="02020603050405020304" pitchFamily="18" charset="0"/>
                          <a:cs typeface="Times New Roman" panose="02020603050405020304" pitchFamily="18" charset="0"/>
                        </a:rPr>
                        <a:t>Môn</a:t>
                      </a:r>
                      <a:r>
                        <a:rPr lang="en-US" sz="2000" baseline="0" dirty="0" smtClean="0">
                          <a:effectLst/>
                          <a:latin typeface="Times New Roman" panose="02020603050405020304" pitchFamily="18" charset="0"/>
                          <a:cs typeface="Times New Roman" panose="02020603050405020304" pitchFamily="18" charset="0"/>
                        </a:rPr>
                        <a:t> </a:t>
                      </a:r>
                    </a:p>
                    <a:p>
                      <a:pPr marL="0" marR="0">
                        <a:lnSpc>
                          <a:spcPct val="130000"/>
                        </a:lnSpc>
                        <a:spcBef>
                          <a:spcPts val="300"/>
                        </a:spcBef>
                        <a:spcAft>
                          <a:spcPts val="1500"/>
                        </a:spcAft>
                      </a:pPr>
                      <a:r>
                        <a:rPr lang="en-US" sz="2000" baseline="0" dirty="0" smtClean="0">
                          <a:effectLst/>
                          <a:latin typeface="Times New Roman" panose="02020603050405020304" pitchFamily="18" charset="0"/>
                          <a:cs typeface="Times New Roman" panose="02020603050405020304" pitchFamily="18" charset="0"/>
                        </a:rPr>
                        <a:t>(</a:t>
                      </a:r>
                      <a:r>
                        <a:rPr lang="en-US" sz="2000" baseline="0" dirty="0" err="1" smtClean="0">
                          <a:effectLst/>
                          <a:latin typeface="Times New Roman" panose="02020603050405020304" pitchFamily="18" charset="0"/>
                          <a:cs typeface="Times New Roman" panose="02020603050405020304" pitchFamily="18" charset="0"/>
                        </a:rPr>
                        <a:t>phú</a:t>
                      </a:r>
                      <a:r>
                        <a:rPr lang="en-US" sz="2000" baseline="0" dirty="0" smtClean="0">
                          <a:effectLst/>
                          <a:latin typeface="Times New Roman" panose="02020603050405020304" pitchFamily="18" charset="0"/>
                          <a:cs typeface="Times New Roman" panose="02020603050405020304" pitchFamily="18" charset="0"/>
                        </a:rPr>
                        <a:t> </a:t>
                      </a:r>
                      <a:r>
                        <a:rPr lang="en-US" sz="2000" baseline="0" dirty="0" err="1" smtClean="0">
                          <a:effectLst/>
                          <a:latin typeface="Times New Roman" panose="02020603050405020304" pitchFamily="18" charset="0"/>
                          <a:cs typeface="Times New Roman" panose="02020603050405020304" pitchFamily="18" charset="0"/>
                        </a:rPr>
                        <a:t>Thọ</a:t>
                      </a:r>
                      <a:r>
                        <a:rPr lang="en-US" sz="2000" baseline="0" dirty="0" smtClean="0">
                          <a:effectLst/>
                          <a:latin typeface="Times New Roman" panose="02020603050405020304" pitchFamily="18" charset="0"/>
                          <a:cs typeface="Times New Roman" panose="02020603050405020304" pitchFamily="18" charset="0"/>
                        </a:rPr>
                        <a:t> </a:t>
                      </a:r>
                      <a:r>
                        <a:rPr lang="en-US" sz="2000" baseline="0" dirty="0" err="1" smtClean="0">
                          <a:effectLst/>
                          <a:latin typeface="Times New Roman" panose="02020603050405020304" pitchFamily="18" charset="0"/>
                          <a:cs typeface="Times New Roman" panose="02020603050405020304" pitchFamily="18" charset="0"/>
                        </a:rPr>
                        <a:t>Hà</a:t>
                      </a:r>
                      <a:r>
                        <a:rPr lang="en-US" sz="2000" baseline="0" dirty="0" smtClean="0">
                          <a:effectLst/>
                          <a:latin typeface="Times New Roman" panose="02020603050405020304" pitchFamily="18" charset="0"/>
                          <a:cs typeface="Times New Roman" panose="02020603050405020304" pitchFamily="18" charset="0"/>
                        </a:rPr>
                        <a:t> </a:t>
                      </a:r>
                      <a:r>
                        <a:rPr lang="en-US" sz="2000" baseline="0" dirty="0" err="1" smtClean="0">
                          <a:effectLst/>
                          <a:latin typeface="Times New Roman" panose="02020603050405020304" pitchFamily="18" charset="0"/>
                          <a:cs typeface="Times New Roman" panose="02020603050405020304" pitchFamily="18" charset="0"/>
                        </a:rPr>
                        <a:t>Nội</a:t>
                      </a:r>
                      <a:r>
                        <a:rPr lang="en-US" sz="2000" baseline="0" dirty="0" smtClean="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1" marR="25901" marT="25901" marB="25901"/>
                </a:tc>
                <a:tc>
                  <a:txBody>
                    <a:bodyPr/>
                    <a:lstStyle/>
                    <a:p>
                      <a:pPr marL="0" marR="0">
                        <a:lnSpc>
                          <a:spcPct val="130000"/>
                        </a:lnSpc>
                        <a:spcBef>
                          <a:spcPts val="300"/>
                        </a:spcBef>
                        <a:spcAft>
                          <a:spcPts val="1500"/>
                        </a:spcAft>
                      </a:pPr>
                      <a:r>
                        <a:rPr lang="en-US" sz="2000" dirty="0" err="1" smtClean="0">
                          <a:effectLst/>
                          <a:latin typeface="Times New Roman" panose="02020603050405020304" pitchFamily="18" charset="0"/>
                          <a:ea typeface="Calibri" panose="020F0502020204030204" pitchFamily="34" charset="0"/>
                          <a:cs typeface="Times New Roman" panose="02020603050405020304" pitchFamily="18" charset="0"/>
                        </a:rPr>
                        <a:t>Giành</a:t>
                      </a:r>
                      <a:r>
                        <a:rPr lang="en-US" sz="20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thắng</a:t>
                      </a:r>
                      <a:r>
                        <a:rPr lang="en-US" sz="20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lợi</a:t>
                      </a:r>
                      <a:r>
                        <a:rPr lang="en-US" sz="20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1" marR="25901" marT="25901" marB="25901"/>
                </a:tc>
                <a:tc>
                  <a:txBody>
                    <a:bodyPr/>
                    <a:lstStyle/>
                    <a:p>
                      <a:pPr marL="0" marR="0">
                        <a:lnSpc>
                          <a:spcPct val="130000"/>
                        </a:lnSpc>
                        <a:spcBef>
                          <a:spcPts val="300"/>
                        </a:spcBef>
                        <a:spcAft>
                          <a:spcPts val="1500"/>
                        </a:spcAft>
                      </a:pPr>
                      <a:r>
                        <a:rPr lang="en-US" sz="2000" dirty="0" err="1">
                          <a:effectLst/>
                          <a:latin typeface="Times New Roman" panose="02020603050405020304" pitchFamily="18" charset="0"/>
                          <a:cs typeface="Times New Roman" panose="02020603050405020304" pitchFamily="18" charset="0"/>
                        </a:rPr>
                        <a:t>Chứng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tỏ</a:t>
                      </a:r>
                      <a:r>
                        <a:rPr lang="en-US" sz="2000" dirty="0">
                          <a:effectLst/>
                          <a:latin typeface="Times New Roman" panose="02020603050405020304" pitchFamily="18" charset="0"/>
                          <a:cs typeface="Times New Roman" panose="02020603050405020304" pitchFamily="18" charset="0"/>
                        </a:rPr>
                        <a:t> ý </a:t>
                      </a:r>
                      <a:r>
                        <a:rPr lang="en-US" sz="2000" dirty="0" err="1">
                          <a:effectLst/>
                          <a:latin typeface="Times New Roman" panose="02020603050405020304" pitchFamily="18" charset="0"/>
                          <a:cs typeface="Times New Roman" panose="02020603050405020304" pitchFamily="18" charset="0"/>
                        </a:rPr>
                        <a:t>chí</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đấu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tranh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nhân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dân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1" marR="25901" marT="25901" marB="25901"/>
                </a:tc>
              </a:tr>
              <a:tr h="889944">
                <a:tc>
                  <a:txBody>
                    <a:bodyPr/>
                    <a:lstStyle/>
                    <a:p>
                      <a:pPr marL="0" marR="0">
                        <a:lnSpc>
                          <a:spcPct val="130000"/>
                        </a:lnSpc>
                        <a:spcBef>
                          <a:spcPts val="300"/>
                        </a:spcBef>
                        <a:spcAft>
                          <a:spcPts val="1500"/>
                        </a:spcAft>
                      </a:pPr>
                      <a:r>
                        <a:rPr lang="en-US" sz="2800" dirty="0">
                          <a:effectLst/>
                          <a:latin typeface="Times New Roman" panose="02020603050405020304" pitchFamily="18" charset="0"/>
                          <a:cs typeface="Times New Roman" panose="02020603050405020304" pitchFamily="18" charset="0"/>
                        </a:rPr>
                        <a:t>2</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1" marR="25901" marT="25901" marB="25901"/>
                </a:tc>
                <a:tc>
                  <a:txBody>
                    <a:bodyPr/>
                    <a:lstStyle/>
                    <a:p>
                      <a:r>
                        <a:rPr lang="en-US" sz="2000" dirty="0" smtClean="0">
                          <a:solidFill>
                            <a:srgbClr val="FF0000"/>
                          </a:solidFill>
                          <a:latin typeface="Times New Roman" panose="02020603050405020304" pitchFamily="18" charset="0"/>
                          <a:cs typeface="Times New Roman" panose="02020603050405020304" pitchFamily="18" charset="0"/>
                        </a:rPr>
                        <a:t>248</a:t>
                      </a:r>
                      <a:endParaRPr lang="en-US" sz="2000" dirty="0">
                        <a:solidFill>
                          <a:srgbClr val="FF0000"/>
                        </a:solidFill>
                        <a:latin typeface="Times New Roman" panose="02020603050405020304" pitchFamily="18" charset="0"/>
                        <a:cs typeface="Times New Roman" panose="02020603050405020304" pitchFamily="18" charset="0"/>
                      </a:endParaRPr>
                    </a:p>
                  </a:txBody>
                  <a:tcPr marL="25901" marR="25901" marT="25901" marB="25901"/>
                </a:tc>
                <a:tc>
                  <a:txBody>
                    <a:bodyPr/>
                    <a:lstStyle/>
                    <a:p>
                      <a:r>
                        <a:rPr lang="en-US" sz="2000" dirty="0" err="1" smtClean="0">
                          <a:solidFill>
                            <a:srgbClr val="FF0000"/>
                          </a:solidFill>
                          <a:latin typeface="Times New Roman" panose="02020603050405020304" pitchFamily="18" charset="0"/>
                          <a:cs typeface="Times New Roman" panose="02020603050405020304" pitchFamily="18" charset="0"/>
                        </a:rPr>
                        <a:t>Bà</a:t>
                      </a:r>
                      <a:r>
                        <a:rPr lang="en-US" sz="2000" baseline="0" dirty="0" smtClean="0">
                          <a:solidFill>
                            <a:srgbClr val="FF0000"/>
                          </a:solidFill>
                          <a:latin typeface="Times New Roman" panose="02020603050405020304" pitchFamily="18" charset="0"/>
                          <a:cs typeface="Times New Roman" panose="02020603050405020304" pitchFamily="18" charset="0"/>
                        </a:rPr>
                        <a:t> </a:t>
                      </a:r>
                      <a:r>
                        <a:rPr lang="en-US" sz="2000" baseline="0" dirty="0" err="1" smtClean="0">
                          <a:solidFill>
                            <a:srgbClr val="FF0000"/>
                          </a:solidFill>
                          <a:latin typeface="Times New Roman" panose="02020603050405020304" pitchFamily="18" charset="0"/>
                          <a:cs typeface="Times New Roman" panose="02020603050405020304" pitchFamily="18" charset="0"/>
                        </a:rPr>
                        <a:t>Triệu</a:t>
                      </a:r>
                      <a:endParaRPr lang="en-US" sz="2000" dirty="0">
                        <a:solidFill>
                          <a:srgbClr val="FF0000"/>
                        </a:solidFill>
                        <a:latin typeface="Times New Roman" panose="02020603050405020304" pitchFamily="18" charset="0"/>
                        <a:cs typeface="Times New Roman" panose="02020603050405020304" pitchFamily="18" charset="0"/>
                      </a:endParaRPr>
                    </a:p>
                  </a:txBody>
                  <a:tcPr marL="25901" marR="25901" marT="25901" marB="25901"/>
                </a:tc>
                <a:tc>
                  <a:txBody>
                    <a:bodyPr/>
                    <a:lstStyle/>
                    <a:p>
                      <a:r>
                        <a:rPr lang="en-US" sz="2000" dirty="0" err="1" smtClean="0">
                          <a:solidFill>
                            <a:srgbClr val="FF0000"/>
                          </a:solidFill>
                          <a:latin typeface="Times New Roman" panose="02020603050405020304" pitchFamily="18" charset="0"/>
                          <a:cs typeface="Times New Roman" panose="02020603050405020304" pitchFamily="18" charset="0"/>
                        </a:rPr>
                        <a:t>Triệu</a:t>
                      </a:r>
                      <a:r>
                        <a:rPr lang="en-US" sz="2000" baseline="0" dirty="0" smtClean="0">
                          <a:solidFill>
                            <a:srgbClr val="FF0000"/>
                          </a:solidFill>
                          <a:latin typeface="Times New Roman" panose="02020603050405020304" pitchFamily="18" charset="0"/>
                          <a:cs typeface="Times New Roman" panose="02020603050405020304" pitchFamily="18" charset="0"/>
                        </a:rPr>
                        <a:t> </a:t>
                      </a:r>
                      <a:r>
                        <a:rPr lang="en-US" sz="2000" baseline="0" dirty="0" err="1" smtClean="0">
                          <a:solidFill>
                            <a:srgbClr val="FF0000"/>
                          </a:solidFill>
                          <a:latin typeface="Times New Roman" panose="02020603050405020304" pitchFamily="18" charset="0"/>
                          <a:cs typeface="Times New Roman" panose="02020603050405020304" pitchFamily="18" charset="0"/>
                        </a:rPr>
                        <a:t>Thị</a:t>
                      </a:r>
                      <a:r>
                        <a:rPr lang="en-US" sz="2000" baseline="0" dirty="0" smtClean="0">
                          <a:solidFill>
                            <a:srgbClr val="FF0000"/>
                          </a:solidFill>
                          <a:latin typeface="Times New Roman" panose="02020603050405020304" pitchFamily="18" charset="0"/>
                          <a:cs typeface="Times New Roman" panose="02020603050405020304" pitchFamily="18" charset="0"/>
                        </a:rPr>
                        <a:t> Trinh</a:t>
                      </a:r>
                      <a:endParaRPr lang="en-US" sz="2000" dirty="0">
                        <a:solidFill>
                          <a:srgbClr val="FF0000"/>
                        </a:solidFill>
                        <a:latin typeface="Times New Roman" panose="02020603050405020304" pitchFamily="18" charset="0"/>
                        <a:cs typeface="Times New Roman" panose="02020603050405020304" pitchFamily="18" charset="0"/>
                      </a:endParaRPr>
                    </a:p>
                  </a:txBody>
                  <a:tcPr marL="25901" marR="25901" marT="25901" marB="2590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err="1" smtClean="0">
                          <a:solidFill>
                            <a:srgbClr val="FF0000"/>
                          </a:solidFill>
                          <a:latin typeface="Times New Roman" panose="02020603050405020304" pitchFamily="18" charset="0"/>
                          <a:cs typeface="Times New Roman" panose="02020603050405020304" pitchFamily="18" charset="0"/>
                        </a:rPr>
                        <a:t>Cửu</a:t>
                      </a:r>
                      <a:r>
                        <a:rPr lang="en-US" sz="2000" b="0" baseline="0" dirty="0" smtClean="0">
                          <a:solidFill>
                            <a:srgbClr val="FF0000"/>
                          </a:solidFill>
                          <a:latin typeface="Times New Roman" panose="02020603050405020304" pitchFamily="18" charset="0"/>
                          <a:cs typeface="Times New Roman" panose="02020603050405020304" pitchFamily="18" charset="0"/>
                        </a:rPr>
                        <a:t> </a:t>
                      </a:r>
                      <a:r>
                        <a:rPr lang="en-US" sz="2000" b="0" baseline="0" dirty="0" err="1" smtClean="0">
                          <a:solidFill>
                            <a:srgbClr val="FF0000"/>
                          </a:solidFill>
                          <a:latin typeface="Times New Roman" panose="02020603050405020304" pitchFamily="18" charset="0"/>
                          <a:cs typeface="Times New Roman" panose="02020603050405020304" pitchFamily="18" charset="0"/>
                        </a:rPr>
                        <a:t>Chân</a:t>
                      </a:r>
                      <a:r>
                        <a:rPr lang="en-US" sz="2000" b="0" baseline="0" dirty="0" smtClean="0">
                          <a:solidFill>
                            <a:srgbClr val="FF0000"/>
                          </a:solidFill>
                          <a:latin typeface="Times New Roman" panose="02020603050405020304" pitchFamily="18" charset="0"/>
                          <a:cs typeface="Times New Roman" panose="02020603050405020304" pitchFamily="18" charset="0"/>
                        </a:rPr>
                        <a:t> (</a:t>
                      </a:r>
                      <a:r>
                        <a:rPr lang="en-US" sz="2000" b="0" baseline="0" dirty="0" err="1" smtClean="0">
                          <a:solidFill>
                            <a:srgbClr val="FF0000"/>
                          </a:solidFill>
                          <a:latin typeface="Times New Roman" panose="02020603050405020304" pitchFamily="18" charset="0"/>
                          <a:cs typeface="Times New Roman" panose="02020603050405020304" pitchFamily="18" charset="0"/>
                        </a:rPr>
                        <a:t>thanh</a:t>
                      </a:r>
                      <a:r>
                        <a:rPr lang="en-US" sz="2000" b="0" baseline="0" dirty="0" smtClean="0">
                          <a:solidFill>
                            <a:srgbClr val="FF0000"/>
                          </a:solidFill>
                          <a:latin typeface="Times New Roman" panose="02020603050405020304" pitchFamily="18" charset="0"/>
                          <a:cs typeface="Times New Roman" panose="02020603050405020304" pitchFamily="18" charset="0"/>
                        </a:rPr>
                        <a:t> </a:t>
                      </a:r>
                      <a:r>
                        <a:rPr lang="en-US" sz="2000" b="0" baseline="0" dirty="0" err="1" smtClean="0">
                          <a:solidFill>
                            <a:srgbClr val="FF0000"/>
                          </a:solidFill>
                          <a:latin typeface="Times New Roman" panose="02020603050405020304" pitchFamily="18" charset="0"/>
                          <a:cs typeface="Times New Roman" panose="02020603050405020304" pitchFamily="18" charset="0"/>
                        </a:rPr>
                        <a:t>Hóa</a:t>
                      </a:r>
                      <a:r>
                        <a:rPr lang="en-US" sz="2000" b="0" baseline="0" dirty="0" smtClean="0">
                          <a:solidFill>
                            <a:srgbClr val="FF0000"/>
                          </a:solidFill>
                          <a:latin typeface="Times New Roman" panose="02020603050405020304" pitchFamily="18" charset="0"/>
                          <a:cs typeface="Times New Roman" panose="02020603050405020304" pitchFamily="18" charset="0"/>
                        </a:rPr>
                        <a:t>)</a:t>
                      </a:r>
                      <a:endParaRPr lang="en-US" sz="2000" b="0" dirty="0">
                        <a:solidFill>
                          <a:srgbClr val="FF0000"/>
                        </a:solidFill>
                        <a:latin typeface="Times New Roman" panose="02020603050405020304" pitchFamily="18" charset="0"/>
                        <a:cs typeface="Times New Roman" panose="02020603050405020304" pitchFamily="18" charset="0"/>
                      </a:endParaRPr>
                    </a:p>
                  </a:txBody>
                  <a:tcPr marL="25901" marR="25901" marT="25901" marB="25901"/>
                </a:tc>
                <a:tc>
                  <a:txBody>
                    <a:bodyPr/>
                    <a:lstStyle/>
                    <a:p>
                      <a:r>
                        <a:rPr lang="en-US" sz="2000" b="0" dirty="0" err="1" smtClean="0">
                          <a:solidFill>
                            <a:srgbClr val="FF0000"/>
                          </a:solidFill>
                          <a:latin typeface="Times New Roman" panose="02020603050405020304" pitchFamily="18" charset="0"/>
                          <a:cs typeface="Times New Roman" panose="02020603050405020304" pitchFamily="18" charset="0"/>
                        </a:rPr>
                        <a:t>Thất</a:t>
                      </a:r>
                      <a:r>
                        <a:rPr lang="en-US" sz="2000" b="0" baseline="0" dirty="0" smtClean="0">
                          <a:solidFill>
                            <a:srgbClr val="FF0000"/>
                          </a:solidFill>
                          <a:latin typeface="Times New Roman" panose="02020603050405020304" pitchFamily="18" charset="0"/>
                          <a:cs typeface="Times New Roman" panose="02020603050405020304" pitchFamily="18" charset="0"/>
                        </a:rPr>
                        <a:t> </a:t>
                      </a:r>
                      <a:r>
                        <a:rPr lang="en-US" sz="2000" b="0" baseline="0" dirty="0" err="1" smtClean="0">
                          <a:solidFill>
                            <a:srgbClr val="FF0000"/>
                          </a:solidFill>
                          <a:latin typeface="Times New Roman" panose="02020603050405020304" pitchFamily="18" charset="0"/>
                          <a:cs typeface="Times New Roman" panose="02020603050405020304" pitchFamily="18" charset="0"/>
                        </a:rPr>
                        <a:t>bại</a:t>
                      </a:r>
                      <a:endParaRPr lang="en-US" sz="2000" b="0" dirty="0">
                        <a:solidFill>
                          <a:srgbClr val="FF0000"/>
                        </a:solidFill>
                        <a:latin typeface="Times New Roman" panose="02020603050405020304" pitchFamily="18" charset="0"/>
                        <a:cs typeface="Times New Roman" panose="02020603050405020304" pitchFamily="18" charset="0"/>
                      </a:endParaRPr>
                    </a:p>
                  </a:txBody>
                  <a:tcPr marL="25901" marR="25901" marT="25901" marB="25901"/>
                </a:tc>
                <a:tc>
                  <a:txBody>
                    <a:bodyPr/>
                    <a:lstStyle/>
                    <a:p>
                      <a:r>
                        <a:rPr lang="en-US" sz="1800" kern="1200" dirty="0" err="1" smtClean="0">
                          <a:solidFill>
                            <a:srgbClr val="FF0000"/>
                          </a:solidFill>
                          <a:effectLst/>
                          <a:latin typeface="+mn-lt"/>
                          <a:ea typeface="+mn-ea"/>
                          <a:cs typeface="+mn-cs"/>
                        </a:rPr>
                        <a:t>Chứng</a:t>
                      </a:r>
                      <a:r>
                        <a:rPr lang="en-US" sz="1800" kern="1200" dirty="0" smtClean="0">
                          <a:solidFill>
                            <a:srgbClr val="FF0000"/>
                          </a:solidFill>
                          <a:effectLst/>
                          <a:latin typeface="+mn-lt"/>
                          <a:ea typeface="+mn-ea"/>
                          <a:cs typeface="+mn-cs"/>
                        </a:rPr>
                        <a:t> </a:t>
                      </a:r>
                      <a:r>
                        <a:rPr lang="en-US" sz="1800" kern="1200" dirty="0" err="1" smtClean="0">
                          <a:solidFill>
                            <a:srgbClr val="FF0000"/>
                          </a:solidFill>
                          <a:effectLst/>
                          <a:latin typeface="+mn-lt"/>
                          <a:ea typeface="+mn-ea"/>
                          <a:cs typeface="+mn-cs"/>
                        </a:rPr>
                        <a:t>tỏ</a:t>
                      </a:r>
                      <a:r>
                        <a:rPr lang="en-US" sz="1800" kern="1200" dirty="0" smtClean="0">
                          <a:solidFill>
                            <a:srgbClr val="FF0000"/>
                          </a:solidFill>
                          <a:effectLst/>
                          <a:latin typeface="+mn-lt"/>
                          <a:ea typeface="+mn-ea"/>
                          <a:cs typeface="+mn-cs"/>
                        </a:rPr>
                        <a:t> ý </a:t>
                      </a:r>
                      <a:r>
                        <a:rPr lang="en-US" sz="1800" kern="1200" dirty="0" err="1" smtClean="0">
                          <a:solidFill>
                            <a:srgbClr val="FF0000"/>
                          </a:solidFill>
                          <a:effectLst/>
                          <a:latin typeface="+mn-lt"/>
                          <a:ea typeface="+mn-ea"/>
                          <a:cs typeface="+mn-cs"/>
                        </a:rPr>
                        <a:t>chí</a:t>
                      </a:r>
                      <a:r>
                        <a:rPr lang="en-US" sz="1800" kern="1200" dirty="0" smtClean="0">
                          <a:solidFill>
                            <a:srgbClr val="FF0000"/>
                          </a:solidFill>
                          <a:effectLst/>
                          <a:latin typeface="+mn-lt"/>
                          <a:ea typeface="+mn-ea"/>
                          <a:cs typeface="+mn-cs"/>
                        </a:rPr>
                        <a:t> </a:t>
                      </a:r>
                      <a:r>
                        <a:rPr lang="en-US" sz="1800" kern="1200" dirty="0" err="1" smtClean="0">
                          <a:solidFill>
                            <a:srgbClr val="FF0000"/>
                          </a:solidFill>
                          <a:effectLst/>
                          <a:latin typeface="+mn-lt"/>
                          <a:ea typeface="+mn-ea"/>
                          <a:cs typeface="+mn-cs"/>
                        </a:rPr>
                        <a:t>chiến</a:t>
                      </a:r>
                      <a:r>
                        <a:rPr lang="en-US" sz="1800" kern="1200" dirty="0" smtClean="0">
                          <a:solidFill>
                            <a:srgbClr val="FF0000"/>
                          </a:solidFill>
                          <a:effectLst/>
                          <a:latin typeface="+mn-lt"/>
                          <a:ea typeface="+mn-ea"/>
                          <a:cs typeface="+mn-cs"/>
                        </a:rPr>
                        <a:t> </a:t>
                      </a:r>
                      <a:r>
                        <a:rPr lang="en-US" sz="1800" kern="1200" dirty="0" err="1" smtClean="0">
                          <a:solidFill>
                            <a:srgbClr val="FF0000"/>
                          </a:solidFill>
                          <a:effectLst/>
                          <a:latin typeface="+mn-lt"/>
                          <a:ea typeface="+mn-ea"/>
                          <a:cs typeface="+mn-cs"/>
                        </a:rPr>
                        <a:t>đấu</a:t>
                      </a:r>
                      <a:r>
                        <a:rPr lang="en-US" sz="1800" kern="1200" dirty="0" smtClean="0">
                          <a:solidFill>
                            <a:srgbClr val="FF0000"/>
                          </a:solidFill>
                          <a:effectLst/>
                          <a:latin typeface="+mn-lt"/>
                          <a:ea typeface="+mn-ea"/>
                          <a:cs typeface="+mn-cs"/>
                        </a:rPr>
                        <a:t>, </a:t>
                      </a:r>
                      <a:r>
                        <a:rPr lang="en-US" sz="1800" kern="1200" dirty="0" err="1" smtClean="0">
                          <a:solidFill>
                            <a:srgbClr val="FF0000"/>
                          </a:solidFill>
                          <a:effectLst/>
                          <a:latin typeface="+mn-lt"/>
                          <a:ea typeface="+mn-ea"/>
                          <a:cs typeface="+mn-cs"/>
                        </a:rPr>
                        <a:t>quyết</a:t>
                      </a:r>
                      <a:r>
                        <a:rPr lang="en-US" sz="1800" kern="1200" dirty="0" smtClean="0">
                          <a:solidFill>
                            <a:srgbClr val="FF0000"/>
                          </a:solidFill>
                          <a:effectLst/>
                          <a:latin typeface="+mn-lt"/>
                          <a:ea typeface="+mn-ea"/>
                          <a:cs typeface="+mn-cs"/>
                        </a:rPr>
                        <a:t> </a:t>
                      </a:r>
                      <a:r>
                        <a:rPr lang="en-US" sz="1800" kern="1200" dirty="0" err="1" smtClean="0">
                          <a:solidFill>
                            <a:srgbClr val="FF0000"/>
                          </a:solidFill>
                          <a:effectLst/>
                          <a:latin typeface="+mn-lt"/>
                          <a:ea typeface="+mn-ea"/>
                          <a:cs typeface="+mn-cs"/>
                        </a:rPr>
                        <a:t>tâm</a:t>
                      </a:r>
                      <a:r>
                        <a:rPr lang="en-US" sz="1800" kern="1200" dirty="0" smtClean="0">
                          <a:solidFill>
                            <a:srgbClr val="FF0000"/>
                          </a:solidFill>
                          <a:effectLst/>
                          <a:latin typeface="+mn-lt"/>
                          <a:ea typeface="+mn-ea"/>
                          <a:cs typeface="+mn-cs"/>
                        </a:rPr>
                        <a:t> </a:t>
                      </a:r>
                      <a:r>
                        <a:rPr lang="en-US" sz="1800" kern="1200" dirty="0" err="1" smtClean="0">
                          <a:solidFill>
                            <a:srgbClr val="FF0000"/>
                          </a:solidFill>
                          <a:effectLst/>
                          <a:latin typeface="+mn-lt"/>
                          <a:ea typeface="+mn-ea"/>
                          <a:cs typeface="+mn-cs"/>
                        </a:rPr>
                        <a:t>đánh</a:t>
                      </a:r>
                      <a:r>
                        <a:rPr lang="en-US" sz="1800" kern="1200" dirty="0" smtClean="0">
                          <a:solidFill>
                            <a:srgbClr val="FF0000"/>
                          </a:solidFill>
                          <a:effectLst/>
                          <a:latin typeface="+mn-lt"/>
                          <a:ea typeface="+mn-ea"/>
                          <a:cs typeface="+mn-cs"/>
                        </a:rPr>
                        <a:t> </a:t>
                      </a:r>
                      <a:r>
                        <a:rPr lang="en-US" sz="1800" kern="1200" dirty="0" err="1" smtClean="0">
                          <a:solidFill>
                            <a:srgbClr val="FF0000"/>
                          </a:solidFill>
                          <a:effectLst/>
                          <a:latin typeface="+mn-lt"/>
                          <a:ea typeface="+mn-ea"/>
                          <a:cs typeface="+mn-cs"/>
                        </a:rPr>
                        <a:t>bại</a:t>
                      </a:r>
                      <a:r>
                        <a:rPr lang="en-US" sz="1800" kern="1200" dirty="0" smtClean="0">
                          <a:solidFill>
                            <a:srgbClr val="FF0000"/>
                          </a:solidFill>
                          <a:effectLst/>
                          <a:latin typeface="+mn-lt"/>
                          <a:ea typeface="+mn-ea"/>
                          <a:cs typeface="+mn-cs"/>
                        </a:rPr>
                        <a:t> </a:t>
                      </a:r>
                      <a:r>
                        <a:rPr lang="en-US" sz="1800" kern="1200" dirty="0" err="1" smtClean="0">
                          <a:solidFill>
                            <a:srgbClr val="FF0000"/>
                          </a:solidFill>
                          <a:effectLst/>
                          <a:latin typeface="+mn-lt"/>
                          <a:ea typeface="+mn-ea"/>
                          <a:cs typeface="+mn-cs"/>
                        </a:rPr>
                        <a:t>quân</a:t>
                      </a:r>
                      <a:r>
                        <a:rPr lang="en-US" sz="1800" kern="1200" dirty="0" smtClean="0">
                          <a:solidFill>
                            <a:srgbClr val="FF0000"/>
                          </a:solidFill>
                          <a:effectLst/>
                          <a:latin typeface="+mn-lt"/>
                          <a:ea typeface="+mn-ea"/>
                          <a:cs typeface="+mn-cs"/>
                        </a:rPr>
                        <a:t> </a:t>
                      </a:r>
                      <a:r>
                        <a:rPr lang="en-US" sz="1800" kern="1200" dirty="0" err="1" smtClean="0">
                          <a:solidFill>
                            <a:srgbClr val="FF0000"/>
                          </a:solidFill>
                          <a:effectLst/>
                          <a:latin typeface="+mn-lt"/>
                          <a:ea typeface="+mn-ea"/>
                          <a:cs typeface="+mn-cs"/>
                        </a:rPr>
                        <a:t>xâm</a:t>
                      </a:r>
                      <a:r>
                        <a:rPr lang="en-US" sz="1800" kern="1200" dirty="0" smtClean="0">
                          <a:solidFill>
                            <a:srgbClr val="FF0000"/>
                          </a:solidFill>
                          <a:effectLst/>
                          <a:latin typeface="+mn-lt"/>
                          <a:ea typeface="+mn-ea"/>
                          <a:cs typeface="+mn-cs"/>
                        </a:rPr>
                        <a:t> </a:t>
                      </a:r>
                      <a:r>
                        <a:rPr lang="en-US" sz="1800" kern="1200" dirty="0" err="1" smtClean="0">
                          <a:solidFill>
                            <a:srgbClr val="FF0000"/>
                          </a:solidFill>
                          <a:effectLst/>
                          <a:latin typeface="+mn-lt"/>
                          <a:ea typeface="+mn-ea"/>
                          <a:cs typeface="+mn-cs"/>
                        </a:rPr>
                        <a:t>lược</a:t>
                      </a:r>
                      <a:endParaRPr lang="en-US" sz="2000" dirty="0">
                        <a:solidFill>
                          <a:srgbClr val="FF0000"/>
                        </a:solidFill>
                        <a:latin typeface="Times New Roman" panose="02020603050405020304" pitchFamily="18" charset="0"/>
                        <a:cs typeface="Times New Roman" panose="02020603050405020304" pitchFamily="18" charset="0"/>
                      </a:endParaRPr>
                    </a:p>
                  </a:txBody>
                  <a:tcPr marL="25901" marR="25901" marT="25901" marB="25901"/>
                </a:tc>
              </a:tr>
              <a:tr h="590550">
                <a:tc>
                  <a:txBody>
                    <a:bodyPr/>
                    <a:lstStyle/>
                    <a:p>
                      <a:pPr marL="0" marR="0">
                        <a:lnSpc>
                          <a:spcPct val="130000"/>
                        </a:lnSpc>
                        <a:spcBef>
                          <a:spcPts val="300"/>
                        </a:spcBef>
                        <a:spcAft>
                          <a:spcPts val="1500"/>
                        </a:spcAft>
                      </a:pPr>
                      <a:r>
                        <a:rPr lang="en-US" sz="2800">
                          <a:effectLst/>
                          <a:latin typeface="Times New Roman" panose="02020603050405020304" pitchFamily="18" charset="0"/>
                          <a:cs typeface="Times New Roman" panose="02020603050405020304" pitchFamily="18" charset="0"/>
                        </a:rPr>
                        <a:t>3</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25901" marR="25901" marT="25901" marB="25901"/>
                </a:tc>
                <a:tc>
                  <a:txBody>
                    <a:bodyPr/>
                    <a:lstStyle/>
                    <a:p>
                      <a:endParaRPr lang="en-US" sz="2000" dirty="0">
                        <a:latin typeface="Times New Roman" panose="02020603050405020304" pitchFamily="18" charset="0"/>
                        <a:cs typeface="Times New Roman" panose="02020603050405020304" pitchFamily="18" charset="0"/>
                      </a:endParaRPr>
                    </a:p>
                  </a:txBody>
                  <a:tcPr marL="25901" marR="25901" marT="25901" marB="25901"/>
                </a:tc>
                <a:tc>
                  <a:txBody>
                    <a:bodyPr/>
                    <a:lstStyle/>
                    <a:p>
                      <a:endParaRPr lang="en-US" sz="2000" dirty="0">
                        <a:latin typeface="Times New Roman" panose="02020603050405020304" pitchFamily="18" charset="0"/>
                        <a:cs typeface="Times New Roman" panose="02020603050405020304" pitchFamily="18" charset="0"/>
                      </a:endParaRPr>
                    </a:p>
                  </a:txBody>
                  <a:tcPr marL="25901" marR="25901" marT="25901" marB="25901"/>
                </a:tc>
                <a:tc>
                  <a:txBody>
                    <a:bodyPr/>
                    <a:lstStyle/>
                    <a:p>
                      <a:endParaRPr lang="en-US" sz="2000" dirty="0">
                        <a:latin typeface="Times New Roman" panose="02020603050405020304" pitchFamily="18" charset="0"/>
                        <a:cs typeface="Times New Roman" panose="02020603050405020304" pitchFamily="18" charset="0"/>
                      </a:endParaRPr>
                    </a:p>
                  </a:txBody>
                  <a:tcPr marL="25901" marR="25901" marT="25901" marB="25901"/>
                </a:tc>
                <a:tc>
                  <a:txBody>
                    <a:bodyPr/>
                    <a:lstStyle/>
                    <a:p>
                      <a:endParaRPr lang="en-US" sz="2000" dirty="0">
                        <a:latin typeface="Times New Roman" panose="02020603050405020304" pitchFamily="18" charset="0"/>
                        <a:cs typeface="Times New Roman" panose="02020603050405020304" pitchFamily="18" charset="0"/>
                      </a:endParaRPr>
                    </a:p>
                  </a:txBody>
                  <a:tcPr marL="25901" marR="25901" marT="25901" marB="25901"/>
                </a:tc>
                <a:tc>
                  <a:txBody>
                    <a:bodyPr/>
                    <a:lstStyle/>
                    <a:p>
                      <a:endParaRPr lang="en-US" sz="2000" dirty="0">
                        <a:latin typeface="Times New Roman" panose="02020603050405020304" pitchFamily="18" charset="0"/>
                        <a:cs typeface="Times New Roman" panose="02020603050405020304" pitchFamily="18" charset="0"/>
                      </a:endParaRPr>
                    </a:p>
                  </a:txBody>
                  <a:tcPr marL="25901" marR="25901" marT="25901" marB="25901"/>
                </a:tc>
                <a:tc>
                  <a:txBody>
                    <a:bodyPr/>
                    <a:lstStyle/>
                    <a:p>
                      <a:endParaRPr lang="en-US" sz="2000">
                        <a:latin typeface="Times New Roman" panose="02020603050405020304" pitchFamily="18" charset="0"/>
                        <a:cs typeface="Times New Roman" panose="02020603050405020304" pitchFamily="18" charset="0"/>
                      </a:endParaRPr>
                    </a:p>
                  </a:txBody>
                  <a:tcPr marL="25901" marR="25901" marT="25901" marB="25901"/>
                </a:tc>
              </a:tr>
              <a:tr h="523875">
                <a:tc>
                  <a:txBody>
                    <a:bodyPr/>
                    <a:lstStyle/>
                    <a:p>
                      <a:pPr marL="0" marR="0">
                        <a:lnSpc>
                          <a:spcPct val="130000"/>
                        </a:lnSpc>
                        <a:spcBef>
                          <a:spcPts val="300"/>
                        </a:spcBef>
                        <a:spcAft>
                          <a:spcPts val="1500"/>
                        </a:spcAft>
                      </a:pPr>
                      <a:r>
                        <a:rPr lang="en-US" sz="2800">
                          <a:effectLst/>
                          <a:latin typeface="Times New Roman" panose="02020603050405020304" pitchFamily="18" charset="0"/>
                          <a:cs typeface="Times New Roman" panose="02020603050405020304" pitchFamily="18" charset="0"/>
                        </a:rPr>
                        <a:t>4</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25901" marR="25901" marT="25901" marB="25901"/>
                </a:tc>
                <a:tc>
                  <a:txBody>
                    <a:bodyPr/>
                    <a:lstStyle/>
                    <a:p>
                      <a:endParaRPr lang="en-US" sz="2000" dirty="0">
                        <a:latin typeface="Times New Roman" panose="02020603050405020304" pitchFamily="18" charset="0"/>
                        <a:cs typeface="Times New Roman" panose="02020603050405020304" pitchFamily="18" charset="0"/>
                      </a:endParaRPr>
                    </a:p>
                  </a:txBody>
                  <a:tcPr marL="25901" marR="25901" marT="25901" marB="25901"/>
                </a:tc>
                <a:tc>
                  <a:txBody>
                    <a:bodyPr/>
                    <a:lstStyle/>
                    <a:p>
                      <a:endParaRPr lang="en-US" sz="2000" dirty="0">
                        <a:latin typeface="Times New Roman" panose="02020603050405020304" pitchFamily="18" charset="0"/>
                        <a:cs typeface="Times New Roman" panose="02020603050405020304" pitchFamily="18" charset="0"/>
                      </a:endParaRPr>
                    </a:p>
                  </a:txBody>
                  <a:tcPr marL="25901" marR="25901" marT="25901" marB="25901"/>
                </a:tc>
                <a:tc>
                  <a:txBody>
                    <a:bodyPr/>
                    <a:lstStyle/>
                    <a:p>
                      <a:endParaRPr lang="en-US" sz="2000" dirty="0">
                        <a:latin typeface="Times New Roman" panose="02020603050405020304" pitchFamily="18" charset="0"/>
                        <a:cs typeface="Times New Roman" panose="02020603050405020304" pitchFamily="18" charset="0"/>
                      </a:endParaRPr>
                    </a:p>
                  </a:txBody>
                  <a:tcPr marL="25901" marR="25901" marT="25901" marB="25901"/>
                </a:tc>
                <a:tc>
                  <a:txBody>
                    <a:bodyPr/>
                    <a:lstStyle/>
                    <a:p>
                      <a:endParaRPr lang="en-US" sz="2000" dirty="0">
                        <a:latin typeface="Times New Roman" panose="02020603050405020304" pitchFamily="18" charset="0"/>
                        <a:cs typeface="Times New Roman" panose="02020603050405020304" pitchFamily="18" charset="0"/>
                      </a:endParaRPr>
                    </a:p>
                  </a:txBody>
                  <a:tcPr marL="25901" marR="25901" marT="25901" marB="25901"/>
                </a:tc>
                <a:tc>
                  <a:txBody>
                    <a:bodyPr/>
                    <a:lstStyle/>
                    <a:p>
                      <a:endParaRPr lang="en-US" sz="2000" dirty="0">
                        <a:latin typeface="Times New Roman" panose="02020603050405020304" pitchFamily="18" charset="0"/>
                        <a:cs typeface="Times New Roman" panose="02020603050405020304" pitchFamily="18" charset="0"/>
                      </a:endParaRPr>
                    </a:p>
                  </a:txBody>
                  <a:tcPr marL="25901" marR="25901" marT="25901" marB="25901"/>
                </a:tc>
                <a:tc>
                  <a:txBody>
                    <a:bodyPr/>
                    <a:lstStyle/>
                    <a:p>
                      <a:endParaRPr lang="en-US" sz="2000" dirty="0">
                        <a:latin typeface="Times New Roman" panose="02020603050405020304" pitchFamily="18" charset="0"/>
                        <a:cs typeface="Times New Roman" panose="02020603050405020304" pitchFamily="18" charset="0"/>
                      </a:endParaRPr>
                    </a:p>
                  </a:txBody>
                  <a:tcPr marL="25901" marR="25901" marT="25901" marB="25901"/>
                </a:tc>
              </a:tr>
              <a:tr h="515634">
                <a:tc>
                  <a:txBody>
                    <a:bodyPr/>
                    <a:lstStyle/>
                    <a:p>
                      <a:pPr marL="0" marR="0">
                        <a:lnSpc>
                          <a:spcPct val="130000"/>
                        </a:lnSpc>
                        <a:spcBef>
                          <a:spcPts val="300"/>
                        </a:spcBef>
                        <a:spcAft>
                          <a:spcPts val="1500"/>
                        </a:spcAft>
                      </a:pPr>
                      <a:r>
                        <a:rPr lang="en-US" sz="2800">
                          <a:effectLst/>
                          <a:latin typeface="Times New Roman" panose="02020603050405020304" pitchFamily="18" charset="0"/>
                          <a:cs typeface="Times New Roman" panose="02020603050405020304" pitchFamily="18" charset="0"/>
                        </a:rPr>
                        <a:t>5</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25901" marR="25901" marT="25901" marB="25901"/>
                </a:tc>
                <a:tc>
                  <a:txBody>
                    <a:bodyPr/>
                    <a:lstStyle/>
                    <a:p>
                      <a:endParaRPr lang="en-US" sz="2000">
                        <a:latin typeface="Times New Roman" panose="02020603050405020304" pitchFamily="18" charset="0"/>
                        <a:cs typeface="Times New Roman" panose="02020603050405020304" pitchFamily="18" charset="0"/>
                      </a:endParaRPr>
                    </a:p>
                  </a:txBody>
                  <a:tcPr marL="25901" marR="25901" marT="25901" marB="25901"/>
                </a:tc>
                <a:tc>
                  <a:txBody>
                    <a:bodyPr/>
                    <a:lstStyle/>
                    <a:p>
                      <a:endParaRPr lang="en-US" sz="2000">
                        <a:latin typeface="Times New Roman" panose="02020603050405020304" pitchFamily="18" charset="0"/>
                        <a:cs typeface="Times New Roman" panose="02020603050405020304" pitchFamily="18" charset="0"/>
                      </a:endParaRPr>
                    </a:p>
                  </a:txBody>
                  <a:tcPr marL="25901" marR="25901" marT="25901" marB="25901"/>
                </a:tc>
                <a:tc>
                  <a:txBody>
                    <a:bodyPr/>
                    <a:lstStyle/>
                    <a:p>
                      <a:endParaRPr lang="en-US" sz="2000">
                        <a:latin typeface="Times New Roman" panose="02020603050405020304" pitchFamily="18" charset="0"/>
                        <a:cs typeface="Times New Roman" panose="02020603050405020304" pitchFamily="18" charset="0"/>
                      </a:endParaRPr>
                    </a:p>
                  </a:txBody>
                  <a:tcPr marL="25901" marR="25901" marT="25901" marB="25901"/>
                </a:tc>
                <a:tc>
                  <a:txBody>
                    <a:bodyPr/>
                    <a:lstStyle/>
                    <a:p>
                      <a:endParaRPr lang="en-US" sz="2000" dirty="0">
                        <a:latin typeface="Times New Roman" panose="02020603050405020304" pitchFamily="18" charset="0"/>
                        <a:cs typeface="Times New Roman" panose="02020603050405020304" pitchFamily="18" charset="0"/>
                      </a:endParaRPr>
                    </a:p>
                  </a:txBody>
                  <a:tcPr marL="25901" marR="25901" marT="25901" marB="25901"/>
                </a:tc>
                <a:tc>
                  <a:txBody>
                    <a:bodyPr/>
                    <a:lstStyle/>
                    <a:p>
                      <a:endParaRPr lang="en-US" sz="2000" dirty="0">
                        <a:latin typeface="Times New Roman" panose="02020603050405020304" pitchFamily="18" charset="0"/>
                        <a:cs typeface="Times New Roman" panose="02020603050405020304" pitchFamily="18" charset="0"/>
                      </a:endParaRPr>
                    </a:p>
                  </a:txBody>
                  <a:tcPr marL="25901" marR="25901" marT="25901" marB="25901"/>
                </a:tc>
                <a:tc>
                  <a:txBody>
                    <a:bodyPr/>
                    <a:lstStyle/>
                    <a:p>
                      <a:endParaRPr lang="en-US" sz="2000" dirty="0">
                        <a:latin typeface="Times New Roman" panose="02020603050405020304" pitchFamily="18" charset="0"/>
                        <a:cs typeface="Times New Roman" panose="02020603050405020304" pitchFamily="18" charset="0"/>
                      </a:endParaRPr>
                    </a:p>
                  </a:txBody>
                  <a:tcPr marL="25901" marR="25901" marT="25901" marB="25901"/>
                </a:tc>
              </a:tr>
            </a:tbl>
          </a:graphicData>
        </a:graphic>
      </p:graphicFrame>
    </p:spTree>
    <p:extLst>
      <p:ext uri="{BB962C8B-B14F-4D97-AF65-F5344CB8AC3E}">
        <p14:creationId xmlns:p14="http://schemas.microsoft.com/office/powerpoint/2010/main" val="72503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745"/>
            <a:ext cx="12192000" cy="1077218"/>
          </a:xfrm>
          <a:prstGeom prst="rect">
            <a:avLst/>
          </a:prstGeom>
          <a:solidFill>
            <a:schemeClr val="accent4">
              <a:lumMod val="20000"/>
              <a:lumOff val="80000"/>
            </a:schemeClr>
          </a:solidFill>
        </p:spPr>
        <p:txBody>
          <a:bodyPr wrap="square" rtlCol="0">
            <a:spAutoFit/>
          </a:bodyPr>
          <a:lstStyle/>
          <a:p>
            <a:pPr algn="ctr"/>
            <a:r>
              <a:rPr lang="en-US" sz="3200" b="1" dirty="0" err="1" smtClean="0">
                <a:solidFill>
                  <a:srgbClr val="FF0000"/>
                </a:solidFill>
                <a:latin typeface="Times New Roman" panose="02020603050405020304" pitchFamily="18" charset="0"/>
                <a:cs typeface="Times New Roman" panose="02020603050405020304" pitchFamily="18" charset="0"/>
              </a:rPr>
              <a:t>Bài</a:t>
            </a:r>
            <a:r>
              <a:rPr lang="en-US" sz="3200" b="1" dirty="0" smtClean="0">
                <a:solidFill>
                  <a:srgbClr val="FF0000"/>
                </a:solidFill>
                <a:latin typeface="Times New Roman" panose="02020603050405020304" pitchFamily="18" charset="0"/>
                <a:cs typeface="Times New Roman" panose="02020603050405020304" pitchFamily="18" charset="0"/>
              </a:rPr>
              <a:t> 18</a:t>
            </a:r>
          </a:p>
          <a:p>
            <a:pPr algn="ctr"/>
            <a:r>
              <a:rPr lang="en-US" sz="3200" b="1" dirty="0" smtClean="0">
                <a:solidFill>
                  <a:srgbClr val="FF0000"/>
                </a:solidFill>
                <a:latin typeface="Times New Roman" panose="02020603050405020304" pitchFamily="18" charset="0"/>
                <a:cs typeface="Times New Roman" panose="02020603050405020304" pitchFamily="18" charset="0"/>
              </a:rPr>
              <a:t> CÁC CUỘC ĐẤU TRANH GIÀNH ĐỘC LẬP TRƯỚC THẾ KỈ X</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125073" y="1438711"/>
            <a:ext cx="9561851" cy="603786"/>
          </a:xfrm>
          <a:prstGeom prst="round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en-US" sz="2400" b="1" dirty="0">
                <a:solidFill>
                  <a:srgbClr val="FF0000"/>
                </a:solidFill>
                <a:latin typeface="Times New Roman" panose="02020603050405020304" pitchFamily="18" charset="0"/>
                <a:cs typeface="Times New Roman" panose="02020603050405020304" pitchFamily="18" charset="0"/>
              </a:rPr>
              <a:t>III. KHỞI NGHĨA LÝ BÍ VÀ NƯỚC VẠN XUÂN (NĂM 542- 602)</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2" name="AutoShape 2" descr="Khởi nghĩa Hai Bà Trưng: Thức tỉnh tinh thần dân tộc - Báo Công an Nhân dân  điện tử"/>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2"/>
          <a:stretch>
            <a:fillRect/>
          </a:stretch>
        </p:blipFill>
        <p:spPr>
          <a:xfrm>
            <a:off x="5408340" y="2118697"/>
            <a:ext cx="6517663" cy="4836003"/>
          </a:xfrm>
          <a:prstGeom prst="rect">
            <a:avLst/>
          </a:prstGeom>
        </p:spPr>
      </p:pic>
      <p:sp>
        <p:nvSpPr>
          <p:cNvPr id="7" name="Rounded Rectangular Callout 6"/>
          <p:cNvSpPr/>
          <p:nvPr/>
        </p:nvSpPr>
        <p:spPr>
          <a:xfrm>
            <a:off x="0" y="4962525"/>
            <a:ext cx="2314575" cy="1781175"/>
          </a:xfrm>
          <a:prstGeom prst="wedgeRoundRectCallout">
            <a:avLst>
              <a:gd name="adj1" fmla="val 161573"/>
              <a:gd name="adj2" fmla="val -9404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Nguyên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nhân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nào</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dẫn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đến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cuộc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của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Lí</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Bí</a:t>
            </a:r>
            <a:endParaRPr lang="en-US" sz="2400" b="1" dirty="0">
              <a:latin typeface="Times New Roman" panose="02020603050405020304" pitchFamily="18" charset="0"/>
              <a:cs typeface="Times New Roman" panose="02020603050405020304" pitchFamily="18" charset="0"/>
            </a:endParaRPr>
          </a:p>
          <a:p>
            <a:pPr algn="ctr"/>
            <a:endParaRPr lang="en-US" sz="2400" dirty="0"/>
          </a:p>
        </p:txBody>
      </p:sp>
      <p:sp>
        <p:nvSpPr>
          <p:cNvPr id="8" name="Rectangle 7"/>
          <p:cNvSpPr/>
          <p:nvPr/>
        </p:nvSpPr>
        <p:spPr>
          <a:xfrm>
            <a:off x="125072" y="2118697"/>
            <a:ext cx="5283267" cy="1015663"/>
          </a:xfrm>
          <a:prstGeom prst="rect">
            <a:avLst/>
          </a:prstGeom>
          <a:solidFill>
            <a:schemeClr val="bg1"/>
          </a:solidFill>
        </p:spPr>
        <p:txBody>
          <a:bodyPr wrap="square">
            <a:spAutoFit/>
          </a:bodyPr>
          <a:lstStyle/>
          <a:p>
            <a:r>
              <a:rPr lang="en-US" sz="2400" dirty="0" err="1" smtClean="0">
                <a:latin typeface="Times New Roman" panose="02020603050405020304" pitchFamily="18" charset="0"/>
                <a:cs typeface="Times New Roman" panose="02020603050405020304" pitchFamily="18" charset="0"/>
              </a:rPr>
              <a:t>Nguyên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nhân</a:t>
            </a:r>
            <a:r>
              <a:rPr lang="en-US" sz="2400" dirty="0" smtClean="0">
                <a:latin typeface="Times New Roman" panose="02020603050405020304" pitchFamily="18" charset="0"/>
                <a:cs typeface="Times New Roman" panose="02020603050405020304" pitchFamily="18" charset="0"/>
              </a:rPr>
              <a:t>: </a:t>
            </a:r>
            <a:r>
              <a:rPr lang="vi-VN" dirty="0" smtClean="0"/>
              <a:t>Đầu </a:t>
            </a:r>
            <a:r>
              <a:rPr lang="vi-VN" dirty="0"/>
              <a:t>thế kỉ VI, nhà Lương đô hộ Giao Châu. Thứ sử Giao Châu là Tiêu Tư cai trị tàn bạo, lòng người oán giận</a:t>
            </a:r>
            <a:endParaRPr lang="en-US" dirty="0"/>
          </a:p>
        </p:txBody>
      </p:sp>
    </p:spTree>
    <p:extLst>
      <p:ext uri="{BB962C8B-B14F-4D97-AF65-F5344CB8AC3E}">
        <p14:creationId xmlns:p14="http://schemas.microsoft.com/office/powerpoint/2010/main" val="3833903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745"/>
            <a:ext cx="12192000" cy="1077218"/>
          </a:xfrm>
          <a:prstGeom prst="rect">
            <a:avLst/>
          </a:prstGeom>
          <a:solidFill>
            <a:schemeClr val="accent4">
              <a:lumMod val="20000"/>
              <a:lumOff val="80000"/>
            </a:schemeClr>
          </a:solidFill>
        </p:spPr>
        <p:txBody>
          <a:bodyPr wrap="square" rtlCol="0">
            <a:spAutoFit/>
          </a:bodyPr>
          <a:lstStyle/>
          <a:p>
            <a:pPr algn="ctr"/>
            <a:r>
              <a:rPr lang="en-US" sz="3200" b="1" dirty="0" err="1" smtClean="0">
                <a:solidFill>
                  <a:srgbClr val="FF0000"/>
                </a:solidFill>
                <a:latin typeface="Times New Roman" panose="02020603050405020304" pitchFamily="18" charset="0"/>
                <a:cs typeface="Times New Roman" panose="02020603050405020304" pitchFamily="18" charset="0"/>
              </a:rPr>
              <a:t>Bài</a:t>
            </a:r>
            <a:r>
              <a:rPr lang="en-US" sz="3200" b="1" dirty="0" smtClean="0">
                <a:solidFill>
                  <a:srgbClr val="FF0000"/>
                </a:solidFill>
                <a:latin typeface="Times New Roman" panose="02020603050405020304" pitchFamily="18" charset="0"/>
                <a:cs typeface="Times New Roman" panose="02020603050405020304" pitchFamily="18" charset="0"/>
              </a:rPr>
              <a:t> 18</a:t>
            </a:r>
          </a:p>
          <a:p>
            <a:pPr algn="ctr"/>
            <a:r>
              <a:rPr lang="en-US" sz="3200" b="1" dirty="0" smtClean="0">
                <a:solidFill>
                  <a:srgbClr val="FF0000"/>
                </a:solidFill>
                <a:latin typeface="Times New Roman" panose="02020603050405020304" pitchFamily="18" charset="0"/>
                <a:cs typeface="Times New Roman" panose="02020603050405020304" pitchFamily="18" charset="0"/>
              </a:rPr>
              <a:t> CÁC CUỘC ĐẤU TRANH GIÀNH ĐỘC LẬP TRƯỚC THẾ KỈ X</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125073" y="1438711"/>
            <a:ext cx="9561851" cy="603786"/>
          </a:xfrm>
          <a:prstGeom prst="round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en-US" sz="2400" b="1" dirty="0">
                <a:solidFill>
                  <a:srgbClr val="FF0000"/>
                </a:solidFill>
                <a:latin typeface="Times New Roman" panose="02020603050405020304" pitchFamily="18" charset="0"/>
                <a:cs typeface="Times New Roman" panose="02020603050405020304" pitchFamily="18" charset="0"/>
              </a:rPr>
              <a:t>III. KHỞI NGHĨA LÝ BÍ VÀ NƯỚC VẠN XUÂN (NĂM 542- 602)</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2" name="AutoShape 2" descr="Khởi nghĩa Hai Bà Trưng: Thức tỉnh tinh thần dân tộc - Báo Công an Nhân dân  điện tử"/>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ounded Rectangular Callout 8"/>
          <p:cNvSpPr/>
          <p:nvPr/>
        </p:nvSpPr>
        <p:spPr>
          <a:xfrm>
            <a:off x="7471317" y="4449569"/>
            <a:ext cx="4493942" cy="1781175"/>
          </a:xfrm>
          <a:prstGeom prst="wedgeRoundRectCallout">
            <a:avLst>
              <a:gd name="adj1" fmla="val -51916"/>
              <a:gd name="adj2" fmla="val -18795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Khởi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nghĩa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Lý</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Bí</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diễn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ra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thời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gian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nào</a:t>
            </a:r>
            <a:r>
              <a:rPr lang="en-US" sz="2400" b="1" dirty="0" smtClean="0">
                <a:latin typeface="Times New Roman" panose="02020603050405020304" pitchFamily="18" charset="0"/>
                <a:cs typeface="Times New Roman" panose="02020603050405020304" pitchFamily="18" charset="0"/>
              </a:rPr>
              <a:t>? Ở </a:t>
            </a:r>
            <a:r>
              <a:rPr lang="en-US" sz="2400" b="1" dirty="0" err="1" smtClean="0">
                <a:latin typeface="Times New Roman" panose="02020603050405020304" pitchFamily="18" charset="0"/>
                <a:cs typeface="Times New Roman" panose="02020603050405020304" pitchFamily="18" charset="0"/>
              </a:rPr>
              <a:t>đâu</a:t>
            </a:r>
            <a:r>
              <a:rPr lang="en-US" sz="2400" b="1" dirty="0" smtClean="0">
                <a:latin typeface="Times New Roman" panose="02020603050405020304" pitchFamily="18" charset="0"/>
                <a:cs typeface="Times New Roman" panose="02020603050405020304" pitchFamily="18" charset="0"/>
              </a:rPr>
              <a:t>? Ai </a:t>
            </a:r>
            <a:r>
              <a:rPr lang="en-US" sz="2400" b="1" dirty="0" err="1" smtClean="0">
                <a:latin typeface="Times New Roman" panose="02020603050405020304" pitchFamily="18" charset="0"/>
                <a:cs typeface="Times New Roman" panose="02020603050405020304" pitchFamily="18" charset="0"/>
              </a:rPr>
              <a:t>lãnh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đạo</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và</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kết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quả</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như</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thế</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nào</a:t>
            </a:r>
            <a:endParaRPr lang="en-US" sz="2400" b="1" dirty="0">
              <a:latin typeface="Times New Roman" panose="02020603050405020304" pitchFamily="18" charset="0"/>
              <a:cs typeface="Times New Roman" panose="02020603050405020304" pitchFamily="18" charset="0"/>
            </a:endParaRPr>
          </a:p>
          <a:p>
            <a:pPr algn="ctr"/>
            <a:endParaRPr lang="en-US" sz="2400" dirty="0"/>
          </a:p>
        </p:txBody>
      </p:sp>
      <p:sp>
        <p:nvSpPr>
          <p:cNvPr id="10" name="Rectangle 9"/>
          <p:cNvSpPr/>
          <p:nvPr/>
        </p:nvSpPr>
        <p:spPr>
          <a:xfrm>
            <a:off x="185087" y="2042497"/>
            <a:ext cx="6776766" cy="2246769"/>
          </a:xfrm>
          <a:prstGeom prst="rect">
            <a:avLst/>
          </a:prstGeom>
          <a:solidFill>
            <a:schemeClr val="bg1"/>
          </a:solidFill>
        </p:spPr>
        <p:txBody>
          <a:bodyPr wrap="square">
            <a:spAutoFit/>
          </a:bodyPr>
          <a:lstStyle/>
          <a:p>
            <a:r>
              <a:rPr lang="vi-VN" sz="2800" dirty="0">
                <a:latin typeface="Times New Roman" panose="02020603050405020304" pitchFamily="18" charset="0"/>
                <a:cs typeface="Times New Roman" panose="02020603050405020304" pitchFamily="18" charset="0"/>
              </a:rPr>
              <a:t>Mùa xuân năm 542, Lý Bí lãnh đạo nhân dân khởi nghĩa, đánh đuổi Tiêu Tư, chiếm giữ thành Long Biên (Bắc Ninh), làm chủ Giao Châu. Nhà Lương đã hai lần huy động quân sang đàn áp nhưng đều thất bại nặng nề.</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872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878185"/>
            <a:ext cx="12113537" cy="5589987"/>
          </a:xfrm>
          <a:prstGeom prst="rect">
            <a:avLst/>
          </a:prstGeom>
        </p:spPr>
      </p:pic>
    </p:spTree>
    <p:extLst>
      <p:ext uri="{BB962C8B-B14F-4D97-AF65-F5344CB8AC3E}">
        <p14:creationId xmlns:p14="http://schemas.microsoft.com/office/powerpoint/2010/main" val="30624679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745"/>
            <a:ext cx="12192000" cy="1077218"/>
          </a:xfrm>
          <a:prstGeom prst="rect">
            <a:avLst/>
          </a:prstGeom>
          <a:solidFill>
            <a:schemeClr val="accent4">
              <a:lumMod val="20000"/>
              <a:lumOff val="80000"/>
            </a:schemeClr>
          </a:solidFill>
        </p:spPr>
        <p:txBody>
          <a:bodyPr wrap="square" rtlCol="0">
            <a:spAutoFit/>
          </a:bodyPr>
          <a:lstStyle/>
          <a:p>
            <a:pPr algn="ctr"/>
            <a:r>
              <a:rPr lang="en-US" sz="3200" b="1" dirty="0" err="1" smtClean="0">
                <a:solidFill>
                  <a:srgbClr val="FF0000"/>
                </a:solidFill>
                <a:latin typeface="Times New Roman" panose="02020603050405020304" pitchFamily="18" charset="0"/>
                <a:cs typeface="Times New Roman" panose="02020603050405020304" pitchFamily="18" charset="0"/>
              </a:rPr>
              <a:t>Bài</a:t>
            </a:r>
            <a:r>
              <a:rPr lang="en-US" sz="3200" b="1" dirty="0" smtClean="0">
                <a:solidFill>
                  <a:srgbClr val="FF0000"/>
                </a:solidFill>
                <a:latin typeface="Times New Roman" panose="02020603050405020304" pitchFamily="18" charset="0"/>
                <a:cs typeface="Times New Roman" panose="02020603050405020304" pitchFamily="18" charset="0"/>
              </a:rPr>
              <a:t> 18</a:t>
            </a:r>
          </a:p>
          <a:p>
            <a:pPr algn="ctr"/>
            <a:r>
              <a:rPr lang="en-US" sz="3200" b="1" dirty="0" smtClean="0">
                <a:solidFill>
                  <a:srgbClr val="FF0000"/>
                </a:solidFill>
                <a:latin typeface="Times New Roman" panose="02020603050405020304" pitchFamily="18" charset="0"/>
                <a:cs typeface="Times New Roman" panose="02020603050405020304" pitchFamily="18" charset="0"/>
              </a:rPr>
              <a:t> CÁC CUỘC ĐẤU TRANH GIÀNH ĐỘC LẬP TRƯỚC THẾ KỈ X</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125073" y="1438711"/>
            <a:ext cx="9561851" cy="603786"/>
          </a:xfrm>
          <a:prstGeom prst="round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en-US" sz="2400" b="1" dirty="0">
                <a:solidFill>
                  <a:srgbClr val="FF0000"/>
                </a:solidFill>
                <a:latin typeface="Times New Roman" panose="02020603050405020304" pitchFamily="18" charset="0"/>
                <a:cs typeface="Times New Roman" panose="02020603050405020304" pitchFamily="18" charset="0"/>
              </a:rPr>
              <a:t>III. KHỞI NGHĨA LÝ BÍ VÀ NƯỚC VẠN XUÂN (NĂM 542- 602)</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2" name="AutoShape 2" descr="Khởi nghĩa Hai Bà Trưng: Thức tỉnh tinh thần dân tộc - Báo Công an Nhân dân  điện tử"/>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ounded Rectangular Callout 8"/>
          <p:cNvSpPr/>
          <p:nvPr/>
        </p:nvSpPr>
        <p:spPr>
          <a:xfrm>
            <a:off x="7471317" y="4449569"/>
            <a:ext cx="4493942" cy="1781175"/>
          </a:xfrm>
          <a:prstGeom prst="wedgeRoundRectCallout">
            <a:avLst>
              <a:gd name="adj1" fmla="val -34546"/>
              <a:gd name="adj2" fmla="val -17605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latin typeface="Times New Roman" panose="02020603050405020304" pitchFamily="18" charset="0"/>
                <a:cs typeface="Times New Roman" panose="02020603050405020304" pitchFamily="18" charset="0"/>
              </a:rPr>
              <a:t>Sau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khi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đánh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bại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quân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Lương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Lý</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Bí</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đã</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làm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gì</a:t>
            </a:r>
            <a:r>
              <a:rPr lang="en-US" sz="2800" b="1" dirty="0" smtClean="0">
                <a:latin typeface="Times New Roman" panose="02020603050405020304" pitchFamily="18" charset="0"/>
                <a:cs typeface="Times New Roman" panose="02020603050405020304" pitchFamily="18" charset="0"/>
              </a:rPr>
              <a:t>?</a:t>
            </a:r>
            <a:endParaRPr lang="en-US" sz="3600" b="1" dirty="0">
              <a:latin typeface="Times New Roman" panose="02020603050405020304" pitchFamily="18" charset="0"/>
              <a:cs typeface="Times New Roman" panose="02020603050405020304" pitchFamily="18" charset="0"/>
            </a:endParaRPr>
          </a:p>
          <a:p>
            <a:pPr algn="ctr"/>
            <a:endParaRPr lang="en-US" sz="2400" dirty="0"/>
          </a:p>
        </p:txBody>
      </p:sp>
      <p:sp>
        <p:nvSpPr>
          <p:cNvPr id="10" name="Rectangle 9"/>
          <p:cNvSpPr/>
          <p:nvPr/>
        </p:nvSpPr>
        <p:spPr>
          <a:xfrm>
            <a:off x="185087" y="1993939"/>
            <a:ext cx="7509254" cy="2246769"/>
          </a:xfrm>
          <a:prstGeom prst="rect">
            <a:avLst/>
          </a:prstGeom>
          <a:solidFill>
            <a:schemeClr val="bg1"/>
          </a:solidFill>
        </p:spPr>
        <p:txBody>
          <a:bodyPr wrap="square">
            <a:spAutoFit/>
          </a:bodyPr>
          <a:lstStyle/>
          <a:p>
            <a:r>
              <a:rPr lang="en-US" sz="2800" dirty="0" smtClean="0"/>
              <a:t>- </a:t>
            </a:r>
            <a:r>
              <a:rPr lang="vi-VN" sz="2800" dirty="0" smtClean="0"/>
              <a:t>Lý </a:t>
            </a:r>
            <a:r>
              <a:rPr lang="vi-VN" sz="2800" dirty="0"/>
              <a:t>Bí lên ngôi vua, hiệu là Lý Nam Đế. </a:t>
            </a:r>
            <a:r>
              <a:rPr lang="en-US" sz="2800" dirty="0" smtClean="0"/>
              <a:t>- - Đ</a:t>
            </a:r>
            <a:r>
              <a:rPr lang="vi-VN" sz="2800" dirty="0" smtClean="0"/>
              <a:t>ặt </a:t>
            </a:r>
            <a:r>
              <a:rPr lang="vi-VN" sz="2800" dirty="0"/>
              <a:t>tên nước là Vạn Xuân</a:t>
            </a:r>
            <a:r>
              <a:rPr lang="vi-VN" sz="2800" dirty="0" smtClean="0"/>
              <a:t>,</a:t>
            </a:r>
            <a:endParaRPr lang="en-US" sz="2800" dirty="0" smtClean="0"/>
          </a:p>
          <a:p>
            <a:r>
              <a:rPr lang="vi-VN" sz="2800" dirty="0" smtClean="0"/>
              <a:t> </a:t>
            </a:r>
            <a:r>
              <a:rPr lang="en-US" sz="2800" dirty="0" smtClean="0"/>
              <a:t>- Đ</a:t>
            </a:r>
            <a:r>
              <a:rPr lang="vi-VN" sz="2800" dirty="0" smtClean="0"/>
              <a:t>óng </a:t>
            </a:r>
            <a:r>
              <a:rPr lang="vi-VN" sz="2800" dirty="0"/>
              <a:t>đò ở vùng cửa sông Tô Lịch (Hà Nội), </a:t>
            </a:r>
            <a:endParaRPr lang="en-US" sz="2800" dirty="0" smtClean="0"/>
          </a:p>
          <a:p>
            <a:r>
              <a:rPr lang="en-US" sz="2800" dirty="0" smtClean="0"/>
              <a:t>- C</a:t>
            </a:r>
            <a:r>
              <a:rPr lang="vi-VN" sz="2800" dirty="0" smtClean="0"/>
              <a:t>ho </a:t>
            </a:r>
            <a:r>
              <a:rPr lang="vi-VN" sz="2800" dirty="0"/>
              <a:t>xây điện Vạn Xuân và chùa Khai Quốc, </a:t>
            </a:r>
            <a:endParaRPr lang="en-US" sz="2800" dirty="0" smtClean="0"/>
          </a:p>
          <a:p>
            <a:r>
              <a:rPr lang="en-US" sz="2800" dirty="0" smtClean="0"/>
              <a:t>- C</a:t>
            </a:r>
            <a:r>
              <a:rPr lang="vi-VN" sz="2800" dirty="0" smtClean="0"/>
              <a:t>ho </a:t>
            </a:r>
            <a:r>
              <a:rPr lang="vi-VN" sz="2800" dirty="0"/>
              <a:t>đúc tiền riêng</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0488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745"/>
            <a:ext cx="12192000" cy="1077218"/>
          </a:xfrm>
          <a:prstGeom prst="rect">
            <a:avLst/>
          </a:prstGeom>
          <a:solidFill>
            <a:schemeClr val="accent4">
              <a:lumMod val="20000"/>
              <a:lumOff val="80000"/>
            </a:schemeClr>
          </a:solidFill>
        </p:spPr>
        <p:txBody>
          <a:bodyPr wrap="square" rtlCol="0">
            <a:spAutoFit/>
          </a:bodyPr>
          <a:lstStyle/>
          <a:p>
            <a:pPr algn="ctr"/>
            <a:r>
              <a:rPr lang="en-US" sz="3200" b="1" dirty="0" err="1" smtClean="0">
                <a:solidFill>
                  <a:srgbClr val="FF0000"/>
                </a:solidFill>
                <a:latin typeface="Times New Roman" panose="02020603050405020304" pitchFamily="18" charset="0"/>
                <a:cs typeface="Times New Roman" panose="02020603050405020304" pitchFamily="18" charset="0"/>
              </a:rPr>
              <a:t>Bài</a:t>
            </a:r>
            <a:r>
              <a:rPr lang="en-US" sz="3200" b="1" dirty="0" smtClean="0">
                <a:solidFill>
                  <a:srgbClr val="FF0000"/>
                </a:solidFill>
                <a:latin typeface="Times New Roman" panose="02020603050405020304" pitchFamily="18" charset="0"/>
                <a:cs typeface="Times New Roman" panose="02020603050405020304" pitchFamily="18" charset="0"/>
              </a:rPr>
              <a:t> 18</a:t>
            </a:r>
          </a:p>
          <a:p>
            <a:pPr algn="ctr"/>
            <a:r>
              <a:rPr lang="en-US" sz="3200" b="1" dirty="0" smtClean="0">
                <a:solidFill>
                  <a:srgbClr val="FF0000"/>
                </a:solidFill>
                <a:latin typeface="Times New Roman" panose="02020603050405020304" pitchFamily="18" charset="0"/>
                <a:cs typeface="Times New Roman" panose="02020603050405020304" pitchFamily="18" charset="0"/>
              </a:rPr>
              <a:t> CÁC CUỘC ĐẤU TRANH GIÀNH ĐỘC LẬP TRƯỚC THẾ KỈ X</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125073" y="1438711"/>
            <a:ext cx="9561851" cy="603786"/>
          </a:xfrm>
          <a:prstGeom prst="round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en-US" sz="2400" b="1" dirty="0">
                <a:solidFill>
                  <a:srgbClr val="FF0000"/>
                </a:solidFill>
                <a:latin typeface="Times New Roman" panose="02020603050405020304" pitchFamily="18" charset="0"/>
                <a:cs typeface="Times New Roman" panose="02020603050405020304" pitchFamily="18" charset="0"/>
              </a:rPr>
              <a:t>III. KHỞI NGHĨA LÝ BÍ VÀ NƯỚC VẠN XUÂN (NĂM 542- 602)</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2" name="AutoShape 2" descr="Khởi nghĩa Hai Bà Trưng: Thức tỉnh tinh thần dân tộc - Báo Công an Nhân dân  điện tử"/>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2"/>
          <a:stretch>
            <a:fillRect/>
          </a:stretch>
        </p:blipFill>
        <p:spPr>
          <a:xfrm>
            <a:off x="1956271" y="2475465"/>
            <a:ext cx="5899453" cy="4115011"/>
          </a:xfrm>
          <a:prstGeom prst="rect">
            <a:avLst/>
          </a:prstGeom>
        </p:spPr>
      </p:pic>
    </p:spTree>
    <p:extLst>
      <p:ext uri="{BB962C8B-B14F-4D97-AF65-F5344CB8AC3E}">
        <p14:creationId xmlns:p14="http://schemas.microsoft.com/office/powerpoint/2010/main" val="24678189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745"/>
            <a:ext cx="12192000" cy="1077218"/>
          </a:xfrm>
          <a:prstGeom prst="rect">
            <a:avLst/>
          </a:prstGeom>
          <a:solidFill>
            <a:schemeClr val="accent4">
              <a:lumMod val="20000"/>
              <a:lumOff val="80000"/>
            </a:schemeClr>
          </a:solidFill>
        </p:spPr>
        <p:txBody>
          <a:bodyPr wrap="square" rtlCol="0">
            <a:spAutoFit/>
          </a:bodyPr>
          <a:lstStyle/>
          <a:p>
            <a:pPr algn="ctr"/>
            <a:r>
              <a:rPr lang="en-US" sz="3200" b="1" dirty="0" err="1" smtClean="0">
                <a:solidFill>
                  <a:srgbClr val="FF0000"/>
                </a:solidFill>
                <a:latin typeface="Times New Roman" panose="02020603050405020304" pitchFamily="18" charset="0"/>
                <a:cs typeface="Times New Roman" panose="02020603050405020304" pitchFamily="18" charset="0"/>
              </a:rPr>
              <a:t>Bài</a:t>
            </a:r>
            <a:r>
              <a:rPr lang="en-US" sz="3200" b="1" dirty="0" smtClean="0">
                <a:solidFill>
                  <a:srgbClr val="FF0000"/>
                </a:solidFill>
                <a:latin typeface="Times New Roman" panose="02020603050405020304" pitchFamily="18" charset="0"/>
                <a:cs typeface="Times New Roman" panose="02020603050405020304" pitchFamily="18" charset="0"/>
              </a:rPr>
              <a:t> 18</a:t>
            </a:r>
          </a:p>
          <a:p>
            <a:pPr algn="ctr"/>
            <a:r>
              <a:rPr lang="en-US" sz="3200" b="1" dirty="0" smtClean="0">
                <a:solidFill>
                  <a:srgbClr val="FF0000"/>
                </a:solidFill>
                <a:latin typeface="Times New Roman" panose="02020603050405020304" pitchFamily="18" charset="0"/>
                <a:cs typeface="Times New Roman" panose="02020603050405020304" pitchFamily="18" charset="0"/>
              </a:rPr>
              <a:t> CÁC CUỘC ĐẤU TRANH GIÀNH ĐỘC LẬP TRƯỚC THẾ KỈ X</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2" name="AutoShape 2" descr="Khởi nghĩa Hai Bà Trưng: Thức tỉnh tinh thần dân tộc - Báo Công an Nhân dân  điện tử"/>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8" name="Table 7"/>
          <p:cNvGraphicFramePr>
            <a:graphicFrameLocks noGrp="1"/>
          </p:cNvGraphicFramePr>
          <p:nvPr>
            <p:extLst>
              <p:ext uri="{D42A27DB-BD31-4B8C-83A1-F6EECF244321}">
                <p14:modId xmlns:p14="http://schemas.microsoft.com/office/powerpoint/2010/main" val="2026115701"/>
              </p:ext>
            </p:extLst>
          </p:nvPr>
        </p:nvGraphicFramePr>
        <p:xfrm>
          <a:off x="0" y="1091963"/>
          <a:ext cx="12192001" cy="4602338"/>
        </p:xfrm>
        <a:graphic>
          <a:graphicData uri="http://schemas.openxmlformats.org/drawingml/2006/table">
            <a:tbl>
              <a:tblPr firstRow="1" firstCol="1" bandRow="1">
                <a:tableStyleId>{5C22544A-7EE6-4342-B048-85BDC9FD1C3A}</a:tableStyleId>
              </a:tblPr>
              <a:tblGrid>
                <a:gridCol w="305055"/>
                <a:gridCol w="733465"/>
                <a:gridCol w="1163143"/>
                <a:gridCol w="1814176"/>
                <a:gridCol w="2351507"/>
                <a:gridCol w="1996069"/>
                <a:gridCol w="3828586"/>
              </a:tblGrid>
              <a:tr h="310978">
                <a:tc>
                  <a:txBody>
                    <a:bodyPr/>
                    <a:lstStyle/>
                    <a:p>
                      <a:pPr marL="0" marR="0">
                        <a:lnSpc>
                          <a:spcPct val="130000"/>
                        </a:lnSpc>
                        <a:spcBef>
                          <a:spcPts val="300"/>
                        </a:spcBef>
                        <a:spcAft>
                          <a:spcPts val="1500"/>
                        </a:spcAft>
                      </a:pPr>
                      <a:r>
                        <a:rPr lang="en-US" sz="1800" dirty="0" err="1">
                          <a:effectLst/>
                          <a:latin typeface="Times New Roman" panose="02020603050405020304" pitchFamily="18" charset="0"/>
                          <a:cs typeface="Times New Roman" panose="02020603050405020304" pitchFamily="18" charset="0"/>
                        </a:rPr>
                        <a:t>Số</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1" marR="25901" marT="25901" marB="25901"/>
                </a:tc>
                <a:tc>
                  <a:txBody>
                    <a:bodyPr/>
                    <a:lstStyle/>
                    <a:p>
                      <a:pPr marL="0" marR="0">
                        <a:lnSpc>
                          <a:spcPct val="130000"/>
                        </a:lnSpc>
                        <a:spcBef>
                          <a:spcPts val="300"/>
                        </a:spcBef>
                        <a:spcAft>
                          <a:spcPts val="1500"/>
                        </a:spcAft>
                      </a:pPr>
                      <a:r>
                        <a:rPr lang="en-US" sz="1800" dirty="0" err="1">
                          <a:effectLst/>
                          <a:latin typeface="Times New Roman" panose="02020603050405020304" pitchFamily="18" charset="0"/>
                          <a:cs typeface="Times New Roman" panose="02020603050405020304" pitchFamily="18" charset="0"/>
                        </a:rPr>
                        <a:t>Thời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gian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1" marR="25901" marT="25901" marB="25901"/>
                </a:tc>
                <a:tc>
                  <a:txBody>
                    <a:bodyPr/>
                    <a:lstStyle/>
                    <a:p>
                      <a:pPr marL="0" marR="0">
                        <a:lnSpc>
                          <a:spcPct val="130000"/>
                        </a:lnSpc>
                        <a:spcBef>
                          <a:spcPts val="300"/>
                        </a:spcBef>
                        <a:spcAft>
                          <a:spcPts val="1500"/>
                        </a:spcAft>
                      </a:pPr>
                      <a:r>
                        <a:rPr lang="en-US" sz="1800" dirty="0" err="1">
                          <a:effectLst/>
                          <a:latin typeface="Times New Roman" panose="02020603050405020304" pitchFamily="18" charset="0"/>
                          <a:cs typeface="Times New Roman" panose="02020603050405020304" pitchFamily="18" charset="0"/>
                        </a:rPr>
                        <a:t>Tên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khởi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nghĩa</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1" marR="25901" marT="25901" marB="25901"/>
                </a:tc>
                <a:tc>
                  <a:txBody>
                    <a:bodyPr/>
                    <a:lstStyle/>
                    <a:p>
                      <a:pPr marL="0" marR="0">
                        <a:lnSpc>
                          <a:spcPct val="130000"/>
                        </a:lnSpc>
                        <a:spcBef>
                          <a:spcPts val="300"/>
                        </a:spcBef>
                        <a:spcAft>
                          <a:spcPts val="1500"/>
                        </a:spcAft>
                      </a:pPr>
                      <a:r>
                        <a:rPr lang="en-US" sz="1800">
                          <a:effectLst/>
                          <a:latin typeface="Times New Roman" panose="02020603050405020304" pitchFamily="18" charset="0"/>
                          <a:cs typeface="Times New Roman" panose="02020603050405020304" pitchFamily="18" charset="0"/>
                        </a:rPr>
                        <a:t>Người lãnh đạo</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5901" marR="25901" marT="25901" marB="25901"/>
                </a:tc>
                <a:tc>
                  <a:txBody>
                    <a:bodyPr/>
                    <a:lstStyle/>
                    <a:p>
                      <a:pPr marL="0" marR="0">
                        <a:lnSpc>
                          <a:spcPct val="130000"/>
                        </a:lnSpc>
                        <a:spcBef>
                          <a:spcPts val="300"/>
                        </a:spcBef>
                        <a:spcAft>
                          <a:spcPts val="1500"/>
                        </a:spcAft>
                      </a:pPr>
                      <a:r>
                        <a:rPr lang="en-US" sz="1800" dirty="0" err="1" smtClean="0">
                          <a:effectLst/>
                          <a:latin typeface="Times New Roman" panose="02020603050405020304" pitchFamily="18" charset="0"/>
                          <a:cs typeface="Times New Roman" panose="02020603050405020304" pitchFamily="18" charset="0"/>
                        </a:rPr>
                        <a:t>Khởi</a:t>
                      </a:r>
                      <a:r>
                        <a:rPr lang="en-US" sz="1800" baseline="0" dirty="0" smtClean="0">
                          <a:effectLst/>
                          <a:latin typeface="Times New Roman" panose="02020603050405020304" pitchFamily="18" charset="0"/>
                          <a:cs typeface="Times New Roman" panose="02020603050405020304" pitchFamily="18" charset="0"/>
                        </a:rPr>
                        <a:t> </a:t>
                      </a:r>
                      <a:r>
                        <a:rPr lang="en-US" sz="1800" baseline="0" dirty="0" err="1" smtClean="0">
                          <a:effectLst/>
                          <a:latin typeface="Times New Roman" panose="02020603050405020304" pitchFamily="18" charset="0"/>
                          <a:cs typeface="Times New Roman" panose="02020603050405020304" pitchFamily="18" charset="0"/>
                        </a:rPr>
                        <a:t>nghĩa</a:t>
                      </a:r>
                      <a:r>
                        <a:rPr lang="en-US" sz="1800" baseline="0" dirty="0" smtClean="0">
                          <a:effectLst/>
                          <a:latin typeface="Times New Roman" panose="02020603050405020304" pitchFamily="18" charset="0"/>
                          <a:cs typeface="Times New Roman" panose="02020603050405020304" pitchFamily="18" charset="0"/>
                        </a:rPr>
                        <a:t> </a:t>
                      </a:r>
                      <a:r>
                        <a:rPr lang="en-US" sz="1800" baseline="0" dirty="0" err="1" smtClean="0">
                          <a:effectLst/>
                          <a:latin typeface="Times New Roman" panose="02020603050405020304" pitchFamily="18" charset="0"/>
                          <a:cs typeface="Times New Roman" panose="02020603050405020304" pitchFamily="18" charset="0"/>
                        </a:rPr>
                        <a:t>bùng</a:t>
                      </a:r>
                      <a:r>
                        <a:rPr lang="en-US" sz="1800" baseline="0" dirty="0" smtClean="0">
                          <a:effectLst/>
                          <a:latin typeface="Times New Roman" panose="02020603050405020304" pitchFamily="18" charset="0"/>
                          <a:cs typeface="Times New Roman" panose="02020603050405020304" pitchFamily="18" charset="0"/>
                        </a:rPr>
                        <a:t> </a:t>
                      </a:r>
                      <a:r>
                        <a:rPr lang="en-US" sz="1800" baseline="0" dirty="0" err="1" smtClean="0">
                          <a:effectLst/>
                          <a:latin typeface="Times New Roman" panose="02020603050405020304" pitchFamily="18" charset="0"/>
                          <a:cs typeface="Times New Roman" panose="02020603050405020304" pitchFamily="18" charset="0"/>
                        </a:rPr>
                        <a:t>nổ</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1" marR="25901" marT="25901" marB="25901"/>
                </a:tc>
                <a:tc>
                  <a:txBody>
                    <a:bodyPr/>
                    <a:lstStyle/>
                    <a:p>
                      <a:pPr marL="0" marR="0">
                        <a:lnSpc>
                          <a:spcPct val="130000"/>
                        </a:lnSpc>
                        <a:spcBef>
                          <a:spcPts val="300"/>
                        </a:spcBef>
                        <a:spcAft>
                          <a:spcPts val="1500"/>
                        </a:spcAft>
                      </a:pP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Kết</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Quả</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1" marR="25901" marT="25901" marB="25901"/>
                </a:tc>
                <a:tc>
                  <a:txBody>
                    <a:bodyPr/>
                    <a:lstStyle/>
                    <a:p>
                      <a:pPr marL="0" marR="0">
                        <a:lnSpc>
                          <a:spcPct val="130000"/>
                        </a:lnSpc>
                        <a:spcBef>
                          <a:spcPts val="300"/>
                        </a:spcBef>
                        <a:spcAft>
                          <a:spcPts val="1500"/>
                        </a:spcAft>
                      </a:pPr>
                      <a:r>
                        <a:rPr lang="en-US" sz="1800" dirty="0">
                          <a:effectLst/>
                          <a:latin typeface="Times New Roman" panose="02020603050405020304" pitchFamily="18" charset="0"/>
                          <a:cs typeface="Times New Roman" panose="02020603050405020304" pitchFamily="18" charset="0"/>
                        </a:rPr>
                        <a:t>Ý </a:t>
                      </a:r>
                      <a:r>
                        <a:rPr lang="en-US" sz="1800" dirty="0" err="1">
                          <a:effectLst/>
                          <a:latin typeface="Times New Roman" panose="02020603050405020304" pitchFamily="18" charset="0"/>
                          <a:cs typeface="Times New Roman" panose="02020603050405020304" pitchFamily="18" charset="0"/>
                        </a:rPr>
                        <a:t>nghĩa</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1" marR="25901" marT="25901" marB="25901"/>
                </a:tc>
              </a:tr>
              <a:tr h="738027">
                <a:tc>
                  <a:txBody>
                    <a:bodyPr/>
                    <a:lstStyle/>
                    <a:p>
                      <a:pPr marL="0" marR="0">
                        <a:lnSpc>
                          <a:spcPct val="130000"/>
                        </a:lnSpc>
                        <a:spcBef>
                          <a:spcPts val="300"/>
                        </a:spcBef>
                        <a:spcAft>
                          <a:spcPts val="1500"/>
                        </a:spcAft>
                      </a:pPr>
                      <a:r>
                        <a:rPr lang="en-US" sz="2800" dirty="0">
                          <a:effectLst/>
                          <a:latin typeface="Times New Roman" panose="02020603050405020304" pitchFamily="18" charset="0"/>
                          <a:cs typeface="Times New Roman" panose="02020603050405020304" pitchFamily="18" charset="0"/>
                        </a:rPr>
                        <a:t>1</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1" marR="25901" marT="25901" marB="25901"/>
                </a:tc>
                <a:tc>
                  <a:txBody>
                    <a:bodyPr/>
                    <a:lstStyle/>
                    <a:p>
                      <a:pPr marL="0" marR="0">
                        <a:lnSpc>
                          <a:spcPct val="130000"/>
                        </a:lnSpc>
                        <a:spcBef>
                          <a:spcPts val="300"/>
                        </a:spcBef>
                        <a:spcAft>
                          <a:spcPts val="1500"/>
                        </a:spcAft>
                      </a:pPr>
                      <a:r>
                        <a:rPr lang="en-US" sz="2000" dirty="0" err="1">
                          <a:effectLst/>
                          <a:latin typeface="Times New Roman" panose="02020603050405020304" pitchFamily="18" charset="0"/>
                          <a:cs typeface="Times New Roman" panose="02020603050405020304" pitchFamily="18" charset="0"/>
                        </a:rPr>
                        <a:t>Năm</a:t>
                      </a:r>
                      <a:r>
                        <a:rPr lang="en-US" sz="2000" dirty="0">
                          <a:effectLst/>
                          <a:latin typeface="Times New Roman" panose="02020603050405020304" pitchFamily="18" charset="0"/>
                          <a:cs typeface="Times New Roman" panose="02020603050405020304" pitchFamily="18" charset="0"/>
                        </a:rPr>
                        <a:t> 40</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1" marR="25901" marT="25901" marB="25901"/>
                </a:tc>
                <a:tc>
                  <a:txBody>
                    <a:bodyPr/>
                    <a:lstStyle/>
                    <a:p>
                      <a:pPr marL="0" marR="0">
                        <a:lnSpc>
                          <a:spcPct val="130000"/>
                        </a:lnSpc>
                        <a:spcBef>
                          <a:spcPts val="300"/>
                        </a:spcBef>
                        <a:spcAft>
                          <a:spcPts val="1500"/>
                        </a:spcAft>
                      </a:pPr>
                      <a:r>
                        <a:rPr lang="en-US" sz="2000" dirty="0" err="1" smtClean="0">
                          <a:effectLst/>
                          <a:latin typeface="Times New Roman" panose="02020603050405020304" pitchFamily="18" charset="0"/>
                          <a:cs typeface="Times New Roman" panose="02020603050405020304" pitchFamily="18" charset="0"/>
                        </a:rPr>
                        <a:t>Hai</a:t>
                      </a:r>
                      <a:r>
                        <a:rPr lang="en-US" sz="2000" dirty="0" smtClean="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Bà</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trưng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1" marR="25901" marT="25901" marB="25901"/>
                </a:tc>
                <a:tc>
                  <a:txBody>
                    <a:bodyPr/>
                    <a:lstStyle/>
                    <a:p>
                      <a:pPr marL="0" marR="0">
                        <a:lnSpc>
                          <a:spcPct val="130000"/>
                        </a:lnSpc>
                        <a:spcBef>
                          <a:spcPts val="300"/>
                        </a:spcBef>
                        <a:spcAft>
                          <a:spcPts val="1500"/>
                        </a:spcAft>
                      </a:pPr>
                      <a:r>
                        <a:rPr lang="en-US" sz="2000" dirty="0" err="1">
                          <a:effectLst/>
                          <a:latin typeface="Times New Roman" panose="02020603050405020304" pitchFamily="18" charset="0"/>
                          <a:cs typeface="Times New Roman" panose="02020603050405020304" pitchFamily="18" charset="0"/>
                        </a:rPr>
                        <a:t>Trưng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Trắc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Trưng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Nhị</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1" marR="25901" marT="25901" marB="25901"/>
                </a:tc>
                <a:tc>
                  <a:txBody>
                    <a:bodyPr/>
                    <a:lstStyle/>
                    <a:p>
                      <a:pPr marL="0" marR="0">
                        <a:lnSpc>
                          <a:spcPct val="130000"/>
                        </a:lnSpc>
                        <a:spcBef>
                          <a:spcPts val="300"/>
                        </a:spcBef>
                        <a:spcAft>
                          <a:spcPts val="1500"/>
                        </a:spcAft>
                      </a:pPr>
                      <a:r>
                        <a:rPr lang="en-US" sz="2000" dirty="0" err="1" smtClean="0">
                          <a:effectLst/>
                          <a:latin typeface="Times New Roman" panose="02020603050405020304" pitchFamily="18" charset="0"/>
                          <a:cs typeface="Times New Roman" panose="02020603050405020304" pitchFamily="18" charset="0"/>
                        </a:rPr>
                        <a:t>Hát</a:t>
                      </a:r>
                      <a:r>
                        <a:rPr lang="en-US" sz="2000" baseline="0" dirty="0" smtClean="0">
                          <a:effectLst/>
                          <a:latin typeface="Times New Roman" panose="02020603050405020304" pitchFamily="18" charset="0"/>
                          <a:cs typeface="Times New Roman" panose="02020603050405020304" pitchFamily="18" charset="0"/>
                        </a:rPr>
                        <a:t> </a:t>
                      </a:r>
                      <a:r>
                        <a:rPr lang="en-US" sz="2000" baseline="0" dirty="0" err="1" smtClean="0">
                          <a:effectLst/>
                          <a:latin typeface="Times New Roman" panose="02020603050405020304" pitchFamily="18" charset="0"/>
                          <a:cs typeface="Times New Roman" panose="02020603050405020304" pitchFamily="18" charset="0"/>
                        </a:rPr>
                        <a:t>Môn</a:t>
                      </a:r>
                      <a:r>
                        <a:rPr lang="en-US" sz="2000" baseline="0" dirty="0" smtClean="0">
                          <a:effectLst/>
                          <a:latin typeface="Times New Roman" panose="02020603050405020304" pitchFamily="18" charset="0"/>
                          <a:cs typeface="Times New Roman" panose="02020603050405020304" pitchFamily="18" charset="0"/>
                        </a:rPr>
                        <a:t> </a:t>
                      </a:r>
                    </a:p>
                    <a:p>
                      <a:pPr marL="0" marR="0">
                        <a:lnSpc>
                          <a:spcPct val="130000"/>
                        </a:lnSpc>
                        <a:spcBef>
                          <a:spcPts val="300"/>
                        </a:spcBef>
                        <a:spcAft>
                          <a:spcPts val="1500"/>
                        </a:spcAft>
                      </a:pPr>
                      <a:r>
                        <a:rPr lang="en-US" sz="2000" baseline="0" dirty="0" smtClean="0">
                          <a:effectLst/>
                          <a:latin typeface="Times New Roman" panose="02020603050405020304" pitchFamily="18" charset="0"/>
                          <a:cs typeface="Times New Roman" panose="02020603050405020304" pitchFamily="18" charset="0"/>
                        </a:rPr>
                        <a:t>(</a:t>
                      </a:r>
                      <a:r>
                        <a:rPr lang="en-US" sz="2000" baseline="0" dirty="0" err="1" smtClean="0">
                          <a:effectLst/>
                          <a:latin typeface="Times New Roman" panose="02020603050405020304" pitchFamily="18" charset="0"/>
                          <a:cs typeface="Times New Roman" panose="02020603050405020304" pitchFamily="18" charset="0"/>
                        </a:rPr>
                        <a:t>phú</a:t>
                      </a:r>
                      <a:r>
                        <a:rPr lang="en-US" sz="2000" baseline="0" dirty="0" smtClean="0">
                          <a:effectLst/>
                          <a:latin typeface="Times New Roman" panose="02020603050405020304" pitchFamily="18" charset="0"/>
                          <a:cs typeface="Times New Roman" panose="02020603050405020304" pitchFamily="18" charset="0"/>
                        </a:rPr>
                        <a:t> </a:t>
                      </a:r>
                      <a:r>
                        <a:rPr lang="en-US" sz="2000" baseline="0" dirty="0" err="1" smtClean="0">
                          <a:effectLst/>
                          <a:latin typeface="Times New Roman" panose="02020603050405020304" pitchFamily="18" charset="0"/>
                          <a:cs typeface="Times New Roman" panose="02020603050405020304" pitchFamily="18" charset="0"/>
                        </a:rPr>
                        <a:t>Thọ</a:t>
                      </a:r>
                      <a:r>
                        <a:rPr lang="en-US" sz="2000" baseline="0" dirty="0" smtClean="0">
                          <a:effectLst/>
                          <a:latin typeface="Times New Roman" panose="02020603050405020304" pitchFamily="18" charset="0"/>
                          <a:cs typeface="Times New Roman" panose="02020603050405020304" pitchFamily="18" charset="0"/>
                        </a:rPr>
                        <a:t> </a:t>
                      </a:r>
                      <a:r>
                        <a:rPr lang="en-US" sz="2000" baseline="0" dirty="0" err="1" smtClean="0">
                          <a:effectLst/>
                          <a:latin typeface="Times New Roman" panose="02020603050405020304" pitchFamily="18" charset="0"/>
                          <a:cs typeface="Times New Roman" panose="02020603050405020304" pitchFamily="18" charset="0"/>
                        </a:rPr>
                        <a:t>Hà</a:t>
                      </a:r>
                      <a:r>
                        <a:rPr lang="en-US" sz="2000" baseline="0" dirty="0" smtClean="0">
                          <a:effectLst/>
                          <a:latin typeface="Times New Roman" panose="02020603050405020304" pitchFamily="18" charset="0"/>
                          <a:cs typeface="Times New Roman" panose="02020603050405020304" pitchFamily="18" charset="0"/>
                        </a:rPr>
                        <a:t> </a:t>
                      </a:r>
                      <a:r>
                        <a:rPr lang="en-US" sz="2000" baseline="0" dirty="0" err="1" smtClean="0">
                          <a:effectLst/>
                          <a:latin typeface="Times New Roman" panose="02020603050405020304" pitchFamily="18" charset="0"/>
                          <a:cs typeface="Times New Roman" panose="02020603050405020304" pitchFamily="18" charset="0"/>
                        </a:rPr>
                        <a:t>Nội</a:t>
                      </a:r>
                      <a:r>
                        <a:rPr lang="en-US" sz="2000" baseline="0" dirty="0" smtClean="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1" marR="25901" marT="25901" marB="25901"/>
                </a:tc>
                <a:tc>
                  <a:txBody>
                    <a:bodyPr/>
                    <a:lstStyle/>
                    <a:p>
                      <a:pPr marL="0" marR="0">
                        <a:lnSpc>
                          <a:spcPct val="130000"/>
                        </a:lnSpc>
                        <a:spcBef>
                          <a:spcPts val="300"/>
                        </a:spcBef>
                        <a:spcAft>
                          <a:spcPts val="1500"/>
                        </a:spcAft>
                      </a:pPr>
                      <a:r>
                        <a:rPr lang="en-US" sz="2000" dirty="0" err="1" smtClean="0">
                          <a:effectLst/>
                          <a:latin typeface="Times New Roman" panose="02020603050405020304" pitchFamily="18" charset="0"/>
                          <a:ea typeface="Calibri" panose="020F0502020204030204" pitchFamily="34" charset="0"/>
                          <a:cs typeface="Times New Roman" panose="02020603050405020304" pitchFamily="18" charset="0"/>
                        </a:rPr>
                        <a:t>Giành</a:t>
                      </a:r>
                      <a:r>
                        <a:rPr lang="en-US" sz="20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thắng</a:t>
                      </a:r>
                      <a:r>
                        <a:rPr lang="en-US" sz="20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lợi</a:t>
                      </a:r>
                      <a:r>
                        <a:rPr lang="en-US" sz="20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1" marR="25901" marT="25901" marB="25901"/>
                </a:tc>
                <a:tc>
                  <a:txBody>
                    <a:bodyPr/>
                    <a:lstStyle/>
                    <a:p>
                      <a:pPr marL="0" marR="0">
                        <a:lnSpc>
                          <a:spcPct val="130000"/>
                        </a:lnSpc>
                        <a:spcBef>
                          <a:spcPts val="300"/>
                        </a:spcBef>
                        <a:spcAft>
                          <a:spcPts val="1500"/>
                        </a:spcAft>
                      </a:pPr>
                      <a:r>
                        <a:rPr lang="en-US" sz="2000" dirty="0" err="1">
                          <a:effectLst/>
                          <a:latin typeface="Times New Roman" panose="02020603050405020304" pitchFamily="18" charset="0"/>
                          <a:cs typeface="Times New Roman" panose="02020603050405020304" pitchFamily="18" charset="0"/>
                        </a:rPr>
                        <a:t>Chứng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tỏ</a:t>
                      </a:r>
                      <a:r>
                        <a:rPr lang="en-US" sz="2000" dirty="0">
                          <a:effectLst/>
                          <a:latin typeface="Times New Roman" panose="02020603050405020304" pitchFamily="18" charset="0"/>
                          <a:cs typeface="Times New Roman" panose="02020603050405020304" pitchFamily="18" charset="0"/>
                        </a:rPr>
                        <a:t> ý </a:t>
                      </a:r>
                      <a:r>
                        <a:rPr lang="en-US" sz="2000" dirty="0" err="1">
                          <a:effectLst/>
                          <a:latin typeface="Times New Roman" panose="02020603050405020304" pitchFamily="18" charset="0"/>
                          <a:cs typeface="Times New Roman" panose="02020603050405020304" pitchFamily="18" charset="0"/>
                        </a:rPr>
                        <a:t>chí</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đấu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tranh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nhân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dân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1" marR="25901" marT="25901" marB="25901"/>
                </a:tc>
              </a:tr>
              <a:tr h="889944">
                <a:tc>
                  <a:txBody>
                    <a:bodyPr/>
                    <a:lstStyle/>
                    <a:p>
                      <a:pPr marL="0" marR="0">
                        <a:lnSpc>
                          <a:spcPct val="130000"/>
                        </a:lnSpc>
                        <a:spcBef>
                          <a:spcPts val="300"/>
                        </a:spcBef>
                        <a:spcAft>
                          <a:spcPts val="1500"/>
                        </a:spcAft>
                      </a:pPr>
                      <a:r>
                        <a:rPr lang="en-US" sz="2800" dirty="0">
                          <a:effectLst/>
                          <a:latin typeface="Times New Roman" panose="02020603050405020304" pitchFamily="18" charset="0"/>
                          <a:cs typeface="Times New Roman" panose="02020603050405020304" pitchFamily="18" charset="0"/>
                        </a:rPr>
                        <a:t>2</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1" marR="25901" marT="25901" marB="25901"/>
                </a:tc>
                <a:tc>
                  <a:txBody>
                    <a:bodyPr/>
                    <a:lstStyle/>
                    <a:p>
                      <a:r>
                        <a:rPr lang="en-US" sz="2000" dirty="0" smtClean="0">
                          <a:latin typeface="Times New Roman" panose="02020603050405020304" pitchFamily="18" charset="0"/>
                          <a:cs typeface="Times New Roman" panose="02020603050405020304" pitchFamily="18" charset="0"/>
                        </a:rPr>
                        <a:t>248</a:t>
                      </a:r>
                      <a:endParaRPr lang="en-US" sz="2000" dirty="0">
                        <a:latin typeface="Times New Roman" panose="02020603050405020304" pitchFamily="18" charset="0"/>
                        <a:cs typeface="Times New Roman" panose="02020603050405020304" pitchFamily="18" charset="0"/>
                      </a:endParaRPr>
                    </a:p>
                  </a:txBody>
                  <a:tcPr marL="25901" marR="25901" marT="25901" marB="25901"/>
                </a:tc>
                <a:tc>
                  <a:txBody>
                    <a:bodyPr/>
                    <a:lstStyle/>
                    <a:p>
                      <a:r>
                        <a:rPr lang="en-US" sz="2000" dirty="0" err="1" smtClean="0">
                          <a:latin typeface="Times New Roman" panose="02020603050405020304" pitchFamily="18" charset="0"/>
                          <a:cs typeface="Times New Roman" panose="02020603050405020304" pitchFamily="18" charset="0"/>
                        </a:rPr>
                        <a:t>Bà</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Triệu</a:t>
                      </a:r>
                      <a:endParaRPr lang="en-US" sz="2000" dirty="0">
                        <a:latin typeface="Times New Roman" panose="02020603050405020304" pitchFamily="18" charset="0"/>
                        <a:cs typeface="Times New Roman" panose="02020603050405020304" pitchFamily="18" charset="0"/>
                      </a:endParaRPr>
                    </a:p>
                  </a:txBody>
                  <a:tcPr marL="25901" marR="25901" marT="25901" marB="25901"/>
                </a:tc>
                <a:tc>
                  <a:txBody>
                    <a:bodyPr/>
                    <a:lstStyle/>
                    <a:p>
                      <a:r>
                        <a:rPr lang="en-US" sz="2000" dirty="0" err="1" smtClean="0">
                          <a:latin typeface="Times New Roman" panose="02020603050405020304" pitchFamily="18" charset="0"/>
                          <a:cs typeface="Times New Roman" panose="02020603050405020304" pitchFamily="18" charset="0"/>
                        </a:rPr>
                        <a:t>Bà</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Triệu</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a:t>
                      </a:r>
                      <a:r>
                        <a:rPr lang="en-US" sz="2000" dirty="0" err="1" smtClean="0">
                          <a:latin typeface="Times New Roman" panose="02020603050405020304" pitchFamily="18" charset="0"/>
                          <a:cs typeface="Times New Roman" panose="02020603050405020304" pitchFamily="18" charset="0"/>
                        </a:rPr>
                        <a:t>Triệu</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Thị</a:t>
                      </a:r>
                      <a:r>
                        <a:rPr lang="en-US" sz="2000" baseline="0" dirty="0" smtClean="0">
                          <a:latin typeface="Times New Roman" panose="02020603050405020304" pitchFamily="18" charset="0"/>
                          <a:cs typeface="Times New Roman" panose="02020603050405020304" pitchFamily="18" charset="0"/>
                        </a:rPr>
                        <a:t> Trinh)</a:t>
                      </a:r>
                      <a:endParaRPr lang="en-US" sz="2000" dirty="0">
                        <a:latin typeface="Times New Roman" panose="02020603050405020304" pitchFamily="18" charset="0"/>
                        <a:cs typeface="Times New Roman" panose="02020603050405020304" pitchFamily="18" charset="0"/>
                      </a:endParaRPr>
                    </a:p>
                  </a:txBody>
                  <a:tcPr marL="25901" marR="25901" marT="25901" marB="2590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err="1" smtClean="0">
                          <a:latin typeface="Times New Roman" panose="02020603050405020304" pitchFamily="18" charset="0"/>
                          <a:cs typeface="Times New Roman" panose="02020603050405020304" pitchFamily="18" charset="0"/>
                        </a:rPr>
                        <a:t>Cửu</a:t>
                      </a:r>
                      <a:r>
                        <a:rPr lang="en-US" sz="2000" b="0" baseline="0" dirty="0" smtClean="0">
                          <a:latin typeface="Times New Roman" panose="02020603050405020304" pitchFamily="18" charset="0"/>
                          <a:cs typeface="Times New Roman" panose="02020603050405020304" pitchFamily="18" charset="0"/>
                        </a:rPr>
                        <a:t> </a:t>
                      </a:r>
                      <a:r>
                        <a:rPr lang="en-US" sz="2000" b="0" baseline="0" dirty="0" err="1" smtClean="0">
                          <a:latin typeface="Times New Roman" panose="02020603050405020304" pitchFamily="18" charset="0"/>
                          <a:cs typeface="Times New Roman" panose="02020603050405020304" pitchFamily="18" charset="0"/>
                        </a:rPr>
                        <a:t>Chân</a:t>
                      </a:r>
                      <a:r>
                        <a:rPr lang="en-US" sz="2000" b="0" baseline="0" dirty="0" smtClean="0">
                          <a:latin typeface="Times New Roman" panose="02020603050405020304" pitchFamily="18" charset="0"/>
                          <a:cs typeface="Times New Roman" panose="02020603050405020304" pitchFamily="18" charset="0"/>
                        </a:rPr>
                        <a:t> (</a:t>
                      </a:r>
                      <a:r>
                        <a:rPr lang="en-US" sz="2000" b="0" baseline="0" dirty="0" err="1" smtClean="0">
                          <a:latin typeface="Times New Roman" panose="02020603050405020304" pitchFamily="18" charset="0"/>
                          <a:cs typeface="Times New Roman" panose="02020603050405020304" pitchFamily="18" charset="0"/>
                        </a:rPr>
                        <a:t>thanh</a:t>
                      </a:r>
                      <a:r>
                        <a:rPr lang="en-US" sz="2000" b="0" baseline="0" dirty="0" smtClean="0">
                          <a:latin typeface="Times New Roman" panose="02020603050405020304" pitchFamily="18" charset="0"/>
                          <a:cs typeface="Times New Roman" panose="02020603050405020304" pitchFamily="18" charset="0"/>
                        </a:rPr>
                        <a:t> </a:t>
                      </a:r>
                      <a:r>
                        <a:rPr lang="en-US" sz="2000" b="0" baseline="0" dirty="0" err="1" smtClean="0">
                          <a:latin typeface="Times New Roman" panose="02020603050405020304" pitchFamily="18" charset="0"/>
                          <a:cs typeface="Times New Roman" panose="02020603050405020304" pitchFamily="18" charset="0"/>
                        </a:rPr>
                        <a:t>Hóa</a:t>
                      </a:r>
                      <a:r>
                        <a:rPr lang="en-US" sz="2000" b="0" baseline="0" dirty="0" smtClean="0">
                          <a:latin typeface="Times New Roman" panose="02020603050405020304" pitchFamily="18" charset="0"/>
                          <a:cs typeface="Times New Roman" panose="02020603050405020304" pitchFamily="18" charset="0"/>
                        </a:rPr>
                        <a:t>)</a:t>
                      </a:r>
                      <a:endParaRPr lang="en-US" sz="2000" b="0" dirty="0">
                        <a:latin typeface="Times New Roman" panose="02020603050405020304" pitchFamily="18" charset="0"/>
                        <a:cs typeface="Times New Roman" panose="02020603050405020304" pitchFamily="18" charset="0"/>
                      </a:endParaRPr>
                    </a:p>
                  </a:txBody>
                  <a:tcPr marL="25901" marR="25901" marT="25901" marB="25901"/>
                </a:tc>
                <a:tc>
                  <a:txBody>
                    <a:bodyPr/>
                    <a:lstStyle/>
                    <a:p>
                      <a:r>
                        <a:rPr lang="en-US" sz="2000" b="0" dirty="0" err="1" smtClean="0">
                          <a:latin typeface="Times New Roman" panose="02020603050405020304" pitchFamily="18" charset="0"/>
                          <a:cs typeface="Times New Roman" panose="02020603050405020304" pitchFamily="18" charset="0"/>
                        </a:rPr>
                        <a:t>Thất</a:t>
                      </a:r>
                      <a:r>
                        <a:rPr lang="en-US" sz="2000" b="0" baseline="0" dirty="0" smtClean="0">
                          <a:latin typeface="Times New Roman" panose="02020603050405020304" pitchFamily="18" charset="0"/>
                          <a:cs typeface="Times New Roman" panose="02020603050405020304" pitchFamily="18" charset="0"/>
                        </a:rPr>
                        <a:t> </a:t>
                      </a:r>
                      <a:r>
                        <a:rPr lang="en-US" sz="2000" b="0" baseline="0" dirty="0" err="1" smtClean="0">
                          <a:latin typeface="Times New Roman" panose="02020603050405020304" pitchFamily="18" charset="0"/>
                          <a:cs typeface="Times New Roman" panose="02020603050405020304" pitchFamily="18" charset="0"/>
                        </a:rPr>
                        <a:t>bại</a:t>
                      </a:r>
                      <a:endParaRPr lang="en-US" sz="2000" b="0" dirty="0">
                        <a:latin typeface="Times New Roman" panose="02020603050405020304" pitchFamily="18" charset="0"/>
                        <a:cs typeface="Times New Roman" panose="02020603050405020304" pitchFamily="18" charset="0"/>
                      </a:endParaRPr>
                    </a:p>
                  </a:txBody>
                  <a:tcPr marL="25901" marR="25901" marT="25901" marB="25901"/>
                </a:tc>
                <a:tc>
                  <a:txBody>
                    <a:bodyPr/>
                    <a:lstStyle/>
                    <a:p>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Chứng</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tỏ</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ý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chí</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chiến</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đấu</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quyết</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tâm</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đánh</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bại</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quân</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xâm</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lược</a:t>
                      </a:r>
                      <a:endParaRPr lang="en-US" sz="2400" dirty="0">
                        <a:latin typeface="Times New Roman" panose="02020603050405020304" pitchFamily="18" charset="0"/>
                        <a:cs typeface="Times New Roman" panose="02020603050405020304" pitchFamily="18" charset="0"/>
                      </a:endParaRPr>
                    </a:p>
                  </a:txBody>
                  <a:tcPr marL="25901" marR="25901" marT="25901" marB="25901"/>
                </a:tc>
              </a:tr>
              <a:tr h="590550">
                <a:tc>
                  <a:txBody>
                    <a:bodyPr/>
                    <a:lstStyle/>
                    <a:p>
                      <a:pPr marL="0" marR="0">
                        <a:lnSpc>
                          <a:spcPct val="130000"/>
                        </a:lnSpc>
                        <a:spcBef>
                          <a:spcPts val="300"/>
                        </a:spcBef>
                        <a:spcAft>
                          <a:spcPts val="1500"/>
                        </a:spcAft>
                      </a:pPr>
                      <a:r>
                        <a:rPr lang="en-US" sz="2800">
                          <a:effectLst/>
                          <a:latin typeface="Times New Roman" panose="02020603050405020304" pitchFamily="18" charset="0"/>
                          <a:cs typeface="Times New Roman" panose="02020603050405020304" pitchFamily="18" charset="0"/>
                        </a:rPr>
                        <a:t>3</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25901" marR="25901" marT="25901" marB="25901"/>
                </a:tc>
                <a:tc>
                  <a:txBody>
                    <a:bodyPr/>
                    <a:lstStyle/>
                    <a:p>
                      <a:r>
                        <a:rPr lang="en-US" sz="2000" dirty="0" smtClean="0">
                          <a:solidFill>
                            <a:srgbClr val="FF0000"/>
                          </a:solidFill>
                          <a:latin typeface="Times New Roman" panose="02020603050405020304" pitchFamily="18" charset="0"/>
                          <a:cs typeface="Times New Roman" panose="02020603050405020304" pitchFamily="18" charset="0"/>
                        </a:rPr>
                        <a:t>542- 602</a:t>
                      </a:r>
                      <a:endParaRPr lang="en-US" sz="2000" dirty="0">
                        <a:solidFill>
                          <a:srgbClr val="FF0000"/>
                        </a:solidFill>
                        <a:latin typeface="Times New Roman" panose="02020603050405020304" pitchFamily="18" charset="0"/>
                        <a:cs typeface="Times New Roman" panose="02020603050405020304" pitchFamily="18" charset="0"/>
                      </a:endParaRPr>
                    </a:p>
                  </a:txBody>
                  <a:tcPr marL="25901" marR="25901" marT="25901" marB="25901"/>
                </a:tc>
                <a:tc>
                  <a:txBody>
                    <a:bodyPr/>
                    <a:lstStyle/>
                    <a:p>
                      <a:r>
                        <a:rPr lang="en-US" sz="2000" dirty="0" err="1" smtClean="0">
                          <a:solidFill>
                            <a:srgbClr val="FF0000"/>
                          </a:solidFill>
                          <a:latin typeface="Times New Roman" panose="02020603050405020304" pitchFamily="18" charset="0"/>
                          <a:cs typeface="Times New Roman" panose="02020603050405020304" pitchFamily="18" charset="0"/>
                        </a:rPr>
                        <a:t>Lý</a:t>
                      </a:r>
                      <a:r>
                        <a:rPr lang="en-US" sz="2000" baseline="0" dirty="0" smtClean="0">
                          <a:solidFill>
                            <a:srgbClr val="FF0000"/>
                          </a:solidFill>
                          <a:latin typeface="Times New Roman" panose="02020603050405020304" pitchFamily="18" charset="0"/>
                          <a:cs typeface="Times New Roman" panose="02020603050405020304" pitchFamily="18" charset="0"/>
                        </a:rPr>
                        <a:t> </a:t>
                      </a:r>
                      <a:r>
                        <a:rPr lang="en-US" sz="2000" baseline="0" dirty="0" err="1" smtClean="0">
                          <a:solidFill>
                            <a:srgbClr val="FF0000"/>
                          </a:solidFill>
                          <a:latin typeface="Times New Roman" panose="02020603050405020304" pitchFamily="18" charset="0"/>
                          <a:cs typeface="Times New Roman" panose="02020603050405020304" pitchFamily="18" charset="0"/>
                        </a:rPr>
                        <a:t>Bí</a:t>
                      </a:r>
                      <a:endParaRPr lang="en-US" sz="2000" dirty="0">
                        <a:solidFill>
                          <a:srgbClr val="FF0000"/>
                        </a:solidFill>
                        <a:latin typeface="Times New Roman" panose="02020603050405020304" pitchFamily="18" charset="0"/>
                        <a:cs typeface="Times New Roman" panose="02020603050405020304" pitchFamily="18" charset="0"/>
                      </a:endParaRPr>
                    </a:p>
                  </a:txBody>
                  <a:tcPr marL="25901" marR="25901" marT="25901" marB="25901"/>
                </a:tc>
                <a:tc>
                  <a:txBody>
                    <a:bodyPr/>
                    <a:lstStyle/>
                    <a:p>
                      <a:r>
                        <a:rPr lang="en-US" sz="2000" dirty="0" err="1" smtClean="0">
                          <a:solidFill>
                            <a:srgbClr val="FF0000"/>
                          </a:solidFill>
                          <a:latin typeface="Times New Roman" panose="02020603050405020304" pitchFamily="18" charset="0"/>
                          <a:cs typeface="Times New Roman" panose="02020603050405020304" pitchFamily="18" charset="0"/>
                        </a:rPr>
                        <a:t>Lý</a:t>
                      </a:r>
                      <a:r>
                        <a:rPr lang="en-US" sz="2000" baseline="0" dirty="0" smtClean="0">
                          <a:solidFill>
                            <a:srgbClr val="FF0000"/>
                          </a:solidFill>
                          <a:latin typeface="Times New Roman" panose="02020603050405020304" pitchFamily="18" charset="0"/>
                          <a:cs typeface="Times New Roman" panose="02020603050405020304" pitchFamily="18" charset="0"/>
                        </a:rPr>
                        <a:t> </a:t>
                      </a:r>
                      <a:r>
                        <a:rPr lang="en-US" sz="2000" baseline="0" dirty="0" err="1" smtClean="0">
                          <a:solidFill>
                            <a:srgbClr val="FF0000"/>
                          </a:solidFill>
                          <a:latin typeface="Times New Roman" panose="02020603050405020304" pitchFamily="18" charset="0"/>
                          <a:cs typeface="Times New Roman" panose="02020603050405020304" pitchFamily="18" charset="0"/>
                        </a:rPr>
                        <a:t>Bí</a:t>
                      </a:r>
                      <a:endParaRPr lang="en-US" sz="2000" dirty="0">
                        <a:solidFill>
                          <a:srgbClr val="FF0000"/>
                        </a:solidFill>
                        <a:latin typeface="Times New Roman" panose="02020603050405020304" pitchFamily="18" charset="0"/>
                        <a:cs typeface="Times New Roman" panose="02020603050405020304" pitchFamily="18" charset="0"/>
                      </a:endParaRPr>
                    </a:p>
                  </a:txBody>
                  <a:tcPr marL="25901" marR="25901" marT="25901" marB="25901"/>
                </a:tc>
                <a:tc>
                  <a:txBody>
                    <a:bodyPr/>
                    <a:lstStyle/>
                    <a:p>
                      <a:r>
                        <a:rPr lang="en-US" sz="2000" dirty="0" err="1" smtClean="0">
                          <a:solidFill>
                            <a:srgbClr val="FF0000"/>
                          </a:solidFill>
                          <a:latin typeface="Times New Roman" panose="02020603050405020304" pitchFamily="18" charset="0"/>
                          <a:cs typeface="Times New Roman" panose="02020603050405020304" pitchFamily="18" charset="0"/>
                        </a:rPr>
                        <a:t>Tống</a:t>
                      </a:r>
                      <a:r>
                        <a:rPr lang="en-US" sz="2000" baseline="0" dirty="0" smtClean="0">
                          <a:solidFill>
                            <a:srgbClr val="FF0000"/>
                          </a:solidFill>
                          <a:latin typeface="Times New Roman" panose="02020603050405020304" pitchFamily="18" charset="0"/>
                          <a:cs typeface="Times New Roman" panose="02020603050405020304" pitchFamily="18" charset="0"/>
                        </a:rPr>
                        <a:t> </a:t>
                      </a:r>
                      <a:r>
                        <a:rPr lang="en-US" sz="2000" baseline="0" dirty="0" err="1" smtClean="0">
                          <a:solidFill>
                            <a:srgbClr val="FF0000"/>
                          </a:solidFill>
                          <a:latin typeface="Times New Roman" panose="02020603050405020304" pitchFamily="18" charset="0"/>
                          <a:cs typeface="Times New Roman" panose="02020603050405020304" pitchFamily="18" charset="0"/>
                        </a:rPr>
                        <a:t>Bình</a:t>
                      </a:r>
                      <a:endParaRPr lang="en-US" sz="2000" dirty="0">
                        <a:solidFill>
                          <a:srgbClr val="FF0000"/>
                        </a:solidFill>
                        <a:latin typeface="Times New Roman" panose="02020603050405020304" pitchFamily="18" charset="0"/>
                        <a:cs typeface="Times New Roman" panose="02020603050405020304" pitchFamily="18" charset="0"/>
                      </a:endParaRPr>
                    </a:p>
                  </a:txBody>
                  <a:tcPr marL="25901" marR="25901" marT="25901" marB="25901"/>
                </a:tc>
                <a:tc>
                  <a:txBody>
                    <a:bodyPr/>
                    <a:lstStyle/>
                    <a:p>
                      <a:r>
                        <a:rPr lang="en-US" sz="2000" dirty="0" err="1" smtClean="0">
                          <a:solidFill>
                            <a:srgbClr val="FF0000"/>
                          </a:solidFill>
                          <a:latin typeface="Times New Roman" panose="02020603050405020304" pitchFamily="18" charset="0"/>
                          <a:cs typeface="Times New Roman" panose="02020603050405020304" pitchFamily="18" charset="0"/>
                        </a:rPr>
                        <a:t>Giành</a:t>
                      </a:r>
                      <a:r>
                        <a:rPr lang="en-US" sz="2000" baseline="0" dirty="0" smtClean="0">
                          <a:solidFill>
                            <a:srgbClr val="FF0000"/>
                          </a:solidFill>
                          <a:latin typeface="Times New Roman" panose="02020603050405020304" pitchFamily="18" charset="0"/>
                          <a:cs typeface="Times New Roman" panose="02020603050405020304" pitchFamily="18" charset="0"/>
                        </a:rPr>
                        <a:t> </a:t>
                      </a:r>
                      <a:r>
                        <a:rPr lang="en-US" sz="2000" baseline="0" dirty="0" err="1" smtClean="0">
                          <a:solidFill>
                            <a:srgbClr val="FF0000"/>
                          </a:solidFill>
                          <a:latin typeface="Times New Roman" panose="02020603050405020304" pitchFamily="18" charset="0"/>
                          <a:cs typeface="Times New Roman" panose="02020603050405020304" pitchFamily="18" charset="0"/>
                        </a:rPr>
                        <a:t>thắng</a:t>
                      </a:r>
                      <a:r>
                        <a:rPr lang="en-US" sz="2000" baseline="0" dirty="0" smtClean="0">
                          <a:solidFill>
                            <a:srgbClr val="FF0000"/>
                          </a:solidFill>
                          <a:latin typeface="Times New Roman" panose="02020603050405020304" pitchFamily="18" charset="0"/>
                          <a:cs typeface="Times New Roman" panose="02020603050405020304" pitchFamily="18" charset="0"/>
                        </a:rPr>
                        <a:t> </a:t>
                      </a:r>
                      <a:r>
                        <a:rPr lang="en-US" sz="2000" baseline="0" dirty="0" err="1" smtClean="0">
                          <a:solidFill>
                            <a:srgbClr val="FF0000"/>
                          </a:solidFill>
                          <a:latin typeface="Times New Roman" panose="02020603050405020304" pitchFamily="18" charset="0"/>
                          <a:cs typeface="Times New Roman" panose="02020603050405020304" pitchFamily="18" charset="0"/>
                        </a:rPr>
                        <a:t>lợi</a:t>
                      </a:r>
                      <a:endParaRPr lang="en-US" sz="2000" dirty="0">
                        <a:solidFill>
                          <a:srgbClr val="FF0000"/>
                        </a:solidFill>
                        <a:latin typeface="Times New Roman" panose="02020603050405020304" pitchFamily="18" charset="0"/>
                        <a:cs typeface="Times New Roman" panose="02020603050405020304" pitchFamily="18" charset="0"/>
                      </a:endParaRPr>
                    </a:p>
                  </a:txBody>
                  <a:tcPr marL="25901" marR="25901" marT="25901" marB="25901"/>
                </a:tc>
                <a:tc>
                  <a:txBody>
                    <a:bodyPr/>
                    <a:lstStyle/>
                    <a:p>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Đánh</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bại</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quân</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Lương</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Lý</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Bí</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lên</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ngôi</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hoàng</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đế</a:t>
                      </a:r>
                      <a:endParaRPr lang="en-US" sz="2400" dirty="0">
                        <a:solidFill>
                          <a:srgbClr val="FF0000"/>
                        </a:solidFill>
                        <a:latin typeface="Times New Roman" panose="02020603050405020304" pitchFamily="18" charset="0"/>
                        <a:cs typeface="Times New Roman" panose="02020603050405020304" pitchFamily="18" charset="0"/>
                      </a:endParaRPr>
                    </a:p>
                  </a:txBody>
                  <a:tcPr marL="25901" marR="25901" marT="25901" marB="25901"/>
                </a:tc>
              </a:tr>
              <a:tr h="523875">
                <a:tc>
                  <a:txBody>
                    <a:bodyPr/>
                    <a:lstStyle/>
                    <a:p>
                      <a:pPr marL="0" marR="0">
                        <a:lnSpc>
                          <a:spcPct val="130000"/>
                        </a:lnSpc>
                        <a:spcBef>
                          <a:spcPts val="300"/>
                        </a:spcBef>
                        <a:spcAft>
                          <a:spcPts val="1500"/>
                        </a:spcAft>
                      </a:pPr>
                      <a:r>
                        <a:rPr lang="en-US" sz="2800">
                          <a:effectLst/>
                          <a:latin typeface="Times New Roman" panose="02020603050405020304" pitchFamily="18" charset="0"/>
                          <a:cs typeface="Times New Roman" panose="02020603050405020304" pitchFamily="18" charset="0"/>
                        </a:rPr>
                        <a:t>4</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25901" marR="25901" marT="25901" marB="25901"/>
                </a:tc>
                <a:tc>
                  <a:txBody>
                    <a:bodyPr/>
                    <a:lstStyle/>
                    <a:p>
                      <a:endParaRPr lang="en-US" sz="2000" dirty="0">
                        <a:latin typeface="Times New Roman" panose="02020603050405020304" pitchFamily="18" charset="0"/>
                        <a:cs typeface="Times New Roman" panose="02020603050405020304" pitchFamily="18" charset="0"/>
                      </a:endParaRPr>
                    </a:p>
                  </a:txBody>
                  <a:tcPr marL="25901" marR="25901" marT="25901" marB="25901"/>
                </a:tc>
                <a:tc>
                  <a:txBody>
                    <a:bodyPr/>
                    <a:lstStyle/>
                    <a:p>
                      <a:endParaRPr lang="en-US" sz="2000" dirty="0">
                        <a:latin typeface="Times New Roman" panose="02020603050405020304" pitchFamily="18" charset="0"/>
                        <a:cs typeface="Times New Roman" panose="02020603050405020304" pitchFamily="18" charset="0"/>
                      </a:endParaRPr>
                    </a:p>
                  </a:txBody>
                  <a:tcPr marL="25901" marR="25901" marT="25901" marB="25901"/>
                </a:tc>
                <a:tc>
                  <a:txBody>
                    <a:bodyPr/>
                    <a:lstStyle/>
                    <a:p>
                      <a:endParaRPr lang="en-US" sz="2000" dirty="0">
                        <a:latin typeface="Times New Roman" panose="02020603050405020304" pitchFamily="18" charset="0"/>
                        <a:cs typeface="Times New Roman" panose="02020603050405020304" pitchFamily="18" charset="0"/>
                      </a:endParaRPr>
                    </a:p>
                  </a:txBody>
                  <a:tcPr marL="25901" marR="25901" marT="25901" marB="25901"/>
                </a:tc>
                <a:tc>
                  <a:txBody>
                    <a:bodyPr/>
                    <a:lstStyle/>
                    <a:p>
                      <a:endParaRPr lang="en-US" sz="2000" dirty="0">
                        <a:latin typeface="Times New Roman" panose="02020603050405020304" pitchFamily="18" charset="0"/>
                        <a:cs typeface="Times New Roman" panose="02020603050405020304" pitchFamily="18" charset="0"/>
                      </a:endParaRPr>
                    </a:p>
                  </a:txBody>
                  <a:tcPr marL="25901" marR="25901" marT="25901" marB="25901"/>
                </a:tc>
                <a:tc>
                  <a:txBody>
                    <a:bodyPr/>
                    <a:lstStyle/>
                    <a:p>
                      <a:endParaRPr lang="en-US" sz="2000" dirty="0">
                        <a:latin typeface="Times New Roman" panose="02020603050405020304" pitchFamily="18" charset="0"/>
                        <a:cs typeface="Times New Roman" panose="02020603050405020304" pitchFamily="18" charset="0"/>
                      </a:endParaRPr>
                    </a:p>
                  </a:txBody>
                  <a:tcPr marL="25901" marR="25901" marT="25901" marB="25901"/>
                </a:tc>
                <a:tc>
                  <a:txBody>
                    <a:bodyPr/>
                    <a:lstStyle/>
                    <a:p>
                      <a:endParaRPr lang="en-US" sz="2000" dirty="0">
                        <a:latin typeface="Times New Roman" panose="02020603050405020304" pitchFamily="18" charset="0"/>
                        <a:cs typeface="Times New Roman" panose="02020603050405020304" pitchFamily="18" charset="0"/>
                      </a:endParaRPr>
                    </a:p>
                  </a:txBody>
                  <a:tcPr marL="25901" marR="25901" marT="25901" marB="25901"/>
                </a:tc>
              </a:tr>
              <a:tr h="515634">
                <a:tc>
                  <a:txBody>
                    <a:bodyPr/>
                    <a:lstStyle/>
                    <a:p>
                      <a:pPr marL="0" marR="0">
                        <a:lnSpc>
                          <a:spcPct val="130000"/>
                        </a:lnSpc>
                        <a:spcBef>
                          <a:spcPts val="300"/>
                        </a:spcBef>
                        <a:spcAft>
                          <a:spcPts val="1500"/>
                        </a:spcAft>
                      </a:pPr>
                      <a:r>
                        <a:rPr lang="en-US" sz="2800">
                          <a:effectLst/>
                          <a:latin typeface="Times New Roman" panose="02020603050405020304" pitchFamily="18" charset="0"/>
                          <a:cs typeface="Times New Roman" panose="02020603050405020304" pitchFamily="18" charset="0"/>
                        </a:rPr>
                        <a:t>5</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25901" marR="25901" marT="25901" marB="25901"/>
                </a:tc>
                <a:tc>
                  <a:txBody>
                    <a:bodyPr/>
                    <a:lstStyle/>
                    <a:p>
                      <a:endParaRPr lang="en-US" sz="2000">
                        <a:latin typeface="Times New Roman" panose="02020603050405020304" pitchFamily="18" charset="0"/>
                        <a:cs typeface="Times New Roman" panose="02020603050405020304" pitchFamily="18" charset="0"/>
                      </a:endParaRPr>
                    </a:p>
                  </a:txBody>
                  <a:tcPr marL="25901" marR="25901" marT="25901" marB="25901"/>
                </a:tc>
                <a:tc>
                  <a:txBody>
                    <a:bodyPr/>
                    <a:lstStyle/>
                    <a:p>
                      <a:endParaRPr lang="en-US" sz="2000">
                        <a:latin typeface="Times New Roman" panose="02020603050405020304" pitchFamily="18" charset="0"/>
                        <a:cs typeface="Times New Roman" panose="02020603050405020304" pitchFamily="18" charset="0"/>
                      </a:endParaRPr>
                    </a:p>
                  </a:txBody>
                  <a:tcPr marL="25901" marR="25901" marT="25901" marB="25901"/>
                </a:tc>
                <a:tc>
                  <a:txBody>
                    <a:bodyPr/>
                    <a:lstStyle/>
                    <a:p>
                      <a:endParaRPr lang="en-US" sz="2000">
                        <a:latin typeface="Times New Roman" panose="02020603050405020304" pitchFamily="18" charset="0"/>
                        <a:cs typeface="Times New Roman" panose="02020603050405020304" pitchFamily="18" charset="0"/>
                      </a:endParaRPr>
                    </a:p>
                  </a:txBody>
                  <a:tcPr marL="25901" marR="25901" marT="25901" marB="25901"/>
                </a:tc>
                <a:tc>
                  <a:txBody>
                    <a:bodyPr/>
                    <a:lstStyle/>
                    <a:p>
                      <a:endParaRPr lang="en-US" sz="2000" dirty="0">
                        <a:latin typeface="Times New Roman" panose="02020603050405020304" pitchFamily="18" charset="0"/>
                        <a:cs typeface="Times New Roman" panose="02020603050405020304" pitchFamily="18" charset="0"/>
                      </a:endParaRPr>
                    </a:p>
                  </a:txBody>
                  <a:tcPr marL="25901" marR="25901" marT="25901" marB="25901"/>
                </a:tc>
                <a:tc>
                  <a:txBody>
                    <a:bodyPr/>
                    <a:lstStyle/>
                    <a:p>
                      <a:endParaRPr lang="en-US" sz="2000" dirty="0">
                        <a:latin typeface="Times New Roman" panose="02020603050405020304" pitchFamily="18" charset="0"/>
                        <a:cs typeface="Times New Roman" panose="02020603050405020304" pitchFamily="18" charset="0"/>
                      </a:endParaRPr>
                    </a:p>
                  </a:txBody>
                  <a:tcPr marL="25901" marR="25901" marT="25901" marB="25901"/>
                </a:tc>
                <a:tc>
                  <a:txBody>
                    <a:bodyPr/>
                    <a:lstStyle/>
                    <a:p>
                      <a:endParaRPr lang="en-US" sz="2000" dirty="0">
                        <a:latin typeface="Times New Roman" panose="02020603050405020304" pitchFamily="18" charset="0"/>
                        <a:cs typeface="Times New Roman" panose="02020603050405020304" pitchFamily="18" charset="0"/>
                      </a:endParaRPr>
                    </a:p>
                  </a:txBody>
                  <a:tcPr marL="25901" marR="25901" marT="25901" marB="25901"/>
                </a:tc>
              </a:tr>
            </a:tbl>
          </a:graphicData>
        </a:graphic>
      </p:graphicFrame>
    </p:spTree>
    <p:extLst>
      <p:ext uri="{BB962C8B-B14F-4D97-AF65-F5344CB8AC3E}">
        <p14:creationId xmlns:p14="http://schemas.microsoft.com/office/powerpoint/2010/main" val="2497090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745"/>
            <a:ext cx="12192000" cy="1077218"/>
          </a:xfrm>
          <a:prstGeom prst="rect">
            <a:avLst/>
          </a:prstGeom>
          <a:solidFill>
            <a:schemeClr val="accent4">
              <a:lumMod val="20000"/>
              <a:lumOff val="80000"/>
            </a:schemeClr>
          </a:solidFill>
        </p:spPr>
        <p:txBody>
          <a:bodyPr wrap="square" rtlCol="0">
            <a:spAutoFit/>
          </a:bodyPr>
          <a:lstStyle/>
          <a:p>
            <a:pPr algn="ctr"/>
            <a:r>
              <a:rPr lang="en-US" sz="3200" b="1" dirty="0" err="1" smtClean="0">
                <a:solidFill>
                  <a:srgbClr val="FF0000"/>
                </a:solidFill>
                <a:latin typeface="Times New Roman" panose="02020603050405020304" pitchFamily="18" charset="0"/>
                <a:cs typeface="Times New Roman" panose="02020603050405020304" pitchFamily="18" charset="0"/>
              </a:rPr>
              <a:t>Bài</a:t>
            </a:r>
            <a:r>
              <a:rPr lang="en-US" sz="3200" b="1" dirty="0" smtClean="0">
                <a:solidFill>
                  <a:srgbClr val="FF0000"/>
                </a:solidFill>
                <a:latin typeface="Times New Roman" panose="02020603050405020304" pitchFamily="18" charset="0"/>
                <a:cs typeface="Times New Roman" panose="02020603050405020304" pitchFamily="18" charset="0"/>
              </a:rPr>
              <a:t> 18</a:t>
            </a:r>
          </a:p>
          <a:p>
            <a:pPr algn="ctr"/>
            <a:r>
              <a:rPr lang="en-US" sz="3200" b="1" dirty="0" smtClean="0">
                <a:solidFill>
                  <a:srgbClr val="FF0000"/>
                </a:solidFill>
                <a:latin typeface="Times New Roman" panose="02020603050405020304" pitchFamily="18" charset="0"/>
                <a:cs typeface="Times New Roman" panose="02020603050405020304" pitchFamily="18" charset="0"/>
              </a:rPr>
              <a:t> CÁC CUỘC ĐẤU TRANH GIÀNH ĐỘC LẬP TRƯỚC THẾ KỈ X</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125073" y="1438711"/>
            <a:ext cx="9561851" cy="603786"/>
          </a:xfrm>
          <a:prstGeom prst="round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en-US" sz="2400" b="1" dirty="0">
                <a:solidFill>
                  <a:srgbClr val="FF0000"/>
                </a:solidFill>
                <a:latin typeface="Times New Roman" panose="02020603050405020304" pitchFamily="18" charset="0"/>
                <a:cs typeface="Times New Roman" panose="02020603050405020304" pitchFamily="18" charset="0"/>
              </a:rPr>
              <a:t>III. KHỞI NGHĨA LÝ BÍ VÀ NƯỚC VẠN XUÂN (NĂM 542- 602)</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2" name="AutoShape 2" descr="Khởi nghĩa Hai Bà Trưng: Thức tỉnh tinh thần dân tộc - Báo Công an Nhân dân  điện tử"/>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ectangle 4"/>
          <p:cNvSpPr/>
          <p:nvPr/>
        </p:nvSpPr>
        <p:spPr>
          <a:xfrm>
            <a:off x="713678" y="2943911"/>
            <a:ext cx="9913434" cy="3108543"/>
          </a:xfrm>
          <a:prstGeom prst="rect">
            <a:avLst/>
          </a:prstGeom>
          <a:solidFill>
            <a:schemeClr val="bg1"/>
          </a:solidFill>
        </p:spPr>
        <p:txBody>
          <a:bodyPr wrap="square">
            <a:spAutoFit/>
          </a:bodyPr>
          <a:lstStyle/>
          <a:p>
            <a:r>
              <a:rPr lang="vi-VN" sz="2800" dirty="0">
                <a:latin typeface="Times New Roman" panose="02020603050405020304" pitchFamily="18" charset="0"/>
                <a:cs typeface="Times New Roman" panose="02020603050405020304" pitchFamily="18" charset="0"/>
              </a:rPr>
              <a:t>Tháng 5 - 545, Nhà Lương cử quân xâm lược Vạn Xuân. Lý Nam Đế trao quyền chỉ huy kháng chiến cho Triệu Quang Phục, một vị tướng trẻ tài ba. Triệu Quang Phục đưa quân về đầm Dạ Trạch (Khoái Châu, Hưng Yên), xây dựng căn cứ và tiếp tục lãnh đạo nhân dân kháng chiến. Năm 550, sau khi đánh bại quân Lương,Triệu Quang Phục xưng vương (Triệu ViệtVương). Năm 603, nhàTuỳ đem quân xâm lược, nước Vạn Xuân sụp đổ.</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2717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745"/>
            <a:ext cx="12192000" cy="1077218"/>
          </a:xfrm>
          <a:prstGeom prst="rect">
            <a:avLst/>
          </a:prstGeom>
          <a:solidFill>
            <a:schemeClr val="accent4">
              <a:lumMod val="20000"/>
              <a:lumOff val="80000"/>
            </a:schemeClr>
          </a:solidFill>
        </p:spPr>
        <p:txBody>
          <a:bodyPr wrap="square" rtlCol="0">
            <a:spAutoFit/>
          </a:bodyPr>
          <a:lstStyle/>
          <a:p>
            <a:pPr algn="ctr"/>
            <a:r>
              <a:rPr lang="en-US" sz="3200" b="1" dirty="0" err="1" smtClean="0">
                <a:solidFill>
                  <a:srgbClr val="FF0000"/>
                </a:solidFill>
                <a:latin typeface="Times New Roman" panose="02020603050405020304" pitchFamily="18" charset="0"/>
                <a:cs typeface="Times New Roman" panose="02020603050405020304" pitchFamily="18" charset="0"/>
              </a:rPr>
              <a:t>Bài</a:t>
            </a:r>
            <a:r>
              <a:rPr lang="en-US" sz="3200" b="1" dirty="0" smtClean="0">
                <a:solidFill>
                  <a:srgbClr val="FF0000"/>
                </a:solidFill>
                <a:latin typeface="Times New Roman" panose="02020603050405020304" pitchFamily="18" charset="0"/>
                <a:cs typeface="Times New Roman" panose="02020603050405020304" pitchFamily="18" charset="0"/>
              </a:rPr>
              <a:t> 18</a:t>
            </a:r>
          </a:p>
          <a:p>
            <a:pPr algn="ctr"/>
            <a:r>
              <a:rPr lang="en-US" sz="3200" b="1" dirty="0" smtClean="0">
                <a:solidFill>
                  <a:srgbClr val="FF0000"/>
                </a:solidFill>
                <a:latin typeface="Times New Roman" panose="02020603050405020304" pitchFamily="18" charset="0"/>
                <a:cs typeface="Times New Roman" panose="02020603050405020304" pitchFamily="18" charset="0"/>
              </a:rPr>
              <a:t> CÁC CUỘC ĐẤU TRANH GIÀNH ĐỘC LẬP TRƯỚC THẾ KỈ X</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125073" y="1438711"/>
            <a:ext cx="9561851" cy="603786"/>
          </a:xfrm>
          <a:prstGeom prst="round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en-US" sz="2400" b="1" dirty="0">
                <a:solidFill>
                  <a:srgbClr val="FF0000"/>
                </a:solidFill>
                <a:latin typeface="Times New Roman" panose="02020603050405020304" pitchFamily="18" charset="0"/>
                <a:cs typeface="Times New Roman" panose="02020603050405020304" pitchFamily="18" charset="0"/>
              </a:rPr>
              <a:t>III. KHỞI NGHĨA LÝ BÍ VÀ NƯỚC VẠN XUÂN (NĂM 542- 602)</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2" name="AutoShape 2" descr="Khởi nghĩa Hai Bà Trưng: Thức tỉnh tinh thần dân tộc - Báo Công an Nhân dân  điện tử"/>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2"/>
          <a:stretch>
            <a:fillRect/>
          </a:stretch>
        </p:blipFill>
        <p:spPr>
          <a:xfrm>
            <a:off x="869794" y="2444699"/>
            <a:ext cx="9759989" cy="3666169"/>
          </a:xfrm>
          <a:prstGeom prst="rect">
            <a:avLst/>
          </a:prstGeom>
        </p:spPr>
      </p:pic>
      <p:cxnSp>
        <p:nvCxnSpPr>
          <p:cNvPr id="8" name="Straight Connector 7"/>
          <p:cNvCxnSpPr/>
          <p:nvPr/>
        </p:nvCxnSpPr>
        <p:spPr>
          <a:xfrm flipH="1">
            <a:off x="4905998" y="3858322"/>
            <a:ext cx="268168" cy="613317"/>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6428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745"/>
            <a:ext cx="12192000" cy="1077218"/>
          </a:xfrm>
          <a:prstGeom prst="rect">
            <a:avLst/>
          </a:prstGeom>
          <a:solidFill>
            <a:schemeClr val="accent4">
              <a:lumMod val="20000"/>
              <a:lumOff val="80000"/>
            </a:schemeClr>
          </a:solidFill>
        </p:spPr>
        <p:txBody>
          <a:bodyPr wrap="square" rtlCol="0">
            <a:spAutoFit/>
          </a:bodyPr>
          <a:lstStyle/>
          <a:p>
            <a:pPr algn="ctr"/>
            <a:r>
              <a:rPr lang="en-US" sz="3200" b="1" dirty="0" err="1" smtClean="0">
                <a:solidFill>
                  <a:srgbClr val="FF0000"/>
                </a:solidFill>
                <a:latin typeface="Times New Roman" panose="02020603050405020304" pitchFamily="18" charset="0"/>
                <a:cs typeface="Times New Roman" panose="02020603050405020304" pitchFamily="18" charset="0"/>
              </a:rPr>
              <a:t>Bài</a:t>
            </a:r>
            <a:r>
              <a:rPr lang="en-US" sz="3200" b="1" dirty="0" smtClean="0">
                <a:solidFill>
                  <a:srgbClr val="FF0000"/>
                </a:solidFill>
                <a:latin typeface="Times New Roman" panose="02020603050405020304" pitchFamily="18" charset="0"/>
                <a:cs typeface="Times New Roman" panose="02020603050405020304" pitchFamily="18" charset="0"/>
              </a:rPr>
              <a:t> 18</a:t>
            </a:r>
          </a:p>
          <a:p>
            <a:pPr algn="ctr"/>
            <a:r>
              <a:rPr lang="en-US" sz="3200" b="1" dirty="0" smtClean="0">
                <a:solidFill>
                  <a:srgbClr val="FF0000"/>
                </a:solidFill>
                <a:latin typeface="Times New Roman" panose="02020603050405020304" pitchFamily="18" charset="0"/>
                <a:cs typeface="Times New Roman" panose="02020603050405020304" pitchFamily="18" charset="0"/>
              </a:rPr>
              <a:t> CÁC CUỘC ĐẤU TRANH GIÀNH ĐỘC LẬP TRƯỚC THẾ KỈ X</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125073" y="1438711"/>
            <a:ext cx="6677171" cy="603786"/>
          </a:xfrm>
          <a:prstGeom prst="round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en-US" sz="2400" b="1" dirty="0">
                <a:solidFill>
                  <a:srgbClr val="FF0000"/>
                </a:solidFill>
                <a:latin typeface="Times New Roman" panose="02020603050405020304" pitchFamily="18" charset="0"/>
                <a:cs typeface="Times New Roman" panose="02020603050405020304" pitchFamily="18" charset="0"/>
              </a:rPr>
              <a:t>III. KHỞI NGHĨA </a:t>
            </a:r>
            <a:r>
              <a:rPr lang="en-US" sz="2400" b="1" dirty="0" smtClean="0">
                <a:solidFill>
                  <a:srgbClr val="FF0000"/>
                </a:solidFill>
                <a:latin typeface="Times New Roman" panose="02020603050405020304" pitchFamily="18" charset="0"/>
                <a:cs typeface="Times New Roman" panose="02020603050405020304" pitchFamily="18" charset="0"/>
              </a:rPr>
              <a:t>MAI THÚC LOAN (713-722)</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2" name="AutoShape 2" descr="Khởi nghĩa Hai Bà Trưng: Thức tỉnh tinh thần dân tộc - Báo Công an Nhân dân  điện tử"/>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a:stretch>
            <a:fillRect/>
          </a:stretch>
        </p:blipFill>
        <p:spPr>
          <a:xfrm>
            <a:off x="6906322" y="1091963"/>
            <a:ext cx="5285678" cy="5906945"/>
          </a:xfrm>
          <a:prstGeom prst="rect">
            <a:avLst/>
          </a:prstGeom>
        </p:spPr>
      </p:pic>
      <p:sp>
        <p:nvSpPr>
          <p:cNvPr id="9" name="Rounded Rectangular Callout 8"/>
          <p:cNvSpPr/>
          <p:nvPr/>
        </p:nvSpPr>
        <p:spPr>
          <a:xfrm>
            <a:off x="307975" y="4661442"/>
            <a:ext cx="2870123" cy="1781175"/>
          </a:xfrm>
          <a:prstGeom prst="wedgeRoundRectCallout">
            <a:avLst>
              <a:gd name="adj1" fmla="val 182726"/>
              <a:gd name="adj2" fmla="val -16103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Nguyên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nhân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nào</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dẫn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đến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cuộc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của</a:t>
            </a:r>
            <a:r>
              <a:rPr lang="en-US" sz="2400" b="1" dirty="0" smtClean="0">
                <a:latin typeface="Times New Roman" panose="02020603050405020304" pitchFamily="18" charset="0"/>
                <a:cs typeface="Times New Roman" panose="02020603050405020304" pitchFamily="18" charset="0"/>
              </a:rPr>
              <a:t> Mai </a:t>
            </a:r>
            <a:r>
              <a:rPr lang="en-US" sz="2400" b="1" dirty="0" err="1" smtClean="0">
                <a:latin typeface="Times New Roman" panose="02020603050405020304" pitchFamily="18" charset="0"/>
                <a:cs typeface="Times New Roman" panose="02020603050405020304" pitchFamily="18" charset="0"/>
              </a:rPr>
              <a:t>Thúc</a:t>
            </a:r>
            <a:r>
              <a:rPr lang="en-US" sz="2400" b="1" dirty="0" smtClean="0">
                <a:latin typeface="Times New Roman" panose="02020603050405020304" pitchFamily="18" charset="0"/>
                <a:cs typeface="Times New Roman" panose="02020603050405020304" pitchFamily="18" charset="0"/>
              </a:rPr>
              <a:t> Loan</a:t>
            </a:r>
            <a:endParaRPr lang="en-US" sz="2400" dirty="0"/>
          </a:p>
        </p:txBody>
      </p:sp>
      <p:sp>
        <p:nvSpPr>
          <p:cNvPr id="7" name="Rectangle 6"/>
          <p:cNvSpPr/>
          <p:nvPr/>
        </p:nvSpPr>
        <p:spPr>
          <a:xfrm>
            <a:off x="535336" y="2389245"/>
            <a:ext cx="5731649" cy="830997"/>
          </a:xfrm>
          <a:prstGeom prst="rect">
            <a:avLst/>
          </a:prstGeom>
          <a:solidFill>
            <a:schemeClr val="bg1"/>
          </a:solidFill>
        </p:spPr>
        <p:txBody>
          <a:bodyPr wrap="square">
            <a:spAutoFit/>
          </a:bodyPr>
          <a:lstStyle/>
          <a:p>
            <a:r>
              <a:rPr lang="en-US" sz="2400" dirty="0" smtClean="0">
                <a:latin typeface="Times New Roman" panose="02020603050405020304" pitchFamily="18" charset="0"/>
                <a:cs typeface="Times New Roman" panose="02020603050405020304" pitchFamily="18" charset="0"/>
              </a:rPr>
              <a:t>Do </a:t>
            </a:r>
            <a:r>
              <a:rPr lang="en-US" sz="2400" dirty="0" err="1" smtClean="0">
                <a:latin typeface="Times New Roman" panose="02020603050405020304" pitchFamily="18" charset="0"/>
                <a:cs typeface="Times New Roman" panose="02020603050405020304" pitchFamily="18" charset="0"/>
              </a:rPr>
              <a:t>sự</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thống </a:t>
            </a:r>
            <a:r>
              <a:rPr lang="vi-VN" sz="2400" dirty="0">
                <a:latin typeface="Times New Roman" panose="02020603050405020304" pitchFamily="18" charset="0"/>
                <a:cs typeface="Times New Roman" panose="02020603050405020304" pitchFamily="18" charset="0"/>
              </a:rPr>
              <a:t>trị tàn bạo của nhà </a:t>
            </a:r>
            <a:r>
              <a:rPr lang="vi-VN" sz="2400" dirty="0" smtClean="0">
                <a:latin typeface="Times New Roman" panose="02020603050405020304" pitchFamily="18" charset="0"/>
                <a:cs typeface="Times New Roman" panose="02020603050405020304" pitchFamily="18" charset="0"/>
              </a:rPr>
              <a:t>Đường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thuế</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khóa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lao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dịch</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973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745"/>
            <a:ext cx="12192000" cy="1077218"/>
          </a:xfrm>
          <a:prstGeom prst="rect">
            <a:avLst/>
          </a:prstGeom>
          <a:solidFill>
            <a:schemeClr val="accent4">
              <a:lumMod val="20000"/>
              <a:lumOff val="80000"/>
            </a:schemeClr>
          </a:solidFill>
        </p:spPr>
        <p:txBody>
          <a:bodyPr wrap="square" rtlCol="0">
            <a:spAutoFit/>
          </a:bodyPr>
          <a:lstStyle/>
          <a:p>
            <a:pPr algn="ctr"/>
            <a:r>
              <a:rPr lang="en-US" sz="3200" b="1" dirty="0" err="1" smtClean="0">
                <a:solidFill>
                  <a:srgbClr val="FF0000"/>
                </a:solidFill>
                <a:latin typeface="Times New Roman" panose="02020603050405020304" pitchFamily="18" charset="0"/>
                <a:cs typeface="Times New Roman" panose="02020603050405020304" pitchFamily="18" charset="0"/>
              </a:rPr>
              <a:t>Bài</a:t>
            </a:r>
            <a:r>
              <a:rPr lang="en-US" sz="3200" b="1" dirty="0" smtClean="0">
                <a:solidFill>
                  <a:srgbClr val="FF0000"/>
                </a:solidFill>
                <a:latin typeface="Times New Roman" panose="02020603050405020304" pitchFamily="18" charset="0"/>
                <a:cs typeface="Times New Roman" panose="02020603050405020304" pitchFamily="18" charset="0"/>
              </a:rPr>
              <a:t> 18</a:t>
            </a:r>
          </a:p>
          <a:p>
            <a:pPr algn="ctr"/>
            <a:r>
              <a:rPr lang="en-US" sz="3200" b="1" dirty="0" smtClean="0">
                <a:solidFill>
                  <a:srgbClr val="FF0000"/>
                </a:solidFill>
                <a:latin typeface="Times New Roman" panose="02020603050405020304" pitchFamily="18" charset="0"/>
                <a:cs typeface="Times New Roman" panose="02020603050405020304" pitchFamily="18" charset="0"/>
              </a:rPr>
              <a:t> CÁC CUỘC ĐẤU TRANH GIÀNH ĐỘC LẬP TRƯỚC THẾ KỈ X</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125073" y="1438711"/>
            <a:ext cx="6677171" cy="603786"/>
          </a:xfrm>
          <a:prstGeom prst="round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en-US" sz="2400" b="1" dirty="0" smtClean="0">
                <a:solidFill>
                  <a:srgbClr val="FF0000"/>
                </a:solidFill>
                <a:latin typeface="Times New Roman" panose="02020603050405020304" pitchFamily="18" charset="0"/>
                <a:cs typeface="Times New Roman" panose="02020603050405020304" pitchFamily="18" charset="0"/>
              </a:rPr>
              <a:t>IV. </a:t>
            </a:r>
            <a:r>
              <a:rPr lang="en-US" sz="2400" b="1" dirty="0">
                <a:solidFill>
                  <a:srgbClr val="FF0000"/>
                </a:solidFill>
                <a:latin typeface="Times New Roman" panose="02020603050405020304" pitchFamily="18" charset="0"/>
                <a:cs typeface="Times New Roman" panose="02020603050405020304" pitchFamily="18" charset="0"/>
              </a:rPr>
              <a:t>KHỞI NGHĨA </a:t>
            </a:r>
            <a:r>
              <a:rPr lang="en-US" sz="2400" b="1" dirty="0" smtClean="0">
                <a:solidFill>
                  <a:srgbClr val="FF0000"/>
                </a:solidFill>
                <a:latin typeface="Times New Roman" panose="02020603050405020304" pitchFamily="18" charset="0"/>
                <a:cs typeface="Times New Roman" panose="02020603050405020304" pitchFamily="18" charset="0"/>
              </a:rPr>
              <a:t>MAI THÚC LOAN (713-722)</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2" name="AutoShape 2" descr="Khởi nghĩa Hai Bà Trưng: Thức tỉnh tinh thần dân tộc - Báo Công an Nhân dân  điện tử"/>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a:stretch>
            <a:fillRect/>
          </a:stretch>
        </p:blipFill>
        <p:spPr>
          <a:xfrm>
            <a:off x="6802244" y="1251171"/>
            <a:ext cx="5141331" cy="5745632"/>
          </a:xfrm>
          <a:prstGeom prst="rect">
            <a:avLst/>
          </a:prstGeom>
        </p:spPr>
      </p:pic>
      <p:sp>
        <p:nvSpPr>
          <p:cNvPr id="8" name="Rounded Rectangular Callout 7"/>
          <p:cNvSpPr/>
          <p:nvPr/>
        </p:nvSpPr>
        <p:spPr>
          <a:xfrm>
            <a:off x="869795" y="4895618"/>
            <a:ext cx="4493942" cy="1781175"/>
          </a:xfrm>
          <a:prstGeom prst="wedgeRoundRectCallout">
            <a:avLst>
              <a:gd name="adj1" fmla="val 86546"/>
              <a:gd name="adj2" fmla="val -11532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Khởi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nghĩa</a:t>
            </a:r>
            <a:r>
              <a:rPr lang="en-US" sz="2400" b="1" dirty="0" smtClean="0">
                <a:latin typeface="Times New Roman" panose="02020603050405020304" pitchFamily="18" charset="0"/>
                <a:cs typeface="Times New Roman" panose="02020603050405020304" pitchFamily="18" charset="0"/>
              </a:rPr>
              <a:t> Mai </a:t>
            </a:r>
            <a:r>
              <a:rPr lang="en-US" sz="2400" b="1" dirty="0" err="1" smtClean="0">
                <a:latin typeface="Times New Roman" panose="02020603050405020304" pitchFamily="18" charset="0"/>
                <a:cs typeface="Times New Roman" panose="02020603050405020304" pitchFamily="18" charset="0"/>
              </a:rPr>
              <a:t>Thúc</a:t>
            </a:r>
            <a:r>
              <a:rPr lang="en-US" sz="2400" b="1" dirty="0" smtClean="0">
                <a:latin typeface="Times New Roman" panose="02020603050405020304" pitchFamily="18" charset="0"/>
                <a:cs typeface="Times New Roman" panose="02020603050405020304" pitchFamily="18" charset="0"/>
              </a:rPr>
              <a:t> Loan </a:t>
            </a:r>
            <a:r>
              <a:rPr lang="en-US" sz="2400" b="1" dirty="0" err="1" smtClean="0">
                <a:latin typeface="Times New Roman" panose="02020603050405020304" pitchFamily="18" charset="0"/>
                <a:cs typeface="Times New Roman" panose="02020603050405020304" pitchFamily="18" charset="0"/>
              </a:rPr>
              <a:t>diễn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ra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thời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gian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nào</a:t>
            </a:r>
            <a:r>
              <a:rPr lang="en-US" sz="2400" b="1" dirty="0" smtClean="0">
                <a:latin typeface="Times New Roman" panose="02020603050405020304" pitchFamily="18" charset="0"/>
                <a:cs typeface="Times New Roman" panose="02020603050405020304" pitchFamily="18" charset="0"/>
              </a:rPr>
              <a:t>? Ở </a:t>
            </a:r>
            <a:r>
              <a:rPr lang="en-US" sz="2400" b="1" dirty="0" err="1" smtClean="0">
                <a:latin typeface="Times New Roman" panose="02020603050405020304" pitchFamily="18" charset="0"/>
                <a:cs typeface="Times New Roman" panose="02020603050405020304" pitchFamily="18" charset="0"/>
              </a:rPr>
              <a:t>đâu</a:t>
            </a:r>
            <a:r>
              <a:rPr lang="en-US" sz="2400" b="1" dirty="0" smtClean="0">
                <a:latin typeface="Times New Roman" panose="02020603050405020304" pitchFamily="18" charset="0"/>
                <a:cs typeface="Times New Roman" panose="02020603050405020304" pitchFamily="18" charset="0"/>
              </a:rPr>
              <a:t>? Ai </a:t>
            </a:r>
            <a:r>
              <a:rPr lang="en-US" sz="2400" b="1" dirty="0" err="1" smtClean="0">
                <a:latin typeface="Times New Roman" panose="02020603050405020304" pitchFamily="18" charset="0"/>
                <a:cs typeface="Times New Roman" panose="02020603050405020304" pitchFamily="18" charset="0"/>
              </a:rPr>
              <a:t>lãnh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đạo</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và</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kết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quả</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như</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thế</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nào</a:t>
            </a:r>
            <a:endParaRPr lang="en-US" sz="2400" b="1" dirty="0">
              <a:latin typeface="Times New Roman" panose="02020603050405020304" pitchFamily="18" charset="0"/>
              <a:cs typeface="Times New Roman" panose="02020603050405020304" pitchFamily="18" charset="0"/>
            </a:endParaRPr>
          </a:p>
          <a:p>
            <a:pPr algn="ctr"/>
            <a:endParaRPr lang="en-US" sz="2400" dirty="0"/>
          </a:p>
        </p:txBody>
      </p:sp>
      <p:sp>
        <p:nvSpPr>
          <p:cNvPr id="3" name="Explosion 2 2"/>
          <p:cNvSpPr/>
          <p:nvPr/>
        </p:nvSpPr>
        <p:spPr>
          <a:xfrm>
            <a:off x="8139642" y="4441294"/>
            <a:ext cx="423746" cy="446049"/>
          </a:xfrm>
          <a:prstGeom prst="irregularSeal2">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7645735">
            <a:off x="8202987" y="3850329"/>
            <a:ext cx="612166" cy="21635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17645735">
            <a:off x="8408265" y="3143077"/>
            <a:ext cx="692643" cy="24954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15996529">
            <a:off x="8567576" y="2528551"/>
            <a:ext cx="592587" cy="15657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Hình ảnh Lâu đài Cổ Cung điện Phim Hoạt Hình Cổ đại Tường Thành, Hình, Phim Hoạt  Hình Cổ Cung điện Lâu đài Minh Họa Miễn Phí, Cổng Cung điện Cổ miễ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8115" y="3466257"/>
            <a:ext cx="987795" cy="984502"/>
          </a:xfrm>
          <a:prstGeom prst="rect">
            <a:avLst/>
          </a:prstGeom>
          <a:noFill/>
          <a:extLst>
            <a:ext uri="{909E8E84-426E-40DD-AFC4-6F175D3DCCD1}">
              <a14:hiddenFill xmlns:a14="http://schemas.microsoft.com/office/drawing/2010/main">
                <a:solidFill>
                  <a:srgbClr val="FFFFFF"/>
                </a:solidFill>
              </a14:hiddenFill>
            </a:ext>
          </a:extLst>
        </p:spPr>
      </p:pic>
      <p:sp>
        <p:nvSpPr>
          <p:cNvPr id="14" name="Right Arrow 13"/>
          <p:cNvSpPr/>
          <p:nvPr/>
        </p:nvSpPr>
        <p:spPr>
          <a:xfrm rot="18932968">
            <a:off x="8554632" y="1881279"/>
            <a:ext cx="692643" cy="249540"/>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18426689">
            <a:off x="9106889" y="1375342"/>
            <a:ext cx="692643" cy="174858"/>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76579" y="2230037"/>
            <a:ext cx="6096000" cy="1754326"/>
          </a:xfrm>
          <a:prstGeom prst="rect">
            <a:avLst/>
          </a:prstGeom>
          <a:solidFill>
            <a:schemeClr val="bg1"/>
          </a:solidFill>
        </p:spPr>
        <p:txBody>
          <a:bodyPr>
            <a:spAutoFit/>
          </a:bodyPr>
          <a:lstStyle/>
          <a:p>
            <a:r>
              <a:rPr lang="vi-VN" dirty="0"/>
              <a:t>Năm 722, nhà Đường phái 10 vạn quân sang đàn áp, khởi nghĩa bị dập tắt. Khởi nghĩa Mai Thúc Loan đã giành và giữ chính quyền độc lập trong gần 10 năm (713 - 722). Đó là một cuộc khởi nghĩa lớn, đánh dấu một mốc quan trọng trên con đường chống Bắc thuộc, giành lại quyền tự chủ của nhân dân ta.</a:t>
            </a:r>
            <a:endParaRPr lang="en-US" dirty="0"/>
          </a:p>
        </p:txBody>
      </p:sp>
    </p:spTree>
    <p:extLst>
      <p:ext uri="{BB962C8B-B14F-4D97-AF65-F5344CB8AC3E}">
        <p14:creationId xmlns:p14="http://schemas.microsoft.com/office/powerpoint/2010/main" val="307131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circle(in)">
                                      <p:cBhvr>
                                        <p:cTn id="17" dur="2000"/>
                                        <p:tgtEl>
                                          <p:spTgt spid="307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circle(in)">
                                      <p:cBhvr>
                                        <p:cTn id="4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P spid="10" grpId="0" animBg="1"/>
      <p:bldP spid="11" grpId="0" animBg="1"/>
      <p:bldP spid="12" grpId="0" animBg="1"/>
      <p:bldP spid="14" grpId="0" animBg="1"/>
      <p:bldP spid="15"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745"/>
            <a:ext cx="12192000" cy="1077218"/>
          </a:xfrm>
          <a:prstGeom prst="rect">
            <a:avLst/>
          </a:prstGeom>
          <a:solidFill>
            <a:schemeClr val="accent4">
              <a:lumMod val="20000"/>
              <a:lumOff val="80000"/>
            </a:schemeClr>
          </a:solidFill>
        </p:spPr>
        <p:txBody>
          <a:bodyPr wrap="square" rtlCol="0">
            <a:spAutoFit/>
          </a:bodyPr>
          <a:lstStyle/>
          <a:p>
            <a:pPr algn="ctr"/>
            <a:r>
              <a:rPr lang="en-US" sz="3200" b="1" dirty="0" err="1" smtClean="0">
                <a:solidFill>
                  <a:srgbClr val="FF0000"/>
                </a:solidFill>
                <a:latin typeface="Times New Roman" panose="02020603050405020304" pitchFamily="18" charset="0"/>
                <a:cs typeface="Times New Roman" panose="02020603050405020304" pitchFamily="18" charset="0"/>
              </a:rPr>
              <a:t>Bài</a:t>
            </a:r>
            <a:r>
              <a:rPr lang="en-US" sz="3200" b="1" dirty="0" smtClean="0">
                <a:solidFill>
                  <a:srgbClr val="FF0000"/>
                </a:solidFill>
                <a:latin typeface="Times New Roman" panose="02020603050405020304" pitchFamily="18" charset="0"/>
                <a:cs typeface="Times New Roman" panose="02020603050405020304" pitchFamily="18" charset="0"/>
              </a:rPr>
              <a:t> 18</a:t>
            </a:r>
          </a:p>
          <a:p>
            <a:pPr algn="ctr"/>
            <a:r>
              <a:rPr lang="en-US" sz="3200" b="1" dirty="0" smtClean="0">
                <a:solidFill>
                  <a:srgbClr val="FF0000"/>
                </a:solidFill>
                <a:latin typeface="Times New Roman" panose="02020603050405020304" pitchFamily="18" charset="0"/>
                <a:cs typeface="Times New Roman" panose="02020603050405020304" pitchFamily="18" charset="0"/>
              </a:rPr>
              <a:t> CÁC CUỘC ĐẤU TRANH GIÀNH ĐỘC LẬP TRƯỚC THẾ KỈ X</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2" name="AutoShape 2" descr="Khởi nghĩa Hai Bà Trưng: Thức tỉnh tinh thần dân tộc - Báo Công an Nhân dân  điện tử"/>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8" name="Table 7"/>
          <p:cNvGraphicFramePr>
            <a:graphicFrameLocks noGrp="1"/>
          </p:cNvGraphicFramePr>
          <p:nvPr>
            <p:extLst>
              <p:ext uri="{D42A27DB-BD31-4B8C-83A1-F6EECF244321}">
                <p14:modId xmlns:p14="http://schemas.microsoft.com/office/powerpoint/2010/main" val="4115338381"/>
              </p:ext>
            </p:extLst>
          </p:nvPr>
        </p:nvGraphicFramePr>
        <p:xfrm>
          <a:off x="0" y="1091963"/>
          <a:ext cx="12192001" cy="4657202"/>
        </p:xfrm>
        <a:graphic>
          <a:graphicData uri="http://schemas.openxmlformats.org/drawingml/2006/table">
            <a:tbl>
              <a:tblPr firstRow="1" firstCol="1" bandRow="1">
                <a:tableStyleId>{5C22544A-7EE6-4342-B048-85BDC9FD1C3A}</a:tableStyleId>
              </a:tblPr>
              <a:tblGrid>
                <a:gridCol w="305055"/>
                <a:gridCol w="733465"/>
                <a:gridCol w="1163143"/>
                <a:gridCol w="1814176"/>
                <a:gridCol w="2351507"/>
                <a:gridCol w="1996069"/>
                <a:gridCol w="3828586"/>
              </a:tblGrid>
              <a:tr h="310978">
                <a:tc>
                  <a:txBody>
                    <a:bodyPr/>
                    <a:lstStyle/>
                    <a:p>
                      <a:pPr marL="0" marR="0">
                        <a:lnSpc>
                          <a:spcPct val="130000"/>
                        </a:lnSpc>
                        <a:spcBef>
                          <a:spcPts val="300"/>
                        </a:spcBef>
                        <a:spcAft>
                          <a:spcPts val="1500"/>
                        </a:spcAft>
                      </a:pPr>
                      <a:r>
                        <a:rPr lang="en-US" sz="1800" dirty="0" err="1">
                          <a:effectLst/>
                          <a:latin typeface="Times New Roman" panose="02020603050405020304" pitchFamily="18" charset="0"/>
                          <a:cs typeface="Times New Roman" panose="02020603050405020304" pitchFamily="18" charset="0"/>
                        </a:rPr>
                        <a:t>Số</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1" marR="25901" marT="25901" marB="25901"/>
                </a:tc>
                <a:tc>
                  <a:txBody>
                    <a:bodyPr/>
                    <a:lstStyle/>
                    <a:p>
                      <a:pPr marL="0" marR="0">
                        <a:lnSpc>
                          <a:spcPct val="130000"/>
                        </a:lnSpc>
                        <a:spcBef>
                          <a:spcPts val="300"/>
                        </a:spcBef>
                        <a:spcAft>
                          <a:spcPts val="1500"/>
                        </a:spcAft>
                      </a:pPr>
                      <a:r>
                        <a:rPr lang="en-US" sz="1800" dirty="0" err="1">
                          <a:effectLst/>
                          <a:latin typeface="Times New Roman" panose="02020603050405020304" pitchFamily="18" charset="0"/>
                          <a:cs typeface="Times New Roman" panose="02020603050405020304" pitchFamily="18" charset="0"/>
                        </a:rPr>
                        <a:t>Thời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gian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1" marR="25901" marT="25901" marB="25901"/>
                </a:tc>
                <a:tc>
                  <a:txBody>
                    <a:bodyPr/>
                    <a:lstStyle/>
                    <a:p>
                      <a:pPr marL="0" marR="0">
                        <a:lnSpc>
                          <a:spcPct val="130000"/>
                        </a:lnSpc>
                        <a:spcBef>
                          <a:spcPts val="300"/>
                        </a:spcBef>
                        <a:spcAft>
                          <a:spcPts val="1500"/>
                        </a:spcAft>
                      </a:pPr>
                      <a:r>
                        <a:rPr lang="en-US" sz="1800" dirty="0" err="1">
                          <a:effectLst/>
                          <a:latin typeface="Times New Roman" panose="02020603050405020304" pitchFamily="18" charset="0"/>
                          <a:cs typeface="Times New Roman" panose="02020603050405020304" pitchFamily="18" charset="0"/>
                        </a:rPr>
                        <a:t>Tên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khởi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nghĩa</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1" marR="25901" marT="25901" marB="25901"/>
                </a:tc>
                <a:tc>
                  <a:txBody>
                    <a:bodyPr/>
                    <a:lstStyle/>
                    <a:p>
                      <a:pPr marL="0" marR="0">
                        <a:lnSpc>
                          <a:spcPct val="130000"/>
                        </a:lnSpc>
                        <a:spcBef>
                          <a:spcPts val="300"/>
                        </a:spcBef>
                        <a:spcAft>
                          <a:spcPts val="1500"/>
                        </a:spcAft>
                      </a:pPr>
                      <a:r>
                        <a:rPr lang="en-US" sz="1800">
                          <a:effectLst/>
                          <a:latin typeface="Times New Roman" panose="02020603050405020304" pitchFamily="18" charset="0"/>
                          <a:cs typeface="Times New Roman" panose="02020603050405020304" pitchFamily="18" charset="0"/>
                        </a:rPr>
                        <a:t>Người lãnh đạo</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5901" marR="25901" marT="25901" marB="25901"/>
                </a:tc>
                <a:tc>
                  <a:txBody>
                    <a:bodyPr/>
                    <a:lstStyle/>
                    <a:p>
                      <a:pPr marL="0" marR="0">
                        <a:lnSpc>
                          <a:spcPct val="130000"/>
                        </a:lnSpc>
                        <a:spcBef>
                          <a:spcPts val="300"/>
                        </a:spcBef>
                        <a:spcAft>
                          <a:spcPts val="1500"/>
                        </a:spcAft>
                      </a:pPr>
                      <a:r>
                        <a:rPr lang="en-US" sz="1800" dirty="0" err="1" smtClean="0">
                          <a:effectLst/>
                          <a:latin typeface="Times New Roman" panose="02020603050405020304" pitchFamily="18" charset="0"/>
                          <a:cs typeface="Times New Roman" panose="02020603050405020304" pitchFamily="18" charset="0"/>
                        </a:rPr>
                        <a:t>Khởi</a:t>
                      </a:r>
                      <a:r>
                        <a:rPr lang="en-US" sz="1800" baseline="0" dirty="0" smtClean="0">
                          <a:effectLst/>
                          <a:latin typeface="Times New Roman" panose="02020603050405020304" pitchFamily="18" charset="0"/>
                          <a:cs typeface="Times New Roman" panose="02020603050405020304" pitchFamily="18" charset="0"/>
                        </a:rPr>
                        <a:t> </a:t>
                      </a:r>
                      <a:r>
                        <a:rPr lang="en-US" sz="1800" baseline="0" dirty="0" err="1" smtClean="0">
                          <a:effectLst/>
                          <a:latin typeface="Times New Roman" panose="02020603050405020304" pitchFamily="18" charset="0"/>
                          <a:cs typeface="Times New Roman" panose="02020603050405020304" pitchFamily="18" charset="0"/>
                        </a:rPr>
                        <a:t>nghĩa</a:t>
                      </a:r>
                      <a:r>
                        <a:rPr lang="en-US" sz="1800" baseline="0" dirty="0" smtClean="0">
                          <a:effectLst/>
                          <a:latin typeface="Times New Roman" panose="02020603050405020304" pitchFamily="18" charset="0"/>
                          <a:cs typeface="Times New Roman" panose="02020603050405020304" pitchFamily="18" charset="0"/>
                        </a:rPr>
                        <a:t> </a:t>
                      </a:r>
                      <a:r>
                        <a:rPr lang="en-US" sz="1800" baseline="0" dirty="0" err="1" smtClean="0">
                          <a:effectLst/>
                          <a:latin typeface="Times New Roman" panose="02020603050405020304" pitchFamily="18" charset="0"/>
                          <a:cs typeface="Times New Roman" panose="02020603050405020304" pitchFamily="18" charset="0"/>
                        </a:rPr>
                        <a:t>bùng</a:t>
                      </a:r>
                      <a:r>
                        <a:rPr lang="en-US" sz="1800" baseline="0" dirty="0" smtClean="0">
                          <a:effectLst/>
                          <a:latin typeface="Times New Roman" panose="02020603050405020304" pitchFamily="18" charset="0"/>
                          <a:cs typeface="Times New Roman" panose="02020603050405020304" pitchFamily="18" charset="0"/>
                        </a:rPr>
                        <a:t> </a:t>
                      </a:r>
                      <a:r>
                        <a:rPr lang="en-US" sz="1800" baseline="0" dirty="0" err="1" smtClean="0">
                          <a:effectLst/>
                          <a:latin typeface="Times New Roman" panose="02020603050405020304" pitchFamily="18" charset="0"/>
                          <a:cs typeface="Times New Roman" panose="02020603050405020304" pitchFamily="18" charset="0"/>
                        </a:rPr>
                        <a:t>nổ</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1" marR="25901" marT="25901" marB="25901"/>
                </a:tc>
                <a:tc>
                  <a:txBody>
                    <a:bodyPr/>
                    <a:lstStyle/>
                    <a:p>
                      <a:pPr marL="0" marR="0">
                        <a:lnSpc>
                          <a:spcPct val="130000"/>
                        </a:lnSpc>
                        <a:spcBef>
                          <a:spcPts val="300"/>
                        </a:spcBef>
                        <a:spcAft>
                          <a:spcPts val="1500"/>
                        </a:spcAft>
                      </a:pP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Kết</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Quả</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1" marR="25901" marT="25901" marB="25901"/>
                </a:tc>
                <a:tc>
                  <a:txBody>
                    <a:bodyPr/>
                    <a:lstStyle/>
                    <a:p>
                      <a:pPr marL="0" marR="0">
                        <a:lnSpc>
                          <a:spcPct val="130000"/>
                        </a:lnSpc>
                        <a:spcBef>
                          <a:spcPts val="300"/>
                        </a:spcBef>
                        <a:spcAft>
                          <a:spcPts val="1500"/>
                        </a:spcAft>
                      </a:pPr>
                      <a:r>
                        <a:rPr lang="en-US" sz="1800" dirty="0">
                          <a:effectLst/>
                          <a:latin typeface="Times New Roman" panose="02020603050405020304" pitchFamily="18" charset="0"/>
                          <a:cs typeface="Times New Roman" panose="02020603050405020304" pitchFamily="18" charset="0"/>
                        </a:rPr>
                        <a:t>Ý </a:t>
                      </a:r>
                      <a:r>
                        <a:rPr lang="en-US" sz="1800" dirty="0" err="1">
                          <a:effectLst/>
                          <a:latin typeface="Times New Roman" panose="02020603050405020304" pitchFamily="18" charset="0"/>
                          <a:cs typeface="Times New Roman" panose="02020603050405020304" pitchFamily="18" charset="0"/>
                        </a:rPr>
                        <a:t>nghĩa</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1" marR="25901" marT="25901" marB="25901"/>
                </a:tc>
              </a:tr>
              <a:tr h="738027">
                <a:tc>
                  <a:txBody>
                    <a:bodyPr/>
                    <a:lstStyle/>
                    <a:p>
                      <a:pPr marL="0" marR="0">
                        <a:lnSpc>
                          <a:spcPct val="130000"/>
                        </a:lnSpc>
                        <a:spcBef>
                          <a:spcPts val="300"/>
                        </a:spcBef>
                        <a:spcAft>
                          <a:spcPts val="1500"/>
                        </a:spcAft>
                      </a:pPr>
                      <a:r>
                        <a:rPr lang="en-US" sz="2800" dirty="0">
                          <a:effectLst/>
                          <a:latin typeface="Times New Roman" panose="02020603050405020304" pitchFamily="18" charset="0"/>
                          <a:cs typeface="Times New Roman" panose="02020603050405020304" pitchFamily="18" charset="0"/>
                        </a:rPr>
                        <a:t>1</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1" marR="25901" marT="25901" marB="25901"/>
                </a:tc>
                <a:tc>
                  <a:txBody>
                    <a:bodyPr/>
                    <a:lstStyle/>
                    <a:p>
                      <a:pPr marL="0" marR="0">
                        <a:lnSpc>
                          <a:spcPct val="130000"/>
                        </a:lnSpc>
                        <a:spcBef>
                          <a:spcPts val="300"/>
                        </a:spcBef>
                        <a:spcAft>
                          <a:spcPts val="1500"/>
                        </a:spcAft>
                      </a:pPr>
                      <a:r>
                        <a:rPr lang="en-US" sz="2000" dirty="0" err="1">
                          <a:effectLst/>
                          <a:latin typeface="Times New Roman" panose="02020603050405020304" pitchFamily="18" charset="0"/>
                          <a:cs typeface="Times New Roman" panose="02020603050405020304" pitchFamily="18" charset="0"/>
                        </a:rPr>
                        <a:t>Năm</a:t>
                      </a:r>
                      <a:r>
                        <a:rPr lang="en-US" sz="2000" dirty="0">
                          <a:effectLst/>
                          <a:latin typeface="Times New Roman" panose="02020603050405020304" pitchFamily="18" charset="0"/>
                          <a:cs typeface="Times New Roman" panose="02020603050405020304" pitchFamily="18" charset="0"/>
                        </a:rPr>
                        <a:t> 40</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1" marR="25901" marT="25901" marB="25901"/>
                </a:tc>
                <a:tc>
                  <a:txBody>
                    <a:bodyPr/>
                    <a:lstStyle/>
                    <a:p>
                      <a:pPr marL="0" marR="0">
                        <a:lnSpc>
                          <a:spcPct val="130000"/>
                        </a:lnSpc>
                        <a:spcBef>
                          <a:spcPts val="300"/>
                        </a:spcBef>
                        <a:spcAft>
                          <a:spcPts val="1500"/>
                        </a:spcAft>
                      </a:pPr>
                      <a:r>
                        <a:rPr lang="en-US" sz="2000" dirty="0" err="1" smtClean="0">
                          <a:effectLst/>
                          <a:latin typeface="Times New Roman" panose="02020603050405020304" pitchFamily="18" charset="0"/>
                          <a:cs typeface="Times New Roman" panose="02020603050405020304" pitchFamily="18" charset="0"/>
                        </a:rPr>
                        <a:t>Hai</a:t>
                      </a:r>
                      <a:r>
                        <a:rPr lang="en-US" sz="2000" dirty="0" smtClean="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Bà</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trưng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1" marR="25901" marT="25901" marB="25901"/>
                </a:tc>
                <a:tc>
                  <a:txBody>
                    <a:bodyPr/>
                    <a:lstStyle/>
                    <a:p>
                      <a:pPr marL="0" marR="0">
                        <a:lnSpc>
                          <a:spcPct val="130000"/>
                        </a:lnSpc>
                        <a:spcBef>
                          <a:spcPts val="300"/>
                        </a:spcBef>
                        <a:spcAft>
                          <a:spcPts val="1500"/>
                        </a:spcAft>
                      </a:pPr>
                      <a:r>
                        <a:rPr lang="en-US" sz="2000" dirty="0" err="1">
                          <a:effectLst/>
                          <a:latin typeface="Times New Roman" panose="02020603050405020304" pitchFamily="18" charset="0"/>
                          <a:cs typeface="Times New Roman" panose="02020603050405020304" pitchFamily="18" charset="0"/>
                        </a:rPr>
                        <a:t>Trưng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Trắc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Trưng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Nhị</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1" marR="25901" marT="25901" marB="25901"/>
                </a:tc>
                <a:tc>
                  <a:txBody>
                    <a:bodyPr/>
                    <a:lstStyle/>
                    <a:p>
                      <a:pPr marL="0" marR="0">
                        <a:lnSpc>
                          <a:spcPct val="130000"/>
                        </a:lnSpc>
                        <a:spcBef>
                          <a:spcPts val="300"/>
                        </a:spcBef>
                        <a:spcAft>
                          <a:spcPts val="1500"/>
                        </a:spcAft>
                      </a:pPr>
                      <a:r>
                        <a:rPr lang="en-US" sz="2000" dirty="0" err="1" smtClean="0">
                          <a:effectLst/>
                          <a:latin typeface="Times New Roman" panose="02020603050405020304" pitchFamily="18" charset="0"/>
                          <a:cs typeface="Times New Roman" panose="02020603050405020304" pitchFamily="18" charset="0"/>
                        </a:rPr>
                        <a:t>Hát</a:t>
                      </a:r>
                      <a:r>
                        <a:rPr lang="en-US" sz="2000" baseline="0" dirty="0" smtClean="0">
                          <a:effectLst/>
                          <a:latin typeface="Times New Roman" panose="02020603050405020304" pitchFamily="18" charset="0"/>
                          <a:cs typeface="Times New Roman" panose="02020603050405020304" pitchFamily="18" charset="0"/>
                        </a:rPr>
                        <a:t> </a:t>
                      </a:r>
                      <a:r>
                        <a:rPr lang="en-US" sz="2000" baseline="0" dirty="0" err="1" smtClean="0">
                          <a:effectLst/>
                          <a:latin typeface="Times New Roman" panose="02020603050405020304" pitchFamily="18" charset="0"/>
                          <a:cs typeface="Times New Roman" panose="02020603050405020304" pitchFamily="18" charset="0"/>
                        </a:rPr>
                        <a:t>Môn</a:t>
                      </a:r>
                      <a:r>
                        <a:rPr lang="en-US" sz="2000" baseline="0" dirty="0" smtClean="0">
                          <a:effectLst/>
                          <a:latin typeface="Times New Roman" panose="02020603050405020304" pitchFamily="18" charset="0"/>
                          <a:cs typeface="Times New Roman" panose="02020603050405020304" pitchFamily="18" charset="0"/>
                        </a:rPr>
                        <a:t> </a:t>
                      </a:r>
                    </a:p>
                    <a:p>
                      <a:pPr marL="0" marR="0">
                        <a:lnSpc>
                          <a:spcPct val="130000"/>
                        </a:lnSpc>
                        <a:spcBef>
                          <a:spcPts val="300"/>
                        </a:spcBef>
                        <a:spcAft>
                          <a:spcPts val="1500"/>
                        </a:spcAft>
                      </a:pPr>
                      <a:r>
                        <a:rPr lang="en-US" sz="2000" baseline="0" dirty="0" smtClean="0">
                          <a:effectLst/>
                          <a:latin typeface="Times New Roman" panose="02020603050405020304" pitchFamily="18" charset="0"/>
                          <a:cs typeface="Times New Roman" panose="02020603050405020304" pitchFamily="18" charset="0"/>
                        </a:rPr>
                        <a:t>(</a:t>
                      </a:r>
                      <a:r>
                        <a:rPr lang="en-US" sz="2000" baseline="0" dirty="0" err="1" smtClean="0">
                          <a:effectLst/>
                          <a:latin typeface="Times New Roman" panose="02020603050405020304" pitchFamily="18" charset="0"/>
                          <a:cs typeface="Times New Roman" panose="02020603050405020304" pitchFamily="18" charset="0"/>
                        </a:rPr>
                        <a:t>phú</a:t>
                      </a:r>
                      <a:r>
                        <a:rPr lang="en-US" sz="2000" baseline="0" dirty="0" smtClean="0">
                          <a:effectLst/>
                          <a:latin typeface="Times New Roman" panose="02020603050405020304" pitchFamily="18" charset="0"/>
                          <a:cs typeface="Times New Roman" panose="02020603050405020304" pitchFamily="18" charset="0"/>
                        </a:rPr>
                        <a:t> </a:t>
                      </a:r>
                      <a:r>
                        <a:rPr lang="en-US" sz="2000" baseline="0" dirty="0" err="1" smtClean="0">
                          <a:effectLst/>
                          <a:latin typeface="Times New Roman" panose="02020603050405020304" pitchFamily="18" charset="0"/>
                          <a:cs typeface="Times New Roman" panose="02020603050405020304" pitchFamily="18" charset="0"/>
                        </a:rPr>
                        <a:t>Thọ</a:t>
                      </a:r>
                      <a:r>
                        <a:rPr lang="en-US" sz="2000" baseline="0" dirty="0" smtClean="0">
                          <a:effectLst/>
                          <a:latin typeface="Times New Roman" panose="02020603050405020304" pitchFamily="18" charset="0"/>
                          <a:cs typeface="Times New Roman" panose="02020603050405020304" pitchFamily="18" charset="0"/>
                        </a:rPr>
                        <a:t> </a:t>
                      </a:r>
                      <a:r>
                        <a:rPr lang="en-US" sz="2000" baseline="0" dirty="0" err="1" smtClean="0">
                          <a:effectLst/>
                          <a:latin typeface="Times New Roman" panose="02020603050405020304" pitchFamily="18" charset="0"/>
                          <a:cs typeface="Times New Roman" panose="02020603050405020304" pitchFamily="18" charset="0"/>
                        </a:rPr>
                        <a:t>Hà</a:t>
                      </a:r>
                      <a:r>
                        <a:rPr lang="en-US" sz="2000" baseline="0" dirty="0" smtClean="0">
                          <a:effectLst/>
                          <a:latin typeface="Times New Roman" panose="02020603050405020304" pitchFamily="18" charset="0"/>
                          <a:cs typeface="Times New Roman" panose="02020603050405020304" pitchFamily="18" charset="0"/>
                        </a:rPr>
                        <a:t> </a:t>
                      </a:r>
                      <a:r>
                        <a:rPr lang="en-US" sz="2000" baseline="0" dirty="0" err="1" smtClean="0">
                          <a:effectLst/>
                          <a:latin typeface="Times New Roman" panose="02020603050405020304" pitchFamily="18" charset="0"/>
                          <a:cs typeface="Times New Roman" panose="02020603050405020304" pitchFamily="18" charset="0"/>
                        </a:rPr>
                        <a:t>Nội</a:t>
                      </a:r>
                      <a:r>
                        <a:rPr lang="en-US" sz="2000" baseline="0" dirty="0" smtClean="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1" marR="25901" marT="25901" marB="25901"/>
                </a:tc>
                <a:tc>
                  <a:txBody>
                    <a:bodyPr/>
                    <a:lstStyle/>
                    <a:p>
                      <a:pPr marL="0" marR="0">
                        <a:lnSpc>
                          <a:spcPct val="130000"/>
                        </a:lnSpc>
                        <a:spcBef>
                          <a:spcPts val="300"/>
                        </a:spcBef>
                        <a:spcAft>
                          <a:spcPts val="1500"/>
                        </a:spcAft>
                      </a:pPr>
                      <a:r>
                        <a:rPr lang="en-US" sz="2000" dirty="0" err="1" smtClean="0">
                          <a:effectLst/>
                          <a:latin typeface="Times New Roman" panose="02020603050405020304" pitchFamily="18" charset="0"/>
                          <a:ea typeface="Calibri" panose="020F0502020204030204" pitchFamily="34" charset="0"/>
                          <a:cs typeface="Times New Roman" panose="02020603050405020304" pitchFamily="18" charset="0"/>
                        </a:rPr>
                        <a:t>Giành</a:t>
                      </a:r>
                      <a:r>
                        <a:rPr lang="en-US" sz="20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thắng</a:t>
                      </a:r>
                      <a:r>
                        <a:rPr lang="en-US" sz="20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lợi</a:t>
                      </a:r>
                      <a:r>
                        <a:rPr lang="en-US" sz="20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1" marR="25901" marT="25901" marB="25901"/>
                </a:tc>
                <a:tc>
                  <a:txBody>
                    <a:bodyPr/>
                    <a:lstStyle/>
                    <a:p>
                      <a:pPr marL="0" marR="0">
                        <a:lnSpc>
                          <a:spcPct val="130000"/>
                        </a:lnSpc>
                        <a:spcBef>
                          <a:spcPts val="300"/>
                        </a:spcBef>
                        <a:spcAft>
                          <a:spcPts val="1500"/>
                        </a:spcAft>
                      </a:pPr>
                      <a:r>
                        <a:rPr lang="en-US" sz="2000" dirty="0" err="1">
                          <a:effectLst/>
                          <a:latin typeface="Times New Roman" panose="02020603050405020304" pitchFamily="18" charset="0"/>
                          <a:cs typeface="Times New Roman" panose="02020603050405020304" pitchFamily="18" charset="0"/>
                        </a:rPr>
                        <a:t>Chứng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tỏ</a:t>
                      </a:r>
                      <a:r>
                        <a:rPr lang="en-US" sz="2000" dirty="0">
                          <a:effectLst/>
                          <a:latin typeface="Times New Roman" panose="02020603050405020304" pitchFamily="18" charset="0"/>
                          <a:cs typeface="Times New Roman" panose="02020603050405020304" pitchFamily="18" charset="0"/>
                        </a:rPr>
                        <a:t> ý </a:t>
                      </a:r>
                      <a:r>
                        <a:rPr lang="en-US" sz="2000" dirty="0" err="1">
                          <a:effectLst/>
                          <a:latin typeface="Times New Roman" panose="02020603050405020304" pitchFamily="18" charset="0"/>
                          <a:cs typeface="Times New Roman" panose="02020603050405020304" pitchFamily="18" charset="0"/>
                        </a:rPr>
                        <a:t>chí</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đấu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tranh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nhân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dân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1" marR="25901" marT="25901" marB="25901"/>
                </a:tc>
              </a:tr>
              <a:tr h="889944">
                <a:tc>
                  <a:txBody>
                    <a:bodyPr/>
                    <a:lstStyle/>
                    <a:p>
                      <a:pPr marL="0" marR="0">
                        <a:lnSpc>
                          <a:spcPct val="130000"/>
                        </a:lnSpc>
                        <a:spcBef>
                          <a:spcPts val="300"/>
                        </a:spcBef>
                        <a:spcAft>
                          <a:spcPts val="1500"/>
                        </a:spcAft>
                      </a:pPr>
                      <a:r>
                        <a:rPr lang="en-US" sz="2800" dirty="0">
                          <a:effectLst/>
                          <a:latin typeface="Times New Roman" panose="02020603050405020304" pitchFamily="18" charset="0"/>
                          <a:cs typeface="Times New Roman" panose="02020603050405020304" pitchFamily="18" charset="0"/>
                        </a:rPr>
                        <a:t>2</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1" marR="25901" marT="25901" marB="25901"/>
                </a:tc>
                <a:tc>
                  <a:txBody>
                    <a:bodyPr/>
                    <a:lstStyle/>
                    <a:p>
                      <a:r>
                        <a:rPr lang="en-US" sz="2000" dirty="0" smtClean="0">
                          <a:latin typeface="Times New Roman" panose="02020603050405020304" pitchFamily="18" charset="0"/>
                          <a:cs typeface="Times New Roman" panose="02020603050405020304" pitchFamily="18" charset="0"/>
                        </a:rPr>
                        <a:t>248</a:t>
                      </a:r>
                      <a:endParaRPr lang="en-US" sz="2000" dirty="0">
                        <a:latin typeface="Times New Roman" panose="02020603050405020304" pitchFamily="18" charset="0"/>
                        <a:cs typeface="Times New Roman" panose="02020603050405020304" pitchFamily="18" charset="0"/>
                      </a:endParaRPr>
                    </a:p>
                  </a:txBody>
                  <a:tcPr marL="25901" marR="25901" marT="25901" marB="25901"/>
                </a:tc>
                <a:tc>
                  <a:txBody>
                    <a:bodyPr/>
                    <a:lstStyle/>
                    <a:p>
                      <a:r>
                        <a:rPr lang="en-US" sz="2000" dirty="0" err="1" smtClean="0">
                          <a:latin typeface="Times New Roman" panose="02020603050405020304" pitchFamily="18" charset="0"/>
                          <a:cs typeface="Times New Roman" panose="02020603050405020304" pitchFamily="18" charset="0"/>
                        </a:rPr>
                        <a:t>Bà</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Triệu</a:t>
                      </a:r>
                      <a:endParaRPr lang="en-US" sz="2000" dirty="0">
                        <a:latin typeface="Times New Roman" panose="02020603050405020304" pitchFamily="18" charset="0"/>
                        <a:cs typeface="Times New Roman" panose="02020603050405020304" pitchFamily="18" charset="0"/>
                      </a:endParaRPr>
                    </a:p>
                  </a:txBody>
                  <a:tcPr marL="25901" marR="25901" marT="25901" marB="25901"/>
                </a:tc>
                <a:tc>
                  <a:txBody>
                    <a:bodyPr/>
                    <a:lstStyle/>
                    <a:p>
                      <a:r>
                        <a:rPr lang="en-US" sz="2000" dirty="0" err="1" smtClean="0">
                          <a:latin typeface="Times New Roman" panose="02020603050405020304" pitchFamily="18" charset="0"/>
                          <a:cs typeface="Times New Roman" panose="02020603050405020304" pitchFamily="18" charset="0"/>
                        </a:rPr>
                        <a:t>Bà</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Triệu</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a:t>
                      </a:r>
                      <a:r>
                        <a:rPr lang="en-US" sz="2000" dirty="0" err="1" smtClean="0">
                          <a:latin typeface="Times New Roman" panose="02020603050405020304" pitchFamily="18" charset="0"/>
                          <a:cs typeface="Times New Roman" panose="02020603050405020304" pitchFamily="18" charset="0"/>
                        </a:rPr>
                        <a:t>Triệu</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Thị</a:t>
                      </a:r>
                      <a:r>
                        <a:rPr lang="en-US" sz="2000" baseline="0" dirty="0" smtClean="0">
                          <a:latin typeface="Times New Roman" panose="02020603050405020304" pitchFamily="18" charset="0"/>
                          <a:cs typeface="Times New Roman" panose="02020603050405020304" pitchFamily="18" charset="0"/>
                        </a:rPr>
                        <a:t> Trinh)</a:t>
                      </a:r>
                      <a:endParaRPr lang="en-US" sz="2000" dirty="0">
                        <a:latin typeface="Times New Roman" panose="02020603050405020304" pitchFamily="18" charset="0"/>
                        <a:cs typeface="Times New Roman" panose="02020603050405020304" pitchFamily="18" charset="0"/>
                      </a:endParaRPr>
                    </a:p>
                  </a:txBody>
                  <a:tcPr marL="25901" marR="25901" marT="25901" marB="2590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err="1" smtClean="0">
                          <a:latin typeface="Times New Roman" panose="02020603050405020304" pitchFamily="18" charset="0"/>
                          <a:cs typeface="Times New Roman" panose="02020603050405020304" pitchFamily="18" charset="0"/>
                        </a:rPr>
                        <a:t>Cửu</a:t>
                      </a:r>
                      <a:r>
                        <a:rPr lang="en-US" sz="2000" b="0" baseline="0" dirty="0" smtClean="0">
                          <a:latin typeface="Times New Roman" panose="02020603050405020304" pitchFamily="18" charset="0"/>
                          <a:cs typeface="Times New Roman" panose="02020603050405020304" pitchFamily="18" charset="0"/>
                        </a:rPr>
                        <a:t> </a:t>
                      </a:r>
                      <a:r>
                        <a:rPr lang="en-US" sz="2000" b="0" baseline="0" dirty="0" err="1" smtClean="0">
                          <a:latin typeface="Times New Roman" panose="02020603050405020304" pitchFamily="18" charset="0"/>
                          <a:cs typeface="Times New Roman" panose="02020603050405020304" pitchFamily="18" charset="0"/>
                        </a:rPr>
                        <a:t>Chân</a:t>
                      </a:r>
                      <a:r>
                        <a:rPr lang="en-US" sz="2000" b="0" baseline="0" dirty="0" smtClean="0">
                          <a:latin typeface="Times New Roman" panose="02020603050405020304" pitchFamily="18" charset="0"/>
                          <a:cs typeface="Times New Roman" panose="02020603050405020304" pitchFamily="18" charset="0"/>
                        </a:rPr>
                        <a:t> (</a:t>
                      </a:r>
                      <a:r>
                        <a:rPr lang="en-US" sz="2000" b="0" baseline="0" dirty="0" err="1" smtClean="0">
                          <a:latin typeface="Times New Roman" panose="02020603050405020304" pitchFamily="18" charset="0"/>
                          <a:cs typeface="Times New Roman" panose="02020603050405020304" pitchFamily="18" charset="0"/>
                        </a:rPr>
                        <a:t>thanh</a:t>
                      </a:r>
                      <a:r>
                        <a:rPr lang="en-US" sz="2000" b="0" baseline="0" dirty="0" smtClean="0">
                          <a:latin typeface="Times New Roman" panose="02020603050405020304" pitchFamily="18" charset="0"/>
                          <a:cs typeface="Times New Roman" panose="02020603050405020304" pitchFamily="18" charset="0"/>
                        </a:rPr>
                        <a:t> </a:t>
                      </a:r>
                      <a:r>
                        <a:rPr lang="en-US" sz="2000" b="0" baseline="0" dirty="0" err="1" smtClean="0">
                          <a:latin typeface="Times New Roman" panose="02020603050405020304" pitchFamily="18" charset="0"/>
                          <a:cs typeface="Times New Roman" panose="02020603050405020304" pitchFamily="18" charset="0"/>
                        </a:rPr>
                        <a:t>Hóa</a:t>
                      </a:r>
                      <a:r>
                        <a:rPr lang="en-US" sz="2000" b="0" baseline="0" dirty="0" smtClean="0">
                          <a:latin typeface="Times New Roman" panose="02020603050405020304" pitchFamily="18" charset="0"/>
                          <a:cs typeface="Times New Roman" panose="02020603050405020304" pitchFamily="18" charset="0"/>
                        </a:rPr>
                        <a:t>)</a:t>
                      </a:r>
                      <a:endParaRPr lang="en-US" sz="2000" b="0" dirty="0">
                        <a:latin typeface="Times New Roman" panose="02020603050405020304" pitchFamily="18" charset="0"/>
                        <a:cs typeface="Times New Roman" panose="02020603050405020304" pitchFamily="18" charset="0"/>
                      </a:endParaRPr>
                    </a:p>
                  </a:txBody>
                  <a:tcPr marL="25901" marR="25901" marT="25901" marB="25901"/>
                </a:tc>
                <a:tc>
                  <a:txBody>
                    <a:bodyPr/>
                    <a:lstStyle/>
                    <a:p>
                      <a:r>
                        <a:rPr lang="en-US" sz="2000" b="0" dirty="0" err="1" smtClean="0">
                          <a:latin typeface="Times New Roman" panose="02020603050405020304" pitchFamily="18" charset="0"/>
                          <a:cs typeface="Times New Roman" panose="02020603050405020304" pitchFamily="18" charset="0"/>
                        </a:rPr>
                        <a:t>Thất</a:t>
                      </a:r>
                      <a:r>
                        <a:rPr lang="en-US" sz="2000" b="0" baseline="0" dirty="0" smtClean="0">
                          <a:latin typeface="Times New Roman" panose="02020603050405020304" pitchFamily="18" charset="0"/>
                          <a:cs typeface="Times New Roman" panose="02020603050405020304" pitchFamily="18" charset="0"/>
                        </a:rPr>
                        <a:t> </a:t>
                      </a:r>
                      <a:r>
                        <a:rPr lang="en-US" sz="2000" b="0" baseline="0" dirty="0" err="1" smtClean="0">
                          <a:latin typeface="Times New Roman" panose="02020603050405020304" pitchFamily="18" charset="0"/>
                          <a:cs typeface="Times New Roman" panose="02020603050405020304" pitchFamily="18" charset="0"/>
                        </a:rPr>
                        <a:t>bại</a:t>
                      </a:r>
                      <a:endParaRPr lang="en-US" sz="2000" b="0" dirty="0">
                        <a:latin typeface="Times New Roman" panose="02020603050405020304" pitchFamily="18" charset="0"/>
                        <a:cs typeface="Times New Roman" panose="02020603050405020304" pitchFamily="18" charset="0"/>
                      </a:endParaRPr>
                    </a:p>
                  </a:txBody>
                  <a:tcPr marL="25901" marR="25901" marT="25901" marB="25901"/>
                </a:tc>
                <a:tc>
                  <a:txBody>
                    <a:bodyPr/>
                    <a:lstStyle/>
                    <a:p>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Chứng</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tỏ</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ý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chí</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chiến</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đấu</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quyết</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tâm</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đánh</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bại</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quân</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xâm</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lược</a:t>
                      </a:r>
                      <a:endParaRPr lang="en-US" sz="2400" dirty="0">
                        <a:latin typeface="Times New Roman" panose="02020603050405020304" pitchFamily="18" charset="0"/>
                        <a:cs typeface="Times New Roman" panose="02020603050405020304" pitchFamily="18" charset="0"/>
                      </a:endParaRPr>
                    </a:p>
                  </a:txBody>
                  <a:tcPr marL="25901" marR="25901" marT="25901" marB="25901"/>
                </a:tc>
              </a:tr>
              <a:tr h="590550">
                <a:tc>
                  <a:txBody>
                    <a:bodyPr/>
                    <a:lstStyle/>
                    <a:p>
                      <a:pPr marL="0" marR="0">
                        <a:lnSpc>
                          <a:spcPct val="130000"/>
                        </a:lnSpc>
                        <a:spcBef>
                          <a:spcPts val="300"/>
                        </a:spcBef>
                        <a:spcAft>
                          <a:spcPts val="1500"/>
                        </a:spcAft>
                      </a:pPr>
                      <a:r>
                        <a:rPr lang="en-US" sz="2800">
                          <a:effectLst/>
                          <a:latin typeface="Times New Roman" panose="02020603050405020304" pitchFamily="18" charset="0"/>
                          <a:cs typeface="Times New Roman" panose="02020603050405020304" pitchFamily="18" charset="0"/>
                        </a:rPr>
                        <a:t>3</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25901" marR="25901" marT="25901" marB="25901"/>
                </a:tc>
                <a:tc>
                  <a:txBody>
                    <a:bodyPr/>
                    <a:lstStyle/>
                    <a:p>
                      <a:r>
                        <a:rPr lang="en-US" sz="2000" dirty="0" smtClean="0">
                          <a:latin typeface="Times New Roman" panose="02020603050405020304" pitchFamily="18" charset="0"/>
                          <a:cs typeface="Times New Roman" panose="02020603050405020304" pitchFamily="18" charset="0"/>
                        </a:rPr>
                        <a:t>542- 602</a:t>
                      </a:r>
                      <a:endParaRPr lang="en-US" sz="2000" dirty="0">
                        <a:latin typeface="Times New Roman" panose="02020603050405020304" pitchFamily="18" charset="0"/>
                        <a:cs typeface="Times New Roman" panose="02020603050405020304" pitchFamily="18" charset="0"/>
                      </a:endParaRPr>
                    </a:p>
                  </a:txBody>
                  <a:tcPr marL="25901" marR="25901" marT="25901" marB="25901"/>
                </a:tc>
                <a:tc>
                  <a:txBody>
                    <a:bodyPr/>
                    <a:lstStyle/>
                    <a:p>
                      <a:r>
                        <a:rPr lang="en-US" sz="2000" dirty="0" err="1" smtClean="0">
                          <a:latin typeface="Times New Roman" panose="02020603050405020304" pitchFamily="18" charset="0"/>
                          <a:cs typeface="Times New Roman" panose="02020603050405020304" pitchFamily="18" charset="0"/>
                        </a:rPr>
                        <a:t>Lý</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Bí</a:t>
                      </a:r>
                      <a:endParaRPr lang="en-US" sz="2000" dirty="0">
                        <a:latin typeface="Times New Roman" panose="02020603050405020304" pitchFamily="18" charset="0"/>
                        <a:cs typeface="Times New Roman" panose="02020603050405020304" pitchFamily="18" charset="0"/>
                      </a:endParaRPr>
                    </a:p>
                  </a:txBody>
                  <a:tcPr marL="25901" marR="25901" marT="25901" marB="25901"/>
                </a:tc>
                <a:tc>
                  <a:txBody>
                    <a:bodyPr/>
                    <a:lstStyle/>
                    <a:p>
                      <a:r>
                        <a:rPr lang="en-US" sz="2000" dirty="0" err="1" smtClean="0">
                          <a:latin typeface="Times New Roman" panose="02020603050405020304" pitchFamily="18" charset="0"/>
                          <a:cs typeface="Times New Roman" panose="02020603050405020304" pitchFamily="18" charset="0"/>
                        </a:rPr>
                        <a:t>Lý</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Bí</a:t>
                      </a:r>
                      <a:endParaRPr lang="en-US" sz="2000" dirty="0">
                        <a:latin typeface="Times New Roman" panose="02020603050405020304" pitchFamily="18" charset="0"/>
                        <a:cs typeface="Times New Roman" panose="02020603050405020304" pitchFamily="18" charset="0"/>
                      </a:endParaRPr>
                    </a:p>
                  </a:txBody>
                  <a:tcPr marL="25901" marR="25901" marT="25901" marB="25901"/>
                </a:tc>
                <a:tc>
                  <a:txBody>
                    <a:bodyPr/>
                    <a:lstStyle/>
                    <a:p>
                      <a:r>
                        <a:rPr lang="en-US" sz="2000" dirty="0" err="1" smtClean="0">
                          <a:latin typeface="Times New Roman" panose="02020603050405020304" pitchFamily="18" charset="0"/>
                          <a:cs typeface="Times New Roman" panose="02020603050405020304" pitchFamily="18" charset="0"/>
                        </a:rPr>
                        <a:t>Tống</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Bình</a:t>
                      </a:r>
                      <a:endParaRPr lang="en-US" sz="2000" dirty="0">
                        <a:latin typeface="Times New Roman" panose="02020603050405020304" pitchFamily="18" charset="0"/>
                        <a:cs typeface="Times New Roman" panose="02020603050405020304" pitchFamily="18" charset="0"/>
                      </a:endParaRPr>
                    </a:p>
                  </a:txBody>
                  <a:tcPr marL="25901" marR="25901" marT="25901" marB="25901"/>
                </a:tc>
                <a:tc>
                  <a:txBody>
                    <a:bodyPr/>
                    <a:lstStyle/>
                    <a:p>
                      <a:r>
                        <a:rPr lang="en-US" sz="2000" dirty="0" err="1" smtClean="0">
                          <a:latin typeface="Times New Roman" panose="02020603050405020304" pitchFamily="18" charset="0"/>
                          <a:cs typeface="Times New Roman" panose="02020603050405020304" pitchFamily="18" charset="0"/>
                        </a:rPr>
                        <a:t>Giành</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thắng</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lợi</a:t>
                      </a:r>
                      <a:endParaRPr lang="en-US" sz="2000" dirty="0">
                        <a:latin typeface="Times New Roman" panose="02020603050405020304" pitchFamily="18" charset="0"/>
                        <a:cs typeface="Times New Roman" panose="02020603050405020304" pitchFamily="18" charset="0"/>
                      </a:endParaRPr>
                    </a:p>
                  </a:txBody>
                  <a:tcPr marL="25901" marR="25901" marT="25901" marB="25901"/>
                </a:tc>
                <a:tc>
                  <a:txBody>
                    <a:bodyPr/>
                    <a:lstStyle/>
                    <a:p>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Đánh</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bại</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quân</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Lương</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Lý</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Bí</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lên</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ngôi</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hoàng</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đế</a:t>
                      </a:r>
                      <a:endParaRPr lang="en-US" sz="2400" dirty="0">
                        <a:latin typeface="Times New Roman" panose="02020603050405020304" pitchFamily="18" charset="0"/>
                        <a:cs typeface="Times New Roman" panose="02020603050405020304" pitchFamily="18" charset="0"/>
                      </a:endParaRPr>
                    </a:p>
                  </a:txBody>
                  <a:tcPr marL="25901" marR="25901" marT="25901" marB="25901"/>
                </a:tc>
              </a:tr>
              <a:tr h="523875">
                <a:tc>
                  <a:txBody>
                    <a:bodyPr/>
                    <a:lstStyle/>
                    <a:p>
                      <a:pPr marL="0" marR="0">
                        <a:lnSpc>
                          <a:spcPct val="130000"/>
                        </a:lnSpc>
                        <a:spcBef>
                          <a:spcPts val="300"/>
                        </a:spcBef>
                        <a:spcAft>
                          <a:spcPts val="1500"/>
                        </a:spcAft>
                      </a:pPr>
                      <a:r>
                        <a:rPr lang="en-US" sz="2800">
                          <a:effectLst/>
                          <a:latin typeface="Times New Roman" panose="02020603050405020304" pitchFamily="18" charset="0"/>
                          <a:cs typeface="Times New Roman" panose="02020603050405020304" pitchFamily="18" charset="0"/>
                        </a:rPr>
                        <a:t>4</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25901" marR="25901" marT="25901" marB="25901"/>
                </a:tc>
                <a:tc>
                  <a:txBody>
                    <a:bodyPr/>
                    <a:lstStyle/>
                    <a:p>
                      <a:r>
                        <a:rPr lang="en-US" sz="2000" dirty="0" smtClean="0">
                          <a:solidFill>
                            <a:srgbClr val="FF0000"/>
                          </a:solidFill>
                          <a:latin typeface="Times New Roman" panose="02020603050405020304" pitchFamily="18" charset="0"/>
                          <a:cs typeface="Times New Roman" panose="02020603050405020304" pitchFamily="18" charset="0"/>
                        </a:rPr>
                        <a:t>713-722</a:t>
                      </a:r>
                      <a:endParaRPr lang="en-US" sz="2000" dirty="0">
                        <a:solidFill>
                          <a:srgbClr val="FF0000"/>
                        </a:solidFill>
                        <a:latin typeface="Times New Roman" panose="02020603050405020304" pitchFamily="18" charset="0"/>
                        <a:cs typeface="Times New Roman" panose="02020603050405020304" pitchFamily="18" charset="0"/>
                      </a:endParaRPr>
                    </a:p>
                  </a:txBody>
                  <a:tcPr marL="25901" marR="25901" marT="25901" marB="25901"/>
                </a:tc>
                <a:tc>
                  <a:txBody>
                    <a:bodyPr/>
                    <a:lstStyle/>
                    <a:p>
                      <a:r>
                        <a:rPr lang="en-US" sz="2000" dirty="0" smtClean="0">
                          <a:solidFill>
                            <a:srgbClr val="FF0000"/>
                          </a:solidFill>
                          <a:latin typeface="Times New Roman" panose="02020603050405020304" pitchFamily="18" charset="0"/>
                          <a:cs typeface="Times New Roman" panose="02020603050405020304" pitchFamily="18" charset="0"/>
                        </a:rPr>
                        <a:t>Mai </a:t>
                      </a:r>
                      <a:r>
                        <a:rPr lang="en-US" sz="2000" dirty="0" err="1" smtClean="0">
                          <a:solidFill>
                            <a:srgbClr val="FF0000"/>
                          </a:solidFill>
                          <a:latin typeface="Times New Roman" panose="02020603050405020304" pitchFamily="18" charset="0"/>
                          <a:cs typeface="Times New Roman" panose="02020603050405020304" pitchFamily="18" charset="0"/>
                        </a:rPr>
                        <a:t>Thúc</a:t>
                      </a:r>
                      <a:r>
                        <a:rPr lang="en-US" sz="2000" baseline="0" dirty="0" smtClean="0">
                          <a:solidFill>
                            <a:srgbClr val="FF0000"/>
                          </a:solidFill>
                          <a:latin typeface="Times New Roman" panose="02020603050405020304" pitchFamily="18" charset="0"/>
                          <a:cs typeface="Times New Roman" panose="02020603050405020304" pitchFamily="18" charset="0"/>
                        </a:rPr>
                        <a:t> Loan</a:t>
                      </a:r>
                      <a:endParaRPr lang="en-US" sz="2000" dirty="0">
                        <a:solidFill>
                          <a:srgbClr val="FF0000"/>
                        </a:solidFill>
                        <a:latin typeface="Times New Roman" panose="02020603050405020304" pitchFamily="18" charset="0"/>
                        <a:cs typeface="Times New Roman" panose="02020603050405020304" pitchFamily="18" charset="0"/>
                      </a:endParaRPr>
                    </a:p>
                  </a:txBody>
                  <a:tcPr marL="25901" marR="25901" marT="25901" marB="2590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FF0000"/>
                          </a:solidFill>
                          <a:latin typeface="Times New Roman" panose="02020603050405020304" pitchFamily="18" charset="0"/>
                          <a:cs typeface="Times New Roman" panose="02020603050405020304" pitchFamily="18" charset="0"/>
                        </a:rPr>
                        <a:t>Mai </a:t>
                      </a:r>
                      <a:r>
                        <a:rPr lang="en-US" sz="2000" dirty="0" err="1" smtClean="0">
                          <a:solidFill>
                            <a:srgbClr val="FF0000"/>
                          </a:solidFill>
                          <a:latin typeface="Times New Roman" panose="02020603050405020304" pitchFamily="18" charset="0"/>
                          <a:cs typeface="Times New Roman" panose="02020603050405020304" pitchFamily="18" charset="0"/>
                        </a:rPr>
                        <a:t>Thúc</a:t>
                      </a:r>
                      <a:r>
                        <a:rPr lang="en-US" sz="2000" baseline="0" dirty="0" smtClean="0">
                          <a:solidFill>
                            <a:srgbClr val="FF0000"/>
                          </a:solidFill>
                          <a:latin typeface="Times New Roman" panose="02020603050405020304" pitchFamily="18" charset="0"/>
                          <a:cs typeface="Times New Roman" panose="02020603050405020304" pitchFamily="18" charset="0"/>
                        </a:rPr>
                        <a:t> Loan</a:t>
                      </a:r>
                      <a:endParaRPr lang="en-US" sz="2000" dirty="0" smtClean="0">
                        <a:solidFill>
                          <a:srgbClr val="FF0000"/>
                        </a:solidFill>
                        <a:latin typeface="Times New Roman" panose="02020603050405020304" pitchFamily="18" charset="0"/>
                        <a:cs typeface="Times New Roman" panose="02020603050405020304" pitchFamily="18" charset="0"/>
                      </a:endParaRPr>
                    </a:p>
                    <a:p>
                      <a:endParaRPr lang="en-US" sz="2000" dirty="0">
                        <a:solidFill>
                          <a:srgbClr val="FF0000"/>
                        </a:solidFill>
                        <a:latin typeface="Times New Roman" panose="02020603050405020304" pitchFamily="18" charset="0"/>
                        <a:cs typeface="Times New Roman" panose="02020603050405020304" pitchFamily="18" charset="0"/>
                      </a:endParaRPr>
                    </a:p>
                  </a:txBody>
                  <a:tcPr marL="25901" marR="25901" marT="25901" marB="25901"/>
                </a:tc>
                <a:tc>
                  <a:txBody>
                    <a:bodyPr/>
                    <a:lstStyle/>
                    <a:p>
                      <a:r>
                        <a:rPr lang="en-US" sz="2000" dirty="0" err="1" smtClean="0">
                          <a:solidFill>
                            <a:srgbClr val="FF0000"/>
                          </a:solidFill>
                          <a:latin typeface="Times New Roman" panose="02020603050405020304" pitchFamily="18" charset="0"/>
                          <a:cs typeface="Times New Roman" panose="02020603050405020304" pitchFamily="18" charset="0"/>
                        </a:rPr>
                        <a:t>Hoan</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err="1" smtClean="0">
                          <a:solidFill>
                            <a:srgbClr val="FF0000"/>
                          </a:solidFill>
                          <a:latin typeface="Times New Roman" panose="02020603050405020304" pitchFamily="18" charset="0"/>
                          <a:cs typeface="Times New Roman" panose="02020603050405020304" pitchFamily="18" charset="0"/>
                        </a:rPr>
                        <a:t>Châu</a:t>
                      </a:r>
                      <a:endParaRPr lang="en-US" sz="2000" dirty="0">
                        <a:solidFill>
                          <a:srgbClr val="FF0000"/>
                        </a:solidFill>
                        <a:latin typeface="Times New Roman" panose="02020603050405020304" pitchFamily="18" charset="0"/>
                        <a:cs typeface="Times New Roman" panose="02020603050405020304" pitchFamily="18" charset="0"/>
                      </a:endParaRPr>
                    </a:p>
                  </a:txBody>
                  <a:tcPr marL="25901" marR="25901" marT="25901" marB="25901"/>
                </a:tc>
                <a:tc>
                  <a:txBody>
                    <a:bodyPr/>
                    <a:lstStyle/>
                    <a:p>
                      <a:r>
                        <a:rPr lang="en-US" sz="2000" dirty="0" err="1" smtClean="0">
                          <a:solidFill>
                            <a:srgbClr val="FF0000"/>
                          </a:solidFill>
                          <a:latin typeface="Times New Roman" panose="02020603050405020304" pitchFamily="18" charset="0"/>
                          <a:cs typeface="Times New Roman" panose="02020603050405020304" pitchFamily="18" charset="0"/>
                        </a:rPr>
                        <a:t>Thất</a:t>
                      </a:r>
                      <a:r>
                        <a:rPr lang="en-US" sz="2000" baseline="0" dirty="0" smtClean="0">
                          <a:solidFill>
                            <a:srgbClr val="FF0000"/>
                          </a:solidFill>
                          <a:latin typeface="Times New Roman" panose="02020603050405020304" pitchFamily="18" charset="0"/>
                          <a:cs typeface="Times New Roman" panose="02020603050405020304" pitchFamily="18" charset="0"/>
                        </a:rPr>
                        <a:t> </a:t>
                      </a:r>
                      <a:r>
                        <a:rPr lang="en-US" sz="2000" baseline="0" dirty="0" err="1" smtClean="0">
                          <a:solidFill>
                            <a:srgbClr val="FF0000"/>
                          </a:solidFill>
                          <a:latin typeface="Times New Roman" panose="02020603050405020304" pitchFamily="18" charset="0"/>
                          <a:cs typeface="Times New Roman" panose="02020603050405020304" pitchFamily="18" charset="0"/>
                        </a:rPr>
                        <a:t>bại</a:t>
                      </a:r>
                      <a:endParaRPr lang="en-US" sz="2000" dirty="0">
                        <a:solidFill>
                          <a:srgbClr val="FF0000"/>
                        </a:solidFill>
                        <a:latin typeface="Times New Roman" panose="02020603050405020304" pitchFamily="18" charset="0"/>
                        <a:cs typeface="Times New Roman" panose="02020603050405020304" pitchFamily="18" charset="0"/>
                      </a:endParaRPr>
                    </a:p>
                  </a:txBody>
                  <a:tcPr marL="25901" marR="25901" marT="25901" marB="25901"/>
                </a:tc>
                <a:tc>
                  <a:txBody>
                    <a:bodyPr/>
                    <a:lstStyle/>
                    <a:p>
                      <a:r>
                        <a:rPr lang="en-US" sz="1800" kern="1200" dirty="0" err="1" smtClean="0">
                          <a:solidFill>
                            <a:srgbClr val="FF0000"/>
                          </a:solidFill>
                          <a:effectLst/>
                          <a:latin typeface="Times New Roman" panose="02020603050405020304" pitchFamily="18" charset="0"/>
                          <a:ea typeface="+mn-ea"/>
                          <a:cs typeface="Times New Roman" panose="02020603050405020304" pitchFamily="18" charset="0"/>
                        </a:rPr>
                        <a:t>Khẳng</a:t>
                      </a:r>
                      <a:r>
                        <a:rPr lang="en-US" sz="1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1800" kern="1200" dirty="0" err="1" smtClean="0">
                          <a:solidFill>
                            <a:srgbClr val="FF0000"/>
                          </a:solidFill>
                          <a:effectLst/>
                          <a:latin typeface="Times New Roman" panose="02020603050405020304" pitchFamily="18" charset="0"/>
                          <a:ea typeface="+mn-ea"/>
                          <a:cs typeface="Times New Roman" panose="02020603050405020304" pitchFamily="18" charset="0"/>
                        </a:rPr>
                        <a:t>định</a:t>
                      </a:r>
                      <a:r>
                        <a:rPr lang="en-US" sz="1800" kern="1200" dirty="0" smtClean="0">
                          <a:solidFill>
                            <a:srgbClr val="FF0000"/>
                          </a:solidFill>
                          <a:effectLst/>
                          <a:latin typeface="Times New Roman" panose="02020603050405020304" pitchFamily="18" charset="0"/>
                          <a:ea typeface="+mn-ea"/>
                          <a:cs typeface="Times New Roman" panose="02020603050405020304" pitchFamily="18" charset="0"/>
                        </a:rPr>
                        <a:t> ý </a:t>
                      </a:r>
                      <a:r>
                        <a:rPr lang="en-US" sz="1800" kern="1200" dirty="0" err="1" smtClean="0">
                          <a:solidFill>
                            <a:srgbClr val="FF0000"/>
                          </a:solidFill>
                          <a:effectLst/>
                          <a:latin typeface="Times New Roman" panose="02020603050405020304" pitchFamily="18" charset="0"/>
                          <a:ea typeface="+mn-ea"/>
                          <a:cs typeface="Times New Roman" panose="02020603050405020304" pitchFamily="18" charset="0"/>
                        </a:rPr>
                        <a:t>chí</a:t>
                      </a:r>
                      <a:r>
                        <a:rPr lang="en-US" sz="1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1800" kern="1200" dirty="0" err="1" smtClean="0">
                          <a:solidFill>
                            <a:srgbClr val="FF0000"/>
                          </a:solidFill>
                          <a:effectLst/>
                          <a:latin typeface="Times New Roman" panose="02020603050405020304" pitchFamily="18" charset="0"/>
                          <a:ea typeface="+mn-ea"/>
                          <a:cs typeface="Times New Roman" panose="02020603050405020304" pitchFamily="18" charset="0"/>
                        </a:rPr>
                        <a:t>đấu</a:t>
                      </a:r>
                      <a:r>
                        <a:rPr lang="en-US" sz="1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1800" kern="1200" dirty="0" err="1" smtClean="0">
                          <a:solidFill>
                            <a:srgbClr val="FF0000"/>
                          </a:solidFill>
                          <a:effectLst/>
                          <a:latin typeface="Times New Roman" panose="02020603050405020304" pitchFamily="18" charset="0"/>
                          <a:ea typeface="+mn-ea"/>
                          <a:cs typeface="Times New Roman" panose="02020603050405020304" pitchFamily="18" charset="0"/>
                        </a:rPr>
                        <a:t>tranh</a:t>
                      </a:r>
                      <a:r>
                        <a:rPr lang="en-US" sz="1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1800" kern="1200" dirty="0" err="1" smtClean="0">
                          <a:solidFill>
                            <a:srgbClr val="FF0000"/>
                          </a:solidFill>
                          <a:effectLst/>
                          <a:latin typeface="Times New Roman" panose="02020603050405020304" pitchFamily="18" charset="0"/>
                          <a:ea typeface="+mn-ea"/>
                          <a:cs typeface="Times New Roman" panose="02020603050405020304" pitchFamily="18" charset="0"/>
                        </a:rPr>
                        <a:t>thoát</a:t>
                      </a:r>
                      <a:r>
                        <a:rPr lang="en-US" sz="1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1800" kern="1200" dirty="0" err="1" smtClean="0">
                          <a:solidFill>
                            <a:srgbClr val="FF0000"/>
                          </a:solidFill>
                          <a:effectLst/>
                          <a:latin typeface="Times New Roman" panose="02020603050405020304" pitchFamily="18" charset="0"/>
                          <a:ea typeface="+mn-ea"/>
                          <a:cs typeface="Times New Roman" panose="02020603050405020304" pitchFamily="18" charset="0"/>
                        </a:rPr>
                        <a:t>khỏi</a:t>
                      </a:r>
                      <a:r>
                        <a:rPr lang="en-US" sz="1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1800" kern="1200" dirty="0" err="1" smtClean="0">
                          <a:solidFill>
                            <a:srgbClr val="FF0000"/>
                          </a:solidFill>
                          <a:effectLst/>
                          <a:latin typeface="Times New Roman" panose="02020603050405020304" pitchFamily="18" charset="0"/>
                          <a:ea typeface="+mn-ea"/>
                          <a:cs typeface="Times New Roman" panose="02020603050405020304" pitchFamily="18" charset="0"/>
                        </a:rPr>
                        <a:t>ách</a:t>
                      </a:r>
                      <a:r>
                        <a:rPr lang="en-US" sz="1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1800" kern="1200" dirty="0" err="1" smtClean="0">
                          <a:solidFill>
                            <a:srgbClr val="FF0000"/>
                          </a:solidFill>
                          <a:effectLst/>
                          <a:latin typeface="Times New Roman" panose="02020603050405020304" pitchFamily="18" charset="0"/>
                          <a:ea typeface="+mn-ea"/>
                          <a:cs typeface="Times New Roman" panose="02020603050405020304" pitchFamily="18" charset="0"/>
                        </a:rPr>
                        <a:t>nô</a:t>
                      </a:r>
                      <a:r>
                        <a:rPr lang="en-US" sz="1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1800" kern="1200" dirty="0" err="1" smtClean="0">
                          <a:solidFill>
                            <a:srgbClr val="FF0000"/>
                          </a:solidFill>
                          <a:effectLst/>
                          <a:latin typeface="Times New Roman" panose="02020603050405020304" pitchFamily="18" charset="0"/>
                          <a:ea typeface="+mn-ea"/>
                          <a:cs typeface="Times New Roman" panose="02020603050405020304" pitchFamily="18" charset="0"/>
                        </a:rPr>
                        <a:t>lệ</a:t>
                      </a:r>
                      <a:r>
                        <a:rPr lang="en-US" sz="1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1800" kern="1200" dirty="0" err="1" smtClean="0">
                          <a:solidFill>
                            <a:srgbClr val="FF0000"/>
                          </a:solidFill>
                          <a:effectLst/>
                          <a:latin typeface="Times New Roman" panose="02020603050405020304" pitchFamily="18" charset="0"/>
                          <a:ea typeface="+mn-ea"/>
                          <a:cs typeface="Times New Roman" panose="02020603050405020304" pitchFamily="18" charset="0"/>
                        </a:rPr>
                        <a:t>của</a:t>
                      </a:r>
                      <a:r>
                        <a:rPr lang="en-US" sz="1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1800" kern="1200" dirty="0" err="1" smtClean="0">
                          <a:solidFill>
                            <a:srgbClr val="FF0000"/>
                          </a:solidFill>
                          <a:effectLst/>
                          <a:latin typeface="Times New Roman" panose="02020603050405020304" pitchFamily="18" charset="0"/>
                          <a:ea typeface="+mn-ea"/>
                          <a:cs typeface="Times New Roman" panose="02020603050405020304" pitchFamily="18" charset="0"/>
                        </a:rPr>
                        <a:t>dân</a:t>
                      </a:r>
                      <a:r>
                        <a:rPr lang="en-US" sz="1800" kern="1200" dirty="0" smtClean="0">
                          <a:solidFill>
                            <a:srgbClr val="FF0000"/>
                          </a:solidFill>
                          <a:effectLst/>
                          <a:latin typeface="Times New Roman" panose="02020603050405020304" pitchFamily="18" charset="0"/>
                          <a:ea typeface="+mn-ea"/>
                          <a:cs typeface="Times New Roman" panose="02020603050405020304" pitchFamily="18" charset="0"/>
                        </a:rPr>
                        <a:t> ta</a:t>
                      </a:r>
                      <a:endParaRPr lang="en-US" sz="2000" dirty="0">
                        <a:solidFill>
                          <a:srgbClr val="FF0000"/>
                        </a:solidFill>
                        <a:latin typeface="Times New Roman" panose="02020603050405020304" pitchFamily="18" charset="0"/>
                        <a:cs typeface="Times New Roman" panose="02020603050405020304" pitchFamily="18" charset="0"/>
                      </a:endParaRPr>
                    </a:p>
                  </a:txBody>
                  <a:tcPr marL="25901" marR="25901" marT="25901" marB="25901"/>
                </a:tc>
              </a:tr>
              <a:tr h="515634">
                <a:tc>
                  <a:txBody>
                    <a:bodyPr/>
                    <a:lstStyle/>
                    <a:p>
                      <a:pPr marL="0" marR="0">
                        <a:lnSpc>
                          <a:spcPct val="130000"/>
                        </a:lnSpc>
                        <a:spcBef>
                          <a:spcPts val="300"/>
                        </a:spcBef>
                        <a:spcAft>
                          <a:spcPts val="1500"/>
                        </a:spcAft>
                      </a:pPr>
                      <a:r>
                        <a:rPr lang="en-US" sz="2800">
                          <a:effectLst/>
                          <a:latin typeface="Times New Roman" panose="02020603050405020304" pitchFamily="18" charset="0"/>
                          <a:cs typeface="Times New Roman" panose="02020603050405020304" pitchFamily="18" charset="0"/>
                        </a:rPr>
                        <a:t>5</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25901" marR="25901" marT="25901" marB="25901"/>
                </a:tc>
                <a:tc>
                  <a:txBody>
                    <a:bodyPr/>
                    <a:lstStyle/>
                    <a:p>
                      <a:endParaRPr lang="en-US" sz="2000">
                        <a:latin typeface="Times New Roman" panose="02020603050405020304" pitchFamily="18" charset="0"/>
                        <a:cs typeface="Times New Roman" panose="02020603050405020304" pitchFamily="18" charset="0"/>
                      </a:endParaRPr>
                    </a:p>
                  </a:txBody>
                  <a:tcPr marL="25901" marR="25901" marT="25901" marB="25901"/>
                </a:tc>
                <a:tc>
                  <a:txBody>
                    <a:bodyPr/>
                    <a:lstStyle/>
                    <a:p>
                      <a:endParaRPr lang="en-US" sz="2000">
                        <a:latin typeface="Times New Roman" panose="02020603050405020304" pitchFamily="18" charset="0"/>
                        <a:cs typeface="Times New Roman" panose="02020603050405020304" pitchFamily="18" charset="0"/>
                      </a:endParaRPr>
                    </a:p>
                  </a:txBody>
                  <a:tcPr marL="25901" marR="25901" marT="25901" marB="25901"/>
                </a:tc>
                <a:tc>
                  <a:txBody>
                    <a:bodyPr/>
                    <a:lstStyle/>
                    <a:p>
                      <a:endParaRPr lang="en-US" sz="2000">
                        <a:latin typeface="Times New Roman" panose="02020603050405020304" pitchFamily="18" charset="0"/>
                        <a:cs typeface="Times New Roman" panose="02020603050405020304" pitchFamily="18" charset="0"/>
                      </a:endParaRPr>
                    </a:p>
                  </a:txBody>
                  <a:tcPr marL="25901" marR="25901" marT="25901" marB="25901"/>
                </a:tc>
                <a:tc>
                  <a:txBody>
                    <a:bodyPr/>
                    <a:lstStyle/>
                    <a:p>
                      <a:endParaRPr lang="en-US" sz="2000" dirty="0">
                        <a:latin typeface="Times New Roman" panose="02020603050405020304" pitchFamily="18" charset="0"/>
                        <a:cs typeface="Times New Roman" panose="02020603050405020304" pitchFamily="18" charset="0"/>
                      </a:endParaRPr>
                    </a:p>
                  </a:txBody>
                  <a:tcPr marL="25901" marR="25901" marT="25901" marB="25901"/>
                </a:tc>
                <a:tc>
                  <a:txBody>
                    <a:bodyPr/>
                    <a:lstStyle/>
                    <a:p>
                      <a:endParaRPr lang="en-US" sz="2000" dirty="0">
                        <a:latin typeface="Times New Roman" panose="02020603050405020304" pitchFamily="18" charset="0"/>
                        <a:cs typeface="Times New Roman" panose="02020603050405020304" pitchFamily="18" charset="0"/>
                      </a:endParaRPr>
                    </a:p>
                  </a:txBody>
                  <a:tcPr marL="25901" marR="25901" marT="25901" marB="25901"/>
                </a:tc>
                <a:tc>
                  <a:txBody>
                    <a:bodyPr/>
                    <a:lstStyle/>
                    <a:p>
                      <a:endParaRPr lang="en-US" sz="2000" dirty="0">
                        <a:latin typeface="Times New Roman" panose="02020603050405020304" pitchFamily="18" charset="0"/>
                        <a:cs typeface="Times New Roman" panose="02020603050405020304" pitchFamily="18" charset="0"/>
                      </a:endParaRPr>
                    </a:p>
                  </a:txBody>
                  <a:tcPr marL="25901" marR="25901" marT="25901" marB="25901"/>
                </a:tc>
              </a:tr>
            </a:tbl>
          </a:graphicData>
        </a:graphic>
      </p:graphicFrame>
    </p:spTree>
    <p:extLst>
      <p:ext uri="{BB962C8B-B14F-4D97-AF65-F5344CB8AC3E}">
        <p14:creationId xmlns:p14="http://schemas.microsoft.com/office/powerpoint/2010/main" val="907640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745"/>
            <a:ext cx="12192000" cy="1077218"/>
          </a:xfrm>
          <a:prstGeom prst="rect">
            <a:avLst/>
          </a:prstGeom>
          <a:solidFill>
            <a:schemeClr val="accent4">
              <a:lumMod val="20000"/>
              <a:lumOff val="80000"/>
            </a:schemeClr>
          </a:solidFill>
        </p:spPr>
        <p:txBody>
          <a:bodyPr wrap="square" rtlCol="0">
            <a:spAutoFit/>
          </a:bodyPr>
          <a:lstStyle/>
          <a:p>
            <a:pPr algn="ctr"/>
            <a:r>
              <a:rPr lang="en-US" sz="3200" b="1" dirty="0" err="1" smtClean="0">
                <a:solidFill>
                  <a:srgbClr val="FF0000"/>
                </a:solidFill>
                <a:latin typeface="Times New Roman" panose="02020603050405020304" pitchFamily="18" charset="0"/>
                <a:cs typeface="Times New Roman" panose="02020603050405020304" pitchFamily="18" charset="0"/>
              </a:rPr>
              <a:t>Bài</a:t>
            </a:r>
            <a:r>
              <a:rPr lang="en-US" sz="3200" b="1" dirty="0" smtClean="0">
                <a:solidFill>
                  <a:srgbClr val="FF0000"/>
                </a:solidFill>
                <a:latin typeface="Times New Roman" panose="02020603050405020304" pitchFamily="18" charset="0"/>
                <a:cs typeface="Times New Roman" panose="02020603050405020304" pitchFamily="18" charset="0"/>
              </a:rPr>
              <a:t> 18</a:t>
            </a:r>
          </a:p>
          <a:p>
            <a:pPr algn="ctr"/>
            <a:r>
              <a:rPr lang="en-US" sz="3200" b="1" dirty="0" smtClean="0">
                <a:solidFill>
                  <a:srgbClr val="FF0000"/>
                </a:solidFill>
                <a:latin typeface="Times New Roman" panose="02020603050405020304" pitchFamily="18" charset="0"/>
                <a:cs typeface="Times New Roman" panose="02020603050405020304" pitchFamily="18" charset="0"/>
              </a:rPr>
              <a:t> CÁC CUỘC ĐẤU TRANH GIÀNH ĐỘC LẬP TRƯỚC THẾ KỈ X</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125074" y="1438711"/>
            <a:ext cx="4781464" cy="603786"/>
          </a:xfrm>
          <a:prstGeom prst="round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en-US" sz="2400" b="1" dirty="0" smtClean="0">
                <a:solidFill>
                  <a:srgbClr val="FF0000"/>
                </a:solidFill>
                <a:latin typeface="Times New Roman" panose="02020603050405020304" pitchFamily="18" charset="0"/>
                <a:cs typeface="Times New Roman" panose="02020603050405020304" pitchFamily="18" charset="0"/>
              </a:rPr>
              <a:t>V. </a:t>
            </a:r>
            <a:r>
              <a:rPr lang="en-US" sz="2400" b="1" dirty="0">
                <a:solidFill>
                  <a:srgbClr val="FF0000"/>
                </a:solidFill>
                <a:latin typeface="Times New Roman" panose="02020603050405020304" pitchFamily="18" charset="0"/>
                <a:cs typeface="Times New Roman" panose="02020603050405020304" pitchFamily="18" charset="0"/>
              </a:rPr>
              <a:t>KHỞI NGHĨA </a:t>
            </a:r>
            <a:r>
              <a:rPr lang="en-US" sz="2400" b="1" dirty="0" smtClean="0">
                <a:solidFill>
                  <a:srgbClr val="FF0000"/>
                </a:solidFill>
                <a:latin typeface="Times New Roman" panose="02020603050405020304" pitchFamily="18" charset="0"/>
                <a:cs typeface="Times New Roman" panose="02020603050405020304" pitchFamily="18" charset="0"/>
              </a:rPr>
              <a:t>PHÙNG HƯNG</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2" name="AutoShape 2" descr="Khởi nghĩa Hai Bà Trưng: Thức tỉnh tinh thần dân tộc - Báo Công an Nhân dân  điện tử"/>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ounded Rectangular Callout 8"/>
          <p:cNvSpPr/>
          <p:nvPr/>
        </p:nvSpPr>
        <p:spPr>
          <a:xfrm>
            <a:off x="155575" y="5062654"/>
            <a:ext cx="4750963" cy="1583473"/>
          </a:xfrm>
          <a:prstGeom prst="wedgeRoundRectCallout">
            <a:avLst>
              <a:gd name="adj1" fmla="val 75609"/>
              <a:gd name="adj2" fmla="val -11572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latin typeface="+mj-lt"/>
              </a:rPr>
              <a:t>Dựa vào lược đồ 18.12, em hãy tóm tắt lại những diễn biến </a:t>
            </a:r>
            <a:r>
              <a:rPr lang="vi-VN" sz="2400" dirty="0" smtClean="0">
                <a:latin typeface="+mj-lt"/>
              </a:rPr>
              <a:t>ch</a:t>
            </a:r>
            <a:r>
              <a:rPr lang="en-US" sz="2400" dirty="0">
                <a:latin typeface="+mj-lt"/>
              </a:rPr>
              <a:t>í</a:t>
            </a:r>
            <a:r>
              <a:rPr lang="vi-VN" sz="2400" dirty="0" smtClean="0">
                <a:latin typeface="+mj-lt"/>
              </a:rPr>
              <a:t>nh </a:t>
            </a:r>
            <a:r>
              <a:rPr lang="vi-VN" sz="2400" dirty="0">
                <a:latin typeface="+mj-lt"/>
              </a:rPr>
              <a:t>của cuộc khởi nghĩa Phùng Hưng.</a:t>
            </a:r>
            <a:endParaRPr lang="en-US" sz="3200" dirty="0">
              <a:latin typeface="+mj-lt"/>
            </a:endParaRPr>
          </a:p>
        </p:txBody>
      </p:sp>
      <p:pic>
        <p:nvPicPr>
          <p:cNvPr id="3" name="Picture 2"/>
          <p:cNvPicPr>
            <a:picLocks noChangeAspect="1"/>
          </p:cNvPicPr>
          <p:nvPr/>
        </p:nvPicPr>
        <p:blipFill>
          <a:blip r:embed="rId2"/>
          <a:stretch>
            <a:fillRect/>
          </a:stretch>
        </p:blipFill>
        <p:spPr>
          <a:xfrm>
            <a:off x="6265090" y="1251171"/>
            <a:ext cx="5837068" cy="5581835"/>
          </a:xfrm>
          <a:prstGeom prst="rect">
            <a:avLst/>
          </a:prstGeom>
        </p:spPr>
      </p:pic>
      <p:sp>
        <p:nvSpPr>
          <p:cNvPr id="10" name="Explosion 2 9"/>
          <p:cNvSpPr/>
          <p:nvPr/>
        </p:nvSpPr>
        <p:spPr>
          <a:xfrm>
            <a:off x="7559779" y="2612494"/>
            <a:ext cx="423746" cy="446049"/>
          </a:xfrm>
          <a:prstGeom prst="irregularSeal2">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nut 10"/>
          <p:cNvSpPr/>
          <p:nvPr/>
        </p:nvSpPr>
        <p:spPr>
          <a:xfrm>
            <a:off x="8307259" y="2808127"/>
            <a:ext cx="828675" cy="983545"/>
          </a:xfrm>
          <a:prstGeom prst="donut">
            <a:avLst>
              <a:gd name="adj" fmla="val 549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p:cNvSpPr/>
          <p:nvPr/>
        </p:nvSpPr>
        <p:spPr>
          <a:xfrm>
            <a:off x="125074" y="2389245"/>
            <a:ext cx="6096000" cy="1569660"/>
          </a:xfrm>
          <a:prstGeom prst="rect">
            <a:avLst/>
          </a:prstGeom>
          <a:solidFill>
            <a:schemeClr val="bg1"/>
          </a:solidFill>
        </p:spPr>
        <p:txBody>
          <a:bodyPr>
            <a:spAutoFit/>
          </a:bodyPr>
          <a:lstStyle/>
          <a:p>
            <a:r>
              <a:rPr lang="vi-VN" sz="2400" dirty="0">
                <a:latin typeface="+mj-lt"/>
              </a:rPr>
              <a:t>Sau khi Phùng Hưng qua đời, con trai ông là Phùng An lên nối nghiệp cha. Năm 791, nhà Đường đem quân sang đàn áp, dập tắt cuộc khởi nghĩa</a:t>
            </a:r>
            <a:endParaRPr lang="en-US" sz="2400" dirty="0">
              <a:latin typeface="+mj-lt"/>
            </a:endParaRPr>
          </a:p>
        </p:txBody>
      </p:sp>
    </p:spTree>
    <p:extLst>
      <p:ext uri="{BB962C8B-B14F-4D97-AF65-F5344CB8AC3E}">
        <p14:creationId xmlns:p14="http://schemas.microsoft.com/office/powerpoint/2010/main" val="2285335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745"/>
            <a:ext cx="12192000" cy="1077218"/>
          </a:xfrm>
          <a:prstGeom prst="rect">
            <a:avLst/>
          </a:prstGeom>
          <a:solidFill>
            <a:schemeClr val="accent4">
              <a:lumMod val="20000"/>
              <a:lumOff val="80000"/>
            </a:schemeClr>
          </a:solidFill>
        </p:spPr>
        <p:txBody>
          <a:bodyPr wrap="square" rtlCol="0">
            <a:spAutoFit/>
          </a:bodyPr>
          <a:lstStyle/>
          <a:p>
            <a:pPr algn="ctr"/>
            <a:r>
              <a:rPr lang="en-US" sz="3200" b="1" dirty="0" err="1" smtClean="0">
                <a:solidFill>
                  <a:srgbClr val="FF0000"/>
                </a:solidFill>
                <a:latin typeface="Times New Roman" panose="02020603050405020304" pitchFamily="18" charset="0"/>
                <a:cs typeface="Times New Roman" panose="02020603050405020304" pitchFamily="18" charset="0"/>
              </a:rPr>
              <a:t>Bài</a:t>
            </a:r>
            <a:r>
              <a:rPr lang="en-US" sz="3200" b="1" dirty="0" smtClean="0">
                <a:solidFill>
                  <a:srgbClr val="FF0000"/>
                </a:solidFill>
                <a:latin typeface="Times New Roman" panose="02020603050405020304" pitchFamily="18" charset="0"/>
                <a:cs typeface="Times New Roman" panose="02020603050405020304" pitchFamily="18" charset="0"/>
              </a:rPr>
              <a:t> 18</a:t>
            </a:r>
          </a:p>
          <a:p>
            <a:pPr algn="ctr"/>
            <a:r>
              <a:rPr lang="en-US" sz="3200" b="1" dirty="0" smtClean="0">
                <a:solidFill>
                  <a:srgbClr val="FF0000"/>
                </a:solidFill>
                <a:latin typeface="Times New Roman" panose="02020603050405020304" pitchFamily="18" charset="0"/>
                <a:cs typeface="Times New Roman" panose="02020603050405020304" pitchFamily="18" charset="0"/>
              </a:rPr>
              <a:t> CÁC CUỘC ĐẤU TRANH GIÀNH ĐỘC LẬP TRƯỚC THẾ KỈ X</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125074" y="1438711"/>
            <a:ext cx="4781464" cy="603786"/>
          </a:xfrm>
          <a:prstGeom prst="round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en-US" sz="2400" b="1" dirty="0" smtClean="0">
                <a:solidFill>
                  <a:srgbClr val="FF0000"/>
                </a:solidFill>
                <a:latin typeface="Times New Roman" panose="02020603050405020304" pitchFamily="18" charset="0"/>
                <a:cs typeface="Times New Roman" panose="02020603050405020304" pitchFamily="18" charset="0"/>
              </a:rPr>
              <a:t>V. </a:t>
            </a:r>
            <a:r>
              <a:rPr lang="en-US" sz="2400" b="1" dirty="0">
                <a:solidFill>
                  <a:srgbClr val="FF0000"/>
                </a:solidFill>
                <a:latin typeface="Times New Roman" panose="02020603050405020304" pitchFamily="18" charset="0"/>
                <a:cs typeface="Times New Roman" panose="02020603050405020304" pitchFamily="18" charset="0"/>
              </a:rPr>
              <a:t>KHỞI NGHĨA </a:t>
            </a:r>
            <a:r>
              <a:rPr lang="en-US" sz="2400" b="1" dirty="0" smtClean="0">
                <a:solidFill>
                  <a:srgbClr val="FF0000"/>
                </a:solidFill>
                <a:latin typeface="Times New Roman" panose="02020603050405020304" pitchFamily="18" charset="0"/>
                <a:cs typeface="Times New Roman" panose="02020603050405020304" pitchFamily="18" charset="0"/>
              </a:rPr>
              <a:t>PHÙNG HƯNG</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2" name="AutoShape 2" descr="Khởi nghĩa Hai Bà Trưng: Thức tỉnh tinh thần dân tộc - Báo Công an Nhân dân  điện tử"/>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ounded Rectangular Callout 8"/>
          <p:cNvSpPr/>
          <p:nvPr/>
        </p:nvSpPr>
        <p:spPr>
          <a:xfrm>
            <a:off x="6202171" y="5274527"/>
            <a:ext cx="5989830" cy="1583473"/>
          </a:xfrm>
          <a:prstGeom prst="wedgeRoundRectCallout">
            <a:avLst>
              <a:gd name="adj1" fmla="val -634"/>
              <a:gd name="adj2" fmla="val -9812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t>Nhân dân tưởng nhớ Phùng Hưng, lập đền thờ và truy tôn là Bố Cái Đại Vương.</a:t>
            </a:r>
            <a:endParaRPr lang="en-US" sz="3200" dirty="0">
              <a:latin typeface="+mj-lt"/>
            </a:endParaRPr>
          </a:p>
        </p:txBody>
      </p:sp>
      <p:pic>
        <p:nvPicPr>
          <p:cNvPr id="5" name="Picture 4"/>
          <p:cNvPicPr>
            <a:picLocks noChangeAspect="1"/>
          </p:cNvPicPr>
          <p:nvPr/>
        </p:nvPicPr>
        <p:blipFill>
          <a:blip r:embed="rId2"/>
          <a:stretch>
            <a:fillRect/>
          </a:stretch>
        </p:blipFill>
        <p:spPr>
          <a:xfrm>
            <a:off x="6202170" y="1011451"/>
            <a:ext cx="5989830" cy="3504794"/>
          </a:xfrm>
          <a:prstGeom prst="rect">
            <a:avLst/>
          </a:prstGeom>
        </p:spPr>
      </p:pic>
      <p:sp>
        <p:nvSpPr>
          <p:cNvPr id="13" name="Rounded Rectangular Callout 12"/>
          <p:cNvSpPr/>
          <p:nvPr/>
        </p:nvSpPr>
        <p:spPr>
          <a:xfrm>
            <a:off x="0" y="5274527"/>
            <a:ext cx="5989830" cy="1583473"/>
          </a:xfrm>
          <a:prstGeom prst="wedgeRoundRectCallout">
            <a:avLst>
              <a:gd name="adj1" fmla="val 54844"/>
              <a:gd name="adj2" fmla="val -117841"/>
              <a:gd name="adj3" fmla="val 16667"/>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t>Tại sao nhân dân ta gọi Phùng Hưng là Bố Cái Đại Vương?.</a:t>
            </a:r>
            <a:endParaRPr lang="en-US" sz="3200" dirty="0">
              <a:latin typeface="+mj-lt"/>
            </a:endParaRPr>
          </a:p>
        </p:txBody>
      </p:sp>
      <p:sp>
        <p:nvSpPr>
          <p:cNvPr id="14" name="Rectangle 13"/>
          <p:cNvSpPr/>
          <p:nvPr/>
        </p:nvSpPr>
        <p:spPr>
          <a:xfrm>
            <a:off x="125074" y="2389245"/>
            <a:ext cx="6096000" cy="1569660"/>
          </a:xfrm>
          <a:prstGeom prst="rect">
            <a:avLst/>
          </a:prstGeom>
          <a:solidFill>
            <a:schemeClr val="bg1"/>
          </a:solidFill>
        </p:spPr>
        <p:txBody>
          <a:bodyPr>
            <a:spAutoFit/>
          </a:bodyPr>
          <a:lstStyle/>
          <a:p>
            <a:r>
              <a:rPr lang="en-US" sz="3200" dirty="0" smtClean="0">
                <a:latin typeface="Times New Roman" panose="02020603050405020304" pitchFamily="18" charset="0"/>
                <a:cs typeface="Times New Roman" panose="02020603050405020304" pitchFamily="18" charset="0"/>
              </a:rPr>
              <a:t>Cha = </a:t>
            </a:r>
            <a:r>
              <a:rPr lang="en-US" sz="3200" dirty="0" err="1" smtClean="0">
                <a:latin typeface="Times New Roman" panose="02020603050405020304" pitchFamily="18" charset="0"/>
                <a:cs typeface="Times New Roman" panose="02020603050405020304" pitchFamily="18" charset="0"/>
              </a:rPr>
              <a:t>bố</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Mẹ</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cái</a:t>
            </a:r>
            <a:r>
              <a:rPr lang="en-US" sz="3200"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smtClean="0">
                <a:latin typeface="Times New Roman" panose="02020603050405020304" pitchFamily="18" charset="0"/>
                <a:cs typeface="Times New Roman" panose="02020603050405020304" pitchFamily="18" charset="0"/>
                <a:sym typeface="Wingdings" panose="05000000000000000000" pitchFamily="2" charset="2"/>
              </a:rPr>
              <a:t>muốn</a:t>
            </a:r>
            <a:r>
              <a:rPr lang="en-US" sz="3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smtClean="0">
                <a:latin typeface="Times New Roman" panose="02020603050405020304" pitchFamily="18" charset="0"/>
                <a:cs typeface="Times New Roman" panose="02020603050405020304" pitchFamily="18" charset="0"/>
                <a:sym typeface="Wingdings" panose="05000000000000000000" pitchFamily="2" charset="2"/>
              </a:rPr>
              <a:t>tỏ</a:t>
            </a:r>
            <a:r>
              <a:rPr lang="en-US" sz="3200" dirty="0" smtClean="0">
                <a:latin typeface="Times New Roman" panose="02020603050405020304" pitchFamily="18" charset="0"/>
                <a:cs typeface="Times New Roman" panose="02020603050405020304" pitchFamily="18" charset="0"/>
                <a:sym typeface="Wingdings" panose="05000000000000000000" pitchFamily="2" charset="2"/>
              </a:rPr>
              <a:t> long </a:t>
            </a:r>
            <a:r>
              <a:rPr lang="en-US" sz="3200" dirty="0" err="1" smtClean="0">
                <a:latin typeface="Times New Roman" panose="02020603050405020304" pitchFamily="18" charset="0"/>
                <a:cs typeface="Times New Roman" panose="02020603050405020304" pitchFamily="18" charset="0"/>
                <a:sym typeface="Wingdings" panose="05000000000000000000" pitchFamily="2" charset="2"/>
              </a:rPr>
              <a:t>biết</a:t>
            </a:r>
            <a:r>
              <a:rPr lang="en-US" sz="3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smtClean="0">
                <a:latin typeface="Times New Roman" panose="02020603050405020304" pitchFamily="18" charset="0"/>
                <a:cs typeface="Times New Roman" panose="02020603050405020304" pitchFamily="18" charset="0"/>
                <a:sym typeface="Wingdings" panose="05000000000000000000" pitchFamily="2" charset="2"/>
              </a:rPr>
              <a:t>ơn</a:t>
            </a:r>
            <a:r>
              <a:rPr lang="en-US" sz="3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smtClean="0">
                <a:latin typeface="Times New Roman" panose="02020603050405020304" pitchFamily="18" charset="0"/>
                <a:cs typeface="Times New Roman" panose="02020603050405020304" pitchFamily="18" charset="0"/>
                <a:sym typeface="Wingdings" panose="05000000000000000000" pitchFamily="2" charset="2"/>
              </a:rPr>
              <a:t>vị</a:t>
            </a:r>
            <a:r>
              <a:rPr lang="en-US" sz="3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smtClean="0">
                <a:latin typeface="Times New Roman" panose="02020603050405020304" pitchFamily="18" charset="0"/>
                <a:cs typeface="Times New Roman" panose="02020603050405020304" pitchFamily="18" charset="0"/>
                <a:sym typeface="Wingdings" panose="05000000000000000000" pitchFamily="2" charset="2"/>
              </a:rPr>
              <a:t>anh</a:t>
            </a:r>
            <a:r>
              <a:rPr lang="en-US" sz="3200" dirty="0" smtClean="0">
                <a:latin typeface="Times New Roman" panose="02020603050405020304" pitchFamily="18" charset="0"/>
                <a:cs typeface="Times New Roman" panose="02020603050405020304" pitchFamily="18" charset="0"/>
                <a:sym typeface="Wingdings" panose="05000000000000000000" pitchFamily="2" charset="2"/>
              </a:rPr>
              <a:t> hung </a:t>
            </a:r>
            <a:r>
              <a:rPr lang="en-US" sz="3200" dirty="0" err="1" smtClean="0">
                <a:latin typeface="Times New Roman" panose="02020603050405020304" pitchFamily="18" charset="0"/>
                <a:cs typeface="Times New Roman" panose="02020603050405020304" pitchFamily="18" charset="0"/>
                <a:sym typeface="Wingdings" panose="05000000000000000000" pitchFamily="2" charset="2"/>
              </a:rPr>
              <a:t>đã</a:t>
            </a:r>
            <a:r>
              <a:rPr lang="en-US" sz="3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smtClean="0">
                <a:latin typeface="Times New Roman" panose="02020603050405020304" pitchFamily="18" charset="0"/>
                <a:cs typeface="Times New Roman" panose="02020603050405020304" pitchFamily="18" charset="0"/>
                <a:sym typeface="Wingdings" panose="05000000000000000000" pitchFamily="2" charset="2"/>
              </a:rPr>
              <a:t>tái</a:t>
            </a:r>
            <a:r>
              <a:rPr lang="en-US" sz="3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smtClean="0">
                <a:latin typeface="Times New Roman" panose="02020603050405020304" pitchFamily="18" charset="0"/>
                <a:cs typeface="Times New Roman" panose="02020603050405020304" pitchFamily="18" charset="0"/>
                <a:sym typeface="Wingdings" panose="05000000000000000000" pitchFamily="2" charset="2"/>
              </a:rPr>
              <a:t>sinh</a:t>
            </a:r>
            <a:r>
              <a:rPr lang="en-US" sz="3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smtClean="0">
                <a:latin typeface="Times New Roman" panose="02020603050405020304" pitchFamily="18" charset="0"/>
                <a:cs typeface="Times New Roman" panose="02020603050405020304" pitchFamily="18" charset="0"/>
                <a:sym typeface="Wingdings" panose="05000000000000000000" pitchFamily="2" charset="2"/>
              </a:rPr>
              <a:t>cho</a:t>
            </a:r>
            <a:r>
              <a:rPr lang="en-US" sz="3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smtClean="0">
                <a:latin typeface="Times New Roman" panose="02020603050405020304" pitchFamily="18" charset="0"/>
                <a:cs typeface="Times New Roman" panose="02020603050405020304" pitchFamily="18" charset="0"/>
                <a:sym typeface="Wingdings" panose="05000000000000000000" pitchFamily="2" charset="2"/>
              </a:rPr>
              <a:t>nhân</a:t>
            </a:r>
            <a:r>
              <a:rPr lang="en-US" sz="3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smtClean="0">
                <a:latin typeface="Times New Roman" panose="02020603050405020304" pitchFamily="18" charset="0"/>
                <a:cs typeface="Times New Roman" panose="02020603050405020304" pitchFamily="18" charset="0"/>
                <a:sym typeface="Wingdings" panose="05000000000000000000" pitchFamily="2" charset="2"/>
              </a:rPr>
              <a:t>dân</a:t>
            </a:r>
            <a:r>
              <a:rPr lang="en-US" sz="3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smtClean="0">
                <a:latin typeface="Times New Roman" panose="02020603050405020304" pitchFamily="18" charset="0"/>
                <a:cs typeface="Times New Roman" panose="02020603050405020304" pitchFamily="18" charset="0"/>
                <a:sym typeface="Wingdings" panose="05000000000000000000" pitchFamily="2" charset="2"/>
              </a:rPr>
              <a:t>cuộc</a:t>
            </a:r>
            <a:r>
              <a:rPr lang="en-US" sz="3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smtClean="0">
                <a:latin typeface="Times New Roman" panose="02020603050405020304" pitchFamily="18" charset="0"/>
                <a:cs typeface="Times New Roman" panose="02020603050405020304" pitchFamily="18" charset="0"/>
                <a:sym typeface="Wingdings" panose="05000000000000000000" pitchFamily="2" charset="2"/>
              </a:rPr>
              <a:t>sống</a:t>
            </a:r>
            <a:r>
              <a:rPr lang="en-US" sz="3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smtClean="0">
                <a:latin typeface="Times New Roman" panose="02020603050405020304" pitchFamily="18" charset="0"/>
                <a:cs typeface="Times New Roman" panose="02020603050405020304" pitchFamily="18" charset="0"/>
                <a:sym typeface="Wingdings" panose="05000000000000000000" pitchFamily="2" charset="2"/>
              </a:rPr>
              <a:t>mới</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411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745"/>
            <a:ext cx="12192000" cy="1077218"/>
          </a:xfrm>
          <a:prstGeom prst="rect">
            <a:avLst/>
          </a:prstGeom>
          <a:solidFill>
            <a:schemeClr val="accent4">
              <a:lumMod val="20000"/>
              <a:lumOff val="80000"/>
            </a:schemeClr>
          </a:solidFill>
        </p:spPr>
        <p:txBody>
          <a:bodyPr wrap="square" rtlCol="0">
            <a:spAutoFit/>
          </a:bodyPr>
          <a:lstStyle/>
          <a:p>
            <a:pPr algn="ctr"/>
            <a:r>
              <a:rPr lang="en-US" sz="3200" b="1" dirty="0" err="1" smtClean="0">
                <a:solidFill>
                  <a:srgbClr val="FF0000"/>
                </a:solidFill>
                <a:latin typeface="Times New Roman" panose="02020603050405020304" pitchFamily="18" charset="0"/>
                <a:cs typeface="Times New Roman" panose="02020603050405020304" pitchFamily="18" charset="0"/>
              </a:rPr>
              <a:t>Bài</a:t>
            </a:r>
            <a:r>
              <a:rPr lang="en-US" sz="3200" b="1" dirty="0" smtClean="0">
                <a:solidFill>
                  <a:srgbClr val="FF0000"/>
                </a:solidFill>
                <a:latin typeface="Times New Roman" panose="02020603050405020304" pitchFamily="18" charset="0"/>
                <a:cs typeface="Times New Roman" panose="02020603050405020304" pitchFamily="18" charset="0"/>
              </a:rPr>
              <a:t> 18</a:t>
            </a:r>
          </a:p>
          <a:p>
            <a:pPr algn="ctr"/>
            <a:r>
              <a:rPr lang="en-US" sz="3200" b="1" dirty="0" smtClean="0">
                <a:solidFill>
                  <a:srgbClr val="FF0000"/>
                </a:solidFill>
                <a:latin typeface="Times New Roman" panose="02020603050405020304" pitchFamily="18" charset="0"/>
                <a:cs typeface="Times New Roman" panose="02020603050405020304" pitchFamily="18" charset="0"/>
              </a:rPr>
              <a:t> CÁC CUỘC ĐẤU TRANH GIÀNH ĐỘC LẬP TRƯỚC THẾ KỈ X</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67734" y="1740604"/>
            <a:ext cx="6695206" cy="603786"/>
          </a:xfrm>
          <a:prstGeom prst="round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en-US" sz="2400" b="1" dirty="0">
                <a:solidFill>
                  <a:srgbClr val="FF0000"/>
                </a:solidFill>
                <a:latin typeface="Times New Roman" panose="02020603050405020304" pitchFamily="18" charset="0"/>
                <a:cs typeface="Times New Roman" panose="02020603050405020304" pitchFamily="18" charset="0"/>
              </a:rPr>
              <a:t>I</a:t>
            </a:r>
            <a:r>
              <a:rPr lang="en-US" sz="2400" b="1" dirty="0" smtClean="0">
                <a:solidFill>
                  <a:srgbClr val="FF0000"/>
                </a:solidFill>
                <a:latin typeface="Times New Roman" panose="02020603050405020304" pitchFamily="18" charset="0"/>
                <a:cs typeface="Times New Roman" panose="02020603050405020304" pitchFamily="18" charset="0"/>
              </a:rPr>
              <a:t>. KHỞI NGHĨA HAI BÀ TRƯNG (NĂM 40-43)</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0" y="2489810"/>
            <a:ext cx="6762940" cy="553939"/>
          </a:xfrm>
          <a:prstGeom prst="round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en-US" sz="2400" b="1" dirty="0">
                <a:solidFill>
                  <a:srgbClr val="FF0000"/>
                </a:solidFill>
                <a:latin typeface="Times New Roman" panose="02020603050405020304" pitchFamily="18" charset="0"/>
                <a:cs typeface="Times New Roman" panose="02020603050405020304" pitchFamily="18" charset="0"/>
              </a:rPr>
              <a:t>II</a:t>
            </a:r>
            <a:r>
              <a:rPr lang="en-US" sz="2400" b="1" dirty="0" smtClean="0">
                <a:solidFill>
                  <a:srgbClr val="FF0000"/>
                </a:solidFill>
                <a:latin typeface="Times New Roman" panose="02020603050405020304" pitchFamily="18" charset="0"/>
                <a:cs typeface="Times New Roman" panose="02020603050405020304" pitchFamily="18" charset="0"/>
              </a:rPr>
              <a:t>. KHỞI NGHĨA BÀ TRIỆU (NĂM 248)</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8" name="Rounded Rectangle 17"/>
          <p:cNvSpPr/>
          <p:nvPr/>
        </p:nvSpPr>
        <p:spPr>
          <a:xfrm>
            <a:off x="1298213" y="8450583"/>
            <a:ext cx="4538134" cy="459188"/>
          </a:xfrm>
          <a:prstGeom prst="round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en-US" sz="2400" b="1" dirty="0" smtClean="0">
                <a:solidFill>
                  <a:srgbClr val="0070C0"/>
                </a:solidFill>
                <a:latin typeface="Times New Roman" panose="02020603050405020304" pitchFamily="18" charset="0"/>
                <a:cs typeface="Times New Roman" panose="02020603050405020304" pitchFamily="18" charset="0"/>
              </a:rPr>
              <a:t>1.</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Những</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chuyển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biến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về</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kinh</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tế</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48119" y="3189169"/>
            <a:ext cx="9756783" cy="553939"/>
          </a:xfrm>
          <a:prstGeom prst="round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en-US" sz="2400" b="1" dirty="0" smtClean="0">
                <a:solidFill>
                  <a:srgbClr val="FF0000"/>
                </a:solidFill>
                <a:latin typeface="Times New Roman" panose="02020603050405020304" pitchFamily="18" charset="0"/>
                <a:cs typeface="Times New Roman" panose="02020603050405020304" pitchFamily="18" charset="0"/>
              </a:rPr>
              <a:t>III. KHỞI NGHĨA LÝ BÍ VÀ NƯỚC VẠN XUÂN (NĂM 542- 602)</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5" name="Rounded Rectangle 14"/>
          <p:cNvSpPr/>
          <p:nvPr/>
        </p:nvSpPr>
        <p:spPr>
          <a:xfrm>
            <a:off x="0" y="4094574"/>
            <a:ext cx="9756783" cy="553939"/>
          </a:xfrm>
          <a:prstGeom prst="round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en-US" sz="2400" b="1" dirty="0" smtClean="0">
                <a:solidFill>
                  <a:srgbClr val="FF0000"/>
                </a:solidFill>
                <a:latin typeface="Times New Roman" panose="02020603050405020304" pitchFamily="18" charset="0"/>
                <a:cs typeface="Times New Roman" panose="02020603050405020304" pitchFamily="18" charset="0"/>
              </a:rPr>
              <a:t>IV. KHỞI NGHĨA MAI THÚC LOAN (NĂM 713-722)</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20" name="Rounded Rectangle 19"/>
          <p:cNvSpPr/>
          <p:nvPr/>
        </p:nvSpPr>
        <p:spPr>
          <a:xfrm>
            <a:off x="22799" y="4999979"/>
            <a:ext cx="9756783" cy="553939"/>
          </a:xfrm>
          <a:prstGeom prst="round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en-US" sz="2400" b="1" dirty="0" smtClean="0">
                <a:solidFill>
                  <a:srgbClr val="FF0000"/>
                </a:solidFill>
                <a:latin typeface="Times New Roman" panose="02020603050405020304" pitchFamily="18" charset="0"/>
                <a:cs typeface="Times New Roman" panose="02020603050405020304" pitchFamily="18" charset="0"/>
              </a:rPr>
              <a:t>V. KHỞI NGHĨA PHÙNG HƯNG </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9154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anim calcmode="lin" valueType="num">
                                      <p:cBhvr>
                                        <p:cTn id="41" dur="1000" fill="hold"/>
                                        <p:tgtEl>
                                          <p:spTgt spid="15"/>
                                        </p:tgtEl>
                                        <p:attrNameLst>
                                          <p:attrName>ppt_x</p:attrName>
                                        </p:attrNameLst>
                                      </p:cBhvr>
                                      <p:tavLst>
                                        <p:tav tm="0">
                                          <p:val>
                                            <p:strVal val="#ppt_x"/>
                                          </p:val>
                                        </p:tav>
                                        <p:tav tm="100000">
                                          <p:val>
                                            <p:strVal val="#ppt_x"/>
                                          </p:val>
                                        </p:tav>
                                      </p:tavLst>
                                    </p:anim>
                                    <p:anim calcmode="lin" valueType="num">
                                      <p:cBhvr>
                                        <p:cTn id="4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1" grpId="0" animBg="1"/>
      <p:bldP spid="18" grpId="0" animBg="1"/>
      <p:bldP spid="12" grpId="0" animBg="1"/>
      <p:bldP spid="15" grpId="0" animBg="1"/>
      <p:bldP spid="2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745"/>
            <a:ext cx="12192000" cy="1077218"/>
          </a:xfrm>
          <a:prstGeom prst="rect">
            <a:avLst/>
          </a:prstGeom>
          <a:solidFill>
            <a:schemeClr val="accent4">
              <a:lumMod val="20000"/>
              <a:lumOff val="80000"/>
            </a:schemeClr>
          </a:solidFill>
        </p:spPr>
        <p:txBody>
          <a:bodyPr wrap="square" rtlCol="0">
            <a:spAutoFit/>
          </a:bodyPr>
          <a:lstStyle/>
          <a:p>
            <a:pPr algn="ctr"/>
            <a:r>
              <a:rPr lang="en-US" sz="3200" b="1" dirty="0" err="1" smtClean="0">
                <a:solidFill>
                  <a:srgbClr val="FF0000"/>
                </a:solidFill>
                <a:latin typeface="Times New Roman" panose="02020603050405020304" pitchFamily="18" charset="0"/>
                <a:cs typeface="Times New Roman" panose="02020603050405020304" pitchFamily="18" charset="0"/>
              </a:rPr>
              <a:t>Bài</a:t>
            </a:r>
            <a:r>
              <a:rPr lang="en-US" sz="3200" b="1" dirty="0" smtClean="0">
                <a:solidFill>
                  <a:srgbClr val="FF0000"/>
                </a:solidFill>
                <a:latin typeface="Times New Roman" panose="02020603050405020304" pitchFamily="18" charset="0"/>
                <a:cs typeface="Times New Roman" panose="02020603050405020304" pitchFamily="18" charset="0"/>
              </a:rPr>
              <a:t> 18</a:t>
            </a:r>
          </a:p>
          <a:p>
            <a:pPr algn="ctr"/>
            <a:r>
              <a:rPr lang="en-US" sz="3200" b="1" dirty="0" smtClean="0">
                <a:solidFill>
                  <a:srgbClr val="FF0000"/>
                </a:solidFill>
                <a:latin typeface="Times New Roman" panose="02020603050405020304" pitchFamily="18" charset="0"/>
                <a:cs typeface="Times New Roman" panose="02020603050405020304" pitchFamily="18" charset="0"/>
              </a:rPr>
              <a:t> CÁC CUỘC ĐẤU TRANH GIÀNH ĐỘC LẬP TRƯỚC THẾ KỈ X</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2" name="AutoShape 2" descr="Khởi nghĩa Hai Bà Trưng: Thức tỉnh tinh thần dân tộc - Báo Công an Nhân dân  điện tử"/>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8" name="Table 7"/>
          <p:cNvGraphicFramePr>
            <a:graphicFrameLocks noGrp="1"/>
          </p:cNvGraphicFramePr>
          <p:nvPr>
            <p:extLst>
              <p:ext uri="{D42A27DB-BD31-4B8C-83A1-F6EECF244321}">
                <p14:modId xmlns:p14="http://schemas.microsoft.com/office/powerpoint/2010/main" val="2174430765"/>
              </p:ext>
            </p:extLst>
          </p:nvPr>
        </p:nvGraphicFramePr>
        <p:xfrm>
          <a:off x="0" y="1091963"/>
          <a:ext cx="11696700" cy="4712066"/>
        </p:xfrm>
        <a:graphic>
          <a:graphicData uri="http://schemas.openxmlformats.org/drawingml/2006/table">
            <a:tbl>
              <a:tblPr firstRow="1" firstCol="1" bandRow="1">
                <a:tableStyleId>{5C22544A-7EE6-4342-B048-85BDC9FD1C3A}</a:tableStyleId>
              </a:tblPr>
              <a:tblGrid>
                <a:gridCol w="305055"/>
                <a:gridCol w="733465"/>
                <a:gridCol w="1163143"/>
                <a:gridCol w="1814176"/>
                <a:gridCol w="2351507"/>
                <a:gridCol w="1205029"/>
                <a:gridCol w="4124325"/>
              </a:tblGrid>
              <a:tr h="310978">
                <a:tc>
                  <a:txBody>
                    <a:bodyPr/>
                    <a:lstStyle/>
                    <a:p>
                      <a:pPr marL="0" marR="0">
                        <a:lnSpc>
                          <a:spcPct val="130000"/>
                        </a:lnSpc>
                        <a:spcBef>
                          <a:spcPts val="300"/>
                        </a:spcBef>
                        <a:spcAft>
                          <a:spcPts val="1500"/>
                        </a:spcAft>
                      </a:pPr>
                      <a:r>
                        <a:rPr lang="en-US" sz="1800" dirty="0" err="1">
                          <a:effectLst/>
                          <a:latin typeface="Times New Roman" panose="02020603050405020304" pitchFamily="18" charset="0"/>
                          <a:cs typeface="Times New Roman" panose="02020603050405020304" pitchFamily="18" charset="0"/>
                        </a:rPr>
                        <a:t>Số</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1" marR="25901" marT="25901" marB="25901"/>
                </a:tc>
                <a:tc>
                  <a:txBody>
                    <a:bodyPr/>
                    <a:lstStyle/>
                    <a:p>
                      <a:pPr marL="0" marR="0">
                        <a:lnSpc>
                          <a:spcPct val="130000"/>
                        </a:lnSpc>
                        <a:spcBef>
                          <a:spcPts val="300"/>
                        </a:spcBef>
                        <a:spcAft>
                          <a:spcPts val="1500"/>
                        </a:spcAft>
                      </a:pPr>
                      <a:r>
                        <a:rPr lang="en-US" sz="1800" dirty="0" err="1">
                          <a:effectLst/>
                          <a:latin typeface="Times New Roman" panose="02020603050405020304" pitchFamily="18" charset="0"/>
                          <a:cs typeface="Times New Roman" panose="02020603050405020304" pitchFamily="18" charset="0"/>
                        </a:rPr>
                        <a:t>Thời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gian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1" marR="25901" marT="25901" marB="25901"/>
                </a:tc>
                <a:tc>
                  <a:txBody>
                    <a:bodyPr/>
                    <a:lstStyle/>
                    <a:p>
                      <a:pPr marL="0" marR="0">
                        <a:lnSpc>
                          <a:spcPct val="130000"/>
                        </a:lnSpc>
                        <a:spcBef>
                          <a:spcPts val="300"/>
                        </a:spcBef>
                        <a:spcAft>
                          <a:spcPts val="1500"/>
                        </a:spcAft>
                      </a:pPr>
                      <a:r>
                        <a:rPr lang="en-US" sz="1800" dirty="0" err="1">
                          <a:effectLst/>
                          <a:latin typeface="Times New Roman" panose="02020603050405020304" pitchFamily="18" charset="0"/>
                          <a:cs typeface="Times New Roman" panose="02020603050405020304" pitchFamily="18" charset="0"/>
                        </a:rPr>
                        <a:t>Tên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khởi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nghĩa</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1" marR="25901" marT="25901" marB="25901"/>
                </a:tc>
                <a:tc>
                  <a:txBody>
                    <a:bodyPr/>
                    <a:lstStyle/>
                    <a:p>
                      <a:pPr marL="0" marR="0">
                        <a:lnSpc>
                          <a:spcPct val="130000"/>
                        </a:lnSpc>
                        <a:spcBef>
                          <a:spcPts val="300"/>
                        </a:spcBef>
                        <a:spcAft>
                          <a:spcPts val="1500"/>
                        </a:spcAft>
                      </a:pPr>
                      <a:r>
                        <a:rPr lang="en-US" sz="1800">
                          <a:effectLst/>
                          <a:latin typeface="Times New Roman" panose="02020603050405020304" pitchFamily="18" charset="0"/>
                          <a:cs typeface="Times New Roman" panose="02020603050405020304" pitchFamily="18" charset="0"/>
                        </a:rPr>
                        <a:t>Người lãnh đạo</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5901" marR="25901" marT="25901" marB="25901"/>
                </a:tc>
                <a:tc>
                  <a:txBody>
                    <a:bodyPr/>
                    <a:lstStyle/>
                    <a:p>
                      <a:pPr marL="0" marR="0">
                        <a:lnSpc>
                          <a:spcPct val="130000"/>
                        </a:lnSpc>
                        <a:spcBef>
                          <a:spcPts val="300"/>
                        </a:spcBef>
                        <a:spcAft>
                          <a:spcPts val="1500"/>
                        </a:spcAft>
                      </a:pPr>
                      <a:r>
                        <a:rPr lang="en-US" sz="1800" dirty="0" err="1" smtClean="0">
                          <a:effectLst/>
                          <a:latin typeface="Times New Roman" panose="02020603050405020304" pitchFamily="18" charset="0"/>
                          <a:cs typeface="Times New Roman" panose="02020603050405020304" pitchFamily="18" charset="0"/>
                        </a:rPr>
                        <a:t>Khởi</a:t>
                      </a:r>
                      <a:r>
                        <a:rPr lang="en-US" sz="1800" baseline="0" dirty="0" smtClean="0">
                          <a:effectLst/>
                          <a:latin typeface="Times New Roman" panose="02020603050405020304" pitchFamily="18" charset="0"/>
                          <a:cs typeface="Times New Roman" panose="02020603050405020304" pitchFamily="18" charset="0"/>
                        </a:rPr>
                        <a:t> </a:t>
                      </a:r>
                      <a:r>
                        <a:rPr lang="en-US" sz="1800" baseline="0" dirty="0" err="1" smtClean="0">
                          <a:effectLst/>
                          <a:latin typeface="Times New Roman" panose="02020603050405020304" pitchFamily="18" charset="0"/>
                          <a:cs typeface="Times New Roman" panose="02020603050405020304" pitchFamily="18" charset="0"/>
                        </a:rPr>
                        <a:t>nghĩa</a:t>
                      </a:r>
                      <a:r>
                        <a:rPr lang="en-US" sz="1800" baseline="0" dirty="0" smtClean="0">
                          <a:effectLst/>
                          <a:latin typeface="Times New Roman" panose="02020603050405020304" pitchFamily="18" charset="0"/>
                          <a:cs typeface="Times New Roman" panose="02020603050405020304" pitchFamily="18" charset="0"/>
                        </a:rPr>
                        <a:t> </a:t>
                      </a:r>
                      <a:r>
                        <a:rPr lang="en-US" sz="1800" baseline="0" dirty="0" err="1" smtClean="0">
                          <a:effectLst/>
                          <a:latin typeface="Times New Roman" panose="02020603050405020304" pitchFamily="18" charset="0"/>
                          <a:cs typeface="Times New Roman" panose="02020603050405020304" pitchFamily="18" charset="0"/>
                        </a:rPr>
                        <a:t>bùng</a:t>
                      </a:r>
                      <a:r>
                        <a:rPr lang="en-US" sz="1800" baseline="0" dirty="0" smtClean="0">
                          <a:effectLst/>
                          <a:latin typeface="Times New Roman" panose="02020603050405020304" pitchFamily="18" charset="0"/>
                          <a:cs typeface="Times New Roman" panose="02020603050405020304" pitchFamily="18" charset="0"/>
                        </a:rPr>
                        <a:t> </a:t>
                      </a:r>
                      <a:r>
                        <a:rPr lang="en-US" sz="1800" baseline="0" dirty="0" err="1" smtClean="0">
                          <a:effectLst/>
                          <a:latin typeface="Times New Roman" panose="02020603050405020304" pitchFamily="18" charset="0"/>
                          <a:cs typeface="Times New Roman" panose="02020603050405020304" pitchFamily="18" charset="0"/>
                        </a:rPr>
                        <a:t>nổ</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1" marR="25901" marT="25901" marB="25901"/>
                </a:tc>
                <a:tc>
                  <a:txBody>
                    <a:bodyPr/>
                    <a:lstStyle/>
                    <a:p>
                      <a:pPr marL="0" marR="0">
                        <a:lnSpc>
                          <a:spcPct val="130000"/>
                        </a:lnSpc>
                        <a:spcBef>
                          <a:spcPts val="300"/>
                        </a:spcBef>
                        <a:spcAft>
                          <a:spcPts val="1500"/>
                        </a:spcAft>
                      </a:pP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Kết</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Quả</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1" marR="25901" marT="25901" marB="25901"/>
                </a:tc>
                <a:tc>
                  <a:txBody>
                    <a:bodyPr/>
                    <a:lstStyle/>
                    <a:p>
                      <a:pPr marL="0" marR="0">
                        <a:lnSpc>
                          <a:spcPct val="130000"/>
                        </a:lnSpc>
                        <a:spcBef>
                          <a:spcPts val="300"/>
                        </a:spcBef>
                        <a:spcAft>
                          <a:spcPts val="1500"/>
                        </a:spcAft>
                      </a:pPr>
                      <a:r>
                        <a:rPr lang="en-US" sz="1800" dirty="0">
                          <a:effectLst/>
                          <a:latin typeface="Times New Roman" panose="02020603050405020304" pitchFamily="18" charset="0"/>
                          <a:cs typeface="Times New Roman" panose="02020603050405020304" pitchFamily="18" charset="0"/>
                        </a:rPr>
                        <a:t>Ý </a:t>
                      </a:r>
                      <a:r>
                        <a:rPr lang="en-US" sz="1800" dirty="0" err="1">
                          <a:effectLst/>
                          <a:latin typeface="Times New Roman" panose="02020603050405020304" pitchFamily="18" charset="0"/>
                          <a:cs typeface="Times New Roman" panose="02020603050405020304" pitchFamily="18" charset="0"/>
                        </a:rPr>
                        <a:t>nghĩa</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1" marR="25901" marT="25901" marB="25901"/>
                </a:tc>
              </a:tr>
              <a:tr h="738027">
                <a:tc>
                  <a:txBody>
                    <a:bodyPr/>
                    <a:lstStyle/>
                    <a:p>
                      <a:pPr marL="0" marR="0">
                        <a:lnSpc>
                          <a:spcPct val="130000"/>
                        </a:lnSpc>
                        <a:spcBef>
                          <a:spcPts val="300"/>
                        </a:spcBef>
                        <a:spcAft>
                          <a:spcPts val="1500"/>
                        </a:spcAft>
                      </a:pPr>
                      <a:r>
                        <a:rPr lang="en-US" sz="2800" dirty="0">
                          <a:effectLst/>
                          <a:latin typeface="Times New Roman" panose="02020603050405020304" pitchFamily="18" charset="0"/>
                          <a:cs typeface="Times New Roman" panose="02020603050405020304" pitchFamily="18" charset="0"/>
                        </a:rPr>
                        <a:t>1</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1" marR="25901" marT="25901" marB="25901"/>
                </a:tc>
                <a:tc>
                  <a:txBody>
                    <a:bodyPr/>
                    <a:lstStyle/>
                    <a:p>
                      <a:pPr marL="0" marR="0">
                        <a:lnSpc>
                          <a:spcPct val="130000"/>
                        </a:lnSpc>
                        <a:spcBef>
                          <a:spcPts val="300"/>
                        </a:spcBef>
                        <a:spcAft>
                          <a:spcPts val="1500"/>
                        </a:spcAft>
                      </a:pPr>
                      <a:r>
                        <a:rPr lang="en-US" sz="2000" dirty="0" err="1">
                          <a:effectLst/>
                          <a:latin typeface="Times New Roman" panose="02020603050405020304" pitchFamily="18" charset="0"/>
                          <a:cs typeface="Times New Roman" panose="02020603050405020304" pitchFamily="18" charset="0"/>
                        </a:rPr>
                        <a:t>Năm</a:t>
                      </a:r>
                      <a:r>
                        <a:rPr lang="en-US" sz="2000" dirty="0">
                          <a:effectLst/>
                          <a:latin typeface="Times New Roman" panose="02020603050405020304" pitchFamily="18" charset="0"/>
                          <a:cs typeface="Times New Roman" panose="02020603050405020304" pitchFamily="18" charset="0"/>
                        </a:rPr>
                        <a:t> 40</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1" marR="25901" marT="25901" marB="25901"/>
                </a:tc>
                <a:tc>
                  <a:txBody>
                    <a:bodyPr/>
                    <a:lstStyle/>
                    <a:p>
                      <a:pPr marL="0" marR="0">
                        <a:lnSpc>
                          <a:spcPct val="130000"/>
                        </a:lnSpc>
                        <a:spcBef>
                          <a:spcPts val="300"/>
                        </a:spcBef>
                        <a:spcAft>
                          <a:spcPts val="1500"/>
                        </a:spcAft>
                      </a:pPr>
                      <a:r>
                        <a:rPr lang="en-US" sz="2000" dirty="0" err="1" smtClean="0">
                          <a:effectLst/>
                          <a:latin typeface="Times New Roman" panose="02020603050405020304" pitchFamily="18" charset="0"/>
                          <a:cs typeface="Times New Roman" panose="02020603050405020304" pitchFamily="18" charset="0"/>
                        </a:rPr>
                        <a:t>Hai</a:t>
                      </a:r>
                      <a:r>
                        <a:rPr lang="en-US" sz="2000" dirty="0" smtClean="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Bà</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trưng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1" marR="25901" marT="25901" marB="25901"/>
                </a:tc>
                <a:tc>
                  <a:txBody>
                    <a:bodyPr/>
                    <a:lstStyle/>
                    <a:p>
                      <a:pPr marL="0" marR="0">
                        <a:lnSpc>
                          <a:spcPct val="130000"/>
                        </a:lnSpc>
                        <a:spcBef>
                          <a:spcPts val="300"/>
                        </a:spcBef>
                        <a:spcAft>
                          <a:spcPts val="1500"/>
                        </a:spcAft>
                      </a:pPr>
                      <a:r>
                        <a:rPr lang="en-US" sz="2000" dirty="0" err="1">
                          <a:effectLst/>
                          <a:latin typeface="Times New Roman" panose="02020603050405020304" pitchFamily="18" charset="0"/>
                          <a:cs typeface="Times New Roman" panose="02020603050405020304" pitchFamily="18" charset="0"/>
                        </a:rPr>
                        <a:t>Trưng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Trắc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Trưng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Nhị</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1" marR="25901" marT="25901" marB="25901"/>
                </a:tc>
                <a:tc>
                  <a:txBody>
                    <a:bodyPr/>
                    <a:lstStyle/>
                    <a:p>
                      <a:pPr marL="0" marR="0">
                        <a:lnSpc>
                          <a:spcPct val="130000"/>
                        </a:lnSpc>
                        <a:spcBef>
                          <a:spcPts val="300"/>
                        </a:spcBef>
                        <a:spcAft>
                          <a:spcPts val="1500"/>
                        </a:spcAft>
                      </a:pPr>
                      <a:r>
                        <a:rPr lang="en-US" sz="2000" dirty="0" err="1" smtClean="0">
                          <a:effectLst/>
                          <a:latin typeface="Times New Roman" panose="02020603050405020304" pitchFamily="18" charset="0"/>
                          <a:cs typeface="Times New Roman" panose="02020603050405020304" pitchFamily="18" charset="0"/>
                        </a:rPr>
                        <a:t>Hát</a:t>
                      </a:r>
                      <a:r>
                        <a:rPr lang="en-US" sz="2000" baseline="0" dirty="0" smtClean="0">
                          <a:effectLst/>
                          <a:latin typeface="Times New Roman" panose="02020603050405020304" pitchFamily="18" charset="0"/>
                          <a:cs typeface="Times New Roman" panose="02020603050405020304" pitchFamily="18" charset="0"/>
                        </a:rPr>
                        <a:t> </a:t>
                      </a:r>
                      <a:r>
                        <a:rPr lang="en-US" sz="2000" baseline="0" dirty="0" err="1" smtClean="0">
                          <a:effectLst/>
                          <a:latin typeface="Times New Roman" panose="02020603050405020304" pitchFamily="18" charset="0"/>
                          <a:cs typeface="Times New Roman" panose="02020603050405020304" pitchFamily="18" charset="0"/>
                        </a:rPr>
                        <a:t>Môn</a:t>
                      </a:r>
                      <a:r>
                        <a:rPr lang="en-US" sz="2000" baseline="0" dirty="0" smtClean="0">
                          <a:effectLst/>
                          <a:latin typeface="Times New Roman" panose="02020603050405020304" pitchFamily="18" charset="0"/>
                          <a:cs typeface="Times New Roman" panose="02020603050405020304" pitchFamily="18" charset="0"/>
                        </a:rPr>
                        <a:t> </a:t>
                      </a:r>
                    </a:p>
                    <a:p>
                      <a:pPr marL="0" marR="0">
                        <a:lnSpc>
                          <a:spcPct val="130000"/>
                        </a:lnSpc>
                        <a:spcBef>
                          <a:spcPts val="300"/>
                        </a:spcBef>
                        <a:spcAft>
                          <a:spcPts val="1500"/>
                        </a:spcAft>
                      </a:pPr>
                      <a:r>
                        <a:rPr lang="en-US" sz="2000" baseline="0" dirty="0" smtClean="0">
                          <a:effectLst/>
                          <a:latin typeface="Times New Roman" panose="02020603050405020304" pitchFamily="18" charset="0"/>
                          <a:cs typeface="Times New Roman" panose="02020603050405020304" pitchFamily="18" charset="0"/>
                        </a:rPr>
                        <a:t>(</a:t>
                      </a:r>
                      <a:r>
                        <a:rPr lang="en-US" sz="2000" baseline="0" dirty="0" err="1" smtClean="0">
                          <a:effectLst/>
                          <a:latin typeface="Times New Roman" panose="02020603050405020304" pitchFamily="18" charset="0"/>
                          <a:cs typeface="Times New Roman" panose="02020603050405020304" pitchFamily="18" charset="0"/>
                        </a:rPr>
                        <a:t>phú</a:t>
                      </a:r>
                      <a:r>
                        <a:rPr lang="en-US" sz="2000" baseline="0" dirty="0" smtClean="0">
                          <a:effectLst/>
                          <a:latin typeface="Times New Roman" panose="02020603050405020304" pitchFamily="18" charset="0"/>
                          <a:cs typeface="Times New Roman" panose="02020603050405020304" pitchFamily="18" charset="0"/>
                        </a:rPr>
                        <a:t> </a:t>
                      </a:r>
                      <a:r>
                        <a:rPr lang="en-US" sz="2000" baseline="0" dirty="0" err="1" smtClean="0">
                          <a:effectLst/>
                          <a:latin typeface="Times New Roman" panose="02020603050405020304" pitchFamily="18" charset="0"/>
                          <a:cs typeface="Times New Roman" panose="02020603050405020304" pitchFamily="18" charset="0"/>
                        </a:rPr>
                        <a:t>Thọ</a:t>
                      </a:r>
                      <a:r>
                        <a:rPr lang="en-US" sz="2000" baseline="0" dirty="0" smtClean="0">
                          <a:effectLst/>
                          <a:latin typeface="Times New Roman" panose="02020603050405020304" pitchFamily="18" charset="0"/>
                          <a:cs typeface="Times New Roman" panose="02020603050405020304" pitchFamily="18" charset="0"/>
                        </a:rPr>
                        <a:t> </a:t>
                      </a:r>
                      <a:r>
                        <a:rPr lang="en-US" sz="2000" baseline="0" dirty="0" err="1" smtClean="0">
                          <a:effectLst/>
                          <a:latin typeface="Times New Roman" panose="02020603050405020304" pitchFamily="18" charset="0"/>
                          <a:cs typeface="Times New Roman" panose="02020603050405020304" pitchFamily="18" charset="0"/>
                        </a:rPr>
                        <a:t>Hà</a:t>
                      </a:r>
                      <a:r>
                        <a:rPr lang="en-US" sz="2000" baseline="0" dirty="0" smtClean="0">
                          <a:effectLst/>
                          <a:latin typeface="Times New Roman" panose="02020603050405020304" pitchFamily="18" charset="0"/>
                          <a:cs typeface="Times New Roman" panose="02020603050405020304" pitchFamily="18" charset="0"/>
                        </a:rPr>
                        <a:t> </a:t>
                      </a:r>
                      <a:r>
                        <a:rPr lang="en-US" sz="2000" baseline="0" dirty="0" err="1" smtClean="0">
                          <a:effectLst/>
                          <a:latin typeface="Times New Roman" panose="02020603050405020304" pitchFamily="18" charset="0"/>
                          <a:cs typeface="Times New Roman" panose="02020603050405020304" pitchFamily="18" charset="0"/>
                        </a:rPr>
                        <a:t>Nội</a:t>
                      </a:r>
                      <a:r>
                        <a:rPr lang="en-US" sz="2000" baseline="0" dirty="0" smtClean="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1" marR="25901" marT="25901" marB="25901"/>
                </a:tc>
                <a:tc>
                  <a:txBody>
                    <a:bodyPr/>
                    <a:lstStyle/>
                    <a:p>
                      <a:r>
                        <a:rPr lang="en-US" sz="2000" b="0" dirty="0" err="1" smtClean="0">
                          <a:latin typeface="Times New Roman" panose="02020603050405020304" pitchFamily="18" charset="0"/>
                          <a:cs typeface="Times New Roman" panose="02020603050405020304" pitchFamily="18" charset="0"/>
                        </a:rPr>
                        <a:t>Thất</a:t>
                      </a:r>
                      <a:r>
                        <a:rPr lang="en-US" sz="2000" b="0" baseline="0" dirty="0" smtClean="0">
                          <a:latin typeface="Times New Roman" panose="02020603050405020304" pitchFamily="18" charset="0"/>
                          <a:cs typeface="Times New Roman" panose="02020603050405020304" pitchFamily="18" charset="0"/>
                        </a:rPr>
                        <a:t> </a:t>
                      </a:r>
                      <a:r>
                        <a:rPr lang="en-US" sz="2000" b="0" baseline="0" dirty="0" err="1" smtClean="0">
                          <a:latin typeface="Times New Roman" panose="02020603050405020304" pitchFamily="18" charset="0"/>
                          <a:cs typeface="Times New Roman" panose="02020603050405020304" pitchFamily="18" charset="0"/>
                        </a:rPr>
                        <a:t>bại</a:t>
                      </a:r>
                      <a:endParaRPr lang="en-US" sz="2000" b="0" dirty="0">
                        <a:latin typeface="Times New Roman" panose="02020603050405020304" pitchFamily="18" charset="0"/>
                        <a:cs typeface="Times New Roman" panose="02020603050405020304" pitchFamily="18" charset="0"/>
                      </a:endParaRPr>
                    </a:p>
                  </a:txBody>
                  <a:tcPr marL="25901" marR="25901" marT="25901" marB="25901"/>
                </a:tc>
                <a:tc>
                  <a:txBody>
                    <a:bodyPr/>
                    <a:lstStyle/>
                    <a:p>
                      <a:pPr marL="0" marR="0">
                        <a:lnSpc>
                          <a:spcPct val="130000"/>
                        </a:lnSpc>
                        <a:spcBef>
                          <a:spcPts val="300"/>
                        </a:spcBef>
                        <a:spcAft>
                          <a:spcPts val="1500"/>
                        </a:spcAft>
                      </a:pPr>
                      <a:r>
                        <a:rPr lang="en-US" sz="2000" dirty="0" err="1">
                          <a:effectLst/>
                          <a:latin typeface="Times New Roman" panose="02020603050405020304" pitchFamily="18" charset="0"/>
                          <a:cs typeface="Times New Roman" panose="02020603050405020304" pitchFamily="18" charset="0"/>
                        </a:rPr>
                        <a:t>Chứng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tỏ</a:t>
                      </a:r>
                      <a:r>
                        <a:rPr lang="en-US" sz="2000" dirty="0">
                          <a:effectLst/>
                          <a:latin typeface="Times New Roman" panose="02020603050405020304" pitchFamily="18" charset="0"/>
                          <a:cs typeface="Times New Roman" panose="02020603050405020304" pitchFamily="18" charset="0"/>
                        </a:rPr>
                        <a:t> ý </a:t>
                      </a:r>
                      <a:r>
                        <a:rPr lang="en-US" sz="2000" dirty="0" err="1">
                          <a:effectLst/>
                          <a:latin typeface="Times New Roman" panose="02020603050405020304" pitchFamily="18" charset="0"/>
                          <a:cs typeface="Times New Roman" panose="02020603050405020304" pitchFamily="18" charset="0"/>
                        </a:rPr>
                        <a:t>chí</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đấu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tranh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nhân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dân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1" marR="25901" marT="25901" marB="25901"/>
                </a:tc>
              </a:tr>
              <a:tr h="889944">
                <a:tc>
                  <a:txBody>
                    <a:bodyPr/>
                    <a:lstStyle/>
                    <a:p>
                      <a:pPr marL="0" marR="0">
                        <a:lnSpc>
                          <a:spcPct val="130000"/>
                        </a:lnSpc>
                        <a:spcBef>
                          <a:spcPts val="300"/>
                        </a:spcBef>
                        <a:spcAft>
                          <a:spcPts val="1500"/>
                        </a:spcAft>
                      </a:pPr>
                      <a:r>
                        <a:rPr lang="en-US" sz="2800" dirty="0">
                          <a:effectLst/>
                          <a:latin typeface="Times New Roman" panose="02020603050405020304" pitchFamily="18" charset="0"/>
                          <a:cs typeface="Times New Roman" panose="02020603050405020304" pitchFamily="18" charset="0"/>
                        </a:rPr>
                        <a:t>2</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1" marR="25901" marT="25901" marB="25901"/>
                </a:tc>
                <a:tc>
                  <a:txBody>
                    <a:bodyPr/>
                    <a:lstStyle/>
                    <a:p>
                      <a:r>
                        <a:rPr lang="en-US" sz="2000" dirty="0" smtClean="0">
                          <a:latin typeface="Times New Roman" panose="02020603050405020304" pitchFamily="18" charset="0"/>
                          <a:cs typeface="Times New Roman" panose="02020603050405020304" pitchFamily="18" charset="0"/>
                        </a:rPr>
                        <a:t>248</a:t>
                      </a:r>
                      <a:endParaRPr lang="en-US" sz="2000" dirty="0">
                        <a:latin typeface="Times New Roman" panose="02020603050405020304" pitchFamily="18" charset="0"/>
                        <a:cs typeface="Times New Roman" panose="02020603050405020304" pitchFamily="18" charset="0"/>
                      </a:endParaRPr>
                    </a:p>
                  </a:txBody>
                  <a:tcPr marL="25901" marR="25901" marT="25901" marB="25901"/>
                </a:tc>
                <a:tc>
                  <a:txBody>
                    <a:bodyPr/>
                    <a:lstStyle/>
                    <a:p>
                      <a:r>
                        <a:rPr lang="en-US" sz="2000" dirty="0" err="1" smtClean="0">
                          <a:latin typeface="Times New Roman" panose="02020603050405020304" pitchFamily="18" charset="0"/>
                          <a:cs typeface="Times New Roman" panose="02020603050405020304" pitchFamily="18" charset="0"/>
                        </a:rPr>
                        <a:t>Bà</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Triệu</a:t>
                      </a:r>
                      <a:endParaRPr lang="en-US" sz="2000" dirty="0">
                        <a:latin typeface="Times New Roman" panose="02020603050405020304" pitchFamily="18" charset="0"/>
                        <a:cs typeface="Times New Roman" panose="02020603050405020304" pitchFamily="18" charset="0"/>
                      </a:endParaRPr>
                    </a:p>
                  </a:txBody>
                  <a:tcPr marL="25901" marR="25901" marT="25901" marB="25901"/>
                </a:tc>
                <a:tc>
                  <a:txBody>
                    <a:bodyPr/>
                    <a:lstStyle/>
                    <a:p>
                      <a:r>
                        <a:rPr lang="en-US" sz="2000" dirty="0" err="1" smtClean="0">
                          <a:latin typeface="Times New Roman" panose="02020603050405020304" pitchFamily="18" charset="0"/>
                          <a:cs typeface="Times New Roman" panose="02020603050405020304" pitchFamily="18" charset="0"/>
                        </a:rPr>
                        <a:t>Bà</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Triệu</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a:t>
                      </a:r>
                      <a:r>
                        <a:rPr lang="en-US" sz="2000" dirty="0" err="1" smtClean="0">
                          <a:latin typeface="Times New Roman" panose="02020603050405020304" pitchFamily="18" charset="0"/>
                          <a:cs typeface="Times New Roman" panose="02020603050405020304" pitchFamily="18" charset="0"/>
                        </a:rPr>
                        <a:t>Triệu</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Thị</a:t>
                      </a:r>
                      <a:r>
                        <a:rPr lang="en-US" sz="2000" baseline="0" dirty="0" smtClean="0">
                          <a:latin typeface="Times New Roman" panose="02020603050405020304" pitchFamily="18" charset="0"/>
                          <a:cs typeface="Times New Roman" panose="02020603050405020304" pitchFamily="18" charset="0"/>
                        </a:rPr>
                        <a:t> Trinh)</a:t>
                      </a:r>
                      <a:endParaRPr lang="en-US" sz="2000" dirty="0">
                        <a:latin typeface="Times New Roman" panose="02020603050405020304" pitchFamily="18" charset="0"/>
                        <a:cs typeface="Times New Roman" panose="02020603050405020304" pitchFamily="18" charset="0"/>
                      </a:endParaRPr>
                    </a:p>
                  </a:txBody>
                  <a:tcPr marL="25901" marR="25901" marT="25901" marB="2590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err="1" smtClean="0">
                          <a:latin typeface="Times New Roman" panose="02020603050405020304" pitchFamily="18" charset="0"/>
                          <a:cs typeface="Times New Roman" panose="02020603050405020304" pitchFamily="18" charset="0"/>
                        </a:rPr>
                        <a:t>Cửu</a:t>
                      </a:r>
                      <a:r>
                        <a:rPr lang="en-US" sz="2000" b="0" baseline="0" dirty="0" smtClean="0">
                          <a:latin typeface="Times New Roman" panose="02020603050405020304" pitchFamily="18" charset="0"/>
                          <a:cs typeface="Times New Roman" panose="02020603050405020304" pitchFamily="18" charset="0"/>
                        </a:rPr>
                        <a:t> </a:t>
                      </a:r>
                      <a:r>
                        <a:rPr lang="en-US" sz="2000" b="0" baseline="0" dirty="0" err="1" smtClean="0">
                          <a:latin typeface="Times New Roman" panose="02020603050405020304" pitchFamily="18" charset="0"/>
                          <a:cs typeface="Times New Roman" panose="02020603050405020304" pitchFamily="18" charset="0"/>
                        </a:rPr>
                        <a:t>Chân</a:t>
                      </a:r>
                      <a:r>
                        <a:rPr lang="en-US" sz="2000" b="0" baseline="0" dirty="0" smtClean="0">
                          <a:latin typeface="Times New Roman" panose="02020603050405020304" pitchFamily="18" charset="0"/>
                          <a:cs typeface="Times New Roman" panose="02020603050405020304" pitchFamily="18" charset="0"/>
                        </a:rPr>
                        <a:t> (</a:t>
                      </a:r>
                      <a:r>
                        <a:rPr lang="en-US" sz="2000" b="0" baseline="0" dirty="0" err="1" smtClean="0">
                          <a:latin typeface="Times New Roman" panose="02020603050405020304" pitchFamily="18" charset="0"/>
                          <a:cs typeface="Times New Roman" panose="02020603050405020304" pitchFamily="18" charset="0"/>
                        </a:rPr>
                        <a:t>thanh</a:t>
                      </a:r>
                      <a:r>
                        <a:rPr lang="en-US" sz="2000" b="0" baseline="0" dirty="0" smtClean="0">
                          <a:latin typeface="Times New Roman" panose="02020603050405020304" pitchFamily="18" charset="0"/>
                          <a:cs typeface="Times New Roman" panose="02020603050405020304" pitchFamily="18" charset="0"/>
                        </a:rPr>
                        <a:t> </a:t>
                      </a:r>
                      <a:r>
                        <a:rPr lang="en-US" sz="2000" b="0" baseline="0" dirty="0" err="1" smtClean="0">
                          <a:latin typeface="Times New Roman" panose="02020603050405020304" pitchFamily="18" charset="0"/>
                          <a:cs typeface="Times New Roman" panose="02020603050405020304" pitchFamily="18" charset="0"/>
                        </a:rPr>
                        <a:t>Hóa</a:t>
                      </a:r>
                      <a:r>
                        <a:rPr lang="en-US" sz="2000" b="0" baseline="0" dirty="0" smtClean="0">
                          <a:latin typeface="Times New Roman" panose="02020603050405020304" pitchFamily="18" charset="0"/>
                          <a:cs typeface="Times New Roman" panose="02020603050405020304" pitchFamily="18" charset="0"/>
                        </a:rPr>
                        <a:t>)</a:t>
                      </a:r>
                      <a:endParaRPr lang="en-US" sz="2000" b="0" dirty="0">
                        <a:latin typeface="Times New Roman" panose="02020603050405020304" pitchFamily="18" charset="0"/>
                        <a:cs typeface="Times New Roman" panose="02020603050405020304" pitchFamily="18" charset="0"/>
                      </a:endParaRPr>
                    </a:p>
                  </a:txBody>
                  <a:tcPr marL="25901" marR="25901" marT="25901" marB="25901"/>
                </a:tc>
                <a:tc>
                  <a:txBody>
                    <a:bodyPr/>
                    <a:lstStyle/>
                    <a:p>
                      <a:r>
                        <a:rPr lang="en-US" sz="2000" b="0" dirty="0" err="1" smtClean="0">
                          <a:latin typeface="Times New Roman" panose="02020603050405020304" pitchFamily="18" charset="0"/>
                          <a:cs typeface="Times New Roman" panose="02020603050405020304" pitchFamily="18" charset="0"/>
                        </a:rPr>
                        <a:t>Thất</a:t>
                      </a:r>
                      <a:r>
                        <a:rPr lang="en-US" sz="2000" b="0" baseline="0" dirty="0" smtClean="0">
                          <a:latin typeface="Times New Roman" panose="02020603050405020304" pitchFamily="18" charset="0"/>
                          <a:cs typeface="Times New Roman" panose="02020603050405020304" pitchFamily="18" charset="0"/>
                        </a:rPr>
                        <a:t> </a:t>
                      </a:r>
                      <a:r>
                        <a:rPr lang="en-US" sz="2000" b="0" baseline="0" dirty="0" err="1" smtClean="0">
                          <a:latin typeface="Times New Roman" panose="02020603050405020304" pitchFamily="18" charset="0"/>
                          <a:cs typeface="Times New Roman" panose="02020603050405020304" pitchFamily="18" charset="0"/>
                        </a:rPr>
                        <a:t>bại</a:t>
                      </a:r>
                      <a:endParaRPr lang="en-US" sz="2000" b="0" dirty="0">
                        <a:latin typeface="Times New Roman" panose="02020603050405020304" pitchFamily="18" charset="0"/>
                        <a:cs typeface="Times New Roman" panose="02020603050405020304" pitchFamily="18" charset="0"/>
                      </a:endParaRPr>
                    </a:p>
                  </a:txBody>
                  <a:tcPr marL="25901" marR="25901" marT="25901" marB="25901"/>
                </a:tc>
                <a:tc>
                  <a:txBody>
                    <a:bodyPr/>
                    <a:lstStyle/>
                    <a:p>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Chứng</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tỏ</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ý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chí</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chiến</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đấu</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quyết</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tâm</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đánh</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bại</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quân</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xâm</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lược</a:t>
                      </a:r>
                      <a:endParaRPr lang="en-US" sz="2400" dirty="0">
                        <a:latin typeface="Times New Roman" panose="02020603050405020304" pitchFamily="18" charset="0"/>
                        <a:cs typeface="Times New Roman" panose="02020603050405020304" pitchFamily="18" charset="0"/>
                      </a:endParaRPr>
                    </a:p>
                  </a:txBody>
                  <a:tcPr marL="25901" marR="25901" marT="25901" marB="25901"/>
                </a:tc>
              </a:tr>
              <a:tr h="590550">
                <a:tc>
                  <a:txBody>
                    <a:bodyPr/>
                    <a:lstStyle/>
                    <a:p>
                      <a:pPr marL="0" marR="0">
                        <a:lnSpc>
                          <a:spcPct val="130000"/>
                        </a:lnSpc>
                        <a:spcBef>
                          <a:spcPts val="300"/>
                        </a:spcBef>
                        <a:spcAft>
                          <a:spcPts val="1500"/>
                        </a:spcAft>
                      </a:pPr>
                      <a:r>
                        <a:rPr lang="en-US" sz="2800">
                          <a:effectLst/>
                          <a:latin typeface="Times New Roman" panose="02020603050405020304" pitchFamily="18" charset="0"/>
                          <a:cs typeface="Times New Roman" panose="02020603050405020304" pitchFamily="18" charset="0"/>
                        </a:rPr>
                        <a:t>3</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25901" marR="25901" marT="25901" marB="25901"/>
                </a:tc>
                <a:tc>
                  <a:txBody>
                    <a:bodyPr/>
                    <a:lstStyle/>
                    <a:p>
                      <a:r>
                        <a:rPr lang="en-US" sz="2000" dirty="0" smtClean="0">
                          <a:latin typeface="Times New Roman" panose="02020603050405020304" pitchFamily="18" charset="0"/>
                          <a:cs typeface="Times New Roman" panose="02020603050405020304" pitchFamily="18" charset="0"/>
                        </a:rPr>
                        <a:t>542- 602</a:t>
                      </a:r>
                      <a:endParaRPr lang="en-US" sz="2000" dirty="0">
                        <a:latin typeface="Times New Roman" panose="02020603050405020304" pitchFamily="18" charset="0"/>
                        <a:cs typeface="Times New Roman" panose="02020603050405020304" pitchFamily="18" charset="0"/>
                      </a:endParaRPr>
                    </a:p>
                  </a:txBody>
                  <a:tcPr marL="25901" marR="25901" marT="25901" marB="25901"/>
                </a:tc>
                <a:tc>
                  <a:txBody>
                    <a:bodyPr/>
                    <a:lstStyle/>
                    <a:p>
                      <a:r>
                        <a:rPr lang="en-US" sz="2000" dirty="0" err="1" smtClean="0">
                          <a:latin typeface="Times New Roman" panose="02020603050405020304" pitchFamily="18" charset="0"/>
                          <a:cs typeface="Times New Roman" panose="02020603050405020304" pitchFamily="18" charset="0"/>
                        </a:rPr>
                        <a:t>Lý</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Bí</a:t>
                      </a:r>
                      <a:endParaRPr lang="en-US" sz="2000" dirty="0">
                        <a:latin typeface="Times New Roman" panose="02020603050405020304" pitchFamily="18" charset="0"/>
                        <a:cs typeface="Times New Roman" panose="02020603050405020304" pitchFamily="18" charset="0"/>
                      </a:endParaRPr>
                    </a:p>
                  </a:txBody>
                  <a:tcPr marL="25901" marR="25901" marT="25901" marB="25901"/>
                </a:tc>
                <a:tc>
                  <a:txBody>
                    <a:bodyPr/>
                    <a:lstStyle/>
                    <a:p>
                      <a:r>
                        <a:rPr lang="en-US" sz="2000" dirty="0" err="1" smtClean="0">
                          <a:latin typeface="Times New Roman" panose="02020603050405020304" pitchFamily="18" charset="0"/>
                          <a:cs typeface="Times New Roman" panose="02020603050405020304" pitchFamily="18" charset="0"/>
                        </a:rPr>
                        <a:t>Lý</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Bí</a:t>
                      </a:r>
                      <a:endParaRPr lang="en-US" sz="2000" dirty="0">
                        <a:latin typeface="Times New Roman" panose="02020603050405020304" pitchFamily="18" charset="0"/>
                        <a:cs typeface="Times New Roman" panose="02020603050405020304" pitchFamily="18" charset="0"/>
                      </a:endParaRPr>
                    </a:p>
                  </a:txBody>
                  <a:tcPr marL="25901" marR="25901" marT="25901" marB="25901"/>
                </a:tc>
                <a:tc>
                  <a:txBody>
                    <a:bodyPr/>
                    <a:lstStyle/>
                    <a:p>
                      <a:r>
                        <a:rPr lang="en-US" sz="2000" dirty="0" err="1" smtClean="0">
                          <a:latin typeface="Times New Roman" panose="02020603050405020304" pitchFamily="18" charset="0"/>
                          <a:cs typeface="Times New Roman" panose="02020603050405020304" pitchFamily="18" charset="0"/>
                        </a:rPr>
                        <a:t>Tống</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Bình</a:t>
                      </a:r>
                      <a:endParaRPr lang="en-US" sz="2000" dirty="0">
                        <a:latin typeface="Times New Roman" panose="02020603050405020304" pitchFamily="18" charset="0"/>
                        <a:cs typeface="Times New Roman" panose="02020603050405020304" pitchFamily="18" charset="0"/>
                      </a:endParaRPr>
                    </a:p>
                  </a:txBody>
                  <a:tcPr marL="25901" marR="25901" marT="25901" marB="25901"/>
                </a:tc>
                <a:tc>
                  <a:txBody>
                    <a:bodyPr/>
                    <a:lstStyle/>
                    <a:p>
                      <a:r>
                        <a:rPr lang="en-US" sz="2000" b="0" dirty="0" err="1" smtClean="0">
                          <a:latin typeface="Times New Roman" panose="02020603050405020304" pitchFamily="18" charset="0"/>
                          <a:cs typeface="Times New Roman" panose="02020603050405020304" pitchFamily="18" charset="0"/>
                        </a:rPr>
                        <a:t>Thất</a:t>
                      </a:r>
                      <a:r>
                        <a:rPr lang="en-US" sz="2000" b="0" baseline="0" dirty="0" smtClean="0">
                          <a:latin typeface="Times New Roman" panose="02020603050405020304" pitchFamily="18" charset="0"/>
                          <a:cs typeface="Times New Roman" panose="02020603050405020304" pitchFamily="18" charset="0"/>
                        </a:rPr>
                        <a:t> </a:t>
                      </a:r>
                      <a:r>
                        <a:rPr lang="en-US" sz="2000" b="0" baseline="0" dirty="0" err="1" smtClean="0">
                          <a:latin typeface="Times New Roman" panose="02020603050405020304" pitchFamily="18" charset="0"/>
                          <a:cs typeface="Times New Roman" panose="02020603050405020304" pitchFamily="18" charset="0"/>
                        </a:rPr>
                        <a:t>bại</a:t>
                      </a:r>
                      <a:endParaRPr lang="en-US" sz="2000" b="0" dirty="0">
                        <a:latin typeface="Times New Roman" panose="02020603050405020304" pitchFamily="18" charset="0"/>
                        <a:cs typeface="Times New Roman" panose="02020603050405020304" pitchFamily="18" charset="0"/>
                      </a:endParaRPr>
                    </a:p>
                  </a:txBody>
                  <a:tcPr marL="25901" marR="25901" marT="25901" marB="25901"/>
                </a:tc>
                <a:tc>
                  <a:txBody>
                    <a:bodyPr/>
                    <a:lstStyle/>
                    <a:p>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Đánh</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bại</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quân</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Lương</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Lý</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Bí</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lên</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ngôi</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hoàng</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đế</a:t>
                      </a:r>
                      <a:endParaRPr lang="en-US" sz="2400" dirty="0">
                        <a:latin typeface="Times New Roman" panose="02020603050405020304" pitchFamily="18" charset="0"/>
                        <a:cs typeface="Times New Roman" panose="02020603050405020304" pitchFamily="18" charset="0"/>
                      </a:endParaRPr>
                    </a:p>
                  </a:txBody>
                  <a:tcPr marL="25901" marR="25901" marT="25901" marB="25901"/>
                </a:tc>
              </a:tr>
              <a:tr h="523875">
                <a:tc>
                  <a:txBody>
                    <a:bodyPr/>
                    <a:lstStyle/>
                    <a:p>
                      <a:pPr marL="0" marR="0">
                        <a:lnSpc>
                          <a:spcPct val="130000"/>
                        </a:lnSpc>
                        <a:spcBef>
                          <a:spcPts val="300"/>
                        </a:spcBef>
                        <a:spcAft>
                          <a:spcPts val="1500"/>
                        </a:spcAft>
                      </a:pPr>
                      <a:r>
                        <a:rPr lang="en-US" sz="2800">
                          <a:effectLst/>
                          <a:latin typeface="Times New Roman" panose="02020603050405020304" pitchFamily="18" charset="0"/>
                          <a:cs typeface="Times New Roman" panose="02020603050405020304" pitchFamily="18" charset="0"/>
                        </a:rPr>
                        <a:t>4</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25901" marR="25901" marT="25901" marB="25901"/>
                </a:tc>
                <a:tc>
                  <a:txBody>
                    <a:bodyPr/>
                    <a:lstStyle/>
                    <a:p>
                      <a:r>
                        <a:rPr lang="en-US" sz="2000" dirty="0" smtClean="0">
                          <a:solidFill>
                            <a:schemeClr val="tx1"/>
                          </a:solidFill>
                          <a:latin typeface="Times New Roman" panose="02020603050405020304" pitchFamily="18" charset="0"/>
                          <a:cs typeface="Times New Roman" panose="02020603050405020304" pitchFamily="18" charset="0"/>
                        </a:rPr>
                        <a:t>713-722</a:t>
                      </a:r>
                      <a:endParaRPr lang="en-US" sz="2000" dirty="0">
                        <a:solidFill>
                          <a:schemeClr val="tx1"/>
                        </a:solidFill>
                        <a:latin typeface="Times New Roman" panose="02020603050405020304" pitchFamily="18" charset="0"/>
                        <a:cs typeface="Times New Roman" panose="02020603050405020304" pitchFamily="18" charset="0"/>
                      </a:endParaRPr>
                    </a:p>
                  </a:txBody>
                  <a:tcPr marL="25901" marR="25901" marT="25901" marB="25901"/>
                </a:tc>
                <a:tc>
                  <a:txBody>
                    <a:bodyPr/>
                    <a:lstStyle/>
                    <a:p>
                      <a:r>
                        <a:rPr lang="en-US" sz="2000" dirty="0" smtClean="0">
                          <a:solidFill>
                            <a:schemeClr val="tx1"/>
                          </a:solidFill>
                          <a:latin typeface="Times New Roman" panose="02020603050405020304" pitchFamily="18" charset="0"/>
                          <a:cs typeface="Times New Roman" panose="02020603050405020304" pitchFamily="18" charset="0"/>
                        </a:rPr>
                        <a:t>Mai </a:t>
                      </a:r>
                      <a:r>
                        <a:rPr lang="en-US" sz="2000" dirty="0" err="1" smtClean="0">
                          <a:solidFill>
                            <a:schemeClr val="tx1"/>
                          </a:solidFill>
                          <a:latin typeface="Times New Roman" panose="02020603050405020304" pitchFamily="18" charset="0"/>
                          <a:cs typeface="Times New Roman" panose="02020603050405020304" pitchFamily="18" charset="0"/>
                        </a:rPr>
                        <a:t>Thúc</a:t>
                      </a:r>
                      <a:r>
                        <a:rPr lang="en-US" sz="2000" baseline="0" dirty="0" smtClean="0">
                          <a:solidFill>
                            <a:schemeClr val="tx1"/>
                          </a:solidFill>
                          <a:latin typeface="Times New Roman" panose="02020603050405020304" pitchFamily="18" charset="0"/>
                          <a:cs typeface="Times New Roman" panose="02020603050405020304" pitchFamily="18" charset="0"/>
                        </a:rPr>
                        <a:t> Loan</a:t>
                      </a:r>
                      <a:endParaRPr lang="en-US" sz="2000" dirty="0">
                        <a:solidFill>
                          <a:schemeClr val="tx1"/>
                        </a:solidFill>
                        <a:latin typeface="Times New Roman" panose="02020603050405020304" pitchFamily="18" charset="0"/>
                        <a:cs typeface="Times New Roman" panose="02020603050405020304" pitchFamily="18" charset="0"/>
                      </a:endParaRPr>
                    </a:p>
                  </a:txBody>
                  <a:tcPr marL="25901" marR="25901" marT="25901" marB="2590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latin typeface="Times New Roman" panose="02020603050405020304" pitchFamily="18" charset="0"/>
                          <a:cs typeface="Times New Roman" panose="02020603050405020304" pitchFamily="18" charset="0"/>
                        </a:rPr>
                        <a:t>Mai </a:t>
                      </a:r>
                      <a:r>
                        <a:rPr lang="en-US" sz="2000" dirty="0" err="1" smtClean="0">
                          <a:solidFill>
                            <a:schemeClr val="tx1"/>
                          </a:solidFill>
                          <a:latin typeface="Times New Roman" panose="02020603050405020304" pitchFamily="18" charset="0"/>
                          <a:cs typeface="Times New Roman" panose="02020603050405020304" pitchFamily="18" charset="0"/>
                        </a:rPr>
                        <a:t>Thúc</a:t>
                      </a:r>
                      <a:r>
                        <a:rPr lang="en-US" sz="2000" baseline="0" dirty="0" smtClean="0">
                          <a:solidFill>
                            <a:schemeClr val="tx1"/>
                          </a:solidFill>
                          <a:latin typeface="Times New Roman" panose="02020603050405020304" pitchFamily="18" charset="0"/>
                          <a:cs typeface="Times New Roman" panose="02020603050405020304" pitchFamily="18" charset="0"/>
                        </a:rPr>
                        <a:t> Loan</a:t>
                      </a:r>
                      <a:endParaRPr lang="en-US" sz="2000" dirty="0" smtClean="0">
                        <a:solidFill>
                          <a:schemeClr val="tx1"/>
                        </a:solidFill>
                        <a:latin typeface="Times New Roman" panose="02020603050405020304" pitchFamily="18" charset="0"/>
                        <a:cs typeface="Times New Roman" panose="02020603050405020304" pitchFamily="18" charset="0"/>
                      </a:endParaRPr>
                    </a:p>
                    <a:p>
                      <a:endParaRPr lang="en-US" sz="2000" dirty="0">
                        <a:solidFill>
                          <a:schemeClr val="tx1"/>
                        </a:solidFill>
                        <a:latin typeface="Times New Roman" panose="02020603050405020304" pitchFamily="18" charset="0"/>
                        <a:cs typeface="Times New Roman" panose="02020603050405020304" pitchFamily="18" charset="0"/>
                      </a:endParaRPr>
                    </a:p>
                  </a:txBody>
                  <a:tcPr marL="25901" marR="25901" marT="25901" marB="25901"/>
                </a:tc>
                <a:tc>
                  <a:txBody>
                    <a:bodyPr/>
                    <a:lstStyle/>
                    <a:p>
                      <a:r>
                        <a:rPr lang="en-US" sz="2000" dirty="0" err="1" smtClean="0">
                          <a:solidFill>
                            <a:schemeClr val="tx1"/>
                          </a:solidFill>
                          <a:latin typeface="Times New Roman" panose="02020603050405020304" pitchFamily="18" charset="0"/>
                          <a:cs typeface="Times New Roman" panose="02020603050405020304" pitchFamily="18" charset="0"/>
                        </a:rPr>
                        <a:t>Hoan</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Châu</a:t>
                      </a:r>
                      <a:endParaRPr lang="en-US" sz="2000" dirty="0">
                        <a:solidFill>
                          <a:schemeClr val="tx1"/>
                        </a:solidFill>
                        <a:latin typeface="Times New Roman" panose="02020603050405020304" pitchFamily="18" charset="0"/>
                        <a:cs typeface="Times New Roman" panose="02020603050405020304" pitchFamily="18" charset="0"/>
                      </a:endParaRPr>
                    </a:p>
                  </a:txBody>
                  <a:tcPr marL="25901" marR="25901" marT="25901" marB="25901"/>
                </a:tc>
                <a:tc>
                  <a:txBody>
                    <a:bodyPr/>
                    <a:lstStyle/>
                    <a:p>
                      <a:r>
                        <a:rPr lang="en-US" sz="2000" dirty="0" err="1" smtClean="0">
                          <a:solidFill>
                            <a:schemeClr val="tx1"/>
                          </a:solidFill>
                          <a:latin typeface="Times New Roman" panose="02020603050405020304" pitchFamily="18" charset="0"/>
                          <a:cs typeface="Times New Roman" panose="02020603050405020304" pitchFamily="18" charset="0"/>
                        </a:rPr>
                        <a:t>Thất</a:t>
                      </a:r>
                      <a:r>
                        <a:rPr lang="en-US" sz="2000" baseline="0" dirty="0" smtClean="0">
                          <a:solidFill>
                            <a:schemeClr val="tx1"/>
                          </a:solidFill>
                          <a:latin typeface="Times New Roman" panose="02020603050405020304" pitchFamily="18" charset="0"/>
                          <a:cs typeface="Times New Roman" panose="02020603050405020304" pitchFamily="18" charset="0"/>
                        </a:rPr>
                        <a:t> </a:t>
                      </a:r>
                      <a:r>
                        <a:rPr lang="en-US" sz="2000" baseline="0" dirty="0" err="1" smtClean="0">
                          <a:solidFill>
                            <a:schemeClr val="tx1"/>
                          </a:solidFill>
                          <a:latin typeface="Times New Roman" panose="02020603050405020304" pitchFamily="18" charset="0"/>
                          <a:cs typeface="Times New Roman" panose="02020603050405020304" pitchFamily="18" charset="0"/>
                        </a:rPr>
                        <a:t>bại</a:t>
                      </a:r>
                      <a:endParaRPr lang="en-US" sz="2000" dirty="0">
                        <a:solidFill>
                          <a:schemeClr val="tx1"/>
                        </a:solidFill>
                        <a:latin typeface="Times New Roman" panose="02020603050405020304" pitchFamily="18" charset="0"/>
                        <a:cs typeface="Times New Roman" panose="02020603050405020304" pitchFamily="18" charset="0"/>
                      </a:endParaRPr>
                    </a:p>
                  </a:txBody>
                  <a:tcPr marL="25901" marR="25901" marT="25901" marB="25901"/>
                </a:tc>
                <a:tc>
                  <a:txBody>
                    <a:bodyPr/>
                    <a:lstStyle/>
                    <a:p>
                      <a:r>
                        <a:rPr lang="en-US" sz="1800" kern="1200" dirty="0" err="1" smtClean="0">
                          <a:solidFill>
                            <a:schemeClr val="tx1"/>
                          </a:solidFill>
                          <a:effectLst/>
                          <a:latin typeface="Times New Roman" panose="02020603050405020304" pitchFamily="18" charset="0"/>
                          <a:ea typeface="+mn-ea"/>
                          <a:cs typeface="Times New Roman" panose="02020603050405020304" pitchFamily="18" charset="0"/>
                        </a:rPr>
                        <a:t>Khẳng</a:t>
                      </a:r>
                      <a:r>
                        <a:rPr lang="en-US" sz="18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800" kern="1200" dirty="0" err="1" smtClean="0">
                          <a:solidFill>
                            <a:schemeClr val="tx1"/>
                          </a:solidFill>
                          <a:effectLst/>
                          <a:latin typeface="Times New Roman" panose="02020603050405020304" pitchFamily="18" charset="0"/>
                          <a:ea typeface="+mn-ea"/>
                          <a:cs typeface="Times New Roman" panose="02020603050405020304" pitchFamily="18" charset="0"/>
                        </a:rPr>
                        <a:t>định</a:t>
                      </a:r>
                      <a:r>
                        <a:rPr lang="en-US" sz="1800" kern="1200" dirty="0" smtClean="0">
                          <a:solidFill>
                            <a:schemeClr val="tx1"/>
                          </a:solidFill>
                          <a:effectLst/>
                          <a:latin typeface="Times New Roman" panose="02020603050405020304" pitchFamily="18" charset="0"/>
                          <a:ea typeface="+mn-ea"/>
                          <a:cs typeface="Times New Roman" panose="02020603050405020304" pitchFamily="18" charset="0"/>
                        </a:rPr>
                        <a:t> ý </a:t>
                      </a:r>
                      <a:r>
                        <a:rPr lang="en-US" sz="1800" kern="1200" dirty="0" err="1" smtClean="0">
                          <a:solidFill>
                            <a:schemeClr val="tx1"/>
                          </a:solidFill>
                          <a:effectLst/>
                          <a:latin typeface="Times New Roman" panose="02020603050405020304" pitchFamily="18" charset="0"/>
                          <a:ea typeface="+mn-ea"/>
                          <a:cs typeface="Times New Roman" panose="02020603050405020304" pitchFamily="18" charset="0"/>
                        </a:rPr>
                        <a:t>chí</a:t>
                      </a:r>
                      <a:r>
                        <a:rPr lang="en-US" sz="18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800" kern="1200" dirty="0" err="1" smtClean="0">
                          <a:solidFill>
                            <a:schemeClr val="tx1"/>
                          </a:solidFill>
                          <a:effectLst/>
                          <a:latin typeface="Times New Roman" panose="02020603050405020304" pitchFamily="18" charset="0"/>
                          <a:ea typeface="+mn-ea"/>
                          <a:cs typeface="Times New Roman" panose="02020603050405020304" pitchFamily="18" charset="0"/>
                        </a:rPr>
                        <a:t>đấu</a:t>
                      </a:r>
                      <a:r>
                        <a:rPr lang="en-US" sz="18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800" kern="1200" dirty="0" err="1" smtClean="0">
                          <a:solidFill>
                            <a:schemeClr val="tx1"/>
                          </a:solidFill>
                          <a:effectLst/>
                          <a:latin typeface="Times New Roman" panose="02020603050405020304" pitchFamily="18" charset="0"/>
                          <a:ea typeface="+mn-ea"/>
                          <a:cs typeface="Times New Roman" panose="02020603050405020304" pitchFamily="18" charset="0"/>
                        </a:rPr>
                        <a:t>tranh</a:t>
                      </a:r>
                      <a:r>
                        <a:rPr lang="en-US" sz="18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800" kern="1200" dirty="0" err="1" smtClean="0">
                          <a:solidFill>
                            <a:schemeClr val="tx1"/>
                          </a:solidFill>
                          <a:effectLst/>
                          <a:latin typeface="Times New Roman" panose="02020603050405020304" pitchFamily="18" charset="0"/>
                          <a:ea typeface="+mn-ea"/>
                          <a:cs typeface="Times New Roman" panose="02020603050405020304" pitchFamily="18" charset="0"/>
                        </a:rPr>
                        <a:t>thoát</a:t>
                      </a:r>
                      <a:r>
                        <a:rPr lang="en-US" sz="18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800" kern="1200" dirty="0" err="1" smtClean="0">
                          <a:solidFill>
                            <a:schemeClr val="tx1"/>
                          </a:solidFill>
                          <a:effectLst/>
                          <a:latin typeface="Times New Roman" panose="02020603050405020304" pitchFamily="18" charset="0"/>
                          <a:ea typeface="+mn-ea"/>
                          <a:cs typeface="Times New Roman" panose="02020603050405020304" pitchFamily="18" charset="0"/>
                        </a:rPr>
                        <a:t>khỏi</a:t>
                      </a:r>
                      <a:r>
                        <a:rPr lang="en-US" sz="18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800" kern="1200" dirty="0" err="1" smtClean="0">
                          <a:solidFill>
                            <a:schemeClr val="tx1"/>
                          </a:solidFill>
                          <a:effectLst/>
                          <a:latin typeface="Times New Roman" panose="02020603050405020304" pitchFamily="18" charset="0"/>
                          <a:ea typeface="+mn-ea"/>
                          <a:cs typeface="Times New Roman" panose="02020603050405020304" pitchFamily="18" charset="0"/>
                        </a:rPr>
                        <a:t>ách</a:t>
                      </a:r>
                      <a:r>
                        <a:rPr lang="en-US" sz="18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800" kern="1200" dirty="0" err="1" smtClean="0">
                          <a:solidFill>
                            <a:schemeClr val="tx1"/>
                          </a:solidFill>
                          <a:effectLst/>
                          <a:latin typeface="Times New Roman" panose="02020603050405020304" pitchFamily="18" charset="0"/>
                          <a:ea typeface="+mn-ea"/>
                          <a:cs typeface="Times New Roman" panose="02020603050405020304" pitchFamily="18" charset="0"/>
                        </a:rPr>
                        <a:t>nô</a:t>
                      </a:r>
                      <a:r>
                        <a:rPr lang="en-US" sz="18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800" kern="1200" dirty="0" err="1" smtClean="0">
                          <a:solidFill>
                            <a:schemeClr val="tx1"/>
                          </a:solidFill>
                          <a:effectLst/>
                          <a:latin typeface="Times New Roman" panose="02020603050405020304" pitchFamily="18" charset="0"/>
                          <a:ea typeface="+mn-ea"/>
                          <a:cs typeface="Times New Roman" panose="02020603050405020304" pitchFamily="18" charset="0"/>
                        </a:rPr>
                        <a:t>lệ</a:t>
                      </a:r>
                      <a:r>
                        <a:rPr lang="en-US" sz="18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800" kern="1200" dirty="0" err="1" smtClean="0">
                          <a:solidFill>
                            <a:schemeClr val="tx1"/>
                          </a:solidFill>
                          <a:effectLst/>
                          <a:latin typeface="Times New Roman" panose="02020603050405020304" pitchFamily="18" charset="0"/>
                          <a:ea typeface="+mn-ea"/>
                          <a:cs typeface="Times New Roman" panose="02020603050405020304" pitchFamily="18" charset="0"/>
                        </a:rPr>
                        <a:t>của</a:t>
                      </a:r>
                      <a:r>
                        <a:rPr lang="en-US" sz="18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800" kern="1200" dirty="0" err="1" smtClean="0">
                          <a:solidFill>
                            <a:schemeClr val="tx1"/>
                          </a:solidFill>
                          <a:effectLst/>
                          <a:latin typeface="Times New Roman" panose="02020603050405020304" pitchFamily="18" charset="0"/>
                          <a:ea typeface="+mn-ea"/>
                          <a:cs typeface="Times New Roman" panose="02020603050405020304" pitchFamily="18" charset="0"/>
                        </a:rPr>
                        <a:t>dân</a:t>
                      </a:r>
                      <a:r>
                        <a:rPr lang="en-US" sz="1800" kern="1200" dirty="0" smtClean="0">
                          <a:solidFill>
                            <a:schemeClr val="tx1"/>
                          </a:solidFill>
                          <a:effectLst/>
                          <a:latin typeface="Times New Roman" panose="02020603050405020304" pitchFamily="18" charset="0"/>
                          <a:ea typeface="+mn-ea"/>
                          <a:cs typeface="Times New Roman" panose="02020603050405020304" pitchFamily="18" charset="0"/>
                        </a:rPr>
                        <a:t> ta</a:t>
                      </a:r>
                      <a:endParaRPr lang="en-US" sz="2000" dirty="0">
                        <a:solidFill>
                          <a:schemeClr val="tx1"/>
                        </a:solidFill>
                        <a:latin typeface="Times New Roman" panose="02020603050405020304" pitchFamily="18" charset="0"/>
                        <a:cs typeface="Times New Roman" panose="02020603050405020304" pitchFamily="18" charset="0"/>
                      </a:endParaRPr>
                    </a:p>
                  </a:txBody>
                  <a:tcPr marL="25901" marR="25901" marT="25901" marB="25901"/>
                </a:tc>
              </a:tr>
              <a:tr h="515634">
                <a:tc>
                  <a:txBody>
                    <a:bodyPr/>
                    <a:lstStyle/>
                    <a:p>
                      <a:pPr marL="0" marR="0">
                        <a:lnSpc>
                          <a:spcPct val="130000"/>
                        </a:lnSpc>
                        <a:spcBef>
                          <a:spcPts val="300"/>
                        </a:spcBef>
                        <a:spcAft>
                          <a:spcPts val="1500"/>
                        </a:spcAft>
                      </a:pPr>
                      <a:r>
                        <a:rPr lang="en-US" sz="2800">
                          <a:effectLst/>
                          <a:latin typeface="Times New Roman" panose="02020603050405020304" pitchFamily="18" charset="0"/>
                          <a:cs typeface="Times New Roman" panose="02020603050405020304" pitchFamily="18" charset="0"/>
                        </a:rPr>
                        <a:t>5</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25901" marR="25901" marT="25901" marB="25901"/>
                </a:tc>
                <a:tc>
                  <a:txBody>
                    <a:bodyPr/>
                    <a:lstStyle/>
                    <a:p>
                      <a:r>
                        <a:rPr lang="en-US" sz="1800" kern="1200" dirty="0" err="1" smtClean="0">
                          <a:solidFill>
                            <a:srgbClr val="C00000"/>
                          </a:solidFill>
                          <a:effectLst/>
                          <a:latin typeface="+mn-lt"/>
                          <a:ea typeface="+mn-ea"/>
                          <a:cs typeface="+mn-cs"/>
                        </a:rPr>
                        <a:t>Năm</a:t>
                      </a:r>
                      <a:r>
                        <a:rPr lang="en-US" sz="1800" kern="1200" dirty="0" smtClean="0">
                          <a:solidFill>
                            <a:srgbClr val="C00000"/>
                          </a:solidFill>
                          <a:effectLst/>
                          <a:latin typeface="+mn-lt"/>
                          <a:ea typeface="+mn-ea"/>
                          <a:cs typeface="+mn-cs"/>
                        </a:rPr>
                        <a:t> 776</a:t>
                      </a:r>
                      <a:endParaRPr lang="en-US" sz="2000" dirty="0">
                        <a:solidFill>
                          <a:srgbClr val="C00000"/>
                        </a:solidFill>
                        <a:latin typeface="Times New Roman" panose="02020603050405020304" pitchFamily="18" charset="0"/>
                        <a:cs typeface="Times New Roman" panose="02020603050405020304" pitchFamily="18" charset="0"/>
                      </a:endParaRPr>
                    </a:p>
                  </a:txBody>
                  <a:tcPr marL="25901" marR="25901" marT="25901" marB="25901"/>
                </a:tc>
                <a:tc>
                  <a:txBody>
                    <a:bodyPr/>
                    <a:lstStyle/>
                    <a:p>
                      <a:r>
                        <a:rPr lang="en-US" sz="2000" dirty="0" err="1" smtClean="0">
                          <a:solidFill>
                            <a:srgbClr val="C00000"/>
                          </a:solidFill>
                          <a:latin typeface="Times New Roman" panose="02020603050405020304" pitchFamily="18" charset="0"/>
                          <a:cs typeface="Times New Roman" panose="02020603050405020304" pitchFamily="18" charset="0"/>
                        </a:rPr>
                        <a:t>Phùng</a:t>
                      </a:r>
                      <a:r>
                        <a:rPr lang="en-US" sz="2000" baseline="0" dirty="0" smtClean="0">
                          <a:solidFill>
                            <a:srgbClr val="C00000"/>
                          </a:solidFill>
                          <a:latin typeface="Times New Roman" panose="02020603050405020304" pitchFamily="18" charset="0"/>
                          <a:cs typeface="Times New Roman" panose="02020603050405020304" pitchFamily="18" charset="0"/>
                        </a:rPr>
                        <a:t> </a:t>
                      </a:r>
                      <a:r>
                        <a:rPr lang="en-US" sz="2000" baseline="0" dirty="0" err="1" smtClean="0">
                          <a:solidFill>
                            <a:srgbClr val="C00000"/>
                          </a:solidFill>
                          <a:latin typeface="Times New Roman" panose="02020603050405020304" pitchFamily="18" charset="0"/>
                          <a:cs typeface="Times New Roman" panose="02020603050405020304" pitchFamily="18" charset="0"/>
                        </a:rPr>
                        <a:t>Hưng</a:t>
                      </a:r>
                      <a:endParaRPr lang="en-US" sz="2000" dirty="0">
                        <a:solidFill>
                          <a:srgbClr val="C00000"/>
                        </a:solidFill>
                        <a:latin typeface="Times New Roman" panose="02020603050405020304" pitchFamily="18" charset="0"/>
                        <a:cs typeface="Times New Roman" panose="02020603050405020304" pitchFamily="18" charset="0"/>
                      </a:endParaRPr>
                    </a:p>
                  </a:txBody>
                  <a:tcPr marL="25901" marR="25901" marT="25901" marB="25901"/>
                </a:tc>
                <a:tc>
                  <a:txBody>
                    <a:bodyPr/>
                    <a:lstStyle/>
                    <a:p>
                      <a:r>
                        <a:rPr lang="en-US" sz="2000" dirty="0" err="1" smtClean="0">
                          <a:solidFill>
                            <a:srgbClr val="C00000"/>
                          </a:solidFill>
                          <a:latin typeface="Times New Roman" panose="02020603050405020304" pitchFamily="18" charset="0"/>
                          <a:cs typeface="Times New Roman" panose="02020603050405020304" pitchFamily="18" charset="0"/>
                        </a:rPr>
                        <a:t>Phùng</a:t>
                      </a:r>
                      <a:r>
                        <a:rPr lang="en-US" sz="2000" baseline="0" dirty="0" smtClean="0">
                          <a:solidFill>
                            <a:srgbClr val="C00000"/>
                          </a:solidFill>
                          <a:latin typeface="Times New Roman" panose="02020603050405020304" pitchFamily="18" charset="0"/>
                          <a:cs typeface="Times New Roman" panose="02020603050405020304" pitchFamily="18" charset="0"/>
                        </a:rPr>
                        <a:t> </a:t>
                      </a:r>
                      <a:r>
                        <a:rPr lang="en-US" sz="2000" baseline="0" dirty="0" err="1" smtClean="0">
                          <a:solidFill>
                            <a:srgbClr val="C00000"/>
                          </a:solidFill>
                          <a:latin typeface="Times New Roman" panose="02020603050405020304" pitchFamily="18" charset="0"/>
                          <a:cs typeface="Times New Roman" panose="02020603050405020304" pitchFamily="18" charset="0"/>
                        </a:rPr>
                        <a:t>Hưng</a:t>
                      </a:r>
                      <a:endParaRPr lang="en-US" sz="2000" dirty="0">
                        <a:solidFill>
                          <a:srgbClr val="C00000"/>
                        </a:solidFill>
                        <a:latin typeface="Times New Roman" panose="02020603050405020304" pitchFamily="18" charset="0"/>
                        <a:cs typeface="Times New Roman" panose="02020603050405020304" pitchFamily="18" charset="0"/>
                      </a:endParaRPr>
                    </a:p>
                  </a:txBody>
                  <a:tcPr marL="25901" marR="25901" marT="25901" marB="25901"/>
                </a:tc>
                <a:tc>
                  <a:txBody>
                    <a:bodyPr/>
                    <a:lstStyle/>
                    <a:p>
                      <a:r>
                        <a:rPr lang="en-US" sz="2000" dirty="0" err="1" smtClean="0">
                          <a:solidFill>
                            <a:srgbClr val="C00000"/>
                          </a:solidFill>
                          <a:latin typeface="Times New Roman" panose="02020603050405020304" pitchFamily="18" charset="0"/>
                          <a:cs typeface="Times New Roman" panose="02020603050405020304" pitchFamily="18" charset="0"/>
                        </a:rPr>
                        <a:t>Đường</a:t>
                      </a:r>
                      <a:r>
                        <a:rPr lang="en-US" sz="2000" baseline="0" dirty="0" smtClean="0">
                          <a:solidFill>
                            <a:srgbClr val="C00000"/>
                          </a:solidFill>
                          <a:latin typeface="Times New Roman" panose="02020603050405020304" pitchFamily="18" charset="0"/>
                          <a:cs typeface="Times New Roman" panose="02020603050405020304" pitchFamily="18" charset="0"/>
                        </a:rPr>
                        <a:t> </a:t>
                      </a:r>
                      <a:r>
                        <a:rPr lang="en-US" sz="2000" baseline="0" dirty="0" err="1" smtClean="0">
                          <a:solidFill>
                            <a:srgbClr val="C00000"/>
                          </a:solidFill>
                          <a:latin typeface="Times New Roman" panose="02020603050405020304" pitchFamily="18" charset="0"/>
                          <a:cs typeface="Times New Roman" panose="02020603050405020304" pitchFamily="18" charset="0"/>
                        </a:rPr>
                        <a:t>Lâm</a:t>
                      </a:r>
                      <a:endParaRPr lang="en-US" sz="2000" dirty="0">
                        <a:solidFill>
                          <a:srgbClr val="C00000"/>
                        </a:solidFill>
                        <a:latin typeface="Times New Roman" panose="02020603050405020304" pitchFamily="18" charset="0"/>
                        <a:cs typeface="Times New Roman" panose="02020603050405020304" pitchFamily="18" charset="0"/>
                      </a:endParaRPr>
                    </a:p>
                  </a:txBody>
                  <a:tcPr marL="25901" marR="25901" marT="25901" marB="25901"/>
                </a:tc>
                <a:tc>
                  <a:txBody>
                    <a:bodyPr/>
                    <a:lstStyle/>
                    <a:p>
                      <a:r>
                        <a:rPr lang="en-US" sz="2000" dirty="0" err="1" smtClean="0">
                          <a:solidFill>
                            <a:srgbClr val="C00000"/>
                          </a:solidFill>
                          <a:latin typeface="Times New Roman" panose="02020603050405020304" pitchFamily="18" charset="0"/>
                          <a:cs typeface="Times New Roman" panose="02020603050405020304" pitchFamily="18" charset="0"/>
                        </a:rPr>
                        <a:t>Thất</a:t>
                      </a:r>
                      <a:r>
                        <a:rPr lang="en-US" sz="2000" baseline="0" dirty="0" smtClean="0">
                          <a:solidFill>
                            <a:srgbClr val="C00000"/>
                          </a:solidFill>
                          <a:latin typeface="Times New Roman" panose="02020603050405020304" pitchFamily="18" charset="0"/>
                          <a:cs typeface="Times New Roman" panose="02020603050405020304" pitchFamily="18" charset="0"/>
                        </a:rPr>
                        <a:t> </a:t>
                      </a:r>
                      <a:r>
                        <a:rPr lang="en-US" sz="2000" baseline="0" dirty="0" err="1" smtClean="0">
                          <a:solidFill>
                            <a:srgbClr val="C00000"/>
                          </a:solidFill>
                          <a:latin typeface="Times New Roman" panose="02020603050405020304" pitchFamily="18" charset="0"/>
                          <a:cs typeface="Times New Roman" panose="02020603050405020304" pitchFamily="18" charset="0"/>
                        </a:rPr>
                        <a:t>bại</a:t>
                      </a:r>
                      <a:endParaRPr lang="en-US" sz="2000" dirty="0">
                        <a:solidFill>
                          <a:srgbClr val="C00000"/>
                        </a:solidFill>
                        <a:latin typeface="Times New Roman" panose="02020603050405020304" pitchFamily="18" charset="0"/>
                        <a:cs typeface="Times New Roman" panose="02020603050405020304" pitchFamily="18" charset="0"/>
                      </a:endParaRPr>
                    </a:p>
                  </a:txBody>
                  <a:tcPr marL="25901" marR="25901" marT="25901" marB="25901"/>
                </a:tc>
                <a:tc>
                  <a:txBody>
                    <a:bodyPr/>
                    <a:lstStyle/>
                    <a:p>
                      <a:r>
                        <a:rPr lang="en-US" sz="1800" kern="1200" dirty="0" err="1" smtClean="0">
                          <a:solidFill>
                            <a:srgbClr val="C00000"/>
                          </a:solidFill>
                          <a:effectLst/>
                          <a:latin typeface="+mn-lt"/>
                          <a:ea typeface="+mn-ea"/>
                          <a:cs typeface="+mn-cs"/>
                        </a:rPr>
                        <a:t>Khẳng</a:t>
                      </a:r>
                      <a:r>
                        <a:rPr lang="en-US" sz="1800" kern="1200" dirty="0" smtClean="0">
                          <a:solidFill>
                            <a:srgbClr val="C00000"/>
                          </a:solidFill>
                          <a:effectLst/>
                          <a:latin typeface="+mn-lt"/>
                          <a:ea typeface="+mn-ea"/>
                          <a:cs typeface="+mn-cs"/>
                        </a:rPr>
                        <a:t> </a:t>
                      </a:r>
                      <a:r>
                        <a:rPr lang="en-US" sz="1800" kern="1200" dirty="0" err="1" smtClean="0">
                          <a:solidFill>
                            <a:srgbClr val="C00000"/>
                          </a:solidFill>
                          <a:effectLst/>
                          <a:latin typeface="+mn-lt"/>
                          <a:ea typeface="+mn-ea"/>
                          <a:cs typeface="+mn-cs"/>
                        </a:rPr>
                        <a:t>định</a:t>
                      </a:r>
                      <a:r>
                        <a:rPr lang="en-US" sz="1800" kern="1200" dirty="0" smtClean="0">
                          <a:solidFill>
                            <a:srgbClr val="C00000"/>
                          </a:solidFill>
                          <a:effectLst/>
                          <a:latin typeface="+mn-lt"/>
                          <a:ea typeface="+mn-ea"/>
                          <a:cs typeface="+mn-cs"/>
                        </a:rPr>
                        <a:t> ý </a:t>
                      </a:r>
                      <a:r>
                        <a:rPr lang="en-US" sz="1800" kern="1200" dirty="0" err="1" smtClean="0">
                          <a:solidFill>
                            <a:srgbClr val="C00000"/>
                          </a:solidFill>
                          <a:effectLst/>
                          <a:latin typeface="+mn-lt"/>
                          <a:ea typeface="+mn-ea"/>
                          <a:cs typeface="+mn-cs"/>
                        </a:rPr>
                        <a:t>chí</a:t>
                      </a:r>
                      <a:r>
                        <a:rPr lang="en-US" sz="1800" kern="1200" dirty="0" smtClean="0">
                          <a:solidFill>
                            <a:srgbClr val="C00000"/>
                          </a:solidFill>
                          <a:effectLst/>
                          <a:latin typeface="+mn-lt"/>
                          <a:ea typeface="+mn-ea"/>
                          <a:cs typeface="+mn-cs"/>
                        </a:rPr>
                        <a:t> </a:t>
                      </a:r>
                      <a:r>
                        <a:rPr lang="en-US" sz="1800" kern="1200" dirty="0" err="1" smtClean="0">
                          <a:solidFill>
                            <a:srgbClr val="C00000"/>
                          </a:solidFill>
                          <a:effectLst/>
                          <a:latin typeface="+mn-lt"/>
                          <a:ea typeface="+mn-ea"/>
                          <a:cs typeface="+mn-cs"/>
                        </a:rPr>
                        <a:t>đấu</a:t>
                      </a:r>
                      <a:r>
                        <a:rPr lang="en-US" sz="1800" kern="1200" dirty="0" smtClean="0">
                          <a:solidFill>
                            <a:srgbClr val="C00000"/>
                          </a:solidFill>
                          <a:effectLst/>
                          <a:latin typeface="+mn-lt"/>
                          <a:ea typeface="+mn-ea"/>
                          <a:cs typeface="+mn-cs"/>
                        </a:rPr>
                        <a:t> </a:t>
                      </a:r>
                      <a:r>
                        <a:rPr lang="en-US" sz="1800" kern="1200" dirty="0" err="1" smtClean="0">
                          <a:solidFill>
                            <a:srgbClr val="C00000"/>
                          </a:solidFill>
                          <a:effectLst/>
                          <a:latin typeface="+mn-lt"/>
                          <a:ea typeface="+mn-ea"/>
                          <a:cs typeface="+mn-cs"/>
                        </a:rPr>
                        <a:t>tranh</a:t>
                      </a:r>
                      <a:r>
                        <a:rPr lang="en-US" sz="1800" kern="1200" dirty="0" smtClean="0">
                          <a:solidFill>
                            <a:srgbClr val="C00000"/>
                          </a:solidFill>
                          <a:effectLst/>
                          <a:latin typeface="+mn-lt"/>
                          <a:ea typeface="+mn-ea"/>
                          <a:cs typeface="+mn-cs"/>
                        </a:rPr>
                        <a:t>, </a:t>
                      </a:r>
                      <a:r>
                        <a:rPr lang="en-US" sz="1800" kern="1200" dirty="0" err="1" smtClean="0">
                          <a:solidFill>
                            <a:srgbClr val="C00000"/>
                          </a:solidFill>
                          <a:effectLst/>
                          <a:latin typeface="+mn-lt"/>
                          <a:ea typeface="+mn-ea"/>
                          <a:cs typeface="+mn-cs"/>
                        </a:rPr>
                        <a:t>sức</a:t>
                      </a:r>
                      <a:r>
                        <a:rPr lang="en-US" sz="1800" kern="1200" dirty="0" smtClean="0">
                          <a:solidFill>
                            <a:srgbClr val="C00000"/>
                          </a:solidFill>
                          <a:effectLst/>
                          <a:latin typeface="+mn-lt"/>
                          <a:ea typeface="+mn-ea"/>
                          <a:cs typeface="+mn-cs"/>
                        </a:rPr>
                        <a:t> </a:t>
                      </a:r>
                      <a:r>
                        <a:rPr lang="en-US" sz="1800" kern="1200" dirty="0" err="1" smtClean="0">
                          <a:solidFill>
                            <a:srgbClr val="C00000"/>
                          </a:solidFill>
                          <a:effectLst/>
                          <a:latin typeface="+mn-lt"/>
                          <a:ea typeface="+mn-ea"/>
                          <a:cs typeface="+mn-cs"/>
                        </a:rPr>
                        <a:t>mạnh</a:t>
                      </a:r>
                      <a:r>
                        <a:rPr lang="en-US" sz="1800" kern="1200" dirty="0" smtClean="0">
                          <a:solidFill>
                            <a:srgbClr val="C00000"/>
                          </a:solidFill>
                          <a:effectLst/>
                          <a:latin typeface="+mn-lt"/>
                          <a:ea typeface="+mn-ea"/>
                          <a:cs typeface="+mn-cs"/>
                        </a:rPr>
                        <a:t> </a:t>
                      </a:r>
                      <a:r>
                        <a:rPr lang="en-US" sz="1800" kern="1200" dirty="0" err="1" smtClean="0">
                          <a:solidFill>
                            <a:srgbClr val="C00000"/>
                          </a:solidFill>
                          <a:effectLst/>
                          <a:latin typeface="+mn-lt"/>
                          <a:ea typeface="+mn-ea"/>
                          <a:cs typeface="+mn-cs"/>
                        </a:rPr>
                        <a:t>đoàn</a:t>
                      </a:r>
                      <a:r>
                        <a:rPr lang="en-US" sz="1800" kern="1200" dirty="0" smtClean="0">
                          <a:solidFill>
                            <a:srgbClr val="C00000"/>
                          </a:solidFill>
                          <a:effectLst/>
                          <a:latin typeface="+mn-lt"/>
                          <a:ea typeface="+mn-ea"/>
                          <a:cs typeface="+mn-cs"/>
                        </a:rPr>
                        <a:t> </a:t>
                      </a:r>
                      <a:r>
                        <a:rPr lang="en-US" sz="1800" kern="1200" dirty="0" err="1" smtClean="0">
                          <a:solidFill>
                            <a:srgbClr val="C00000"/>
                          </a:solidFill>
                          <a:effectLst/>
                          <a:latin typeface="+mn-lt"/>
                          <a:ea typeface="+mn-ea"/>
                          <a:cs typeface="+mn-cs"/>
                        </a:rPr>
                        <a:t>kết</a:t>
                      </a:r>
                      <a:r>
                        <a:rPr lang="en-US" sz="1800" kern="1200" dirty="0" smtClean="0">
                          <a:solidFill>
                            <a:srgbClr val="C00000"/>
                          </a:solidFill>
                          <a:effectLst/>
                          <a:latin typeface="+mn-lt"/>
                          <a:ea typeface="+mn-ea"/>
                          <a:cs typeface="+mn-cs"/>
                        </a:rPr>
                        <a:t> </a:t>
                      </a:r>
                      <a:r>
                        <a:rPr lang="en-US" sz="1800" kern="1200" dirty="0" err="1" smtClean="0">
                          <a:solidFill>
                            <a:srgbClr val="C00000"/>
                          </a:solidFill>
                          <a:effectLst/>
                          <a:latin typeface="+mn-lt"/>
                          <a:ea typeface="+mn-ea"/>
                          <a:cs typeface="+mn-cs"/>
                        </a:rPr>
                        <a:t>của</a:t>
                      </a:r>
                      <a:r>
                        <a:rPr lang="en-US" sz="1800" kern="1200" dirty="0" smtClean="0">
                          <a:solidFill>
                            <a:srgbClr val="C00000"/>
                          </a:solidFill>
                          <a:effectLst/>
                          <a:latin typeface="+mn-lt"/>
                          <a:ea typeface="+mn-ea"/>
                          <a:cs typeface="+mn-cs"/>
                        </a:rPr>
                        <a:t> </a:t>
                      </a:r>
                      <a:r>
                        <a:rPr lang="en-US" sz="1800" kern="1200" dirty="0" err="1" smtClean="0">
                          <a:solidFill>
                            <a:srgbClr val="C00000"/>
                          </a:solidFill>
                          <a:effectLst/>
                          <a:latin typeface="+mn-lt"/>
                          <a:ea typeface="+mn-ea"/>
                          <a:cs typeface="+mn-cs"/>
                        </a:rPr>
                        <a:t>nhân</a:t>
                      </a:r>
                      <a:r>
                        <a:rPr lang="en-US" sz="1800" kern="1200" dirty="0" smtClean="0">
                          <a:solidFill>
                            <a:srgbClr val="C00000"/>
                          </a:solidFill>
                          <a:effectLst/>
                          <a:latin typeface="+mn-lt"/>
                          <a:ea typeface="+mn-ea"/>
                          <a:cs typeface="+mn-cs"/>
                        </a:rPr>
                        <a:t> </a:t>
                      </a:r>
                      <a:r>
                        <a:rPr lang="en-US" sz="1800" kern="1200" dirty="0" err="1" smtClean="0">
                          <a:solidFill>
                            <a:srgbClr val="C00000"/>
                          </a:solidFill>
                          <a:effectLst/>
                          <a:latin typeface="+mn-lt"/>
                          <a:ea typeface="+mn-ea"/>
                          <a:cs typeface="+mn-cs"/>
                        </a:rPr>
                        <a:t>dân</a:t>
                      </a:r>
                      <a:endParaRPr lang="en-US" sz="2000" dirty="0">
                        <a:solidFill>
                          <a:srgbClr val="C00000"/>
                        </a:solidFill>
                        <a:latin typeface="Times New Roman" panose="02020603050405020304" pitchFamily="18" charset="0"/>
                        <a:cs typeface="Times New Roman" panose="02020603050405020304" pitchFamily="18" charset="0"/>
                      </a:endParaRPr>
                    </a:p>
                  </a:txBody>
                  <a:tcPr marL="25901" marR="25901" marT="25901" marB="25901"/>
                </a:tc>
              </a:tr>
            </a:tbl>
          </a:graphicData>
        </a:graphic>
      </p:graphicFrame>
    </p:spTree>
    <p:extLst>
      <p:ext uri="{BB962C8B-B14F-4D97-AF65-F5344CB8AC3E}">
        <p14:creationId xmlns:p14="http://schemas.microsoft.com/office/powerpoint/2010/main" val="1303091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745"/>
            <a:ext cx="12192000" cy="1077218"/>
          </a:xfrm>
          <a:prstGeom prst="rect">
            <a:avLst/>
          </a:prstGeom>
          <a:solidFill>
            <a:schemeClr val="accent4">
              <a:lumMod val="20000"/>
              <a:lumOff val="80000"/>
            </a:schemeClr>
          </a:solidFill>
        </p:spPr>
        <p:txBody>
          <a:bodyPr wrap="square" rtlCol="0">
            <a:spAutoFit/>
          </a:bodyPr>
          <a:lstStyle/>
          <a:p>
            <a:pPr algn="ctr"/>
            <a:r>
              <a:rPr lang="en-US" sz="3200" b="1" dirty="0" err="1" smtClean="0">
                <a:solidFill>
                  <a:srgbClr val="FF0000"/>
                </a:solidFill>
                <a:latin typeface="Times New Roman" panose="02020603050405020304" pitchFamily="18" charset="0"/>
                <a:cs typeface="Times New Roman" panose="02020603050405020304" pitchFamily="18" charset="0"/>
              </a:rPr>
              <a:t>Bài</a:t>
            </a:r>
            <a:r>
              <a:rPr lang="en-US" sz="3200" b="1" dirty="0" smtClean="0">
                <a:solidFill>
                  <a:srgbClr val="FF0000"/>
                </a:solidFill>
                <a:latin typeface="Times New Roman" panose="02020603050405020304" pitchFamily="18" charset="0"/>
                <a:cs typeface="Times New Roman" panose="02020603050405020304" pitchFamily="18" charset="0"/>
              </a:rPr>
              <a:t> 18</a:t>
            </a:r>
          </a:p>
          <a:p>
            <a:pPr algn="ctr"/>
            <a:r>
              <a:rPr lang="en-US" sz="3200" b="1" dirty="0" smtClean="0">
                <a:solidFill>
                  <a:srgbClr val="FF0000"/>
                </a:solidFill>
                <a:latin typeface="Times New Roman" panose="02020603050405020304" pitchFamily="18" charset="0"/>
                <a:cs typeface="Times New Roman" panose="02020603050405020304" pitchFamily="18" charset="0"/>
              </a:rPr>
              <a:t> CÁC CUỘC ĐẤU TRANH GIÀNH ĐỘC LẬP TRƯỚC THẾ KỈ X</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2" name="AutoShape 2" descr="Khởi nghĩa Hai Bà Trưng: Thức tỉnh tinh thần dân tộc - Báo Công an Nhân dân  điện tử"/>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2"/>
          <a:stretch>
            <a:fillRect/>
          </a:stretch>
        </p:blipFill>
        <p:spPr>
          <a:xfrm>
            <a:off x="0" y="1251171"/>
            <a:ext cx="5804198" cy="5410478"/>
          </a:xfrm>
          <a:prstGeom prst="rect">
            <a:avLst/>
          </a:prstGeom>
        </p:spPr>
      </p:pic>
      <p:sp>
        <p:nvSpPr>
          <p:cNvPr id="6" name="Rectangle 5"/>
          <p:cNvSpPr/>
          <p:nvPr/>
        </p:nvSpPr>
        <p:spPr>
          <a:xfrm>
            <a:off x="5804198" y="1485996"/>
            <a:ext cx="6453403" cy="3416320"/>
          </a:xfrm>
          <a:prstGeom prst="rect">
            <a:avLst/>
          </a:prstGeom>
          <a:solidFill>
            <a:schemeClr val="bg1"/>
          </a:solidFill>
        </p:spPr>
        <p:txBody>
          <a:bodyPr wrap="square">
            <a:spAutoFit/>
          </a:bodyPr>
          <a:lstStyle/>
          <a:p>
            <a:r>
              <a:rPr lang="en-US" sz="2400" dirty="0" smtClean="0">
                <a:latin typeface="Times New Roman" panose="02020603050405020304" pitchFamily="18" charset="0"/>
                <a:cs typeface="Times New Roman" panose="02020603050405020304" pitchFamily="18" charset="0"/>
              </a:rPr>
              <a:t>1. </a:t>
            </a:r>
            <a:r>
              <a:rPr lang="en-US" sz="2400" dirty="0" err="1" smtClean="0">
                <a:latin typeface="Times New Roman" panose="02020603050405020304" pitchFamily="18" charset="0"/>
                <a:cs typeface="Times New Roman" panose="02020603050405020304" pitchFamily="18" charset="0"/>
              </a:rPr>
              <a:t>Dù</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bị</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thất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bại</a:t>
            </a:r>
            <a:endParaRPr lang="en-US" sz="24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è"/>
            </a:pP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Tô</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đậm</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truyền</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thống</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yêu</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nước</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bất</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khuất</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của</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dân</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tộc</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ta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nói</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chung</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và</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phụ</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nữ</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Việt</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Nam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nói</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riêng</a:t>
            </a:r>
            <a:endParaRPr lang="en-US" sz="2400" dirty="0" smtClean="0">
              <a:latin typeface="Times New Roman" panose="02020603050405020304" pitchFamily="18" charset="0"/>
              <a:cs typeface="Times New Roman" panose="02020603050405020304" pitchFamily="18" charset="0"/>
              <a:sym typeface="Wingdings" panose="05000000000000000000" pitchFamily="2" charset="2"/>
            </a:endParaRPr>
          </a:p>
          <a:p>
            <a:pPr marL="342900" indent="-342900">
              <a:buFont typeface="Wingdings" panose="05000000000000000000" pitchFamily="2" charset="2"/>
              <a:buChar char="è"/>
            </a:pP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Phản</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ánh</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nổi</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bất</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bình</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của</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nhân</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dân</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ta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trước</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chính</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sách</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cai</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trị</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phong</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kiến</a:t>
            </a:r>
            <a:endParaRPr lang="en-US" sz="2400" dirty="0" smtClean="0">
              <a:latin typeface="Times New Roman" panose="02020603050405020304" pitchFamily="18" charset="0"/>
              <a:cs typeface="Times New Roman" panose="02020603050405020304" pitchFamily="18" charset="0"/>
              <a:sym typeface="Wingdings" panose="05000000000000000000" pitchFamily="2" charset="2"/>
            </a:endParaRPr>
          </a:p>
          <a:p>
            <a:pPr marL="342900" indent="-342900">
              <a:buFont typeface="Wingdings" panose="05000000000000000000" pitchFamily="2" charset="2"/>
              <a:buChar char="è"/>
            </a:pP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Thể</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hiện</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ý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chí</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quật</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cường</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muốn</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dân</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tộc</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được</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hòa</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bình</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tự</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do</a:t>
            </a:r>
          </a:p>
          <a:p>
            <a:pPr marL="342900" indent="-342900">
              <a:buFont typeface="Wingdings" panose="05000000000000000000" pitchFamily="2" charset="2"/>
              <a:buChar char="è"/>
            </a:pP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Xây</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dựng</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1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chính</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quyền</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đọc</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lập</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tự</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chủ</a:t>
            </a:r>
            <a:endParaRPr lang="en-US" sz="2400" dirty="0">
              <a:latin typeface="Times New Roman" panose="02020603050405020304" pitchFamily="18" charset="0"/>
              <a:cs typeface="Times New Roman" panose="02020603050405020304" pitchFamily="18" charset="0"/>
            </a:endParaRPr>
          </a:p>
        </p:txBody>
      </p:sp>
      <p:sp>
        <p:nvSpPr>
          <p:cNvPr id="7" name="Rectangle 6"/>
          <p:cNvSpPr/>
          <p:nvPr/>
        </p:nvSpPr>
        <p:spPr>
          <a:xfrm>
            <a:off x="5804197" y="1498546"/>
            <a:ext cx="6453403" cy="3416320"/>
          </a:xfrm>
          <a:prstGeom prst="rect">
            <a:avLst/>
          </a:prstGeom>
          <a:solidFill>
            <a:schemeClr val="bg1"/>
          </a:solidFill>
        </p:spPr>
        <p:txBody>
          <a:bodyPr wrap="square">
            <a:spAutoFit/>
          </a:bodyPr>
          <a:lstStyle/>
          <a:p>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2.Thất </a:t>
            </a:r>
            <a:r>
              <a:rPr lang="en-US" sz="2400" dirty="0" err="1" smtClean="0">
                <a:latin typeface="Times New Roman" panose="02020603050405020304" pitchFamily="18" charset="0"/>
                <a:cs typeface="Times New Roman" panose="02020603050405020304" pitchFamily="18" charset="0"/>
              </a:rPr>
              <a:t>bại</a:t>
            </a:r>
            <a:endParaRPr lang="en-US" sz="2400" dirty="0" smtClean="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è"/>
            </a:pPr>
            <a:r>
              <a:rPr lang="en-US" sz="2400" dirty="0" err="1" smtClean="0">
                <a:latin typeface="Times New Roman" panose="02020603050405020304" pitchFamily="18" charset="0"/>
                <a:cs typeface="Times New Roman" panose="02020603050405020304" pitchFamily="18" charset="0"/>
              </a:rPr>
              <a:t>Bền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bỉ</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liên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tục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hiện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tinh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yêu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nước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chống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ngoại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xâm</a:t>
            </a:r>
            <a:endParaRPr lang="en-US" sz="24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è"/>
            </a:pPr>
            <a:endParaRPr lang="en-US" sz="24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è"/>
            </a:pPr>
            <a:r>
              <a:rPr lang="en-US" sz="2400" dirty="0" err="1" smtClean="0">
                <a:latin typeface="Times New Roman" panose="02020603050405020304" pitchFamily="18" charset="0"/>
                <a:cs typeface="Times New Roman" panose="02020603050405020304" pitchFamily="18" charset="0"/>
              </a:rPr>
              <a:t>Ấn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tượng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nhất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cuộc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khởi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nghĩa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Hai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Trưng</a:t>
            </a:r>
            <a:r>
              <a:rPr lang="en-US"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Đây</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là</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cuộc</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khởi</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nghĩa</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đầu</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tiên</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mà</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là</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phụ</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nữ</a:t>
            </a:r>
            <a:endParaRPr lang="en-US"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100035" y="4876858"/>
            <a:ext cx="3625540" cy="369332"/>
          </a:xfrm>
          <a:prstGeom prst="rect">
            <a:avLst/>
          </a:prstGeom>
          <a:solidFill>
            <a:schemeClr val="accent2"/>
          </a:solidFill>
        </p:spPr>
        <p:txBody>
          <a:bodyPr wrap="square" rtlCol="0">
            <a:spAutoFit/>
          </a:bodyPr>
          <a:lstStyle/>
          <a:p>
            <a:r>
              <a:rPr lang="en-US" dirty="0" err="1" smtClean="0">
                <a:latin typeface="Times New Roman" panose="02020603050405020304" pitchFamily="18" charset="0"/>
                <a:cs typeface="Times New Roman" panose="02020603050405020304" pitchFamily="18" charset="0"/>
              </a:rPr>
              <a:t>Lý</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Bí</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lãnh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đạo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nhân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dân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khởi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nghĩa</a:t>
            </a:r>
            <a:endParaRPr lang="en-US"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100035" y="5246190"/>
            <a:ext cx="2647950" cy="369332"/>
          </a:xfrm>
          <a:prstGeom prst="rect">
            <a:avLst/>
          </a:prstGeom>
          <a:solidFill>
            <a:schemeClr val="accent1">
              <a:lumMod val="20000"/>
              <a:lumOff val="80000"/>
            </a:schemeClr>
          </a:solidFill>
        </p:spPr>
        <p:txBody>
          <a:bodyPr wrap="square" rtlCol="0">
            <a:spAutoFit/>
          </a:bodyPr>
          <a:lstStyle/>
          <a:p>
            <a:r>
              <a:rPr lang="en-US" dirty="0" err="1" smtClean="0">
                <a:latin typeface="Times New Roman" panose="02020603050405020304" pitchFamily="18" charset="0"/>
                <a:cs typeface="Times New Roman" panose="02020603050405020304" pitchFamily="18" charset="0"/>
              </a:rPr>
              <a:t>Nước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Vạn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Xuân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thành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lập</a:t>
            </a:r>
            <a:endParaRPr lang="en-US"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2031987" y="5582747"/>
            <a:ext cx="3625540" cy="369332"/>
          </a:xfrm>
          <a:prstGeom prst="rect">
            <a:avLst/>
          </a:prstGeom>
          <a:solidFill>
            <a:schemeClr val="accent6">
              <a:lumMod val="40000"/>
              <a:lumOff val="60000"/>
            </a:schemeClr>
          </a:solidFill>
        </p:spPr>
        <p:txBody>
          <a:bodyPr wrap="square" rtlCol="0">
            <a:spAutoFit/>
          </a:bodyPr>
          <a:lstStyle/>
          <a:p>
            <a:r>
              <a:rPr lang="en-US" dirty="0" err="1" smtClean="0">
                <a:latin typeface="Times New Roman" panose="02020603050405020304" pitchFamily="18" charset="0"/>
                <a:cs typeface="Times New Roman" panose="02020603050405020304" pitchFamily="18" charset="0"/>
              </a:rPr>
              <a:t>Triệu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Quang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Phục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chống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quân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lương</a:t>
            </a:r>
            <a:endParaRPr lang="en-US"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2031987" y="5966626"/>
            <a:ext cx="3625540" cy="369332"/>
          </a:xfrm>
          <a:prstGeom prst="rect">
            <a:avLst/>
          </a:prstGeom>
          <a:solidFill>
            <a:schemeClr val="accent4">
              <a:lumMod val="20000"/>
              <a:lumOff val="80000"/>
            </a:schemeClr>
          </a:solidFill>
        </p:spPr>
        <p:txBody>
          <a:bodyPr wrap="square" rtlCol="0">
            <a:spAutoFit/>
          </a:bodyPr>
          <a:lstStyle/>
          <a:p>
            <a:r>
              <a:rPr lang="en-US" dirty="0" err="1" smtClean="0">
                <a:latin typeface="Times New Roman" panose="02020603050405020304" pitchFamily="18" charset="0"/>
                <a:cs typeface="Times New Roman" panose="02020603050405020304" pitchFamily="18" charset="0"/>
              </a:rPr>
              <a:t>Triệu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Quang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Phục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xưng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Vương</a:t>
            </a:r>
            <a:endParaRPr lang="en-US"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2031987" y="6273368"/>
            <a:ext cx="3625540" cy="369332"/>
          </a:xfrm>
          <a:prstGeom prst="rect">
            <a:avLst/>
          </a:prstGeom>
          <a:solidFill>
            <a:schemeClr val="bg2">
              <a:lumMod val="90000"/>
            </a:schemeClr>
          </a:solidFill>
        </p:spPr>
        <p:txBody>
          <a:bodyPr wrap="square" rtlCol="0">
            <a:spAutoFit/>
          </a:bodyPr>
          <a:lstStyle/>
          <a:p>
            <a:r>
              <a:rPr lang="en-US" dirty="0" err="1" smtClean="0">
                <a:latin typeface="Times New Roman" panose="02020603050405020304" pitchFamily="18" charset="0"/>
                <a:cs typeface="Times New Roman" panose="02020603050405020304" pitchFamily="18" charset="0"/>
              </a:rPr>
              <a:t>Nhà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Tùy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xâm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lược</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902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5" grpId="0" animBg="1"/>
      <p:bldP spid="8" grpId="0" animBg="1"/>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745"/>
            <a:ext cx="12192000" cy="1077218"/>
          </a:xfrm>
          <a:prstGeom prst="rect">
            <a:avLst/>
          </a:prstGeom>
          <a:solidFill>
            <a:schemeClr val="accent4">
              <a:lumMod val="20000"/>
              <a:lumOff val="80000"/>
            </a:schemeClr>
          </a:solidFill>
        </p:spPr>
        <p:txBody>
          <a:bodyPr wrap="square" rtlCol="0">
            <a:spAutoFit/>
          </a:bodyPr>
          <a:lstStyle/>
          <a:p>
            <a:pPr algn="ctr"/>
            <a:r>
              <a:rPr lang="en-US" sz="3200" b="1" dirty="0" err="1" smtClean="0">
                <a:solidFill>
                  <a:srgbClr val="FF0000"/>
                </a:solidFill>
                <a:latin typeface="Times New Roman" panose="02020603050405020304" pitchFamily="18" charset="0"/>
                <a:cs typeface="Times New Roman" panose="02020603050405020304" pitchFamily="18" charset="0"/>
              </a:rPr>
              <a:t>Bài</a:t>
            </a:r>
            <a:r>
              <a:rPr lang="en-US" sz="3200" b="1" dirty="0" smtClean="0">
                <a:solidFill>
                  <a:srgbClr val="FF0000"/>
                </a:solidFill>
                <a:latin typeface="Times New Roman" panose="02020603050405020304" pitchFamily="18" charset="0"/>
                <a:cs typeface="Times New Roman" panose="02020603050405020304" pitchFamily="18" charset="0"/>
              </a:rPr>
              <a:t> 18</a:t>
            </a:r>
          </a:p>
          <a:p>
            <a:pPr algn="ctr"/>
            <a:r>
              <a:rPr lang="en-US" sz="3200" b="1" dirty="0" smtClean="0">
                <a:solidFill>
                  <a:srgbClr val="FF0000"/>
                </a:solidFill>
                <a:latin typeface="Times New Roman" panose="02020603050405020304" pitchFamily="18" charset="0"/>
                <a:cs typeface="Times New Roman" panose="02020603050405020304" pitchFamily="18" charset="0"/>
              </a:rPr>
              <a:t> CÁC CUỘC ĐẤU TRANH GIÀNH ĐỘC LẬP TRƯỚC THẾ KỈ X</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8" name="Rounded Rectangle 17"/>
          <p:cNvSpPr/>
          <p:nvPr/>
        </p:nvSpPr>
        <p:spPr>
          <a:xfrm>
            <a:off x="1298213" y="8450583"/>
            <a:ext cx="4538134" cy="459188"/>
          </a:xfrm>
          <a:prstGeom prst="round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en-US" sz="2400" b="1" dirty="0" smtClean="0">
                <a:solidFill>
                  <a:srgbClr val="0070C0"/>
                </a:solidFill>
                <a:latin typeface="Times New Roman" panose="02020603050405020304" pitchFamily="18" charset="0"/>
                <a:cs typeface="Times New Roman" panose="02020603050405020304" pitchFamily="18" charset="0"/>
              </a:rPr>
              <a:t>1.</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Những</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chuyển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biến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về</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kinh</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tế</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2" name="Up Arrow 1"/>
          <p:cNvSpPr/>
          <p:nvPr/>
        </p:nvSpPr>
        <p:spPr>
          <a:xfrm>
            <a:off x="-135803" y="1027645"/>
            <a:ext cx="1348966" cy="5616655"/>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Process 2"/>
          <p:cNvSpPr/>
          <p:nvPr/>
        </p:nvSpPr>
        <p:spPr>
          <a:xfrm>
            <a:off x="190123" y="6211433"/>
            <a:ext cx="679008" cy="535396"/>
          </a:xfrm>
          <a:prstGeom prst="flowChartProcess">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FF0000"/>
                </a:solidFill>
                <a:latin typeface="Times New Roman" panose="02020603050405020304" pitchFamily="18" charset="0"/>
                <a:cs typeface="Times New Roman" panose="02020603050405020304" pitchFamily="18" charset="0"/>
              </a:rPr>
              <a:t>TK I</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13" name="Flowchart: Process 12"/>
          <p:cNvSpPr/>
          <p:nvPr/>
        </p:nvSpPr>
        <p:spPr>
          <a:xfrm>
            <a:off x="199175" y="5586477"/>
            <a:ext cx="669955" cy="61563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latin typeface="Times New Roman" panose="02020603050405020304" pitchFamily="18" charset="0"/>
                <a:cs typeface="Times New Roman" panose="02020603050405020304" pitchFamily="18" charset="0"/>
              </a:rPr>
              <a:t>TK II</a:t>
            </a:r>
            <a:endParaRPr lang="en-US" sz="1400" b="1" dirty="0">
              <a:latin typeface="Times New Roman" panose="02020603050405020304" pitchFamily="18" charset="0"/>
              <a:cs typeface="Times New Roman" panose="02020603050405020304" pitchFamily="18" charset="0"/>
            </a:endParaRPr>
          </a:p>
        </p:txBody>
      </p:sp>
      <p:sp>
        <p:nvSpPr>
          <p:cNvPr id="14" name="Flowchart: Process 13"/>
          <p:cNvSpPr/>
          <p:nvPr/>
        </p:nvSpPr>
        <p:spPr>
          <a:xfrm>
            <a:off x="199175" y="5005206"/>
            <a:ext cx="660902" cy="615636"/>
          </a:xfrm>
          <a:prstGeom prst="flowChartProcess">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latin typeface="Times New Roman" panose="02020603050405020304" pitchFamily="18" charset="0"/>
                <a:cs typeface="Times New Roman" panose="02020603050405020304" pitchFamily="18" charset="0"/>
              </a:rPr>
              <a:t>TK III</a:t>
            </a:r>
            <a:endParaRPr lang="en-US" sz="1400" b="1" dirty="0">
              <a:latin typeface="Times New Roman" panose="02020603050405020304" pitchFamily="18" charset="0"/>
              <a:cs typeface="Times New Roman" panose="02020603050405020304" pitchFamily="18" charset="0"/>
            </a:endParaRPr>
          </a:p>
        </p:txBody>
      </p:sp>
      <p:sp>
        <p:nvSpPr>
          <p:cNvPr id="16" name="Flowchart: Process 15"/>
          <p:cNvSpPr/>
          <p:nvPr/>
        </p:nvSpPr>
        <p:spPr>
          <a:xfrm>
            <a:off x="199176" y="4345885"/>
            <a:ext cx="660902" cy="615636"/>
          </a:xfrm>
          <a:prstGeom prst="flowChartProces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latin typeface="Times New Roman" panose="02020603050405020304" pitchFamily="18" charset="0"/>
                <a:cs typeface="Times New Roman" panose="02020603050405020304" pitchFamily="18" charset="0"/>
              </a:rPr>
              <a:t>TK IV</a:t>
            </a:r>
            <a:endParaRPr lang="en-US" sz="1400" b="1" dirty="0">
              <a:latin typeface="Times New Roman" panose="02020603050405020304" pitchFamily="18" charset="0"/>
              <a:cs typeface="Times New Roman" panose="02020603050405020304" pitchFamily="18" charset="0"/>
            </a:endParaRPr>
          </a:p>
        </p:txBody>
      </p:sp>
      <p:sp>
        <p:nvSpPr>
          <p:cNvPr id="17" name="Flowchart: Process 16"/>
          <p:cNvSpPr/>
          <p:nvPr/>
        </p:nvSpPr>
        <p:spPr>
          <a:xfrm>
            <a:off x="208229" y="3711897"/>
            <a:ext cx="660902" cy="61563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latin typeface="Times New Roman" panose="02020603050405020304" pitchFamily="18" charset="0"/>
                <a:cs typeface="Times New Roman" panose="02020603050405020304" pitchFamily="18" charset="0"/>
              </a:rPr>
              <a:t>TK V</a:t>
            </a:r>
            <a:endParaRPr lang="en-US" sz="1400" b="1" dirty="0">
              <a:latin typeface="Times New Roman" panose="02020603050405020304" pitchFamily="18" charset="0"/>
              <a:cs typeface="Times New Roman" panose="02020603050405020304" pitchFamily="18" charset="0"/>
            </a:endParaRPr>
          </a:p>
        </p:txBody>
      </p:sp>
      <p:sp>
        <p:nvSpPr>
          <p:cNvPr id="19" name="Flowchart: Process 18"/>
          <p:cNvSpPr/>
          <p:nvPr/>
        </p:nvSpPr>
        <p:spPr>
          <a:xfrm>
            <a:off x="208229" y="3176405"/>
            <a:ext cx="660902" cy="615636"/>
          </a:xfrm>
          <a:prstGeom prst="flowChartProcess">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latin typeface="Times New Roman" panose="02020603050405020304" pitchFamily="18" charset="0"/>
                <a:cs typeface="Times New Roman" panose="02020603050405020304" pitchFamily="18" charset="0"/>
              </a:rPr>
              <a:t>TK VI</a:t>
            </a:r>
            <a:endParaRPr lang="en-US" sz="1400" b="1" dirty="0">
              <a:latin typeface="Times New Roman" panose="02020603050405020304" pitchFamily="18" charset="0"/>
              <a:cs typeface="Times New Roman" panose="02020603050405020304" pitchFamily="18" charset="0"/>
            </a:endParaRPr>
          </a:p>
        </p:txBody>
      </p:sp>
      <p:sp>
        <p:nvSpPr>
          <p:cNvPr id="21" name="Flowchart: Process 20"/>
          <p:cNvSpPr/>
          <p:nvPr/>
        </p:nvSpPr>
        <p:spPr>
          <a:xfrm>
            <a:off x="208229" y="2593626"/>
            <a:ext cx="660902" cy="615636"/>
          </a:xfrm>
          <a:prstGeom prst="flowChartProcess">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latin typeface="Times New Roman" panose="02020603050405020304" pitchFamily="18" charset="0"/>
                <a:cs typeface="Times New Roman" panose="02020603050405020304" pitchFamily="18" charset="0"/>
              </a:rPr>
              <a:t>TK VII</a:t>
            </a:r>
            <a:endParaRPr lang="en-US" sz="1400" b="1" dirty="0">
              <a:latin typeface="Times New Roman" panose="02020603050405020304" pitchFamily="18" charset="0"/>
              <a:cs typeface="Times New Roman" panose="02020603050405020304" pitchFamily="18" charset="0"/>
            </a:endParaRPr>
          </a:p>
        </p:txBody>
      </p:sp>
      <p:sp>
        <p:nvSpPr>
          <p:cNvPr id="22" name="Flowchart: Process 21"/>
          <p:cNvSpPr/>
          <p:nvPr/>
        </p:nvSpPr>
        <p:spPr>
          <a:xfrm>
            <a:off x="208229" y="1959542"/>
            <a:ext cx="660902" cy="615636"/>
          </a:xfrm>
          <a:prstGeom prst="flowChart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latin typeface="Times New Roman" panose="02020603050405020304" pitchFamily="18" charset="0"/>
                <a:cs typeface="Times New Roman" panose="02020603050405020304" pitchFamily="18" charset="0"/>
              </a:rPr>
              <a:t>TK</a:t>
            </a:r>
            <a:r>
              <a:rPr lang="en-US" b="1" dirty="0" smtClean="0">
                <a:latin typeface="Times New Roman" panose="02020603050405020304" pitchFamily="18" charset="0"/>
                <a:cs typeface="Times New Roman" panose="02020603050405020304" pitchFamily="18" charset="0"/>
              </a:rPr>
              <a:t> </a:t>
            </a:r>
            <a:r>
              <a:rPr lang="en-US" sz="1400" b="1" dirty="0" smtClean="0">
                <a:latin typeface="Times New Roman" panose="02020603050405020304" pitchFamily="18" charset="0"/>
                <a:cs typeface="Times New Roman" panose="02020603050405020304" pitchFamily="18" charset="0"/>
              </a:rPr>
              <a:t>VIII</a:t>
            </a:r>
            <a:endParaRPr lang="en-US" sz="14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073243" y="6294465"/>
            <a:ext cx="3599575" cy="369332"/>
          </a:xfrm>
          <a:prstGeom prst="rect">
            <a:avLst/>
          </a:prstGeom>
          <a:solidFill>
            <a:schemeClr val="accent4">
              <a:lumMod val="60000"/>
              <a:lumOff val="40000"/>
            </a:schemeClr>
          </a:solidFill>
        </p:spPr>
        <p:txBody>
          <a:bodyPr wrap="none" rtlCol="0">
            <a:spAutoFit/>
          </a:bodyPr>
          <a:lstStyle/>
          <a:p>
            <a:r>
              <a:rPr lang="en-US" dirty="0" err="1" smtClean="0">
                <a:solidFill>
                  <a:srgbClr val="FF0000"/>
                </a:solidFill>
                <a:latin typeface="Times New Roman" panose="02020603050405020304" pitchFamily="18" charset="0"/>
                <a:cs typeface="Times New Roman" panose="02020603050405020304" pitchFamily="18" charset="0"/>
              </a:rPr>
              <a:t>Khởi</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nghĩa</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Hai</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Bà</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Trưng</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năm</a:t>
            </a:r>
            <a:r>
              <a:rPr lang="en-US" dirty="0" smtClean="0">
                <a:solidFill>
                  <a:srgbClr val="FF0000"/>
                </a:solidFill>
                <a:latin typeface="Times New Roman" panose="02020603050405020304" pitchFamily="18" charset="0"/>
                <a:cs typeface="Times New Roman" panose="02020603050405020304" pitchFamily="18" charset="0"/>
              </a:rPr>
              <a:t> 40-43</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2064326" y="5093993"/>
            <a:ext cx="2487091" cy="369332"/>
          </a:xfrm>
          <a:prstGeom prst="rect">
            <a:avLst/>
          </a:prstGeom>
          <a:solidFill>
            <a:schemeClr val="accent4">
              <a:lumMod val="75000"/>
            </a:schemeClr>
          </a:solidFill>
        </p:spPr>
        <p:txBody>
          <a:bodyPr wrap="none" rtlCol="0">
            <a:spAutoFit/>
          </a:bodyPr>
          <a:lstStyle/>
          <a:p>
            <a:r>
              <a:rPr lang="en-US" dirty="0" err="1" smtClean="0">
                <a:latin typeface="Times New Roman" panose="02020603050405020304" pitchFamily="18" charset="0"/>
                <a:cs typeface="Times New Roman" panose="02020603050405020304" pitchFamily="18" charset="0"/>
              </a:rPr>
              <a:t>Khởi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nghĩa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Triệu</a:t>
            </a:r>
            <a:r>
              <a:rPr lang="en-US" dirty="0" smtClean="0">
                <a:latin typeface="Times New Roman" panose="02020603050405020304" pitchFamily="18" charset="0"/>
                <a:cs typeface="Times New Roman" panose="02020603050405020304" pitchFamily="18" charset="0"/>
              </a:rPr>
              <a:t> 248</a:t>
            </a:r>
            <a:endParaRPr lang="en-US"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2064325" y="3320001"/>
            <a:ext cx="3095719" cy="369332"/>
          </a:xfrm>
          <a:prstGeom prst="rect">
            <a:avLst/>
          </a:prstGeom>
          <a:solidFill>
            <a:schemeClr val="accent2">
              <a:lumMod val="75000"/>
            </a:schemeClr>
          </a:solidFill>
        </p:spPr>
        <p:txBody>
          <a:bodyPr wrap="none" rtlCol="0">
            <a:spAutoFit/>
          </a:bodyPr>
          <a:lstStyle/>
          <a:p>
            <a:r>
              <a:rPr lang="en-US" dirty="0" err="1" smtClean="0">
                <a:latin typeface="Times New Roman" panose="02020603050405020304" pitchFamily="18" charset="0"/>
                <a:cs typeface="Times New Roman" panose="02020603050405020304" pitchFamily="18" charset="0"/>
              </a:rPr>
              <a:t>Khởi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nghĩa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Lý</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Bí</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năm</a:t>
            </a:r>
            <a:r>
              <a:rPr lang="en-US" dirty="0" smtClean="0">
                <a:latin typeface="Times New Roman" panose="02020603050405020304" pitchFamily="18" charset="0"/>
                <a:cs typeface="Times New Roman" panose="02020603050405020304" pitchFamily="18" charset="0"/>
              </a:rPr>
              <a:t> 542-602</a:t>
            </a:r>
            <a:endParaRPr lang="en-US"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2073243" y="2420892"/>
            <a:ext cx="4053354" cy="369332"/>
          </a:xfrm>
          <a:prstGeom prst="rect">
            <a:avLst/>
          </a:prstGeom>
          <a:solidFill>
            <a:srgbClr val="FF0000"/>
          </a:solidFill>
        </p:spPr>
        <p:txBody>
          <a:bodyPr wrap="none" rtlCol="0">
            <a:spAutoFit/>
          </a:bodyPr>
          <a:lstStyle/>
          <a:p>
            <a:r>
              <a:rPr lang="en-US" dirty="0" err="1" smtClean="0">
                <a:latin typeface="Times New Roman" panose="02020603050405020304" pitchFamily="18" charset="0"/>
                <a:cs typeface="Times New Roman" panose="02020603050405020304" pitchFamily="18" charset="0"/>
              </a:rPr>
              <a:t>Khởi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nghĩa</a:t>
            </a:r>
            <a:r>
              <a:rPr lang="en-US" dirty="0" smtClean="0">
                <a:latin typeface="Times New Roman" panose="02020603050405020304" pitchFamily="18" charset="0"/>
                <a:cs typeface="Times New Roman" panose="02020603050405020304" pitchFamily="18" charset="0"/>
              </a:rPr>
              <a:t> Mai </a:t>
            </a:r>
            <a:r>
              <a:rPr lang="en-US" dirty="0" err="1" smtClean="0">
                <a:latin typeface="Times New Roman" panose="02020603050405020304" pitchFamily="18" charset="0"/>
                <a:cs typeface="Times New Roman" panose="02020603050405020304" pitchFamily="18" charset="0"/>
              </a:rPr>
              <a:t>Thúc</a:t>
            </a:r>
            <a:r>
              <a:rPr lang="en-US" dirty="0" smtClean="0">
                <a:latin typeface="Times New Roman" panose="02020603050405020304" pitchFamily="18" charset="0"/>
                <a:cs typeface="Times New Roman" panose="02020603050405020304" pitchFamily="18" charset="0"/>
              </a:rPr>
              <a:t> Loan  </a:t>
            </a:r>
            <a:r>
              <a:rPr lang="en-US" dirty="0" err="1" smtClean="0">
                <a:latin typeface="Times New Roman" panose="02020603050405020304" pitchFamily="18" charset="0"/>
                <a:cs typeface="Times New Roman" panose="02020603050405020304" pitchFamily="18" charset="0"/>
              </a:rPr>
              <a:t>năm</a:t>
            </a:r>
            <a:r>
              <a:rPr lang="en-US" dirty="0" smtClean="0">
                <a:latin typeface="Times New Roman" panose="02020603050405020304" pitchFamily="18" charset="0"/>
                <a:cs typeface="Times New Roman" panose="02020603050405020304" pitchFamily="18" charset="0"/>
              </a:rPr>
              <a:t> 713-722</a:t>
            </a:r>
            <a:endParaRPr lang="en-US" dirty="0">
              <a:latin typeface="Times New Roman" panose="02020603050405020304" pitchFamily="18" charset="0"/>
              <a:cs typeface="Times New Roman" panose="02020603050405020304" pitchFamily="18" charset="0"/>
            </a:endParaRPr>
          </a:p>
        </p:txBody>
      </p:sp>
      <p:sp>
        <p:nvSpPr>
          <p:cNvPr id="26" name="TextBox 25"/>
          <p:cNvSpPr txBox="1"/>
          <p:nvPr/>
        </p:nvSpPr>
        <p:spPr>
          <a:xfrm>
            <a:off x="2073242" y="1883858"/>
            <a:ext cx="3934731" cy="369332"/>
          </a:xfrm>
          <a:prstGeom prst="rect">
            <a:avLst/>
          </a:prstGeom>
          <a:solidFill>
            <a:srgbClr val="FF0000"/>
          </a:solidFill>
        </p:spPr>
        <p:txBody>
          <a:bodyPr wrap="none" rtlCol="0">
            <a:spAutoFit/>
          </a:bodyPr>
          <a:lstStyle/>
          <a:p>
            <a:r>
              <a:rPr lang="en-US" dirty="0" err="1" smtClean="0">
                <a:latin typeface="Times New Roman" panose="02020603050405020304" pitchFamily="18" charset="0"/>
                <a:cs typeface="Times New Roman" panose="02020603050405020304" pitchFamily="18" charset="0"/>
              </a:rPr>
              <a:t>Khởi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nghĩa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Phùng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Hưng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cuối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thế</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kỉ</a:t>
            </a:r>
            <a:r>
              <a:rPr lang="en-US" dirty="0" smtClean="0">
                <a:latin typeface="Times New Roman" panose="02020603050405020304" pitchFamily="18" charset="0"/>
                <a:cs typeface="Times New Roman" panose="02020603050405020304" pitchFamily="18" charset="0"/>
              </a:rPr>
              <a:t> VIII</a:t>
            </a:r>
            <a:endParaRPr lang="en-US" dirty="0">
              <a:latin typeface="Times New Roman" panose="02020603050405020304" pitchFamily="18" charset="0"/>
              <a:cs typeface="Times New Roman" panose="02020603050405020304" pitchFamily="18" charset="0"/>
            </a:endParaRPr>
          </a:p>
        </p:txBody>
      </p:sp>
      <p:sp>
        <p:nvSpPr>
          <p:cNvPr id="7" name="Right Arrow 6"/>
          <p:cNvSpPr/>
          <p:nvPr/>
        </p:nvSpPr>
        <p:spPr>
          <a:xfrm>
            <a:off x="869131" y="6358128"/>
            <a:ext cx="1140737" cy="262241"/>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Arrow 26"/>
          <p:cNvSpPr/>
          <p:nvPr/>
        </p:nvSpPr>
        <p:spPr>
          <a:xfrm>
            <a:off x="849651" y="5188456"/>
            <a:ext cx="1140737" cy="262241"/>
          </a:xfrm>
          <a:prstGeom prst="righ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p:cNvSpPr/>
          <p:nvPr/>
        </p:nvSpPr>
        <p:spPr>
          <a:xfrm>
            <a:off x="867894" y="3353102"/>
            <a:ext cx="1140737" cy="262241"/>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a:off x="869131" y="2419181"/>
            <a:ext cx="1140737" cy="26224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Arrow 29"/>
          <p:cNvSpPr/>
          <p:nvPr/>
        </p:nvSpPr>
        <p:spPr>
          <a:xfrm>
            <a:off x="849650" y="1947999"/>
            <a:ext cx="1140737" cy="26224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Terminator 7"/>
          <p:cNvSpPr/>
          <p:nvPr/>
        </p:nvSpPr>
        <p:spPr>
          <a:xfrm>
            <a:off x="6790099" y="6020554"/>
            <a:ext cx="5169529" cy="726275"/>
          </a:xfrm>
          <a:prstGeom prst="flowChartTerminator">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Dành</a:t>
            </a:r>
            <a:r>
              <a:rPr lang="en-US" dirty="0">
                <a:solidFill>
                  <a:srgbClr val="FF0000"/>
                </a:solidFill>
              </a:rPr>
              <a:t> </a:t>
            </a:r>
            <a:r>
              <a:rPr lang="en-US" dirty="0" err="1">
                <a:solidFill>
                  <a:srgbClr val="FF0000"/>
                </a:solidFill>
              </a:rPr>
              <a:t>đuổi</a:t>
            </a:r>
            <a:r>
              <a:rPr lang="en-US" dirty="0">
                <a:solidFill>
                  <a:srgbClr val="FF0000"/>
                </a:solidFill>
              </a:rPr>
              <a:t> </a:t>
            </a:r>
            <a:r>
              <a:rPr lang="en-US" dirty="0" err="1">
                <a:solidFill>
                  <a:srgbClr val="FF0000"/>
                </a:solidFill>
              </a:rPr>
              <a:t>quân</a:t>
            </a:r>
            <a:r>
              <a:rPr lang="en-US" dirty="0">
                <a:solidFill>
                  <a:srgbClr val="FF0000"/>
                </a:solidFill>
              </a:rPr>
              <a:t> </a:t>
            </a:r>
            <a:r>
              <a:rPr lang="en-US" dirty="0" err="1">
                <a:solidFill>
                  <a:srgbClr val="FF0000"/>
                </a:solidFill>
              </a:rPr>
              <a:t>Hán</a:t>
            </a:r>
            <a:r>
              <a:rPr lang="en-US" dirty="0">
                <a:solidFill>
                  <a:srgbClr val="FF0000"/>
                </a:solidFill>
              </a:rPr>
              <a:t>. </a:t>
            </a:r>
            <a:r>
              <a:rPr lang="en-US" dirty="0" err="1">
                <a:solidFill>
                  <a:srgbClr val="FF0000"/>
                </a:solidFill>
              </a:rPr>
              <a:t>lên</a:t>
            </a:r>
            <a:r>
              <a:rPr lang="en-US" dirty="0">
                <a:solidFill>
                  <a:srgbClr val="FF0000"/>
                </a:solidFill>
              </a:rPr>
              <a:t> </a:t>
            </a:r>
            <a:r>
              <a:rPr lang="en-US" dirty="0" err="1">
                <a:solidFill>
                  <a:srgbClr val="FF0000"/>
                </a:solidFill>
              </a:rPr>
              <a:t>ngôi</a:t>
            </a:r>
            <a:r>
              <a:rPr lang="en-US" dirty="0">
                <a:solidFill>
                  <a:srgbClr val="FF0000"/>
                </a:solidFill>
              </a:rPr>
              <a:t> </a:t>
            </a:r>
            <a:r>
              <a:rPr lang="en-US" dirty="0" err="1">
                <a:solidFill>
                  <a:srgbClr val="FF0000"/>
                </a:solidFill>
              </a:rPr>
              <a:t>vua</a:t>
            </a:r>
            <a:r>
              <a:rPr lang="en-US" dirty="0">
                <a:solidFill>
                  <a:srgbClr val="FF0000"/>
                </a:solidFill>
              </a:rPr>
              <a:t>, </a:t>
            </a:r>
            <a:r>
              <a:rPr lang="en-US" dirty="0" err="1">
                <a:solidFill>
                  <a:srgbClr val="FF0000"/>
                </a:solidFill>
              </a:rPr>
              <a:t>dựng</a:t>
            </a:r>
            <a:r>
              <a:rPr lang="en-US" dirty="0">
                <a:solidFill>
                  <a:srgbClr val="FF0000"/>
                </a:solidFill>
              </a:rPr>
              <a:t> </a:t>
            </a:r>
            <a:r>
              <a:rPr lang="en-US" dirty="0" err="1">
                <a:solidFill>
                  <a:srgbClr val="FF0000"/>
                </a:solidFill>
              </a:rPr>
              <a:t>quyền</a:t>
            </a:r>
            <a:r>
              <a:rPr lang="en-US" dirty="0">
                <a:solidFill>
                  <a:srgbClr val="FF0000"/>
                </a:solidFill>
              </a:rPr>
              <a:t> </a:t>
            </a:r>
            <a:r>
              <a:rPr lang="en-US" dirty="0" err="1">
                <a:solidFill>
                  <a:srgbClr val="FF0000"/>
                </a:solidFill>
              </a:rPr>
              <a:t>tự</a:t>
            </a:r>
            <a:r>
              <a:rPr lang="en-US" dirty="0">
                <a:solidFill>
                  <a:srgbClr val="FF0000"/>
                </a:solidFill>
              </a:rPr>
              <a:t> </a:t>
            </a:r>
            <a:r>
              <a:rPr lang="en-US" dirty="0" err="1">
                <a:solidFill>
                  <a:srgbClr val="FF0000"/>
                </a:solidFill>
              </a:rPr>
              <a:t>chủ</a:t>
            </a:r>
            <a:r>
              <a:rPr lang="en-US" dirty="0">
                <a:solidFill>
                  <a:srgbClr val="FF0000"/>
                </a:solidFill>
              </a:rPr>
              <a:t> </a:t>
            </a:r>
            <a:r>
              <a:rPr lang="en-US" dirty="0" err="1">
                <a:solidFill>
                  <a:srgbClr val="FF0000"/>
                </a:solidFill>
              </a:rPr>
              <a:t>trong</a:t>
            </a:r>
            <a:r>
              <a:rPr lang="en-US" dirty="0">
                <a:solidFill>
                  <a:srgbClr val="FF0000"/>
                </a:solidFill>
              </a:rPr>
              <a:t> 3 </a:t>
            </a:r>
            <a:r>
              <a:rPr lang="en-US" dirty="0" err="1">
                <a:solidFill>
                  <a:srgbClr val="FF0000"/>
                </a:solidFill>
              </a:rPr>
              <a:t>năm</a:t>
            </a:r>
            <a:endParaRPr lang="en-US" dirty="0">
              <a:solidFill>
                <a:srgbClr val="FF0000"/>
              </a:solidFill>
            </a:endParaRPr>
          </a:p>
        </p:txBody>
      </p:sp>
      <p:sp>
        <p:nvSpPr>
          <p:cNvPr id="31" name="Flowchart: Terminator 30"/>
          <p:cNvSpPr/>
          <p:nvPr/>
        </p:nvSpPr>
        <p:spPr>
          <a:xfrm>
            <a:off x="6698056" y="4739047"/>
            <a:ext cx="5169529" cy="726275"/>
          </a:xfrm>
          <a:prstGeom prst="flowChartTerminator">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Dánh</a:t>
            </a:r>
            <a:r>
              <a:rPr lang="en-US" dirty="0">
                <a:solidFill>
                  <a:schemeClr val="tx1"/>
                </a:solidFill>
              </a:rPr>
              <a:t> </a:t>
            </a:r>
            <a:r>
              <a:rPr lang="en-US" dirty="0" err="1">
                <a:solidFill>
                  <a:schemeClr val="tx1"/>
                </a:solidFill>
              </a:rPr>
              <a:t>quân</a:t>
            </a:r>
            <a:r>
              <a:rPr lang="en-US" dirty="0">
                <a:solidFill>
                  <a:schemeClr val="tx1"/>
                </a:solidFill>
              </a:rPr>
              <a:t> </a:t>
            </a:r>
            <a:r>
              <a:rPr lang="en-US" dirty="0" err="1">
                <a:solidFill>
                  <a:schemeClr val="tx1"/>
                </a:solidFill>
              </a:rPr>
              <a:t>Ngô</a:t>
            </a:r>
            <a:r>
              <a:rPr lang="en-US" dirty="0">
                <a:solidFill>
                  <a:schemeClr val="tx1"/>
                </a:solidFill>
              </a:rPr>
              <a:t> </a:t>
            </a:r>
            <a:r>
              <a:rPr lang="en-US" dirty="0" err="1">
                <a:solidFill>
                  <a:schemeClr val="tx1"/>
                </a:solidFill>
              </a:rPr>
              <a:t>khiến</a:t>
            </a:r>
            <a:r>
              <a:rPr lang="en-US" dirty="0">
                <a:solidFill>
                  <a:schemeClr val="tx1"/>
                </a:solidFill>
              </a:rPr>
              <a:t> "</a:t>
            </a:r>
            <a:r>
              <a:rPr lang="en-US" dirty="0" err="1">
                <a:solidFill>
                  <a:schemeClr val="tx1"/>
                </a:solidFill>
              </a:rPr>
              <a:t>toàn</a:t>
            </a:r>
            <a:r>
              <a:rPr lang="en-US" dirty="0">
                <a:solidFill>
                  <a:schemeClr val="tx1"/>
                </a:solidFill>
              </a:rPr>
              <a:t> </a:t>
            </a:r>
            <a:r>
              <a:rPr lang="en-US" dirty="0" err="1">
                <a:solidFill>
                  <a:schemeClr val="tx1"/>
                </a:solidFill>
              </a:rPr>
              <a:t>thể</a:t>
            </a:r>
            <a:r>
              <a:rPr lang="en-US" dirty="0">
                <a:solidFill>
                  <a:schemeClr val="tx1"/>
                </a:solidFill>
              </a:rPr>
              <a:t> </a:t>
            </a:r>
            <a:r>
              <a:rPr lang="en-US" dirty="0" err="1">
                <a:solidFill>
                  <a:schemeClr val="tx1"/>
                </a:solidFill>
              </a:rPr>
              <a:t>Giao</a:t>
            </a:r>
            <a:r>
              <a:rPr lang="en-US" dirty="0">
                <a:solidFill>
                  <a:schemeClr val="tx1"/>
                </a:solidFill>
              </a:rPr>
              <a:t> </a:t>
            </a:r>
            <a:r>
              <a:rPr lang="en-US" dirty="0" err="1">
                <a:solidFill>
                  <a:schemeClr val="tx1"/>
                </a:solidFill>
              </a:rPr>
              <a:t>Châu</a:t>
            </a:r>
            <a:r>
              <a:rPr lang="en-US" dirty="0">
                <a:solidFill>
                  <a:schemeClr val="tx1"/>
                </a:solidFill>
              </a:rPr>
              <a:t> </a:t>
            </a:r>
            <a:r>
              <a:rPr lang="en-US" dirty="0" err="1">
                <a:solidFill>
                  <a:schemeClr val="tx1"/>
                </a:solidFill>
              </a:rPr>
              <a:t>chấn</a:t>
            </a:r>
            <a:r>
              <a:rPr lang="en-US" dirty="0">
                <a:solidFill>
                  <a:schemeClr val="tx1"/>
                </a:solidFill>
              </a:rPr>
              <a:t> </a:t>
            </a:r>
            <a:r>
              <a:rPr lang="en-US" dirty="0" err="1">
                <a:solidFill>
                  <a:schemeClr val="tx1"/>
                </a:solidFill>
              </a:rPr>
              <a:t>động</a:t>
            </a:r>
            <a:r>
              <a:rPr lang="en-US" dirty="0">
                <a:solidFill>
                  <a:schemeClr val="tx1"/>
                </a:solidFill>
              </a:rPr>
              <a:t>"</a:t>
            </a:r>
          </a:p>
        </p:txBody>
      </p:sp>
      <p:sp>
        <p:nvSpPr>
          <p:cNvPr id="32" name="Flowchart: Terminator 31"/>
          <p:cNvSpPr/>
          <p:nvPr/>
        </p:nvSpPr>
        <p:spPr>
          <a:xfrm>
            <a:off x="6790098" y="3119113"/>
            <a:ext cx="5169529" cy="726275"/>
          </a:xfrm>
          <a:prstGeom prst="flowChartTerminato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Giành</a:t>
            </a:r>
            <a:r>
              <a:rPr lang="en-US" dirty="0" smtClean="0"/>
              <a:t> </a:t>
            </a:r>
            <a:r>
              <a:rPr lang="en-US" dirty="0" err="1" smtClean="0"/>
              <a:t>chính</a:t>
            </a:r>
            <a:r>
              <a:rPr lang="en-US" dirty="0" smtClean="0"/>
              <a:t> </a:t>
            </a:r>
            <a:r>
              <a:rPr lang="en-US" dirty="0" err="1" smtClean="0"/>
              <a:t>quyền</a:t>
            </a:r>
            <a:r>
              <a:rPr lang="en-US" dirty="0" smtClean="0"/>
              <a:t> </a:t>
            </a:r>
            <a:r>
              <a:rPr lang="en-US" dirty="0" err="1" smtClean="0"/>
              <a:t>xưng</a:t>
            </a:r>
            <a:r>
              <a:rPr lang="en-US" dirty="0" smtClean="0"/>
              <a:t> </a:t>
            </a:r>
            <a:r>
              <a:rPr lang="en-US" dirty="0" err="1" smtClean="0"/>
              <a:t>vua</a:t>
            </a:r>
            <a:r>
              <a:rPr lang="en-US" dirty="0" smtClean="0"/>
              <a:t>, </a:t>
            </a:r>
            <a:r>
              <a:rPr lang="en-US" dirty="0" err="1" smtClean="0"/>
              <a:t>đặt</a:t>
            </a:r>
            <a:r>
              <a:rPr lang="en-US" dirty="0" smtClean="0"/>
              <a:t> </a:t>
            </a:r>
            <a:r>
              <a:rPr lang="en-US" dirty="0" err="1" smtClean="0"/>
              <a:t>tên</a:t>
            </a:r>
            <a:r>
              <a:rPr lang="en-US" dirty="0" smtClean="0"/>
              <a:t> </a:t>
            </a:r>
            <a:r>
              <a:rPr lang="en-US" dirty="0" err="1" smtClean="0"/>
              <a:t>nước</a:t>
            </a:r>
            <a:r>
              <a:rPr lang="en-US" dirty="0" smtClean="0"/>
              <a:t> </a:t>
            </a:r>
            <a:r>
              <a:rPr lang="en-US" dirty="0" err="1" smtClean="0"/>
              <a:t>là</a:t>
            </a:r>
            <a:r>
              <a:rPr lang="en-US" dirty="0" smtClean="0"/>
              <a:t> </a:t>
            </a:r>
            <a:r>
              <a:rPr lang="en-US" dirty="0" err="1" smtClean="0"/>
              <a:t>Vạn</a:t>
            </a:r>
            <a:r>
              <a:rPr lang="en-US" dirty="0" smtClean="0"/>
              <a:t> </a:t>
            </a:r>
            <a:r>
              <a:rPr lang="en-US" dirty="0" err="1" smtClean="0"/>
              <a:t>Xuân</a:t>
            </a:r>
            <a:endParaRPr lang="en-US" dirty="0">
              <a:solidFill>
                <a:schemeClr val="tx1"/>
              </a:solidFill>
            </a:endParaRPr>
          </a:p>
        </p:txBody>
      </p:sp>
      <p:sp>
        <p:nvSpPr>
          <p:cNvPr id="33" name="Flowchart: Terminator 32"/>
          <p:cNvSpPr/>
          <p:nvPr/>
        </p:nvSpPr>
        <p:spPr>
          <a:xfrm>
            <a:off x="6788588" y="2267360"/>
            <a:ext cx="5169529" cy="726275"/>
          </a:xfrm>
          <a:prstGeom prst="flowChartTermina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Xây</a:t>
            </a:r>
            <a:r>
              <a:rPr lang="en-US" dirty="0"/>
              <a:t> </a:t>
            </a:r>
            <a:r>
              <a:rPr lang="en-US" dirty="0" err="1"/>
              <a:t>thành</a:t>
            </a:r>
            <a:r>
              <a:rPr lang="en-US" dirty="0"/>
              <a:t> </a:t>
            </a:r>
            <a:r>
              <a:rPr lang="en-US" dirty="0" err="1"/>
              <a:t>Vạn</a:t>
            </a:r>
            <a:r>
              <a:rPr lang="en-US" dirty="0"/>
              <a:t> An, </a:t>
            </a:r>
            <a:r>
              <a:rPr lang="en-US" dirty="0" err="1"/>
              <a:t>đ</a:t>
            </a:r>
            <a:r>
              <a:rPr lang="en-US" dirty="0" err="1" smtClean="0"/>
              <a:t>ành</a:t>
            </a:r>
            <a:r>
              <a:rPr lang="en-US" dirty="0" smtClean="0"/>
              <a:t> </a:t>
            </a:r>
            <a:r>
              <a:rPr lang="en-US" dirty="0" err="1"/>
              <a:t>chiếm</a:t>
            </a:r>
            <a:r>
              <a:rPr lang="en-US" dirty="0"/>
              <a:t> </a:t>
            </a:r>
            <a:r>
              <a:rPr lang="en-US" dirty="0" err="1" smtClean="0"/>
              <a:t>phủ</a:t>
            </a:r>
            <a:r>
              <a:rPr lang="en-US" dirty="0" smtClean="0"/>
              <a:t> </a:t>
            </a:r>
            <a:r>
              <a:rPr lang="en-US" dirty="0" err="1" smtClean="0"/>
              <a:t>Tống</a:t>
            </a:r>
            <a:r>
              <a:rPr lang="en-US" dirty="0" smtClean="0"/>
              <a:t> </a:t>
            </a:r>
            <a:r>
              <a:rPr lang="en-US" dirty="0" err="1"/>
              <a:t>Binh</a:t>
            </a:r>
            <a:endParaRPr lang="en-US" dirty="0">
              <a:solidFill>
                <a:schemeClr val="tx1"/>
              </a:solidFill>
            </a:endParaRPr>
          </a:p>
        </p:txBody>
      </p:sp>
      <p:sp>
        <p:nvSpPr>
          <p:cNvPr id="34" name="Flowchart: Terminator 33"/>
          <p:cNvSpPr/>
          <p:nvPr/>
        </p:nvSpPr>
        <p:spPr>
          <a:xfrm>
            <a:off x="6788587" y="1368254"/>
            <a:ext cx="5169529" cy="726275"/>
          </a:xfrm>
          <a:prstGeom prst="flowChartTermina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Chiếm</a:t>
            </a:r>
            <a:r>
              <a:rPr lang="en-US" dirty="0"/>
              <a:t> </a:t>
            </a:r>
            <a:r>
              <a:rPr lang="en-US" dirty="0" err="1" smtClean="0"/>
              <a:t>phủ</a:t>
            </a:r>
            <a:r>
              <a:rPr lang="en-US" dirty="0" smtClean="0"/>
              <a:t> </a:t>
            </a:r>
            <a:r>
              <a:rPr lang="en-US" dirty="0" err="1"/>
              <a:t>Tống</a:t>
            </a:r>
            <a:r>
              <a:rPr lang="en-US" dirty="0"/>
              <a:t> </a:t>
            </a:r>
            <a:r>
              <a:rPr lang="en-US" dirty="0" err="1"/>
              <a:t>Bình</a:t>
            </a:r>
            <a:r>
              <a:rPr lang="en-US" dirty="0"/>
              <a:t>, </a:t>
            </a:r>
            <a:r>
              <a:rPr lang="en-US" dirty="0" err="1"/>
              <a:t>giành</a:t>
            </a:r>
            <a:r>
              <a:rPr lang="en-US" dirty="0"/>
              <a:t> </a:t>
            </a:r>
            <a:r>
              <a:rPr lang="en-US" dirty="0" err="1"/>
              <a:t>quyền</a:t>
            </a:r>
            <a:r>
              <a:rPr lang="en-US" dirty="0"/>
              <a:t> </a:t>
            </a:r>
            <a:r>
              <a:rPr lang="en-US" dirty="0" err="1"/>
              <a:t>tự</a:t>
            </a:r>
            <a:r>
              <a:rPr lang="en-US" dirty="0"/>
              <a:t> </a:t>
            </a:r>
            <a:r>
              <a:rPr lang="en-US" dirty="0" err="1" smtClean="0"/>
              <a:t>chủ</a:t>
            </a:r>
            <a:r>
              <a:rPr lang="en-US" dirty="0" smtClean="0"/>
              <a:t> </a:t>
            </a:r>
            <a:r>
              <a:rPr lang="en-US" dirty="0" err="1"/>
              <a:t>trong</a:t>
            </a:r>
            <a:r>
              <a:rPr lang="en-US" dirty="0"/>
              <a:t> </a:t>
            </a:r>
            <a:r>
              <a:rPr lang="en-US" dirty="0" err="1"/>
              <a:t>vài</a:t>
            </a:r>
            <a:r>
              <a:rPr lang="en-US" dirty="0"/>
              <a:t> </a:t>
            </a:r>
            <a:r>
              <a:rPr lang="en-US" dirty="0" err="1"/>
              <a:t>năm</a:t>
            </a:r>
            <a:r>
              <a:rPr lang="en-US" dirty="0"/>
              <a:t>. </a:t>
            </a:r>
            <a:endParaRPr lang="en-US" dirty="0">
              <a:solidFill>
                <a:schemeClr val="tx1"/>
              </a:solidFill>
            </a:endParaRPr>
          </a:p>
        </p:txBody>
      </p:sp>
    </p:spTree>
    <p:extLst>
      <p:ext uri="{BB962C8B-B14F-4D97-AF65-F5344CB8AC3E}">
        <p14:creationId xmlns:p14="http://schemas.microsoft.com/office/powerpoint/2010/main" val="2439193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left)">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left)">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left)">
                                      <p:cBhvr>
                                        <p:cTn id="38" dur="500"/>
                                        <p:tgtEl>
                                          <p:spTgt spid="29"/>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wipe(left)">
                                      <p:cBhvr>
                                        <p:cTn id="41" dur="500"/>
                                        <p:tgtEl>
                                          <p:spTgt spid="25"/>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wipe(left)">
                                      <p:cBhvr>
                                        <p:cTn id="46" dur="500"/>
                                        <p:tgtEl>
                                          <p:spTgt spid="30"/>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circle(in)">
                                      <p:cBhvr>
                                        <p:cTn id="54" dur="2000"/>
                                        <p:tgtEl>
                                          <p:spTgt spid="8"/>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circle(in)">
                                      <p:cBhvr>
                                        <p:cTn id="59" dur="20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circle(in)">
                                      <p:cBhvr>
                                        <p:cTn id="64" dur="2000"/>
                                        <p:tgtEl>
                                          <p:spTgt spid="32"/>
                                        </p:tgtEl>
                                      </p:cBhvr>
                                    </p:animEffect>
                                  </p:childTnLst>
                                </p:cTn>
                              </p:par>
                            </p:childTnLst>
                          </p:cTn>
                        </p:par>
                      </p:childTnLst>
                    </p:cTn>
                  </p:par>
                  <p:par>
                    <p:cTn id="65" fill="hold">
                      <p:stCondLst>
                        <p:cond delay="indefinite"/>
                      </p:stCondLst>
                      <p:childTnLst>
                        <p:par>
                          <p:cTn id="66" fill="hold">
                            <p:stCondLst>
                              <p:cond delay="0"/>
                            </p:stCondLst>
                            <p:childTnLst>
                              <p:par>
                                <p:cTn id="67" presetID="6" presetClass="entr" presetSubtype="16" fill="hold" grpId="0" nodeType="click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circle(in)">
                                      <p:cBhvr>
                                        <p:cTn id="69" dur="2000"/>
                                        <p:tgtEl>
                                          <p:spTgt spid="33"/>
                                        </p:tgtEl>
                                      </p:cBhvr>
                                    </p:animEffect>
                                  </p:childTnLst>
                                </p:cTn>
                              </p:par>
                            </p:childTnLst>
                          </p:cTn>
                        </p:par>
                      </p:childTnLst>
                    </p:cTn>
                  </p:par>
                  <p:par>
                    <p:cTn id="70" fill="hold">
                      <p:stCondLst>
                        <p:cond delay="indefinite"/>
                      </p:stCondLst>
                      <p:childTnLst>
                        <p:par>
                          <p:cTn id="71" fill="hold">
                            <p:stCondLst>
                              <p:cond delay="0"/>
                            </p:stCondLst>
                            <p:childTnLst>
                              <p:par>
                                <p:cTn id="72" presetID="6" presetClass="entr" presetSubtype="16" fill="hold" grpId="0" nodeType="click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circle(in)">
                                      <p:cBhvr>
                                        <p:cTn id="74"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3" grpId="0" animBg="1"/>
      <p:bldP spid="24" grpId="0" animBg="1"/>
      <p:bldP spid="25" grpId="0" animBg="1"/>
      <p:bldP spid="26" grpId="0" animBg="1"/>
      <p:bldP spid="7" grpId="0" animBg="1"/>
      <p:bldP spid="27" grpId="0" animBg="1"/>
      <p:bldP spid="28" grpId="0" animBg="1"/>
      <p:bldP spid="29" grpId="0" animBg="1"/>
      <p:bldP spid="30" grpId="0" animBg="1"/>
      <p:bldP spid="8" grpId="0" animBg="1"/>
      <p:bldP spid="31" grpId="0" animBg="1"/>
      <p:bldP spid="32" grpId="0" animBg="1"/>
      <p:bldP spid="33" grpId="0" animBg="1"/>
      <p:bldP spid="3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745"/>
            <a:ext cx="12192000" cy="1077218"/>
          </a:xfrm>
          <a:prstGeom prst="rect">
            <a:avLst/>
          </a:prstGeom>
          <a:solidFill>
            <a:schemeClr val="accent4">
              <a:lumMod val="20000"/>
              <a:lumOff val="80000"/>
            </a:schemeClr>
          </a:solidFill>
        </p:spPr>
        <p:txBody>
          <a:bodyPr wrap="square" rtlCol="0">
            <a:spAutoFit/>
          </a:bodyPr>
          <a:lstStyle/>
          <a:p>
            <a:pPr algn="ctr"/>
            <a:r>
              <a:rPr lang="en-US" sz="3200" b="1" dirty="0" err="1" smtClean="0">
                <a:solidFill>
                  <a:srgbClr val="FF0000"/>
                </a:solidFill>
                <a:latin typeface="Times New Roman" panose="02020603050405020304" pitchFamily="18" charset="0"/>
                <a:cs typeface="Times New Roman" panose="02020603050405020304" pitchFamily="18" charset="0"/>
              </a:rPr>
              <a:t>Bài</a:t>
            </a:r>
            <a:r>
              <a:rPr lang="en-US" sz="3200" b="1" dirty="0" smtClean="0">
                <a:solidFill>
                  <a:srgbClr val="FF0000"/>
                </a:solidFill>
                <a:latin typeface="Times New Roman" panose="02020603050405020304" pitchFamily="18" charset="0"/>
                <a:cs typeface="Times New Roman" panose="02020603050405020304" pitchFamily="18" charset="0"/>
              </a:rPr>
              <a:t> 18</a:t>
            </a:r>
          </a:p>
          <a:p>
            <a:pPr algn="ctr"/>
            <a:r>
              <a:rPr lang="en-US" sz="3200" b="1" dirty="0" smtClean="0">
                <a:solidFill>
                  <a:srgbClr val="FF0000"/>
                </a:solidFill>
                <a:latin typeface="Times New Roman" panose="02020603050405020304" pitchFamily="18" charset="0"/>
                <a:cs typeface="Times New Roman" panose="02020603050405020304" pitchFamily="18" charset="0"/>
              </a:rPr>
              <a:t> CÁC CUỘC ĐẤU TRANH GIÀNH ĐỘC LẬP TRƯỚC THẾ KỈ X</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67734" y="1740604"/>
            <a:ext cx="6695206" cy="603786"/>
          </a:xfrm>
          <a:prstGeom prst="round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en-US" sz="2400" b="1" dirty="0">
                <a:solidFill>
                  <a:srgbClr val="FF0000"/>
                </a:solidFill>
                <a:latin typeface="Times New Roman" panose="02020603050405020304" pitchFamily="18" charset="0"/>
                <a:cs typeface="Times New Roman" panose="02020603050405020304" pitchFamily="18" charset="0"/>
              </a:rPr>
              <a:t>I</a:t>
            </a:r>
            <a:r>
              <a:rPr lang="en-US" sz="2400" b="1" dirty="0" smtClean="0">
                <a:solidFill>
                  <a:srgbClr val="FF0000"/>
                </a:solidFill>
                <a:latin typeface="Times New Roman" panose="02020603050405020304" pitchFamily="18" charset="0"/>
                <a:cs typeface="Times New Roman" panose="02020603050405020304" pitchFamily="18" charset="0"/>
              </a:rPr>
              <a:t>. KHỞI NGHĨA HAI BÀ TRƯNG (NĂM 40-43)</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8" name="Rounded Rectangle 17"/>
          <p:cNvSpPr/>
          <p:nvPr/>
        </p:nvSpPr>
        <p:spPr>
          <a:xfrm>
            <a:off x="1298213" y="8450583"/>
            <a:ext cx="4538134" cy="459188"/>
          </a:xfrm>
          <a:prstGeom prst="round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en-US" sz="2400" b="1" dirty="0" smtClean="0">
                <a:solidFill>
                  <a:srgbClr val="0070C0"/>
                </a:solidFill>
                <a:latin typeface="Times New Roman" panose="02020603050405020304" pitchFamily="18" charset="0"/>
                <a:cs typeface="Times New Roman" panose="02020603050405020304" pitchFamily="18" charset="0"/>
              </a:rPr>
              <a:t>1.</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Những</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chuyển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biến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về</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kinh</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tế</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2" name="AutoShape 2" descr="Khởi nghĩa Hai Bà Trưng: Thức tỉnh tinh thần dân tộc - Báo Công an Nhân dân  điện tử"/>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2"/>
          <a:stretch>
            <a:fillRect/>
          </a:stretch>
        </p:blipFill>
        <p:spPr>
          <a:xfrm>
            <a:off x="8624887" y="1091963"/>
            <a:ext cx="3500438" cy="2621950"/>
          </a:xfrm>
          <a:prstGeom prst="rect">
            <a:avLst/>
          </a:prstGeom>
        </p:spPr>
      </p:pic>
      <p:sp>
        <p:nvSpPr>
          <p:cNvPr id="5" name="TextBox 4"/>
          <p:cNvSpPr txBox="1"/>
          <p:nvPr/>
        </p:nvSpPr>
        <p:spPr>
          <a:xfrm>
            <a:off x="8970168" y="3713913"/>
            <a:ext cx="2809875" cy="369332"/>
          </a:xfrm>
          <a:prstGeom prst="rect">
            <a:avLst/>
          </a:prstGeom>
          <a:solidFill>
            <a:schemeClr val="bg1"/>
          </a:solidFill>
        </p:spPr>
        <p:txBody>
          <a:bodyPr wrap="square" rtlCol="0">
            <a:spAutoFit/>
          </a:bodyPr>
          <a:lstStyle/>
          <a:p>
            <a:r>
              <a:rPr lang="en-US" b="1" dirty="0" err="1" smtClean="0">
                <a:latin typeface="Times New Roman" panose="02020603050405020304" pitchFamily="18" charset="0"/>
                <a:cs typeface="Times New Roman" panose="02020603050405020304" pitchFamily="18" charset="0"/>
              </a:rPr>
              <a:t>Tiểu</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sử</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Hai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Bà</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Trưng</a:t>
            </a:r>
            <a:endParaRPr lang="en-US" b="1" dirty="0">
              <a:latin typeface="Times New Roman" panose="02020603050405020304" pitchFamily="18" charset="0"/>
              <a:cs typeface="Times New Roman" panose="02020603050405020304" pitchFamily="18" charset="0"/>
            </a:endParaRPr>
          </a:p>
        </p:txBody>
      </p:sp>
      <p:sp>
        <p:nvSpPr>
          <p:cNvPr id="7" name="Rectangle 6"/>
          <p:cNvSpPr/>
          <p:nvPr/>
        </p:nvSpPr>
        <p:spPr>
          <a:xfrm>
            <a:off x="67734" y="2669865"/>
            <a:ext cx="6096000" cy="646331"/>
          </a:xfrm>
          <a:prstGeom prst="rect">
            <a:avLst/>
          </a:prstGeom>
          <a:solidFill>
            <a:schemeClr val="bg1"/>
          </a:solidFill>
        </p:spPr>
        <p:txBody>
          <a:bodyPr>
            <a:spAutoFit/>
          </a:bodyPr>
          <a:lstStyle/>
          <a:p>
            <a:r>
              <a:rPr lang="en-US" dirty="0" smtClean="0"/>
              <a:t>- </a:t>
            </a:r>
            <a:r>
              <a:rPr lang="vi-VN" dirty="0" smtClean="0"/>
              <a:t>Trưng </a:t>
            </a:r>
            <a:r>
              <a:rPr lang="vi-VN" dirty="0"/>
              <a:t>Trắc, Trưng Nhị, con gái Lạc tướng vùng Mê Linh (thuộc Hà Nội ngày nay)</a:t>
            </a:r>
            <a:endParaRPr lang="en-US" dirty="0"/>
          </a:p>
        </p:txBody>
      </p:sp>
      <p:sp>
        <p:nvSpPr>
          <p:cNvPr id="13" name="Rectangle 12"/>
          <p:cNvSpPr/>
          <p:nvPr/>
        </p:nvSpPr>
        <p:spPr>
          <a:xfrm>
            <a:off x="6057900" y="3641671"/>
            <a:ext cx="6096000" cy="3139321"/>
          </a:xfrm>
          <a:prstGeom prst="rect">
            <a:avLst/>
          </a:prstGeom>
          <a:solidFill>
            <a:schemeClr val="accent6">
              <a:lumMod val="20000"/>
              <a:lumOff val="80000"/>
            </a:schemeClr>
          </a:solidFill>
        </p:spPr>
        <p:txBody>
          <a:bodyPr>
            <a:spAutoFit/>
          </a:bodyPr>
          <a:lstStyle/>
          <a:p>
            <a:pPr algn="just"/>
            <a:r>
              <a:rPr lang="vi-VN" dirty="0">
                <a:solidFill>
                  <a:srgbClr val="C00000"/>
                </a:solidFill>
              </a:rPr>
              <a:t>Trưng Trắc, Trưng Nhị</a:t>
            </a:r>
            <a:r>
              <a:rPr lang="vi-VN" dirty="0">
                <a:solidFill>
                  <a:srgbClr val="333333"/>
                </a:solidFill>
              </a:rPr>
              <a:t> là hai chị em sinh đôi (sinh vào ngày mồng một tháng tám năm Giáp Tuất, năm 14 sau công nguyên), là con gái của Lạc tướng huyện Mê Linh (người đứng đầu bộ lạc huyện Mê Linh, thuộc tỉnh Vĩnh Phúc ngày nay) thuộc dòng dõi Hùng Vương. Mẹ là bà Man Thiện.</a:t>
            </a:r>
          </a:p>
          <a:p>
            <a:pPr algn="just"/>
            <a:r>
              <a:rPr lang="vi-VN" dirty="0">
                <a:solidFill>
                  <a:srgbClr val="333333"/>
                </a:solidFill>
              </a:rPr>
              <a:t>Hai Bà mồ côi cha sớm nhưng được mẹ quan tâm nuôi nấng, dạy cho nghề trồng dâu, nuôi tằm, dạy con lòng yêu nước, rèn luyện sức khoẻ, rèn luyện võ nghệ. Chồng bà Trưng Trắc là Thi Sách, con trai Lạc tướng huyện Chu Diên (tỉnh Hà Tây ngày nay).</a:t>
            </a:r>
          </a:p>
        </p:txBody>
      </p:sp>
      <p:sp>
        <p:nvSpPr>
          <p:cNvPr id="8" name="Rectangle 7"/>
          <p:cNvSpPr/>
          <p:nvPr/>
        </p:nvSpPr>
        <p:spPr>
          <a:xfrm>
            <a:off x="0" y="3641671"/>
            <a:ext cx="6057900" cy="923330"/>
          </a:xfrm>
          <a:prstGeom prst="rect">
            <a:avLst/>
          </a:prstGeom>
          <a:solidFill>
            <a:schemeClr val="accent4">
              <a:lumMod val="40000"/>
              <a:lumOff val="60000"/>
            </a:schemeClr>
          </a:solidFill>
        </p:spPr>
        <p:txBody>
          <a:bodyPr wrap="square">
            <a:spAutoFit/>
          </a:bodyPr>
          <a:lstStyle/>
          <a:p>
            <a:r>
              <a:rPr lang="en-US" dirty="0" smtClean="0">
                <a:sym typeface="Wingdings" panose="05000000000000000000" pitchFamily="2" charset="2"/>
              </a:rPr>
              <a:t> </a:t>
            </a:r>
            <a:r>
              <a:rPr lang="vi-VN" dirty="0" smtClean="0"/>
              <a:t>Bất </a:t>
            </a:r>
            <a:r>
              <a:rPr lang="vi-VN" dirty="0"/>
              <a:t>bình với chính sách cai trị hà khắc của chính quyền đô hộ phương Bắc, mùa xuân năm 40, hai </a:t>
            </a:r>
            <a:r>
              <a:rPr lang="en-US" dirty="0" err="1" smtClean="0"/>
              <a:t>Bà</a:t>
            </a:r>
            <a:r>
              <a:rPr lang="en-US" dirty="0" smtClean="0"/>
              <a:t> </a:t>
            </a:r>
            <a:r>
              <a:rPr lang="en-US" dirty="0" err="1" smtClean="0"/>
              <a:t>Trưng</a:t>
            </a:r>
            <a:r>
              <a:rPr lang="vi-VN" dirty="0" smtClean="0"/>
              <a:t> phất </a:t>
            </a:r>
            <a:r>
              <a:rPr lang="vi-VN" dirty="0"/>
              <a:t>cờ khởi nghĩa</a:t>
            </a:r>
            <a:endParaRPr lang="en-US" dirty="0"/>
          </a:p>
        </p:txBody>
      </p:sp>
    </p:spTree>
    <p:extLst>
      <p:ext uri="{BB962C8B-B14F-4D97-AF65-F5344CB8AC3E}">
        <p14:creationId xmlns:p14="http://schemas.microsoft.com/office/powerpoint/2010/main" val="1927379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circle(in)">
                                      <p:cBhvr>
                                        <p:cTn id="26" dur="2000"/>
                                        <p:tgtEl>
                                          <p:spTgt spid="3"/>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circle(in)">
                                      <p:cBhvr>
                                        <p:cTn id="29" dur="20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circle(in)">
                                      <p:cBhvr>
                                        <p:cTn id="39" dur="20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circle(in)">
                                      <p:cBhvr>
                                        <p:cTn id="4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8" grpId="0" animBg="1"/>
      <p:bldP spid="5" grpId="0" animBg="1"/>
      <p:bldP spid="7" grpId="0" animBg="1"/>
      <p:bldP spid="13"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745"/>
            <a:ext cx="12192000" cy="1077218"/>
          </a:xfrm>
          <a:prstGeom prst="rect">
            <a:avLst/>
          </a:prstGeom>
          <a:solidFill>
            <a:schemeClr val="accent4">
              <a:lumMod val="20000"/>
              <a:lumOff val="80000"/>
            </a:schemeClr>
          </a:solidFill>
        </p:spPr>
        <p:txBody>
          <a:bodyPr wrap="square" rtlCol="0">
            <a:spAutoFit/>
          </a:bodyPr>
          <a:lstStyle/>
          <a:p>
            <a:pPr algn="ctr"/>
            <a:r>
              <a:rPr lang="en-US" sz="3200" b="1" dirty="0" err="1" smtClean="0">
                <a:solidFill>
                  <a:srgbClr val="FF0000"/>
                </a:solidFill>
                <a:latin typeface="Times New Roman" panose="02020603050405020304" pitchFamily="18" charset="0"/>
                <a:cs typeface="Times New Roman" panose="02020603050405020304" pitchFamily="18" charset="0"/>
              </a:rPr>
              <a:t>Bài</a:t>
            </a:r>
            <a:r>
              <a:rPr lang="en-US" sz="3200" b="1" dirty="0" smtClean="0">
                <a:solidFill>
                  <a:srgbClr val="FF0000"/>
                </a:solidFill>
                <a:latin typeface="Times New Roman" panose="02020603050405020304" pitchFamily="18" charset="0"/>
                <a:cs typeface="Times New Roman" panose="02020603050405020304" pitchFamily="18" charset="0"/>
              </a:rPr>
              <a:t> 18</a:t>
            </a:r>
          </a:p>
          <a:p>
            <a:pPr algn="ctr"/>
            <a:r>
              <a:rPr lang="en-US" sz="3200" b="1" dirty="0" smtClean="0">
                <a:solidFill>
                  <a:srgbClr val="FF0000"/>
                </a:solidFill>
                <a:latin typeface="Times New Roman" panose="02020603050405020304" pitchFamily="18" charset="0"/>
                <a:cs typeface="Times New Roman" panose="02020603050405020304" pitchFamily="18" charset="0"/>
              </a:rPr>
              <a:t> CÁC CUỘC ĐẤU TRANH GIÀNH ĐỘC LẬP TRƯỚC THẾ KỈ X</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67734" y="1740604"/>
            <a:ext cx="6695206" cy="603786"/>
          </a:xfrm>
          <a:prstGeom prst="round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en-US" sz="2400" b="1" dirty="0">
                <a:solidFill>
                  <a:srgbClr val="FF0000"/>
                </a:solidFill>
                <a:latin typeface="Times New Roman" panose="02020603050405020304" pitchFamily="18" charset="0"/>
                <a:cs typeface="Times New Roman" panose="02020603050405020304" pitchFamily="18" charset="0"/>
              </a:rPr>
              <a:t>I</a:t>
            </a:r>
            <a:r>
              <a:rPr lang="en-US" sz="2400" b="1" dirty="0" smtClean="0">
                <a:solidFill>
                  <a:srgbClr val="FF0000"/>
                </a:solidFill>
                <a:latin typeface="Times New Roman" panose="02020603050405020304" pitchFamily="18" charset="0"/>
                <a:cs typeface="Times New Roman" panose="02020603050405020304" pitchFamily="18" charset="0"/>
              </a:rPr>
              <a:t>. KHỞI NGHĨA HAI BÀ TRƯNG (NĂM 40-43)</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2" name="AutoShape 2" descr="Khởi nghĩa Hai Bà Trưng: Thức tỉnh tinh thần dân tộc - Báo Công an Nhân dân  điện tử"/>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2"/>
          <a:stretch>
            <a:fillRect/>
          </a:stretch>
        </p:blipFill>
        <p:spPr>
          <a:xfrm>
            <a:off x="8779668" y="2268190"/>
            <a:ext cx="3500438" cy="2621950"/>
          </a:xfrm>
          <a:prstGeom prst="rect">
            <a:avLst/>
          </a:prstGeom>
        </p:spPr>
      </p:pic>
      <p:sp>
        <p:nvSpPr>
          <p:cNvPr id="5" name="TextBox 4"/>
          <p:cNvSpPr txBox="1"/>
          <p:nvPr/>
        </p:nvSpPr>
        <p:spPr>
          <a:xfrm>
            <a:off x="9124950" y="4936093"/>
            <a:ext cx="2809875" cy="369332"/>
          </a:xfrm>
          <a:prstGeom prst="rect">
            <a:avLst/>
          </a:prstGeom>
          <a:solidFill>
            <a:schemeClr val="bg1"/>
          </a:solidFill>
        </p:spPr>
        <p:txBody>
          <a:bodyPr wrap="square" rtlCol="0">
            <a:spAutoFit/>
          </a:bodyPr>
          <a:lstStyle/>
          <a:p>
            <a:r>
              <a:rPr lang="en-US" b="1" dirty="0" err="1" smtClean="0">
                <a:latin typeface="Times New Roman" panose="02020603050405020304" pitchFamily="18" charset="0"/>
                <a:cs typeface="Times New Roman" panose="02020603050405020304" pitchFamily="18" charset="0"/>
              </a:rPr>
              <a:t>Hai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Bà</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Trưng</a:t>
            </a:r>
            <a:endParaRPr lang="en-US" b="1" dirty="0">
              <a:latin typeface="Times New Roman" panose="02020603050405020304" pitchFamily="18" charset="0"/>
              <a:cs typeface="Times New Roman" panose="02020603050405020304" pitchFamily="18" charset="0"/>
            </a:endParaRPr>
          </a:p>
        </p:txBody>
      </p:sp>
      <p:sp>
        <p:nvSpPr>
          <p:cNvPr id="9" name="Rectangle 8"/>
          <p:cNvSpPr/>
          <p:nvPr/>
        </p:nvSpPr>
        <p:spPr>
          <a:xfrm>
            <a:off x="155575" y="2667731"/>
            <a:ext cx="6096000" cy="2031325"/>
          </a:xfrm>
          <a:prstGeom prst="rect">
            <a:avLst/>
          </a:prstGeom>
          <a:solidFill>
            <a:schemeClr val="accent6">
              <a:lumMod val="20000"/>
              <a:lumOff val="80000"/>
            </a:schemeClr>
          </a:solidFill>
        </p:spPr>
        <p:txBody>
          <a:bodyPr>
            <a:spAutoFit/>
          </a:bodyPr>
          <a:lstStyle/>
          <a:p>
            <a:r>
              <a:rPr lang="vi-VN" dirty="0"/>
              <a:t>Tương truyền vào ngày xuất quân, tại Hát Môn (Hà Nội), bà Trưng Trắc đã đọc lời thề với non sông: </a:t>
            </a:r>
            <a:endParaRPr lang="en-US" dirty="0" smtClean="0"/>
          </a:p>
          <a:p>
            <a:r>
              <a:rPr lang="vi-VN" dirty="0" smtClean="0"/>
              <a:t>"</a:t>
            </a:r>
            <a:r>
              <a:rPr lang="vi-VN" dirty="0"/>
              <a:t>Một xin rửa sạch nước </a:t>
            </a:r>
            <a:r>
              <a:rPr lang="vi-VN" dirty="0" smtClean="0"/>
              <a:t>thù</a:t>
            </a:r>
            <a:endParaRPr lang="en-US" dirty="0" smtClean="0"/>
          </a:p>
          <a:p>
            <a:r>
              <a:rPr lang="vi-VN" dirty="0" smtClean="0"/>
              <a:t> </a:t>
            </a:r>
            <a:r>
              <a:rPr lang="vi-VN" dirty="0"/>
              <a:t>Hai xin đem lại nghiệp xưa họ Hùng. </a:t>
            </a:r>
            <a:endParaRPr lang="en-US" dirty="0" smtClean="0"/>
          </a:p>
          <a:p>
            <a:r>
              <a:rPr lang="vi-VN" dirty="0" smtClean="0"/>
              <a:t>Ba </a:t>
            </a:r>
            <a:r>
              <a:rPr lang="vi-VN" dirty="0"/>
              <a:t>kẻo oan ức lòng chồng </a:t>
            </a:r>
            <a:endParaRPr lang="en-US" dirty="0" smtClean="0"/>
          </a:p>
          <a:p>
            <a:r>
              <a:rPr lang="vi-VN" dirty="0" smtClean="0"/>
              <a:t>Bốn </a:t>
            </a:r>
            <a:r>
              <a:rPr lang="vi-VN" dirty="0"/>
              <a:t>xin vẻn vẹn sở </a:t>
            </a:r>
            <a:r>
              <a:rPr lang="vi-VN" dirty="0" smtClean="0"/>
              <a:t>c</a:t>
            </a:r>
            <a:r>
              <a:rPr lang="en-US" dirty="0"/>
              <a:t>ô</a:t>
            </a:r>
            <a:r>
              <a:rPr lang="vi-VN" dirty="0" smtClean="0"/>
              <a:t>ng </a:t>
            </a:r>
            <a:r>
              <a:rPr lang="vi-VN" dirty="0"/>
              <a:t>lênh này". </a:t>
            </a:r>
            <a:endParaRPr lang="en-US" dirty="0" smtClean="0"/>
          </a:p>
          <a:p>
            <a:r>
              <a:rPr lang="vi-VN" dirty="0" smtClean="0"/>
              <a:t>(</a:t>
            </a:r>
            <a:r>
              <a:rPr lang="vi-VN" dirty="0"/>
              <a:t>Thiên Nam </a:t>
            </a:r>
            <a:r>
              <a:rPr lang="vi-VN" dirty="0" smtClean="0"/>
              <a:t>ngữ</a:t>
            </a:r>
            <a:r>
              <a:rPr lang="en-US" dirty="0" smtClean="0"/>
              <a:t> </a:t>
            </a:r>
            <a:r>
              <a:rPr lang="vi-VN" dirty="0" smtClean="0"/>
              <a:t>lục</a:t>
            </a:r>
            <a:r>
              <a:rPr lang="vi-VN" dirty="0"/>
              <a:t>, </a:t>
            </a:r>
            <a:r>
              <a:rPr lang="vi-VN" dirty="0" smtClean="0"/>
              <a:t>thế</a:t>
            </a:r>
            <a:r>
              <a:rPr lang="en-US" dirty="0" smtClean="0"/>
              <a:t> </a:t>
            </a:r>
            <a:r>
              <a:rPr lang="vi-VN" dirty="0" smtClean="0"/>
              <a:t>kỉ</a:t>
            </a:r>
            <a:r>
              <a:rPr lang="en-US" dirty="0" smtClean="0"/>
              <a:t> </a:t>
            </a:r>
            <a:r>
              <a:rPr lang="vi-VN" dirty="0" smtClean="0"/>
              <a:t>XVII</a:t>
            </a:r>
            <a:r>
              <a:rPr lang="vi-VN" dirty="0"/>
              <a:t>)</a:t>
            </a:r>
            <a:endParaRPr lang="en-US" dirty="0"/>
          </a:p>
        </p:txBody>
      </p:sp>
      <p:sp>
        <p:nvSpPr>
          <p:cNvPr id="10" name="Rounded Rectangular Callout 9"/>
          <p:cNvSpPr/>
          <p:nvPr/>
        </p:nvSpPr>
        <p:spPr>
          <a:xfrm>
            <a:off x="4791075" y="5111234"/>
            <a:ext cx="3771900" cy="1409700"/>
          </a:xfrm>
          <a:prstGeom prst="wedgeRoundRectCallout">
            <a:avLst>
              <a:gd name="adj1" fmla="val -43560"/>
              <a:gd name="adj2" fmla="val -8344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latin typeface="Times New Roman" panose="02020603050405020304" pitchFamily="18" charset="0"/>
                <a:cs typeface="Times New Roman" panose="02020603050405020304" pitchFamily="18" charset="0"/>
              </a:rPr>
              <a:t>Dựa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vào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bài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thơ</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biết</a:t>
            </a:r>
            <a:r>
              <a:rPr lang="en-US" sz="2000" dirty="0" smtClean="0">
                <a:latin typeface="Times New Roman" panose="02020603050405020304" pitchFamily="18" charset="0"/>
                <a:cs typeface="Times New Roman" panose="02020603050405020304" pitchFamily="18" charset="0"/>
              </a:rPr>
              <a:t> N</a:t>
            </a:r>
            <a:r>
              <a:rPr lang="vi-VN" sz="2000" dirty="0" smtClean="0">
                <a:latin typeface="Times New Roman" panose="02020603050405020304" pitchFamily="18" charset="0"/>
                <a:cs typeface="Times New Roman" panose="02020603050405020304" pitchFamily="18" charset="0"/>
              </a:rPr>
              <a:t>guyên </a:t>
            </a:r>
            <a:r>
              <a:rPr lang="vi-VN" sz="2000" dirty="0">
                <a:latin typeface="Times New Roman" panose="02020603050405020304" pitchFamily="18" charset="0"/>
                <a:cs typeface="Times New Roman" panose="02020603050405020304" pitchFamily="18" charset="0"/>
              </a:rPr>
              <a:t>nhân của cuộc khởi nghĩa Hai Bà Trưng?</a:t>
            </a:r>
            <a:endParaRPr lang="en-US" sz="2000" dirty="0">
              <a:latin typeface="Times New Roman" panose="02020603050405020304" pitchFamily="18" charset="0"/>
              <a:cs typeface="Times New Roman" panose="02020603050405020304" pitchFamily="18" charset="0"/>
            </a:endParaRPr>
          </a:p>
        </p:txBody>
      </p:sp>
      <p:cxnSp>
        <p:nvCxnSpPr>
          <p:cNvPr id="12" name="Straight Connector 11"/>
          <p:cNvCxnSpPr/>
          <p:nvPr/>
        </p:nvCxnSpPr>
        <p:spPr>
          <a:xfrm>
            <a:off x="1247775" y="3514725"/>
            <a:ext cx="1685925"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095375" y="3800475"/>
            <a:ext cx="28194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942975" y="4076700"/>
            <a:ext cx="1876425"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095375" y="4352925"/>
            <a:ext cx="2600325"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5751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745"/>
            <a:ext cx="12192000" cy="1077218"/>
          </a:xfrm>
          <a:prstGeom prst="rect">
            <a:avLst/>
          </a:prstGeom>
          <a:solidFill>
            <a:schemeClr val="accent4">
              <a:lumMod val="20000"/>
              <a:lumOff val="80000"/>
            </a:schemeClr>
          </a:solidFill>
        </p:spPr>
        <p:txBody>
          <a:bodyPr wrap="square" rtlCol="0">
            <a:spAutoFit/>
          </a:bodyPr>
          <a:lstStyle/>
          <a:p>
            <a:pPr algn="ctr"/>
            <a:r>
              <a:rPr lang="en-US" sz="3200" b="1" dirty="0" err="1" smtClean="0">
                <a:solidFill>
                  <a:srgbClr val="FF0000"/>
                </a:solidFill>
                <a:latin typeface="Times New Roman" panose="02020603050405020304" pitchFamily="18" charset="0"/>
                <a:cs typeface="Times New Roman" panose="02020603050405020304" pitchFamily="18" charset="0"/>
              </a:rPr>
              <a:t>Bài</a:t>
            </a:r>
            <a:r>
              <a:rPr lang="en-US" sz="3200" b="1" dirty="0" smtClean="0">
                <a:solidFill>
                  <a:srgbClr val="FF0000"/>
                </a:solidFill>
                <a:latin typeface="Times New Roman" panose="02020603050405020304" pitchFamily="18" charset="0"/>
                <a:cs typeface="Times New Roman" panose="02020603050405020304" pitchFamily="18" charset="0"/>
              </a:rPr>
              <a:t> 18</a:t>
            </a:r>
          </a:p>
          <a:p>
            <a:pPr algn="ctr"/>
            <a:r>
              <a:rPr lang="en-US" sz="3200" b="1" dirty="0" smtClean="0">
                <a:solidFill>
                  <a:srgbClr val="FF0000"/>
                </a:solidFill>
                <a:latin typeface="Times New Roman" panose="02020603050405020304" pitchFamily="18" charset="0"/>
                <a:cs typeface="Times New Roman" panose="02020603050405020304" pitchFamily="18" charset="0"/>
              </a:rPr>
              <a:t> CÁC CUỘC ĐẤU TRANH GIÀNH ĐỘC LẬP TRƯỚC THẾ KỈ X</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67734" y="1740604"/>
            <a:ext cx="6695206" cy="603786"/>
          </a:xfrm>
          <a:prstGeom prst="round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en-US" sz="2400" b="1" dirty="0">
                <a:solidFill>
                  <a:srgbClr val="FF0000"/>
                </a:solidFill>
                <a:latin typeface="Times New Roman" panose="02020603050405020304" pitchFamily="18" charset="0"/>
                <a:cs typeface="Times New Roman" panose="02020603050405020304" pitchFamily="18" charset="0"/>
              </a:rPr>
              <a:t>I</a:t>
            </a:r>
            <a:r>
              <a:rPr lang="en-US" sz="2400" b="1" dirty="0" smtClean="0">
                <a:solidFill>
                  <a:srgbClr val="FF0000"/>
                </a:solidFill>
                <a:latin typeface="Times New Roman" panose="02020603050405020304" pitchFamily="18" charset="0"/>
                <a:cs typeface="Times New Roman" panose="02020603050405020304" pitchFamily="18" charset="0"/>
              </a:rPr>
              <a:t>. KHỞI NGHĨA HAI BÀ TRƯNG (NĂM 40-43)</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2" name="AutoShape 2" descr="Khởi nghĩa Hai Bà Trưng: Thức tỉnh tinh thần dân tộc - Báo Công an Nhân dân  điện tử"/>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2"/>
          <a:stretch>
            <a:fillRect/>
          </a:stretch>
        </p:blipFill>
        <p:spPr>
          <a:xfrm>
            <a:off x="2862262" y="3458815"/>
            <a:ext cx="2328863" cy="1744400"/>
          </a:xfrm>
          <a:prstGeom prst="rect">
            <a:avLst/>
          </a:prstGeom>
        </p:spPr>
      </p:pic>
      <p:sp>
        <p:nvSpPr>
          <p:cNvPr id="5" name="TextBox 4"/>
          <p:cNvSpPr txBox="1"/>
          <p:nvPr/>
        </p:nvSpPr>
        <p:spPr>
          <a:xfrm>
            <a:off x="3112293" y="4833883"/>
            <a:ext cx="1828800" cy="369332"/>
          </a:xfrm>
          <a:prstGeom prst="rect">
            <a:avLst/>
          </a:prstGeom>
          <a:solidFill>
            <a:schemeClr val="bg1"/>
          </a:solidFill>
        </p:spPr>
        <p:txBody>
          <a:bodyPr wrap="square" rtlCol="0">
            <a:spAutoFit/>
          </a:bodyPr>
          <a:lstStyle/>
          <a:p>
            <a:r>
              <a:rPr lang="en-US" b="1" dirty="0" err="1" smtClean="0">
                <a:latin typeface="Times New Roman" panose="02020603050405020304" pitchFamily="18" charset="0"/>
                <a:cs typeface="Times New Roman" panose="02020603050405020304" pitchFamily="18" charset="0"/>
              </a:rPr>
              <a:t>Hai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Bà</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Trưng</a:t>
            </a:r>
            <a:endParaRPr lang="en-US" b="1" dirty="0">
              <a:latin typeface="Times New Roman" panose="02020603050405020304" pitchFamily="18" charset="0"/>
              <a:cs typeface="Times New Roman" panose="02020603050405020304" pitchFamily="18" charset="0"/>
            </a:endParaRPr>
          </a:p>
        </p:txBody>
      </p:sp>
      <p:sp>
        <p:nvSpPr>
          <p:cNvPr id="7" name="Right Arrow 6"/>
          <p:cNvSpPr/>
          <p:nvPr/>
        </p:nvSpPr>
        <p:spPr>
          <a:xfrm rot="20570944">
            <a:off x="5066657" y="2984088"/>
            <a:ext cx="2381092" cy="5441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rgbClr val="C00000"/>
                </a:solidFill>
              </a:rPr>
              <a:t>Nguyên</a:t>
            </a:r>
            <a:r>
              <a:rPr lang="en-US" b="1" dirty="0" smtClean="0">
                <a:solidFill>
                  <a:srgbClr val="C00000"/>
                </a:solidFill>
              </a:rPr>
              <a:t> </a:t>
            </a:r>
            <a:r>
              <a:rPr lang="en-US" b="1" dirty="0" err="1" smtClean="0">
                <a:solidFill>
                  <a:srgbClr val="C00000"/>
                </a:solidFill>
              </a:rPr>
              <a:t>nhân</a:t>
            </a:r>
            <a:r>
              <a:rPr lang="en-US" b="1" dirty="0" smtClean="0">
                <a:solidFill>
                  <a:srgbClr val="C00000"/>
                </a:solidFill>
              </a:rPr>
              <a:t> </a:t>
            </a:r>
            <a:endParaRPr lang="en-US" b="1" dirty="0">
              <a:solidFill>
                <a:srgbClr val="C00000"/>
              </a:solidFill>
            </a:endParaRPr>
          </a:p>
        </p:txBody>
      </p:sp>
      <p:sp>
        <p:nvSpPr>
          <p:cNvPr id="8" name="Flowchart: Terminator 7"/>
          <p:cNvSpPr/>
          <p:nvPr/>
        </p:nvSpPr>
        <p:spPr>
          <a:xfrm>
            <a:off x="7677150" y="1852859"/>
            <a:ext cx="3200400" cy="64770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Times New Roman" panose="02020603050405020304" pitchFamily="18" charset="0"/>
                <a:cs typeface="Times New Roman" panose="02020603050405020304" pitchFamily="18" charset="0"/>
              </a:rPr>
              <a:t>1. </a:t>
            </a:r>
            <a:r>
              <a:rPr lang="en-US" b="1" dirty="0" err="1">
                <a:latin typeface="Times New Roman" panose="02020603050405020304" pitchFamily="18" charset="0"/>
                <a:cs typeface="Times New Roman" panose="02020603050405020304" pitchFamily="18" charset="0"/>
              </a:rPr>
              <a:t>T</a:t>
            </a:r>
            <a:r>
              <a:rPr lang="en-US" b="1" dirty="0" err="1" smtClean="0">
                <a:latin typeface="Times New Roman" panose="02020603050405020304" pitchFamily="18" charset="0"/>
                <a:cs typeface="Times New Roman" panose="02020603050405020304" pitchFamily="18" charset="0"/>
              </a:rPr>
              <a:t>rả</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thù</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cho</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đất</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nước</a:t>
            </a:r>
            <a:endParaRPr lang="en-US" b="1" dirty="0">
              <a:latin typeface="Times New Roman" panose="02020603050405020304" pitchFamily="18" charset="0"/>
              <a:cs typeface="Times New Roman" panose="02020603050405020304" pitchFamily="18" charset="0"/>
            </a:endParaRPr>
          </a:p>
        </p:txBody>
      </p:sp>
      <p:sp>
        <p:nvSpPr>
          <p:cNvPr id="11" name="Flowchart: Terminator 10"/>
          <p:cNvSpPr/>
          <p:nvPr/>
        </p:nvSpPr>
        <p:spPr>
          <a:xfrm>
            <a:off x="7705725" y="2560765"/>
            <a:ext cx="4019550" cy="64770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imes New Roman" panose="02020603050405020304" pitchFamily="18" charset="0"/>
                <a:cs typeface="Times New Roman" panose="02020603050405020304" pitchFamily="18" charset="0"/>
              </a:rPr>
              <a:t>2</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Dựng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lại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sự</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nghiệp</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Hùng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Vương</a:t>
            </a:r>
            <a:endParaRPr lang="en-US" b="1" dirty="0">
              <a:latin typeface="Times New Roman" panose="02020603050405020304" pitchFamily="18" charset="0"/>
              <a:cs typeface="Times New Roman" panose="02020603050405020304" pitchFamily="18" charset="0"/>
            </a:endParaRPr>
          </a:p>
        </p:txBody>
      </p:sp>
      <p:sp>
        <p:nvSpPr>
          <p:cNvPr id="12" name="Flowchart: Terminator 11"/>
          <p:cNvSpPr/>
          <p:nvPr/>
        </p:nvSpPr>
        <p:spPr>
          <a:xfrm>
            <a:off x="7705725" y="3298774"/>
            <a:ext cx="3200400" cy="64770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imes New Roman" panose="02020603050405020304" pitchFamily="18" charset="0"/>
                <a:cs typeface="Times New Roman" panose="02020603050405020304" pitchFamily="18" charset="0"/>
              </a:rPr>
              <a:t>3</a:t>
            </a:r>
            <a:r>
              <a:rPr lang="en-US" b="1" dirty="0" smtClean="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a:t>
            </a:r>
            <a:r>
              <a:rPr lang="en-US" b="1" dirty="0" err="1" smtClean="0">
                <a:latin typeface="Times New Roman" panose="02020603050405020304" pitchFamily="18" charset="0"/>
                <a:cs typeface="Times New Roman" panose="02020603050405020304" pitchFamily="18" charset="0"/>
              </a:rPr>
              <a:t>rả</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thù</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cho</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chồng</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0712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2000"/>
                                        <p:tgtEl>
                                          <p:spTgt spid="3"/>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2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ircle(in)">
                                      <p:cBhvr>
                                        <p:cTn id="30" dur="2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circle(in)">
                                      <p:cBhvr>
                                        <p:cTn id="35" dur="20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circle(in)">
                                      <p:cBhvr>
                                        <p:cTn id="4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5" grpId="0" animBg="1"/>
      <p:bldP spid="7" grpId="0" animBg="1"/>
      <p:bldP spid="8"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745"/>
            <a:ext cx="12192000" cy="1077218"/>
          </a:xfrm>
          <a:prstGeom prst="rect">
            <a:avLst/>
          </a:prstGeom>
          <a:solidFill>
            <a:schemeClr val="accent4">
              <a:lumMod val="20000"/>
              <a:lumOff val="80000"/>
            </a:schemeClr>
          </a:solidFill>
        </p:spPr>
        <p:txBody>
          <a:bodyPr wrap="square" rtlCol="0">
            <a:spAutoFit/>
          </a:bodyPr>
          <a:lstStyle/>
          <a:p>
            <a:pPr algn="ctr"/>
            <a:r>
              <a:rPr lang="en-US" sz="3200" b="1" dirty="0" err="1" smtClean="0">
                <a:solidFill>
                  <a:srgbClr val="FF0000"/>
                </a:solidFill>
                <a:latin typeface="Times New Roman" panose="02020603050405020304" pitchFamily="18" charset="0"/>
                <a:cs typeface="Times New Roman" panose="02020603050405020304" pitchFamily="18" charset="0"/>
              </a:rPr>
              <a:t>Bài</a:t>
            </a:r>
            <a:r>
              <a:rPr lang="en-US" sz="3200" b="1" dirty="0" smtClean="0">
                <a:solidFill>
                  <a:srgbClr val="FF0000"/>
                </a:solidFill>
                <a:latin typeface="Times New Roman" panose="02020603050405020304" pitchFamily="18" charset="0"/>
                <a:cs typeface="Times New Roman" panose="02020603050405020304" pitchFamily="18" charset="0"/>
              </a:rPr>
              <a:t> 18</a:t>
            </a:r>
          </a:p>
          <a:p>
            <a:pPr algn="ctr"/>
            <a:r>
              <a:rPr lang="en-US" sz="3200" b="1" dirty="0" smtClean="0">
                <a:solidFill>
                  <a:srgbClr val="FF0000"/>
                </a:solidFill>
                <a:latin typeface="Times New Roman" panose="02020603050405020304" pitchFamily="18" charset="0"/>
                <a:cs typeface="Times New Roman" panose="02020603050405020304" pitchFamily="18" charset="0"/>
              </a:rPr>
              <a:t> CÁC CUỘC ĐẤU TRANH GIÀNH ĐỘC LẬP TRƯỚC THẾ KỈ X</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0" y="1336565"/>
            <a:ext cx="6695206" cy="603786"/>
          </a:xfrm>
          <a:prstGeom prst="round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en-US" sz="2400" b="1" dirty="0">
                <a:solidFill>
                  <a:srgbClr val="FF0000"/>
                </a:solidFill>
                <a:latin typeface="Times New Roman" panose="02020603050405020304" pitchFamily="18" charset="0"/>
                <a:cs typeface="Times New Roman" panose="02020603050405020304" pitchFamily="18" charset="0"/>
              </a:rPr>
              <a:t>I</a:t>
            </a:r>
            <a:r>
              <a:rPr lang="en-US" sz="2400" b="1" dirty="0" smtClean="0">
                <a:solidFill>
                  <a:srgbClr val="FF0000"/>
                </a:solidFill>
                <a:latin typeface="Times New Roman" panose="02020603050405020304" pitchFamily="18" charset="0"/>
                <a:cs typeface="Times New Roman" panose="02020603050405020304" pitchFamily="18" charset="0"/>
              </a:rPr>
              <a:t>. KHỞI NGHĨA HAI BÀ TRƯNG (NĂM 40-43)</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2" name="AutoShape 2" descr="Khởi nghĩa Hai Bà Trưng: Thức tỉnh tinh thần dân tộc - Báo Công an Nhân dân  điện tử"/>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ounded Rectangular Callout 9"/>
          <p:cNvSpPr/>
          <p:nvPr/>
        </p:nvSpPr>
        <p:spPr>
          <a:xfrm>
            <a:off x="7391400" y="5361517"/>
            <a:ext cx="3771900" cy="1409700"/>
          </a:xfrm>
          <a:prstGeom prst="wedgeRoundRectCallout">
            <a:avLst>
              <a:gd name="adj1" fmla="val -89520"/>
              <a:gd name="adj2" fmla="val -12195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t>Dựa vào lược đồ 18.2, em hãy trình bày diễn biến cuộc khởi nghĩa Hai Bà Trưng.</a:t>
            </a:r>
            <a:endParaRPr lang="en-US" sz="20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80470" y="2095134"/>
            <a:ext cx="5899453" cy="4756394"/>
          </a:xfrm>
          <a:prstGeom prst="rect">
            <a:avLst/>
          </a:prstGeom>
        </p:spPr>
      </p:pic>
      <p:sp>
        <p:nvSpPr>
          <p:cNvPr id="18" name="Wave 17"/>
          <p:cNvSpPr/>
          <p:nvPr/>
        </p:nvSpPr>
        <p:spPr>
          <a:xfrm>
            <a:off x="1847850" y="4051687"/>
            <a:ext cx="371475" cy="234563"/>
          </a:xfrm>
          <a:prstGeom prst="wav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Wave 22"/>
          <p:cNvSpPr/>
          <p:nvPr/>
        </p:nvSpPr>
        <p:spPr>
          <a:xfrm>
            <a:off x="1921668" y="4083989"/>
            <a:ext cx="223838" cy="169957"/>
          </a:xfrm>
          <a:prstGeom prst="wav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1847850" y="4168967"/>
            <a:ext cx="0" cy="3048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nvPicPr>
        <p:blipFill>
          <a:blip r:embed="rId3"/>
          <a:stretch>
            <a:fillRect/>
          </a:stretch>
        </p:blipFill>
        <p:spPr>
          <a:xfrm>
            <a:off x="5987343" y="1356549"/>
            <a:ext cx="5807681" cy="4500539"/>
          </a:xfrm>
          <a:prstGeom prst="rect">
            <a:avLst/>
          </a:prstGeom>
        </p:spPr>
      </p:pic>
      <p:sp>
        <p:nvSpPr>
          <p:cNvPr id="25" name="Rectangle 24"/>
          <p:cNvSpPr/>
          <p:nvPr/>
        </p:nvSpPr>
        <p:spPr>
          <a:xfrm>
            <a:off x="6073696" y="5449242"/>
            <a:ext cx="6074545" cy="1729821"/>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atin typeface="Times New Roman" panose="02020603050405020304" pitchFamily="18" charset="0"/>
                <a:cs typeface="Times New Roman" panose="02020603050405020304" pitchFamily="18" charset="0"/>
              </a:rPr>
              <a:t>Ách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thống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trị</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tàn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bạo</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của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nhà</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Hán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khiến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mọi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người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đều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căm</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giận</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và</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nổi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dậy</a:t>
            </a:r>
            <a:endParaRPr lang="en-US" sz="2400" b="1" dirty="0" smtClean="0">
              <a:latin typeface="Times New Roman" panose="02020603050405020304" pitchFamily="18" charset="0"/>
              <a:cs typeface="Times New Roman" panose="02020603050405020304" pitchFamily="18" charset="0"/>
            </a:endParaRPr>
          </a:p>
          <a:p>
            <a:pPr algn="ctr"/>
            <a:r>
              <a:rPr lang="en-US" sz="2400" b="1" dirty="0" err="1" smtClean="0">
                <a:latin typeface="Times New Roman" panose="02020603050405020304" pitchFamily="18" charset="0"/>
                <a:cs typeface="Times New Roman" panose="02020603050405020304" pitchFamily="18" charset="0"/>
              </a:rPr>
              <a:t>Tinh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thần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yêu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nước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đoàn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kết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của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nhân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dân</a:t>
            </a:r>
            <a:r>
              <a:rPr lang="en-US" sz="2400" b="1" dirty="0" smtClean="0">
                <a:latin typeface="Times New Roman" panose="02020603050405020304" pitchFamily="18" charset="0"/>
                <a:cs typeface="Times New Roman" panose="02020603050405020304" pitchFamily="18" charset="0"/>
              </a:rPr>
              <a:t> ta</a:t>
            </a:r>
            <a:endParaRPr lang="en-US" sz="2400" b="1" dirty="0">
              <a:latin typeface="Times New Roman" panose="02020603050405020304" pitchFamily="18" charset="0"/>
              <a:cs typeface="Times New Roman" panose="02020603050405020304" pitchFamily="18" charset="0"/>
            </a:endParaRPr>
          </a:p>
        </p:txBody>
      </p:sp>
      <p:sp>
        <p:nvSpPr>
          <p:cNvPr id="26" name="Right Arrow 25"/>
          <p:cNvSpPr/>
          <p:nvPr/>
        </p:nvSpPr>
        <p:spPr>
          <a:xfrm rot="20205529" flipV="1">
            <a:off x="2051572" y="3978876"/>
            <a:ext cx="460073" cy="21022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5-Point Star 26"/>
          <p:cNvSpPr/>
          <p:nvPr/>
        </p:nvSpPr>
        <p:spPr>
          <a:xfrm>
            <a:off x="2419597" y="3794512"/>
            <a:ext cx="295275" cy="257175"/>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Arrow 29"/>
          <p:cNvSpPr/>
          <p:nvPr/>
        </p:nvSpPr>
        <p:spPr>
          <a:xfrm rot="321038" flipV="1">
            <a:off x="2723672" y="3852770"/>
            <a:ext cx="460073" cy="21022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5-Point Star 30"/>
          <p:cNvSpPr/>
          <p:nvPr/>
        </p:nvSpPr>
        <p:spPr>
          <a:xfrm>
            <a:off x="3199965" y="3884035"/>
            <a:ext cx="295275" cy="257175"/>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5-Point Star 31"/>
          <p:cNvSpPr/>
          <p:nvPr/>
        </p:nvSpPr>
        <p:spPr>
          <a:xfrm>
            <a:off x="4238872" y="4489328"/>
            <a:ext cx="295275" cy="257175"/>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p:cNvSpPr/>
          <p:nvPr/>
        </p:nvSpPr>
        <p:spPr>
          <a:xfrm rot="2307871" flipV="1">
            <a:off x="3487333" y="4227139"/>
            <a:ext cx="759909" cy="238196"/>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p:cNvSpPr/>
          <p:nvPr/>
        </p:nvSpPr>
        <p:spPr>
          <a:xfrm rot="21030552">
            <a:off x="4781053" y="4467647"/>
            <a:ext cx="820502" cy="1774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2014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circle(in)">
                                      <p:cBhvr>
                                        <p:cTn id="10" dur="2000"/>
                                        <p:tgtEl>
                                          <p:spTgt spid="23"/>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circle(in)">
                                      <p:cBhvr>
                                        <p:cTn id="13" dur="20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circle(in)">
                                      <p:cBhvr>
                                        <p:cTn id="18" dur="20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circle(in)">
                                      <p:cBhvr>
                                        <p:cTn id="23" dur="20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xit" presetSubtype="10" fill="hold" nodeType="clickEffect">
                                  <p:stCondLst>
                                    <p:cond delay="0"/>
                                  </p:stCondLst>
                                  <p:childTnLst>
                                    <p:animEffect transition="out" filter="checkerboard(across)">
                                      <p:cBhvr>
                                        <p:cTn id="27" dur="500"/>
                                        <p:tgtEl>
                                          <p:spTgt spid="24"/>
                                        </p:tgtEl>
                                      </p:cBhvr>
                                    </p:animEffect>
                                    <p:set>
                                      <p:cBhvr>
                                        <p:cTn id="28" dur="1" fill="hold">
                                          <p:stCondLst>
                                            <p:cond delay="499"/>
                                          </p:stCondLst>
                                        </p:cTn>
                                        <p:tgtEl>
                                          <p:spTgt spid="24"/>
                                        </p:tgtEl>
                                        <p:attrNameLst>
                                          <p:attrName>style.visibility</p:attrName>
                                        </p:attrNameLst>
                                      </p:cBhvr>
                                      <p:to>
                                        <p:strVal val="hidden"/>
                                      </p:to>
                                    </p:set>
                                  </p:childTnLst>
                                </p:cTn>
                              </p:par>
                              <p:par>
                                <p:cTn id="29" presetID="5" presetClass="exit" presetSubtype="10" fill="hold" grpId="1" nodeType="withEffect">
                                  <p:stCondLst>
                                    <p:cond delay="0"/>
                                  </p:stCondLst>
                                  <p:childTnLst>
                                    <p:animEffect transition="out" filter="checkerboard(across)">
                                      <p:cBhvr>
                                        <p:cTn id="30" dur="500"/>
                                        <p:tgtEl>
                                          <p:spTgt spid="25"/>
                                        </p:tgtEl>
                                      </p:cBhvr>
                                    </p:animEffect>
                                    <p:set>
                                      <p:cBhvr>
                                        <p:cTn id="31" dur="1" fill="hold">
                                          <p:stCondLst>
                                            <p:cond delay="499"/>
                                          </p:stCondLst>
                                        </p:cTn>
                                        <p:tgtEl>
                                          <p:spTgt spid="25"/>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left)">
                                      <p:cBhvr>
                                        <p:cTn id="36" dur="500"/>
                                        <p:tgtEl>
                                          <p:spTgt spid="2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left)">
                                      <p:cBhvr>
                                        <p:cTn id="39" dur="5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wipe(left)">
                                      <p:cBhvr>
                                        <p:cTn id="44" dur="500"/>
                                        <p:tgtEl>
                                          <p:spTgt spid="30"/>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wipe(left)">
                                      <p:cBhvr>
                                        <p:cTn id="52" dur="500"/>
                                        <p:tgtEl>
                                          <p:spTgt spid="33"/>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wipe(left)">
                                      <p:cBhvr>
                                        <p:cTn id="6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3" grpId="0" animBg="1"/>
      <p:bldP spid="25" grpId="0" animBg="1"/>
      <p:bldP spid="25" grpId="1" animBg="1"/>
      <p:bldP spid="26" grpId="0" animBg="1"/>
      <p:bldP spid="27" grpId="0" animBg="1"/>
      <p:bldP spid="30" grpId="0" animBg="1"/>
      <p:bldP spid="31" grpId="0" animBg="1"/>
      <p:bldP spid="32" grpId="0" animBg="1"/>
      <p:bldP spid="33" grpId="0" animBg="1"/>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745"/>
            <a:ext cx="12192000" cy="1077218"/>
          </a:xfrm>
          <a:prstGeom prst="rect">
            <a:avLst/>
          </a:prstGeom>
          <a:solidFill>
            <a:schemeClr val="accent4">
              <a:lumMod val="20000"/>
              <a:lumOff val="80000"/>
            </a:schemeClr>
          </a:solidFill>
        </p:spPr>
        <p:txBody>
          <a:bodyPr wrap="square" rtlCol="0">
            <a:spAutoFit/>
          </a:bodyPr>
          <a:lstStyle/>
          <a:p>
            <a:pPr algn="ctr"/>
            <a:r>
              <a:rPr lang="en-US" sz="3200" b="1" dirty="0" err="1" smtClean="0">
                <a:solidFill>
                  <a:srgbClr val="FF0000"/>
                </a:solidFill>
                <a:latin typeface="Times New Roman" panose="02020603050405020304" pitchFamily="18" charset="0"/>
                <a:cs typeface="Times New Roman" panose="02020603050405020304" pitchFamily="18" charset="0"/>
              </a:rPr>
              <a:t>Bài</a:t>
            </a:r>
            <a:r>
              <a:rPr lang="en-US" sz="3200" b="1" dirty="0" smtClean="0">
                <a:solidFill>
                  <a:srgbClr val="FF0000"/>
                </a:solidFill>
                <a:latin typeface="Times New Roman" panose="02020603050405020304" pitchFamily="18" charset="0"/>
                <a:cs typeface="Times New Roman" panose="02020603050405020304" pitchFamily="18" charset="0"/>
              </a:rPr>
              <a:t> 18</a:t>
            </a:r>
          </a:p>
          <a:p>
            <a:pPr algn="ctr"/>
            <a:r>
              <a:rPr lang="en-US" sz="3200" b="1" dirty="0" smtClean="0">
                <a:solidFill>
                  <a:srgbClr val="FF0000"/>
                </a:solidFill>
                <a:latin typeface="Times New Roman" panose="02020603050405020304" pitchFamily="18" charset="0"/>
                <a:cs typeface="Times New Roman" panose="02020603050405020304" pitchFamily="18" charset="0"/>
              </a:rPr>
              <a:t> CÁC CUỘC ĐẤU TRANH GIÀNH ĐỘC LẬP TRƯỚC THẾ KỈ X</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67734" y="1740604"/>
            <a:ext cx="6695206" cy="603786"/>
          </a:xfrm>
          <a:prstGeom prst="round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en-US" sz="2400" b="1" dirty="0">
                <a:solidFill>
                  <a:srgbClr val="FF0000"/>
                </a:solidFill>
                <a:latin typeface="Times New Roman" panose="02020603050405020304" pitchFamily="18" charset="0"/>
                <a:cs typeface="Times New Roman" panose="02020603050405020304" pitchFamily="18" charset="0"/>
              </a:rPr>
              <a:t>I</a:t>
            </a:r>
            <a:r>
              <a:rPr lang="en-US" sz="2400" b="1" dirty="0" smtClean="0">
                <a:solidFill>
                  <a:srgbClr val="FF0000"/>
                </a:solidFill>
                <a:latin typeface="Times New Roman" panose="02020603050405020304" pitchFamily="18" charset="0"/>
                <a:cs typeface="Times New Roman" panose="02020603050405020304" pitchFamily="18" charset="0"/>
              </a:rPr>
              <a:t>. KHỞI NGHĨA HAI BÀ TRƯNG (NĂM 40-43)</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2" name="AutoShape 2" descr="Khởi nghĩa Hai Bà Trưng: Thức tỉnh tinh thần dân tộc - Báo Công an Nhân dân  điện tử"/>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2"/>
          <a:stretch>
            <a:fillRect/>
          </a:stretch>
        </p:blipFill>
        <p:spPr>
          <a:xfrm>
            <a:off x="4931568" y="2682281"/>
            <a:ext cx="2328863" cy="1744400"/>
          </a:xfrm>
          <a:prstGeom prst="rect">
            <a:avLst/>
          </a:prstGeom>
        </p:spPr>
      </p:pic>
      <p:sp>
        <p:nvSpPr>
          <p:cNvPr id="5" name="TextBox 4"/>
          <p:cNvSpPr txBox="1"/>
          <p:nvPr/>
        </p:nvSpPr>
        <p:spPr>
          <a:xfrm>
            <a:off x="5211495" y="4086354"/>
            <a:ext cx="1828800" cy="369332"/>
          </a:xfrm>
          <a:prstGeom prst="rect">
            <a:avLst/>
          </a:prstGeom>
          <a:solidFill>
            <a:schemeClr val="bg1"/>
          </a:solidFill>
        </p:spPr>
        <p:txBody>
          <a:bodyPr wrap="square" rtlCol="0">
            <a:spAutoFit/>
          </a:bodyPr>
          <a:lstStyle/>
          <a:p>
            <a:r>
              <a:rPr lang="en-US" b="1" dirty="0" err="1" smtClean="0">
                <a:latin typeface="Times New Roman" panose="02020603050405020304" pitchFamily="18" charset="0"/>
                <a:cs typeface="Times New Roman" panose="02020603050405020304" pitchFamily="18" charset="0"/>
              </a:rPr>
              <a:t>Hai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Bà</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Trưng</a:t>
            </a:r>
            <a:endParaRPr lang="en-US" b="1" dirty="0">
              <a:latin typeface="Times New Roman" panose="02020603050405020304" pitchFamily="18" charset="0"/>
              <a:cs typeface="Times New Roman" panose="02020603050405020304" pitchFamily="18" charset="0"/>
            </a:endParaRPr>
          </a:p>
        </p:txBody>
      </p:sp>
      <p:sp>
        <p:nvSpPr>
          <p:cNvPr id="8" name="Flowchart: Terminator 7"/>
          <p:cNvSpPr/>
          <p:nvPr/>
        </p:nvSpPr>
        <p:spPr>
          <a:xfrm>
            <a:off x="-174678" y="2533263"/>
            <a:ext cx="3200400" cy="64770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Times New Roman" panose="02020603050405020304" pitchFamily="18" charset="0"/>
                <a:cs typeface="Times New Roman" panose="02020603050405020304" pitchFamily="18" charset="0"/>
              </a:rPr>
              <a:t>1. </a:t>
            </a:r>
            <a:r>
              <a:rPr lang="en-US" b="1" dirty="0" err="1">
                <a:latin typeface="Times New Roman" panose="02020603050405020304" pitchFamily="18" charset="0"/>
                <a:cs typeface="Times New Roman" panose="02020603050405020304" pitchFamily="18" charset="0"/>
              </a:rPr>
              <a:t>T</a:t>
            </a:r>
            <a:r>
              <a:rPr lang="en-US" b="1" dirty="0" err="1" smtClean="0">
                <a:latin typeface="Times New Roman" panose="02020603050405020304" pitchFamily="18" charset="0"/>
                <a:cs typeface="Times New Roman" panose="02020603050405020304" pitchFamily="18" charset="0"/>
              </a:rPr>
              <a:t>rả</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thù</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cho</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đất</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nước</a:t>
            </a:r>
            <a:endParaRPr lang="en-US" b="1" dirty="0">
              <a:latin typeface="Times New Roman" panose="02020603050405020304" pitchFamily="18" charset="0"/>
              <a:cs typeface="Times New Roman" panose="02020603050405020304" pitchFamily="18" charset="0"/>
            </a:endParaRPr>
          </a:p>
        </p:txBody>
      </p:sp>
      <p:sp>
        <p:nvSpPr>
          <p:cNvPr id="11" name="Flowchart: Terminator 10"/>
          <p:cNvSpPr/>
          <p:nvPr/>
        </p:nvSpPr>
        <p:spPr>
          <a:xfrm>
            <a:off x="-174678" y="3912761"/>
            <a:ext cx="3200400" cy="64770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imes New Roman" panose="02020603050405020304" pitchFamily="18" charset="0"/>
                <a:cs typeface="Times New Roman" panose="02020603050405020304" pitchFamily="18" charset="0"/>
              </a:rPr>
              <a:t>2</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Dựng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lại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sự</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nghiệp</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Hùng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Vương</a:t>
            </a:r>
            <a:endParaRPr lang="en-US" b="1" dirty="0">
              <a:latin typeface="Times New Roman" panose="02020603050405020304" pitchFamily="18" charset="0"/>
              <a:cs typeface="Times New Roman" panose="02020603050405020304" pitchFamily="18" charset="0"/>
            </a:endParaRPr>
          </a:p>
        </p:txBody>
      </p:sp>
      <p:sp>
        <p:nvSpPr>
          <p:cNvPr id="12" name="Flowchart: Terminator 11"/>
          <p:cNvSpPr/>
          <p:nvPr/>
        </p:nvSpPr>
        <p:spPr>
          <a:xfrm>
            <a:off x="-49161" y="5176240"/>
            <a:ext cx="3200400" cy="64770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imes New Roman" panose="02020603050405020304" pitchFamily="18" charset="0"/>
                <a:cs typeface="Times New Roman" panose="02020603050405020304" pitchFamily="18" charset="0"/>
              </a:rPr>
              <a:t>3</a:t>
            </a:r>
            <a:r>
              <a:rPr lang="en-US" b="1" dirty="0" smtClean="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a:t>
            </a:r>
            <a:r>
              <a:rPr lang="en-US" b="1" dirty="0" err="1" smtClean="0">
                <a:latin typeface="Times New Roman" panose="02020603050405020304" pitchFamily="18" charset="0"/>
                <a:cs typeface="Times New Roman" panose="02020603050405020304" pitchFamily="18" charset="0"/>
              </a:rPr>
              <a:t>rả</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thù</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cho</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chồng</a:t>
            </a:r>
            <a:endParaRPr lang="en-US" b="1" dirty="0">
              <a:latin typeface="Times New Roman" panose="02020603050405020304" pitchFamily="18" charset="0"/>
              <a:cs typeface="Times New Roman" panose="02020603050405020304" pitchFamily="18" charset="0"/>
            </a:endParaRPr>
          </a:p>
        </p:txBody>
      </p:sp>
      <p:sp>
        <p:nvSpPr>
          <p:cNvPr id="14" name="Right Arrow 13"/>
          <p:cNvSpPr/>
          <p:nvPr/>
        </p:nvSpPr>
        <p:spPr>
          <a:xfrm>
            <a:off x="7226247" y="4036974"/>
            <a:ext cx="1781017" cy="5441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rgbClr val="C00000"/>
                </a:solidFill>
              </a:rPr>
              <a:t>DIỄN BIẾN</a:t>
            </a:r>
            <a:endParaRPr lang="en-US" b="1" dirty="0">
              <a:solidFill>
                <a:srgbClr val="C00000"/>
              </a:solidFill>
            </a:endParaRPr>
          </a:p>
        </p:txBody>
      </p:sp>
      <p:sp>
        <p:nvSpPr>
          <p:cNvPr id="9" name="Left Arrow 8"/>
          <p:cNvSpPr/>
          <p:nvPr/>
        </p:nvSpPr>
        <p:spPr>
          <a:xfrm>
            <a:off x="3025722" y="4017536"/>
            <a:ext cx="1871662" cy="4381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rgbClr val="C00000"/>
                </a:solidFill>
                <a:latin typeface="Times New Roman" panose="02020603050405020304" pitchFamily="18" charset="0"/>
                <a:cs typeface="Times New Roman" panose="02020603050405020304" pitchFamily="18" charset="0"/>
              </a:rPr>
              <a:t>Nguyên</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nhân</a:t>
            </a:r>
            <a:endParaRPr lang="en-US" b="1" dirty="0">
              <a:solidFill>
                <a:srgbClr val="C00000"/>
              </a:solidFill>
              <a:latin typeface="Times New Roman" panose="02020603050405020304" pitchFamily="18" charset="0"/>
              <a:cs typeface="Times New Roman" panose="02020603050405020304" pitchFamily="18" charset="0"/>
            </a:endParaRPr>
          </a:p>
        </p:txBody>
      </p:sp>
      <p:sp>
        <p:nvSpPr>
          <p:cNvPr id="15" name="Rounded Rectangle 14"/>
          <p:cNvSpPr/>
          <p:nvPr/>
        </p:nvSpPr>
        <p:spPr>
          <a:xfrm>
            <a:off x="9163050" y="1895475"/>
            <a:ext cx="3028950" cy="790575"/>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dirty="0" smtClean="0">
                <a:latin typeface="Times New Roman" panose="02020603050405020304" pitchFamily="18" charset="0"/>
                <a:cs typeface="Times New Roman" panose="02020603050405020304" pitchFamily="18" charset="0"/>
              </a:rPr>
              <a:t>M</a:t>
            </a:r>
            <a:r>
              <a:rPr lang="vi-VN" dirty="0">
                <a:latin typeface="Times New Roman" panose="02020603050405020304" pitchFamily="18" charset="0"/>
                <a:cs typeface="Times New Roman" panose="02020603050405020304" pitchFamily="18" charset="0"/>
              </a:rPr>
              <a:t>ùa xuân năm 40, </a:t>
            </a:r>
            <a:r>
              <a:rPr lang="en-US" dirty="0" err="1">
                <a:latin typeface="Times New Roman" panose="02020603050405020304" pitchFamily="18" charset="0"/>
                <a:cs typeface="Times New Roman" panose="02020603050405020304" pitchFamily="18" charset="0"/>
              </a:rPr>
              <a:t>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Trưng</a:t>
            </a: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phất cờ khởi </a:t>
            </a:r>
            <a:r>
              <a:rPr lang="vi-VN" dirty="0" smtClean="0">
                <a:latin typeface="Times New Roman" panose="02020603050405020304" pitchFamily="18" charset="0"/>
                <a:cs typeface="Times New Roman" panose="02020603050405020304" pitchFamily="18" charset="0"/>
              </a:rPr>
              <a:t>nghĩa</a:t>
            </a:r>
            <a:r>
              <a:rPr lang="en-US" dirty="0" smtClean="0">
                <a:latin typeface="Times New Roman" panose="02020603050405020304" pitchFamily="18" charset="0"/>
                <a:cs typeface="Times New Roman" panose="02020603050405020304" pitchFamily="18" charset="0"/>
              </a:rPr>
              <a:t> Ở </a:t>
            </a:r>
            <a:r>
              <a:rPr lang="en-US" dirty="0" err="1" smtClean="0">
                <a:latin typeface="Times New Roman" panose="02020603050405020304" pitchFamily="18" charset="0"/>
                <a:cs typeface="Times New Roman" panose="02020603050405020304" pitchFamily="18" charset="0"/>
              </a:rPr>
              <a:t>Hát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Môn</a:t>
            </a: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p:txBody>
      </p:sp>
      <p:sp>
        <p:nvSpPr>
          <p:cNvPr id="16" name="Rounded Rectangle 15"/>
          <p:cNvSpPr/>
          <p:nvPr/>
        </p:nvSpPr>
        <p:spPr>
          <a:xfrm>
            <a:off x="9222953" y="2917192"/>
            <a:ext cx="3028950" cy="723900"/>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Times New Roman" panose="02020603050405020304" pitchFamily="18" charset="0"/>
                <a:cs typeface="Times New Roman" panose="02020603050405020304" pitchFamily="18" charset="0"/>
              </a:rPr>
              <a:t>Đ</a:t>
            </a:r>
            <a:r>
              <a:rPr lang="vi-VN" dirty="0" smtClean="0">
                <a:latin typeface="Times New Roman" panose="02020603050405020304" pitchFamily="18" charset="0"/>
                <a:cs typeface="Times New Roman" panose="02020603050405020304" pitchFamily="18" charset="0"/>
              </a:rPr>
              <a:t>ược </a:t>
            </a:r>
            <a:r>
              <a:rPr lang="vi-VN" dirty="0">
                <a:latin typeface="Times New Roman" panose="02020603050405020304" pitchFamily="18" charset="0"/>
                <a:cs typeface="Times New Roman" panose="02020603050405020304" pitchFamily="18" charset="0"/>
              </a:rPr>
              <a:t>nhân dân khắp nơi hưởng ứng,</a:t>
            </a:r>
            <a:endParaRPr lang="en-US" dirty="0">
              <a:latin typeface="Times New Roman" panose="02020603050405020304" pitchFamily="18" charset="0"/>
              <a:cs typeface="Times New Roman" panose="02020603050405020304" pitchFamily="18" charset="0"/>
            </a:endParaRPr>
          </a:p>
        </p:txBody>
      </p:sp>
      <p:sp>
        <p:nvSpPr>
          <p:cNvPr id="18" name="Rounded Rectangle 17"/>
          <p:cNvSpPr/>
          <p:nvPr/>
        </p:nvSpPr>
        <p:spPr>
          <a:xfrm>
            <a:off x="9197131" y="3847738"/>
            <a:ext cx="3028950" cy="663541"/>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latin typeface="Times New Roman" panose="02020603050405020304" pitchFamily="18" charset="0"/>
                <a:cs typeface="Times New Roman" panose="02020603050405020304" pitchFamily="18" charset="0"/>
              </a:rPr>
              <a:t>N</a:t>
            </a:r>
            <a:r>
              <a:rPr lang="vi-VN" dirty="0">
                <a:latin typeface="Times New Roman" panose="02020603050405020304" pitchFamily="18" charset="0"/>
                <a:cs typeface="Times New Roman" panose="02020603050405020304" pitchFamily="18" charset="0"/>
              </a:rPr>
              <a:t>ghĩa quân đánh chiếm Mê Linh, Cổ Loa và Luy Lâu</a:t>
            </a:r>
            <a:endParaRPr lang="en-US" dirty="0">
              <a:latin typeface="Times New Roman" panose="02020603050405020304" pitchFamily="18" charset="0"/>
              <a:cs typeface="Times New Roman" panose="02020603050405020304" pitchFamily="18" charset="0"/>
            </a:endParaRPr>
          </a:p>
        </p:txBody>
      </p:sp>
      <p:sp>
        <p:nvSpPr>
          <p:cNvPr id="20" name="Rounded Rectangle 19"/>
          <p:cNvSpPr/>
          <p:nvPr/>
        </p:nvSpPr>
        <p:spPr>
          <a:xfrm>
            <a:off x="9222953" y="4802780"/>
            <a:ext cx="3028950" cy="870187"/>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latin typeface="Times New Roman" panose="02020603050405020304" pitchFamily="18" charset="0"/>
                <a:cs typeface="Times New Roman" panose="02020603050405020304" pitchFamily="18" charset="0"/>
              </a:rPr>
              <a:t>Thái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thú</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trốn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quận</a:t>
            </a:r>
            <a:r>
              <a:rPr lang="en-US" dirty="0">
                <a:latin typeface="Times New Roman" panose="02020603050405020304" pitchFamily="18" charset="0"/>
                <a:cs typeface="Times New Roman" panose="02020603050405020304" pitchFamily="18" charset="0"/>
              </a:rPr>
              <a:t> Nam </a:t>
            </a:r>
            <a:r>
              <a:rPr lang="en-US" dirty="0" err="1">
                <a:latin typeface="Times New Roman" panose="02020603050405020304" pitchFamily="18" charset="0"/>
                <a:cs typeface="Times New Roman" panose="02020603050405020304" pitchFamily="18" charset="0"/>
              </a:rPr>
              <a:t>Hải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Đông</a:t>
            </a:r>
            <a:r>
              <a:rPr lang="en-US" dirty="0">
                <a:latin typeface="Times New Roman" panose="02020603050405020304" pitchFamily="18" charset="0"/>
                <a:cs typeface="Times New Roman" panose="02020603050405020304" pitchFamily="18" charset="0"/>
              </a:rPr>
              <a:t>).</a:t>
            </a:r>
          </a:p>
        </p:txBody>
      </p:sp>
      <p:sp>
        <p:nvSpPr>
          <p:cNvPr id="21" name="Rectangle 20"/>
          <p:cNvSpPr/>
          <p:nvPr/>
        </p:nvSpPr>
        <p:spPr>
          <a:xfrm>
            <a:off x="3961553" y="5834137"/>
            <a:ext cx="4566613" cy="923330"/>
          </a:xfrm>
          <a:prstGeom prst="rect">
            <a:avLst/>
          </a:prstGeom>
          <a:solidFill>
            <a:schemeClr val="accent6">
              <a:lumMod val="40000"/>
              <a:lumOff val="60000"/>
            </a:schemeClr>
          </a:solidFill>
        </p:spPr>
        <p:txBody>
          <a:bodyPr wrap="square">
            <a:spAutoFit/>
          </a:bodyPr>
          <a:lstStyle/>
          <a:p>
            <a:r>
              <a:rPr lang="vi-VN" dirty="0"/>
              <a:t>Khởi nghĩa thắng lợi, nhân dân suy tôn Trưng Trắc lên làm vua (Trưng Vương hay Trưng Nữ Vương), đóng đò ở Mê Linh.</a:t>
            </a:r>
            <a:endParaRPr lang="en-US" dirty="0"/>
          </a:p>
        </p:txBody>
      </p:sp>
      <p:sp>
        <p:nvSpPr>
          <p:cNvPr id="22" name="Down Arrow 21"/>
          <p:cNvSpPr/>
          <p:nvPr/>
        </p:nvSpPr>
        <p:spPr>
          <a:xfrm>
            <a:off x="5211495" y="4500082"/>
            <a:ext cx="1445451" cy="12316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Kết</a:t>
            </a:r>
            <a:r>
              <a:rPr lang="en-US" dirty="0" smtClean="0"/>
              <a:t> </a:t>
            </a:r>
            <a:r>
              <a:rPr lang="en-US" dirty="0" err="1" smtClean="0"/>
              <a:t>quả</a:t>
            </a:r>
            <a:endParaRPr lang="en-US" dirty="0"/>
          </a:p>
        </p:txBody>
      </p:sp>
    </p:spTree>
    <p:extLst>
      <p:ext uri="{BB962C8B-B14F-4D97-AF65-F5344CB8AC3E}">
        <p14:creationId xmlns:p14="http://schemas.microsoft.com/office/powerpoint/2010/main" val="18325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righ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down)">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down)">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down)">
                                      <p:cBhvr>
                                        <p:cTn id="55" dur="500"/>
                                        <p:tgtEl>
                                          <p:spTgt spid="20"/>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wipe(down)">
                                      <p:cBhvr>
                                        <p:cTn id="60" dur="500"/>
                                        <p:tgtEl>
                                          <p:spTgt spid="22"/>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down)">
                                      <p:cBhvr>
                                        <p:cTn id="6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1" grpId="0" animBg="1"/>
      <p:bldP spid="12" grpId="0" animBg="1"/>
      <p:bldP spid="14" grpId="0" animBg="1"/>
      <p:bldP spid="9" grpId="0" animBg="1"/>
      <p:bldP spid="15" grpId="0" animBg="1"/>
      <p:bldP spid="16" grpId="0" animBg="1"/>
      <p:bldP spid="18" grpId="0" animBg="1"/>
      <p:bldP spid="20" grpId="0" animBg="1"/>
      <p:bldP spid="21" grpId="0" animBg="1"/>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2099</TotalTime>
  <Words>2961</Words>
  <Application>Microsoft Office PowerPoint</Application>
  <PresentationFormat>Widescreen</PresentationFormat>
  <Paragraphs>347</Paragraphs>
  <Slides>31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Calibri</vt:lpstr>
      <vt:lpstr>Calibri Light</vt:lpstr>
      <vt:lpstr>inherit</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Hà Hoàng</dc:creator>
  <cp:lastModifiedBy>acer</cp:lastModifiedBy>
  <cp:revision>166</cp:revision>
  <dcterms:created xsi:type="dcterms:W3CDTF">2021-07-16T03:19:13Z</dcterms:created>
  <dcterms:modified xsi:type="dcterms:W3CDTF">2022-08-19T06:33:02Z</dcterms:modified>
</cp:coreProperties>
</file>