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  <p:sldMasterId id="2147483753" r:id="rId2"/>
  </p:sldMasterIdLst>
  <p:notesMasterIdLst>
    <p:notesMasterId r:id="rId24"/>
  </p:notesMasterIdLst>
  <p:sldIdLst>
    <p:sldId id="549" r:id="rId3"/>
    <p:sldId id="517" r:id="rId4"/>
    <p:sldId id="545" r:id="rId5"/>
    <p:sldId id="522" r:id="rId6"/>
    <p:sldId id="523" r:id="rId7"/>
    <p:sldId id="524" r:id="rId8"/>
    <p:sldId id="526" r:id="rId9"/>
    <p:sldId id="527" r:id="rId10"/>
    <p:sldId id="529" r:id="rId11"/>
    <p:sldId id="541" r:id="rId12"/>
    <p:sldId id="542" r:id="rId13"/>
    <p:sldId id="530" r:id="rId14"/>
    <p:sldId id="531" r:id="rId15"/>
    <p:sldId id="534" r:id="rId16"/>
    <p:sldId id="544" r:id="rId17"/>
    <p:sldId id="535" r:id="rId18"/>
    <p:sldId id="510" r:id="rId19"/>
    <p:sldId id="514" r:id="rId20"/>
    <p:sldId id="546" r:id="rId21"/>
    <p:sldId id="538" r:id="rId22"/>
    <p:sldId id="547" r:id="rId2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33CC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1"/>
  </p:normalViewPr>
  <p:slideViewPr>
    <p:cSldViewPr snapToGrid="0" snapToObjects="1">
      <p:cViewPr varScale="1">
        <p:scale>
          <a:sx n="66" d="100"/>
          <a:sy n="66" d="100"/>
        </p:scale>
        <p:origin x="5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246EBB-7C50-4FB6-B50B-69D1CBC2921C}" type="datetimeFigureOut">
              <a:rPr lang="en-US" smtClean="0"/>
              <a:pPr/>
              <a:t>19/08/2022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6DE52-DCE5-453E-BEB9-F6F5CAAAA9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3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1624" y="2362299"/>
            <a:ext cx="9968752" cy="1470025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0" y="3886200"/>
            <a:ext cx="57912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3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760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99"/>
            <a:ext cx="25400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609699"/>
            <a:ext cx="78232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80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7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018A0-B3AE-46FF-ACD7-2945F1222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787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8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8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591A-AB31-4C7E-9917-AC8AD1155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61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12935-2AD3-4723-B73C-28C1ECF705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51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7C13D-BC81-40DD-BCF9-31E228047D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18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51B7F-F2DD-4C3A-93AE-4B5E6F42C3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09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6FE29B-421C-456D-8233-04DB42C901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2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088B8-9072-46DB-A0B0-BBC01BF3DF2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799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22229A-4DD6-4A50-B725-15333080A9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1700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F0C23-8F1E-4E66-9260-F812FE4471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06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1131C-2A81-48A7-B271-15C73C49CE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9772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4C4BC-2D40-44FA-AA95-EFDF6958AD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972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3160-1541-431F-A640-D0DDE869DA7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4B783-A7EE-480E-B185-40A67A902B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44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ADFEE-FEE1-4AF1-B0F3-7A5FEF47B2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06537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8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87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591A-AB31-4C7E-9917-AC8AD1155F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89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99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38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5181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181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92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535113"/>
            <a:ext cx="5183717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174875"/>
            <a:ext cx="51837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3" y="1535113"/>
            <a:ext cx="5185833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3" y="2174875"/>
            <a:ext cx="51858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982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831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4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3" y="685800"/>
            <a:ext cx="38078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85899"/>
            <a:ext cx="6612467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3" y="1981207"/>
            <a:ext cx="3807884" cy="41449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8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38201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225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8897" y="609600"/>
            <a:ext cx="10614211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824" y="1524008"/>
            <a:ext cx="10578352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4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4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88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Times New Roman" panose="02020603050405020304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34E725-E0F1-46B1-844D-956708D1CBF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2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building, roof&#10;&#10;Description automatically generated">
            <a:extLst>
              <a:ext uri="{FF2B5EF4-FFF2-40B4-BE49-F238E27FC236}">
                <a16:creationId xmlns:a16="http://schemas.microsoft.com/office/drawing/2014/main" xmlns="" id="{0582134A-0554-4321-E6B0-CBE9839A2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/>
          <a:stretch/>
        </p:blipFill>
        <p:spPr>
          <a:xfrm>
            <a:off x="1534274" y="0"/>
            <a:ext cx="9133726" cy="4876800"/>
          </a:xfrm>
          <a:prstGeom prst="rect">
            <a:avLst/>
          </a:prstGeom>
        </p:spPr>
      </p:pic>
      <p:sp>
        <p:nvSpPr>
          <p:cNvPr id="12" name="Rectangle: Beveled 11">
            <a:extLst>
              <a:ext uri="{FF2B5EF4-FFF2-40B4-BE49-F238E27FC236}">
                <a16:creationId xmlns:a16="http://schemas.microsoft.com/office/drawing/2014/main" xmlns="" id="{349AC5F7-E118-BE98-9D81-727120CCAD02}"/>
              </a:ext>
            </a:extLst>
          </p:cNvPr>
          <p:cNvSpPr/>
          <p:nvPr/>
        </p:nvSpPr>
        <p:spPr>
          <a:xfrm>
            <a:off x="1534274" y="4876800"/>
            <a:ext cx="9133726" cy="1981200"/>
          </a:xfrm>
          <a:prstGeom prst="bevel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b="1">
                <a:solidFill>
                  <a:srgbClr val="0D30DD"/>
                </a:solidFill>
              </a:rPr>
              <a:t>- TỔ CHUYÊN MÔN: LỊCH SỬ - ĐỊA LÝ - GIÁO DỤC CÔNG DÂN</a:t>
            </a:r>
          </a:p>
          <a:p>
            <a:r>
              <a:rPr lang="en-US" sz="2600" b="1">
                <a:solidFill>
                  <a:srgbClr val="0D30DD"/>
                </a:solidFill>
              </a:rPr>
              <a:t>- NHÓM: LỊCH SỬ - ĐỊA LÝ</a:t>
            </a:r>
          </a:p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16804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6741" y="340491"/>
            <a:ext cx="10690320" cy="52937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1</a:t>
            </a: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</a:t>
            </a: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19.3, 19.4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</a:t>
            </a: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…………………………………………………………………………………………………………………………………………………….…………………………………………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…………………………………………………………. …………………………………………………………………………………..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…………………………………………………………………………………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454" y="1621211"/>
            <a:ext cx="4087941" cy="39419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27086" y="1890917"/>
            <a:ext cx="5547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Thuyền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845973" y="2651681"/>
            <a:ext cx="4737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nắm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vững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địa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cụ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thể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</a:p>
          <a:p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25092" y="3067473"/>
            <a:ext cx="51687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fr-FR" sz="24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Kéo</a:t>
            </a:r>
            <a:r>
              <a:rPr lang="fr-FR" sz="24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quân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từ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đến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mệt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mỏi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mất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ứng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do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Kiều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Tiễn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bị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giết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8" name="Donut 7"/>
          <p:cNvSpPr/>
          <p:nvPr/>
        </p:nvSpPr>
        <p:spPr>
          <a:xfrm>
            <a:off x="7476391" y="2923339"/>
            <a:ext cx="1029714" cy="995566"/>
          </a:xfrm>
          <a:prstGeom prst="donut">
            <a:avLst>
              <a:gd name="adj" fmla="val 633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5992" y="4301840"/>
            <a:ext cx="4005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973" y="5019343"/>
            <a:ext cx="22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onut 10"/>
          <p:cNvSpPr/>
          <p:nvPr/>
        </p:nvSpPr>
        <p:spPr>
          <a:xfrm>
            <a:off x="10280613" y="1991803"/>
            <a:ext cx="1029714" cy="995566"/>
          </a:xfrm>
          <a:prstGeom prst="donut">
            <a:avLst>
              <a:gd name="adj" fmla="val 633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084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06166" y="17551"/>
            <a:ext cx="11979667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ts val="800"/>
              </a:spcBef>
              <a:spcAft>
                <a:spcPts val="800"/>
              </a:spcAft>
            </a:pPr>
            <a:r>
              <a:rPr lang="fr-FR" sz="1800" b="1" dirty="0" smtClean="0">
                <a:solidFill>
                  <a:schemeClr val="bg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endParaRPr lang="en-US" sz="1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092" y="2122703"/>
            <a:ext cx="64729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288916" y="1608402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321443" y="1135401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7606142" y="3349374"/>
            <a:ext cx="3939942" cy="1886551"/>
          </a:xfrm>
          <a:prstGeom prst="wedgeRectCallout">
            <a:avLst>
              <a:gd name="adj1" fmla="val -116154"/>
              <a:gd name="adj2" fmla="val -676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2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30139" y="102967"/>
            <a:ext cx="11979667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524001" y="1524001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524001" y="2023512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1" descr="slide0086_image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9" y="2793843"/>
            <a:ext cx="3277456" cy="29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slide0087_image02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23186" y="2871648"/>
            <a:ext cx="3616505" cy="2874348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181512" y="5874211"/>
            <a:ext cx="2794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7121" y="5799583"/>
            <a:ext cx="3965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vạt nhọn đầu bịt sắt đóng ngầm trước ở cửa biển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slide0094_image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5344" y="2830457"/>
            <a:ext cx="4199340" cy="28523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527550" y="5834729"/>
            <a:ext cx="309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4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30139" y="102967"/>
            <a:ext cx="11979667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cxnSp>
        <p:nvCxnSpPr>
          <p:cNvPr id="17" name="Straight Connector 11"/>
          <p:cNvCxnSpPr>
            <a:cxnSpLocks noChangeShapeType="1"/>
          </p:cNvCxnSpPr>
          <p:nvPr/>
        </p:nvCxnSpPr>
        <p:spPr bwMode="auto">
          <a:xfrm rot="5400000">
            <a:off x="3225959" y="3928424"/>
            <a:ext cx="57912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811461" y="1130801"/>
            <a:ext cx="4646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Chiến thắng Bạch Đằng do Ngô Quyền lãnh đạo ( năm 938 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3147" y="1263430"/>
            <a:ext cx="5986659" cy="345192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9958" y="1882932"/>
            <a:ext cx="6004838" cy="393954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</a:t>
            </a:r>
          </a:p>
          <a:p>
            <a:pPr>
              <a:spcAft>
                <a:spcPts val="0"/>
              </a:spcAft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400" dirty="0" err="1" smtClean="0">
                <a:latin typeface="Times New Roman"/>
                <a:ea typeface="Times New Roman"/>
              </a:rPr>
              <a:t>Tóm</a:t>
            </a:r>
            <a:r>
              <a:rPr lang="en-US" sz="1400" dirty="0" smtClean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tắt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diễn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biến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trận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Bạch</a:t>
            </a:r>
            <a:r>
              <a:rPr lang="en-US" sz="1400" dirty="0">
                <a:latin typeface="Times New Roman"/>
                <a:ea typeface="Times New Roman"/>
              </a:rPr>
              <a:t> </a:t>
            </a:r>
            <a:r>
              <a:rPr lang="en-US" sz="1400" dirty="0" err="1">
                <a:latin typeface="Times New Roman"/>
                <a:ea typeface="Times New Roman"/>
              </a:rPr>
              <a:t>Đằng</a:t>
            </a:r>
            <a:r>
              <a:rPr lang="en-US" sz="1400" dirty="0">
                <a:latin typeface="Times New Roman"/>
                <a:ea typeface="Times New Roman"/>
              </a:rPr>
              <a:t>? 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………………………...…………………………………………………………………………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………………………..…………………………………………………………………………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 smtClean="0">
                <a:latin typeface="Times New Roman"/>
                <a:ea typeface="Times New Roman"/>
              </a:rPr>
              <a:t>Câu</a:t>
            </a:r>
            <a:r>
              <a:rPr lang="en-US" sz="1200" b="1" dirty="0" smtClean="0">
                <a:latin typeface="Times New Roman"/>
                <a:ea typeface="Times New Roman"/>
              </a:rPr>
              <a:t> 2: </a:t>
            </a:r>
            <a:r>
              <a:rPr lang="en-US" sz="1200" dirty="0" smtClean="0">
                <a:latin typeface="Times New Roman"/>
                <a:ea typeface="Times New Roman"/>
              </a:rPr>
              <a:t>N</a:t>
            </a:r>
            <a:r>
              <a:rPr lang="vi-VN" sz="1400" dirty="0" smtClean="0">
                <a:latin typeface="Times New Roman"/>
                <a:ea typeface="Times New Roman"/>
              </a:rPr>
              <a:t>ét </a:t>
            </a:r>
            <a:r>
              <a:rPr lang="vi-VN" sz="1400" dirty="0">
                <a:latin typeface="Times New Roman"/>
                <a:ea typeface="Times New Roman"/>
              </a:rPr>
              <a:t>độc đáo trong nghệ thuật đánh giặc của NQ thể hiện qua những điểm </a:t>
            </a:r>
            <a:r>
              <a:rPr lang="vi-VN" sz="1400" dirty="0" smtClean="0">
                <a:latin typeface="Times New Roman"/>
                <a:ea typeface="Times New Roman"/>
              </a:rPr>
              <a:t>nào</a:t>
            </a:r>
            <a:r>
              <a:rPr lang="en-US" sz="1400" dirty="0" smtClean="0">
                <a:latin typeface="Times New Roman"/>
                <a:ea typeface="Times New Roman"/>
              </a:rPr>
              <a:t>?</a:t>
            </a:r>
            <a:endParaRPr lang="en-US" sz="1400" dirty="0">
              <a:latin typeface="Times New Roman"/>
              <a:ea typeface="Times New Roman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200" b="1" dirty="0" err="1" smtClean="0">
                <a:latin typeface="Times New Roman"/>
                <a:ea typeface="Times New Roman"/>
              </a:rPr>
              <a:t>Câu</a:t>
            </a:r>
            <a:r>
              <a:rPr lang="en-US" sz="1200" b="1" dirty="0" smtClean="0">
                <a:latin typeface="Times New Roman"/>
                <a:ea typeface="Times New Roman"/>
              </a:rPr>
              <a:t> 3</a:t>
            </a:r>
            <a:r>
              <a:rPr lang="en-US" sz="1400" b="1" dirty="0" smtClean="0">
                <a:latin typeface="Times New Roman"/>
                <a:ea typeface="Times New Roman"/>
              </a:rPr>
              <a:t>: </a:t>
            </a:r>
            <a:r>
              <a:rPr lang="vi-VN" sz="1400" dirty="0" smtClean="0">
                <a:latin typeface="Times New Roman"/>
                <a:ea typeface="Times New Roman"/>
              </a:rPr>
              <a:t>Kết </a:t>
            </a:r>
            <a:r>
              <a:rPr lang="vi-VN" sz="1400" dirty="0">
                <a:latin typeface="Times New Roman"/>
                <a:ea typeface="Times New Roman"/>
              </a:rPr>
              <a:t>quả và ý nghĩa lịch sử của trận </a:t>
            </a:r>
            <a:r>
              <a:rPr lang="vi-VN" sz="1400" dirty="0" smtClean="0">
                <a:latin typeface="Times New Roman"/>
                <a:ea typeface="Times New Roman"/>
              </a:rPr>
              <a:t>B</a:t>
            </a:r>
            <a:r>
              <a:rPr lang="en-US" sz="1400" dirty="0" err="1" smtClean="0">
                <a:latin typeface="Times New Roman"/>
                <a:ea typeface="Times New Roman"/>
              </a:rPr>
              <a:t>ạch</a:t>
            </a:r>
            <a:r>
              <a:rPr lang="en-US" sz="1400" dirty="0" smtClean="0">
                <a:latin typeface="Times New Roman"/>
                <a:ea typeface="Times New Roman"/>
              </a:rPr>
              <a:t> </a:t>
            </a:r>
            <a:r>
              <a:rPr lang="en-US" sz="1400" dirty="0" err="1" smtClean="0">
                <a:latin typeface="Times New Roman"/>
                <a:ea typeface="Times New Roman"/>
              </a:rPr>
              <a:t>Đằng</a:t>
            </a:r>
            <a:r>
              <a:rPr lang="en-US" sz="1400" dirty="0" smtClean="0">
                <a:latin typeface="Times New Roman"/>
                <a:ea typeface="Times New Roman"/>
              </a:rPr>
              <a:t> </a:t>
            </a:r>
            <a:r>
              <a:rPr lang="en-US" sz="1400" dirty="0" err="1" smtClean="0">
                <a:latin typeface="Times New Roman"/>
                <a:ea typeface="Times New Roman"/>
              </a:rPr>
              <a:t>năm</a:t>
            </a:r>
            <a:r>
              <a:rPr lang="en-US" sz="1400" dirty="0" smtClean="0">
                <a:latin typeface="Times New Roman"/>
                <a:ea typeface="Times New Roman"/>
              </a:rPr>
              <a:t> 938</a:t>
            </a:r>
            <a:endParaRPr lang="en-US" sz="14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spcAft>
                <a:spcPts val="0"/>
              </a:spcAft>
            </a:pPr>
            <a:r>
              <a:rPr 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1400" dirty="0">
                <a:latin typeface="Times New Roman"/>
                <a:ea typeface="Times New Roman"/>
              </a:rPr>
              <a:t>Đánh giá công lao của NQ với lịch sử dân tộc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4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90946" y="68075"/>
            <a:ext cx="11979667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 dirty="0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488246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532474" y="952711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Hoàn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729483" y="1377875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1"/>
          <p:cNvCxnSpPr>
            <a:cxnSpLocks noChangeShapeType="1"/>
          </p:cNvCxnSpPr>
          <p:nvPr/>
        </p:nvCxnSpPr>
        <p:spPr bwMode="auto">
          <a:xfrm rot="5400000">
            <a:off x="4008343" y="3772789"/>
            <a:ext cx="57912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712" y="1471825"/>
            <a:ext cx="5100897" cy="49187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6059" y="2246470"/>
            <a:ext cx="674318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Cuối năm 938, đoàn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Lưu Hoằng Tháo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vào cửa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Đằng</a:t>
            </a:r>
            <a:endParaRPr lang="vi-VN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Ngô</a:t>
            </a:r>
            <a:r>
              <a:rPr lang="en-US" sz="2800" dirty="0" smtClean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 smtClean="0"/>
              <a:t>cho</a:t>
            </a:r>
            <a:r>
              <a:rPr lang="en-US" sz="2800" dirty="0" smtClean="0"/>
              <a:t> </a:t>
            </a:r>
            <a:r>
              <a:rPr lang="en-US" sz="2800" dirty="0" err="1"/>
              <a:t>thuyền</a:t>
            </a:r>
            <a:r>
              <a:rPr lang="en-US" sz="2800" dirty="0"/>
              <a:t> </a:t>
            </a:r>
            <a:r>
              <a:rPr lang="en-US" sz="2800" dirty="0" err="1"/>
              <a:t>nhỏ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khiêu</a:t>
            </a:r>
            <a:r>
              <a:rPr lang="en-US" sz="2800" dirty="0"/>
              <a:t> </a:t>
            </a:r>
            <a:r>
              <a:rPr lang="en-US" sz="2800" dirty="0" err="1"/>
              <a:t>chiến</a:t>
            </a:r>
            <a:r>
              <a:rPr lang="en-US" sz="2800" dirty="0"/>
              <a:t>, </a:t>
            </a:r>
            <a:r>
              <a:rPr lang="en-US" sz="2800" dirty="0" err="1"/>
              <a:t>nhử</a:t>
            </a:r>
            <a:r>
              <a:rPr lang="en-US" sz="2800" dirty="0"/>
              <a:t> </a:t>
            </a:r>
            <a:r>
              <a:rPr lang="en-US" sz="2800" dirty="0" err="1"/>
              <a:t>quân</a:t>
            </a:r>
            <a:r>
              <a:rPr lang="en-US" sz="2800" dirty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tiến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sâu</a:t>
            </a:r>
            <a:r>
              <a:rPr lang="en-US" sz="2800" dirty="0"/>
              <a:t> </a:t>
            </a:r>
            <a:r>
              <a:rPr lang="en-US" sz="2800" dirty="0" err="1"/>
              <a:t>cửa</a:t>
            </a:r>
            <a:r>
              <a:rPr lang="en-US" sz="2800" dirty="0"/>
              <a:t> </a:t>
            </a:r>
            <a:r>
              <a:rPr lang="en-US" sz="2800" dirty="0" err="1"/>
              <a:t>sông</a:t>
            </a:r>
            <a:r>
              <a:rPr lang="en-US" sz="2800" dirty="0"/>
              <a:t>, </a:t>
            </a:r>
            <a:r>
              <a:rPr lang="en-US" sz="2800" dirty="0" err="1" smtClean="0"/>
              <a:t>vượt</a:t>
            </a:r>
            <a:r>
              <a:rPr lang="en-US" sz="2800" dirty="0" smtClean="0"/>
              <a:t> qua </a:t>
            </a:r>
            <a:r>
              <a:rPr lang="en-US" sz="2800" dirty="0" err="1" smtClean="0"/>
              <a:t>bãi</a:t>
            </a:r>
            <a:r>
              <a:rPr lang="en-US" sz="2800" dirty="0" smtClean="0"/>
              <a:t> </a:t>
            </a:r>
            <a:r>
              <a:rPr lang="en-US" sz="2800" dirty="0" err="1"/>
              <a:t>cọc</a:t>
            </a:r>
            <a:r>
              <a:rPr lang="en-US" sz="2800" dirty="0"/>
              <a:t> </a:t>
            </a:r>
            <a:r>
              <a:rPr lang="en-US" sz="2800" dirty="0" err="1"/>
              <a:t>ngầm</a:t>
            </a:r>
            <a:r>
              <a:rPr lang="en-US" sz="2800" dirty="0"/>
              <a:t>.</a:t>
            </a:r>
          </a:p>
          <a:p>
            <a:r>
              <a:rPr lang="en-US" sz="2800" dirty="0"/>
              <a:t>+ </a:t>
            </a:r>
            <a:r>
              <a:rPr lang="en-US" sz="2800" dirty="0" err="1"/>
              <a:t>Khi</a:t>
            </a:r>
            <a:r>
              <a:rPr lang="en-US" sz="2800" dirty="0"/>
              <a:t> </a:t>
            </a:r>
            <a:r>
              <a:rPr lang="en-US" sz="2800" dirty="0" err="1"/>
              <a:t>thủy</a:t>
            </a:r>
            <a:r>
              <a:rPr lang="en-US" sz="2800" dirty="0"/>
              <a:t> </a:t>
            </a:r>
            <a:r>
              <a:rPr lang="en-US" sz="2800" dirty="0" err="1"/>
              <a:t>triều</a:t>
            </a:r>
            <a:r>
              <a:rPr lang="en-US" sz="2800" dirty="0"/>
              <a:t> </a:t>
            </a:r>
            <a:r>
              <a:rPr lang="en-US" sz="2800" dirty="0" err="1"/>
              <a:t>rút</a:t>
            </a:r>
            <a:r>
              <a:rPr lang="en-US" sz="2800" dirty="0"/>
              <a:t>, </a:t>
            </a:r>
            <a:r>
              <a:rPr lang="en-US" sz="2800" dirty="0" err="1"/>
              <a:t>Ngô</a:t>
            </a:r>
            <a:r>
              <a:rPr lang="en-US" sz="2800" dirty="0"/>
              <a:t> </a:t>
            </a:r>
            <a:r>
              <a:rPr lang="en-US" sz="2800" dirty="0" err="1"/>
              <a:t>Quyền</a:t>
            </a:r>
            <a:r>
              <a:rPr lang="en-US" sz="2800" dirty="0"/>
              <a:t> </a:t>
            </a:r>
            <a:r>
              <a:rPr lang="en-US" sz="2800" dirty="0" err="1"/>
              <a:t>hạ</a:t>
            </a:r>
            <a:r>
              <a:rPr lang="en-US" sz="2800" dirty="0"/>
              <a:t> </a:t>
            </a:r>
            <a:r>
              <a:rPr lang="en-US" sz="2800" dirty="0" err="1"/>
              <a:t>lệnh</a:t>
            </a:r>
            <a:r>
              <a:rPr lang="en-US" sz="2800" dirty="0"/>
              <a:t> </a:t>
            </a:r>
            <a:r>
              <a:rPr lang="en-US" sz="2800" dirty="0" err="1"/>
              <a:t>tấn</a:t>
            </a:r>
            <a:r>
              <a:rPr lang="en-US" sz="2800" dirty="0"/>
              <a:t> </a:t>
            </a:r>
            <a:r>
              <a:rPr lang="en-US" sz="2800" dirty="0" err="1"/>
              <a:t>công</a:t>
            </a:r>
            <a:r>
              <a:rPr lang="en-US" sz="2800" dirty="0"/>
              <a:t>, </a:t>
            </a:r>
            <a:r>
              <a:rPr lang="en-US" sz="2800" dirty="0" err="1" smtClean="0"/>
              <a:t>giặc</a:t>
            </a:r>
            <a:r>
              <a:rPr lang="en-US" sz="2800" dirty="0" smtClean="0"/>
              <a:t> </a:t>
            </a:r>
            <a:r>
              <a:rPr lang="en-US" sz="2800" dirty="0" err="1" smtClean="0"/>
              <a:t>hoảng</a:t>
            </a:r>
            <a:r>
              <a:rPr lang="en-US" sz="2800" dirty="0" smtClean="0"/>
              <a:t> </a:t>
            </a:r>
            <a:r>
              <a:rPr lang="en-US" sz="2800" dirty="0" err="1" smtClean="0"/>
              <a:t>loạn</a:t>
            </a:r>
            <a:r>
              <a:rPr lang="en-US" sz="2800" dirty="0" smtClean="0"/>
              <a:t> </a:t>
            </a:r>
            <a:r>
              <a:rPr lang="en-US" sz="2800" dirty="0" err="1" smtClean="0"/>
              <a:t>bỏ</a:t>
            </a:r>
            <a:r>
              <a:rPr lang="en-US" sz="2800" dirty="0" smtClean="0"/>
              <a:t> </a:t>
            </a:r>
            <a:r>
              <a:rPr lang="en-US" sz="2800" dirty="0" err="1" smtClean="0"/>
              <a:t>chạy</a:t>
            </a:r>
            <a:r>
              <a:rPr lang="en-US" sz="2800" dirty="0" smtClean="0"/>
              <a:t>, </a:t>
            </a:r>
            <a:r>
              <a:rPr lang="en-US" sz="2800" dirty="0" err="1" smtClean="0"/>
              <a:t>thuyền</a:t>
            </a:r>
            <a:r>
              <a:rPr lang="en-US" sz="2800" dirty="0" smtClean="0"/>
              <a:t> </a:t>
            </a:r>
            <a:r>
              <a:rPr lang="en-US" sz="2800" dirty="0" err="1"/>
              <a:t>giặc</a:t>
            </a:r>
            <a:r>
              <a:rPr lang="en-US" sz="2800" dirty="0"/>
              <a:t> </a:t>
            </a:r>
            <a:r>
              <a:rPr lang="en-US" sz="2800" dirty="0" err="1"/>
              <a:t>va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cọc</a:t>
            </a:r>
            <a:r>
              <a:rPr lang="en-US" sz="2800" dirty="0"/>
              <a:t> </a:t>
            </a:r>
            <a:r>
              <a:rPr lang="en-US" sz="2800" dirty="0" err="1"/>
              <a:t>nhọn</a:t>
            </a:r>
            <a:r>
              <a:rPr lang="en-US" sz="2800" dirty="0"/>
              <a:t>, </a:t>
            </a:r>
            <a:r>
              <a:rPr lang="en-US" sz="2800" dirty="0" err="1" smtClean="0"/>
              <a:t>Lưu</a:t>
            </a:r>
            <a:r>
              <a:rPr lang="en-US" sz="2800" dirty="0" smtClean="0"/>
              <a:t> </a:t>
            </a:r>
            <a:r>
              <a:rPr lang="en-US" sz="2800" dirty="0" err="1"/>
              <a:t>Hoằng</a:t>
            </a:r>
            <a:r>
              <a:rPr lang="en-US" sz="2800" dirty="0"/>
              <a:t> </a:t>
            </a:r>
            <a:r>
              <a:rPr lang="en-US" sz="2800" dirty="0" err="1"/>
              <a:t>Tháo</a:t>
            </a:r>
            <a:r>
              <a:rPr lang="en-US" sz="2800" dirty="0"/>
              <a:t> </a:t>
            </a:r>
            <a:r>
              <a:rPr lang="en-US" sz="2800" dirty="0" err="1"/>
              <a:t>tử</a:t>
            </a:r>
            <a:r>
              <a:rPr lang="en-US" sz="2800" dirty="0"/>
              <a:t> </a:t>
            </a:r>
            <a:r>
              <a:rPr lang="en-US" sz="2800" dirty="0" err="1"/>
              <a:t>trận</a:t>
            </a:r>
            <a:r>
              <a:rPr lang="en-US" sz="2800" dirty="0"/>
              <a:t>.</a:t>
            </a: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1772885" y="1828855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0668000" y="3030875"/>
            <a:ext cx="791109" cy="1952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9732624" y="3357953"/>
            <a:ext cx="610455" cy="25000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9409894" y="3816314"/>
            <a:ext cx="289979" cy="64618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835694" y="4766207"/>
            <a:ext cx="79110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68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8812" y="320395"/>
            <a:ext cx="11556460" cy="57554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 </a:t>
            </a:r>
          </a:p>
          <a:p>
            <a:pPr>
              <a:spcAft>
                <a:spcPts val="0"/>
              </a:spcAft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/>
                <a:ea typeface="Times New Roman"/>
              </a:rPr>
              <a:t>Tóm</a:t>
            </a:r>
            <a:r>
              <a:rPr lang="en-US" sz="2000" dirty="0" smtClean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tắt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diễn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biến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trận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Bạch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Đằng</a:t>
            </a:r>
            <a:r>
              <a:rPr lang="en-US" sz="2000" dirty="0">
                <a:latin typeface="Times New Roman"/>
                <a:ea typeface="Times New Roman"/>
              </a:rPr>
              <a:t>? 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...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.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………………... </a:t>
            </a:r>
          </a:p>
          <a:p>
            <a:r>
              <a:rPr lang="en-US" sz="2000" b="1" dirty="0" err="1" smtClean="0">
                <a:latin typeface="Times New Roman"/>
                <a:ea typeface="Times New Roman"/>
              </a:rPr>
              <a:t>Câu</a:t>
            </a:r>
            <a:r>
              <a:rPr lang="en-US" sz="2000" b="1" dirty="0" smtClean="0">
                <a:latin typeface="Times New Roman"/>
                <a:ea typeface="Times New Roman"/>
              </a:rPr>
              <a:t> 2: </a:t>
            </a:r>
            <a:r>
              <a:rPr lang="en-US" sz="2000" dirty="0" smtClean="0">
                <a:latin typeface="Times New Roman"/>
                <a:ea typeface="Times New Roman"/>
              </a:rPr>
              <a:t>N</a:t>
            </a:r>
            <a:r>
              <a:rPr lang="vi-VN" sz="2400" dirty="0" smtClean="0">
                <a:latin typeface="Times New Roman"/>
                <a:ea typeface="Times New Roman"/>
              </a:rPr>
              <a:t>ét </a:t>
            </a:r>
            <a:r>
              <a:rPr lang="vi-VN" sz="2400" dirty="0">
                <a:latin typeface="Times New Roman"/>
                <a:ea typeface="Times New Roman"/>
              </a:rPr>
              <a:t>độc đáo trong nghệ thuật đánh giặc của </a:t>
            </a:r>
            <a:r>
              <a:rPr lang="vi-VN" sz="2400" dirty="0" smtClean="0">
                <a:latin typeface="Times New Roman"/>
                <a:ea typeface="Times New Roman"/>
              </a:rPr>
              <a:t>N</a:t>
            </a:r>
            <a:r>
              <a:rPr lang="en-US" sz="2400" dirty="0" err="1" smtClean="0">
                <a:latin typeface="Times New Roman"/>
                <a:ea typeface="Times New Roman"/>
              </a:rPr>
              <a:t>gô</a:t>
            </a:r>
            <a:r>
              <a:rPr lang="en-US" sz="2400" dirty="0" smtClean="0">
                <a:latin typeface="Times New Roman"/>
                <a:ea typeface="Times New Roman"/>
              </a:rPr>
              <a:t> </a:t>
            </a:r>
            <a:r>
              <a:rPr lang="vi-VN" sz="2400" dirty="0" smtClean="0">
                <a:latin typeface="Times New Roman"/>
                <a:ea typeface="Times New Roman"/>
              </a:rPr>
              <a:t>Q</a:t>
            </a:r>
            <a:r>
              <a:rPr lang="en-US" sz="2400" dirty="0" err="1" smtClean="0">
                <a:latin typeface="Times New Roman"/>
                <a:ea typeface="Times New Roman"/>
              </a:rPr>
              <a:t>uyền</a:t>
            </a:r>
            <a:r>
              <a:rPr lang="vi-VN" sz="2400" dirty="0" smtClean="0">
                <a:latin typeface="Times New Roman"/>
                <a:ea typeface="Times New Roman"/>
              </a:rPr>
              <a:t> </a:t>
            </a:r>
            <a:r>
              <a:rPr lang="vi-VN" sz="2400" dirty="0">
                <a:latin typeface="Times New Roman"/>
                <a:ea typeface="Times New Roman"/>
              </a:rPr>
              <a:t>thể hiện qua những điểm </a:t>
            </a:r>
            <a:r>
              <a:rPr lang="vi-VN" sz="2400" dirty="0" smtClean="0">
                <a:latin typeface="Times New Roman"/>
                <a:ea typeface="Times New Roman"/>
              </a:rPr>
              <a:t>nào</a:t>
            </a:r>
            <a:r>
              <a:rPr lang="en-US" sz="2400" dirty="0" smtClean="0">
                <a:latin typeface="Times New Roman"/>
                <a:ea typeface="Times New Roman"/>
              </a:rPr>
              <a:t>?</a:t>
            </a:r>
            <a:endParaRPr lang="en-US" sz="2400" dirty="0">
              <a:latin typeface="Times New Roman"/>
              <a:ea typeface="Times New Roman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b="1" dirty="0" err="1" smtClean="0">
                <a:latin typeface="Times New Roman"/>
                <a:ea typeface="Times New Roman"/>
              </a:rPr>
              <a:t>Câu</a:t>
            </a:r>
            <a:r>
              <a:rPr lang="en-US" b="1" dirty="0" smtClean="0">
                <a:latin typeface="Times New Roman"/>
                <a:ea typeface="Times New Roman"/>
              </a:rPr>
              <a:t> 3</a:t>
            </a:r>
            <a:r>
              <a:rPr lang="en-US" sz="2000" b="1" dirty="0" smtClean="0">
                <a:latin typeface="Times New Roman"/>
                <a:ea typeface="Times New Roman"/>
              </a:rPr>
              <a:t>: </a:t>
            </a:r>
            <a:r>
              <a:rPr lang="vi-VN" sz="2000" dirty="0" smtClean="0">
                <a:latin typeface="Times New Roman"/>
                <a:ea typeface="Times New Roman"/>
              </a:rPr>
              <a:t>Kết </a:t>
            </a:r>
            <a:r>
              <a:rPr lang="vi-VN" sz="2000" dirty="0">
                <a:latin typeface="Times New Roman"/>
                <a:ea typeface="Times New Roman"/>
              </a:rPr>
              <a:t>quả và ý nghĩa lịch sử của trận </a:t>
            </a:r>
            <a:r>
              <a:rPr lang="vi-VN" sz="2000" dirty="0" smtClean="0">
                <a:latin typeface="Times New Roman"/>
                <a:ea typeface="Times New Roman"/>
              </a:rPr>
              <a:t>B</a:t>
            </a:r>
            <a:r>
              <a:rPr lang="en-US" sz="2000" dirty="0" err="1" smtClean="0">
                <a:latin typeface="Times New Roman"/>
                <a:ea typeface="Times New Roman"/>
              </a:rPr>
              <a:t>ạch</a:t>
            </a:r>
            <a:r>
              <a:rPr lang="en-US" sz="2000" dirty="0" smtClean="0"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latin typeface="Times New Roman"/>
                <a:ea typeface="Times New Roman"/>
              </a:rPr>
              <a:t>Đằng</a:t>
            </a:r>
            <a:r>
              <a:rPr lang="en-US" sz="2000" dirty="0" smtClean="0">
                <a:latin typeface="Times New Roman"/>
                <a:ea typeface="Times New Roman"/>
              </a:rPr>
              <a:t> </a:t>
            </a:r>
            <a:r>
              <a:rPr lang="en-US" sz="2000" dirty="0" err="1" smtClean="0">
                <a:latin typeface="Times New Roman"/>
                <a:ea typeface="Times New Roman"/>
              </a:rPr>
              <a:t>năm</a:t>
            </a:r>
            <a:r>
              <a:rPr lang="en-US" sz="2000" dirty="0" smtClean="0">
                <a:latin typeface="Times New Roman"/>
                <a:ea typeface="Times New Roman"/>
              </a:rPr>
              <a:t> 938</a:t>
            </a:r>
            <a:endParaRPr lang="en-US" sz="20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</a:p>
          <a:p>
            <a:pPr>
              <a:spcAft>
                <a:spcPts val="0"/>
              </a:spcAft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dirty="0">
                <a:latin typeface="Times New Roman"/>
                <a:ea typeface="Times New Roman"/>
              </a:rPr>
              <a:t>Đánh giá công lao của </a:t>
            </a:r>
            <a:r>
              <a:rPr lang="en-US" sz="2400" dirty="0" err="1" smtClean="0">
                <a:latin typeface="Times New Roman"/>
                <a:ea typeface="Times New Roman"/>
              </a:rPr>
              <a:t>Ngô</a:t>
            </a:r>
            <a:r>
              <a:rPr lang="en-US" sz="2400" dirty="0" smtClean="0">
                <a:latin typeface="Times New Roman"/>
                <a:ea typeface="Times New Roman"/>
              </a:rPr>
              <a:t> </a:t>
            </a:r>
            <a:r>
              <a:rPr lang="en-US" sz="2400" dirty="0" err="1" smtClean="0">
                <a:latin typeface="Times New Roman"/>
                <a:ea typeface="Times New Roman"/>
              </a:rPr>
              <a:t>Quyền</a:t>
            </a:r>
            <a:r>
              <a:rPr lang="en-US" sz="2400" dirty="0" smtClean="0">
                <a:latin typeface="Times New Roman"/>
                <a:ea typeface="Times New Roman"/>
              </a:rPr>
              <a:t> </a:t>
            </a:r>
            <a:r>
              <a:rPr lang="vi-VN" sz="2400" dirty="0" smtClean="0">
                <a:latin typeface="Times New Roman"/>
                <a:ea typeface="Times New Roman"/>
              </a:rPr>
              <a:t>với </a:t>
            </a:r>
            <a:r>
              <a:rPr lang="vi-VN" sz="2400" dirty="0">
                <a:latin typeface="Times New Roman"/>
                <a:ea typeface="Times New Roman"/>
              </a:rPr>
              <a:t>lịch sử dân tộc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9872" y="1160584"/>
            <a:ext cx="107101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 938, đoàn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 Hoằng Tháo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 cửa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Đằng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812" y="1548632"/>
            <a:ext cx="1167643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872" y="1935077"/>
            <a:ext cx="113926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8812" y="2986570"/>
            <a:ext cx="795799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fr-FR" sz="20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Ngô</a:t>
            </a:r>
            <a:r>
              <a:rPr lang="fr-FR" sz="2000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Quyền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phân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mạnh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yếu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quân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giặc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8812" y="3343840"/>
            <a:ext cx="11205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Chủ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bày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trận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địa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phục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kích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biết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lợi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thế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Bạch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Đằng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tổ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chức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thủy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fr-FR" sz="2000" b="1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chiến</a:t>
            </a:r>
            <a:r>
              <a:rPr lang="fr-FR" sz="20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927405" y="4014004"/>
            <a:ext cx="8717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000" b="1" dirty="0" smtClean="0">
                <a:solidFill>
                  <a:srgbClr val="FF0000"/>
                </a:solidFill>
                <a:latin typeface="+mj-lt"/>
              </a:rPr>
              <a:t>Quân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Nam Hán thua to.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vi-VN" sz="2000" b="1" dirty="0">
                <a:solidFill>
                  <a:srgbClr val="FF0000"/>
                </a:solidFill>
                <a:latin typeface="+mj-lt"/>
              </a:rPr>
              <a:t>Trận Bạch Đằng của Ngô Quyền kết thúc thắng lợi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-</a:t>
            </a:r>
            <a:r>
              <a:rPr lang="vi-VN" sz="2000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vi-V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3077" y="4975055"/>
            <a:ext cx="4918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3076" y="5325381"/>
            <a:ext cx="6966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52322" y="77821"/>
            <a:ext cx="11979667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 dirty="0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488246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82047" y="1281613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93699" y="4852853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1"/>
          <p:cNvCxnSpPr>
            <a:cxnSpLocks noChangeShapeType="1"/>
          </p:cNvCxnSpPr>
          <p:nvPr/>
        </p:nvCxnSpPr>
        <p:spPr bwMode="auto">
          <a:xfrm rot="5400000">
            <a:off x="2176486" y="4230878"/>
            <a:ext cx="57912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274214" y="1075255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225978" y="2006484"/>
            <a:ext cx="486471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937,Dương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220447" y="3371879"/>
            <a:ext cx="486471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3956655"/>
            <a:ext cx="6072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0339" y="5414610"/>
            <a:ext cx="4864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225155" y="1554786"/>
            <a:ext cx="67431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Cuối năm 938, đoàn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Lưu Hoằng Tháo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latin typeface="Times New Roman" pitchFamily="18" charset="0"/>
                <a:cs typeface="Times New Roman" pitchFamily="18" charset="0"/>
              </a:rPr>
              <a:t>vào cửa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Đằng</a:t>
            </a:r>
            <a:endParaRPr lang="vi-VN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15055" y="5054399"/>
            <a:ext cx="700791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- </a:t>
            </a:r>
            <a:r>
              <a:rPr lang="vi-VN" sz="2400" dirty="0" smtClean="0">
                <a:latin typeface="+mj-lt"/>
              </a:rPr>
              <a:t>Quân </a:t>
            </a:r>
            <a:r>
              <a:rPr lang="vi-VN" sz="2400" dirty="0">
                <a:latin typeface="+mj-lt"/>
              </a:rPr>
              <a:t>Nam Hán thua to. </a:t>
            </a:r>
            <a:r>
              <a:rPr lang="en-US" sz="2400" dirty="0">
                <a:latin typeface="+mj-lt"/>
              </a:rPr>
              <a:t>- </a:t>
            </a:r>
            <a:r>
              <a:rPr lang="vi-VN" sz="2400" dirty="0">
                <a:latin typeface="+mj-lt"/>
              </a:rPr>
              <a:t>Trận Bạch Đằng của Ngô Quyền kết thúc thắng </a:t>
            </a:r>
            <a:r>
              <a:rPr lang="vi-VN" sz="2400" dirty="0" smtClean="0">
                <a:latin typeface="+mj-lt"/>
              </a:rPr>
              <a:t>lợi</a:t>
            </a:r>
            <a:endParaRPr lang="vi-VN" sz="2400" dirty="0">
              <a:latin typeface="+mj-lt"/>
            </a:endParaRPr>
          </a:p>
          <a:p>
            <a:r>
              <a:rPr lang="en-US" sz="2400" dirty="0" smtClean="0">
                <a:latin typeface="+mj-lt"/>
              </a:rPr>
              <a:t>-</a:t>
            </a:r>
            <a:r>
              <a:rPr lang="vi-VN" sz="2400" dirty="0" smtClean="0"/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311074" y="4580266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90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865239" y="245809"/>
            <a:ext cx="1057835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17. BƯỚC NGOẶT LỊCH SỬ ĐẦU THẾ KỈ X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7890" y="782855"/>
            <a:ext cx="19990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 TẬP.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" y="-63786"/>
            <a:ext cx="93698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Điền sự kiện v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 c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mốc thời gian trong sơ đồ bên dưới. Tại sao những sự kiện đ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lại tạo nên bước ngoặt lịch sử đầu thế kỉ X?</a:t>
            </a: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Picture 108" descr="Description: C:\Users\HP\OneDrive\Desktop\Screenshot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683" y="3736140"/>
            <a:ext cx="10071463" cy="13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" y="386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239" y="1412855"/>
            <a:ext cx="108913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</a:rPr>
              <a:t>1.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Điền sự kiện vào các mốc thời gian trong sơ đồ bên dưới. Tại sao những sự kiện đó lại tạo nên bước ngoặt lịch sử đầu thế kỉ X?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249" y="5888879"/>
            <a:ext cx="4669134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400" dirty="0">
                <a:solidFill>
                  <a:schemeClr val="bg1"/>
                </a:solidFill>
                <a:latin typeface="+mj-lt"/>
              </a:rPr>
              <a:t>Năm 938, chiến thắng Bạch Đằng.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567890" y="2609900"/>
            <a:ext cx="4928913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- </a:t>
            </a:r>
            <a:r>
              <a:rPr lang="vi-VN" sz="2000" dirty="0">
                <a:solidFill>
                  <a:schemeClr val="bg1"/>
                </a:solidFill>
                <a:latin typeface="+mj-lt"/>
              </a:rPr>
              <a:t>Năm 905, Khúc Thừa Dụ tự xưng Tiết độ sứ.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529" y="5445854"/>
            <a:ext cx="6568978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907, Khúc Thừa Dụ mất, con trai là Khúc Hạo lên thay.</a:t>
            </a:r>
          </a:p>
        </p:txBody>
      </p:sp>
      <p:sp>
        <p:nvSpPr>
          <p:cNvPr id="9" name="Rectangle 8"/>
          <p:cNvSpPr/>
          <p:nvPr/>
        </p:nvSpPr>
        <p:spPr>
          <a:xfrm>
            <a:off x="6667079" y="2412187"/>
            <a:ext cx="5005677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931, Dương Đình Nghệ tập hợp lực lượng, đem quân ra tấn công thành Tống Bình.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1818752" y="2969982"/>
            <a:ext cx="748212" cy="888778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1708220" y="4879677"/>
            <a:ext cx="1324126" cy="566177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8004797" y="3183866"/>
            <a:ext cx="707124" cy="736803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8004797" y="4255011"/>
            <a:ext cx="1165120" cy="1513545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7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2" grpId="0" animBg="1"/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3429001" y="1400175"/>
            <a:ext cx="8401051" cy="584200"/>
            <a:chOff x="1617" y="888"/>
            <a:chExt cx="3969" cy="368"/>
          </a:xfrm>
        </p:grpSpPr>
        <p:grpSp>
          <p:nvGrpSpPr>
            <p:cNvPr id="29943" name="Group 3"/>
            <p:cNvGrpSpPr>
              <a:grpSpLocks/>
            </p:cNvGrpSpPr>
            <p:nvPr/>
          </p:nvGrpSpPr>
          <p:grpSpPr bwMode="auto">
            <a:xfrm>
              <a:off x="1941" y="888"/>
              <a:ext cx="3645" cy="368"/>
              <a:chOff x="2037" y="984"/>
              <a:chExt cx="3645" cy="368"/>
            </a:xfrm>
          </p:grpSpPr>
          <p:sp>
            <p:nvSpPr>
              <p:cNvPr id="29945" name="AutoShape 4" descr="30%"/>
              <p:cNvSpPr>
                <a:spLocks noChangeArrowheads="1"/>
              </p:cNvSpPr>
              <p:nvPr/>
            </p:nvSpPr>
            <p:spPr bwMode="auto">
              <a:xfrm>
                <a:off x="2691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46" name="AutoShape 5" descr="30%"/>
              <p:cNvSpPr>
                <a:spLocks noChangeArrowheads="1"/>
              </p:cNvSpPr>
              <p:nvPr/>
            </p:nvSpPr>
            <p:spPr bwMode="auto">
              <a:xfrm>
                <a:off x="3356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47" name="AutoShape 6" descr="30%"/>
              <p:cNvSpPr>
                <a:spLocks noChangeArrowheads="1"/>
              </p:cNvSpPr>
              <p:nvPr/>
            </p:nvSpPr>
            <p:spPr bwMode="auto">
              <a:xfrm>
                <a:off x="3689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48" name="AutoShape 7" descr="30%"/>
              <p:cNvSpPr>
                <a:spLocks noChangeArrowheads="1"/>
              </p:cNvSpPr>
              <p:nvPr/>
            </p:nvSpPr>
            <p:spPr bwMode="auto">
              <a:xfrm>
                <a:off x="4020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49" name="AutoShape 8" descr="30%"/>
              <p:cNvSpPr>
                <a:spLocks noChangeArrowheads="1"/>
              </p:cNvSpPr>
              <p:nvPr/>
            </p:nvSpPr>
            <p:spPr bwMode="auto">
              <a:xfrm>
                <a:off x="4354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50" name="AutoShape 9" descr="30%"/>
              <p:cNvSpPr>
                <a:spLocks noChangeArrowheads="1"/>
              </p:cNvSpPr>
              <p:nvPr/>
            </p:nvSpPr>
            <p:spPr bwMode="auto">
              <a:xfrm>
                <a:off x="2037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51" name="AutoShape 10" descr="30%"/>
              <p:cNvSpPr>
                <a:spLocks noChangeArrowheads="1"/>
              </p:cNvSpPr>
              <p:nvPr/>
            </p:nvSpPr>
            <p:spPr bwMode="auto">
              <a:xfrm>
                <a:off x="3023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52" name="AutoShape 11"/>
              <p:cNvSpPr>
                <a:spLocks noChangeArrowheads="1"/>
              </p:cNvSpPr>
              <p:nvPr/>
            </p:nvSpPr>
            <p:spPr bwMode="auto">
              <a:xfrm>
                <a:off x="2358" y="984"/>
                <a:ext cx="332" cy="368"/>
              </a:xfrm>
              <a:prstGeom prst="bevel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53" name="AutoShape 12" descr="30%"/>
              <p:cNvSpPr>
                <a:spLocks noChangeArrowheads="1"/>
              </p:cNvSpPr>
              <p:nvPr/>
            </p:nvSpPr>
            <p:spPr bwMode="auto">
              <a:xfrm>
                <a:off x="4685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54" name="AutoShape 13" descr="30%"/>
              <p:cNvSpPr>
                <a:spLocks noChangeArrowheads="1"/>
              </p:cNvSpPr>
              <p:nvPr/>
            </p:nvSpPr>
            <p:spPr bwMode="auto">
              <a:xfrm>
                <a:off x="5350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955" name="AutoShape 14" descr="30%"/>
              <p:cNvSpPr>
                <a:spLocks noChangeArrowheads="1"/>
              </p:cNvSpPr>
              <p:nvPr/>
            </p:nvSpPr>
            <p:spPr bwMode="auto">
              <a:xfrm>
                <a:off x="5019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29944" name="AutoShape 15" descr="30%"/>
            <p:cNvSpPr>
              <a:spLocks noChangeArrowheads="1"/>
            </p:cNvSpPr>
            <p:nvPr/>
          </p:nvSpPr>
          <p:spPr bwMode="auto">
            <a:xfrm>
              <a:off x="1617" y="888"/>
              <a:ext cx="320" cy="363"/>
            </a:xfrm>
            <a:prstGeom prst="bevel">
              <a:avLst>
                <a:gd name="adj" fmla="val 12500"/>
              </a:avLst>
            </a:prstGeom>
            <a:pattFill prst="pct30">
              <a:fgClr>
                <a:schemeClr val="accent1"/>
              </a:fgClr>
              <a:bgClr>
                <a:srgbClr val="FF66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9699" name="Group 16"/>
          <p:cNvGrpSpPr>
            <a:grpSpLocks/>
          </p:cNvGrpSpPr>
          <p:nvPr/>
        </p:nvGrpSpPr>
        <p:grpSpPr bwMode="auto">
          <a:xfrm>
            <a:off x="2019302" y="2565400"/>
            <a:ext cx="5499100" cy="560388"/>
            <a:chOff x="1362" y="1715"/>
            <a:chExt cx="2598" cy="353"/>
          </a:xfrm>
        </p:grpSpPr>
        <p:sp>
          <p:nvSpPr>
            <p:cNvPr id="29935" name="AutoShape 17" descr="Woven mat"/>
            <p:cNvSpPr>
              <a:spLocks noChangeArrowheads="1"/>
            </p:cNvSpPr>
            <p:nvPr/>
          </p:nvSpPr>
          <p:spPr bwMode="auto">
            <a:xfrm>
              <a:off x="1688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6" name="AutoShape 18" descr="Woven mat"/>
            <p:cNvSpPr>
              <a:spLocks noChangeArrowheads="1"/>
            </p:cNvSpPr>
            <p:nvPr/>
          </p:nvSpPr>
          <p:spPr bwMode="auto">
            <a:xfrm>
              <a:off x="2994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7" name="AutoShape 19" descr="Woven mat"/>
            <p:cNvSpPr>
              <a:spLocks noChangeArrowheads="1"/>
            </p:cNvSpPr>
            <p:nvPr/>
          </p:nvSpPr>
          <p:spPr bwMode="auto">
            <a:xfrm>
              <a:off x="3309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8" name="AutoShape 20" descr="Woven mat"/>
            <p:cNvSpPr>
              <a:spLocks noChangeArrowheads="1"/>
            </p:cNvSpPr>
            <p:nvPr/>
          </p:nvSpPr>
          <p:spPr bwMode="auto">
            <a:xfrm>
              <a:off x="3635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9" name="AutoShape 21" descr="Woven mat"/>
            <p:cNvSpPr>
              <a:spLocks noChangeArrowheads="1"/>
            </p:cNvSpPr>
            <p:nvPr/>
          </p:nvSpPr>
          <p:spPr bwMode="auto">
            <a:xfrm>
              <a:off x="2339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40" name="AutoShape 22"/>
            <p:cNvSpPr>
              <a:spLocks noChangeArrowheads="1"/>
            </p:cNvSpPr>
            <p:nvPr/>
          </p:nvSpPr>
          <p:spPr bwMode="auto">
            <a:xfrm>
              <a:off x="2669" y="1715"/>
              <a:ext cx="325" cy="353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41" name="AutoShape 23" descr="Woven mat"/>
            <p:cNvSpPr>
              <a:spLocks noChangeArrowheads="1"/>
            </p:cNvSpPr>
            <p:nvPr/>
          </p:nvSpPr>
          <p:spPr bwMode="auto">
            <a:xfrm>
              <a:off x="1362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42" name="AutoShape 24" descr="Woven mat"/>
            <p:cNvSpPr>
              <a:spLocks noChangeArrowheads="1"/>
            </p:cNvSpPr>
            <p:nvPr/>
          </p:nvSpPr>
          <p:spPr bwMode="auto">
            <a:xfrm>
              <a:off x="2008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9700" name="Group 25"/>
          <p:cNvGrpSpPr>
            <a:grpSpLocks/>
          </p:cNvGrpSpPr>
          <p:nvPr/>
        </p:nvGrpSpPr>
        <p:grpSpPr bwMode="auto">
          <a:xfrm>
            <a:off x="2717800" y="1981200"/>
            <a:ext cx="2770717" cy="590550"/>
            <a:chOff x="1392" y="1344"/>
            <a:chExt cx="1288" cy="372"/>
          </a:xfrm>
        </p:grpSpPr>
        <p:sp>
          <p:nvSpPr>
            <p:cNvPr id="29931" name="AutoShape 26" descr="Parchment"/>
            <p:cNvSpPr>
              <a:spLocks noChangeArrowheads="1"/>
            </p:cNvSpPr>
            <p:nvPr/>
          </p:nvSpPr>
          <p:spPr bwMode="auto">
            <a:xfrm>
              <a:off x="1392" y="1344"/>
              <a:ext cx="322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2" name="AutoShape 27" descr="Parchment"/>
            <p:cNvSpPr>
              <a:spLocks noChangeArrowheads="1"/>
            </p:cNvSpPr>
            <p:nvPr/>
          </p:nvSpPr>
          <p:spPr bwMode="auto">
            <a:xfrm>
              <a:off x="1718" y="1344"/>
              <a:ext cx="318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3" name="AutoShape 28"/>
            <p:cNvSpPr>
              <a:spLocks noChangeArrowheads="1"/>
            </p:cNvSpPr>
            <p:nvPr/>
          </p:nvSpPr>
          <p:spPr bwMode="auto">
            <a:xfrm>
              <a:off x="2362" y="1352"/>
              <a:ext cx="318" cy="364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4" name="AutoShape 29" descr="Parchment"/>
            <p:cNvSpPr>
              <a:spLocks noChangeArrowheads="1"/>
            </p:cNvSpPr>
            <p:nvPr/>
          </p:nvSpPr>
          <p:spPr bwMode="auto">
            <a:xfrm>
              <a:off x="2040" y="1344"/>
              <a:ext cx="318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9701" name="Group 30"/>
          <p:cNvGrpSpPr>
            <a:grpSpLocks/>
          </p:cNvGrpSpPr>
          <p:nvPr/>
        </p:nvGrpSpPr>
        <p:grpSpPr bwMode="auto">
          <a:xfrm>
            <a:off x="2683933" y="4800600"/>
            <a:ext cx="4210051" cy="577850"/>
            <a:chOff x="1268" y="3024"/>
            <a:chExt cx="1989" cy="364"/>
          </a:xfrm>
        </p:grpSpPr>
        <p:sp>
          <p:nvSpPr>
            <p:cNvPr id="29925" name="AutoShape 31" descr="Papyrus"/>
            <p:cNvSpPr>
              <a:spLocks noChangeArrowheads="1"/>
            </p:cNvSpPr>
            <p:nvPr/>
          </p:nvSpPr>
          <p:spPr bwMode="auto">
            <a:xfrm>
              <a:off x="1268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6" name="AutoShape 32" descr="Papyrus"/>
            <p:cNvSpPr>
              <a:spLocks noChangeArrowheads="1"/>
            </p:cNvSpPr>
            <p:nvPr/>
          </p:nvSpPr>
          <p:spPr bwMode="auto">
            <a:xfrm>
              <a:off x="1600" y="3024"/>
              <a:ext cx="330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7" name="AutoShape 33" descr="Papyrus"/>
            <p:cNvSpPr>
              <a:spLocks noChangeArrowheads="1"/>
            </p:cNvSpPr>
            <p:nvPr/>
          </p:nvSpPr>
          <p:spPr bwMode="auto">
            <a:xfrm>
              <a:off x="1933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8" name="AutoShape 34"/>
            <p:cNvSpPr>
              <a:spLocks noChangeArrowheads="1"/>
            </p:cNvSpPr>
            <p:nvPr/>
          </p:nvSpPr>
          <p:spPr bwMode="auto">
            <a:xfrm>
              <a:off x="2265" y="3024"/>
              <a:ext cx="329" cy="364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9" name="AutoShape 35" descr="Papyrus"/>
            <p:cNvSpPr>
              <a:spLocks noChangeArrowheads="1"/>
            </p:cNvSpPr>
            <p:nvPr/>
          </p:nvSpPr>
          <p:spPr bwMode="auto">
            <a:xfrm>
              <a:off x="2928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30" name="AutoShape 36" descr="Papyrus"/>
            <p:cNvSpPr>
              <a:spLocks noChangeArrowheads="1"/>
            </p:cNvSpPr>
            <p:nvPr/>
          </p:nvSpPr>
          <p:spPr bwMode="auto">
            <a:xfrm>
              <a:off x="2598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9702" name="Group 37"/>
          <p:cNvGrpSpPr>
            <a:grpSpLocks/>
          </p:cNvGrpSpPr>
          <p:nvPr/>
        </p:nvGrpSpPr>
        <p:grpSpPr bwMode="auto">
          <a:xfrm>
            <a:off x="3378201" y="5384803"/>
            <a:ext cx="8466667" cy="581025"/>
            <a:chOff x="1692" y="3492"/>
            <a:chExt cx="4000" cy="366"/>
          </a:xfrm>
        </p:grpSpPr>
        <p:sp>
          <p:nvSpPr>
            <p:cNvPr id="29913" name="AutoShape 38" descr="Large checker board"/>
            <p:cNvSpPr>
              <a:spLocks noChangeArrowheads="1"/>
            </p:cNvSpPr>
            <p:nvPr/>
          </p:nvSpPr>
          <p:spPr bwMode="auto">
            <a:xfrm>
              <a:off x="2027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14" name="AutoShape 39" descr="Large checker board"/>
            <p:cNvSpPr>
              <a:spLocks noChangeArrowheads="1"/>
            </p:cNvSpPr>
            <p:nvPr/>
          </p:nvSpPr>
          <p:spPr bwMode="auto">
            <a:xfrm>
              <a:off x="3362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15" name="AutoShape 40" descr="Large checker board"/>
            <p:cNvSpPr>
              <a:spLocks noChangeArrowheads="1"/>
            </p:cNvSpPr>
            <p:nvPr/>
          </p:nvSpPr>
          <p:spPr bwMode="auto">
            <a:xfrm>
              <a:off x="3691" y="3494"/>
              <a:ext cx="333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16" name="AutoShape 41" descr="Large checker board"/>
            <p:cNvSpPr>
              <a:spLocks noChangeArrowheads="1"/>
            </p:cNvSpPr>
            <p:nvPr/>
          </p:nvSpPr>
          <p:spPr bwMode="auto">
            <a:xfrm>
              <a:off x="4027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17" name="AutoShape 42" descr="Large checker board"/>
            <p:cNvSpPr>
              <a:spLocks noChangeArrowheads="1"/>
            </p:cNvSpPr>
            <p:nvPr/>
          </p:nvSpPr>
          <p:spPr bwMode="auto">
            <a:xfrm>
              <a:off x="4360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18" name="AutoShape 43" descr="Large checker board"/>
            <p:cNvSpPr>
              <a:spLocks noChangeArrowheads="1"/>
            </p:cNvSpPr>
            <p:nvPr/>
          </p:nvSpPr>
          <p:spPr bwMode="auto">
            <a:xfrm>
              <a:off x="2699" y="3494"/>
              <a:ext cx="333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19" name="AutoShape 44" descr="Large checker board"/>
            <p:cNvSpPr>
              <a:spLocks noChangeArrowheads="1"/>
            </p:cNvSpPr>
            <p:nvPr/>
          </p:nvSpPr>
          <p:spPr bwMode="auto">
            <a:xfrm>
              <a:off x="3026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0" name="AutoShape 45" descr="Large checker board"/>
            <p:cNvSpPr>
              <a:spLocks noChangeArrowheads="1"/>
            </p:cNvSpPr>
            <p:nvPr/>
          </p:nvSpPr>
          <p:spPr bwMode="auto">
            <a:xfrm>
              <a:off x="1692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1" name="AutoShape 46"/>
            <p:cNvSpPr>
              <a:spLocks noChangeArrowheads="1"/>
            </p:cNvSpPr>
            <p:nvPr/>
          </p:nvSpPr>
          <p:spPr bwMode="auto">
            <a:xfrm>
              <a:off x="2362" y="3494"/>
              <a:ext cx="332" cy="364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2" name="AutoShape 47" descr="Large checker board"/>
            <p:cNvSpPr>
              <a:spLocks noChangeArrowheads="1"/>
            </p:cNvSpPr>
            <p:nvPr/>
          </p:nvSpPr>
          <p:spPr bwMode="auto">
            <a:xfrm>
              <a:off x="4697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3" name="AutoShape 48" descr="Large checker board"/>
            <p:cNvSpPr>
              <a:spLocks noChangeArrowheads="1"/>
            </p:cNvSpPr>
            <p:nvPr/>
          </p:nvSpPr>
          <p:spPr bwMode="auto">
            <a:xfrm>
              <a:off x="5360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24" name="AutoShape 49" descr="Large checker board"/>
            <p:cNvSpPr>
              <a:spLocks noChangeArrowheads="1"/>
            </p:cNvSpPr>
            <p:nvPr/>
          </p:nvSpPr>
          <p:spPr bwMode="auto">
            <a:xfrm>
              <a:off x="5030" y="3492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9703" name="Group 50"/>
          <p:cNvGrpSpPr>
            <a:grpSpLocks/>
          </p:cNvGrpSpPr>
          <p:nvPr/>
        </p:nvGrpSpPr>
        <p:grpSpPr bwMode="auto">
          <a:xfrm>
            <a:off x="609600" y="4235450"/>
            <a:ext cx="5579533" cy="565150"/>
            <a:chOff x="384" y="2764"/>
            <a:chExt cx="2636" cy="356"/>
          </a:xfrm>
        </p:grpSpPr>
        <p:sp>
          <p:nvSpPr>
            <p:cNvPr id="29904" name="AutoShape 51" descr="Denim"/>
            <p:cNvSpPr>
              <a:spLocks noChangeArrowheads="1"/>
            </p:cNvSpPr>
            <p:nvPr/>
          </p:nvSpPr>
          <p:spPr bwMode="auto">
            <a:xfrm>
              <a:off x="2687" y="2766"/>
              <a:ext cx="333" cy="354"/>
            </a:xfrm>
            <a:prstGeom prst="bevel">
              <a:avLst>
                <a:gd name="adj" fmla="val 12500"/>
              </a:avLst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29905" name="Group 52"/>
            <p:cNvGrpSpPr>
              <a:grpSpLocks/>
            </p:cNvGrpSpPr>
            <p:nvPr/>
          </p:nvGrpSpPr>
          <p:grpSpPr bwMode="auto">
            <a:xfrm>
              <a:off x="384" y="2764"/>
              <a:ext cx="1976" cy="356"/>
              <a:chOff x="554" y="2764"/>
              <a:chExt cx="1806" cy="338"/>
            </a:xfrm>
          </p:grpSpPr>
          <p:sp>
            <p:nvSpPr>
              <p:cNvPr id="29907" name="AutoShape 53" descr="Denim"/>
              <p:cNvSpPr>
                <a:spLocks noChangeArrowheads="1"/>
              </p:cNvSpPr>
              <p:nvPr/>
            </p:nvSpPr>
            <p:spPr bwMode="auto">
              <a:xfrm>
                <a:off x="855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908" name="AutoShape 54" descr="Denim"/>
              <p:cNvSpPr>
                <a:spLocks noChangeArrowheads="1"/>
              </p:cNvSpPr>
              <p:nvPr/>
            </p:nvSpPr>
            <p:spPr bwMode="auto">
              <a:xfrm>
                <a:off x="1156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909" name="AutoShape 55" descr="Denim"/>
              <p:cNvSpPr>
                <a:spLocks noChangeArrowheads="1"/>
              </p:cNvSpPr>
              <p:nvPr/>
            </p:nvSpPr>
            <p:spPr bwMode="auto">
              <a:xfrm>
                <a:off x="1457" y="2764"/>
                <a:ext cx="299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910" name="AutoShape 56" descr="Denim"/>
              <p:cNvSpPr>
                <a:spLocks noChangeArrowheads="1"/>
              </p:cNvSpPr>
              <p:nvPr/>
            </p:nvSpPr>
            <p:spPr bwMode="auto">
              <a:xfrm>
                <a:off x="1758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911" name="AutoShape 57" descr="Denim"/>
              <p:cNvSpPr>
                <a:spLocks noChangeArrowheads="1"/>
              </p:cNvSpPr>
              <p:nvPr/>
            </p:nvSpPr>
            <p:spPr bwMode="auto">
              <a:xfrm>
                <a:off x="554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912" name="AutoShape 58" descr="Denim"/>
              <p:cNvSpPr>
                <a:spLocks noChangeArrowheads="1"/>
              </p:cNvSpPr>
              <p:nvPr/>
            </p:nvSpPr>
            <p:spPr bwMode="auto">
              <a:xfrm>
                <a:off x="2061" y="2764"/>
                <a:ext cx="299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29906" name="AutoShape 59"/>
            <p:cNvSpPr>
              <a:spLocks noChangeArrowheads="1"/>
            </p:cNvSpPr>
            <p:nvPr/>
          </p:nvSpPr>
          <p:spPr bwMode="auto">
            <a:xfrm>
              <a:off x="2364" y="2764"/>
              <a:ext cx="320" cy="35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29704" name="Text Box 60"/>
          <p:cNvSpPr txBox="1">
            <a:spLocks noChangeArrowheads="1"/>
          </p:cNvSpPr>
          <p:nvPr/>
        </p:nvSpPr>
        <p:spPr bwMode="auto">
          <a:xfrm>
            <a:off x="-1545166" y="5597527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29707" name="Group 63"/>
          <p:cNvGrpSpPr>
            <a:grpSpLocks/>
          </p:cNvGrpSpPr>
          <p:nvPr/>
        </p:nvGrpSpPr>
        <p:grpSpPr bwMode="auto">
          <a:xfrm>
            <a:off x="4792133" y="3663950"/>
            <a:ext cx="2751667" cy="577850"/>
            <a:chOff x="2360" y="2420"/>
            <a:chExt cx="1300" cy="340"/>
          </a:xfrm>
        </p:grpSpPr>
        <p:sp>
          <p:nvSpPr>
            <p:cNvPr id="29900" name="AutoShape 64" descr="White marble"/>
            <p:cNvSpPr>
              <a:spLocks noChangeArrowheads="1"/>
            </p:cNvSpPr>
            <p:nvPr/>
          </p:nvSpPr>
          <p:spPr bwMode="auto">
            <a:xfrm>
              <a:off x="2686" y="2420"/>
              <a:ext cx="325" cy="336"/>
            </a:xfrm>
            <a:prstGeom prst="bevel">
              <a:avLst>
                <a:gd name="adj" fmla="val 125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01" name="AutoShape 65" descr="White marble"/>
            <p:cNvSpPr>
              <a:spLocks noChangeArrowheads="1"/>
            </p:cNvSpPr>
            <p:nvPr/>
          </p:nvSpPr>
          <p:spPr bwMode="auto">
            <a:xfrm>
              <a:off x="3335" y="2424"/>
              <a:ext cx="325" cy="336"/>
            </a:xfrm>
            <a:prstGeom prst="bevel">
              <a:avLst>
                <a:gd name="adj" fmla="val 125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02" name="AutoShape 66"/>
            <p:cNvSpPr>
              <a:spLocks noChangeArrowheads="1"/>
            </p:cNvSpPr>
            <p:nvPr/>
          </p:nvSpPr>
          <p:spPr bwMode="auto">
            <a:xfrm>
              <a:off x="2360" y="2420"/>
              <a:ext cx="325" cy="33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903" name="AutoShape 67" descr="White marble"/>
            <p:cNvSpPr>
              <a:spLocks noChangeArrowheads="1"/>
            </p:cNvSpPr>
            <p:nvPr/>
          </p:nvSpPr>
          <p:spPr bwMode="auto">
            <a:xfrm>
              <a:off x="3012" y="2424"/>
              <a:ext cx="324" cy="336"/>
            </a:xfrm>
            <a:prstGeom prst="bevel">
              <a:avLst>
                <a:gd name="adj" fmla="val 125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29708" name="Group 68"/>
          <p:cNvGrpSpPr>
            <a:grpSpLocks/>
          </p:cNvGrpSpPr>
          <p:nvPr/>
        </p:nvGrpSpPr>
        <p:grpSpPr bwMode="auto">
          <a:xfrm>
            <a:off x="2017184" y="3124200"/>
            <a:ext cx="4155016" cy="565150"/>
            <a:chOff x="953" y="1968"/>
            <a:chExt cx="1963" cy="356"/>
          </a:xfrm>
        </p:grpSpPr>
        <p:sp>
          <p:nvSpPr>
            <p:cNvPr id="29894" name="AutoShape 69" descr="Water droplets"/>
            <p:cNvSpPr>
              <a:spLocks noChangeArrowheads="1"/>
            </p:cNvSpPr>
            <p:nvPr/>
          </p:nvSpPr>
          <p:spPr bwMode="auto">
            <a:xfrm>
              <a:off x="953" y="1968"/>
              <a:ext cx="330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95" name="AutoShape 70" descr="Water droplets"/>
            <p:cNvSpPr>
              <a:spLocks noChangeArrowheads="1"/>
            </p:cNvSpPr>
            <p:nvPr/>
          </p:nvSpPr>
          <p:spPr bwMode="auto">
            <a:xfrm>
              <a:off x="1278" y="1968"/>
              <a:ext cx="329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96" name="AutoShape 71" descr="Water droplets"/>
            <p:cNvSpPr>
              <a:spLocks noChangeArrowheads="1"/>
            </p:cNvSpPr>
            <p:nvPr/>
          </p:nvSpPr>
          <p:spPr bwMode="auto">
            <a:xfrm>
              <a:off x="1605" y="1968"/>
              <a:ext cx="331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97" name="AutoShape 72" descr="Water droplets"/>
            <p:cNvSpPr>
              <a:spLocks noChangeArrowheads="1"/>
            </p:cNvSpPr>
            <p:nvPr/>
          </p:nvSpPr>
          <p:spPr bwMode="auto">
            <a:xfrm>
              <a:off x="1931" y="1968"/>
              <a:ext cx="330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98" name="AutoShape 73" descr="Water droplets"/>
            <p:cNvSpPr>
              <a:spLocks noChangeArrowheads="1"/>
            </p:cNvSpPr>
            <p:nvPr/>
          </p:nvSpPr>
          <p:spPr bwMode="auto">
            <a:xfrm>
              <a:off x="2586" y="1968"/>
              <a:ext cx="330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99" name="AutoShape 74"/>
            <p:cNvSpPr>
              <a:spLocks noChangeArrowheads="1"/>
            </p:cNvSpPr>
            <p:nvPr/>
          </p:nvSpPr>
          <p:spPr bwMode="auto">
            <a:xfrm>
              <a:off x="2259" y="1968"/>
              <a:ext cx="324" cy="35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pic>
        <p:nvPicPr>
          <p:cNvPr id="55371" name="Picture 75" descr="j03028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6172200"/>
            <a:ext cx="711200" cy="533400"/>
          </a:xfrm>
          <a:prstGeom prst="rect">
            <a:avLst/>
          </a:prstGeom>
          <a:solidFill>
            <a:srgbClr val="00FFFF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9716" name="Text Box 82"/>
          <p:cNvSpPr txBox="1">
            <a:spLocks noChangeArrowheads="1"/>
          </p:cNvSpPr>
          <p:nvPr/>
        </p:nvSpPr>
        <p:spPr bwMode="auto">
          <a:xfrm>
            <a:off x="3738035" y="-84138"/>
            <a:ext cx="2247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Ô CHỮ</a:t>
            </a:r>
            <a:r>
              <a:rPr lang="en-US" sz="20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5379" name="AutoShape 83" descr="30%"/>
          <p:cNvSpPr>
            <a:spLocks noChangeArrowheads="1"/>
          </p:cNvSpPr>
          <p:nvPr/>
        </p:nvSpPr>
        <p:spPr bwMode="auto">
          <a:xfrm>
            <a:off x="101600" y="1590675"/>
            <a:ext cx="304800" cy="228600"/>
          </a:xfrm>
          <a:prstGeom prst="smileyFace">
            <a:avLst>
              <a:gd name="adj" fmla="val 4653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1</a:t>
            </a:r>
          </a:p>
        </p:txBody>
      </p:sp>
      <p:sp>
        <p:nvSpPr>
          <p:cNvPr id="55380" name="AutoShape 84" descr="Parchment"/>
          <p:cNvSpPr>
            <a:spLocks noChangeArrowheads="1"/>
          </p:cNvSpPr>
          <p:nvPr/>
        </p:nvSpPr>
        <p:spPr bwMode="auto">
          <a:xfrm>
            <a:off x="101600" y="2195513"/>
            <a:ext cx="304800" cy="228600"/>
          </a:xfrm>
          <a:prstGeom prst="smileyFace">
            <a:avLst>
              <a:gd name="adj" fmla="val 4653"/>
            </a:avLst>
          </a:prstGeom>
          <a:blipFill dpi="0" rotWithShape="0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2</a:t>
            </a:r>
          </a:p>
        </p:txBody>
      </p:sp>
      <p:sp>
        <p:nvSpPr>
          <p:cNvPr id="55381" name="AutoShape 85" descr="Denim"/>
          <p:cNvSpPr>
            <a:spLocks noChangeArrowheads="1"/>
          </p:cNvSpPr>
          <p:nvPr/>
        </p:nvSpPr>
        <p:spPr bwMode="auto">
          <a:xfrm>
            <a:off x="101600" y="4419600"/>
            <a:ext cx="304800" cy="228600"/>
          </a:xfrm>
          <a:prstGeom prst="smileyFace">
            <a:avLst>
              <a:gd name="adj" fmla="val 4653"/>
            </a:avLst>
          </a:prstGeom>
          <a:blipFill dpi="0" rotWithShape="0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6</a:t>
            </a:r>
          </a:p>
        </p:txBody>
      </p:sp>
      <p:sp>
        <p:nvSpPr>
          <p:cNvPr id="55382" name="AutoShape 86" descr="Papyrus"/>
          <p:cNvSpPr>
            <a:spLocks noChangeArrowheads="1"/>
          </p:cNvSpPr>
          <p:nvPr/>
        </p:nvSpPr>
        <p:spPr bwMode="auto">
          <a:xfrm>
            <a:off x="101600" y="4953000"/>
            <a:ext cx="304800" cy="228600"/>
          </a:xfrm>
          <a:prstGeom prst="smileyFace">
            <a:avLst>
              <a:gd name="adj" fmla="val 4653"/>
            </a:avLst>
          </a:prstGeom>
          <a:blipFill dpi="0" rotWithShape="0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7</a:t>
            </a:r>
          </a:p>
        </p:txBody>
      </p:sp>
      <p:sp>
        <p:nvSpPr>
          <p:cNvPr id="55383" name="AutoShape 87" descr="Solid diamond"/>
          <p:cNvSpPr>
            <a:spLocks noChangeArrowheads="1"/>
          </p:cNvSpPr>
          <p:nvPr/>
        </p:nvSpPr>
        <p:spPr bwMode="auto">
          <a:xfrm>
            <a:off x="101600" y="5562600"/>
            <a:ext cx="304800" cy="228600"/>
          </a:xfrm>
          <a:prstGeom prst="smileyFace">
            <a:avLst>
              <a:gd name="adj" fmla="val 4653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8</a:t>
            </a:r>
          </a:p>
        </p:txBody>
      </p:sp>
      <p:sp>
        <p:nvSpPr>
          <p:cNvPr id="55384" name="AutoShape 88" descr="White marble"/>
          <p:cNvSpPr>
            <a:spLocks noChangeArrowheads="1"/>
          </p:cNvSpPr>
          <p:nvPr/>
        </p:nvSpPr>
        <p:spPr bwMode="auto">
          <a:xfrm>
            <a:off x="101600" y="3886200"/>
            <a:ext cx="304800" cy="228600"/>
          </a:xfrm>
          <a:prstGeom prst="smileyFace">
            <a:avLst>
              <a:gd name="adj" fmla="val 4653"/>
            </a:avLst>
          </a:prstGeom>
          <a:blipFill dpi="0" rotWithShape="0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5</a:t>
            </a:r>
          </a:p>
        </p:txBody>
      </p:sp>
      <p:sp>
        <p:nvSpPr>
          <p:cNvPr id="55385" name="AutoShape 89" descr="Water droplets"/>
          <p:cNvSpPr>
            <a:spLocks noChangeArrowheads="1"/>
          </p:cNvSpPr>
          <p:nvPr/>
        </p:nvSpPr>
        <p:spPr bwMode="auto">
          <a:xfrm>
            <a:off x="101600" y="3276600"/>
            <a:ext cx="304800" cy="228600"/>
          </a:xfrm>
          <a:prstGeom prst="smileyFace">
            <a:avLst>
              <a:gd name="adj" fmla="val 4653"/>
            </a:avLst>
          </a:prstGeom>
          <a:blipFill dpi="0" rotWithShape="0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4</a:t>
            </a:r>
          </a:p>
        </p:txBody>
      </p:sp>
      <p:sp>
        <p:nvSpPr>
          <p:cNvPr id="55386" name="AutoShape 90" descr="Woven mat"/>
          <p:cNvSpPr>
            <a:spLocks noChangeArrowheads="1"/>
          </p:cNvSpPr>
          <p:nvPr/>
        </p:nvSpPr>
        <p:spPr bwMode="auto">
          <a:xfrm>
            <a:off x="101600" y="2743200"/>
            <a:ext cx="304800" cy="228600"/>
          </a:xfrm>
          <a:prstGeom prst="smileyFace">
            <a:avLst>
              <a:gd name="adj" fmla="val 4653"/>
            </a:avLst>
          </a:prstGeom>
          <a:blipFill dpi="0" rotWithShape="0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" b="1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29725" name="AutoShape 91"/>
          <p:cNvSpPr>
            <a:spLocks noChangeArrowheads="1"/>
          </p:cNvSpPr>
          <p:nvPr/>
        </p:nvSpPr>
        <p:spPr bwMode="auto">
          <a:xfrm>
            <a:off x="2592919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26" name="AutoShape 92"/>
          <p:cNvSpPr>
            <a:spLocks noChangeArrowheads="1"/>
          </p:cNvSpPr>
          <p:nvPr/>
        </p:nvSpPr>
        <p:spPr bwMode="auto">
          <a:xfrm>
            <a:off x="3602567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27" name="AutoShape 93"/>
          <p:cNvSpPr>
            <a:spLocks noChangeArrowheads="1"/>
          </p:cNvSpPr>
          <p:nvPr/>
        </p:nvSpPr>
        <p:spPr bwMode="auto">
          <a:xfrm>
            <a:off x="4607986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28" name="AutoShape 94"/>
          <p:cNvSpPr>
            <a:spLocks noChangeArrowheads="1"/>
          </p:cNvSpPr>
          <p:nvPr/>
        </p:nvSpPr>
        <p:spPr bwMode="auto">
          <a:xfrm>
            <a:off x="5592233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29" name="AutoShape 95"/>
          <p:cNvSpPr>
            <a:spLocks noChangeArrowheads="1"/>
          </p:cNvSpPr>
          <p:nvPr/>
        </p:nvSpPr>
        <p:spPr bwMode="auto">
          <a:xfrm>
            <a:off x="6604000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30" name="AutoShape 96"/>
          <p:cNvSpPr>
            <a:spLocks noChangeArrowheads="1"/>
          </p:cNvSpPr>
          <p:nvPr/>
        </p:nvSpPr>
        <p:spPr bwMode="auto">
          <a:xfrm>
            <a:off x="8612719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31" name="AutoShape 97"/>
          <p:cNvSpPr>
            <a:spLocks noChangeArrowheads="1"/>
          </p:cNvSpPr>
          <p:nvPr/>
        </p:nvSpPr>
        <p:spPr bwMode="auto">
          <a:xfrm>
            <a:off x="7615767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9732" name="AutoShape 98"/>
          <p:cNvSpPr>
            <a:spLocks noChangeArrowheads="1"/>
          </p:cNvSpPr>
          <p:nvPr/>
        </p:nvSpPr>
        <p:spPr bwMode="auto">
          <a:xfrm>
            <a:off x="9611786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5395" name="AutoShape 99"/>
          <p:cNvSpPr>
            <a:spLocks noChangeArrowheads="1"/>
          </p:cNvSpPr>
          <p:nvPr/>
        </p:nvSpPr>
        <p:spPr bwMode="auto">
          <a:xfrm>
            <a:off x="2565400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U</a:t>
            </a:r>
          </a:p>
        </p:txBody>
      </p:sp>
      <p:sp>
        <p:nvSpPr>
          <p:cNvPr id="55396" name="AutoShape 100"/>
          <p:cNvSpPr>
            <a:spLocks noChangeArrowheads="1"/>
          </p:cNvSpPr>
          <p:nvPr/>
        </p:nvSpPr>
        <p:spPr bwMode="auto">
          <a:xfrm>
            <a:off x="3575053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N</a:t>
            </a:r>
          </a:p>
        </p:txBody>
      </p:sp>
      <p:sp>
        <p:nvSpPr>
          <p:cNvPr id="55397" name="AutoShape 101"/>
          <p:cNvSpPr>
            <a:spLocks noChangeArrowheads="1"/>
          </p:cNvSpPr>
          <p:nvPr/>
        </p:nvSpPr>
        <p:spPr bwMode="auto">
          <a:xfrm>
            <a:off x="4580467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G</a:t>
            </a:r>
          </a:p>
        </p:txBody>
      </p:sp>
      <p:sp>
        <p:nvSpPr>
          <p:cNvPr id="55398" name="AutoShape 102"/>
          <p:cNvSpPr>
            <a:spLocks noChangeArrowheads="1"/>
          </p:cNvSpPr>
          <p:nvPr/>
        </p:nvSpPr>
        <p:spPr bwMode="auto">
          <a:xfrm>
            <a:off x="5564719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Ô</a:t>
            </a:r>
          </a:p>
        </p:txBody>
      </p:sp>
      <p:sp>
        <p:nvSpPr>
          <p:cNvPr id="55399" name="AutoShape 103"/>
          <p:cNvSpPr>
            <a:spLocks noChangeArrowheads="1"/>
          </p:cNvSpPr>
          <p:nvPr/>
        </p:nvSpPr>
        <p:spPr bwMode="auto">
          <a:xfrm>
            <a:off x="6576486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Q</a:t>
            </a:r>
          </a:p>
        </p:txBody>
      </p:sp>
      <p:sp>
        <p:nvSpPr>
          <p:cNvPr id="55400" name="AutoShape 104"/>
          <p:cNvSpPr>
            <a:spLocks noChangeArrowheads="1"/>
          </p:cNvSpPr>
          <p:nvPr/>
        </p:nvSpPr>
        <p:spPr bwMode="auto">
          <a:xfrm>
            <a:off x="8585200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Y</a:t>
            </a:r>
          </a:p>
        </p:txBody>
      </p:sp>
      <p:sp>
        <p:nvSpPr>
          <p:cNvPr id="55401" name="AutoShape 105"/>
          <p:cNvSpPr>
            <a:spLocks noChangeArrowheads="1"/>
          </p:cNvSpPr>
          <p:nvPr/>
        </p:nvSpPr>
        <p:spPr bwMode="auto">
          <a:xfrm>
            <a:off x="7588252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N</a:t>
            </a:r>
          </a:p>
        </p:txBody>
      </p:sp>
      <p:sp>
        <p:nvSpPr>
          <p:cNvPr id="55402" name="AutoShape 106"/>
          <p:cNvSpPr>
            <a:spLocks noChangeArrowheads="1"/>
          </p:cNvSpPr>
          <p:nvPr/>
        </p:nvSpPr>
        <p:spPr bwMode="auto">
          <a:xfrm>
            <a:off x="9584267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Ề</a:t>
            </a:r>
          </a:p>
        </p:txBody>
      </p:sp>
      <p:sp>
        <p:nvSpPr>
          <p:cNvPr id="55403" name="AutoShape 107"/>
          <p:cNvSpPr>
            <a:spLocks noChangeArrowheads="1"/>
          </p:cNvSpPr>
          <p:nvPr/>
        </p:nvSpPr>
        <p:spPr bwMode="auto">
          <a:xfrm>
            <a:off x="2540000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N</a:t>
            </a:r>
          </a:p>
        </p:txBody>
      </p:sp>
      <p:sp>
        <p:nvSpPr>
          <p:cNvPr id="55404" name="AutoShape 108"/>
          <p:cNvSpPr>
            <a:spLocks noChangeArrowheads="1"/>
          </p:cNvSpPr>
          <p:nvPr/>
        </p:nvSpPr>
        <p:spPr bwMode="auto">
          <a:xfrm>
            <a:off x="3549653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G</a:t>
            </a:r>
          </a:p>
        </p:txBody>
      </p:sp>
      <p:sp>
        <p:nvSpPr>
          <p:cNvPr id="55405" name="AutoShape 109"/>
          <p:cNvSpPr>
            <a:spLocks noChangeArrowheads="1"/>
          </p:cNvSpPr>
          <p:nvPr/>
        </p:nvSpPr>
        <p:spPr bwMode="auto">
          <a:xfrm>
            <a:off x="4555067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Ô</a:t>
            </a:r>
          </a:p>
        </p:txBody>
      </p:sp>
      <p:sp>
        <p:nvSpPr>
          <p:cNvPr id="55406" name="AutoShape 110"/>
          <p:cNvSpPr>
            <a:spLocks noChangeArrowheads="1"/>
          </p:cNvSpPr>
          <p:nvPr/>
        </p:nvSpPr>
        <p:spPr bwMode="auto">
          <a:xfrm>
            <a:off x="5539319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Q</a:t>
            </a:r>
          </a:p>
        </p:txBody>
      </p:sp>
      <p:sp>
        <p:nvSpPr>
          <p:cNvPr id="55407" name="AutoShape 111"/>
          <p:cNvSpPr>
            <a:spLocks noChangeArrowheads="1"/>
          </p:cNvSpPr>
          <p:nvPr/>
        </p:nvSpPr>
        <p:spPr bwMode="auto">
          <a:xfrm>
            <a:off x="6551086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U</a:t>
            </a:r>
          </a:p>
        </p:txBody>
      </p:sp>
      <p:sp>
        <p:nvSpPr>
          <p:cNvPr id="55408" name="AutoShape 112"/>
          <p:cNvSpPr>
            <a:spLocks noChangeArrowheads="1"/>
          </p:cNvSpPr>
          <p:nvPr/>
        </p:nvSpPr>
        <p:spPr bwMode="auto">
          <a:xfrm>
            <a:off x="8559800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Ề</a:t>
            </a:r>
          </a:p>
        </p:txBody>
      </p:sp>
      <p:sp>
        <p:nvSpPr>
          <p:cNvPr id="55409" name="AutoShape 113"/>
          <p:cNvSpPr>
            <a:spLocks noChangeArrowheads="1"/>
          </p:cNvSpPr>
          <p:nvPr/>
        </p:nvSpPr>
        <p:spPr bwMode="auto">
          <a:xfrm>
            <a:off x="7562853" y="6127750"/>
            <a:ext cx="1001183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Y</a:t>
            </a:r>
          </a:p>
        </p:txBody>
      </p:sp>
      <p:grpSp>
        <p:nvGrpSpPr>
          <p:cNvPr id="29748" name="Group 114"/>
          <p:cNvGrpSpPr>
            <a:grpSpLocks/>
          </p:cNvGrpSpPr>
          <p:nvPr/>
        </p:nvGrpSpPr>
        <p:grpSpPr bwMode="auto">
          <a:xfrm>
            <a:off x="3399368" y="1409700"/>
            <a:ext cx="8401051" cy="584200"/>
            <a:chOff x="1617" y="888"/>
            <a:chExt cx="3969" cy="368"/>
          </a:xfrm>
        </p:grpSpPr>
        <p:grpSp>
          <p:nvGrpSpPr>
            <p:cNvPr id="29881" name="Group 115"/>
            <p:cNvGrpSpPr>
              <a:grpSpLocks/>
            </p:cNvGrpSpPr>
            <p:nvPr/>
          </p:nvGrpSpPr>
          <p:grpSpPr bwMode="auto">
            <a:xfrm>
              <a:off x="1941" y="888"/>
              <a:ext cx="3645" cy="368"/>
              <a:chOff x="2037" y="984"/>
              <a:chExt cx="3645" cy="368"/>
            </a:xfrm>
          </p:grpSpPr>
          <p:sp>
            <p:nvSpPr>
              <p:cNvPr id="29883" name="AutoShape 116" descr="30%"/>
              <p:cNvSpPr>
                <a:spLocks noChangeArrowheads="1"/>
              </p:cNvSpPr>
              <p:nvPr/>
            </p:nvSpPr>
            <p:spPr bwMode="auto">
              <a:xfrm>
                <a:off x="2691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84" name="AutoShape 117" descr="30%"/>
              <p:cNvSpPr>
                <a:spLocks noChangeArrowheads="1"/>
              </p:cNvSpPr>
              <p:nvPr/>
            </p:nvSpPr>
            <p:spPr bwMode="auto">
              <a:xfrm>
                <a:off x="3356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85" name="AutoShape 118" descr="30%"/>
              <p:cNvSpPr>
                <a:spLocks noChangeArrowheads="1"/>
              </p:cNvSpPr>
              <p:nvPr/>
            </p:nvSpPr>
            <p:spPr bwMode="auto">
              <a:xfrm>
                <a:off x="3689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86" name="AutoShape 119" descr="30%"/>
              <p:cNvSpPr>
                <a:spLocks noChangeArrowheads="1"/>
              </p:cNvSpPr>
              <p:nvPr/>
            </p:nvSpPr>
            <p:spPr bwMode="auto">
              <a:xfrm>
                <a:off x="4020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87" name="AutoShape 120" descr="30%"/>
              <p:cNvSpPr>
                <a:spLocks noChangeArrowheads="1"/>
              </p:cNvSpPr>
              <p:nvPr/>
            </p:nvSpPr>
            <p:spPr bwMode="auto">
              <a:xfrm>
                <a:off x="4354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88" name="AutoShape 121" descr="30%"/>
              <p:cNvSpPr>
                <a:spLocks noChangeArrowheads="1"/>
              </p:cNvSpPr>
              <p:nvPr/>
            </p:nvSpPr>
            <p:spPr bwMode="auto">
              <a:xfrm>
                <a:off x="2037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89" name="AutoShape 122" descr="30%"/>
              <p:cNvSpPr>
                <a:spLocks noChangeArrowheads="1"/>
              </p:cNvSpPr>
              <p:nvPr/>
            </p:nvSpPr>
            <p:spPr bwMode="auto">
              <a:xfrm>
                <a:off x="3023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90" name="AutoShape 123"/>
              <p:cNvSpPr>
                <a:spLocks noChangeArrowheads="1"/>
              </p:cNvSpPr>
              <p:nvPr/>
            </p:nvSpPr>
            <p:spPr bwMode="auto">
              <a:xfrm>
                <a:off x="2358" y="984"/>
                <a:ext cx="332" cy="368"/>
              </a:xfrm>
              <a:prstGeom prst="bevel">
                <a:avLst>
                  <a:gd name="adj" fmla="val 12500"/>
                </a:avLst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91" name="AutoShape 124" descr="30%"/>
              <p:cNvSpPr>
                <a:spLocks noChangeArrowheads="1"/>
              </p:cNvSpPr>
              <p:nvPr/>
            </p:nvSpPr>
            <p:spPr bwMode="auto">
              <a:xfrm>
                <a:off x="4685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92" name="AutoShape 125" descr="30%"/>
              <p:cNvSpPr>
                <a:spLocks noChangeArrowheads="1"/>
              </p:cNvSpPr>
              <p:nvPr/>
            </p:nvSpPr>
            <p:spPr bwMode="auto">
              <a:xfrm>
                <a:off x="5350" y="984"/>
                <a:ext cx="332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29893" name="AutoShape 126" descr="30%"/>
              <p:cNvSpPr>
                <a:spLocks noChangeArrowheads="1"/>
              </p:cNvSpPr>
              <p:nvPr/>
            </p:nvSpPr>
            <p:spPr bwMode="auto">
              <a:xfrm>
                <a:off x="5019" y="984"/>
                <a:ext cx="331" cy="368"/>
              </a:xfrm>
              <a:prstGeom prst="bevel">
                <a:avLst>
                  <a:gd name="adj" fmla="val 12500"/>
                </a:avLst>
              </a:prstGeom>
              <a:pattFill prst="pct30">
                <a:fgClr>
                  <a:schemeClr val="accent1"/>
                </a:fgClr>
                <a:bgClr>
                  <a:srgbClr val="FF66FF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29882" name="AutoShape 127" descr="30%"/>
            <p:cNvSpPr>
              <a:spLocks noChangeArrowheads="1"/>
            </p:cNvSpPr>
            <p:nvPr/>
          </p:nvSpPr>
          <p:spPr bwMode="auto">
            <a:xfrm>
              <a:off x="1617" y="888"/>
              <a:ext cx="320" cy="363"/>
            </a:xfrm>
            <a:prstGeom prst="bevel">
              <a:avLst>
                <a:gd name="adj" fmla="val 12500"/>
              </a:avLst>
            </a:prstGeom>
            <a:pattFill prst="pct30">
              <a:fgClr>
                <a:schemeClr val="accent1"/>
              </a:fgClr>
              <a:bgClr>
                <a:srgbClr val="FF66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424" name="AutoShape 128"/>
          <p:cNvSpPr>
            <a:spLocks noChangeArrowheads="1"/>
          </p:cNvSpPr>
          <p:nvPr/>
        </p:nvSpPr>
        <p:spPr bwMode="auto">
          <a:xfrm>
            <a:off x="9558867" y="6127750"/>
            <a:ext cx="1001184" cy="654050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N</a:t>
            </a:r>
          </a:p>
        </p:txBody>
      </p:sp>
      <p:sp>
        <p:nvSpPr>
          <p:cNvPr id="55425" name="AutoShape 129" descr="30%"/>
          <p:cNvSpPr>
            <a:spLocks noChangeArrowheads="1"/>
          </p:cNvSpPr>
          <p:nvPr/>
        </p:nvSpPr>
        <p:spPr bwMode="auto">
          <a:xfrm>
            <a:off x="4097868" y="1417638"/>
            <a:ext cx="702733" cy="565150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Ư</a:t>
            </a:r>
          </a:p>
        </p:txBody>
      </p:sp>
      <p:sp>
        <p:nvSpPr>
          <p:cNvPr id="55426" name="AutoShape 130" descr="30%"/>
          <p:cNvSpPr>
            <a:spLocks noChangeArrowheads="1"/>
          </p:cNvSpPr>
          <p:nvPr/>
        </p:nvSpPr>
        <p:spPr bwMode="auto">
          <a:xfrm>
            <a:off x="6889752" y="1422400"/>
            <a:ext cx="702733" cy="565150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Ằ</a:t>
            </a:r>
          </a:p>
        </p:txBody>
      </p:sp>
      <p:sp>
        <p:nvSpPr>
          <p:cNvPr id="55427" name="AutoShape 131" descr="30%"/>
          <p:cNvSpPr>
            <a:spLocks noChangeArrowheads="1"/>
          </p:cNvSpPr>
          <p:nvPr/>
        </p:nvSpPr>
        <p:spPr bwMode="auto">
          <a:xfrm>
            <a:off x="7592484" y="1420813"/>
            <a:ext cx="700616" cy="565150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N</a:t>
            </a:r>
          </a:p>
        </p:txBody>
      </p:sp>
      <p:sp>
        <p:nvSpPr>
          <p:cNvPr id="55428" name="AutoShape 132" descr="30%"/>
          <p:cNvSpPr>
            <a:spLocks noChangeArrowheads="1"/>
          </p:cNvSpPr>
          <p:nvPr/>
        </p:nvSpPr>
        <p:spPr bwMode="auto">
          <a:xfrm>
            <a:off x="8280400" y="1422403"/>
            <a:ext cx="702733" cy="563563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G</a:t>
            </a:r>
          </a:p>
        </p:txBody>
      </p:sp>
      <p:sp>
        <p:nvSpPr>
          <p:cNvPr id="55429" name="AutoShape 133" descr="30%"/>
          <p:cNvSpPr>
            <a:spLocks noChangeArrowheads="1"/>
          </p:cNvSpPr>
          <p:nvPr/>
        </p:nvSpPr>
        <p:spPr bwMode="auto">
          <a:xfrm>
            <a:off x="8997952" y="1422403"/>
            <a:ext cx="702733" cy="563563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T</a:t>
            </a:r>
          </a:p>
        </p:txBody>
      </p:sp>
      <p:sp>
        <p:nvSpPr>
          <p:cNvPr id="55430" name="AutoShape 134" descr="30%"/>
          <p:cNvSpPr>
            <a:spLocks noChangeArrowheads="1"/>
          </p:cNvSpPr>
          <p:nvPr/>
        </p:nvSpPr>
        <p:spPr bwMode="auto">
          <a:xfrm>
            <a:off x="5494868" y="1420813"/>
            <a:ext cx="702733" cy="565150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H</a:t>
            </a:r>
          </a:p>
        </p:txBody>
      </p:sp>
      <p:sp>
        <p:nvSpPr>
          <p:cNvPr id="55431" name="AutoShape 135" descr="30%"/>
          <p:cNvSpPr>
            <a:spLocks noChangeArrowheads="1"/>
          </p:cNvSpPr>
          <p:nvPr/>
        </p:nvSpPr>
        <p:spPr bwMode="auto">
          <a:xfrm>
            <a:off x="6184900" y="1420813"/>
            <a:ext cx="702733" cy="565150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55432" name="AutoShape 136"/>
          <p:cNvSpPr>
            <a:spLocks noChangeArrowheads="1"/>
          </p:cNvSpPr>
          <p:nvPr/>
        </p:nvSpPr>
        <p:spPr bwMode="auto">
          <a:xfrm>
            <a:off x="4787902" y="1420813"/>
            <a:ext cx="700617" cy="565150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U</a:t>
            </a:r>
          </a:p>
        </p:txBody>
      </p:sp>
      <p:sp>
        <p:nvSpPr>
          <p:cNvPr id="55433" name="AutoShape 137" descr="30%"/>
          <p:cNvSpPr>
            <a:spLocks noChangeArrowheads="1"/>
          </p:cNvSpPr>
          <p:nvPr/>
        </p:nvSpPr>
        <p:spPr bwMode="auto">
          <a:xfrm>
            <a:off x="9715501" y="1423988"/>
            <a:ext cx="704851" cy="563562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H</a:t>
            </a:r>
          </a:p>
        </p:txBody>
      </p:sp>
      <p:sp>
        <p:nvSpPr>
          <p:cNvPr id="55434" name="AutoShape 138" descr="30%"/>
          <p:cNvSpPr>
            <a:spLocks noChangeArrowheads="1"/>
          </p:cNvSpPr>
          <p:nvPr/>
        </p:nvSpPr>
        <p:spPr bwMode="auto">
          <a:xfrm>
            <a:off x="11127319" y="1417638"/>
            <a:ext cx="702733" cy="563562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O</a:t>
            </a:r>
          </a:p>
        </p:txBody>
      </p:sp>
      <p:sp>
        <p:nvSpPr>
          <p:cNvPr id="55435" name="AutoShape 139" descr="30%"/>
          <p:cNvSpPr>
            <a:spLocks noChangeArrowheads="1"/>
          </p:cNvSpPr>
          <p:nvPr/>
        </p:nvSpPr>
        <p:spPr bwMode="auto">
          <a:xfrm>
            <a:off x="10428819" y="1420813"/>
            <a:ext cx="702733" cy="563562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Á</a:t>
            </a:r>
          </a:p>
        </p:txBody>
      </p:sp>
      <p:sp>
        <p:nvSpPr>
          <p:cNvPr id="55436" name="AutoShape 140" descr="30%"/>
          <p:cNvSpPr>
            <a:spLocks noChangeArrowheads="1"/>
          </p:cNvSpPr>
          <p:nvPr/>
        </p:nvSpPr>
        <p:spPr bwMode="auto">
          <a:xfrm>
            <a:off x="3412068" y="1416050"/>
            <a:ext cx="702733" cy="565150"/>
          </a:xfrm>
          <a:prstGeom prst="bevel">
            <a:avLst>
              <a:gd name="adj" fmla="val 12500"/>
            </a:avLst>
          </a:prstGeom>
          <a:pattFill prst="pct30">
            <a:fgClr>
              <a:schemeClr val="accent1"/>
            </a:fgClr>
            <a:bgClr>
              <a:srgbClr val="FF66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L</a:t>
            </a:r>
          </a:p>
        </p:txBody>
      </p:sp>
      <p:grpSp>
        <p:nvGrpSpPr>
          <p:cNvPr id="29762" name="Group 141"/>
          <p:cNvGrpSpPr>
            <a:grpSpLocks/>
          </p:cNvGrpSpPr>
          <p:nvPr/>
        </p:nvGrpSpPr>
        <p:grpSpPr bwMode="auto">
          <a:xfrm>
            <a:off x="2715686" y="1990725"/>
            <a:ext cx="2770716" cy="590550"/>
            <a:chOff x="1392" y="1344"/>
            <a:chExt cx="1288" cy="372"/>
          </a:xfrm>
        </p:grpSpPr>
        <p:sp>
          <p:nvSpPr>
            <p:cNvPr id="29877" name="AutoShape 142" descr="Parchment"/>
            <p:cNvSpPr>
              <a:spLocks noChangeArrowheads="1"/>
            </p:cNvSpPr>
            <p:nvPr/>
          </p:nvSpPr>
          <p:spPr bwMode="auto">
            <a:xfrm>
              <a:off x="1392" y="1344"/>
              <a:ext cx="322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8" name="AutoShape 143" descr="Parchment"/>
            <p:cNvSpPr>
              <a:spLocks noChangeArrowheads="1"/>
            </p:cNvSpPr>
            <p:nvPr/>
          </p:nvSpPr>
          <p:spPr bwMode="auto">
            <a:xfrm>
              <a:off x="1718" y="1344"/>
              <a:ext cx="318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9" name="AutoShape 144"/>
            <p:cNvSpPr>
              <a:spLocks noChangeArrowheads="1"/>
            </p:cNvSpPr>
            <p:nvPr/>
          </p:nvSpPr>
          <p:spPr bwMode="auto">
            <a:xfrm>
              <a:off x="2362" y="1352"/>
              <a:ext cx="318" cy="364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80" name="AutoShape 145" descr="Parchment"/>
            <p:cNvSpPr>
              <a:spLocks noChangeArrowheads="1"/>
            </p:cNvSpPr>
            <p:nvPr/>
          </p:nvSpPr>
          <p:spPr bwMode="auto">
            <a:xfrm>
              <a:off x="2040" y="1344"/>
              <a:ext cx="318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4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442" name="AutoShape 146"/>
          <p:cNvSpPr>
            <a:spLocks noChangeArrowheads="1"/>
          </p:cNvSpPr>
          <p:nvPr/>
        </p:nvSpPr>
        <p:spPr bwMode="auto">
          <a:xfrm>
            <a:off x="2726267" y="1981203"/>
            <a:ext cx="683684" cy="576263"/>
          </a:xfrm>
          <a:prstGeom prst="beve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B</a:t>
            </a:r>
          </a:p>
        </p:txBody>
      </p:sp>
      <p:sp>
        <p:nvSpPr>
          <p:cNvPr id="55443" name="AutoShape 147"/>
          <p:cNvSpPr>
            <a:spLocks noChangeArrowheads="1"/>
          </p:cNvSpPr>
          <p:nvPr/>
        </p:nvSpPr>
        <p:spPr bwMode="auto">
          <a:xfrm>
            <a:off x="3424767" y="1985963"/>
            <a:ext cx="683684" cy="576262"/>
          </a:xfrm>
          <a:prstGeom prst="beve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I</a:t>
            </a:r>
          </a:p>
        </p:txBody>
      </p:sp>
      <p:sp>
        <p:nvSpPr>
          <p:cNvPr id="55444" name="AutoShape 148"/>
          <p:cNvSpPr>
            <a:spLocks noChangeArrowheads="1"/>
          </p:cNvSpPr>
          <p:nvPr/>
        </p:nvSpPr>
        <p:spPr bwMode="auto">
          <a:xfrm>
            <a:off x="4800602" y="1981203"/>
            <a:ext cx="683684" cy="576263"/>
          </a:xfrm>
          <a:prstGeom prst="beve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N</a:t>
            </a:r>
          </a:p>
        </p:txBody>
      </p:sp>
      <p:sp>
        <p:nvSpPr>
          <p:cNvPr id="55445" name="AutoShape 149"/>
          <p:cNvSpPr>
            <a:spLocks noChangeArrowheads="1"/>
          </p:cNvSpPr>
          <p:nvPr/>
        </p:nvSpPr>
        <p:spPr bwMode="auto">
          <a:xfrm>
            <a:off x="4125386" y="1985963"/>
            <a:ext cx="681567" cy="576262"/>
          </a:xfrm>
          <a:prstGeom prst="bevel">
            <a:avLst>
              <a:gd name="adj" fmla="val 12500"/>
            </a:avLst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Ể</a:t>
            </a:r>
          </a:p>
        </p:txBody>
      </p:sp>
      <p:grpSp>
        <p:nvGrpSpPr>
          <p:cNvPr id="29767" name="Group 150"/>
          <p:cNvGrpSpPr>
            <a:grpSpLocks/>
          </p:cNvGrpSpPr>
          <p:nvPr/>
        </p:nvGrpSpPr>
        <p:grpSpPr bwMode="auto">
          <a:xfrm>
            <a:off x="2019302" y="2581275"/>
            <a:ext cx="5499100" cy="560388"/>
            <a:chOff x="1362" y="1715"/>
            <a:chExt cx="2598" cy="353"/>
          </a:xfrm>
        </p:grpSpPr>
        <p:sp>
          <p:nvSpPr>
            <p:cNvPr id="29869" name="AutoShape 151" descr="Woven mat"/>
            <p:cNvSpPr>
              <a:spLocks noChangeArrowheads="1"/>
            </p:cNvSpPr>
            <p:nvPr/>
          </p:nvSpPr>
          <p:spPr bwMode="auto">
            <a:xfrm>
              <a:off x="1688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0" name="AutoShape 152" descr="Woven mat"/>
            <p:cNvSpPr>
              <a:spLocks noChangeArrowheads="1"/>
            </p:cNvSpPr>
            <p:nvPr/>
          </p:nvSpPr>
          <p:spPr bwMode="auto">
            <a:xfrm>
              <a:off x="2994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1" name="AutoShape 153" descr="Woven mat"/>
            <p:cNvSpPr>
              <a:spLocks noChangeArrowheads="1"/>
            </p:cNvSpPr>
            <p:nvPr/>
          </p:nvSpPr>
          <p:spPr bwMode="auto">
            <a:xfrm>
              <a:off x="3309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2" name="AutoShape 154" descr="Woven mat"/>
            <p:cNvSpPr>
              <a:spLocks noChangeArrowheads="1"/>
            </p:cNvSpPr>
            <p:nvPr/>
          </p:nvSpPr>
          <p:spPr bwMode="auto">
            <a:xfrm>
              <a:off x="3635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3" name="AutoShape 155" descr="Woven mat"/>
            <p:cNvSpPr>
              <a:spLocks noChangeArrowheads="1"/>
            </p:cNvSpPr>
            <p:nvPr/>
          </p:nvSpPr>
          <p:spPr bwMode="auto">
            <a:xfrm>
              <a:off x="2339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4" name="AutoShape 156"/>
            <p:cNvSpPr>
              <a:spLocks noChangeArrowheads="1"/>
            </p:cNvSpPr>
            <p:nvPr/>
          </p:nvSpPr>
          <p:spPr bwMode="auto">
            <a:xfrm>
              <a:off x="2669" y="1715"/>
              <a:ext cx="325" cy="353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5" name="AutoShape 157" descr="Woven mat"/>
            <p:cNvSpPr>
              <a:spLocks noChangeArrowheads="1"/>
            </p:cNvSpPr>
            <p:nvPr/>
          </p:nvSpPr>
          <p:spPr bwMode="auto">
            <a:xfrm>
              <a:off x="1362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76" name="AutoShape 158" descr="Woven mat"/>
            <p:cNvSpPr>
              <a:spLocks noChangeArrowheads="1"/>
            </p:cNvSpPr>
            <p:nvPr/>
          </p:nvSpPr>
          <p:spPr bwMode="auto">
            <a:xfrm>
              <a:off x="2008" y="1715"/>
              <a:ext cx="325" cy="353"/>
            </a:xfrm>
            <a:prstGeom prst="bevel">
              <a:avLst>
                <a:gd name="adj" fmla="val 12500"/>
              </a:avLst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455" name="AutoShape 159" descr="Woven mat"/>
          <p:cNvSpPr>
            <a:spLocks noChangeArrowheads="1"/>
          </p:cNvSpPr>
          <p:nvPr/>
        </p:nvSpPr>
        <p:spPr bwMode="auto">
          <a:xfrm>
            <a:off x="2719919" y="2552700"/>
            <a:ext cx="690033" cy="579438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Ư</a:t>
            </a:r>
          </a:p>
        </p:txBody>
      </p:sp>
      <p:sp>
        <p:nvSpPr>
          <p:cNvPr id="55456" name="AutoShape 160" descr="Woven mat"/>
          <p:cNvSpPr>
            <a:spLocks noChangeArrowheads="1"/>
          </p:cNvSpPr>
          <p:nvPr/>
        </p:nvSpPr>
        <p:spPr bwMode="auto">
          <a:xfrm>
            <a:off x="5488519" y="2552700"/>
            <a:ext cx="687916" cy="579438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L</a:t>
            </a:r>
          </a:p>
        </p:txBody>
      </p:sp>
      <p:sp>
        <p:nvSpPr>
          <p:cNvPr id="55457" name="AutoShape 161" descr="Woven mat"/>
          <p:cNvSpPr>
            <a:spLocks noChangeArrowheads="1"/>
          </p:cNvSpPr>
          <p:nvPr/>
        </p:nvSpPr>
        <p:spPr bwMode="auto">
          <a:xfrm>
            <a:off x="6167969" y="2552700"/>
            <a:ext cx="690033" cy="579438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Â</a:t>
            </a:r>
          </a:p>
        </p:txBody>
      </p:sp>
      <p:sp>
        <p:nvSpPr>
          <p:cNvPr id="55458" name="AutoShape 162" descr="Woven mat"/>
          <p:cNvSpPr>
            <a:spLocks noChangeArrowheads="1"/>
          </p:cNvSpPr>
          <p:nvPr/>
        </p:nvSpPr>
        <p:spPr bwMode="auto">
          <a:xfrm>
            <a:off x="6862236" y="2551116"/>
            <a:ext cx="690033" cy="579437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M</a:t>
            </a:r>
          </a:p>
        </p:txBody>
      </p:sp>
      <p:sp>
        <p:nvSpPr>
          <p:cNvPr id="55459" name="AutoShape 163" descr="Woven mat"/>
          <p:cNvSpPr>
            <a:spLocks noChangeArrowheads="1"/>
          </p:cNvSpPr>
          <p:nvPr/>
        </p:nvSpPr>
        <p:spPr bwMode="auto">
          <a:xfrm>
            <a:off x="4106335" y="2549525"/>
            <a:ext cx="687917" cy="579438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N</a:t>
            </a:r>
          </a:p>
        </p:txBody>
      </p:sp>
      <p:sp>
        <p:nvSpPr>
          <p:cNvPr id="55460" name="AutoShape 164"/>
          <p:cNvSpPr>
            <a:spLocks noChangeArrowheads="1"/>
          </p:cNvSpPr>
          <p:nvPr/>
        </p:nvSpPr>
        <p:spPr bwMode="auto">
          <a:xfrm>
            <a:off x="4800602" y="2554291"/>
            <a:ext cx="690033" cy="579437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G</a:t>
            </a:r>
          </a:p>
        </p:txBody>
      </p:sp>
      <p:sp>
        <p:nvSpPr>
          <p:cNvPr id="55461" name="AutoShape 165" descr="Woven mat"/>
          <p:cNvSpPr>
            <a:spLocks noChangeArrowheads="1"/>
          </p:cNvSpPr>
          <p:nvPr/>
        </p:nvSpPr>
        <p:spPr bwMode="auto">
          <a:xfrm>
            <a:off x="2023536" y="2552700"/>
            <a:ext cx="690033" cy="579438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Đ</a:t>
            </a:r>
          </a:p>
        </p:txBody>
      </p:sp>
      <p:sp>
        <p:nvSpPr>
          <p:cNvPr id="55462" name="AutoShape 166" descr="Woven mat"/>
          <p:cNvSpPr>
            <a:spLocks noChangeArrowheads="1"/>
          </p:cNvSpPr>
          <p:nvPr/>
        </p:nvSpPr>
        <p:spPr bwMode="auto">
          <a:xfrm>
            <a:off x="3418420" y="2552700"/>
            <a:ext cx="690033" cy="579438"/>
          </a:xfrm>
          <a:prstGeom prst="bevel">
            <a:avLst>
              <a:gd name="adj" fmla="val 12500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3333FF"/>
                </a:solidFill>
                <a:cs typeface="Arial" charset="0"/>
              </a:rPr>
              <a:t>Ờ</a:t>
            </a:r>
          </a:p>
        </p:txBody>
      </p:sp>
      <p:grpSp>
        <p:nvGrpSpPr>
          <p:cNvPr id="29776" name="Group 167"/>
          <p:cNvGrpSpPr>
            <a:grpSpLocks/>
          </p:cNvGrpSpPr>
          <p:nvPr/>
        </p:nvGrpSpPr>
        <p:grpSpPr bwMode="auto">
          <a:xfrm>
            <a:off x="2029884" y="3124200"/>
            <a:ext cx="4155016" cy="565150"/>
            <a:chOff x="953" y="1968"/>
            <a:chExt cx="1963" cy="356"/>
          </a:xfrm>
        </p:grpSpPr>
        <p:sp>
          <p:nvSpPr>
            <p:cNvPr id="29863" name="AutoShape 168" descr="Water droplets"/>
            <p:cNvSpPr>
              <a:spLocks noChangeArrowheads="1"/>
            </p:cNvSpPr>
            <p:nvPr/>
          </p:nvSpPr>
          <p:spPr bwMode="auto">
            <a:xfrm>
              <a:off x="953" y="1968"/>
              <a:ext cx="330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64" name="AutoShape 169" descr="Water droplets"/>
            <p:cNvSpPr>
              <a:spLocks noChangeArrowheads="1"/>
            </p:cNvSpPr>
            <p:nvPr/>
          </p:nvSpPr>
          <p:spPr bwMode="auto">
            <a:xfrm>
              <a:off x="1278" y="1968"/>
              <a:ext cx="329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65" name="AutoShape 170" descr="Water droplets"/>
            <p:cNvSpPr>
              <a:spLocks noChangeArrowheads="1"/>
            </p:cNvSpPr>
            <p:nvPr/>
          </p:nvSpPr>
          <p:spPr bwMode="auto">
            <a:xfrm>
              <a:off x="1605" y="1968"/>
              <a:ext cx="331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66" name="AutoShape 171" descr="Water droplets"/>
            <p:cNvSpPr>
              <a:spLocks noChangeArrowheads="1"/>
            </p:cNvSpPr>
            <p:nvPr/>
          </p:nvSpPr>
          <p:spPr bwMode="auto">
            <a:xfrm>
              <a:off x="1931" y="1968"/>
              <a:ext cx="330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67" name="AutoShape 172" descr="Water droplets"/>
            <p:cNvSpPr>
              <a:spLocks noChangeArrowheads="1"/>
            </p:cNvSpPr>
            <p:nvPr/>
          </p:nvSpPr>
          <p:spPr bwMode="auto">
            <a:xfrm>
              <a:off x="2586" y="1968"/>
              <a:ext cx="330" cy="356"/>
            </a:xfrm>
            <a:prstGeom prst="bevel">
              <a:avLst>
                <a:gd name="adj" fmla="val 12500"/>
              </a:avLst>
            </a:prstGeom>
            <a:blipFill dpi="0" rotWithShape="1">
              <a:blip r:embed="rId8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sp>
          <p:nvSpPr>
            <p:cNvPr id="29868" name="AutoShape 173"/>
            <p:cNvSpPr>
              <a:spLocks noChangeArrowheads="1"/>
            </p:cNvSpPr>
            <p:nvPr/>
          </p:nvSpPr>
          <p:spPr bwMode="auto">
            <a:xfrm>
              <a:off x="2259" y="1968"/>
              <a:ext cx="324" cy="35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55470" name="AutoShape 174" descr="Water droplets"/>
          <p:cNvSpPr>
            <a:spLocks noChangeArrowheads="1"/>
          </p:cNvSpPr>
          <p:nvPr/>
        </p:nvSpPr>
        <p:spPr bwMode="auto">
          <a:xfrm>
            <a:off x="2027768" y="3146428"/>
            <a:ext cx="694267" cy="549275"/>
          </a:xfrm>
          <a:prstGeom prst="bevel">
            <a:avLst>
              <a:gd name="adj" fmla="val 125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cs typeface="Arial" charset="0"/>
              </a:rPr>
              <a:t>H</a:t>
            </a:r>
          </a:p>
        </p:txBody>
      </p:sp>
      <p:sp>
        <p:nvSpPr>
          <p:cNvPr id="55471" name="AutoShape 175" descr="Water droplets"/>
          <p:cNvSpPr>
            <a:spLocks noChangeArrowheads="1"/>
          </p:cNvSpPr>
          <p:nvPr/>
        </p:nvSpPr>
        <p:spPr bwMode="auto">
          <a:xfrm>
            <a:off x="2711453" y="3146428"/>
            <a:ext cx="696383" cy="549275"/>
          </a:xfrm>
          <a:prstGeom prst="bevel">
            <a:avLst>
              <a:gd name="adj" fmla="val 125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cs typeface="Arial" charset="0"/>
              </a:rPr>
              <a:t>Ả</a:t>
            </a:r>
          </a:p>
        </p:txBody>
      </p:sp>
      <p:sp>
        <p:nvSpPr>
          <p:cNvPr id="55472" name="AutoShape 176" descr="Water droplets"/>
          <p:cNvSpPr>
            <a:spLocks noChangeArrowheads="1"/>
          </p:cNvSpPr>
          <p:nvPr/>
        </p:nvSpPr>
        <p:spPr bwMode="auto">
          <a:xfrm>
            <a:off x="3401485" y="3146428"/>
            <a:ext cx="694267" cy="549275"/>
          </a:xfrm>
          <a:prstGeom prst="bevel">
            <a:avLst>
              <a:gd name="adj" fmla="val 125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cs typeface="Arial" charset="0"/>
              </a:rPr>
              <a:t>I</a:t>
            </a:r>
          </a:p>
        </p:txBody>
      </p:sp>
      <p:sp>
        <p:nvSpPr>
          <p:cNvPr id="55473" name="AutoShape 177" descr="Water droplets"/>
          <p:cNvSpPr>
            <a:spLocks noChangeArrowheads="1"/>
          </p:cNvSpPr>
          <p:nvPr/>
        </p:nvSpPr>
        <p:spPr bwMode="auto">
          <a:xfrm>
            <a:off x="4091517" y="3146428"/>
            <a:ext cx="694267" cy="549275"/>
          </a:xfrm>
          <a:prstGeom prst="bevel">
            <a:avLst>
              <a:gd name="adj" fmla="val 125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cs typeface="Arial" charset="0"/>
              </a:rPr>
              <a:t>M</a:t>
            </a:r>
          </a:p>
        </p:txBody>
      </p:sp>
      <p:sp>
        <p:nvSpPr>
          <p:cNvPr id="55474" name="AutoShape 178" descr="Water droplets"/>
          <p:cNvSpPr>
            <a:spLocks noChangeArrowheads="1"/>
          </p:cNvSpPr>
          <p:nvPr/>
        </p:nvSpPr>
        <p:spPr bwMode="auto">
          <a:xfrm>
            <a:off x="5482168" y="3121028"/>
            <a:ext cx="694267" cy="549275"/>
          </a:xfrm>
          <a:prstGeom prst="bevel">
            <a:avLst>
              <a:gd name="adj" fmla="val 12500"/>
            </a:avLst>
          </a:prstGeom>
          <a:blipFill dpi="0" rotWithShape="1">
            <a:blip r:embed="rId8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3300"/>
                </a:solidFill>
                <a:cs typeface="Arial" charset="0"/>
              </a:rPr>
              <a:t>N</a:t>
            </a:r>
          </a:p>
        </p:txBody>
      </p:sp>
      <p:sp>
        <p:nvSpPr>
          <p:cNvPr id="55475" name="AutoShape 179"/>
          <p:cNvSpPr>
            <a:spLocks noChangeArrowheads="1"/>
          </p:cNvSpPr>
          <p:nvPr/>
        </p:nvSpPr>
        <p:spPr bwMode="auto">
          <a:xfrm>
            <a:off x="4783667" y="3146428"/>
            <a:ext cx="696384" cy="549275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Ô</a:t>
            </a:r>
          </a:p>
        </p:txBody>
      </p:sp>
      <p:grpSp>
        <p:nvGrpSpPr>
          <p:cNvPr id="29783" name="Group 180"/>
          <p:cNvGrpSpPr>
            <a:grpSpLocks/>
          </p:cNvGrpSpPr>
          <p:nvPr/>
        </p:nvGrpSpPr>
        <p:grpSpPr bwMode="auto">
          <a:xfrm>
            <a:off x="4787900" y="3663950"/>
            <a:ext cx="2751667" cy="577850"/>
            <a:chOff x="2360" y="2420"/>
            <a:chExt cx="1300" cy="340"/>
          </a:xfrm>
        </p:grpSpPr>
        <p:sp>
          <p:nvSpPr>
            <p:cNvPr id="29859" name="AutoShape 181" descr="White marble"/>
            <p:cNvSpPr>
              <a:spLocks noChangeArrowheads="1"/>
            </p:cNvSpPr>
            <p:nvPr/>
          </p:nvSpPr>
          <p:spPr bwMode="auto">
            <a:xfrm>
              <a:off x="2686" y="2420"/>
              <a:ext cx="325" cy="336"/>
            </a:xfrm>
            <a:prstGeom prst="bevel">
              <a:avLst>
                <a:gd name="adj" fmla="val 125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60" name="AutoShape 182" descr="White marble"/>
            <p:cNvSpPr>
              <a:spLocks noChangeArrowheads="1"/>
            </p:cNvSpPr>
            <p:nvPr/>
          </p:nvSpPr>
          <p:spPr bwMode="auto">
            <a:xfrm>
              <a:off x="3335" y="2424"/>
              <a:ext cx="325" cy="336"/>
            </a:xfrm>
            <a:prstGeom prst="bevel">
              <a:avLst>
                <a:gd name="adj" fmla="val 125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61" name="AutoShape 183"/>
            <p:cNvSpPr>
              <a:spLocks noChangeArrowheads="1"/>
            </p:cNvSpPr>
            <p:nvPr/>
          </p:nvSpPr>
          <p:spPr bwMode="auto">
            <a:xfrm>
              <a:off x="2360" y="2420"/>
              <a:ext cx="325" cy="33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62" name="AutoShape 184" descr="White marble"/>
            <p:cNvSpPr>
              <a:spLocks noChangeArrowheads="1"/>
            </p:cNvSpPr>
            <p:nvPr/>
          </p:nvSpPr>
          <p:spPr bwMode="auto">
            <a:xfrm>
              <a:off x="3012" y="2424"/>
              <a:ext cx="324" cy="336"/>
            </a:xfrm>
            <a:prstGeom prst="bevel">
              <a:avLst>
                <a:gd name="adj" fmla="val 12500"/>
              </a:avLst>
            </a:prstGeom>
            <a:blipFill dpi="0" rotWithShape="1">
              <a:blip r:embed="rId7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481" name="AutoShape 185" descr="White marble"/>
          <p:cNvSpPr>
            <a:spLocks noChangeArrowheads="1"/>
          </p:cNvSpPr>
          <p:nvPr/>
        </p:nvSpPr>
        <p:spPr bwMode="auto">
          <a:xfrm>
            <a:off x="5486401" y="3681413"/>
            <a:ext cx="694267" cy="552450"/>
          </a:xfrm>
          <a:prstGeom prst="bevel">
            <a:avLst>
              <a:gd name="adj" fmla="val 125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U</a:t>
            </a:r>
          </a:p>
        </p:txBody>
      </p:sp>
      <p:sp>
        <p:nvSpPr>
          <p:cNvPr id="55482" name="AutoShape 186" descr="White marble"/>
          <p:cNvSpPr>
            <a:spLocks noChangeArrowheads="1"/>
          </p:cNvSpPr>
          <p:nvPr/>
        </p:nvSpPr>
        <p:spPr bwMode="auto">
          <a:xfrm>
            <a:off x="6858001" y="3679825"/>
            <a:ext cx="694267" cy="552450"/>
          </a:xfrm>
          <a:prstGeom prst="bevel">
            <a:avLst>
              <a:gd name="adj" fmla="val 125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N</a:t>
            </a:r>
          </a:p>
        </p:txBody>
      </p:sp>
      <p:sp>
        <p:nvSpPr>
          <p:cNvPr id="55483" name="AutoShape 187"/>
          <p:cNvSpPr>
            <a:spLocks noChangeArrowheads="1"/>
          </p:cNvSpPr>
          <p:nvPr/>
        </p:nvSpPr>
        <p:spPr bwMode="auto">
          <a:xfrm>
            <a:off x="4792133" y="3681413"/>
            <a:ext cx="694267" cy="552450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Q</a:t>
            </a:r>
          </a:p>
        </p:txBody>
      </p:sp>
      <p:sp>
        <p:nvSpPr>
          <p:cNvPr id="55484" name="AutoShape 188" descr="White marble"/>
          <p:cNvSpPr>
            <a:spLocks noChangeArrowheads="1"/>
          </p:cNvSpPr>
          <p:nvPr/>
        </p:nvSpPr>
        <p:spPr bwMode="auto">
          <a:xfrm>
            <a:off x="6165852" y="3679825"/>
            <a:ext cx="694267" cy="552450"/>
          </a:xfrm>
          <a:prstGeom prst="bevel">
            <a:avLst>
              <a:gd name="adj" fmla="val 12500"/>
            </a:avLst>
          </a:prstGeom>
          <a:blipFill dpi="0" rotWithShape="1">
            <a:blip r:embed="rId7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cs typeface="Arial" charset="0"/>
              </a:rPr>
              <a:t>Â</a:t>
            </a:r>
          </a:p>
        </p:txBody>
      </p:sp>
      <p:grpSp>
        <p:nvGrpSpPr>
          <p:cNvPr id="29788" name="Group 189"/>
          <p:cNvGrpSpPr>
            <a:grpSpLocks/>
          </p:cNvGrpSpPr>
          <p:nvPr/>
        </p:nvGrpSpPr>
        <p:grpSpPr bwMode="auto">
          <a:xfrm>
            <a:off x="609600" y="4235450"/>
            <a:ext cx="5579533" cy="565150"/>
            <a:chOff x="384" y="2764"/>
            <a:chExt cx="2636" cy="356"/>
          </a:xfrm>
        </p:grpSpPr>
        <p:sp>
          <p:nvSpPr>
            <p:cNvPr id="29850" name="AutoShape 190" descr="Denim"/>
            <p:cNvSpPr>
              <a:spLocks noChangeArrowheads="1"/>
            </p:cNvSpPr>
            <p:nvPr/>
          </p:nvSpPr>
          <p:spPr bwMode="auto">
            <a:xfrm>
              <a:off x="2687" y="2766"/>
              <a:ext cx="333" cy="354"/>
            </a:xfrm>
            <a:prstGeom prst="bevel">
              <a:avLst>
                <a:gd name="adj" fmla="val 12500"/>
              </a:avLst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29851" name="Group 191"/>
            <p:cNvGrpSpPr>
              <a:grpSpLocks/>
            </p:cNvGrpSpPr>
            <p:nvPr/>
          </p:nvGrpSpPr>
          <p:grpSpPr bwMode="auto">
            <a:xfrm>
              <a:off x="384" y="2764"/>
              <a:ext cx="1976" cy="356"/>
              <a:chOff x="554" y="2764"/>
              <a:chExt cx="1806" cy="338"/>
            </a:xfrm>
          </p:grpSpPr>
          <p:sp>
            <p:nvSpPr>
              <p:cNvPr id="29853" name="AutoShape 192" descr="Denim"/>
              <p:cNvSpPr>
                <a:spLocks noChangeArrowheads="1"/>
              </p:cNvSpPr>
              <p:nvPr/>
            </p:nvSpPr>
            <p:spPr bwMode="auto">
              <a:xfrm>
                <a:off x="855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54" name="AutoShape 193" descr="Denim"/>
              <p:cNvSpPr>
                <a:spLocks noChangeArrowheads="1"/>
              </p:cNvSpPr>
              <p:nvPr/>
            </p:nvSpPr>
            <p:spPr bwMode="auto">
              <a:xfrm>
                <a:off x="1156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55" name="AutoShape 194" descr="Denim"/>
              <p:cNvSpPr>
                <a:spLocks noChangeArrowheads="1"/>
              </p:cNvSpPr>
              <p:nvPr/>
            </p:nvSpPr>
            <p:spPr bwMode="auto">
              <a:xfrm>
                <a:off x="1457" y="2764"/>
                <a:ext cx="299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56" name="AutoShape 195" descr="Denim"/>
              <p:cNvSpPr>
                <a:spLocks noChangeArrowheads="1"/>
              </p:cNvSpPr>
              <p:nvPr/>
            </p:nvSpPr>
            <p:spPr bwMode="auto">
              <a:xfrm>
                <a:off x="1758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57" name="AutoShape 196" descr="Denim"/>
              <p:cNvSpPr>
                <a:spLocks noChangeArrowheads="1"/>
              </p:cNvSpPr>
              <p:nvPr/>
            </p:nvSpPr>
            <p:spPr bwMode="auto">
              <a:xfrm>
                <a:off x="554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58" name="AutoShape 197" descr="Denim"/>
              <p:cNvSpPr>
                <a:spLocks noChangeArrowheads="1"/>
              </p:cNvSpPr>
              <p:nvPr/>
            </p:nvSpPr>
            <p:spPr bwMode="auto">
              <a:xfrm>
                <a:off x="2061" y="2764"/>
                <a:ext cx="299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29852" name="AutoShape 198"/>
            <p:cNvSpPr>
              <a:spLocks noChangeArrowheads="1"/>
            </p:cNvSpPr>
            <p:nvPr/>
          </p:nvSpPr>
          <p:spPr bwMode="auto">
            <a:xfrm>
              <a:off x="2364" y="2764"/>
              <a:ext cx="320" cy="35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grpSp>
        <p:nvGrpSpPr>
          <p:cNvPr id="20" name="Group 199"/>
          <p:cNvGrpSpPr>
            <a:grpSpLocks/>
          </p:cNvGrpSpPr>
          <p:nvPr/>
        </p:nvGrpSpPr>
        <p:grpSpPr bwMode="auto">
          <a:xfrm>
            <a:off x="592668" y="4235450"/>
            <a:ext cx="5579533" cy="565150"/>
            <a:chOff x="384" y="2764"/>
            <a:chExt cx="2636" cy="356"/>
          </a:xfrm>
        </p:grpSpPr>
        <p:sp>
          <p:nvSpPr>
            <p:cNvPr id="29841" name="AutoShape 200" descr="Denim"/>
            <p:cNvSpPr>
              <a:spLocks noChangeArrowheads="1"/>
            </p:cNvSpPr>
            <p:nvPr/>
          </p:nvSpPr>
          <p:spPr bwMode="auto">
            <a:xfrm>
              <a:off x="2687" y="2766"/>
              <a:ext cx="333" cy="354"/>
            </a:xfrm>
            <a:prstGeom prst="bevel">
              <a:avLst>
                <a:gd name="adj" fmla="val 12500"/>
              </a:avLst>
            </a:prstGeom>
            <a:blipFill dpi="0" rotWithShape="1">
              <a:blip r:embed="rId6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  <p:grpSp>
          <p:nvGrpSpPr>
            <p:cNvPr id="29842" name="Group 201"/>
            <p:cNvGrpSpPr>
              <a:grpSpLocks/>
            </p:cNvGrpSpPr>
            <p:nvPr/>
          </p:nvGrpSpPr>
          <p:grpSpPr bwMode="auto">
            <a:xfrm>
              <a:off x="384" y="2764"/>
              <a:ext cx="1976" cy="356"/>
              <a:chOff x="554" y="2764"/>
              <a:chExt cx="1806" cy="338"/>
            </a:xfrm>
          </p:grpSpPr>
          <p:sp>
            <p:nvSpPr>
              <p:cNvPr id="29844" name="AutoShape 202" descr="Denim"/>
              <p:cNvSpPr>
                <a:spLocks noChangeArrowheads="1"/>
              </p:cNvSpPr>
              <p:nvPr/>
            </p:nvSpPr>
            <p:spPr bwMode="auto">
              <a:xfrm>
                <a:off x="855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45" name="AutoShape 203" descr="Denim"/>
              <p:cNvSpPr>
                <a:spLocks noChangeArrowheads="1"/>
              </p:cNvSpPr>
              <p:nvPr/>
            </p:nvSpPr>
            <p:spPr bwMode="auto">
              <a:xfrm>
                <a:off x="1156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46" name="AutoShape 204" descr="Denim"/>
              <p:cNvSpPr>
                <a:spLocks noChangeArrowheads="1"/>
              </p:cNvSpPr>
              <p:nvPr/>
            </p:nvSpPr>
            <p:spPr bwMode="auto">
              <a:xfrm>
                <a:off x="1457" y="2764"/>
                <a:ext cx="299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47" name="AutoShape 205" descr="Denim"/>
              <p:cNvSpPr>
                <a:spLocks noChangeArrowheads="1"/>
              </p:cNvSpPr>
              <p:nvPr/>
            </p:nvSpPr>
            <p:spPr bwMode="auto">
              <a:xfrm>
                <a:off x="1758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48" name="AutoShape 206" descr="Denim"/>
              <p:cNvSpPr>
                <a:spLocks noChangeArrowheads="1"/>
              </p:cNvSpPr>
              <p:nvPr/>
            </p:nvSpPr>
            <p:spPr bwMode="auto">
              <a:xfrm>
                <a:off x="554" y="2764"/>
                <a:ext cx="300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  <p:sp>
            <p:nvSpPr>
              <p:cNvPr id="29849" name="AutoShape 207" descr="Denim"/>
              <p:cNvSpPr>
                <a:spLocks noChangeArrowheads="1"/>
              </p:cNvSpPr>
              <p:nvPr/>
            </p:nvSpPr>
            <p:spPr bwMode="auto">
              <a:xfrm>
                <a:off x="2061" y="2764"/>
                <a:ext cx="299" cy="338"/>
              </a:xfrm>
              <a:prstGeom prst="bevel">
                <a:avLst>
                  <a:gd name="adj" fmla="val 12500"/>
                </a:avLst>
              </a:prstGeom>
              <a:blipFill dpi="0" rotWithShape="1">
                <a:blip r:embed="rId6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FFFFFF"/>
                  </a:solidFill>
                  <a:cs typeface="Arial" charset="0"/>
                </a:endParaRPr>
              </a:p>
            </p:txBody>
          </p:sp>
        </p:grpSp>
        <p:sp>
          <p:nvSpPr>
            <p:cNvPr id="29843" name="AutoShape 208"/>
            <p:cNvSpPr>
              <a:spLocks noChangeArrowheads="1"/>
            </p:cNvSpPr>
            <p:nvPr/>
          </p:nvSpPr>
          <p:spPr bwMode="auto">
            <a:xfrm>
              <a:off x="2364" y="2764"/>
              <a:ext cx="320" cy="356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 b="1">
                <a:solidFill>
                  <a:srgbClr val="FFFFFF"/>
                </a:solidFill>
                <a:cs typeface="Arial" charset="0"/>
              </a:endParaRPr>
            </a:p>
          </p:txBody>
        </p:sp>
      </p:grpSp>
      <p:sp>
        <p:nvSpPr>
          <p:cNvPr id="55505" name="AutoShape 209" descr="Denim"/>
          <p:cNvSpPr>
            <a:spLocks noChangeArrowheads="1"/>
          </p:cNvSpPr>
          <p:nvPr/>
        </p:nvSpPr>
        <p:spPr bwMode="auto">
          <a:xfrm>
            <a:off x="1305985" y="4237038"/>
            <a:ext cx="709083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Ạ</a:t>
            </a:r>
          </a:p>
        </p:txBody>
      </p:sp>
      <p:sp>
        <p:nvSpPr>
          <p:cNvPr id="55506" name="AutoShape 210" descr="Denim"/>
          <p:cNvSpPr>
            <a:spLocks noChangeArrowheads="1"/>
          </p:cNvSpPr>
          <p:nvPr/>
        </p:nvSpPr>
        <p:spPr bwMode="auto">
          <a:xfrm>
            <a:off x="2006602" y="4237038"/>
            <a:ext cx="709084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C</a:t>
            </a:r>
          </a:p>
        </p:txBody>
      </p:sp>
      <p:sp>
        <p:nvSpPr>
          <p:cNvPr id="55507" name="AutoShape 211" descr="Denim"/>
          <p:cNvSpPr>
            <a:spLocks noChangeArrowheads="1"/>
          </p:cNvSpPr>
          <p:nvPr/>
        </p:nvSpPr>
        <p:spPr bwMode="auto">
          <a:xfrm>
            <a:off x="2709335" y="4237038"/>
            <a:ext cx="709084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H</a:t>
            </a:r>
          </a:p>
        </p:txBody>
      </p:sp>
      <p:sp>
        <p:nvSpPr>
          <p:cNvPr id="55508" name="AutoShape 212" descr="Denim"/>
          <p:cNvSpPr>
            <a:spLocks noChangeArrowheads="1"/>
          </p:cNvSpPr>
          <p:nvPr/>
        </p:nvSpPr>
        <p:spPr bwMode="auto">
          <a:xfrm>
            <a:off x="3397253" y="4237038"/>
            <a:ext cx="706967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Đ</a:t>
            </a:r>
          </a:p>
        </p:txBody>
      </p:sp>
      <p:sp>
        <p:nvSpPr>
          <p:cNvPr id="55509" name="AutoShape 213" descr="Denim"/>
          <p:cNvSpPr>
            <a:spLocks noChangeArrowheads="1"/>
          </p:cNvSpPr>
          <p:nvPr/>
        </p:nvSpPr>
        <p:spPr bwMode="auto">
          <a:xfrm>
            <a:off x="592667" y="4237038"/>
            <a:ext cx="709084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B</a:t>
            </a:r>
          </a:p>
        </p:txBody>
      </p:sp>
      <p:sp>
        <p:nvSpPr>
          <p:cNvPr id="55510" name="AutoShape 214" descr="Denim"/>
          <p:cNvSpPr>
            <a:spLocks noChangeArrowheads="1"/>
          </p:cNvSpPr>
          <p:nvPr/>
        </p:nvSpPr>
        <p:spPr bwMode="auto">
          <a:xfrm>
            <a:off x="4089402" y="4237038"/>
            <a:ext cx="709084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Ằ</a:t>
            </a:r>
          </a:p>
        </p:txBody>
      </p:sp>
      <p:sp>
        <p:nvSpPr>
          <p:cNvPr id="55511" name="AutoShape 215" descr="Denim"/>
          <p:cNvSpPr>
            <a:spLocks noChangeArrowheads="1"/>
          </p:cNvSpPr>
          <p:nvPr/>
        </p:nvSpPr>
        <p:spPr bwMode="auto">
          <a:xfrm>
            <a:off x="5486402" y="4227513"/>
            <a:ext cx="709084" cy="563562"/>
          </a:xfrm>
          <a:prstGeom prst="bevel">
            <a:avLst>
              <a:gd name="adj" fmla="val 12500"/>
            </a:avLst>
          </a:prstGeom>
          <a:blipFill dpi="0" rotWithShape="1">
            <a:blip r:embed="rId6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CC"/>
                </a:solidFill>
                <a:cs typeface="Arial" charset="0"/>
              </a:rPr>
              <a:t>G</a:t>
            </a:r>
          </a:p>
        </p:txBody>
      </p:sp>
      <p:sp>
        <p:nvSpPr>
          <p:cNvPr id="55512" name="AutoShape 216"/>
          <p:cNvSpPr>
            <a:spLocks noChangeArrowheads="1"/>
          </p:cNvSpPr>
          <p:nvPr/>
        </p:nvSpPr>
        <p:spPr bwMode="auto">
          <a:xfrm>
            <a:off x="4779435" y="4237038"/>
            <a:ext cx="709084" cy="563562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N</a:t>
            </a:r>
          </a:p>
        </p:txBody>
      </p:sp>
      <p:grpSp>
        <p:nvGrpSpPr>
          <p:cNvPr id="29798" name="Group 217"/>
          <p:cNvGrpSpPr>
            <a:grpSpLocks/>
          </p:cNvGrpSpPr>
          <p:nvPr/>
        </p:nvGrpSpPr>
        <p:grpSpPr bwMode="auto">
          <a:xfrm>
            <a:off x="2694520" y="4803775"/>
            <a:ext cx="4210049" cy="577850"/>
            <a:chOff x="1268" y="3024"/>
            <a:chExt cx="1989" cy="364"/>
          </a:xfrm>
        </p:grpSpPr>
        <p:sp>
          <p:nvSpPr>
            <p:cNvPr id="29835" name="AutoShape 218" descr="Papyrus"/>
            <p:cNvSpPr>
              <a:spLocks noChangeArrowheads="1"/>
            </p:cNvSpPr>
            <p:nvPr/>
          </p:nvSpPr>
          <p:spPr bwMode="auto">
            <a:xfrm>
              <a:off x="1268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6" name="AutoShape 219" descr="Papyrus"/>
            <p:cNvSpPr>
              <a:spLocks noChangeArrowheads="1"/>
            </p:cNvSpPr>
            <p:nvPr/>
          </p:nvSpPr>
          <p:spPr bwMode="auto">
            <a:xfrm>
              <a:off x="1600" y="3024"/>
              <a:ext cx="330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7" name="AutoShape 220" descr="Papyrus"/>
            <p:cNvSpPr>
              <a:spLocks noChangeArrowheads="1"/>
            </p:cNvSpPr>
            <p:nvPr/>
          </p:nvSpPr>
          <p:spPr bwMode="auto">
            <a:xfrm>
              <a:off x="1933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8" name="AutoShape 221"/>
            <p:cNvSpPr>
              <a:spLocks noChangeArrowheads="1"/>
            </p:cNvSpPr>
            <p:nvPr/>
          </p:nvSpPr>
          <p:spPr bwMode="auto">
            <a:xfrm>
              <a:off x="2265" y="3024"/>
              <a:ext cx="329" cy="364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9" name="AutoShape 222" descr="Papyrus"/>
            <p:cNvSpPr>
              <a:spLocks noChangeArrowheads="1"/>
            </p:cNvSpPr>
            <p:nvPr/>
          </p:nvSpPr>
          <p:spPr bwMode="auto">
            <a:xfrm>
              <a:off x="2928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40" name="AutoShape 223" descr="Papyrus"/>
            <p:cNvSpPr>
              <a:spLocks noChangeArrowheads="1"/>
            </p:cNvSpPr>
            <p:nvPr/>
          </p:nvSpPr>
          <p:spPr bwMode="auto">
            <a:xfrm>
              <a:off x="2598" y="3024"/>
              <a:ext cx="329" cy="364"/>
            </a:xfrm>
            <a:prstGeom prst="bevel">
              <a:avLst>
                <a:gd name="adj" fmla="val 12500"/>
              </a:avLst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520" name="AutoShape 224" descr="Papyrus"/>
          <p:cNvSpPr>
            <a:spLocks noChangeArrowheads="1"/>
          </p:cNvSpPr>
          <p:nvPr/>
        </p:nvSpPr>
        <p:spPr bwMode="auto">
          <a:xfrm>
            <a:off x="2694519" y="4778378"/>
            <a:ext cx="698500" cy="593725"/>
          </a:xfrm>
          <a:prstGeom prst="beve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T</a:t>
            </a:r>
          </a:p>
        </p:txBody>
      </p:sp>
      <p:sp>
        <p:nvSpPr>
          <p:cNvPr id="55521" name="AutoShape 225" descr="Papyrus"/>
          <p:cNvSpPr>
            <a:spLocks noChangeArrowheads="1"/>
          </p:cNvSpPr>
          <p:nvPr/>
        </p:nvSpPr>
        <p:spPr bwMode="auto">
          <a:xfrm>
            <a:off x="3393017" y="4781553"/>
            <a:ext cx="700616" cy="593725"/>
          </a:xfrm>
          <a:prstGeom prst="beve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H</a:t>
            </a:r>
          </a:p>
        </p:txBody>
      </p:sp>
      <p:sp>
        <p:nvSpPr>
          <p:cNvPr id="55522" name="AutoShape 226" descr="Papyrus"/>
          <p:cNvSpPr>
            <a:spLocks noChangeArrowheads="1"/>
          </p:cNvSpPr>
          <p:nvPr/>
        </p:nvSpPr>
        <p:spPr bwMode="auto">
          <a:xfrm>
            <a:off x="4099984" y="4792666"/>
            <a:ext cx="700616" cy="593725"/>
          </a:xfrm>
          <a:prstGeom prst="beve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U</a:t>
            </a:r>
          </a:p>
        </p:txBody>
      </p:sp>
      <p:sp>
        <p:nvSpPr>
          <p:cNvPr id="55523" name="AutoShape 227"/>
          <p:cNvSpPr>
            <a:spLocks noChangeArrowheads="1"/>
          </p:cNvSpPr>
          <p:nvPr/>
        </p:nvSpPr>
        <p:spPr bwMode="auto">
          <a:xfrm>
            <a:off x="4796369" y="4797428"/>
            <a:ext cx="700617" cy="593725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FF"/>
                </a:solidFill>
                <a:cs typeface="Arial" charset="0"/>
              </a:rPr>
              <a:t>Y</a:t>
            </a:r>
          </a:p>
        </p:txBody>
      </p:sp>
      <p:sp>
        <p:nvSpPr>
          <p:cNvPr id="55524" name="AutoShape 228" descr="Papyrus"/>
          <p:cNvSpPr>
            <a:spLocks noChangeArrowheads="1"/>
          </p:cNvSpPr>
          <p:nvPr/>
        </p:nvSpPr>
        <p:spPr bwMode="auto">
          <a:xfrm>
            <a:off x="6203951" y="4806953"/>
            <a:ext cx="698500" cy="593725"/>
          </a:xfrm>
          <a:prstGeom prst="beve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N</a:t>
            </a:r>
          </a:p>
        </p:txBody>
      </p:sp>
      <p:sp>
        <p:nvSpPr>
          <p:cNvPr id="55525" name="AutoShape 229" descr="Papyrus"/>
          <p:cNvSpPr>
            <a:spLocks noChangeArrowheads="1"/>
          </p:cNvSpPr>
          <p:nvPr/>
        </p:nvSpPr>
        <p:spPr bwMode="auto">
          <a:xfrm>
            <a:off x="5499102" y="4806953"/>
            <a:ext cx="700617" cy="593725"/>
          </a:xfrm>
          <a:prstGeom prst="bevel">
            <a:avLst>
              <a:gd name="adj" fmla="val 12500"/>
            </a:avLst>
          </a:prstGeom>
          <a:blipFill dpi="0" rotWithShape="1">
            <a:blip r:embed="rId5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000000"/>
                </a:solidFill>
                <a:cs typeface="Arial" charset="0"/>
              </a:rPr>
              <a:t>Ề</a:t>
            </a:r>
          </a:p>
        </p:txBody>
      </p:sp>
      <p:grpSp>
        <p:nvGrpSpPr>
          <p:cNvPr id="29805" name="Group 230"/>
          <p:cNvGrpSpPr>
            <a:grpSpLocks/>
          </p:cNvGrpSpPr>
          <p:nvPr/>
        </p:nvGrpSpPr>
        <p:grpSpPr bwMode="auto">
          <a:xfrm>
            <a:off x="3373966" y="5375278"/>
            <a:ext cx="8466667" cy="581025"/>
            <a:chOff x="1692" y="3492"/>
            <a:chExt cx="4000" cy="366"/>
          </a:xfrm>
        </p:grpSpPr>
        <p:sp>
          <p:nvSpPr>
            <p:cNvPr id="29823" name="AutoShape 231" descr="Large checker board"/>
            <p:cNvSpPr>
              <a:spLocks noChangeArrowheads="1"/>
            </p:cNvSpPr>
            <p:nvPr/>
          </p:nvSpPr>
          <p:spPr bwMode="auto">
            <a:xfrm>
              <a:off x="2027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24" name="AutoShape 232" descr="Large checker board"/>
            <p:cNvSpPr>
              <a:spLocks noChangeArrowheads="1"/>
            </p:cNvSpPr>
            <p:nvPr/>
          </p:nvSpPr>
          <p:spPr bwMode="auto">
            <a:xfrm>
              <a:off x="3362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25" name="AutoShape 233" descr="Large checker board"/>
            <p:cNvSpPr>
              <a:spLocks noChangeArrowheads="1"/>
            </p:cNvSpPr>
            <p:nvPr/>
          </p:nvSpPr>
          <p:spPr bwMode="auto">
            <a:xfrm>
              <a:off x="3691" y="3494"/>
              <a:ext cx="333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26" name="AutoShape 234" descr="Large checker board"/>
            <p:cNvSpPr>
              <a:spLocks noChangeArrowheads="1"/>
            </p:cNvSpPr>
            <p:nvPr/>
          </p:nvSpPr>
          <p:spPr bwMode="auto">
            <a:xfrm>
              <a:off x="4027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27" name="AutoShape 235" descr="Large checker board"/>
            <p:cNvSpPr>
              <a:spLocks noChangeArrowheads="1"/>
            </p:cNvSpPr>
            <p:nvPr/>
          </p:nvSpPr>
          <p:spPr bwMode="auto">
            <a:xfrm>
              <a:off x="4360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28" name="AutoShape 236" descr="Large checker board"/>
            <p:cNvSpPr>
              <a:spLocks noChangeArrowheads="1"/>
            </p:cNvSpPr>
            <p:nvPr/>
          </p:nvSpPr>
          <p:spPr bwMode="auto">
            <a:xfrm>
              <a:off x="2699" y="3494"/>
              <a:ext cx="333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29" name="AutoShape 237" descr="Large checker board"/>
            <p:cNvSpPr>
              <a:spLocks noChangeArrowheads="1"/>
            </p:cNvSpPr>
            <p:nvPr/>
          </p:nvSpPr>
          <p:spPr bwMode="auto">
            <a:xfrm>
              <a:off x="3026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0" name="AutoShape 238" descr="Large checker board"/>
            <p:cNvSpPr>
              <a:spLocks noChangeArrowheads="1"/>
            </p:cNvSpPr>
            <p:nvPr/>
          </p:nvSpPr>
          <p:spPr bwMode="auto">
            <a:xfrm>
              <a:off x="1692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1" name="AutoShape 239"/>
            <p:cNvSpPr>
              <a:spLocks noChangeArrowheads="1"/>
            </p:cNvSpPr>
            <p:nvPr/>
          </p:nvSpPr>
          <p:spPr bwMode="auto">
            <a:xfrm>
              <a:off x="2362" y="3494"/>
              <a:ext cx="332" cy="364"/>
            </a:xfrm>
            <a:prstGeom prst="bevel">
              <a:avLst>
                <a:gd name="adj" fmla="val 12500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2" name="AutoShape 240" descr="Large checker board"/>
            <p:cNvSpPr>
              <a:spLocks noChangeArrowheads="1"/>
            </p:cNvSpPr>
            <p:nvPr/>
          </p:nvSpPr>
          <p:spPr bwMode="auto">
            <a:xfrm>
              <a:off x="4697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3" name="AutoShape 241" descr="Large checker board"/>
            <p:cNvSpPr>
              <a:spLocks noChangeArrowheads="1"/>
            </p:cNvSpPr>
            <p:nvPr/>
          </p:nvSpPr>
          <p:spPr bwMode="auto">
            <a:xfrm>
              <a:off x="5360" y="3494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29834" name="AutoShape 242" descr="Large checker board"/>
            <p:cNvSpPr>
              <a:spLocks noChangeArrowheads="1"/>
            </p:cNvSpPr>
            <p:nvPr/>
          </p:nvSpPr>
          <p:spPr bwMode="auto">
            <a:xfrm>
              <a:off x="5030" y="3492"/>
              <a:ext cx="332" cy="364"/>
            </a:xfrm>
            <a:prstGeom prst="bevel">
              <a:avLst>
                <a:gd name="adj" fmla="val 12500"/>
              </a:avLst>
            </a:prstGeom>
            <a:pattFill prst="lgCheck">
              <a:fgClr>
                <a:srgbClr val="CCCCFF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5539" name="AutoShape 243" descr="Solid diamond"/>
          <p:cNvSpPr>
            <a:spLocks noChangeArrowheads="1"/>
          </p:cNvSpPr>
          <p:nvPr/>
        </p:nvSpPr>
        <p:spPr bwMode="auto">
          <a:xfrm>
            <a:off x="4102102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I</a:t>
            </a:r>
          </a:p>
        </p:txBody>
      </p:sp>
      <p:sp>
        <p:nvSpPr>
          <p:cNvPr id="55540" name="AutoShape 244" descr="Solid diamond"/>
          <p:cNvSpPr>
            <a:spLocks noChangeArrowheads="1"/>
          </p:cNvSpPr>
          <p:nvPr/>
        </p:nvSpPr>
        <p:spPr bwMode="auto">
          <a:xfrm>
            <a:off x="6913035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Ô</a:t>
            </a:r>
          </a:p>
        </p:txBody>
      </p:sp>
      <p:sp>
        <p:nvSpPr>
          <p:cNvPr id="55541" name="AutoShape 245" descr="Solid diamond"/>
          <p:cNvSpPr>
            <a:spLocks noChangeArrowheads="1"/>
          </p:cNvSpPr>
          <p:nvPr/>
        </p:nvSpPr>
        <p:spPr bwMode="auto">
          <a:xfrm>
            <a:off x="7611535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N</a:t>
            </a:r>
          </a:p>
        </p:txBody>
      </p:sp>
      <p:sp>
        <p:nvSpPr>
          <p:cNvPr id="55542" name="AutoShape 246" descr="Solid diamond"/>
          <p:cNvSpPr>
            <a:spLocks noChangeArrowheads="1"/>
          </p:cNvSpPr>
          <p:nvPr/>
        </p:nvSpPr>
        <p:spPr bwMode="auto">
          <a:xfrm>
            <a:off x="8310035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G</a:t>
            </a:r>
          </a:p>
        </p:txBody>
      </p:sp>
      <p:sp>
        <p:nvSpPr>
          <p:cNvPr id="55543" name="AutoShape 247" descr="Solid diamond"/>
          <p:cNvSpPr>
            <a:spLocks noChangeArrowheads="1"/>
          </p:cNvSpPr>
          <p:nvPr/>
        </p:nvSpPr>
        <p:spPr bwMode="auto">
          <a:xfrm>
            <a:off x="9010653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T</a:t>
            </a:r>
          </a:p>
        </p:txBody>
      </p:sp>
      <p:sp>
        <p:nvSpPr>
          <p:cNvPr id="55544" name="AutoShape 248" descr="Solid diamond"/>
          <p:cNvSpPr>
            <a:spLocks noChangeArrowheads="1"/>
          </p:cNvSpPr>
          <p:nvPr/>
        </p:nvSpPr>
        <p:spPr bwMode="auto">
          <a:xfrm>
            <a:off x="5503335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U</a:t>
            </a:r>
          </a:p>
        </p:txBody>
      </p:sp>
      <p:sp>
        <p:nvSpPr>
          <p:cNvPr id="55545" name="AutoShape 249" descr="Solid diamond"/>
          <p:cNvSpPr>
            <a:spLocks noChangeArrowheads="1"/>
          </p:cNvSpPr>
          <p:nvPr/>
        </p:nvSpPr>
        <p:spPr bwMode="auto">
          <a:xfrm>
            <a:off x="6195486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C</a:t>
            </a:r>
          </a:p>
        </p:txBody>
      </p:sp>
      <p:sp>
        <p:nvSpPr>
          <p:cNvPr id="55546" name="AutoShape 250" descr="Solid diamond"/>
          <p:cNvSpPr>
            <a:spLocks noChangeArrowheads="1"/>
          </p:cNvSpPr>
          <p:nvPr/>
        </p:nvSpPr>
        <p:spPr bwMode="auto">
          <a:xfrm>
            <a:off x="3382435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K</a:t>
            </a:r>
          </a:p>
        </p:txBody>
      </p:sp>
      <p:sp>
        <p:nvSpPr>
          <p:cNvPr id="55547" name="AutoShape 251"/>
          <p:cNvSpPr>
            <a:spLocks noChangeArrowheads="1"/>
          </p:cNvSpPr>
          <p:nvPr/>
        </p:nvSpPr>
        <p:spPr bwMode="auto">
          <a:xfrm>
            <a:off x="4800602" y="5386391"/>
            <a:ext cx="706967" cy="619125"/>
          </a:xfrm>
          <a:prstGeom prst="bevel">
            <a:avLst>
              <a:gd name="adj" fmla="val 125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FFFF"/>
                </a:solidFill>
                <a:cs typeface="Arial" charset="0"/>
              </a:rPr>
              <a:t>Ề</a:t>
            </a:r>
          </a:p>
        </p:txBody>
      </p:sp>
      <p:sp>
        <p:nvSpPr>
          <p:cNvPr id="55548" name="AutoShape 252" descr="Solid diamond"/>
          <p:cNvSpPr>
            <a:spLocks noChangeArrowheads="1"/>
          </p:cNvSpPr>
          <p:nvPr/>
        </p:nvSpPr>
        <p:spPr bwMode="auto">
          <a:xfrm>
            <a:off x="9723969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I</a:t>
            </a:r>
          </a:p>
        </p:txBody>
      </p:sp>
      <p:sp>
        <p:nvSpPr>
          <p:cNvPr id="55549" name="AutoShape 253" descr="Solid diamond"/>
          <p:cNvSpPr>
            <a:spLocks noChangeArrowheads="1"/>
          </p:cNvSpPr>
          <p:nvPr/>
        </p:nvSpPr>
        <p:spPr bwMode="auto">
          <a:xfrm>
            <a:off x="11093452" y="5375278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6600FF"/>
                </a:solidFill>
                <a:cs typeface="Arial" charset="0"/>
              </a:rPr>
              <a:t>N</a:t>
            </a:r>
          </a:p>
        </p:txBody>
      </p:sp>
      <p:sp>
        <p:nvSpPr>
          <p:cNvPr id="55550" name="AutoShape 254" descr="Solid diamond"/>
          <p:cNvSpPr>
            <a:spLocks noChangeArrowheads="1"/>
          </p:cNvSpPr>
          <p:nvPr/>
        </p:nvSpPr>
        <p:spPr bwMode="auto">
          <a:xfrm>
            <a:off x="10441519" y="5386391"/>
            <a:ext cx="706967" cy="619125"/>
          </a:xfrm>
          <a:prstGeom prst="bevel">
            <a:avLst>
              <a:gd name="adj" fmla="val 12500"/>
            </a:avLst>
          </a:prstGeom>
          <a:pattFill prst="solidDmnd">
            <a:fgClr>
              <a:schemeClr val="bg1"/>
            </a:fgClr>
            <a:bgClr>
              <a:srgbClr val="CCCC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6600FF"/>
                </a:solidFill>
                <a:cs typeface="Arial" charset="0"/>
              </a:rPr>
              <a:t>Ễ</a:t>
            </a:r>
          </a:p>
        </p:txBody>
      </p:sp>
      <p:sp>
        <p:nvSpPr>
          <p:cNvPr id="260" name="Text Box 81"/>
          <p:cNvSpPr txBox="1">
            <a:spLocks noGrp="1" noChangeArrowheads="1"/>
          </p:cNvSpPr>
          <p:nvPr>
            <p:ph/>
          </p:nvPr>
        </p:nvSpPr>
        <p:spPr bwMode="auto">
          <a:xfrm>
            <a:off x="609601" y="274639"/>
            <a:ext cx="7354186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Tên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tướng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của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quân</a:t>
            </a:r>
            <a:r>
              <a:rPr lang="en-US" sz="3200" b="1" dirty="0">
                <a:solidFill>
                  <a:srgbClr val="000000"/>
                </a:solidFill>
              </a:rPr>
              <a:t> Nam </a:t>
            </a:r>
            <a:r>
              <a:rPr lang="en-US" sz="3200" b="1" dirty="0" err="1">
                <a:solidFill>
                  <a:srgbClr val="000000"/>
                </a:solidFill>
              </a:rPr>
              <a:t>Hán</a:t>
            </a:r>
            <a:r>
              <a:rPr lang="en-US" sz="3200" b="1" dirty="0">
                <a:solidFill>
                  <a:srgbClr val="000000"/>
                </a:solidFill>
              </a:rPr>
              <a:t> sang </a:t>
            </a:r>
            <a:r>
              <a:rPr lang="en-US" sz="3200" b="1" dirty="0" err="1">
                <a:solidFill>
                  <a:srgbClr val="000000"/>
                </a:solidFill>
              </a:rPr>
              <a:t>xâm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>
                <a:solidFill>
                  <a:srgbClr val="000000"/>
                </a:solidFill>
              </a:rPr>
              <a:t>ta?(12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cái</a:t>
            </a:r>
            <a:r>
              <a:rPr lang="en-US" sz="32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1" name="Text Box 80"/>
          <p:cNvSpPr txBox="1">
            <a:spLocks noChangeArrowheads="1"/>
          </p:cNvSpPr>
          <p:nvPr/>
        </p:nvSpPr>
        <p:spPr bwMode="auto">
          <a:xfrm>
            <a:off x="569162" y="287848"/>
            <a:ext cx="7435064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2. </a:t>
            </a:r>
            <a:r>
              <a:rPr lang="en-US" sz="3200" b="1" dirty="0" err="1">
                <a:solidFill>
                  <a:srgbClr val="000000"/>
                </a:solidFill>
              </a:rPr>
              <a:t>Quân</a:t>
            </a:r>
            <a:r>
              <a:rPr lang="en-US" sz="3200" b="1" dirty="0">
                <a:solidFill>
                  <a:srgbClr val="000000"/>
                </a:solidFill>
              </a:rPr>
              <a:t> Nam </a:t>
            </a:r>
            <a:r>
              <a:rPr lang="en-US" sz="3200" b="1" dirty="0" err="1">
                <a:solidFill>
                  <a:srgbClr val="000000"/>
                </a:solidFill>
              </a:rPr>
              <a:t>Hán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vào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nước</a:t>
            </a:r>
            <a:r>
              <a:rPr lang="en-US" sz="3200" b="1" dirty="0">
                <a:solidFill>
                  <a:srgbClr val="000000"/>
                </a:solidFill>
              </a:rPr>
              <a:t> ta </a:t>
            </a:r>
            <a:r>
              <a:rPr lang="en-US" sz="3200" b="1" dirty="0" err="1" smtClean="0">
                <a:solidFill>
                  <a:srgbClr val="000000"/>
                </a:solidFill>
              </a:rPr>
              <a:t>bằng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đường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nào</a:t>
            </a:r>
            <a:r>
              <a:rPr lang="en-US" sz="3200" b="1" dirty="0">
                <a:solidFill>
                  <a:srgbClr val="000000"/>
                </a:solidFill>
              </a:rPr>
              <a:t>?(4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cái</a:t>
            </a:r>
            <a:r>
              <a:rPr lang="en-US" sz="32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2" name="Text Box 79"/>
          <p:cNvSpPr txBox="1">
            <a:spLocks noChangeArrowheads="1"/>
          </p:cNvSpPr>
          <p:nvPr/>
        </p:nvSpPr>
        <p:spPr bwMode="auto">
          <a:xfrm>
            <a:off x="529954" y="256098"/>
            <a:ext cx="7435064" cy="107721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3. </a:t>
            </a:r>
            <a:r>
              <a:rPr lang="en-US" sz="3200" b="1" dirty="0" err="1">
                <a:solidFill>
                  <a:srgbClr val="000000"/>
                </a:solidFill>
              </a:rPr>
              <a:t>Quê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của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Ngô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Quyền</a:t>
            </a:r>
            <a:r>
              <a:rPr lang="en-US" sz="3200" b="1" dirty="0">
                <a:solidFill>
                  <a:srgbClr val="000000"/>
                </a:solidFill>
              </a:rPr>
              <a:t>. (8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cái</a:t>
            </a:r>
            <a:r>
              <a:rPr lang="en-US" sz="3200" b="1" dirty="0" smtClean="0">
                <a:solidFill>
                  <a:srgbClr val="000000"/>
                </a:solidFill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63" name="Text Box 78"/>
          <p:cNvSpPr txBox="1">
            <a:spLocks noChangeArrowheads="1"/>
          </p:cNvSpPr>
          <p:nvPr/>
        </p:nvSpPr>
        <p:spPr bwMode="auto">
          <a:xfrm>
            <a:off x="520203" y="235571"/>
            <a:ext cx="7435064" cy="1077218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  4. </a:t>
            </a:r>
            <a:r>
              <a:rPr lang="en-US" sz="3200" b="1" dirty="0" err="1">
                <a:solidFill>
                  <a:srgbClr val="000000"/>
                </a:solidFill>
              </a:rPr>
              <a:t>Khi</a:t>
            </a:r>
            <a:r>
              <a:rPr lang="en-US" sz="3200" b="1" dirty="0">
                <a:solidFill>
                  <a:srgbClr val="000000"/>
                </a:solidFill>
              </a:rPr>
              <a:t> sang </a:t>
            </a:r>
            <a:r>
              <a:rPr lang="en-US" sz="3200" b="1" dirty="0" err="1">
                <a:solidFill>
                  <a:srgbClr val="000000"/>
                </a:solidFill>
              </a:rPr>
              <a:t>xâm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lược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nước</a:t>
            </a:r>
            <a:r>
              <a:rPr lang="en-US" sz="3200" b="1" dirty="0">
                <a:solidFill>
                  <a:srgbClr val="000000"/>
                </a:solidFill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</a:rPr>
              <a:t>quân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Nam </a:t>
            </a:r>
            <a:r>
              <a:rPr lang="en-US" sz="3200" b="1" dirty="0" err="1">
                <a:solidFill>
                  <a:srgbClr val="000000"/>
                </a:solidFill>
              </a:rPr>
              <a:t>Hán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đóng</a:t>
            </a:r>
            <a:r>
              <a:rPr lang="en-US" sz="3200" b="1" dirty="0">
                <a:solidFill>
                  <a:srgbClr val="000000"/>
                </a:solidFill>
              </a:rPr>
              <a:t> ở </a:t>
            </a:r>
            <a:r>
              <a:rPr lang="en-US" sz="3200" b="1" dirty="0" err="1">
                <a:solidFill>
                  <a:srgbClr val="000000"/>
                </a:solidFill>
              </a:rPr>
              <a:t>đâu</a:t>
            </a:r>
            <a:r>
              <a:rPr lang="en-US" sz="3200" b="1" dirty="0">
                <a:solidFill>
                  <a:srgbClr val="000000"/>
                </a:solidFill>
              </a:rPr>
              <a:t>?(6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cái</a:t>
            </a:r>
            <a:r>
              <a:rPr lang="en-US" sz="3200" b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64" name="Text Box 77"/>
          <p:cNvSpPr txBox="1">
            <a:spLocks noChangeArrowheads="1"/>
          </p:cNvSpPr>
          <p:nvPr/>
        </p:nvSpPr>
        <p:spPr bwMode="auto">
          <a:xfrm>
            <a:off x="476616" y="264032"/>
            <a:ext cx="7487171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  5. </a:t>
            </a:r>
            <a:r>
              <a:rPr lang="en-US" sz="3200" b="1" dirty="0" err="1">
                <a:solidFill>
                  <a:srgbClr val="000000"/>
                </a:solidFill>
              </a:rPr>
              <a:t>Từ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nào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thích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hợp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dùng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trong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cụm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từ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“</a:t>
            </a:r>
            <a:r>
              <a:rPr lang="en-US" sz="3200" b="1" dirty="0" err="1">
                <a:solidFill>
                  <a:srgbClr val="000000"/>
                </a:solidFill>
              </a:rPr>
              <a:t>vội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vã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thúc</a:t>
            </a:r>
            <a:r>
              <a:rPr lang="en-US" sz="3200" b="1" dirty="0">
                <a:solidFill>
                  <a:srgbClr val="000000"/>
                </a:solidFill>
              </a:rPr>
              <a:t>……..</a:t>
            </a:r>
            <a:r>
              <a:rPr lang="en-US" sz="3200" b="1" dirty="0" err="1">
                <a:solidFill>
                  <a:srgbClr val="000000"/>
                </a:solidFill>
              </a:rPr>
              <a:t>về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nước</a:t>
            </a:r>
            <a:r>
              <a:rPr lang="en-US" sz="3200" b="1" dirty="0">
                <a:solidFill>
                  <a:srgbClr val="000000"/>
                </a:solidFill>
              </a:rPr>
              <a:t>” ?</a:t>
            </a:r>
          </a:p>
        </p:txBody>
      </p:sp>
      <p:sp>
        <p:nvSpPr>
          <p:cNvPr id="265" name="Rectangle 76"/>
          <p:cNvSpPr>
            <a:spLocks noChangeArrowheads="1"/>
          </p:cNvSpPr>
          <p:nvPr/>
        </p:nvSpPr>
        <p:spPr bwMode="auto">
          <a:xfrm>
            <a:off x="489488" y="287845"/>
            <a:ext cx="7487172" cy="1073150"/>
          </a:xfrm>
          <a:prstGeom prst="rect">
            <a:avLst/>
          </a:prstGeom>
          <a:solidFill>
            <a:srgbClr val="FFFFCC"/>
          </a:solidFill>
          <a:ln>
            <a:noFill/>
          </a:ln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 6.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Tên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sông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chọn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trận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địa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cọc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ngầm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. (8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chữ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cs typeface="Arial" charset="0"/>
              </a:rPr>
              <a:t>cái</a:t>
            </a:r>
            <a:r>
              <a:rPr lang="en-US" sz="3200" b="1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266" name="Text Box 62"/>
          <p:cNvSpPr txBox="1">
            <a:spLocks noChangeArrowheads="1"/>
          </p:cNvSpPr>
          <p:nvPr/>
        </p:nvSpPr>
        <p:spPr bwMode="auto">
          <a:xfrm>
            <a:off x="476616" y="264032"/>
            <a:ext cx="7979753" cy="1077218"/>
          </a:xfrm>
          <a:prstGeom prst="rect">
            <a:avLst/>
          </a:prstGeom>
          <a:solidFill>
            <a:srgbClr val="33CC3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 7. </a:t>
            </a:r>
            <a:r>
              <a:rPr lang="en-US" sz="3200" b="1" dirty="0" err="1">
                <a:solidFill>
                  <a:srgbClr val="000000"/>
                </a:solidFill>
              </a:rPr>
              <a:t>Phương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tiện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mà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quân</a:t>
            </a:r>
            <a:r>
              <a:rPr lang="en-US" sz="3200" b="1" dirty="0">
                <a:solidFill>
                  <a:srgbClr val="000000"/>
                </a:solidFill>
              </a:rPr>
              <a:t> Nam </a:t>
            </a:r>
            <a:r>
              <a:rPr lang="en-US" sz="3200" b="1" dirty="0" err="1">
                <a:solidFill>
                  <a:srgbClr val="000000"/>
                </a:solidFill>
              </a:rPr>
              <a:t>Hán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sử</a:t>
            </a:r>
            <a:r>
              <a:rPr lang="en-US" sz="3200" b="1" dirty="0">
                <a:solidFill>
                  <a:srgbClr val="000000"/>
                </a:solidFill>
              </a:rPr>
              <a:t>  </a:t>
            </a:r>
            <a:r>
              <a:rPr lang="en-US" sz="3200" b="1" dirty="0" err="1" smtClean="0">
                <a:solidFill>
                  <a:srgbClr val="000000"/>
                </a:solidFill>
              </a:rPr>
              <a:t>dụng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khi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tiến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đánh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nước</a:t>
            </a:r>
            <a:r>
              <a:rPr lang="en-US" sz="3200" b="1" dirty="0">
                <a:solidFill>
                  <a:srgbClr val="000000"/>
                </a:solidFill>
              </a:rPr>
              <a:t> ta.( 6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cái</a:t>
            </a:r>
            <a:r>
              <a:rPr lang="en-US" sz="3200" b="1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267" name="Text Box 61"/>
          <p:cNvSpPr txBox="1">
            <a:spLocks noChangeArrowheads="1"/>
          </p:cNvSpPr>
          <p:nvPr/>
        </p:nvSpPr>
        <p:spPr bwMode="auto">
          <a:xfrm>
            <a:off x="463743" y="253572"/>
            <a:ext cx="7992626" cy="1077218"/>
          </a:xfrm>
          <a:prstGeom prst="rect">
            <a:avLst/>
          </a:prstGeom>
          <a:solidFill>
            <a:srgbClr val="CC3399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  8. Ai </a:t>
            </a:r>
            <a:r>
              <a:rPr lang="en-US" sz="3200" b="1" dirty="0" err="1">
                <a:solidFill>
                  <a:srgbClr val="000000"/>
                </a:solidFill>
              </a:rPr>
              <a:t>đã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cầu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cứu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quân</a:t>
            </a:r>
            <a:r>
              <a:rPr lang="en-US" sz="3200" b="1" dirty="0">
                <a:solidFill>
                  <a:srgbClr val="000000"/>
                </a:solidFill>
              </a:rPr>
              <a:t> Nam </a:t>
            </a:r>
            <a:r>
              <a:rPr lang="en-US" sz="3200" b="1" dirty="0" err="1">
                <a:solidFill>
                  <a:srgbClr val="000000"/>
                </a:solidFill>
              </a:rPr>
              <a:t>Hán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</a:rPr>
              <a:t>( 12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cái</a:t>
            </a:r>
            <a:r>
              <a:rPr lang="en-US" sz="3200" b="1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800889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 nodeType="clickPar">
                      <p:stCondLst>
                        <p:cond delay="0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5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5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55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55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55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55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55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55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55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8" dur="2000"/>
                                        <p:tgtEl>
                                          <p:spTgt spid="55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55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6" dur="2000"/>
                                        <p:tgtEl>
                                          <p:spTgt spid="55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7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5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 nodeType="clickPar">
                      <p:stCondLst>
                        <p:cond delay="0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55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55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55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55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6" dur="2000"/>
                                        <p:tgtEl>
                                          <p:spTgt spid="55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0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5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2" dur="2000"/>
                                        <p:tgtEl>
                                          <p:spTgt spid="55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5" dur="2000"/>
                                        <p:tgtEl>
                                          <p:spTgt spid="55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8" dur="2000"/>
                                        <p:tgtEl>
                                          <p:spTgt spid="55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1" dur="2000"/>
                                        <p:tgtEl>
                                          <p:spTgt spid="5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4" dur="2000"/>
                                        <p:tgtEl>
                                          <p:spTgt spid="5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7" dur="2000"/>
                                        <p:tgtEl>
                                          <p:spTgt spid="55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0" dur="2000"/>
                                        <p:tgtEl>
                                          <p:spTgt spid="55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3" dur="2000"/>
                                        <p:tgtEl>
                                          <p:spTgt spid="55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8" dur="2000"/>
                                        <p:tgtEl>
                                          <p:spTgt spid="55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553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 nodeType="clickPar">
                      <p:stCondLst>
                        <p:cond delay="0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4" dur="2000"/>
                                        <p:tgtEl>
                                          <p:spTgt spid="554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7" dur="2000"/>
                                        <p:tgtEl>
                                          <p:spTgt spid="5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0" dur="2000"/>
                                        <p:tgtEl>
                                          <p:spTgt spid="55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3" dur="2000"/>
                                        <p:tgtEl>
                                          <p:spTgt spid="5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8" dur="2000"/>
                                        <p:tgtEl>
                                          <p:spTgt spid="55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553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 nodeType="clickPar">
                      <p:stCondLst>
                        <p:cond delay="0"/>
                      </p:stCondLst>
                      <p:childTnLst>
                        <p:par>
                          <p:cTn id="2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4" dur="2000"/>
                                        <p:tgtEl>
                                          <p:spTgt spid="55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7" dur="2000"/>
                                        <p:tgtEl>
                                          <p:spTgt spid="55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0" dur="2000"/>
                                        <p:tgtEl>
                                          <p:spTgt spid="55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55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6" dur="2000"/>
                                        <p:tgtEl>
                                          <p:spTgt spid="55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9" dur="2000"/>
                                        <p:tgtEl>
                                          <p:spTgt spid="5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2" dur="2000"/>
                                        <p:tgtEl>
                                          <p:spTgt spid="5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5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553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 nodeType="clickPar">
                      <p:stCondLst>
                        <p:cond delay="0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5" presetClass="entr" presetSubtype="1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3" dur="2000"/>
                                        <p:tgtEl>
                                          <p:spTgt spid="555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6" dur="2000"/>
                                        <p:tgtEl>
                                          <p:spTgt spid="55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9" dur="2000"/>
                                        <p:tgtEl>
                                          <p:spTgt spid="55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2" dur="2000"/>
                                        <p:tgtEl>
                                          <p:spTgt spid="55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5" dur="2000"/>
                                        <p:tgtEl>
                                          <p:spTgt spid="55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8" dur="2000"/>
                                        <p:tgtEl>
                                          <p:spTgt spid="55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1" dur="2000"/>
                                        <p:tgtEl>
                                          <p:spTgt spid="55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4" dur="2000"/>
                                        <p:tgtEl>
                                          <p:spTgt spid="55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9" dur="2000"/>
                                        <p:tgtEl>
                                          <p:spTgt spid="55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1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55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 nodeType="clickPar">
                      <p:stCondLst>
                        <p:cond delay="0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5" dur="2000"/>
                                        <p:tgtEl>
                                          <p:spTgt spid="55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8" dur="2000"/>
                                        <p:tgtEl>
                                          <p:spTgt spid="55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1" dur="2000"/>
                                        <p:tgtEl>
                                          <p:spTgt spid="5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4" dur="2000"/>
                                        <p:tgtEl>
                                          <p:spTgt spid="55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7" dur="2000"/>
                                        <p:tgtEl>
                                          <p:spTgt spid="55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0" dur="2000"/>
                                        <p:tgtEl>
                                          <p:spTgt spid="55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 nodeType="clickPar">
                      <p:stCondLst>
                        <p:cond delay="indefinite"/>
                      </p:stCondLst>
                      <p:childTnLst>
                        <p:par>
                          <p:cTn id="2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5" dur="2000"/>
                                        <p:tgtEl>
                                          <p:spTgt spid="55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2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553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 nodeType="clickPar">
                      <p:stCondLst>
                        <p:cond delay="0"/>
                      </p:stCondLst>
                      <p:childTnLst>
                        <p:par>
                          <p:cTn id="2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1" dur="2000"/>
                                        <p:tgtEl>
                                          <p:spTgt spid="5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4" dur="2000"/>
                                        <p:tgtEl>
                                          <p:spTgt spid="5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7" dur="2000"/>
                                        <p:tgtEl>
                                          <p:spTgt spid="5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0" dur="2000"/>
                                        <p:tgtEl>
                                          <p:spTgt spid="55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3" dur="2000"/>
                                        <p:tgtEl>
                                          <p:spTgt spid="5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6" dur="2000"/>
                                        <p:tgtEl>
                                          <p:spTgt spid="5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9" dur="2000"/>
                                        <p:tgtEl>
                                          <p:spTgt spid="55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2" dur="2000"/>
                                        <p:tgtEl>
                                          <p:spTgt spid="5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5" dur="2000"/>
                                        <p:tgtEl>
                                          <p:spTgt spid="55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8" dur="2000"/>
                                        <p:tgtEl>
                                          <p:spTgt spid="55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1" dur="2000"/>
                                        <p:tgtEl>
                                          <p:spTgt spid="55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4" dur="2000"/>
                                        <p:tgtEl>
                                          <p:spTgt spid="55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9" dur="2000"/>
                                        <p:tgtEl>
                                          <p:spTgt spid="55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83"/>
                  </p:tgtEl>
                </p:cond>
              </p:nextCondLst>
            </p:seq>
            <p:seq concurrent="1" nextAc="seek">
              <p:cTn id="330" restart="whenNotActive" fill="hold" evtFilter="cancelBubble" nodeType="interactiveSeq">
                <p:stCondLst>
                  <p:cond evt="onClick" delay="0">
                    <p:tgtEl>
                      <p:spTgt spid="55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1" fill="hold" nodeType="clickPar">
                      <p:stCondLst>
                        <p:cond delay="0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5" dur="500"/>
                                        <p:tgtEl>
                                          <p:spTgt spid="554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8" dur="500"/>
                                        <p:tgtEl>
                                          <p:spTgt spid="55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1" dur="500"/>
                                        <p:tgtEl>
                                          <p:spTgt spid="55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4" dur="500"/>
                                        <p:tgtEl>
                                          <p:spTgt spid="55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7" dur="500"/>
                                        <p:tgtEl>
                                          <p:spTgt spid="55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0" dur="500"/>
                                        <p:tgtEl>
                                          <p:spTgt spid="55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3" dur="500"/>
                                        <p:tgtEl>
                                          <p:spTgt spid="55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6" dur="500"/>
                                        <p:tgtEl>
                                          <p:spTgt spid="55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371"/>
                  </p:tgtEl>
                </p:cond>
              </p:nextCondLst>
            </p:seq>
          </p:childTnLst>
        </p:cTn>
      </p:par>
    </p:tnLst>
    <p:bldLst>
      <p:bldP spid="55395" grpId="0" animBg="1"/>
      <p:bldP spid="55396" grpId="0" animBg="1"/>
      <p:bldP spid="55397" grpId="0" animBg="1"/>
      <p:bldP spid="55398" grpId="0" animBg="1"/>
      <p:bldP spid="55399" grpId="0" animBg="1"/>
      <p:bldP spid="55400" grpId="0" animBg="1"/>
      <p:bldP spid="55401" grpId="0" animBg="1"/>
      <p:bldP spid="55402" grpId="0" animBg="1"/>
      <p:bldP spid="55403" grpId="0" animBg="1"/>
      <p:bldP spid="55404" grpId="0" animBg="1"/>
      <p:bldP spid="55405" grpId="0" animBg="1"/>
      <p:bldP spid="55406" grpId="0" animBg="1"/>
      <p:bldP spid="55407" grpId="0" animBg="1"/>
      <p:bldP spid="55408" grpId="0" animBg="1"/>
      <p:bldP spid="55409" grpId="0" animBg="1"/>
      <p:bldP spid="55424" grpId="0" animBg="1"/>
      <p:bldP spid="55425" grpId="0" animBg="1"/>
      <p:bldP spid="55426" grpId="0" animBg="1"/>
      <p:bldP spid="55427" grpId="0" animBg="1"/>
      <p:bldP spid="55428" grpId="0" animBg="1"/>
      <p:bldP spid="55429" grpId="0" animBg="1"/>
      <p:bldP spid="55430" grpId="0" animBg="1"/>
      <p:bldP spid="55431" grpId="0" animBg="1"/>
      <p:bldP spid="55432" grpId="0" animBg="1"/>
      <p:bldP spid="55433" grpId="0" animBg="1"/>
      <p:bldP spid="55434" grpId="0" animBg="1"/>
      <p:bldP spid="55435" grpId="0" animBg="1"/>
      <p:bldP spid="55436" grpId="0" animBg="1"/>
      <p:bldP spid="55442" grpId="0" animBg="1"/>
      <p:bldP spid="55443" grpId="0" animBg="1"/>
      <p:bldP spid="55444" grpId="0" animBg="1"/>
      <p:bldP spid="55445" grpId="0" animBg="1"/>
      <p:bldP spid="55455" grpId="0" animBg="1"/>
      <p:bldP spid="55456" grpId="0" animBg="1"/>
      <p:bldP spid="55457" grpId="0" animBg="1"/>
      <p:bldP spid="55458" grpId="0" animBg="1"/>
      <p:bldP spid="55459" grpId="0" animBg="1"/>
      <p:bldP spid="55460" grpId="0" animBg="1"/>
      <p:bldP spid="55461" grpId="0" animBg="1"/>
      <p:bldP spid="55462" grpId="0" animBg="1"/>
      <p:bldP spid="55470" grpId="0" animBg="1"/>
      <p:bldP spid="55471" grpId="0" animBg="1"/>
      <p:bldP spid="55472" grpId="0" animBg="1"/>
      <p:bldP spid="55473" grpId="0" animBg="1"/>
      <p:bldP spid="55474" grpId="0" animBg="1"/>
      <p:bldP spid="55475" grpId="0" animBg="1"/>
      <p:bldP spid="55481" grpId="0" animBg="1"/>
      <p:bldP spid="55482" grpId="0" animBg="1"/>
      <p:bldP spid="55483" grpId="0" animBg="1"/>
      <p:bldP spid="55484" grpId="0" animBg="1"/>
      <p:bldP spid="55505" grpId="0" animBg="1"/>
      <p:bldP spid="55506" grpId="0" animBg="1"/>
      <p:bldP spid="55507" grpId="0" animBg="1"/>
      <p:bldP spid="55508" grpId="0" animBg="1"/>
      <p:bldP spid="55509" grpId="0" animBg="1"/>
      <p:bldP spid="55510" grpId="0" animBg="1"/>
      <p:bldP spid="55511" grpId="0" animBg="1"/>
      <p:bldP spid="55512" grpId="0" animBg="1"/>
      <p:bldP spid="55520" grpId="0" animBg="1"/>
      <p:bldP spid="55521" grpId="0" animBg="1"/>
      <p:bldP spid="55522" grpId="0" animBg="1"/>
      <p:bldP spid="55523" grpId="0" animBg="1"/>
      <p:bldP spid="55524" grpId="0" animBg="1"/>
      <p:bldP spid="55525" grpId="0" animBg="1"/>
      <p:bldP spid="55539" grpId="0" animBg="1"/>
      <p:bldP spid="55540" grpId="0" animBg="1"/>
      <p:bldP spid="55541" grpId="0" animBg="1"/>
      <p:bldP spid="55542" grpId="0" animBg="1"/>
      <p:bldP spid="55543" grpId="0" animBg="1"/>
      <p:bldP spid="55544" grpId="0" animBg="1"/>
      <p:bldP spid="55545" grpId="0" animBg="1"/>
      <p:bldP spid="55546" grpId="0" animBg="1"/>
      <p:bldP spid="55547" grpId="0" animBg="1"/>
      <p:bldP spid="55548" grpId="0" animBg="1"/>
      <p:bldP spid="55549" grpId="0" animBg="1"/>
      <p:bldP spid="55550" grpId="0" animBg="1"/>
      <p:bldP spid="260" grpId="0" animBg="1"/>
      <p:bldP spid="260" grpId="1" animBg="1"/>
      <p:bldP spid="261" grpId="0" animBg="1"/>
      <p:bldP spid="261" grpId="1" animBg="1"/>
      <p:bldP spid="262" grpId="0" animBg="1"/>
      <p:bldP spid="262" grpId="1" animBg="1"/>
      <p:bldP spid="263" grpId="0" animBg="1"/>
      <p:bldP spid="263" grpId="1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7" grpId="0" animBg="1"/>
      <p:bldP spid="26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/>
          <p:cNvSpPr txBox="1">
            <a:spLocks noGrp="1" noChangeArrowheads="1"/>
          </p:cNvSpPr>
          <p:nvPr>
            <p:ph idx="4294967295"/>
          </p:nvPr>
        </p:nvSpPr>
        <p:spPr bwMode="auto">
          <a:xfrm>
            <a:off x="865239" y="245809"/>
            <a:ext cx="1057835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17. BƯỚC NGOẶT LỊCH SỬ ĐẦU THẾ KỈ X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7890" y="782855"/>
            <a:ext cx="14782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" y="-63786"/>
            <a:ext cx="936980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Điền sự kiện v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 c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á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 mốc thời gian trong sơ đồ bên dưới. Tại sao những sự kiện đ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ó</a:t>
            </a: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lại tạo nên bước ngoặt lịch sử đầu thế kỉ X?</a:t>
            </a:r>
            <a:endParaRPr kumimoji="0" lang="en-US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" y="3868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239" y="1412855"/>
            <a:ext cx="10891332" cy="538609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+mj-lt"/>
              </a:rPr>
              <a:t>	</a:t>
            </a:r>
            <a:r>
              <a:rPr lang="en-US" sz="3200" b="1" dirty="0" err="1" smtClean="0">
                <a:solidFill>
                  <a:srgbClr val="C00000"/>
                </a:solidFill>
              </a:rPr>
              <a:t>Em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hãy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tra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cứu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thông</a:t>
            </a:r>
            <a:r>
              <a:rPr lang="en-US" sz="3200" b="1" dirty="0" smtClean="0">
                <a:solidFill>
                  <a:srgbClr val="C00000"/>
                </a:solidFill>
              </a:rPr>
              <a:t> tin </a:t>
            </a:r>
            <a:r>
              <a:rPr lang="en-US" sz="3200" b="1" dirty="0" err="1" smtClean="0">
                <a:solidFill>
                  <a:srgbClr val="C00000"/>
                </a:solidFill>
              </a:rPr>
              <a:t>để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biết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hiện</a:t>
            </a:r>
            <a:r>
              <a:rPr lang="en-US" sz="3200" b="1" dirty="0" smtClean="0">
                <a:solidFill>
                  <a:srgbClr val="C00000"/>
                </a:solidFill>
              </a:rPr>
              <a:t> nay </a:t>
            </a:r>
            <a:r>
              <a:rPr lang="en-US" sz="3200" b="1" dirty="0" err="1" smtClean="0">
                <a:solidFill>
                  <a:srgbClr val="C00000"/>
                </a:solidFill>
              </a:rPr>
              <a:t>có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những</a:t>
            </a:r>
            <a:r>
              <a:rPr lang="en-US" sz="3200" b="1" dirty="0" smtClean="0">
                <a:solidFill>
                  <a:srgbClr val="C00000"/>
                </a:solidFill>
              </a:rPr>
              <a:t> con </a:t>
            </a:r>
            <a:r>
              <a:rPr lang="en-US" sz="3200" b="1" dirty="0" err="1" smtClean="0">
                <a:solidFill>
                  <a:srgbClr val="C00000"/>
                </a:solidFill>
              </a:rPr>
              <a:t>đường</a:t>
            </a:r>
            <a:r>
              <a:rPr lang="en-US" sz="3200" b="1" dirty="0" smtClean="0">
                <a:solidFill>
                  <a:srgbClr val="C00000"/>
                </a:solidFill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</a:rPr>
              <a:t>trường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học</a:t>
            </a:r>
            <a:r>
              <a:rPr lang="en-US" sz="3200" b="1" dirty="0" smtClean="0">
                <a:solidFill>
                  <a:srgbClr val="C00000"/>
                </a:solidFill>
              </a:rPr>
              <a:t>, </a:t>
            </a:r>
            <a:r>
              <a:rPr lang="en-US" sz="3200" b="1" dirty="0" err="1" smtClean="0">
                <a:solidFill>
                  <a:srgbClr val="C00000"/>
                </a:solidFill>
              </a:rPr>
              <a:t>xã</a:t>
            </a:r>
            <a:r>
              <a:rPr lang="en-US" sz="3200" b="1" dirty="0" smtClean="0">
                <a:solidFill>
                  <a:srgbClr val="C00000"/>
                </a:solidFill>
              </a:rPr>
              <a:t> hay </a:t>
            </a:r>
            <a:r>
              <a:rPr lang="en-US" sz="3200" b="1" dirty="0" err="1" smtClean="0">
                <a:solidFill>
                  <a:srgbClr val="C00000"/>
                </a:solidFill>
              </a:rPr>
              <a:t>di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tích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lịch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sử</a:t>
            </a:r>
            <a:r>
              <a:rPr lang="en-US" sz="3200" b="1" dirty="0" smtClean="0">
                <a:solidFill>
                  <a:srgbClr val="C00000"/>
                </a:solidFill>
              </a:rPr>
              <a:t>,… </a:t>
            </a:r>
            <a:r>
              <a:rPr lang="en-US" sz="3200" b="1" dirty="0" err="1" smtClean="0">
                <a:solidFill>
                  <a:srgbClr val="C00000"/>
                </a:solidFill>
              </a:rPr>
              <a:t>nào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mang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tên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vị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anh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hùng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dân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tộc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trong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thời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Bắc</a:t>
            </a:r>
            <a:r>
              <a:rPr lang="en-US" sz="3200" b="1" dirty="0" smtClean="0">
                <a:solidFill>
                  <a:srgbClr val="C00000"/>
                </a:solidFill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</a:rPr>
              <a:t>thuộc</a:t>
            </a:r>
            <a:r>
              <a:rPr lang="en-US" sz="3200" b="1" dirty="0" smtClean="0">
                <a:solidFill>
                  <a:schemeClr val="bg1"/>
                </a:solidFill>
              </a:rPr>
              <a:t>.</a:t>
            </a:r>
          </a:p>
          <a:p>
            <a:pPr lvl="0"/>
            <a:endParaRPr lang="en-US" sz="3200" dirty="0" smtClean="0"/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Một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con </a:t>
            </a:r>
            <a:r>
              <a:rPr lang="en-US" sz="3200" b="1" dirty="0" err="1" smtClean="0"/>
              <a:t>đường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quận</a:t>
            </a:r>
            <a:r>
              <a:rPr lang="en-US" sz="3200" b="1" dirty="0" smtClean="0"/>
              <a:t>, </a:t>
            </a:r>
            <a:r>
              <a:rPr lang="en-US" sz="3200" b="1" dirty="0" err="1" smtClean="0"/>
              <a:t>huyện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tên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vị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anh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hùng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trong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thời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kì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Bắc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thuộc</a:t>
            </a:r>
            <a:r>
              <a:rPr lang="en-US" sz="3200" b="1" dirty="0" smtClean="0"/>
              <a:t>:………………………………………………..</a:t>
            </a:r>
            <a:br>
              <a:rPr lang="en-US" sz="3200" b="1" dirty="0" smtClean="0"/>
            </a:br>
            <a:endParaRPr lang="en-US" sz="3200" dirty="0" smtClean="0"/>
          </a:p>
          <a:p>
            <a:pPr marL="457200" indent="-457200">
              <a:buFontTx/>
              <a:buChar char="-"/>
            </a:pPr>
            <a:r>
              <a:rPr lang="en-US" sz="3200" b="1" dirty="0" err="1" smtClean="0"/>
              <a:t>Một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trường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học</a:t>
            </a:r>
            <a:r>
              <a:rPr lang="en-US" sz="3200" b="1" dirty="0" smtClean="0"/>
              <a:t>:………………………………………………………….</a:t>
            </a:r>
          </a:p>
          <a:p>
            <a:endParaRPr lang="en-US" sz="3200" dirty="0" smtClean="0"/>
          </a:p>
          <a:p>
            <a:r>
              <a:rPr lang="en-US" sz="3200" dirty="0" smtClean="0"/>
              <a:t>- </a:t>
            </a:r>
            <a:r>
              <a:rPr lang="en-US" sz="3200" b="1" dirty="0" err="1" smtClean="0"/>
              <a:t>Một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số</a:t>
            </a:r>
            <a:r>
              <a:rPr lang="en-US" sz="3200" b="1" dirty="0" smtClean="0"/>
              <a:t> di </a:t>
            </a:r>
            <a:r>
              <a:rPr lang="en-US" sz="3200" b="1" dirty="0" err="1" smtClean="0"/>
              <a:t>tích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lịch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sử</a:t>
            </a:r>
            <a:r>
              <a:rPr lang="en-US" sz="3200" b="1" dirty="0" smtClean="0"/>
              <a:t>:……………………………………………………….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01685" y="3798123"/>
            <a:ext cx="512091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Mai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</a:t>
            </a:r>
          </a:p>
          <a:p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054834" y="5679198"/>
            <a:ext cx="6388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đền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thờ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Ngô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Quyền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7765" y="4760813"/>
            <a:ext cx="63887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Trưng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Vương</a:t>
            </a:r>
            <a:r>
              <a:rPr lang="en-US" sz="2800" b="1" dirty="0">
                <a:solidFill>
                  <a:srgbClr val="FF0000"/>
                </a:solidFill>
              </a:rPr>
              <a:t>, Mai </a:t>
            </a:r>
            <a:r>
              <a:rPr lang="en-US" sz="2800" b="1" dirty="0" err="1">
                <a:solidFill>
                  <a:srgbClr val="FF0000"/>
                </a:solidFill>
              </a:rPr>
              <a:t>Hắc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Đế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Ngô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Quyền</a:t>
            </a:r>
            <a:r>
              <a:rPr lang="en-US" sz="2800" b="1" dirty="0" smtClean="0">
                <a:solidFill>
                  <a:srgbClr val="FF0000"/>
                </a:solidFill>
              </a:rPr>
              <a:t>,…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71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EWRK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4156" y="4794401"/>
            <a:ext cx="3073400" cy="1754188"/>
          </a:xfrm>
          <a:noFill/>
        </p:spPr>
      </p:pic>
      <p:pic>
        <p:nvPicPr>
          <p:cNvPr id="5123" name="Picture 3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" y="337418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6194" y="3521227"/>
            <a:ext cx="3219450" cy="3027362"/>
          </a:xfrm>
          <a:noFill/>
        </p:spPr>
      </p:pic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209800" y="1752600"/>
            <a:ext cx="8229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nay!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447800" y="4114800"/>
            <a:ext cx="92202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>
              <a:solidFill>
                <a:srgbClr val="0000CC"/>
              </a:solidFill>
              <a:latin typeface=".VnRevu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Môn:Lịch sử- Địa lí 6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>
              <a:solidFill>
                <a:srgbClr val="0000CC"/>
              </a:solidFill>
              <a:latin typeface=".VnTimeH" panose="020B7200000000000000" pitchFamily="34" charset="0"/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3309687" y="4098925"/>
            <a:ext cx="571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581400" y="833439"/>
            <a:ext cx="6629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BÌNH KHÁNH</a:t>
            </a:r>
          </a:p>
        </p:txBody>
      </p:sp>
      <p:graphicFrame>
        <p:nvGraphicFramePr>
          <p:cNvPr id="5130" name="Object 2"/>
          <p:cNvGraphicFramePr>
            <a:graphicFrameLocks noChangeAspect="1"/>
          </p:cNvGraphicFramePr>
          <p:nvPr/>
        </p:nvGraphicFramePr>
        <p:xfrm>
          <a:off x="5200650" y="19018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6" imgW="114102" imgH="177492" progId="">
                  <p:embed/>
                </p:oleObj>
              </mc:Choice>
              <mc:Fallback>
                <p:oleObj name="Equation" r:id="rId6" imgW="114102" imgH="177492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19018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0357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uong Ngo Q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0"/>
            <a:ext cx="3416300" cy="4572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hatay_Langngoquy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76300"/>
            <a:ext cx="4572000" cy="45339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5638800" y="5562601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Lăng Ngô Quyền (Đường Lâm - Sơn Tây – Hà Nội)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38400" y="5562601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Tượng Ngô Quyền </a:t>
            </a:r>
          </a:p>
        </p:txBody>
      </p:sp>
      <p:sp>
        <p:nvSpPr>
          <p:cNvPr id="358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9144000" cy="457200"/>
          </a:xfrm>
        </p:spPr>
        <p:txBody>
          <a:bodyPr/>
          <a:lstStyle/>
          <a:p>
            <a:pPr algn="l" eaLnBrk="1" hangingPunct="1"/>
            <a:r>
              <a:rPr lang="en-US" sz="2100" b="1" dirty="0" smtClean="0">
                <a:solidFill>
                  <a:srgbClr val="FF3300"/>
                </a:solidFill>
              </a:rPr>
              <a:t>II. NGÔ </a:t>
            </a:r>
            <a:r>
              <a:rPr lang="en-US" sz="2100" b="1" dirty="0">
                <a:solidFill>
                  <a:srgbClr val="FF3300"/>
                </a:solidFill>
              </a:rPr>
              <a:t>QUYỀN VÀ CHIẾN THẮNG BẠCH ĐẰNG NĂM 938</a:t>
            </a:r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169062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EWRK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978" y="4984449"/>
            <a:ext cx="3073400" cy="1754188"/>
          </a:xfrm>
          <a:noFill/>
        </p:spPr>
      </p:pic>
      <p:pic>
        <p:nvPicPr>
          <p:cNvPr id="5123" name="Picture 3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3" y="1"/>
            <a:ext cx="25146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228625" y="3338514"/>
            <a:ext cx="5645868" cy="1811336"/>
          </a:xfrm>
          <a:prstGeom prst="rect">
            <a:avLst/>
          </a:pr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009900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uk-UA" sz="1800">
              <a:latin typeface=".VnTime" panose="020B7200000000000000" pitchFamily="34" charset="0"/>
            </a:endParaRPr>
          </a:p>
        </p:txBody>
      </p:sp>
      <p:pic>
        <p:nvPicPr>
          <p:cNvPr id="5125" name="Picture 5" descr="POINSET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9097" y="4038600"/>
            <a:ext cx="3219450" cy="3027362"/>
          </a:xfrm>
          <a:noFill/>
        </p:spPr>
      </p:pic>
      <p:sp>
        <p:nvSpPr>
          <p:cNvPr id="5126" name="WordArt 6"/>
          <p:cNvSpPr>
            <a:spLocks noChangeArrowheads="1" noChangeShapeType="1" noTextEdit="1"/>
          </p:cNvSpPr>
          <p:nvPr/>
        </p:nvSpPr>
        <p:spPr bwMode="auto">
          <a:xfrm>
            <a:off x="2209800" y="1752600"/>
            <a:ext cx="8229600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quí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600" b="1" kern="1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447800" y="4114800"/>
            <a:ext cx="92202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>
              <a:solidFill>
                <a:srgbClr val="0000CC"/>
              </a:solidFill>
              <a:latin typeface=".VnRevue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b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Môn:Lịch sử- Địa lí 6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sz="1800">
              <a:solidFill>
                <a:srgbClr val="0000CC"/>
              </a:solidFill>
              <a:latin typeface=".VnTimeH" panose="020B7200000000000000" pitchFamily="34" charset="0"/>
            </a:endParaRPr>
          </a:p>
        </p:txBody>
      </p:sp>
      <p:sp>
        <p:nvSpPr>
          <p:cNvPr id="131080" name="Text Box 8"/>
          <p:cNvSpPr txBox="1">
            <a:spLocks noChangeArrowheads="1"/>
          </p:cNvSpPr>
          <p:nvPr/>
        </p:nvSpPr>
        <p:spPr bwMode="auto">
          <a:xfrm>
            <a:off x="3352800" y="4098925"/>
            <a:ext cx="5715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sz="2800" b="1" dirty="0" err="1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Hường</a:t>
            </a:r>
            <a:endParaRPr lang="en-US" sz="2800" b="1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  <a:defRPr/>
            </a:pPr>
            <a:endParaRPr lang="en-US" sz="24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581400" y="833439"/>
            <a:ext cx="6629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0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BÌNH KHÁNH</a:t>
            </a:r>
          </a:p>
        </p:txBody>
      </p:sp>
      <p:graphicFrame>
        <p:nvGraphicFramePr>
          <p:cNvPr id="5130" name="Object 2"/>
          <p:cNvGraphicFramePr>
            <a:graphicFrameLocks noChangeAspect="1"/>
          </p:cNvGraphicFramePr>
          <p:nvPr/>
        </p:nvGraphicFramePr>
        <p:xfrm>
          <a:off x="5200650" y="19018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6" imgW="114102" imgH="177492" progId="">
                  <p:embed/>
                </p:oleObj>
              </mc:Choice>
              <mc:Fallback>
                <p:oleObj name="Equation" r:id="rId6" imgW="114102" imgH="1774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0650" y="1901825"/>
                        <a:ext cx="114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754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8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" y="9178"/>
            <a:ext cx="120618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797" name="Straight Connector 8"/>
          <p:cNvCxnSpPr>
            <a:cxnSpLocks noChangeShapeType="1"/>
          </p:cNvCxnSpPr>
          <p:nvPr/>
        </p:nvCxnSpPr>
        <p:spPr bwMode="auto">
          <a:xfrm flipV="1">
            <a:off x="1234576" y="2474608"/>
            <a:ext cx="10059771" cy="6852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798" name="Straight Connector 24"/>
          <p:cNvCxnSpPr>
            <a:cxnSpLocks noChangeShapeType="1"/>
          </p:cNvCxnSpPr>
          <p:nvPr/>
        </p:nvCxnSpPr>
        <p:spPr bwMode="auto">
          <a:xfrm rot="5400000">
            <a:off x="7658894" y="3771106"/>
            <a:ext cx="2286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802" name="Straight Connector 39"/>
          <p:cNvCxnSpPr>
            <a:cxnSpLocks noChangeShapeType="1"/>
          </p:cNvCxnSpPr>
          <p:nvPr/>
        </p:nvCxnSpPr>
        <p:spPr bwMode="auto">
          <a:xfrm>
            <a:off x="1794134" y="2299336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04" name="Rectangle 43"/>
          <p:cNvSpPr>
            <a:spLocks noChangeArrowheads="1"/>
          </p:cNvSpPr>
          <p:nvPr/>
        </p:nvSpPr>
        <p:spPr bwMode="auto">
          <a:xfrm>
            <a:off x="1210891" y="2826131"/>
            <a:ext cx="1201441" cy="2347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Bà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5" name="Rectangle 44"/>
          <p:cNvSpPr>
            <a:spLocks noChangeArrowheads="1"/>
          </p:cNvSpPr>
          <p:nvPr/>
        </p:nvSpPr>
        <p:spPr bwMode="auto">
          <a:xfrm>
            <a:off x="1302526" y="1786793"/>
            <a:ext cx="990600" cy="4572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Năm 40</a:t>
            </a:r>
          </a:p>
        </p:txBody>
      </p:sp>
      <p:sp>
        <p:nvSpPr>
          <p:cNvPr id="33806" name="Rectangle 45"/>
          <p:cNvSpPr>
            <a:spLocks noChangeArrowheads="1"/>
          </p:cNvSpPr>
          <p:nvPr/>
        </p:nvSpPr>
        <p:spPr bwMode="auto">
          <a:xfrm>
            <a:off x="2871055" y="2862999"/>
            <a:ext cx="1138237" cy="189082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Bà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Triệu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08" name="Rectangle 49"/>
          <p:cNvSpPr>
            <a:spLocks noChangeArrowheads="1"/>
          </p:cNvSpPr>
          <p:nvPr/>
        </p:nvSpPr>
        <p:spPr bwMode="auto">
          <a:xfrm>
            <a:off x="3023716" y="1490505"/>
            <a:ext cx="838200" cy="6096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FF0000"/>
                </a:solidFill>
              </a:rPr>
              <a:t>Năm 248</a:t>
            </a:r>
          </a:p>
        </p:txBody>
      </p:sp>
      <p:sp>
        <p:nvSpPr>
          <p:cNvPr id="33809" name="Oval 50"/>
          <p:cNvSpPr>
            <a:spLocks noChangeArrowheads="1"/>
          </p:cNvSpPr>
          <p:nvPr/>
        </p:nvSpPr>
        <p:spPr bwMode="auto">
          <a:xfrm>
            <a:off x="4265612" y="1598612"/>
            <a:ext cx="1600200" cy="4572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Năm 542</a:t>
            </a:r>
          </a:p>
        </p:txBody>
      </p:sp>
      <p:sp>
        <p:nvSpPr>
          <p:cNvPr id="32787" name="Rectangle 51"/>
          <p:cNvSpPr>
            <a:spLocks noChangeArrowheads="1"/>
          </p:cNvSpPr>
          <p:nvPr/>
        </p:nvSpPr>
        <p:spPr bwMode="auto">
          <a:xfrm>
            <a:off x="4759895" y="2885036"/>
            <a:ext cx="990600" cy="131465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Lý Bí</a:t>
            </a:r>
          </a:p>
        </p:txBody>
      </p:sp>
      <p:sp>
        <p:nvSpPr>
          <p:cNvPr id="33811" name="Rounded Rectangle 52"/>
          <p:cNvSpPr>
            <a:spLocks noChangeArrowheads="1"/>
          </p:cNvSpPr>
          <p:nvPr/>
        </p:nvSpPr>
        <p:spPr bwMode="auto">
          <a:xfrm>
            <a:off x="6336392" y="1399088"/>
            <a:ext cx="8382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chemeClr val="accent2"/>
                </a:solidFill>
              </a:rPr>
              <a:t>Năm 722</a:t>
            </a:r>
          </a:p>
        </p:txBody>
      </p:sp>
      <p:sp>
        <p:nvSpPr>
          <p:cNvPr id="33812" name="Rounded Rectangle 53"/>
          <p:cNvSpPr>
            <a:spLocks noChangeArrowheads="1"/>
          </p:cNvSpPr>
          <p:nvPr/>
        </p:nvSpPr>
        <p:spPr bwMode="auto">
          <a:xfrm>
            <a:off x="7391400" y="1420525"/>
            <a:ext cx="8382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/>
              <a:t>Năm 776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6180672" y="2826131"/>
            <a:ext cx="958204" cy="1828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Thúc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</a:p>
        </p:txBody>
      </p:sp>
      <p:sp>
        <p:nvSpPr>
          <p:cNvPr id="32790" name="Rectangle 55"/>
          <p:cNvSpPr>
            <a:spLocks noChangeArrowheads="1"/>
          </p:cNvSpPr>
          <p:nvPr/>
        </p:nvSpPr>
        <p:spPr bwMode="auto">
          <a:xfrm>
            <a:off x="7350920" y="2770838"/>
            <a:ext cx="1068388" cy="153991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Khởi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Phùng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816" name="Rounded Rectangle 59"/>
          <p:cNvSpPr>
            <a:spLocks noChangeArrowheads="1"/>
          </p:cNvSpPr>
          <p:nvPr/>
        </p:nvSpPr>
        <p:spPr bwMode="auto">
          <a:xfrm>
            <a:off x="8981884" y="1499627"/>
            <a:ext cx="7620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>
                <a:solidFill>
                  <a:srgbClr val="7030A0"/>
                </a:solidFill>
              </a:rPr>
              <a:t>Năm 931</a:t>
            </a:r>
          </a:p>
        </p:txBody>
      </p:sp>
      <p:sp>
        <p:nvSpPr>
          <p:cNvPr id="33817" name="Rounded Rectangle 60"/>
          <p:cNvSpPr>
            <a:spLocks noChangeArrowheads="1"/>
          </p:cNvSpPr>
          <p:nvPr/>
        </p:nvSpPr>
        <p:spPr bwMode="auto">
          <a:xfrm>
            <a:off x="9909664" y="1499627"/>
            <a:ext cx="762000" cy="6096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1800" dirty="0" err="1"/>
              <a:t>Năm</a:t>
            </a:r>
            <a:r>
              <a:rPr lang="en-US" sz="1800" dirty="0"/>
              <a:t> 938</a:t>
            </a:r>
          </a:p>
        </p:txBody>
      </p:sp>
      <p:sp>
        <p:nvSpPr>
          <p:cNvPr id="33818" name="Rectangle 30"/>
          <p:cNvSpPr>
            <a:spLocks noChangeArrowheads="1"/>
          </p:cNvSpPr>
          <p:nvPr/>
        </p:nvSpPr>
        <p:spPr bwMode="auto">
          <a:xfrm>
            <a:off x="8843397" y="2710525"/>
            <a:ext cx="1124347" cy="384352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Đình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Nghê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kháng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chiến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chống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Hán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lần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3819" name="Rectangle 32"/>
          <p:cNvSpPr>
            <a:spLocks noChangeArrowheads="1"/>
          </p:cNvSpPr>
          <p:nvPr/>
        </p:nvSpPr>
        <p:spPr bwMode="auto">
          <a:xfrm>
            <a:off x="10129917" y="2710525"/>
            <a:ext cx="1114906" cy="2776309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sz="2400" b="1" dirty="0">
                <a:solidFill>
                  <a:schemeClr val="bg1"/>
                </a:solidFill>
                <a:latin typeface="+mj-lt"/>
              </a:rPr>
              <a:t>Chiến thắng Bạch Đằng của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Ngô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+mj-lt"/>
              </a:rPr>
              <a:t>Quyền</a:t>
            </a:r>
            <a:r>
              <a:rPr lang="en-US" sz="2400" b="1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4009292" y="266632"/>
            <a:ext cx="4119824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b="1" i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Connector 39"/>
          <p:cNvCxnSpPr>
            <a:cxnSpLocks noChangeShapeType="1"/>
          </p:cNvCxnSpPr>
          <p:nvPr/>
        </p:nvCxnSpPr>
        <p:spPr bwMode="auto">
          <a:xfrm>
            <a:off x="3397427" y="2229750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9"/>
          <p:cNvCxnSpPr>
            <a:cxnSpLocks noChangeShapeType="1"/>
          </p:cNvCxnSpPr>
          <p:nvPr/>
        </p:nvCxnSpPr>
        <p:spPr bwMode="auto">
          <a:xfrm>
            <a:off x="5065712" y="2169850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9"/>
          <p:cNvCxnSpPr>
            <a:cxnSpLocks noChangeShapeType="1"/>
          </p:cNvCxnSpPr>
          <p:nvPr/>
        </p:nvCxnSpPr>
        <p:spPr bwMode="auto">
          <a:xfrm>
            <a:off x="6728801" y="2243993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Connector 39"/>
          <p:cNvCxnSpPr>
            <a:cxnSpLocks noChangeShapeType="1"/>
          </p:cNvCxnSpPr>
          <p:nvPr/>
        </p:nvCxnSpPr>
        <p:spPr bwMode="auto">
          <a:xfrm>
            <a:off x="7658608" y="2270805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9"/>
          <p:cNvCxnSpPr>
            <a:cxnSpLocks noChangeShapeType="1"/>
          </p:cNvCxnSpPr>
          <p:nvPr/>
        </p:nvCxnSpPr>
        <p:spPr bwMode="auto">
          <a:xfrm>
            <a:off x="9519804" y="2270389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9"/>
          <p:cNvCxnSpPr>
            <a:cxnSpLocks noChangeShapeType="1"/>
          </p:cNvCxnSpPr>
          <p:nvPr/>
        </p:nvCxnSpPr>
        <p:spPr bwMode="auto">
          <a:xfrm>
            <a:off x="10316719" y="2228162"/>
            <a:ext cx="5196" cy="442125"/>
          </a:xfrm>
          <a:prstGeom prst="line">
            <a:avLst/>
          </a:prstGeom>
          <a:noFill/>
          <a:ln w="762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731520" y="606392"/>
            <a:ext cx="1561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70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3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2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3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33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4" grpId="0" animBg="1"/>
      <p:bldP spid="33805" grpId="0" animBg="1"/>
      <p:bldP spid="33806" grpId="0" animBg="1"/>
      <p:bldP spid="33808" grpId="0" animBg="1"/>
      <p:bldP spid="33809" grpId="0" animBg="1"/>
      <p:bldP spid="32787" grpId="0" animBg="1"/>
      <p:bldP spid="33811" grpId="0" animBg="1"/>
      <p:bldP spid="33812" grpId="0" animBg="1"/>
      <p:bldP spid="55" grpId="0" animBg="1"/>
      <p:bldP spid="32790" grpId="0" animBg="1"/>
      <p:bldP spid="33816" grpId="0" animBg="1"/>
      <p:bldP spid="33817" grpId="0" animBg="1"/>
      <p:bldP spid="33818" grpId="0" animBg="1"/>
      <p:bldP spid="338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 descr="Picture 0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9" y="-19050"/>
            <a:ext cx="12113231" cy="6858000"/>
          </a:xfrm>
          <a:prstGeom prst="rect">
            <a:avLst/>
          </a:prstGeom>
          <a:solidFill>
            <a:srgbClr val="FAFCC8"/>
          </a:solidFill>
          <a:ln w="9525">
            <a:solidFill>
              <a:srgbClr val="CC9900"/>
            </a:solidFill>
            <a:miter lim="800000"/>
            <a:headEnd/>
            <a:tailEnd/>
          </a:ln>
        </p:spPr>
      </p:pic>
      <p:sp>
        <p:nvSpPr>
          <p:cNvPr id="102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4112" y="565151"/>
            <a:ext cx="11794733" cy="1160463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Line 6"/>
          <p:cNvSpPr>
            <a:spLocks noChangeShapeType="1"/>
          </p:cNvSpPr>
          <p:nvPr/>
        </p:nvSpPr>
        <p:spPr bwMode="auto">
          <a:xfrm>
            <a:off x="1524000" y="7318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5" name="Line 7"/>
          <p:cNvSpPr>
            <a:spLocks noChangeShapeType="1"/>
          </p:cNvSpPr>
          <p:nvPr/>
        </p:nvSpPr>
        <p:spPr bwMode="auto">
          <a:xfrm>
            <a:off x="1676400" y="662940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1676400" y="6248401"/>
            <a:ext cx="5562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vi-VN" sz="1800" b="1"/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1544638" y="-4763"/>
            <a:ext cx="4800600" cy="70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LỊCH SỬ 6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544638" y="2576326"/>
            <a:ext cx="9123363" cy="3059299"/>
          </a:xfrm>
        </p:spPr>
        <p:txBody>
          <a:bodyPr>
            <a:spAutoFit/>
          </a:bodyPr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Mô tả được những nét chính trận chiến Bạch Đằng lịch sử  năm 938 và những điểm độc đáo trong tổ chức đánh giặc của Ngô Quyền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vi-VN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ý nghĩa lịch sử của chiến thắng Bạch Đằng năm 938</a:t>
            </a:r>
            <a:endParaRPr lang="en-US" sz="3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1637726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6143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auto">
          <a:xfrm>
            <a:off x="1342454" y="377426"/>
            <a:ext cx="91585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26385" y="904876"/>
            <a:ext cx="81662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126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660" y="1582220"/>
            <a:ext cx="9494142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57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ular Callout 2"/>
          <p:cNvSpPr/>
          <p:nvPr/>
        </p:nvSpPr>
        <p:spPr>
          <a:xfrm>
            <a:off x="2194620" y="2369964"/>
            <a:ext cx="3540643" cy="989738"/>
          </a:xfrm>
          <a:prstGeom prst="wedgeRectCallout">
            <a:avLst>
              <a:gd name="adj1" fmla="val -41921"/>
              <a:gd name="adj2" fmla="val -176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0" name="Line 4"/>
          <p:cNvSpPr>
            <a:spLocks noChangeShapeType="1"/>
          </p:cNvSpPr>
          <p:nvPr/>
        </p:nvSpPr>
        <p:spPr bwMode="auto">
          <a:xfrm flipH="1">
            <a:off x="6019800" y="1066800"/>
            <a:ext cx="46038" cy="57150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6019799" y="1311276"/>
            <a:ext cx="576465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Hà Nội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6095999" y="3549650"/>
            <a:ext cx="568845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/>
              <a:t> </a:t>
            </a:r>
            <a:r>
              <a:rPr lang="en-US" sz="2800" dirty="0">
                <a:solidFill>
                  <a:schemeClr val="bg1"/>
                </a:solidFill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107112" y="5327650"/>
            <a:ext cx="608488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12301" name="Picture 13" descr="slide0035_image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4" y="1325875"/>
            <a:ext cx="4343400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 descr="slide0034_image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4343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 descr="slide0033_image0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474" y="1294126"/>
            <a:ext cx="45466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7" descr="slide0053_image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4" y="4350592"/>
            <a:ext cx="4533900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010274" y="2168525"/>
            <a:ext cx="577418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người: "Khôi ngô,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như chớp, dáng đi thong thả như hổ, có trí dũng, sức có thể nâng được vạc;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1181100" y="-57149"/>
            <a:ext cx="95250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19. BƯỚC NGOẶT LỊCH SỬ ĐẦU THẾ KỈ X</a:t>
            </a:r>
            <a:endParaRPr lang="en-US" sz="3200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3093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39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294" grpId="0"/>
      <p:bldP spid="12295" grpId="0"/>
      <p:bldP spid="1229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66782" y="28515"/>
            <a:ext cx="11943707" cy="6499261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en-US" sz="1800" dirty="0" smtClean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endParaRPr lang="en-US" sz="1800" dirty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endParaRPr lang="en-US" sz="1800" dirty="0" smtClean="0"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None/>
            </a:pPr>
            <a:endParaRPr lang="en-US" sz="1800" dirty="0">
              <a:sym typeface="Wingdings" panose="05000000000000000000" pitchFamily="2" charset="2"/>
            </a:endParaRPr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1371601" y="1447801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318934" y="1837255"/>
            <a:ext cx="48656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400" dirty="0" smtClean="0"/>
              <a:t>- </a:t>
            </a:r>
            <a:r>
              <a:rPr lang="en-US" sz="2400" dirty="0" err="1" smtClean="0"/>
              <a:t>Năm</a:t>
            </a:r>
            <a:r>
              <a:rPr lang="en-US" sz="2400" dirty="0" smtClean="0"/>
              <a:t> </a:t>
            </a:r>
            <a:r>
              <a:rPr lang="en-US" sz="2400" dirty="0"/>
              <a:t>937,Dương </a:t>
            </a:r>
            <a:r>
              <a:rPr lang="en-US" sz="2400" dirty="0" err="1"/>
              <a:t>Đình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 smtClean="0"/>
              <a:t>Kiều</a:t>
            </a:r>
            <a:r>
              <a:rPr lang="en-US" sz="2400" dirty="0" smtClean="0"/>
              <a:t> </a:t>
            </a:r>
            <a:r>
              <a:rPr lang="en-US" sz="2400" dirty="0" err="1"/>
              <a:t>Công</a:t>
            </a:r>
            <a:r>
              <a:rPr lang="en-US" sz="2400" dirty="0"/>
              <a:t> </a:t>
            </a:r>
            <a:r>
              <a:rPr lang="en-US" sz="2400" dirty="0" err="1"/>
              <a:t>Tiễn</a:t>
            </a:r>
            <a:r>
              <a:rPr lang="en-US" sz="2400" dirty="0"/>
              <a:t> </a:t>
            </a:r>
            <a:r>
              <a:rPr lang="en-US" sz="2400" dirty="0" err="1"/>
              <a:t>giết</a:t>
            </a:r>
            <a:r>
              <a:rPr lang="en-US" sz="2400" dirty="0"/>
              <a:t> </a:t>
            </a:r>
            <a:r>
              <a:rPr lang="en-US" sz="2400" dirty="0" err="1"/>
              <a:t>hại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4342" name="Picture 8" descr="Slid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12" r="14423"/>
          <a:stretch>
            <a:fillRect/>
          </a:stretch>
        </p:blipFill>
        <p:spPr bwMode="auto">
          <a:xfrm>
            <a:off x="5433728" y="1447800"/>
            <a:ext cx="6174198" cy="3886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Oval 9"/>
          <p:cNvSpPr>
            <a:spLocks noChangeArrowheads="1"/>
          </p:cNvSpPr>
          <p:nvPr/>
        </p:nvSpPr>
        <p:spPr bwMode="auto">
          <a:xfrm>
            <a:off x="8365922" y="4910494"/>
            <a:ext cx="122237" cy="133350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4344" name="Oval 10"/>
          <p:cNvSpPr>
            <a:spLocks noChangeArrowheads="1"/>
          </p:cNvSpPr>
          <p:nvPr/>
        </p:nvSpPr>
        <p:spPr bwMode="auto">
          <a:xfrm>
            <a:off x="8365921" y="4916756"/>
            <a:ext cx="122238" cy="131763"/>
          </a:xfrm>
          <a:prstGeom prst="ellipse">
            <a:avLst/>
          </a:prstGeom>
          <a:solidFill>
            <a:srgbClr val="990033"/>
          </a:solidFill>
          <a:ln w="9525">
            <a:solidFill>
              <a:srgbClr val="990033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4345" name="Freeform 11"/>
          <p:cNvSpPr>
            <a:spLocks/>
          </p:cNvSpPr>
          <p:nvPr/>
        </p:nvSpPr>
        <p:spPr bwMode="auto">
          <a:xfrm rot="5400000" flipH="1" flipV="1">
            <a:off x="8118396" y="4236639"/>
            <a:ext cx="957263" cy="152400"/>
          </a:xfrm>
          <a:custGeom>
            <a:avLst/>
            <a:gdLst>
              <a:gd name="T0" fmla="*/ 0 w 564"/>
              <a:gd name="T1" fmla="*/ 0 h 570"/>
              <a:gd name="T2" fmla="*/ 2147483646 w 564"/>
              <a:gd name="T3" fmla="*/ 2147483646 h 570"/>
              <a:gd name="T4" fmla="*/ 2147483646 w 564"/>
              <a:gd name="T5" fmla="*/ 2147483646 h 570"/>
              <a:gd name="T6" fmla="*/ 2147483646 w 564"/>
              <a:gd name="T7" fmla="*/ 2147483646 h 570"/>
              <a:gd name="T8" fmla="*/ 2147483646 w 564"/>
              <a:gd name="T9" fmla="*/ 2147483646 h 570"/>
              <a:gd name="T10" fmla="*/ 2147483646 w 564"/>
              <a:gd name="T11" fmla="*/ 2147483646 h 570"/>
              <a:gd name="T12" fmla="*/ 2147483646 w 564"/>
              <a:gd name="T13" fmla="*/ 2147483646 h 570"/>
              <a:gd name="T14" fmla="*/ 2147483646 w 564"/>
              <a:gd name="T15" fmla="*/ 2147483646 h 5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64"/>
              <a:gd name="T25" fmla="*/ 0 h 570"/>
              <a:gd name="T26" fmla="*/ 564 w 564"/>
              <a:gd name="T27" fmla="*/ 570 h 5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64" h="570">
                <a:moveTo>
                  <a:pt x="0" y="0"/>
                </a:moveTo>
                <a:cubicBezTo>
                  <a:pt x="20" y="30"/>
                  <a:pt x="20" y="60"/>
                  <a:pt x="42" y="90"/>
                </a:cubicBezTo>
                <a:cubicBezTo>
                  <a:pt x="61" y="146"/>
                  <a:pt x="107" y="196"/>
                  <a:pt x="144" y="240"/>
                </a:cubicBezTo>
                <a:cubicBezTo>
                  <a:pt x="165" y="265"/>
                  <a:pt x="182" y="293"/>
                  <a:pt x="210" y="312"/>
                </a:cubicBezTo>
                <a:cubicBezTo>
                  <a:pt x="250" y="372"/>
                  <a:pt x="350" y="442"/>
                  <a:pt x="408" y="486"/>
                </a:cubicBezTo>
                <a:cubicBezTo>
                  <a:pt x="417" y="492"/>
                  <a:pt x="429" y="493"/>
                  <a:pt x="438" y="498"/>
                </a:cubicBezTo>
                <a:cubicBezTo>
                  <a:pt x="467" y="514"/>
                  <a:pt x="493" y="536"/>
                  <a:pt x="522" y="552"/>
                </a:cubicBezTo>
                <a:cubicBezTo>
                  <a:pt x="535" y="560"/>
                  <a:pt x="564" y="570"/>
                  <a:pt x="564" y="570"/>
                </a:cubicBezTo>
              </a:path>
            </a:pathLst>
          </a:custGeom>
          <a:noFill/>
          <a:ln w="38100">
            <a:solidFill>
              <a:srgbClr val="CC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8" name="Rectangle 13"/>
          <p:cNvSpPr>
            <a:spLocks noChangeArrowheads="1"/>
          </p:cNvSpPr>
          <p:nvPr/>
        </p:nvSpPr>
        <p:spPr bwMode="auto">
          <a:xfrm>
            <a:off x="6006227" y="5372100"/>
            <a:ext cx="5181600" cy="6858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Lược đồ: Kháng chiến chống quân xâm lược Nam Hán năm 938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349" name="Straight Connector 15"/>
          <p:cNvCxnSpPr>
            <a:cxnSpLocks noChangeShapeType="1"/>
          </p:cNvCxnSpPr>
          <p:nvPr/>
        </p:nvCxnSpPr>
        <p:spPr bwMode="auto">
          <a:xfrm rot="5400000">
            <a:off x="2442048" y="4484005"/>
            <a:ext cx="58674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0886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" name="Rectangular Callout 1"/>
          <p:cNvSpPr/>
          <p:nvPr/>
        </p:nvSpPr>
        <p:spPr>
          <a:xfrm>
            <a:off x="246580" y="4551453"/>
            <a:ext cx="4498688" cy="1907140"/>
          </a:xfrm>
          <a:prstGeom prst="wedgeRectCallout">
            <a:avLst>
              <a:gd name="adj1" fmla="val 126411"/>
              <a:gd name="adj2" fmla="val -300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938?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318934" y="2633878"/>
            <a:ext cx="48656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63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4345" grpId="0" animBg="1"/>
      <p:bldP spid="2" grpId="0" animBg="1"/>
      <p:bldP spid="2" grpId="1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69191" y="0"/>
            <a:ext cx="12197521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5365" name="Rectangle 7"/>
          <p:cNvSpPr>
            <a:spLocks noChangeArrowheads="1"/>
          </p:cNvSpPr>
          <p:nvPr/>
        </p:nvSpPr>
        <p:spPr bwMode="auto">
          <a:xfrm>
            <a:off x="277402" y="2165500"/>
            <a:ext cx="62757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201792" y="1981640"/>
            <a:ext cx="6096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369" name="Straight Connector 11"/>
          <p:cNvCxnSpPr>
            <a:cxnSpLocks noChangeShapeType="1"/>
          </p:cNvCxnSpPr>
          <p:nvPr/>
        </p:nvCxnSpPr>
        <p:spPr bwMode="auto">
          <a:xfrm rot="5400000">
            <a:off x="3656013" y="3962401"/>
            <a:ext cx="57912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54751" y="2906971"/>
            <a:ext cx="60729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457200" algn="l"/>
                <a:tab pos="571500" algn="l"/>
                <a:tab pos="685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571500" algn="l"/>
                <a:tab pos="6858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57930" y="3416403"/>
            <a:ext cx="5534070" cy="29239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nl-NL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Mục đích xâm lược lần thứ hai của quân Nam Hán: mưu đồ trả thù lần thất bại trước đó và dã tâm bành trướng, mở rộng lãnh thổ của nhà Nam Hán.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6974958" y="1339702"/>
            <a:ext cx="5082363" cy="1424763"/>
          </a:xfrm>
          <a:prstGeom prst="wedgeRectCallout">
            <a:avLst>
              <a:gd name="adj1" fmla="val -66021"/>
              <a:gd name="adj2" fmla="val 19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6974958" y="1339702"/>
            <a:ext cx="5082363" cy="1424763"/>
          </a:xfrm>
          <a:prstGeom prst="wedgeRectCallout">
            <a:avLst>
              <a:gd name="adj1" fmla="val -66021"/>
              <a:gd name="adj2" fmla="val 19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xâm lược lần thứ hai của quân Nam Hán là gì?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153538" y="1462527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*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7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9464" grpId="0"/>
      <p:bldP spid="10" grpId="0"/>
      <p:bldP spid="3" grpId="0" animBg="1"/>
      <p:bldP spid="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42078" y="102967"/>
            <a:ext cx="11979667" cy="6663647"/>
          </a:xfrm>
          <a:prstGeom prst="rect">
            <a:avLst/>
          </a:prstGeom>
          <a:solidFill>
            <a:srgbClr val="FFFFD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sz="1800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>
            <a:off x="1524000" y="533400"/>
            <a:ext cx="914400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369" name="Straight Connector 11"/>
          <p:cNvCxnSpPr>
            <a:cxnSpLocks noChangeShapeType="1"/>
          </p:cNvCxnSpPr>
          <p:nvPr/>
        </p:nvCxnSpPr>
        <p:spPr bwMode="auto">
          <a:xfrm rot="5400000">
            <a:off x="3656013" y="3962401"/>
            <a:ext cx="5791200" cy="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482047" y="-279806"/>
            <a:ext cx="10785957" cy="1160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19. BƯỚC NGOẶT LỊCH SỬ ĐẦU THẾ KỈ X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886" y="651394"/>
            <a:ext cx="89611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938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1524001" y="1524001"/>
            <a:ext cx="34845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1524001" y="2023512"/>
            <a:ext cx="4876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 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44673" y="1236168"/>
            <a:ext cx="5344633" cy="53985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+mj-lt"/>
              </a:rPr>
              <a:t>"Ngô </a:t>
            </a:r>
            <a:r>
              <a:rPr lang="vi-VN" sz="2400" dirty="0" smtClean="0">
                <a:latin typeface="+mj-lt"/>
              </a:rPr>
              <a:t>Quy</a:t>
            </a:r>
            <a:r>
              <a:rPr lang="en-US" sz="2400" dirty="0" smtClean="0">
                <a:latin typeface="+mj-lt"/>
              </a:rPr>
              <a:t>ề</a:t>
            </a:r>
            <a:r>
              <a:rPr lang="vi-VN" sz="2400" dirty="0" smtClean="0">
                <a:latin typeface="+mj-lt"/>
              </a:rPr>
              <a:t>n </a:t>
            </a:r>
            <a:r>
              <a:rPr lang="vi-VN" sz="2400" dirty="0">
                <a:latin typeface="+mj-lt"/>
              </a:rPr>
              <a:t>nghe tin Hoằng Tháo sắp đến, bảo các tướng tá rằng:"... bọn chúng (quân Nam Hán) có lợi ở chiến thuyền, ta không phòng bị trước thì thế được thua chưa biết ra sao. Nếu sai người đem cọc vạt nhọn đầu bịt sắt đóng ngầm trước ở cửa biển, thuyền của bọn chúng theo nước </a:t>
            </a:r>
            <a:r>
              <a:rPr lang="vi-VN" sz="2400" dirty="0" smtClean="0">
                <a:latin typeface="+mj-lt"/>
              </a:rPr>
              <a:t>tri</a:t>
            </a:r>
            <a:r>
              <a:rPr lang="en-US" sz="2400" dirty="0" smtClean="0">
                <a:latin typeface="+mj-lt"/>
              </a:rPr>
              <a:t>ề</a:t>
            </a:r>
            <a:r>
              <a:rPr lang="vi-VN" sz="2400" dirty="0" smtClean="0">
                <a:latin typeface="+mj-lt"/>
              </a:rPr>
              <a:t>u </a:t>
            </a:r>
            <a:r>
              <a:rPr lang="vi-VN" sz="2400" dirty="0">
                <a:latin typeface="+mj-lt"/>
              </a:rPr>
              <a:t>lên vào trong hàng cọc thì sau đó ta dễ </a:t>
            </a:r>
            <a:r>
              <a:rPr lang="vi-VN" sz="2400" dirty="0" smtClean="0">
                <a:latin typeface="+mj-lt"/>
              </a:rPr>
              <a:t>b</a:t>
            </a:r>
            <a:r>
              <a:rPr lang="en-US" sz="2400" dirty="0" smtClean="0">
                <a:latin typeface="+mj-lt"/>
              </a:rPr>
              <a:t>ề </a:t>
            </a:r>
            <a:r>
              <a:rPr lang="vi-VN" sz="2400" dirty="0" smtClean="0">
                <a:latin typeface="+mj-lt"/>
              </a:rPr>
              <a:t>chế </a:t>
            </a:r>
            <a:r>
              <a:rPr lang="vi-VN" sz="2400" dirty="0">
                <a:latin typeface="+mj-lt"/>
              </a:rPr>
              <a:t>ngự, không cho chiếc nào ra thoát</a:t>
            </a:r>
            <a:r>
              <a:rPr lang="vi-VN" sz="2400" dirty="0" smtClean="0">
                <a:latin typeface="+mj-lt"/>
              </a:rPr>
              <a:t>".</a:t>
            </a:r>
            <a:endParaRPr lang="en-US" sz="2400" dirty="0" smtClean="0">
              <a:latin typeface="+mj-lt"/>
            </a:endParaRPr>
          </a:p>
          <a:p>
            <a:pPr algn="ctr"/>
            <a:r>
              <a:rPr lang="vi-VN" sz="2400" dirty="0" smtClean="0">
                <a:latin typeface="+mj-lt"/>
              </a:rPr>
              <a:t> </a:t>
            </a:r>
            <a:r>
              <a:rPr lang="vi-VN" sz="2400" dirty="0">
                <a:latin typeface="+mj-lt"/>
              </a:rPr>
              <a:t>(Đại Việt </a:t>
            </a:r>
            <a:r>
              <a:rPr lang="vi-VN" sz="2400" dirty="0" smtClean="0">
                <a:latin typeface="+mj-lt"/>
              </a:rPr>
              <a:t>sử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kí</a:t>
            </a:r>
            <a:r>
              <a:rPr lang="en-US" sz="2400" dirty="0" smtClean="0">
                <a:latin typeface="+mj-lt"/>
              </a:rPr>
              <a:t> </a:t>
            </a:r>
            <a:r>
              <a:rPr lang="vi-VN" sz="2400" dirty="0" smtClean="0">
                <a:latin typeface="+mj-lt"/>
              </a:rPr>
              <a:t>toàn </a:t>
            </a:r>
            <a:r>
              <a:rPr lang="vi-VN" sz="2400" dirty="0">
                <a:latin typeface="+mj-lt"/>
              </a:rPr>
              <a:t>thư, tập I, NXB. Khoa học xã hội, Hà Nội, 1988,tr.2O3</a:t>
            </a: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1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</TotalTime>
  <Words>2078</Words>
  <Application>Microsoft Office PowerPoint</Application>
  <PresentationFormat>Widescreen</PresentationFormat>
  <Paragraphs>271</Paragraphs>
  <Slides>21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.VnRevue</vt:lpstr>
      <vt:lpstr>.VnTime</vt:lpstr>
      <vt:lpstr>.VnTimeH</vt:lpstr>
      <vt:lpstr>Arial</vt:lpstr>
      <vt:lpstr>Arial Black</vt:lpstr>
      <vt:lpstr>Calibri</vt:lpstr>
      <vt:lpstr>Times New Roman</vt:lpstr>
      <vt:lpstr>Wingdings</vt:lpstr>
      <vt:lpstr>3_Office Theme</vt:lpstr>
      <vt:lpstr>7_Office Theme</vt:lpstr>
      <vt:lpstr>Equation</vt:lpstr>
      <vt:lpstr>PowerPoint Presentation</vt:lpstr>
      <vt:lpstr>PowerPoint Presentation</vt:lpstr>
      <vt:lpstr>PowerPoint Presentation</vt:lpstr>
      <vt:lpstr>Bài 19. BƯỚC NGOẶT LỊCH SỬ ĐẦU THẾ KỈ 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NGÔ QUYỀN VÀ CHIẾN THẮNG BẠCH ĐẰNG NĂM 938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acer</cp:lastModifiedBy>
  <cp:revision>144</cp:revision>
  <dcterms:created xsi:type="dcterms:W3CDTF">2021-07-16T02:46:11Z</dcterms:created>
  <dcterms:modified xsi:type="dcterms:W3CDTF">2022-08-19T06:32:39Z</dcterms:modified>
</cp:coreProperties>
</file>