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384" r:id="rId2"/>
    <p:sldId id="321" r:id="rId3"/>
    <p:sldId id="361" r:id="rId4"/>
    <p:sldId id="342" r:id="rId5"/>
    <p:sldId id="362" r:id="rId6"/>
    <p:sldId id="363" r:id="rId7"/>
    <p:sldId id="365" r:id="rId8"/>
    <p:sldId id="260" r:id="rId9"/>
    <p:sldId id="343" r:id="rId10"/>
    <p:sldId id="345" r:id="rId11"/>
    <p:sldId id="344" r:id="rId12"/>
    <p:sldId id="346" r:id="rId13"/>
    <p:sldId id="320" r:id="rId14"/>
    <p:sldId id="355" r:id="rId15"/>
    <p:sldId id="366" r:id="rId16"/>
    <p:sldId id="367" r:id="rId17"/>
    <p:sldId id="369" r:id="rId18"/>
    <p:sldId id="371" r:id="rId19"/>
    <p:sldId id="372" r:id="rId20"/>
    <p:sldId id="373" r:id="rId21"/>
    <p:sldId id="377" r:id="rId22"/>
    <p:sldId id="376" r:id="rId23"/>
    <p:sldId id="379" r:id="rId24"/>
    <p:sldId id="370" r:id="rId25"/>
    <p:sldId id="327" r:id="rId26"/>
    <p:sldId id="381" r:id="rId27"/>
    <p:sldId id="383" r:id="rId28"/>
    <p:sldId id="31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007F"/>
    <a:srgbClr val="0000FF"/>
    <a:srgbClr val="FFFF00"/>
    <a:srgbClr val="8C2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14" autoAdjust="0"/>
    <p:restoredTop sz="92657" autoAdjust="0"/>
  </p:normalViewPr>
  <p:slideViewPr>
    <p:cSldViewPr>
      <p:cViewPr varScale="1">
        <p:scale>
          <a:sx n="67" d="100"/>
          <a:sy n="67" d="100"/>
        </p:scale>
        <p:origin x="1272" y="72"/>
      </p:cViewPr>
      <p:guideLst>
        <p:guide orient="horz" pos="2160"/>
        <p:guide pos="2880"/>
      </p:guideLst>
    </p:cSldViewPr>
  </p:slideViewPr>
  <p:outlineViewPr>
    <p:cViewPr>
      <p:scale>
        <a:sx n="33" d="100"/>
        <a:sy n="33" d="100"/>
      </p:scale>
      <p:origin x="0" y="3504"/>
    </p:cViewPr>
  </p:outlineViewPr>
  <p:notesTextViewPr>
    <p:cViewPr>
      <p:scale>
        <a:sx n="1" d="1"/>
        <a:sy n="1" d="1"/>
      </p:scale>
      <p:origin x="0" y="0"/>
    </p:cViewPr>
  </p:notesTextViewPr>
  <p:sorterViewPr>
    <p:cViewPr>
      <p:scale>
        <a:sx n="100" d="100"/>
        <a:sy n="100" d="100"/>
      </p:scale>
      <p:origin x="0" y="45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99B0FA-3FDE-43D1-BA91-7D6290444165}" type="datetimeFigureOut">
              <a:rPr lang="en-US" smtClean="0"/>
              <a:t>8/2/2022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F5B61-8280-4DDD-BF0D-27330B3F74CE}" type="slidenum">
              <a:rPr lang="en-US" smtClean="0"/>
              <a:t>‹#›</a:t>
            </a:fld>
            <a:endParaRPr lang="en-US"/>
          </a:p>
        </p:txBody>
      </p:sp>
    </p:spTree>
    <p:extLst>
      <p:ext uri="{BB962C8B-B14F-4D97-AF65-F5344CB8AC3E}">
        <p14:creationId xmlns:p14="http://schemas.microsoft.com/office/powerpoint/2010/main" val="242562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364B9DE-0615-4D28-B053-66DF2A0DC282}" type="datetimeFigureOut">
              <a:rPr lang="en-US" smtClean="0"/>
              <a:t>8/2/2022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4964115-7A92-4E73-833B-14E960143F8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364B9DE-0615-4D28-B053-66DF2A0DC28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64115-7A92-4E73-833B-14E960143F8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364B9DE-0615-4D28-B053-66DF2A0DC28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4115-7A92-4E73-833B-14E960143F85}"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364B9DE-0615-4D28-B053-66DF2A0DC282}"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64115-7A92-4E73-833B-14E960143F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64B9DE-0615-4D28-B053-66DF2A0DC282}"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64115-7A92-4E73-833B-14E960143F85}"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4B9DE-0615-4D28-B053-66DF2A0DC282}"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64115-7A92-4E73-833B-14E960143F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364B9DE-0615-4D28-B053-66DF2A0DC28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64115-7A92-4E73-833B-14E960143F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364B9DE-0615-4D28-B053-66DF2A0DC282}" type="datetimeFigureOut">
              <a:rPr lang="en-US" smtClean="0"/>
              <a:t>8/2/2022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4964115-7A92-4E73-833B-14E960143F8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364B9DE-0615-4D28-B053-66DF2A0DC282}" type="datetimeFigureOut">
              <a:rPr lang="en-US" smtClean="0"/>
              <a:t>8/2/2022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4964115-7A92-4E73-833B-14E960143F8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video%20so&#7841;n%20giao%20an%20khtn/B&#192;I%202_%20C&#193;C%20L&#296;NH%20V&#7920;C%20CH&#7910;%20Y&#7870;U%20C&#7910;A%20KHOA%20H&#7884;C%20T&#7920;%20NHI&#202;N%20(%20KHOA%20H&#7884;C%20T&#7920;%20NHI&#202;N%206)%20-%20CH&#194;N%20TR&#7900;I%20S&#193;NG%20T&#7840;O..mp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video%20so&#7841;n%20giao%20an%20khtn/th&#237;%20nghi&#7879;m%20n&#227;y%20m&#7847;m%20h&#7841;t%20&#273;&#7853;u%20c&#7911;a%20b&#224;i%202%20KHTN6.mp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027922-B228-4DDA-BD24-FB1DE626BDF5}"/>
              </a:ext>
            </a:extLst>
          </p:cNvPr>
          <p:cNvPicPr>
            <a:picLocks noChangeAspect="1"/>
          </p:cNvPicPr>
          <p:nvPr/>
        </p:nvPicPr>
        <p:blipFill>
          <a:blip r:embed="rId2"/>
          <a:stretch>
            <a:fillRect/>
          </a:stretch>
        </p:blipFill>
        <p:spPr>
          <a:xfrm>
            <a:off x="0" y="10989"/>
            <a:ext cx="9144000" cy="6847011"/>
          </a:xfrm>
          <a:prstGeom prst="rect">
            <a:avLst/>
          </a:prstGeom>
        </p:spPr>
      </p:pic>
      <p:sp>
        <p:nvSpPr>
          <p:cNvPr id="2" name="Title 1">
            <a:extLst>
              <a:ext uri="{FF2B5EF4-FFF2-40B4-BE49-F238E27FC236}">
                <a16:creationId xmlns:a16="http://schemas.microsoft.com/office/drawing/2014/main" id="{A8626C88-FA63-43A4-AB39-3D3179E9159A}"/>
              </a:ext>
            </a:extLst>
          </p:cNvPr>
          <p:cNvSpPr>
            <a:spLocks noGrp="1"/>
          </p:cNvSpPr>
          <p:nvPr>
            <p:ph type="ctrTitle"/>
          </p:nvPr>
        </p:nvSpPr>
        <p:spPr>
          <a:xfrm>
            <a:off x="228600" y="4013203"/>
            <a:ext cx="8639176" cy="939797"/>
          </a:xfrm>
          <a:solidFill>
            <a:srgbClr val="FFFF00"/>
          </a:solidFill>
        </p:spPr>
        <p:txBody>
          <a:bodyPr>
            <a:normAutofit fontScale="90000"/>
          </a:bodyPr>
          <a:lstStyle/>
          <a:p>
            <a:pPr algn="l"/>
            <a:r>
              <a:rPr lang="en-SG" sz="6000" dirty="0" smtClean="0">
                <a:solidFill>
                  <a:srgbClr val="FF0000"/>
                </a:solidFill>
                <a:latin typeface="Times New Roman" panose="02020603050405020304" pitchFamily="18" charset="0"/>
                <a:cs typeface="Times New Roman" panose="02020603050405020304" pitchFamily="18" charset="0"/>
              </a:rPr>
              <a:t>KHOA HỌC TỰ NHIÊN 6</a:t>
            </a:r>
            <a:endParaRPr lang="en-SG"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63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3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969820"/>
            <a:ext cx="7696200" cy="523220"/>
          </a:xfrm>
          <a:prstGeom prst="rect">
            <a:avLst/>
          </a:prstGeom>
          <a:noFill/>
        </p:spPr>
        <p:txBody>
          <a:bodyPr wrap="square" rtlCol="0">
            <a:spAutoFit/>
          </a:bodyPr>
          <a:lstStyle/>
          <a:p>
            <a:r>
              <a:rPr lang="vi-VN" sz="2800" b="1" smtClean="0">
                <a:solidFill>
                  <a:srgbClr val="FF0000"/>
                </a:solidFill>
              </a:rPr>
              <a:t> MÔ HÌNH CHĂN NUÔI BÒ SỮA TIÊN TIẾN</a:t>
            </a:r>
            <a:endParaRPr lang="vi-VN" sz="2800" b="1" dirty="0">
              <a:solidFill>
                <a:srgbClr val="FF0000"/>
              </a:solidFill>
            </a:endParaRPr>
          </a:p>
        </p:txBody>
      </p:sp>
      <p:pic>
        <p:nvPicPr>
          <p:cNvPr id="5" name="Picture 4" descr="https://cesti.gov.vn/UPLOADS/Images/MHCN/MHCN-XB14-1807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9451"/>
            <a:ext cx="83058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5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867400"/>
            <a:ext cx="8610600" cy="954107"/>
          </a:xfrm>
          <a:prstGeom prst="rect">
            <a:avLst/>
          </a:prstGeom>
          <a:noFill/>
        </p:spPr>
        <p:txBody>
          <a:bodyPr wrap="square" rtlCol="0">
            <a:spAutoFit/>
          </a:bodyPr>
          <a:lstStyle/>
          <a:p>
            <a:pPr algn="ctr"/>
            <a:r>
              <a:rPr lang="vi-VN" sz="2800" b="1" dirty="0" smtClean="0">
                <a:solidFill>
                  <a:srgbClr val="FF0000"/>
                </a:solidFill>
              </a:rPr>
              <a:t> KHỬ CHUA ĐẤT TRỒNG BẰNG VÔI BỘT                           (Calcium oxide)</a:t>
            </a:r>
            <a:endParaRPr lang="vi-VN" sz="2800" b="1" dirty="0">
              <a:solidFill>
                <a:srgbClr val="FF0000"/>
              </a:solidFill>
            </a:endParaRPr>
          </a:p>
        </p:txBody>
      </p:sp>
      <p:pic>
        <p:nvPicPr>
          <p:cNvPr id="4" name="Picture 14" descr="Hình ảnh bài v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21366"/>
            <a:ext cx="8610600" cy="449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4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638800"/>
            <a:ext cx="7924800" cy="523220"/>
          </a:xfrm>
          <a:prstGeom prst="rect">
            <a:avLst/>
          </a:prstGeom>
          <a:noFill/>
        </p:spPr>
        <p:txBody>
          <a:bodyPr wrap="square" rtlCol="0">
            <a:spAutoFit/>
          </a:bodyPr>
          <a:lstStyle/>
          <a:p>
            <a:r>
              <a:rPr lang="vi-VN" sz="2800" b="1" smtClean="0">
                <a:solidFill>
                  <a:srgbClr val="FF0000"/>
                </a:solidFill>
              </a:rPr>
              <a:t> </a:t>
            </a:r>
            <a:r>
              <a:rPr lang="vi-VN" sz="2800" b="1">
                <a:solidFill>
                  <a:srgbClr val="FF0000"/>
                </a:solidFill>
              </a:rPr>
              <a:t> </a:t>
            </a:r>
            <a:r>
              <a:rPr lang="vi-VN" sz="2800" b="1" smtClean="0">
                <a:solidFill>
                  <a:srgbClr val="FF0000"/>
                </a:solidFill>
              </a:rPr>
              <a:t>HỆ THÔNG PIN NĂNG LƯỢNG MẶT TRỜI</a:t>
            </a:r>
            <a:endParaRPr lang="vi-VN" sz="2800" b="1" dirty="0">
              <a:solidFill>
                <a:srgbClr val="FF0000"/>
              </a:solidFill>
            </a:endParaRPr>
          </a:p>
        </p:txBody>
      </p:sp>
      <p:pic>
        <p:nvPicPr>
          <p:cNvPr id="4" name="Picture 2" descr="Nhôm thanh định hình ứng dụng làm giá đỡ năng lượng mặt trời - Tân Mỹ  Group: Nhôm định hình, bồn nước inox, chậu inox, bồn nhựa đa năng,bồn nướ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57" y="152400"/>
            <a:ext cx="8305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5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6281" y="6172200"/>
            <a:ext cx="8686801" cy="523220"/>
          </a:xfrm>
          <a:prstGeom prst="rect">
            <a:avLst/>
          </a:prstGeom>
          <a:noFill/>
        </p:spPr>
        <p:txBody>
          <a:bodyPr wrap="square" rtlCol="0">
            <a:spAutoFit/>
          </a:bodyPr>
          <a:lstStyle/>
          <a:p>
            <a:r>
              <a:rPr lang="vi-VN" sz="2800" b="1" dirty="0" smtClean="0">
                <a:solidFill>
                  <a:srgbClr val="FF0000"/>
                </a:solidFill>
              </a:rPr>
              <a:t> SỬ DỤNG KÍNH THIÊN VĂN QUAN SÁT BẦU TRỜI</a:t>
            </a:r>
            <a:endParaRPr lang="vi-VN" sz="2800" b="1" dirty="0">
              <a:solidFill>
                <a:srgbClr val="FF0000"/>
              </a:solidFill>
            </a:endParaRPr>
          </a:p>
        </p:txBody>
      </p:sp>
      <p:pic>
        <p:nvPicPr>
          <p:cNvPr id="4" name="Picture 4" descr="top-5-kinh-thien-van-loai-tot-nhat-hien-na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28461"/>
            <a:ext cx="849290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2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606990" y="1956680"/>
            <a:ext cx="0" cy="2615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0657" y="1956680"/>
            <a:ext cx="990600" cy="1200329"/>
          </a:xfrm>
          <a:prstGeom prst="rect">
            <a:avLst/>
          </a:prstGeom>
          <a:noFill/>
        </p:spPr>
        <p:txBody>
          <a:bodyPr wrap="square" rtlCol="0">
            <a:spAutoFit/>
          </a:bodyPr>
          <a:lstStyle/>
          <a:p>
            <a:pPr algn="ctr"/>
            <a:r>
              <a:rPr lang="vi-VN" dirty="0">
                <a:solidFill>
                  <a:srgbClr val="0000FF"/>
                </a:solidFill>
              </a:rPr>
              <a:t>-</a:t>
            </a:r>
            <a:r>
              <a:rPr lang="vi-VN" dirty="0" smtClean="0">
                <a:solidFill>
                  <a:srgbClr val="0000FF"/>
                </a:solidFill>
              </a:rPr>
              <a:t>Trồng rau thủy Canh</a:t>
            </a:r>
            <a:endParaRPr lang="vi-VN" dirty="0">
              <a:solidFill>
                <a:srgbClr val="0000FF"/>
              </a:solidFill>
            </a:endParaRPr>
          </a:p>
        </p:txBody>
      </p:sp>
      <p:sp>
        <p:nvSpPr>
          <p:cNvPr id="2" name="Rectangle 1"/>
          <p:cNvSpPr/>
          <p:nvPr/>
        </p:nvSpPr>
        <p:spPr>
          <a:xfrm>
            <a:off x="1825027" y="626953"/>
            <a:ext cx="1399515" cy="990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FF0000"/>
                </a:solidFill>
              </a:rPr>
              <a:t>LĨNH VỰC VẬT LÝ HỌC</a:t>
            </a:r>
            <a:endParaRPr lang="vi-VN" b="1" dirty="0">
              <a:solidFill>
                <a:srgbClr val="FF0000"/>
              </a:solidFill>
            </a:endParaRPr>
          </a:p>
        </p:txBody>
      </p:sp>
      <p:sp>
        <p:nvSpPr>
          <p:cNvPr id="11" name="Rectangle 10"/>
          <p:cNvSpPr/>
          <p:nvPr/>
        </p:nvSpPr>
        <p:spPr>
          <a:xfrm>
            <a:off x="76200" y="626953"/>
            <a:ext cx="1399515"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FF0000"/>
                </a:solidFill>
              </a:rPr>
              <a:t>LĨNH VỰC SINH HỌC</a:t>
            </a:r>
            <a:endParaRPr lang="vi-VN" b="1" dirty="0">
              <a:solidFill>
                <a:srgbClr val="FF0000"/>
              </a:solidFill>
            </a:endParaRPr>
          </a:p>
        </p:txBody>
      </p:sp>
      <p:sp>
        <p:nvSpPr>
          <p:cNvPr id="12" name="Rectangle 11"/>
          <p:cNvSpPr/>
          <p:nvPr/>
        </p:nvSpPr>
        <p:spPr>
          <a:xfrm>
            <a:off x="3801701" y="641288"/>
            <a:ext cx="1399515" cy="990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FF0000"/>
                </a:solidFill>
              </a:rPr>
              <a:t>LĨNH VỰC HÓA HỌC</a:t>
            </a:r>
            <a:endParaRPr lang="vi-VN" b="1" dirty="0">
              <a:solidFill>
                <a:srgbClr val="FF0000"/>
              </a:solidFill>
            </a:endParaRPr>
          </a:p>
        </p:txBody>
      </p:sp>
      <p:sp>
        <p:nvSpPr>
          <p:cNvPr id="18" name="Rectangle 17"/>
          <p:cNvSpPr/>
          <p:nvPr/>
        </p:nvSpPr>
        <p:spPr>
          <a:xfrm>
            <a:off x="5562600" y="637515"/>
            <a:ext cx="1399515" cy="990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FF0000"/>
                </a:solidFill>
              </a:rPr>
              <a:t>LĨNH VỰC THIÊN VĂN HỌC</a:t>
            </a:r>
            <a:endParaRPr lang="vi-VN" b="1" dirty="0">
              <a:solidFill>
                <a:srgbClr val="FF0000"/>
              </a:solidFill>
            </a:endParaRPr>
          </a:p>
        </p:txBody>
      </p:sp>
      <p:sp>
        <p:nvSpPr>
          <p:cNvPr id="19" name="Rectangle 18"/>
          <p:cNvSpPr/>
          <p:nvPr/>
        </p:nvSpPr>
        <p:spPr>
          <a:xfrm>
            <a:off x="7239000" y="626953"/>
            <a:ext cx="1551915" cy="990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FF0000"/>
                </a:solidFill>
              </a:rPr>
              <a:t>LĨNH VỰC KHOA HỌC TRÁI ĐẤT</a:t>
            </a:r>
            <a:endParaRPr lang="vi-VN" b="1" dirty="0">
              <a:solidFill>
                <a:srgbClr val="FF0000"/>
              </a:solidFill>
            </a:endParaRPr>
          </a:p>
        </p:txBody>
      </p:sp>
      <p:cxnSp>
        <p:nvCxnSpPr>
          <p:cNvPr id="20" name="Straight Connector 19"/>
          <p:cNvCxnSpPr/>
          <p:nvPr/>
        </p:nvCxnSpPr>
        <p:spPr>
          <a:xfrm>
            <a:off x="3581400" y="1910281"/>
            <a:ext cx="0" cy="26617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86400" y="1956680"/>
            <a:ext cx="0" cy="26915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162800" y="1940801"/>
            <a:ext cx="0" cy="25549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0657" y="3429000"/>
            <a:ext cx="990600" cy="923330"/>
          </a:xfrm>
          <a:prstGeom prst="rect">
            <a:avLst/>
          </a:prstGeom>
          <a:noFill/>
        </p:spPr>
        <p:txBody>
          <a:bodyPr wrap="square" rtlCol="0">
            <a:spAutoFit/>
          </a:bodyPr>
          <a:lstStyle/>
          <a:p>
            <a:pPr algn="ctr"/>
            <a:r>
              <a:rPr lang="vi-VN" dirty="0" smtClean="0">
                <a:solidFill>
                  <a:srgbClr val="0000FF"/>
                </a:solidFill>
              </a:rPr>
              <a:t>-Chăn nuôi bò sữa</a:t>
            </a:r>
            <a:endParaRPr lang="vi-VN" dirty="0">
              <a:solidFill>
                <a:srgbClr val="0000FF"/>
              </a:solidFill>
            </a:endParaRPr>
          </a:p>
        </p:txBody>
      </p:sp>
      <p:sp>
        <p:nvSpPr>
          <p:cNvPr id="24" name="TextBox 23"/>
          <p:cNvSpPr txBox="1"/>
          <p:nvPr/>
        </p:nvSpPr>
        <p:spPr>
          <a:xfrm>
            <a:off x="3846968" y="2133600"/>
            <a:ext cx="990600" cy="923330"/>
          </a:xfrm>
          <a:prstGeom prst="rect">
            <a:avLst/>
          </a:prstGeom>
          <a:noFill/>
        </p:spPr>
        <p:txBody>
          <a:bodyPr wrap="square" rtlCol="0">
            <a:spAutoFit/>
          </a:bodyPr>
          <a:lstStyle/>
          <a:p>
            <a:pPr algn="ctr"/>
            <a:r>
              <a:rPr lang="vi-VN" dirty="0" smtClean="0">
                <a:solidFill>
                  <a:srgbClr val="0000FF"/>
                </a:solidFill>
              </a:rPr>
              <a:t>-Xử lý đất chua</a:t>
            </a:r>
            <a:endParaRPr lang="vi-VN" dirty="0">
              <a:solidFill>
                <a:srgbClr val="0000FF"/>
              </a:solidFill>
            </a:endParaRPr>
          </a:p>
        </p:txBody>
      </p:sp>
      <p:sp>
        <p:nvSpPr>
          <p:cNvPr id="25" name="TextBox 24"/>
          <p:cNvSpPr txBox="1"/>
          <p:nvPr/>
        </p:nvSpPr>
        <p:spPr>
          <a:xfrm>
            <a:off x="2029484" y="2133600"/>
            <a:ext cx="990600" cy="1477328"/>
          </a:xfrm>
          <a:prstGeom prst="rect">
            <a:avLst/>
          </a:prstGeom>
          <a:noFill/>
        </p:spPr>
        <p:txBody>
          <a:bodyPr wrap="square" rtlCol="0">
            <a:spAutoFit/>
          </a:bodyPr>
          <a:lstStyle/>
          <a:p>
            <a:pPr algn="ctr"/>
            <a:r>
              <a:rPr lang="vi-VN" dirty="0" smtClean="0">
                <a:solidFill>
                  <a:srgbClr val="0000FF"/>
                </a:solidFill>
              </a:rPr>
              <a:t>-Pin năng lượng mặt trời</a:t>
            </a:r>
            <a:endParaRPr lang="vi-VN" dirty="0">
              <a:solidFill>
                <a:srgbClr val="0000FF"/>
              </a:solidFill>
            </a:endParaRPr>
          </a:p>
        </p:txBody>
      </p:sp>
      <p:sp>
        <p:nvSpPr>
          <p:cNvPr id="26" name="TextBox 25"/>
          <p:cNvSpPr txBox="1"/>
          <p:nvPr/>
        </p:nvSpPr>
        <p:spPr>
          <a:xfrm>
            <a:off x="5602585" y="2114625"/>
            <a:ext cx="1319543" cy="1477328"/>
          </a:xfrm>
          <a:prstGeom prst="rect">
            <a:avLst/>
          </a:prstGeom>
          <a:noFill/>
        </p:spPr>
        <p:txBody>
          <a:bodyPr wrap="square" rtlCol="0">
            <a:spAutoFit/>
          </a:bodyPr>
          <a:lstStyle/>
          <a:p>
            <a:pPr algn="ctr"/>
            <a:r>
              <a:rPr lang="vi-VN" dirty="0" smtClean="0">
                <a:solidFill>
                  <a:srgbClr val="0000FF"/>
                </a:solidFill>
              </a:rPr>
              <a:t>-sử dụng kính thiên văn quan sát bầu trời</a:t>
            </a:r>
            <a:endParaRPr lang="vi-VN" dirty="0">
              <a:solidFill>
                <a:srgbClr val="0000FF"/>
              </a:solidFill>
            </a:endParaRPr>
          </a:p>
        </p:txBody>
      </p:sp>
      <p:sp>
        <p:nvSpPr>
          <p:cNvPr id="27" name="TextBox 26"/>
          <p:cNvSpPr txBox="1"/>
          <p:nvPr/>
        </p:nvSpPr>
        <p:spPr>
          <a:xfrm>
            <a:off x="7467600" y="2131864"/>
            <a:ext cx="990600" cy="1200329"/>
          </a:xfrm>
          <a:prstGeom prst="rect">
            <a:avLst/>
          </a:prstGeom>
          <a:noFill/>
        </p:spPr>
        <p:txBody>
          <a:bodyPr wrap="square" rtlCol="0">
            <a:spAutoFit/>
          </a:bodyPr>
          <a:lstStyle/>
          <a:p>
            <a:pPr algn="ctr"/>
            <a:r>
              <a:rPr lang="vi-VN" dirty="0" smtClean="0">
                <a:solidFill>
                  <a:srgbClr val="0000FF"/>
                </a:solidFill>
              </a:rPr>
              <a:t>-Dự báo thời tiết</a:t>
            </a:r>
            <a:endParaRPr lang="vi-VN" dirty="0">
              <a:solidFill>
                <a:srgbClr val="0000FF"/>
              </a:solidFill>
            </a:endParaRPr>
          </a:p>
        </p:txBody>
      </p:sp>
    </p:spTree>
    <p:extLst>
      <p:ext uri="{BB962C8B-B14F-4D97-AF65-F5344CB8AC3E}">
        <p14:creationId xmlns:p14="http://schemas.microsoft.com/office/powerpoint/2010/main" val="37674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2" grpId="0" animBg="1"/>
      <p:bldP spid="18" grpId="0" animBg="1"/>
      <p:bldP spid="19" grpId="0" animBg="1"/>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doisongnews.com/wp-content/uploads/2021/02/Muc-dong-2-Av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4" y="0"/>
            <a:ext cx="9041960" cy="6019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48400" y="228600"/>
            <a:ext cx="2362200" cy="685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FF0000"/>
                </a:solidFill>
              </a:rPr>
              <a:t>THẾ GIỚI VẬT CHẤT</a:t>
            </a:r>
            <a:endParaRPr lang="vi-VN" b="1" dirty="0">
              <a:solidFill>
                <a:srgbClr val="FF0000"/>
              </a:solidFill>
            </a:endParaRPr>
          </a:p>
        </p:txBody>
      </p:sp>
      <p:sp>
        <p:nvSpPr>
          <p:cNvPr id="6" name="Rectangle 5"/>
          <p:cNvSpPr/>
          <p:nvPr/>
        </p:nvSpPr>
        <p:spPr>
          <a:xfrm>
            <a:off x="7010400" y="1676400"/>
            <a:ext cx="2108514" cy="533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FF0000"/>
                </a:solidFill>
              </a:rPr>
              <a:t>VẬT KHÔNG SỐNG</a:t>
            </a:r>
            <a:endParaRPr lang="vi-VN" b="1" dirty="0">
              <a:solidFill>
                <a:srgbClr val="FF0000"/>
              </a:solidFill>
            </a:endParaRPr>
          </a:p>
        </p:txBody>
      </p:sp>
      <p:sp>
        <p:nvSpPr>
          <p:cNvPr id="7" name="Rectangle 6"/>
          <p:cNvSpPr/>
          <p:nvPr/>
        </p:nvSpPr>
        <p:spPr>
          <a:xfrm>
            <a:off x="4827761" y="1600200"/>
            <a:ext cx="1922540" cy="609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FF0000"/>
                </a:solidFill>
              </a:rPr>
              <a:t>VẬT SỐNG </a:t>
            </a:r>
            <a:endParaRPr lang="vi-VN" b="1" dirty="0">
              <a:solidFill>
                <a:srgbClr val="FF0000"/>
              </a:solidFill>
            </a:endParaRPr>
          </a:p>
        </p:txBody>
      </p:sp>
      <p:cxnSp>
        <p:nvCxnSpPr>
          <p:cNvPr id="8" name="Straight Arrow Connector 7"/>
          <p:cNvCxnSpPr/>
          <p:nvPr/>
        </p:nvCxnSpPr>
        <p:spPr>
          <a:xfrm flipH="1">
            <a:off x="6172200" y="914400"/>
            <a:ext cx="533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185403" y="914400"/>
            <a:ext cx="1129797" cy="731822"/>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2"/>
          </p:cNvCxnSpPr>
          <p:nvPr/>
        </p:nvCxnSpPr>
        <p:spPr>
          <a:xfrm>
            <a:off x="7429500" y="914400"/>
            <a:ext cx="952500" cy="731822"/>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58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ata:image/jpeg;base64,/9j/4AAQSkZJRgABAQAAAQABAAD/2wCEAAkGBxASDxANEBMREg8VEBIQEhIWFRcQEBUSGRUWGBcWFxgZHSggHhomHRcVIjEiJykrLi4uFx8zRDMtNygtLisBCgoKDg0OFRAQGDAlHR4rNysuLS0tKyszMzc3Kyw3LTYtLiwsLi03LTQ3NzcvMS0vLS0tMy8tLS0tLTctLSsuLf/AABEIANsA5gMBIgACEQEDEQH/xAAcAAEAAQUBAQAAAAAAAAAAAAAABgECBAUHAwj/xAA6EAABAwIEBAQDBwMDBQAAAAABAAIDBBEFEiExBhNBUQcUImEyQnEjUmKBkaGxJMHwFTPRFlNjwuH/xAAYAQEBAQEBAAAAAAAAAAAAAAAAAQIDBP/EACURAQEAAgIBAwMFAAAAAAAAAAABAhESIQMxQWEEIvAUUnGBof/aAAwDAQACEQMRAD8A7iiIgIiICIiAiIgIiICIiAiIgIiICIiAiIgIiICIiCiXVCVGv+sqQyPjhLqgRm0r4QJWRn8Vjc/ldS2RZN+iTovGmqGyNbIxwcxwu0jYheyqCIiAiIgIiICIiAiIgIiICIiAiIgIiICIiAiIgIiICxqyqZEx0sjmsjaC573HK1o7klY+M4tDSwvqah7Y4mD1OPc7Adyey+fOLeK6zHKhtJThzKPN6IgbOefvydPfsPqpbobfjXxDqcUmOF4UHincSx0ou2SUddfkj/kb9l5ikgwOSkja90ldLczlnrLGH4QGD4m36dbFS3hnh2HC4Bla2SskbfXQH3J+WMfuorxJjkOHcyUEVGJzXcZX2Lhe9nW+Rg6N6/uvNfLzy4x3xw4zdSjg7HHU72xyTifmTtZNHYNMUkxuwxt3DLkaHYX7LqgXGfB7gqV7/wDXa8kvk9cDHak3IImd/wCo/PsuygLvhjZO65Z2Wr0RFtkREQEREBERAREQEREBERAREQEREBERAREQFp+JuIaegp3VNS/KwaNA1e933WjqVicZ8V0+HU5qZ3am4jjHxyPto0dh3PRfOuL4nU4rUGtq3ZYW3DGDRjGXvlaP5PVB7cWcT1WLzGecmKjjJ5cQPpaPf7zj3/RdT4TwKPDqZjnNaa2VgfyzpkbuMx6NFxfudFFODsDb6MQna1sDLvpYXnKx+XeeU/LE06j7xGi1vFPiYS6SOi9TnH11TxZznd2M2DR0v+i8/l3n1i64STupDxvxg2ka4BwlrJBex/QPcPlaOjev6lajwq4FfiM5xWvzOpw/M1rt55B3/AP3tba61HhtwPNitSaupLvKNfmlkJOaV/8A22nv3PQL6VpKZkbGRRta2NgDGtAs1rQLAALp4/FMJ8pnncv4erG2G1gNANgAvREXRzEREBERAREQEREBERAREQEREBERAREQEREBRrjXi6nw2nNRObvNxFEDZ8j7aAdh3PRW8b8YU+G05nmOaQ3EMQIzyO/s0dSvn6V1RidQ7Eq91ovlGoYGjUMYDs1BSonqcUqXYhWm0Y0Y3ZjWXuGMHb+VIsFwiOVvm6gNZh8YLmscS1s1vmcekIPXd50HVX4ZhzJWeaqLQ4bG3MxpuwTAfM7/AMHTTV50HUqIcZ8XvrHcmP0UjT6WaNL7aBzwNBYaBuzR+qxbcrrH+2pNd168bcZvq3OhiLm0txe4DXykfC5wHwtFtGDQD3Xr4a8BS4nPmddlHGRzZdifwM9/4Xh4e8CzYpPYXjpWEc6a2w+6zoXH9uvv9P4LhUNLBHS07BHCwWa0fuT3JOt1qSSaiW2vXDcPigiZTwtDImNytaNgFmIiqCIiAiIgIiICIiAiIgIiICIiAiIgIiICIiAovxzxjT4ZTmWY5pXXEMINnSOH8NFxcr24r4jZRwlwaZahwdyYAbOkcPfo0d/7r5+jgqMQqH4niLnZb6NN2jT5Gt+Vot/hU3NrpQNqMTqHYnXu+zv6W6hmXo1gOzVOMAoouWypkZG/MwupoH/7LIRp5qfpk0Nh838c04p4i5n9PBpGPSSNAfYLAxPiWqnjEMsh5dm3a0BgflFm5rb2AAA2FtAplNzS42T1brxD4n8zL5eCQupI7C4AY2SQaF4A+UbNGwA0Vnh5wJPik9heOlYRzp7bbehnd5/br73+HPAU2JzXN46RjhzZbb/gZ3cR+i+m8GwqGlgZTU7BHEwWa3+ST1J7qySTUS3dUwTCYKWCOmp2COFgs0Dv1cT1J3utkiKoIiICIiAiIgIiICIiAiIgIiICIiAiIgIiICxMRro4YpJ5XNZGxpc57jZoHurcSr4oIn1E72xxMaS5xNgB/wArgfFPEVRjc5Y3NBhUTrgbGQj5ndz7dPqg6FwZTR1oOLyyNnzuIFtAzKT6cu7bdB+fVRDxee2pqW0VCHvrNTUBluXky3aHG/x/yonVcbyUWamw1wjZkMbyACDpa4/EO6nvD09M2kZUQyCQOYObM6wlLxvn6g3JXk8m/F90727YTn1XCHsy3BBBBIsRYg9QQpn4bcAzYnNndeOjY4cyW3xbXjZ7kdeilVDwWMZrvNBhipGutPNbKZiOjB1d0J6fVdxwvDoqeFlPAwRxMFmtGwH/ACvThlykrllNXSmE4ZFTQx08DQyJjQ1rfbTfufdZ6ItIIiICIiAiIgIiICIiAiIgIiICIiAiIgIiIC1+LYlDTwvqJ3tjiY0uc4mw/LuT26pjGJw00L6moe2OFgu5x/gdydrLgfEGOT43PzHl0OFxO9DL2LyOp7uP7XQV4jx2fHJySXQ4VE4lrToXkfM7oXEfpf8ANRnibiBob5OlAZG303Gn5adU4m4hGXydL6YWjKbabaW+qiJ0QUXbPDHwvkfTuqK980MUuRzKZjuW4tBuXSgjS40A3sT7L08I/DC3LxTEGa6Op6dw27SSA/qB+ZXbgEs2PCipI4o2RRMbHGxoaxjRla1o2AAWSiICIiAiIgIiICIiAiIgIiICIiAiIgIiICIiAtdjOKw0sElTUPEcTBdzj+wA6knSypjeLQUsElVUPEcLBdxPXsAOpO1lwPHMXnxuo8xPmhwyJx5UV9+mY/eef2vYdSQux3G58bn5suaHC4nEsjv8R7u7uP7X0UY4o4jBHlKYBsLRl07dlTijiIOHlKYZIW+nTa3ZRTbQIGy7f4SeGFuXimIM10fT07h+bZJB37N/Mq/wj8L8nLxTEI/Xo+np3D4diJZB97s3puddu1gIACuREBERAREQEREBERAREQEREBERAREQEREBERAWsxvF4KSB9XUPEcTBck7k62DR1cdgFfi2JxU0MlTO4RxMaXOcfz27k9lxbicSYwYsVdKf9IYXtEI0fHICR9o3a7hbX3t9Q1eNYrPjU/majNDhkTjyYr7+57vP7bD3jPFHEmf+mp7Mhb6dNrdgruKuJM/9JT2bC306aC3YKJW6DX+6ClugXdfCPww5fLxPEGfaaPgp3D4NiJJAR8fYdOuu1/hL4XiLJidey82j4KdwuI+0kgI+PqB0+u3ZQEABXIiAiIgIiICIiAiIgIiICIiAiIgIiICIiAiIgLCxPEIqeKSoncGRMaXPcdgP+VdiFbHBE+eZwjiY0ue87Bq4JxTxHJjEpkeXQYRE4ljdnTOHzO/zT6oLOJcdlxmczSl0GExOPLZexlcOp7kj9AotjfF8tpKWkJipnR8lzW6Ncz/OqwuI+ITNaCEZKdoytaNAQP7LSUlK+WRkMTXPke4Na0C7nOOwAQb7HeH2RwRVlJIZ6SSzHEgCaKawvHI0e+xXV/CXww5OTEq9t59HQQOFxFvZ7x1dsQOn1223hh4ZsoWCpqw2SsdY5d44ewA2c/36dO56cApItAFVEVQREQEREBERAREQEREBERAREQEREBERAREQFiYhWxwxPnmc2OJjS57ybNaFWvq2xRvmeHFjGlzg0FziPYDdcE4r4jmxZ5kmz02EROOWM+mSZ46u7/2+uqCnFnEsmMSF7i6HB4nelvwvmcPmd/mn1UD4jx4zEQxDJTsGVrRoCAreIseMxEUQyU7PSxg0Flj8O4DUV1QylpmF0h3OoY0dXOPQBB4YThs1TMymgY6SV5DWtGpPuew9+i+lPDbw7hw2MTSWkrnNs+X5YwbXZH7e+59tlm8A8C02GQ2ZaSpeBzZyPUfwt+6y/T9VMQEFAFciICIiAiIgIiICIiAiIgIiICIiAiIgIiICIiCitJQlaLHnEktfIIqUMzSODsj3Xvpm6N2v9VnLLjFk3XhjOMBzXxQ5nCz872DMSBbMyLo5+tv/AKuSeKGCy1L3TUDZH00bPtCDcSSX9YjaBqW/N736ghSuux4VrfKUrQzDGPDX1DDkebAk8k9ADu63Qgb3GbwrgL6oMmldaiYRyWMvGKgNPokeOgFh9bLhM8rm68cZj24Hwtw5UYhUtpacXJ1c83yRt6ucf8uvqDgvhGmw2nEEAu82MspA5kju5PbsOizcE4dpqTnGnjDDNIZZDuS769vb3K3AC9LiAKqIgIiICIiAiIgIiICIiAiIgIiICIiAiIgIiICtcrkQY1VUMjY+WQhsbGl7nHQBoFySvnzFMRrcfrnw0zZPJNeSLNAAYLeqQ6BzjbRpOl12/iTAxWtZTzPcKXNmmib6XTEEFrHO6R7kgamw1te+yoqOOGNsMLGRxtADWtAa0D6BSzay6Qmm4PkcYaZ7Wx0LGjOwOu6QDaOw2BOpN9duqnbGAAAAAAAAbCw2AVyvAWcMJjOlyyuXqAKqItsiIiAiIgIiIKIsLE8Sip2CSYuDS5rBlY+Q5naNFmAnU6fUgdQqU+KRPmfTtLzIwXf9m8MG3zluUnUaAqbjUwys3rpnIixTXxc4U2Yc4xmXJ1yAhub9TZVJLfRloqXS6IIsXEK6OCJ08rgyNou5x2Gtlk3RdXW9LkVLqqIoi8p5msY6R5DWNBc4nYAaklW0lSySNksZzMe0PadrtIuDr7EIurrbIRLql0RVERAREQFaQrkQUAVURAREQEREBERAREQaHjE/0waBISaim/22PkeA2Zj3OswEizWuN/p3WFDVSRMnoIopRUNjeYpuU/kyPLMwLpCLZ77kmxPXopUVSyzcd3bvh5tYcde+0HpxODSMfJWOY6pla4iKaIcswkeokveAJCLOc4buI0aCPOkmMj4GyiuAZFXsL+VUMkyc5joRnDcxJjj73JAB1NjPLJZZ4N/qt+3538fKG0dPUyRwSE1GaogjinzOlidDKy2d4bcZLgSagDUM+8b2VramOuJDqltM0cr0iSc8vy7yJG/EC4SADVrn31JsQFNUKXD5J9VZb9s7mnOaqabyrWkVr3zYZMyZrop5B5izGMFi2zXX5va4sTuCdnUzyZqqOLzhjcyjlBLZg6xl/qBG5wuHcos9DdQb2AIKmdkATh8l+qn7fzaHx83lOt5vynmxvzvNeX5Iva/2tudf3y36La4m6Y0RZFzRNy4SS5pdKGFwD75CMz8ofcNN77WuFvLIVrixfNuy69KhxbMGUQlNU+PLUZixssTzJnbyM7Q4vDcuf4zbbNqtZSxVLKOSLJWNe/DoBE1pku2ohEgdbKfsybRG2mbsTcLolkss8HSfVamte+/920WKh744qlgnEkLmvdCC9he0hpewtacryAbjcZm27rUSUr454opZK0sdTTyTBhnkY2XMxzQx7QSDZsgDQ75Wi3q9U0VFbi54ee4zWmt4cnkko6d8oeJeU0SZ2mN/MAs+7SAdwUWyCLUjjllu2v/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4" descr="data:image/jpeg;base64,/9j/4AAQSkZJRgABAQAAAQABAAD/2wCEAAkGBxASDxANEBMREg8VEBIQEhIWFRcQEBUSGRUWGBcWFxgZHSggHhomHRcVIjEiJykrLi4uFx8zRDMtNygtLisBCgoKDg0OFRAQGDAlHR4rNysuLS0tKyszMzc3Kyw3LTYtLiwsLi03LTQ3NzcvMS0vLS0tMy8tLS0tLTctLSsuLf/AABEIANsA5gMBIgACEQEDEQH/xAAcAAEAAQUBAQAAAAAAAAAAAAAABgECBAUHAwj/xAA6EAABAwIEBAQDBwMDBQAAAAABAAIDBBEFEiExBhNBUQcUImEyQnEjUmKBkaGxJMHwFTPRFlNjwuH/xAAYAQEBAQEBAAAAAAAAAAAAAAAAAQIDBP/EACURAQEAAgIBAwMFAAAAAAAAAAABAhESIQMxQWEEIvAUUnGBof/aAAwDAQACEQMRAD8A7iiIgIiICIiAiIgIiICIiAiIgIiICIiAiIgIiICIiCiXVCVGv+sqQyPjhLqgRm0r4QJWRn8Vjc/ldS2RZN+iTovGmqGyNbIxwcxwu0jYheyqCIiAiIgIiICIiAiIgIiICIiAiIgIiICIiAiIgIiICxqyqZEx0sjmsjaC573HK1o7klY+M4tDSwvqah7Y4mD1OPc7Adyey+fOLeK6zHKhtJThzKPN6IgbOefvydPfsPqpbobfjXxDqcUmOF4UHincSx0ou2SUddfkj/kb9l5ikgwOSkja90ldLczlnrLGH4QGD4m36dbFS3hnh2HC4Bla2SskbfXQH3J+WMfuorxJjkOHcyUEVGJzXcZX2Lhe9nW+Rg6N6/uvNfLzy4x3xw4zdSjg7HHU72xyTifmTtZNHYNMUkxuwxt3DLkaHYX7LqgXGfB7gqV7/wDXa8kvk9cDHak3IImd/wCo/PsuygLvhjZO65Z2Wr0RFtkREQEREBERAREQEREBERAREQEREBERAREQFp+JuIaegp3VNS/KwaNA1e933WjqVicZ8V0+HU5qZ3am4jjHxyPto0dh3PRfOuL4nU4rUGtq3ZYW3DGDRjGXvlaP5PVB7cWcT1WLzGecmKjjJ5cQPpaPf7zj3/RdT4TwKPDqZjnNaa2VgfyzpkbuMx6NFxfudFFODsDb6MQna1sDLvpYXnKx+XeeU/LE06j7xGi1vFPiYS6SOi9TnH11TxZznd2M2DR0v+i8/l3n1i64STupDxvxg2ka4BwlrJBex/QPcPlaOjev6lajwq4FfiM5xWvzOpw/M1rt55B3/AP3tba61HhtwPNitSaupLvKNfmlkJOaV/8A22nv3PQL6VpKZkbGRRta2NgDGtAs1rQLAALp4/FMJ8pnncv4erG2G1gNANgAvREXRzEREBERAREQEREBERAREQEREBERAREQEREBRrjXi6nw2nNRObvNxFEDZ8j7aAdh3PRW8b8YU+G05nmOaQ3EMQIzyO/s0dSvn6V1RidQ7Eq91ovlGoYGjUMYDs1BSonqcUqXYhWm0Y0Y3ZjWXuGMHb+VIsFwiOVvm6gNZh8YLmscS1s1vmcekIPXd50HVX4ZhzJWeaqLQ4bG3MxpuwTAfM7/AMHTTV50HUqIcZ8XvrHcmP0UjT6WaNL7aBzwNBYaBuzR+qxbcrrH+2pNd168bcZvq3OhiLm0txe4DXykfC5wHwtFtGDQD3Xr4a8BS4nPmddlHGRzZdifwM9/4Xh4e8CzYpPYXjpWEc6a2w+6zoXH9uvv9P4LhUNLBHS07BHCwWa0fuT3JOt1qSSaiW2vXDcPigiZTwtDImNytaNgFmIiqCIiAiIgIiICIiAiIgIiICIiAiIgIiICIiAovxzxjT4ZTmWY5pXXEMINnSOH8NFxcr24r4jZRwlwaZahwdyYAbOkcPfo0d/7r5+jgqMQqH4niLnZb6NN2jT5Gt+Vot/hU3NrpQNqMTqHYnXu+zv6W6hmXo1gOzVOMAoouWypkZG/MwupoH/7LIRp5qfpk0Nh838c04p4i5n9PBpGPSSNAfYLAxPiWqnjEMsh5dm3a0BgflFm5rb2AAA2FtAplNzS42T1brxD4n8zL5eCQupI7C4AY2SQaF4A+UbNGwA0Vnh5wJPik9heOlYRzp7bbehnd5/br73+HPAU2JzXN46RjhzZbb/gZ3cR+i+m8GwqGlgZTU7BHEwWa3+ST1J7qySTUS3dUwTCYKWCOmp2COFgs0Dv1cT1J3utkiKoIiICIiAiIgIiICIiAiIgIiICIiAiIgIiICxMRro4YpJ5XNZGxpc57jZoHurcSr4oIn1E72xxMaS5xNgB/wArgfFPEVRjc5Y3NBhUTrgbGQj5ndz7dPqg6FwZTR1oOLyyNnzuIFtAzKT6cu7bdB+fVRDxee2pqW0VCHvrNTUBluXky3aHG/x/yonVcbyUWamw1wjZkMbyACDpa4/EO6nvD09M2kZUQyCQOYObM6wlLxvn6g3JXk8m/F90727YTn1XCHsy3BBBBIsRYg9QQpn4bcAzYnNndeOjY4cyW3xbXjZ7kdeilVDwWMZrvNBhipGutPNbKZiOjB1d0J6fVdxwvDoqeFlPAwRxMFmtGwH/ACvThlykrllNXSmE4ZFTQx08DQyJjQ1rfbTfufdZ6ItIIiICIiAiIgIiICIiAiIgIiICIiAiIgIiIC1+LYlDTwvqJ3tjiY0uc4mw/LuT26pjGJw00L6moe2OFgu5x/gdydrLgfEGOT43PzHl0OFxO9DL2LyOp7uP7XQV4jx2fHJySXQ4VE4lrToXkfM7oXEfpf8ANRnibiBob5OlAZG303Gn5adU4m4hGXydL6YWjKbabaW+qiJ0QUXbPDHwvkfTuqK980MUuRzKZjuW4tBuXSgjS40A3sT7L08I/DC3LxTEGa6Op6dw27SSA/qB+ZXbgEs2PCipI4o2RRMbHGxoaxjRla1o2AAWSiICIiAiIgIiICIiAiIgIiICIiAiIgIiICIiAtdjOKw0sElTUPEcTBdzj+wA6knSypjeLQUsElVUPEcLBdxPXsAOpO1lwPHMXnxuo8xPmhwyJx5UV9+mY/eef2vYdSQux3G58bn5suaHC4nEsjv8R7u7uP7X0UY4o4jBHlKYBsLRl07dlTijiIOHlKYZIW+nTa3ZRTbQIGy7f4SeGFuXimIM10fT07h+bZJB37N/Mq/wj8L8nLxTEI/Xo+np3D4diJZB97s3puddu1gIACuREBERAREQEREBERAREQEREBERAREQEREBERAWsxvF4KSB9XUPEcTBck7k62DR1cdgFfi2JxU0MlTO4RxMaXOcfz27k9lxbicSYwYsVdKf9IYXtEI0fHICR9o3a7hbX3t9Q1eNYrPjU/majNDhkTjyYr7+57vP7bD3jPFHEmf+mp7Mhb6dNrdgruKuJM/9JT2bC306aC3YKJW6DX+6ClugXdfCPww5fLxPEGfaaPgp3D4NiJJAR8fYdOuu1/hL4XiLJidey82j4KdwuI+0kgI+PqB0+u3ZQEABXIiAiIgIiICIiAiIgIiICIiAiIgIiICIiAiIgLCxPEIqeKSoncGRMaXPcdgP+VdiFbHBE+eZwjiY0ue87Bq4JxTxHJjEpkeXQYRE4ljdnTOHzO/zT6oLOJcdlxmczSl0GExOPLZexlcOp7kj9AotjfF8tpKWkJipnR8lzW6Ncz/OqwuI+ITNaCEZKdoytaNAQP7LSUlK+WRkMTXPke4Na0C7nOOwAQb7HeH2RwRVlJIZ6SSzHEgCaKawvHI0e+xXV/CXww5OTEq9t59HQQOFxFvZ7x1dsQOn1223hh4ZsoWCpqw2SsdY5d44ewA2c/36dO56cApItAFVEVQREQEREBERAREQEREBERAREQEREBERAREQFiYhWxwxPnmc2OJjS57ybNaFWvq2xRvmeHFjGlzg0FziPYDdcE4r4jmxZ5kmz02EROOWM+mSZ46u7/2+uqCnFnEsmMSF7i6HB4nelvwvmcPmd/mn1UD4jx4zEQxDJTsGVrRoCAreIseMxEUQyU7PSxg0Flj8O4DUV1QylpmF0h3OoY0dXOPQBB4YThs1TMymgY6SV5DWtGpPuew9+i+lPDbw7hw2MTSWkrnNs+X5YwbXZH7e+59tlm8A8C02GQ2ZaSpeBzZyPUfwt+6y/T9VMQEFAFciICIiAiIgIiICIiAiIgIiICIiAiIgIiICIiCitJQlaLHnEktfIIqUMzSODsj3Xvpm6N2v9VnLLjFk3XhjOMBzXxQ5nCz872DMSBbMyLo5+tv/AKuSeKGCy1L3TUDZH00bPtCDcSSX9YjaBqW/N736ghSuux4VrfKUrQzDGPDX1DDkebAk8k9ADu63Qgb3GbwrgL6oMmldaiYRyWMvGKgNPokeOgFh9bLhM8rm68cZj24Hwtw5UYhUtpacXJ1c83yRt6ucf8uvqDgvhGmw2nEEAu82MspA5kju5PbsOizcE4dpqTnGnjDDNIZZDuS769vb3K3AC9LiAKqIgIiICIiAiIgIiICIiAiIgIiICIiAiIgIiICtcrkQY1VUMjY+WQhsbGl7nHQBoFySvnzFMRrcfrnw0zZPJNeSLNAAYLeqQ6BzjbRpOl12/iTAxWtZTzPcKXNmmib6XTEEFrHO6R7kgamw1te+yoqOOGNsMLGRxtADWtAa0D6BSzay6Qmm4PkcYaZ7Wx0LGjOwOu6QDaOw2BOpN9duqnbGAAAAAAAAbCw2AVyvAWcMJjOlyyuXqAKqItsiIiAiIgIiIKIsLE8Sip2CSYuDS5rBlY+Q5naNFmAnU6fUgdQqU+KRPmfTtLzIwXf9m8MG3zluUnUaAqbjUwys3rpnIixTXxc4U2Yc4xmXJ1yAhub9TZVJLfRloqXS6IIsXEK6OCJ08rgyNou5x2Gtlk3RdXW9LkVLqqIoi8p5msY6R5DWNBc4nYAaklW0lSySNksZzMe0PadrtIuDr7EIurrbIRLql0RVERAREQFaQrkQUAVURAREQEREBERAREQaHjE/0waBISaim/22PkeA2Zj3OswEizWuN/p3WFDVSRMnoIopRUNjeYpuU/kyPLMwLpCLZ77kmxPXopUVSyzcd3bvh5tYcde+0HpxODSMfJWOY6pla4iKaIcswkeokveAJCLOc4buI0aCPOkmMj4GyiuAZFXsL+VUMkyc5joRnDcxJjj73JAB1NjPLJZZ4N/qt+3538fKG0dPUyRwSE1GaogjinzOlidDKy2d4bcZLgSagDUM+8b2VramOuJDqltM0cr0iSc8vy7yJG/EC4SADVrn31JsQFNUKXD5J9VZb9s7mnOaqabyrWkVr3zYZMyZrop5B5izGMFi2zXX5va4sTuCdnUzyZqqOLzhjcyjlBLZg6xl/qBG5wuHcos9DdQb2AIKmdkATh8l+qn7fzaHx83lOt5vynmxvzvNeX5Iva/2tudf3y36La4m6Y0RZFzRNy4SS5pdKGFwD75CMz8ofcNN77WuFvLIVrixfNuy69KhxbMGUQlNU+PLUZixssTzJnbyM7Q4vDcuf4zbbNqtZSxVLKOSLJWNe/DoBE1pku2ohEgdbKfsybRG2mbsTcLolkss8HSfVamte+/920WKh744qlgnEkLmvdCC9he0hpewtacryAbjcZm27rUSUr454opZK0sdTTyTBhnkY2XMxzQx7QSDZsgDQ75Wi3q9U0VFbi54ee4zWmt4cnkko6d8oeJeU0SZ2mN/MAs+7SAdwUWyCLUjjllu2v/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AutoShape 6" descr="data:image/jpeg;base64,/9j/4AAQSkZJRgABAQAAAQABAAD/2wCEAAkGBxASDxANEBMREg8VEBIQEhIWFRcQEBUSGRUWGBcWFxgZHSggHhomHRcVIjEiJykrLi4uFx8zRDMtNygtLisBCgoKDg0OFRAQGDAlHR4rNysuLS0tKyszMzc3Kyw3LTYtLiwsLi03LTQ3NzcvMS0vLS0tMy8tLS0tLTctLSsuLf/AABEIANsA5gMBIgACEQEDEQH/xAAcAAEAAQUBAQAAAAAAAAAAAAAABgECBAUHAwj/xAA6EAABAwIEBAQDBwMDBQAAAAABAAIDBBEFEiExBhNBUQcUImEyQnEjUmKBkaGxJMHwFTPRFlNjwuH/xAAYAQEBAQEBAAAAAAAAAAAAAAAAAQIDBP/EACURAQEAAgIBAwMFAAAAAAAAAAABAhESIQMxQWEEIvAUUnGBof/aAAwDAQACEQMRAD8A7iiIgIiICIiAiIgIiICIiAiIgIiICIiAiIgIiICIiCiXVCVGv+sqQyPjhLqgRm0r4QJWRn8Vjc/ldS2RZN+iTovGmqGyNbIxwcxwu0jYheyqCIiAiIgIiICIiAiIgIiICIiAiIgIiICIiAiIgIiICxqyqZEx0sjmsjaC573HK1o7klY+M4tDSwvqah7Y4mD1OPc7Adyey+fOLeK6zHKhtJThzKPN6IgbOefvydPfsPqpbobfjXxDqcUmOF4UHincSx0ou2SUddfkj/kb9l5ikgwOSkja90ldLczlnrLGH4QGD4m36dbFS3hnh2HC4Bla2SskbfXQH3J+WMfuorxJjkOHcyUEVGJzXcZX2Lhe9nW+Rg6N6/uvNfLzy4x3xw4zdSjg7HHU72xyTifmTtZNHYNMUkxuwxt3DLkaHYX7LqgXGfB7gqV7/wDXa8kvk9cDHak3IImd/wCo/PsuygLvhjZO65Z2Wr0RFtkREQEREBERAREQEREBERAREQEREBERAREQFp+JuIaegp3VNS/KwaNA1e933WjqVicZ8V0+HU5qZ3am4jjHxyPto0dh3PRfOuL4nU4rUGtq3ZYW3DGDRjGXvlaP5PVB7cWcT1WLzGecmKjjJ5cQPpaPf7zj3/RdT4TwKPDqZjnNaa2VgfyzpkbuMx6NFxfudFFODsDb6MQna1sDLvpYXnKx+XeeU/LE06j7xGi1vFPiYS6SOi9TnH11TxZznd2M2DR0v+i8/l3n1i64STupDxvxg2ka4BwlrJBex/QPcPlaOjev6lajwq4FfiM5xWvzOpw/M1rt55B3/AP3tba61HhtwPNitSaupLvKNfmlkJOaV/8A22nv3PQL6VpKZkbGRRta2NgDGtAs1rQLAALp4/FMJ8pnncv4erG2G1gNANgAvREXRzEREBERAREQEREBERAREQEREBERAREQEREBRrjXi6nw2nNRObvNxFEDZ8j7aAdh3PRW8b8YU+G05nmOaQ3EMQIzyO/s0dSvn6V1RidQ7Eq91ovlGoYGjUMYDs1BSonqcUqXYhWm0Y0Y3ZjWXuGMHb+VIsFwiOVvm6gNZh8YLmscS1s1vmcekIPXd50HVX4ZhzJWeaqLQ4bG3MxpuwTAfM7/AMHTTV50HUqIcZ8XvrHcmP0UjT6WaNL7aBzwNBYaBuzR+qxbcrrH+2pNd168bcZvq3OhiLm0txe4DXykfC5wHwtFtGDQD3Xr4a8BS4nPmddlHGRzZdifwM9/4Xh4e8CzYpPYXjpWEc6a2w+6zoXH9uvv9P4LhUNLBHS07BHCwWa0fuT3JOt1qSSaiW2vXDcPigiZTwtDImNytaNgFmIiqCIiAiIgIiICIiAiIgIiICIiAiIgIiICIiAovxzxjT4ZTmWY5pXXEMINnSOH8NFxcr24r4jZRwlwaZahwdyYAbOkcPfo0d/7r5+jgqMQqH4niLnZb6NN2jT5Gt+Vot/hU3NrpQNqMTqHYnXu+zv6W6hmXo1gOzVOMAoouWypkZG/MwupoH/7LIRp5qfpk0Nh838c04p4i5n9PBpGPSSNAfYLAxPiWqnjEMsh5dm3a0BgflFm5rb2AAA2FtAplNzS42T1brxD4n8zL5eCQupI7C4AY2SQaF4A+UbNGwA0Vnh5wJPik9heOlYRzp7bbehnd5/br73+HPAU2JzXN46RjhzZbb/gZ3cR+i+m8GwqGlgZTU7BHEwWa3+ST1J7qySTUS3dUwTCYKWCOmp2COFgs0Dv1cT1J3utkiKoIiICIiAiIgIiICIiAiIgIiICIiAiIgIiICxMRro4YpJ5XNZGxpc57jZoHurcSr4oIn1E72xxMaS5xNgB/wArgfFPEVRjc5Y3NBhUTrgbGQj5ndz7dPqg6FwZTR1oOLyyNnzuIFtAzKT6cu7bdB+fVRDxee2pqW0VCHvrNTUBluXky3aHG/x/yonVcbyUWamw1wjZkMbyACDpa4/EO6nvD09M2kZUQyCQOYObM6wlLxvn6g3JXk8m/F90727YTn1XCHsy3BBBBIsRYg9QQpn4bcAzYnNndeOjY4cyW3xbXjZ7kdeilVDwWMZrvNBhipGutPNbKZiOjB1d0J6fVdxwvDoqeFlPAwRxMFmtGwH/ACvThlykrllNXSmE4ZFTQx08DQyJjQ1rfbTfufdZ6ItIIiICIiAiIgIiICIiAiIgIiICIiAiIgIiIC1+LYlDTwvqJ3tjiY0uc4mw/LuT26pjGJw00L6moe2OFgu5x/gdydrLgfEGOT43PzHl0OFxO9DL2LyOp7uP7XQV4jx2fHJySXQ4VE4lrToXkfM7oXEfpf8ANRnibiBob5OlAZG303Gn5adU4m4hGXydL6YWjKbabaW+qiJ0QUXbPDHwvkfTuqK980MUuRzKZjuW4tBuXSgjS40A3sT7L08I/DC3LxTEGa6Op6dw27SSA/qB+ZXbgEs2PCipI4o2RRMbHGxoaxjRla1o2AAWSiICIiAiIgIiICIiAiIgIiICIiAiIgIiICIiAtdjOKw0sElTUPEcTBdzj+wA6knSypjeLQUsElVUPEcLBdxPXsAOpO1lwPHMXnxuo8xPmhwyJx5UV9+mY/eef2vYdSQux3G58bn5suaHC4nEsjv8R7u7uP7X0UY4o4jBHlKYBsLRl07dlTijiIOHlKYZIW+nTa3ZRTbQIGy7f4SeGFuXimIM10fT07h+bZJB37N/Mq/wj8L8nLxTEI/Xo+np3D4diJZB97s3puddu1gIACuREBERAREQEREBERAREQEREBERAREQEREBERAWsxvF4KSB9XUPEcTBck7k62DR1cdgFfi2JxU0MlTO4RxMaXOcfz27k9lxbicSYwYsVdKf9IYXtEI0fHICR9o3a7hbX3t9Q1eNYrPjU/majNDhkTjyYr7+57vP7bD3jPFHEmf+mp7Mhb6dNrdgruKuJM/9JT2bC306aC3YKJW6DX+6ClugXdfCPww5fLxPEGfaaPgp3D4NiJJAR8fYdOuu1/hL4XiLJidey82j4KdwuI+0kgI+PqB0+u3ZQEABXIiAiIgIiICIiAiIgIiICIiAiIgIiICIiAiIgLCxPEIqeKSoncGRMaXPcdgP+VdiFbHBE+eZwjiY0ue87Bq4JxTxHJjEpkeXQYRE4ljdnTOHzO/zT6oLOJcdlxmczSl0GExOPLZexlcOp7kj9AotjfF8tpKWkJipnR8lzW6Ncz/OqwuI+ITNaCEZKdoytaNAQP7LSUlK+WRkMTXPke4Na0C7nOOwAQb7HeH2RwRVlJIZ6SSzHEgCaKawvHI0e+xXV/CXww5OTEq9t59HQQOFxFvZ7x1dsQOn1223hh4ZsoWCpqw2SsdY5d44ewA2c/36dO56cApItAFVEVQREQEREBERAREQEREBERAREQEREBERAREQFiYhWxwxPnmc2OJjS57ybNaFWvq2xRvmeHFjGlzg0FziPYDdcE4r4jmxZ5kmz02EROOWM+mSZ46u7/2+uqCnFnEsmMSF7i6HB4nelvwvmcPmd/mn1UD4jx4zEQxDJTsGVrRoCAreIseMxEUQyU7PSxg0Flj8O4DUV1QylpmF0h3OoY0dXOPQBB4YThs1TMymgY6SV5DWtGpPuew9+i+lPDbw7hw2MTSWkrnNs+X5YwbXZH7e+59tlm8A8C02GQ2ZaSpeBzZyPUfwt+6y/T9VMQEFAFciICIiAiIgIiICIiAiIgIiICIiAiIgIiICIiCitJQlaLHnEktfIIqUMzSODsj3Xvpm6N2v9VnLLjFk3XhjOMBzXxQ5nCz872DMSBbMyLo5+tv/AKuSeKGCy1L3TUDZH00bPtCDcSSX9YjaBqW/N736ghSuux4VrfKUrQzDGPDX1DDkebAk8k9ADu63Qgb3GbwrgL6oMmldaiYRyWMvGKgNPokeOgFh9bLhM8rm68cZj24Hwtw5UYhUtpacXJ1c83yRt6ucf8uvqDgvhGmw2nEEAu82MspA5kju5PbsOizcE4dpqTnGnjDDNIZZDuS769vb3K3AC9LiAKqIgIiICIiAiIgIiICIiAiIgIiICIiAiIgIiICtcrkQY1VUMjY+WQhsbGl7nHQBoFySvnzFMRrcfrnw0zZPJNeSLNAAYLeqQ6BzjbRpOl12/iTAxWtZTzPcKXNmmib6XTEEFrHO6R7kgamw1te+yoqOOGNsMLGRxtADWtAa0D6BSzay6Qmm4PkcYaZ7Wx0LGjOwOu6QDaOw2BOpN9duqnbGAAAAAAAAbCw2AVyvAWcMJjOlyyuXqAKqItsiIiAiIgIiIKIsLE8Sip2CSYuDS5rBlY+Q5naNFmAnU6fUgdQqU+KRPmfTtLzIwXf9m8MG3zluUnUaAqbjUwys3rpnIixTXxc4U2Yc4xmXJ1yAhub9TZVJLfRloqXS6IIsXEK6OCJ08rgyNou5x2Gtlk3RdXW9LkVLqqIoi8p5msY6R5DWNBc4nYAaklW0lSySNksZzMe0PadrtIuDr7EIurrbIRLql0RVERAREQFaQrkQUAVURAREQEREBERAREQaHjE/0waBISaim/22PkeA2Zj3OswEizWuN/p3WFDVSRMnoIopRUNjeYpuU/kyPLMwLpCLZ77kmxPXopUVSyzcd3bvh5tYcde+0HpxODSMfJWOY6pla4iKaIcswkeokveAJCLOc4buI0aCPOkmMj4GyiuAZFXsL+VUMkyc5joRnDcxJjj73JAB1NjPLJZZ4N/qt+3538fKG0dPUyRwSE1GaogjinzOlidDKy2d4bcZLgSagDUM+8b2VramOuJDqltM0cr0iSc8vy7yJG/EC4SADVrn31JsQFNUKXD5J9VZb9s7mnOaqabyrWkVr3zYZMyZrop5B5izGMFi2zXX5va4sTuCdnUzyZqqOLzhjcyjlBLZg6xl/qBG5wuHcos9DdQb2AIKmdkATh8l+qn7fzaHx83lOt5vynmxvzvNeX5Iva/2tudf3y36La4m6Y0RZFzRNy4SS5pdKGFwD75CMz8ofcNN77WuFvLIVrixfNuy69KhxbMGUQlNU+PLUZixssTzJnbyM7Q4vDcuf4zbbNqtZSxVLKOSLJWNe/DoBE1pku2ohEgdbKfsybRG2mbsTcLolkss8HSfVamte+/920WKh744qlgnEkLmvdCC9he0hpewtacryAbjcZm27rUSUr454opZK0sdTTyTBhnkY2XMxzQx7QSDZsgDQ75Wi3q9U0VFbi54ee4zWmt4cnkko6d8oeJeU0SZ2mN/MAs+7SAdwUWyCLUjjllu2v/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080" name="Picture 8" descr="https://toplist.vn/images/800px/bai-van-ta-chiec-but-muc-so-1-2104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59" y="7937"/>
            <a:ext cx="692432" cy="9590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2351" y="838200"/>
            <a:ext cx="8912225" cy="5201424"/>
          </a:xfrm>
          <a:prstGeom prst="rect">
            <a:avLst/>
          </a:prstGeom>
          <a:noFill/>
        </p:spPr>
        <p:txBody>
          <a:bodyPr wrap="square" rtlCol="0">
            <a:spAutoFit/>
          </a:bodyPr>
          <a:lstStyle/>
          <a:p>
            <a:r>
              <a:rPr lang="vi-VN" sz="4000" b="1" dirty="0" smtClean="0">
                <a:solidFill>
                  <a:srgbClr val="FF0000"/>
                </a:solidFill>
              </a:rPr>
              <a:t>    </a:t>
            </a:r>
            <a:r>
              <a:rPr lang="vi-VN" sz="3200" b="1" u="sng" dirty="0" smtClean="0">
                <a:solidFill>
                  <a:srgbClr val="FF0000"/>
                </a:solidFill>
              </a:rPr>
              <a:t>II. VẬT SỐNG VÀ VẬT KHÔNG SỐNG</a:t>
            </a:r>
          </a:p>
          <a:p>
            <a:r>
              <a:rPr lang="vi-VN" sz="3200" dirty="0" smtClean="0">
                <a:solidFill>
                  <a:srgbClr val="002060"/>
                </a:solidFill>
              </a:rPr>
              <a:t>-Khoa </a:t>
            </a:r>
            <a:r>
              <a:rPr lang="vi-VN" sz="2800" dirty="0" smtClean="0">
                <a:solidFill>
                  <a:srgbClr val="002060"/>
                </a:solidFill>
              </a:rPr>
              <a:t>học tự nhiên gồm 4 lĩnh vực chính:</a:t>
            </a:r>
          </a:p>
          <a:p>
            <a:r>
              <a:rPr lang="vi-VN" sz="2800" dirty="0" smtClean="0">
                <a:solidFill>
                  <a:srgbClr val="002060"/>
                </a:solidFill>
              </a:rPr>
              <a:t>+ Vật lý học: nghiên cứu về vật chất, quy luật vận động, lực, năng lượng và sự biến đổi</a:t>
            </a:r>
          </a:p>
          <a:p>
            <a:r>
              <a:rPr lang="vi-VN" sz="2800" dirty="0" smtClean="0">
                <a:solidFill>
                  <a:srgbClr val="002060"/>
                </a:solidFill>
              </a:rPr>
              <a:t>+Hóa học là nghiên cứu về chất và sự biến đổi của chúng</a:t>
            </a:r>
          </a:p>
          <a:p>
            <a:r>
              <a:rPr lang="vi-VN" sz="2800" dirty="0" smtClean="0">
                <a:solidFill>
                  <a:srgbClr val="002060"/>
                </a:solidFill>
              </a:rPr>
              <a:t>+Sinh học hay sinh vật học nghiên cứu về vật sống, mối quan hệ giữa chúng với nhau và với môi trường</a:t>
            </a:r>
          </a:p>
          <a:p>
            <a:r>
              <a:rPr lang="vi-VN" sz="2800" dirty="0" smtClean="0">
                <a:solidFill>
                  <a:srgbClr val="002060"/>
                </a:solidFill>
              </a:rPr>
              <a:t>+Khoa học và trái đất:Nghiên cứu về quy luật vận động và biến đổi của các vật thể trên bầu trời</a:t>
            </a:r>
          </a:p>
        </p:txBody>
      </p:sp>
    </p:spTree>
    <p:extLst>
      <p:ext uri="{BB962C8B-B14F-4D97-AF65-F5344CB8AC3E}">
        <p14:creationId xmlns:p14="http://schemas.microsoft.com/office/powerpoint/2010/main" val="3551795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ata:image/jpeg;base64,/9j/4AAQSkZJRgABAQAAAQABAAD/2wCEAAkGBxASDxANEBMREg8VEBIQEhIWFRcQEBUSGRUWGBcWFxgZHSggHhomHRcVIjEiJykrLi4uFx8zRDMtNygtLisBCgoKDg0OFRAQGDAlHR4rNysuLS0tKyszMzc3Kyw3LTYtLiwsLi03LTQ3NzcvMS0vLS0tMy8tLS0tLTctLSsuLf/AABEIANsA5gMBIgACEQEDEQH/xAAcAAEAAQUBAQAAAAAAAAAAAAAABgECBAUHAwj/xAA6EAABAwIEBAQDBwMDBQAAAAABAAIDBBEFEiExBhNBUQcUImEyQnEjUmKBkaGxJMHwFTPRFlNjwuH/xAAYAQEBAQEBAAAAAAAAAAAAAAAAAQIDBP/EACURAQEAAgIBAwMFAAAAAAAAAAABAhESIQMxQWEEIvAUUnGBof/aAAwDAQACEQMRAD8A7iiIgIiICIiAiIgIiICIiAiIgIiICIiAiIgIiICIiCiXVCVGv+sqQyPjhLqgRm0r4QJWRn8Vjc/ldS2RZN+iTovGmqGyNbIxwcxwu0jYheyqCIiAiIgIiICIiAiIgIiICIiAiIgIiICIiAiIgIiICxqyqZEx0sjmsjaC573HK1o7klY+M4tDSwvqah7Y4mD1OPc7Adyey+fOLeK6zHKhtJThzKPN6IgbOefvydPfsPqpbobfjXxDqcUmOF4UHincSx0ou2SUddfkj/kb9l5ikgwOSkja90ldLczlnrLGH4QGD4m36dbFS3hnh2HC4Bla2SskbfXQH3J+WMfuorxJjkOHcyUEVGJzXcZX2Lhe9nW+Rg6N6/uvNfLzy4x3xw4zdSjg7HHU72xyTifmTtZNHYNMUkxuwxt3DLkaHYX7LqgXGfB7gqV7/wDXa8kvk9cDHak3IImd/wCo/PsuygLvhjZO65Z2Wr0RFtkREQEREBERAREQEREBERAREQEREBERAREQFp+JuIaegp3VNS/KwaNA1e933WjqVicZ8V0+HU5qZ3am4jjHxyPto0dh3PRfOuL4nU4rUGtq3ZYW3DGDRjGXvlaP5PVB7cWcT1WLzGecmKjjJ5cQPpaPf7zj3/RdT4TwKPDqZjnNaa2VgfyzpkbuMx6NFxfudFFODsDb6MQna1sDLvpYXnKx+XeeU/LE06j7xGi1vFPiYS6SOi9TnH11TxZznd2M2DR0v+i8/l3n1i64STupDxvxg2ka4BwlrJBex/QPcPlaOjev6lajwq4FfiM5xWvzOpw/M1rt55B3/AP3tba61HhtwPNitSaupLvKNfmlkJOaV/8A22nv3PQL6VpKZkbGRRta2NgDGtAs1rQLAALp4/FMJ8pnncv4erG2G1gNANgAvREXRzEREBERAREQEREBERAREQEREBERAREQEREBRrjXi6nw2nNRObvNxFEDZ8j7aAdh3PRW8b8YU+G05nmOaQ3EMQIzyO/s0dSvn6V1RidQ7Eq91ovlGoYGjUMYDs1BSonqcUqXYhWm0Y0Y3ZjWXuGMHb+VIsFwiOVvm6gNZh8YLmscS1s1vmcekIPXd50HVX4ZhzJWeaqLQ4bG3MxpuwTAfM7/AMHTTV50HUqIcZ8XvrHcmP0UjT6WaNL7aBzwNBYaBuzR+qxbcrrH+2pNd168bcZvq3OhiLm0txe4DXykfC5wHwtFtGDQD3Xr4a8BS4nPmddlHGRzZdifwM9/4Xh4e8CzYpPYXjpWEc6a2w+6zoXH9uvv9P4LhUNLBHS07BHCwWa0fuT3JOt1qSSaiW2vXDcPigiZTwtDImNytaNgFmIiqCIiAiIgIiICIiAiIgIiICIiAiIgIiICIiAovxzxjT4ZTmWY5pXXEMINnSOH8NFxcr24r4jZRwlwaZahwdyYAbOkcPfo0d/7r5+jgqMQqH4niLnZb6NN2jT5Gt+Vot/hU3NrpQNqMTqHYnXu+zv6W6hmXo1gOzVOMAoouWypkZG/MwupoH/7LIRp5qfpk0Nh838c04p4i5n9PBpGPSSNAfYLAxPiWqnjEMsh5dm3a0BgflFm5rb2AAA2FtAplNzS42T1brxD4n8zL5eCQupI7C4AY2SQaF4A+UbNGwA0Vnh5wJPik9heOlYRzp7bbehnd5/br73+HPAU2JzXN46RjhzZbb/gZ3cR+i+m8GwqGlgZTU7BHEwWa3+ST1J7qySTUS3dUwTCYKWCOmp2COFgs0Dv1cT1J3utkiKoIiICIiAiIgIiICIiAiIgIiICIiAiIgIiICxMRro4YpJ5XNZGxpc57jZoHurcSr4oIn1E72xxMaS5xNgB/wArgfFPEVRjc5Y3NBhUTrgbGQj5ndz7dPqg6FwZTR1oOLyyNnzuIFtAzKT6cu7bdB+fVRDxee2pqW0VCHvrNTUBluXky3aHG/x/yonVcbyUWamw1wjZkMbyACDpa4/EO6nvD09M2kZUQyCQOYObM6wlLxvn6g3JXk8m/F90727YTn1XCHsy3BBBBIsRYg9QQpn4bcAzYnNndeOjY4cyW3xbXjZ7kdeilVDwWMZrvNBhipGutPNbKZiOjB1d0J6fVdxwvDoqeFlPAwRxMFmtGwH/ACvThlykrllNXSmE4ZFTQx08DQyJjQ1rfbTfufdZ6ItIIiICIiAiIgIiICIiAiIgIiICIiAiIgIiIC1+LYlDTwvqJ3tjiY0uc4mw/LuT26pjGJw00L6moe2OFgu5x/gdydrLgfEGOT43PzHl0OFxO9DL2LyOp7uP7XQV4jx2fHJySXQ4VE4lrToXkfM7oXEfpf8ANRnibiBob5OlAZG303Gn5adU4m4hGXydL6YWjKbabaW+qiJ0QUXbPDHwvkfTuqK980MUuRzKZjuW4tBuXSgjS40A3sT7L08I/DC3LxTEGa6Op6dw27SSA/qB+ZXbgEs2PCipI4o2RRMbHGxoaxjRla1o2AAWSiICIiAiIgIiICIiAiIgIiICIiAiIgIiICIiAtdjOKw0sElTUPEcTBdzj+wA6knSypjeLQUsElVUPEcLBdxPXsAOpO1lwPHMXnxuo8xPmhwyJx5UV9+mY/eef2vYdSQux3G58bn5suaHC4nEsjv8R7u7uP7X0UY4o4jBHlKYBsLRl07dlTijiIOHlKYZIW+nTa3ZRTbQIGy7f4SeGFuXimIM10fT07h+bZJB37N/Mq/wj8L8nLxTEI/Xo+np3D4diJZB97s3puddu1gIACuREBERAREQEREBERAREQEREBERAREQEREBERAWsxvF4KSB9XUPEcTBck7k62DR1cdgFfi2JxU0MlTO4RxMaXOcfz27k9lxbicSYwYsVdKf9IYXtEI0fHICR9o3a7hbX3t9Q1eNYrPjU/majNDhkTjyYr7+57vP7bD3jPFHEmf+mp7Mhb6dNrdgruKuJM/9JT2bC306aC3YKJW6DX+6ClugXdfCPww5fLxPEGfaaPgp3D4NiJJAR8fYdOuu1/hL4XiLJidey82j4KdwuI+0kgI+PqB0+u3ZQEABXIiAiIgIiICIiAiIgIiICIiAiIgIiICIiAiIgLCxPEIqeKSoncGRMaXPcdgP+VdiFbHBE+eZwjiY0ue87Bq4JxTxHJjEpkeXQYRE4ljdnTOHzO/zT6oLOJcdlxmczSl0GExOPLZexlcOp7kj9AotjfF8tpKWkJipnR8lzW6Ncz/OqwuI+ITNaCEZKdoytaNAQP7LSUlK+WRkMTXPke4Na0C7nOOwAQb7HeH2RwRVlJIZ6SSzHEgCaKawvHI0e+xXV/CXww5OTEq9t59HQQOFxFvZ7x1dsQOn1223hh4ZsoWCpqw2SsdY5d44ewA2c/36dO56cApItAFVEVQREQEREBERAREQEREBERAREQEREBERAREQFiYhWxwxPnmc2OJjS57ybNaFWvq2xRvmeHFjGlzg0FziPYDdcE4r4jmxZ5kmz02EROOWM+mSZ46u7/2+uqCnFnEsmMSF7i6HB4nelvwvmcPmd/mn1UD4jx4zEQxDJTsGVrRoCAreIseMxEUQyU7PSxg0Flj8O4DUV1QylpmF0h3OoY0dXOPQBB4YThs1TMymgY6SV5DWtGpPuew9+i+lPDbw7hw2MTSWkrnNs+X5YwbXZH7e+59tlm8A8C02GQ2ZaSpeBzZyPUfwt+6y/T9VMQEFAFciICIiAiIgIiICIiAiIgIiICIiAiIgIiICIiCitJQlaLHnEktfIIqUMzSODsj3Xvpm6N2v9VnLLjFk3XhjOMBzXxQ5nCz872DMSBbMyLo5+tv/AKuSeKGCy1L3TUDZH00bPtCDcSSX9YjaBqW/N736ghSuux4VrfKUrQzDGPDX1DDkebAk8k9ADu63Qgb3GbwrgL6oMmldaiYRyWMvGKgNPokeOgFh9bLhM8rm68cZj24Hwtw5UYhUtpacXJ1c83yRt6ucf8uvqDgvhGmw2nEEAu82MspA5kju5PbsOizcE4dpqTnGnjDDNIZZDuS769vb3K3AC9LiAKqIgIiICIiAiIgIiICIiAiIgIiICIiAiIgIiICtcrkQY1VUMjY+WQhsbGl7nHQBoFySvnzFMRrcfrnw0zZPJNeSLNAAYLeqQ6BzjbRpOl12/iTAxWtZTzPcKXNmmib6XTEEFrHO6R7kgamw1te+yoqOOGNsMLGRxtADWtAa0D6BSzay6Qmm4PkcYaZ7Wx0LGjOwOu6QDaOw2BOpN9duqnbGAAAAAAAAbCw2AVyvAWcMJjOlyyuXqAKqItsiIiAiIgIiIKIsLE8Sip2CSYuDS5rBlY+Q5naNFmAnU6fUgdQqU+KRPmfTtLzIwXf9m8MG3zluUnUaAqbjUwys3rpnIixTXxc4U2Yc4xmXJ1yAhub9TZVJLfRloqXS6IIsXEK6OCJ08rgyNou5x2Gtlk3RdXW9LkVLqqIoi8p5msY6R5DWNBc4nYAaklW0lSySNksZzMe0PadrtIuDr7EIurrbIRLql0RVERAREQFaQrkQUAVURAREQEREBERAREQaHjE/0waBISaim/22PkeA2Zj3OswEizWuN/p3WFDVSRMnoIopRUNjeYpuU/kyPLMwLpCLZ77kmxPXopUVSyzcd3bvh5tYcde+0HpxODSMfJWOY6pla4iKaIcswkeokveAJCLOc4buI0aCPOkmMj4GyiuAZFXsL+VUMkyc5joRnDcxJjj73JAB1NjPLJZZ4N/qt+3538fKG0dPUyRwSE1GaogjinzOlidDKy2d4bcZLgSagDUM+8b2VramOuJDqltM0cr0iSc8vy7yJG/EC4SADVrn31JsQFNUKXD5J9VZb9s7mnOaqabyrWkVr3zYZMyZrop5B5izGMFi2zXX5va4sTuCdnUzyZqqOLzhjcyjlBLZg6xl/qBG5wuHcos9DdQb2AIKmdkATh8l+qn7fzaHx83lOt5vynmxvzvNeX5Iva/2tudf3y36La4m6Y0RZFzRNy4SS5pdKGFwD75CMz8ofcNN77WuFvLIVrixfNuy69KhxbMGUQlNU+PLUZixssTzJnbyM7Q4vDcuf4zbbNqtZSxVLKOSLJWNe/DoBE1pku2ohEgdbKfsybRG2mbsTcLolkss8HSfVamte+/920WKh744qlgnEkLmvdCC9he0hpewtacryAbjcZm27rUSUr454opZK0sdTTyTBhnkY2XMxzQx7QSDZsgDQ75Wi3q9U0VFbi54ee4zWmt4cnkko6d8oeJeU0SZ2mN/MAs+7SAdwUWyCLUjjllu2v/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4" descr="data:image/jpeg;base64,/9j/4AAQSkZJRgABAQAAAQABAAD/2wCEAAkGBxASDxANEBMREg8VEBIQEhIWFRcQEBUSGRUWGBcWFxgZHSggHhomHRcVIjEiJykrLi4uFx8zRDMtNygtLisBCgoKDg0OFRAQGDAlHR4rNysuLS0tKyszMzc3Kyw3LTYtLiwsLi03LTQ3NzcvMS0vLS0tMy8tLS0tLTctLSsuLf/AABEIANsA5gMBIgACEQEDEQH/xAAcAAEAAQUBAQAAAAAAAAAAAAAABgECBAUHAwj/xAA6EAABAwIEBAQDBwMDBQAAAAABAAIDBBEFEiExBhNBUQcUImEyQnEjUmKBkaGxJMHwFTPRFlNjwuH/xAAYAQEBAQEBAAAAAAAAAAAAAAAAAQIDBP/EACURAQEAAgIBAwMFAAAAAAAAAAABAhESIQMxQWEEIvAUUnGBof/aAAwDAQACEQMRAD8A7iiIgIiICIiAiIgIiICIiAiIgIiICIiAiIgIiICIiCiXVCVGv+sqQyPjhLqgRm0r4QJWRn8Vjc/ldS2RZN+iTovGmqGyNbIxwcxwu0jYheyqCIiAiIgIiICIiAiIgIiICIiAiIgIiICIiAiIgIiICxqyqZEx0sjmsjaC573HK1o7klY+M4tDSwvqah7Y4mD1OPc7Adyey+fOLeK6zHKhtJThzKPN6IgbOefvydPfsPqpbobfjXxDqcUmOF4UHincSx0ou2SUddfkj/kb9l5ikgwOSkja90ldLczlnrLGH4QGD4m36dbFS3hnh2HC4Bla2SskbfXQH3J+WMfuorxJjkOHcyUEVGJzXcZX2Lhe9nW+Rg6N6/uvNfLzy4x3xw4zdSjg7HHU72xyTifmTtZNHYNMUkxuwxt3DLkaHYX7LqgXGfB7gqV7/wDXa8kvk9cDHak3IImd/wCo/PsuygLvhjZO65Z2Wr0RFtkREQEREBERAREQEREBERAREQEREBERAREQFp+JuIaegp3VNS/KwaNA1e933WjqVicZ8V0+HU5qZ3am4jjHxyPto0dh3PRfOuL4nU4rUGtq3ZYW3DGDRjGXvlaP5PVB7cWcT1WLzGecmKjjJ5cQPpaPf7zj3/RdT4TwKPDqZjnNaa2VgfyzpkbuMx6NFxfudFFODsDb6MQna1sDLvpYXnKx+XeeU/LE06j7xGi1vFPiYS6SOi9TnH11TxZznd2M2DR0v+i8/l3n1i64STupDxvxg2ka4BwlrJBex/QPcPlaOjev6lajwq4FfiM5xWvzOpw/M1rt55B3/AP3tba61HhtwPNitSaupLvKNfmlkJOaV/8A22nv3PQL6VpKZkbGRRta2NgDGtAs1rQLAALp4/FMJ8pnncv4erG2G1gNANgAvREXRzEREBERAREQEREBERAREQEREBERAREQEREBRrjXi6nw2nNRObvNxFEDZ8j7aAdh3PRW8b8YU+G05nmOaQ3EMQIzyO/s0dSvn6V1RidQ7Eq91ovlGoYGjUMYDs1BSonqcUqXYhWm0Y0Y3ZjWXuGMHb+VIsFwiOVvm6gNZh8YLmscS1s1vmcekIPXd50HVX4ZhzJWeaqLQ4bG3MxpuwTAfM7/AMHTTV50HUqIcZ8XvrHcmP0UjT6WaNL7aBzwNBYaBuzR+qxbcrrH+2pNd168bcZvq3OhiLm0txe4DXykfC5wHwtFtGDQD3Xr4a8BS4nPmddlHGRzZdifwM9/4Xh4e8CzYpPYXjpWEc6a2w+6zoXH9uvv9P4LhUNLBHS07BHCwWa0fuT3JOt1qSSaiW2vXDcPigiZTwtDImNytaNgFmIiqCIiAiIgIiICIiAiIgIiICIiAiIgIiICIiAovxzxjT4ZTmWY5pXXEMINnSOH8NFxcr24r4jZRwlwaZahwdyYAbOkcPfo0d/7r5+jgqMQqH4niLnZb6NN2jT5Gt+Vot/hU3NrpQNqMTqHYnXu+zv6W6hmXo1gOzVOMAoouWypkZG/MwupoH/7LIRp5qfpk0Nh838c04p4i5n9PBpGPSSNAfYLAxPiWqnjEMsh5dm3a0BgflFm5rb2AAA2FtAplNzS42T1brxD4n8zL5eCQupI7C4AY2SQaF4A+UbNGwA0Vnh5wJPik9heOlYRzp7bbehnd5/br73+HPAU2JzXN46RjhzZbb/gZ3cR+i+m8GwqGlgZTU7BHEwWa3+ST1J7qySTUS3dUwTCYKWCOmp2COFgs0Dv1cT1J3utkiKoIiICIiAiIgIiICIiAiIgIiICIiAiIgIiICxMRro4YpJ5XNZGxpc57jZoHurcSr4oIn1E72xxMaS5xNgB/wArgfFPEVRjc5Y3NBhUTrgbGQj5ndz7dPqg6FwZTR1oOLyyNnzuIFtAzKT6cu7bdB+fVRDxee2pqW0VCHvrNTUBluXky3aHG/x/yonVcbyUWamw1wjZkMbyACDpa4/EO6nvD09M2kZUQyCQOYObM6wlLxvn6g3JXk8m/F90727YTn1XCHsy3BBBBIsRYg9QQpn4bcAzYnNndeOjY4cyW3xbXjZ7kdeilVDwWMZrvNBhipGutPNbKZiOjB1d0J6fVdxwvDoqeFlPAwRxMFmtGwH/ACvThlykrllNXSmE4ZFTQx08DQyJjQ1rfbTfufdZ6ItIIiICIiAiIgIiICIiAiIgIiICIiAiIgIiIC1+LYlDTwvqJ3tjiY0uc4mw/LuT26pjGJw00L6moe2OFgu5x/gdydrLgfEGOT43PzHl0OFxO9DL2LyOp7uP7XQV4jx2fHJySXQ4VE4lrToXkfM7oXEfpf8ANRnibiBob5OlAZG303Gn5adU4m4hGXydL6YWjKbabaW+qiJ0QUXbPDHwvkfTuqK980MUuRzKZjuW4tBuXSgjS40A3sT7L08I/DC3LxTEGa6Op6dw27SSA/qB+ZXbgEs2PCipI4o2RRMbHGxoaxjRla1o2AAWSiICIiAiIgIiICIiAiIgIiICIiAiIgIiICIiAtdjOKw0sElTUPEcTBdzj+wA6knSypjeLQUsElVUPEcLBdxPXsAOpO1lwPHMXnxuo8xPmhwyJx5UV9+mY/eef2vYdSQux3G58bn5suaHC4nEsjv8R7u7uP7X0UY4o4jBHlKYBsLRl07dlTijiIOHlKYZIW+nTa3ZRTbQIGy7f4SeGFuXimIM10fT07h+bZJB37N/Mq/wj8L8nLxTEI/Xo+np3D4diJZB97s3puddu1gIACuREBERAREQEREBERAREQEREBERAREQEREBERAWsxvF4KSB9XUPEcTBck7k62DR1cdgFfi2JxU0MlTO4RxMaXOcfz27k9lxbicSYwYsVdKf9IYXtEI0fHICR9o3a7hbX3t9Q1eNYrPjU/majNDhkTjyYr7+57vP7bD3jPFHEmf+mp7Mhb6dNrdgruKuJM/9JT2bC306aC3YKJW6DX+6ClugXdfCPww5fLxPEGfaaPgp3D4NiJJAR8fYdOuu1/hL4XiLJidey82j4KdwuI+0kgI+PqB0+u3ZQEABXIiAiIgIiICIiAiIgIiICIiAiIgIiICIiAiIgLCxPEIqeKSoncGRMaXPcdgP+VdiFbHBE+eZwjiY0ue87Bq4JxTxHJjEpkeXQYRE4ljdnTOHzO/zT6oLOJcdlxmczSl0GExOPLZexlcOp7kj9AotjfF8tpKWkJipnR8lzW6Ncz/OqwuI+ITNaCEZKdoytaNAQP7LSUlK+WRkMTXPke4Na0C7nOOwAQb7HeH2RwRVlJIZ6SSzHEgCaKawvHI0e+xXV/CXww5OTEq9t59HQQOFxFvZ7x1dsQOn1223hh4ZsoWCpqw2SsdY5d44ewA2c/36dO56cApItAFVEVQREQEREBERAREQEREBERAREQEREBERAREQFiYhWxwxPnmc2OJjS57ybNaFWvq2xRvmeHFjGlzg0FziPYDdcE4r4jmxZ5kmz02EROOWM+mSZ46u7/2+uqCnFnEsmMSF7i6HB4nelvwvmcPmd/mn1UD4jx4zEQxDJTsGVrRoCAreIseMxEUQyU7PSxg0Flj8O4DUV1QylpmF0h3OoY0dXOPQBB4YThs1TMymgY6SV5DWtGpPuew9+i+lPDbw7hw2MTSWkrnNs+X5YwbXZH7e+59tlm8A8C02GQ2ZaSpeBzZyPUfwt+6y/T9VMQEFAFciICIiAiIgIiICIiAiIgIiICIiAiIgIiICIiCitJQlaLHnEktfIIqUMzSODsj3Xvpm6N2v9VnLLjFk3XhjOMBzXxQ5nCz872DMSBbMyLo5+tv/AKuSeKGCy1L3TUDZH00bPtCDcSSX9YjaBqW/N736ghSuux4VrfKUrQzDGPDX1DDkebAk8k9ADu63Qgb3GbwrgL6oMmldaiYRyWMvGKgNPokeOgFh9bLhM8rm68cZj24Hwtw5UYhUtpacXJ1c83yRt6ucf8uvqDgvhGmw2nEEAu82MspA5kju5PbsOizcE4dpqTnGnjDDNIZZDuS769vb3K3AC9LiAKqIgIiICIiAiIgIiICIiAiIgIiICIiAiIgIiICtcrkQY1VUMjY+WQhsbGl7nHQBoFySvnzFMRrcfrnw0zZPJNeSLNAAYLeqQ6BzjbRpOl12/iTAxWtZTzPcKXNmmib6XTEEFrHO6R7kgamw1te+yoqOOGNsMLGRxtADWtAa0D6BSzay6Qmm4PkcYaZ7Wx0LGjOwOu6QDaOw2BOpN9duqnbGAAAAAAAAbCw2AVyvAWcMJjOlyyuXqAKqItsiIiAiIgIiIKIsLE8Sip2CSYuDS5rBlY+Q5naNFmAnU6fUgdQqU+KRPmfTtLzIwXf9m8MG3zluUnUaAqbjUwys3rpnIixTXxc4U2Yc4xmXJ1yAhub9TZVJLfRloqXS6IIsXEK6OCJ08rgyNou5x2Gtlk3RdXW9LkVLqqIoi8p5msY6R5DWNBc4nYAaklW0lSySNksZzMe0PadrtIuDr7EIurrbIRLql0RVERAREQFaQrkQUAVURAREQEREBERAREQaHjE/0waBISaim/22PkeA2Zj3OswEizWuN/p3WFDVSRMnoIopRUNjeYpuU/kyPLMwLpCLZ77kmxPXopUVSyzcd3bvh5tYcde+0HpxODSMfJWOY6pla4iKaIcswkeokveAJCLOc4buI0aCPOkmMj4GyiuAZFXsL+VUMkyc5joRnDcxJjj73JAB1NjPLJZZ4N/qt+3538fKG0dPUyRwSE1GaogjinzOlidDKy2d4bcZLgSagDUM+8b2VramOuJDqltM0cr0iSc8vy7yJG/EC4SADVrn31JsQFNUKXD5J9VZb9s7mnOaqabyrWkVr3zYZMyZrop5B5izGMFi2zXX5va4sTuCdnUzyZqqOLzhjcyjlBLZg6xl/qBG5wuHcos9DdQb2AIKmdkATh8l+qn7fzaHx83lOt5vynmxvzvNeX5Iva/2tudf3y36La4m6Y0RZFzRNy4SS5pdKGFwD75CMz8ofcNN77WuFvLIVrixfNuy69KhxbMGUQlNU+PLUZixssTzJnbyM7Q4vDcuf4zbbNqtZSxVLKOSLJWNe/DoBE1pku2ohEgdbKfsybRG2mbsTcLolkss8HSfVamte+/920WKh744qlgnEkLmvdCC9he0hpewtacryAbjcZm27rUSUr454opZK0sdTTyTBhnkY2XMxzQx7QSDZsgDQ75Wi3q9U0VFbi54ee4zWmt4cnkko6d8oeJeU0SZ2mN/MAs+7SAdwUWyCLUjjllu2v/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AutoShape 6" descr="data:image/jpeg;base64,/9j/4AAQSkZJRgABAQAAAQABAAD/2wCEAAkGBxASDxANEBMREg8VEBIQEhIWFRcQEBUSGRUWGBcWFxgZHSggHhomHRcVIjEiJykrLi4uFx8zRDMtNygtLisBCgoKDg0OFRAQGDAlHR4rNysuLS0tKyszMzc3Kyw3LTYtLiwsLi03LTQ3NzcvMS0vLS0tMy8tLS0tLTctLSsuLf/AABEIANsA5gMBIgACEQEDEQH/xAAcAAEAAQUBAQAAAAAAAAAAAAAABgECBAUHAwj/xAA6EAABAwIEBAQDBwMDBQAAAAABAAIDBBEFEiExBhNBUQcUImEyQnEjUmKBkaGxJMHwFTPRFlNjwuH/xAAYAQEBAQEBAAAAAAAAAAAAAAAAAQIDBP/EACURAQEAAgIBAwMFAAAAAAAAAAABAhESIQMxQWEEIvAUUnGBof/aAAwDAQACEQMRAD8A7iiIgIiICIiAiIgIiICIiAiIgIiICIiAiIgIiICIiCiXVCVGv+sqQyPjhLqgRm0r4QJWRn8Vjc/ldS2RZN+iTovGmqGyNbIxwcxwu0jYheyqCIiAiIgIiICIiAiIgIiICIiAiIgIiICIiAiIgIiICxqyqZEx0sjmsjaC573HK1o7klY+M4tDSwvqah7Y4mD1OPc7Adyey+fOLeK6zHKhtJThzKPN6IgbOefvydPfsPqpbobfjXxDqcUmOF4UHincSx0ou2SUddfkj/kb9l5ikgwOSkja90ldLczlnrLGH4QGD4m36dbFS3hnh2HC4Bla2SskbfXQH3J+WMfuorxJjkOHcyUEVGJzXcZX2Lhe9nW+Rg6N6/uvNfLzy4x3xw4zdSjg7HHU72xyTifmTtZNHYNMUkxuwxt3DLkaHYX7LqgXGfB7gqV7/wDXa8kvk9cDHak3IImd/wCo/PsuygLvhjZO65Z2Wr0RFtkREQEREBERAREQEREBERAREQEREBERAREQFp+JuIaegp3VNS/KwaNA1e933WjqVicZ8V0+HU5qZ3am4jjHxyPto0dh3PRfOuL4nU4rUGtq3ZYW3DGDRjGXvlaP5PVB7cWcT1WLzGecmKjjJ5cQPpaPf7zj3/RdT4TwKPDqZjnNaa2VgfyzpkbuMx6NFxfudFFODsDb6MQna1sDLvpYXnKx+XeeU/LE06j7xGi1vFPiYS6SOi9TnH11TxZznd2M2DR0v+i8/l3n1i64STupDxvxg2ka4BwlrJBex/QPcPlaOjev6lajwq4FfiM5xWvzOpw/M1rt55B3/AP3tba61HhtwPNitSaupLvKNfmlkJOaV/8A22nv3PQL6VpKZkbGRRta2NgDGtAs1rQLAALp4/FMJ8pnncv4erG2G1gNANgAvREXRzEREBERAREQEREBERAREQEREBERAREQEREBRrjXi6nw2nNRObvNxFEDZ8j7aAdh3PRW8b8YU+G05nmOaQ3EMQIzyO/s0dSvn6V1RidQ7Eq91ovlGoYGjUMYDs1BSonqcUqXYhWm0Y0Y3ZjWXuGMHb+VIsFwiOVvm6gNZh8YLmscS1s1vmcekIPXd50HVX4ZhzJWeaqLQ4bG3MxpuwTAfM7/AMHTTV50HUqIcZ8XvrHcmP0UjT6WaNL7aBzwNBYaBuzR+qxbcrrH+2pNd168bcZvq3OhiLm0txe4DXykfC5wHwtFtGDQD3Xr4a8BS4nPmddlHGRzZdifwM9/4Xh4e8CzYpPYXjpWEc6a2w+6zoXH9uvv9P4LhUNLBHS07BHCwWa0fuT3JOt1qSSaiW2vXDcPigiZTwtDImNytaNgFmIiqCIiAiIgIiICIiAiIgIiICIiAiIgIiICIiAovxzxjT4ZTmWY5pXXEMINnSOH8NFxcr24r4jZRwlwaZahwdyYAbOkcPfo0d/7r5+jgqMQqH4niLnZb6NN2jT5Gt+Vot/hU3NrpQNqMTqHYnXu+zv6W6hmXo1gOzVOMAoouWypkZG/MwupoH/7LIRp5qfpk0Nh838c04p4i5n9PBpGPSSNAfYLAxPiWqnjEMsh5dm3a0BgflFm5rb2AAA2FtAplNzS42T1brxD4n8zL5eCQupI7C4AY2SQaF4A+UbNGwA0Vnh5wJPik9heOlYRzp7bbehnd5/br73+HPAU2JzXN46RjhzZbb/gZ3cR+i+m8GwqGlgZTU7BHEwWa3+ST1J7qySTUS3dUwTCYKWCOmp2COFgs0Dv1cT1J3utkiKoIiICIiAiIgIiICIiAiIgIiICIiAiIgIiICxMRro4YpJ5XNZGxpc57jZoHurcSr4oIn1E72xxMaS5xNgB/wArgfFPEVRjc5Y3NBhUTrgbGQj5ndz7dPqg6FwZTR1oOLyyNnzuIFtAzKT6cu7bdB+fVRDxee2pqW0VCHvrNTUBluXky3aHG/x/yonVcbyUWamw1wjZkMbyACDpa4/EO6nvD09M2kZUQyCQOYObM6wlLxvn6g3JXk8m/F90727YTn1XCHsy3BBBBIsRYg9QQpn4bcAzYnNndeOjY4cyW3xbXjZ7kdeilVDwWMZrvNBhipGutPNbKZiOjB1d0J6fVdxwvDoqeFlPAwRxMFmtGwH/ACvThlykrllNXSmE4ZFTQx08DQyJjQ1rfbTfufdZ6ItIIiICIiAiIgIiICIiAiIgIiICIiAiIgIiIC1+LYlDTwvqJ3tjiY0uc4mw/LuT26pjGJw00L6moe2OFgu5x/gdydrLgfEGOT43PzHl0OFxO9DL2LyOp7uP7XQV4jx2fHJySXQ4VE4lrToXkfM7oXEfpf8ANRnibiBob5OlAZG303Gn5adU4m4hGXydL6YWjKbabaW+qiJ0QUXbPDHwvkfTuqK980MUuRzKZjuW4tBuXSgjS40A3sT7L08I/DC3LxTEGa6Op6dw27SSA/qB+ZXbgEs2PCipI4o2RRMbHGxoaxjRla1o2AAWSiICIiAiIgIiICIiAiIgIiICIiAiIgIiICIiAtdjOKw0sElTUPEcTBdzj+wA6knSypjeLQUsElVUPEcLBdxPXsAOpO1lwPHMXnxuo8xPmhwyJx5UV9+mY/eef2vYdSQux3G58bn5suaHC4nEsjv8R7u7uP7X0UY4o4jBHlKYBsLRl07dlTijiIOHlKYZIW+nTa3ZRTbQIGy7f4SeGFuXimIM10fT07h+bZJB37N/Mq/wj8L8nLxTEI/Xo+np3D4diJZB97s3puddu1gIACuREBERAREQEREBERAREQEREBERAREQEREBERAWsxvF4KSB9XUPEcTBck7k62DR1cdgFfi2JxU0MlTO4RxMaXOcfz27k9lxbicSYwYsVdKf9IYXtEI0fHICR9o3a7hbX3t9Q1eNYrPjU/majNDhkTjyYr7+57vP7bD3jPFHEmf+mp7Mhb6dNrdgruKuJM/9JT2bC306aC3YKJW6DX+6ClugXdfCPww5fLxPEGfaaPgp3D4NiJJAR8fYdOuu1/hL4XiLJidey82j4KdwuI+0kgI+PqB0+u3ZQEABXIiAiIgIiICIiAiIgIiICIiAiIgIiICIiAiIgLCxPEIqeKSoncGRMaXPcdgP+VdiFbHBE+eZwjiY0ue87Bq4JxTxHJjEpkeXQYRE4ljdnTOHzO/zT6oLOJcdlxmczSl0GExOPLZexlcOp7kj9AotjfF8tpKWkJipnR8lzW6Ncz/OqwuI+ITNaCEZKdoytaNAQP7LSUlK+WRkMTXPke4Na0C7nOOwAQb7HeH2RwRVlJIZ6SSzHEgCaKawvHI0e+xXV/CXww5OTEq9t59HQQOFxFvZ7x1dsQOn1223hh4ZsoWCpqw2SsdY5d44ewA2c/36dO56cApItAFVEVQREQEREBERAREQEREBERAREQEREBERAREQFiYhWxwxPnmc2OJjS57ybNaFWvq2xRvmeHFjGlzg0FziPYDdcE4r4jmxZ5kmz02EROOWM+mSZ46u7/2+uqCnFnEsmMSF7i6HB4nelvwvmcPmd/mn1UD4jx4zEQxDJTsGVrRoCAreIseMxEUQyU7PSxg0Flj8O4DUV1QylpmF0h3OoY0dXOPQBB4YThs1TMymgY6SV5DWtGpPuew9+i+lPDbw7hw2MTSWkrnNs+X5YwbXZH7e+59tlm8A8C02GQ2ZaSpeBzZyPUfwt+6y/T9VMQEFAFciICIiAiIgIiICIiAiIgIiICIiAiIgIiICIiCitJQlaLHnEktfIIqUMzSODsj3Xvpm6N2v9VnLLjFk3XhjOMBzXxQ5nCz872DMSBbMyLo5+tv/AKuSeKGCy1L3TUDZH00bPtCDcSSX9YjaBqW/N736ghSuux4VrfKUrQzDGPDX1DDkebAk8k9ADu63Qgb3GbwrgL6oMmldaiYRyWMvGKgNPokeOgFh9bLhM8rm68cZj24Hwtw5UYhUtpacXJ1c83yRt6ucf8uvqDgvhGmw2nEEAu82MspA5kju5PbsOizcE4dpqTnGnjDDNIZZDuS769vb3K3AC9LiAKqIgIiICIiAiIgIiICIiAiIgIiICIiAiIgIiICtcrkQY1VUMjY+WQhsbGl7nHQBoFySvnzFMRrcfrnw0zZPJNeSLNAAYLeqQ6BzjbRpOl12/iTAxWtZTzPcKXNmmib6XTEEFrHO6R7kgamw1te+yoqOOGNsMLGRxtADWtAa0D6BSzay6Qmm4PkcYaZ7Wx0LGjOwOu6QDaOw2BOpN9duqnbGAAAAAAAAbCw2AVyvAWcMJjOlyyuXqAKqItsiIiAiIgIiIKIsLE8Sip2CSYuDS5rBlY+Q5naNFmAnU6fUgdQqU+KRPmfTtLzIwXf9m8MG3zluUnUaAqbjUwys3rpnIixTXxc4U2Yc4xmXJ1yAhub9TZVJLfRloqXS6IIsXEK6OCJ08rgyNou5x2Gtlk3RdXW9LkVLqqIoi8p5msY6R5DWNBc4nYAaklW0lSySNksZzMe0PadrtIuDr7EIurrbIRLql0RVERAREQFaQrkQUAVURAREQEREBERAREQaHjE/0waBISaim/22PkeA2Zj3OswEizWuN/p3WFDVSRMnoIopRUNjeYpuU/kyPLMwLpCLZ77kmxPXopUVSyzcd3bvh5tYcde+0HpxODSMfJWOY6pla4iKaIcswkeokveAJCLOc4buI0aCPOkmMj4GyiuAZFXsL+VUMkyc5joRnDcxJjj73JAB1NjPLJZZ4N/qt+3538fKG0dPUyRwSE1GaogjinzOlidDKy2d4bcZLgSagDUM+8b2VramOuJDqltM0cr0iSc8vy7yJG/EC4SADVrn31JsQFNUKXD5J9VZb9s7mnOaqabyrWkVr3zYZMyZrop5B5izGMFi2zXX5va4sTuCdnUzyZqqOLzhjcyjlBLZg6xl/qBG5wuHcos9DdQb2AIKmdkATh8l+qn7fzaHx83lOt5vynmxvzvNeX5Iva/2tudf3y36La4m6Y0RZFzRNy4SS5pdKGFwD75CMz8ofcNN77WuFvLIVrixfNuy69KhxbMGUQlNU+PLUZixssTzJnbyM7Q4vDcuf4zbbNqtZSxVLKOSLJWNe/DoBE1pku2ohEgdbKfsybRG2mbsTcLolkss8HSfVamte+/920WKh744qlgnEkLmvdCC9he0hpewtacryAbjcZm27rUSUr454opZK0sdTTyTBhnkY2XMxzQx7QSDZsgDQ75Wi3q9U0VFbi54ee4zWmt4cnkko6d8oeJeU0SZ2mN/MAs+7SAdwUWyCLUjjllu2v/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0" name="TextBox 9"/>
          <p:cNvSpPr txBox="1"/>
          <p:nvPr/>
        </p:nvSpPr>
        <p:spPr>
          <a:xfrm>
            <a:off x="202351" y="838200"/>
            <a:ext cx="8912225" cy="707886"/>
          </a:xfrm>
          <a:prstGeom prst="rect">
            <a:avLst/>
          </a:prstGeom>
          <a:noFill/>
        </p:spPr>
        <p:txBody>
          <a:bodyPr wrap="square" rtlCol="0">
            <a:spAutoFit/>
          </a:bodyPr>
          <a:lstStyle/>
          <a:p>
            <a:r>
              <a:rPr lang="vi-VN" sz="4000" b="1" dirty="0" smtClean="0">
                <a:solidFill>
                  <a:srgbClr val="FF0000"/>
                </a:solidFill>
              </a:rPr>
              <a:t>    </a:t>
            </a:r>
            <a:r>
              <a:rPr lang="vi-VN" sz="3200" b="1" u="sng" dirty="0" smtClean="0">
                <a:solidFill>
                  <a:srgbClr val="FF0000"/>
                </a:solidFill>
              </a:rPr>
              <a:t>II. VẬT SỐNG VÀ VẬT KHÔNG SỐNG</a:t>
            </a:r>
          </a:p>
        </p:txBody>
      </p:sp>
      <p:pic>
        <p:nvPicPr>
          <p:cNvPr id="14338" name="Picture 2" descr="Hình ảnh Người đàn ông 3D với dấu chấm hỏi màu đỏ trên nền trắ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25" y="1600200"/>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1600200"/>
            <a:ext cx="6934200" cy="954107"/>
          </a:xfrm>
          <a:prstGeom prst="rect">
            <a:avLst/>
          </a:prstGeom>
          <a:noFill/>
        </p:spPr>
        <p:txBody>
          <a:bodyPr wrap="square" rtlCol="0">
            <a:spAutoFit/>
          </a:bodyPr>
          <a:lstStyle/>
          <a:p>
            <a:r>
              <a:rPr lang="vi-VN" sz="2800" dirty="0" smtClean="0">
                <a:solidFill>
                  <a:srgbClr val="8C2084"/>
                </a:solidFill>
              </a:rPr>
              <a:t>Hãy kể tên một số loài cây, động vật , thực vật, đồ vật  mà em biết?</a:t>
            </a:r>
            <a:endParaRPr lang="vi-VN" sz="2800" dirty="0">
              <a:solidFill>
                <a:srgbClr val="8C2084"/>
              </a:solidFill>
            </a:endParaRPr>
          </a:p>
        </p:txBody>
      </p:sp>
    </p:spTree>
    <p:extLst>
      <p:ext uri="{BB962C8B-B14F-4D97-AF65-F5344CB8AC3E}">
        <p14:creationId xmlns:p14="http://schemas.microsoft.com/office/powerpoint/2010/main" val="380248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hú Yên Online - Biểu tượng con gà trong văn hóa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43434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Trồng cà chua không cần đất áp dụng &amp;quot;công nghệ mới&am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749" y="149382"/>
            <a:ext cx="42672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Biển Cổ Thạch Sỏi Đá Bờ - Ảnh miễn phí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429000"/>
            <a:ext cx="4267200" cy="2590802"/>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Smart Tivi Sony KDL-32W610G V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9891" y="3200401"/>
            <a:ext cx="4286250" cy="328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8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ách nuôi gà mái đẻ trứng đều đẹp và chất l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2438400" cy="192146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KỸ THUẬT ] - 9 dấu hiệu để nhận biết giống gà tốt trong chăn nuôi - ANOVA  FEED - Nhà cung cấp thức ăn chăn nuôi hàng đầu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267" y="90014"/>
            <a:ext cx="2638834" cy="19432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hú Yên Online - Biểu tượng con gà trong văn hóa thế giớ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111520"/>
            <a:ext cx="2626995" cy="1843506"/>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ta con ga mai nha em lop 4 - Top 10 bài văn mẫu tả con gà mái nhà em lớp 4 chọn l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1734" y="4114800"/>
            <a:ext cx="3009900" cy="1751762"/>
          </a:xfrm>
          <a:prstGeom prst="rect">
            <a:avLst/>
          </a:prstGeom>
          <a:noFill/>
          <a:extLst>
            <a:ext uri="{909E8E84-426E-40DD-AFC4-6F175D3DCCD1}">
              <a14:hiddenFill xmlns:a14="http://schemas.microsoft.com/office/drawing/2010/main">
                <a:solidFill>
                  <a:srgbClr val="FFFFFF"/>
                </a:solidFill>
              </a14:hiddenFill>
            </a:ext>
          </a:extLst>
        </p:spPr>
      </p:pic>
      <p:sp>
        <p:nvSpPr>
          <p:cNvPr id="6" name="Circular Arrow 5"/>
          <p:cNvSpPr/>
          <p:nvPr/>
        </p:nvSpPr>
        <p:spPr>
          <a:xfrm rot="20364542">
            <a:off x="1447799" y="838200"/>
            <a:ext cx="1719467" cy="9906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1" name="Circular Arrow 10"/>
          <p:cNvSpPr/>
          <p:nvPr/>
        </p:nvSpPr>
        <p:spPr>
          <a:xfrm rot="2125281">
            <a:off x="5766742" y="838199"/>
            <a:ext cx="1719467" cy="9906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2" name="Circular Arrow 11"/>
          <p:cNvSpPr/>
          <p:nvPr/>
        </p:nvSpPr>
        <p:spPr>
          <a:xfrm rot="8083413">
            <a:off x="5851479" y="4495381"/>
            <a:ext cx="2069011" cy="9906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3" name="Circular Arrow 12"/>
          <p:cNvSpPr/>
          <p:nvPr/>
        </p:nvSpPr>
        <p:spPr>
          <a:xfrm rot="14141969">
            <a:off x="1412182" y="4294044"/>
            <a:ext cx="1615800" cy="990600"/>
          </a:xfrm>
          <a:prstGeom prst="circularArrow">
            <a:avLst>
              <a:gd name="adj1" fmla="val 12500"/>
              <a:gd name="adj2" fmla="val 1142319"/>
              <a:gd name="adj3" fmla="val 20457681"/>
              <a:gd name="adj4" fmla="val 1139059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TextBox 7"/>
          <p:cNvSpPr txBox="1"/>
          <p:nvPr/>
        </p:nvSpPr>
        <p:spPr>
          <a:xfrm rot="18986922">
            <a:off x="6094494" y="4482425"/>
            <a:ext cx="1582979" cy="369332"/>
          </a:xfrm>
          <a:prstGeom prst="rect">
            <a:avLst/>
          </a:prstGeom>
          <a:noFill/>
        </p:spPr>
        <p:txBody>
          <a:bodyPr wrap="square" rtlCol="0">
            <a:spAutoFit/>
          </a:bodyPr>
          <a:lstStyle/>
          <a:p>
            <a:r>
              <a:rPr lang="vi-VN" b="1" dirty="0" smtClean="0">
                <a:solidFill>
                  <a:srgbClr val="FE007F"/>
                </a:solidFill>
              </a:rPr>
              <a:t>THỤ TINH</a:t>
            </a:r>
            <a:endParaRPr lang="vi-VN" b="1" dirty="0">
              <a:solidFill>
                <a:srgbClr val="FE007F"/>
              </a:solidFill>
            </a:endParaRPr>
          </a:p>
        </p:txBody>
      </p:sp>
    </p:spTree>
    <p:extLst>
      <p:ext uri="{BB962C8B-B14F-4D97-AF65-F5344CB8AC3E}">
        <p14:creationId xmlns:p14="http://schemas.microsoft.com/office/powerpoint/2010/main" val="313710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Effect transition="in" filter="barn(inVertical)">
                                      <p:cBhvr>
                                        <p:cTn id="19" dur="500"/>
                                        <p:tgtEl>
                                          <p:spTgt spid="174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7414"/>
                                        </p:tgtEl>
                                        <p:attrNameLst>
                                          <p:attrName>style.visibility</p:attrName>
                                        </p:attrNameLst>
                                      </p:cBhvr>
                                      <p:to>
                                        <p:strVal val="visible"/>
                                      </p:to>
                                    </p:set>
                                    <p:animEffect transition="in" filter="circle(in)">
                                      <p:cBhvr>
                                        <p:cTn id="44" dur="2000"/>
                                        <p:tgtEl>
                                          <p:spTgt spid="1741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5" y="609600"/>
            <a:ext cx="8229600" cy="4343400"/>
          </a:xfrm>
        </p:spPr>
        <p:txBody>
          <a:bodyPr>
            <a:normAutofit fontScale="90000"/>
          </a:bodyPr>
          <a:lstStyle/>
          <a:p>
            <a:pPr algn="ctr"/>
            <a:r>
              <a:rPr lang="en-US" dirty="0" smtClean="0">
                <a:solidFill>
                  <a:srgbClr val="FF0000"/>
                </a:solidFill>
                <a:effectLst/>
              </a:rPr>
              <a:t/>
            </a:r>
            <a:br>
              <a:rPr lang="en-US" dirty="0" smtClean="0">
                <a:solidFill>
                  <a:srgbClr val="FF0000"/>
                </a:solidFill>
                <a:effectLst/>
              </a:rPr>
            </a:br>
            <a:r>
              <a:rPr lang="en-US" dirty="0" err="1">
                <a:solidFill>
                  <a:srgbClr val="FF0000"/>
                </a:solidFill>
                <a:effectLst/>
                <a:latin typeface="Time s New Roman"/>
              </a:rPr>
              <a:t>Bài</a:t>
            </a:r>
            <a:r>
              <a:rPr lang="en-US" dirty="0">
                <a:solidFill>
                  <a:srgbClr val="FF0000"/>
                </a:solidFill>
                <a:effectLst/>
                <a:latin typeface="Time s New Roman"/>
              </a:rPr>
              <a:t> 2: </a:t>
            </a:r>
            <a:r>
              <a:rPr lang="en-US" dirty="0" err="1">
                <a:solidFill>
                  <a:srgbClr val="FF0000"/>
                </a:solidFill>
                <a:effectLst/>
                <a:latin typeface="Time s New Roman"/>
              </a:rPr>
              <a:t>CÁC</a:t>
            </a:r>
            <a:r>
              <a:rPr lang="en-US" dirty="0">
                <a:solidFill>
                  <a:srgbClr val="FF0000"/>
                </a:solidFill>
                <a:effectLst/>
                <a:latin typeface="Time s New Roman"/>
              </a:rPr>
              <a:t> </a:t>
            </a:r>
            <a:r>
              <a:rPr lang="en-US" dirty="0" err="1">
                <a:solidFill>
                  <a:srgbClr val="FF0000"/>
                </a:solidFill>
                <a:effectLst/>
                <a:latin typeface="Time s New Roman"/>
              </a:rPr>
              <a:t>LĨNH</a:t>
            </a:r>
            <a:r>
              <a:rPr lang="en-US" dirty="0">
                <a:solidFill>
                  <a:srgbClr val="FF0000"/>
                </a:solidFill>
                <a:effectLst/>
                <a:latin typeface="Time s New Roman"/>
              </a:rPr>
              <a:t> </a:t>
            </a:r>
            <a:r>
              <a:rPr lang="en-US" dirty="0" err="1">
                <a:solidFill>
                  <a:srgbClr val="FF0000"/>
                </a:solidFill>
                <a:effectLst/>
                <a:latin typeface="Time s New Roman"/>
              </a:rPr>
              <a:t>VỰC</a:t>
            </a:r>
            <a:r>
              <a:rPr lang="en-US" dirty="0">
                <a:solidFill>
                  <a:srgbClr val="FF0000"/>
                </a:solidFill>
                <a:effectLst/>
                <a:latin typeface="Time s New Roman"/>
              </a:rPr>
              <a:t> </a:t>
            </a:r>
            <a:r>
              <a:rPr lang="en-US" dirty="0" err="1">
                <a:solidFill>
                  <a:srgbClr val="FF0000"/>
                </a:solidFill>
                <a:effectLst/>
                <a:latin typeface="Time s New Roman"/>
              </a:rPr>
              <a:t>CHỦ</a:t>
            </a:r>
            <a:r>
              <a:rPr lang="en-US" dirty="0">
                <a:solidFill>
                  <a:srgbClr val="FF0000"/>
                </a:solidFill>
                <a:effectLst/>
                <a:latin typeface="Time s New Roman"/>
              </a:rPr>
              <a:t> </a:t>
            </a:r>
            <a:r>
              <a:rPr lang="en-US" dirty="0" err="1">
                <a:solidFill>
                  <a:srgbClr val="FF0000"/>
                </a:solidFill>
                <a:effectLst/>
                <a:latin typeface="Time s New Roman"/>
              </a:rPr>
              <a:t>YẾU</a:t>
            </a:r>
            <a:r>
              <a:rPr lang="en-US" dirty="0">
                <a:solidFill>
                  <a:srgbClr val="FF0000"/>
                </a:solidFill>
                <a:effectLst/>
                <a:latin typeface="Time s New Roman"/>
              </a:rPr>
              <a:t> </a:t>
            </a:r>
            <a:r>
              <a:rPr lang="en-US" dirty="0" err="1">
                <a:solidFill>
                  <a:srgbClr val="FF0000"/>
                </a:solidFill>
                <a:effectLst/>
                <a:latin typeface="Time s New Roman"/>
              </a:rPr>
              <a:t>CỦA</a:t>
            </a:r>
            <a:r>
              <a:rPr lang="en-US" dirty="0">
                <a:solidFill>
                  <a:srgbClr val="FF0000"/>
                </a:solidFill>
                <a:effectLst/>
                <a:latin typeface="Time s New Roman"/>
              </a:rPr>
              <a:t> </a:t>
            </a:r>
            <a:r>
              <a:rPr lang="en-US" dirty="0" err="1">
                <a:solidFill>
                  <a:srgbClr val="FF0000"/>
                </a:solidFill>
                <a:effectLst/>
                <a:latin typeface="Time s New Roman"/>
              </a:rPr>
              <a:t>KHOA</a:t>
            </a:r>
            <a:r>
              <a:rPr lang="en-US" dirty="0">
                <a:solidFill>
                  <a:srgbClr val="FF0000"/>
                </a:solidFill>
                <a:effectLst/>
                <a:latin typeface="Time s New Roman"/>
              </a:rPr>
              <a:t> </a:t>
            </a:r>
            <a:r>
              <a:rPr lang="en-US" dirty="0" err="1">
                <a:solidFill>
                  <a:srgbClr val="FF0000"/>
                </a:solidFill>
                <a:effectLst/>
                <a:latin typeface="Time s New Roman"/>
              </a:rPr>
              <a:t>HỌC</a:t>
            </a:r>
            <a:r>
              <a:rPr lang="en-US" dirty="0">
                <a:solidFill>
                  <a:srgbClr val="FF0000"/>
                </a:solidFill>
                <a:effectLst/>
                <a:latin typeface="Time s New Roman"/>
              </a:rPr>
              <a:t> </a:t>
            </a:r>
            <a:r>
              <a:rPr lang="en-US" dirty="0" err="1">
                <a:solidFill>
                  <a:srgbClr val="FF0000"/>
                </a:solidFill>
                <a:effectLst/>
                <a:latin typeface="Time s New Roman"/>
              </a:rPr>
              <a:t>TỰ</a:t>
            </a:r>
            <a:r>
              <a:rPr lang="en-US" dirty="0">
                <a:solidFill>
                  <a:srgbClr val="FF0000"/>
                </a:solidFill>
                <a:effectLst/>
                <a:latin typeface="Time s New Roman"/>
              </a:rPr>
              <a:t> </a:t>
            </a:r>
            <a:r>
              <a:rPr lang="en-US" dirty="0" err="1">
                <a:solidFill>
                  <a:srgbClr val="FF0000"/>
                </a:solidFill>
                <a:effectLst/>
                <a:latin typeface="Time s New Roman"/>
              </a:rPr>
              <a:t>NHIÊN</a:t>
            </a:r>
            <a:r>
              <a:rPr lang="vi-VN" dirty="0">
                <a:solidFill>
                  <a:srgbClr val="FF0000"/>
                </a:solidFill>
                <a:effectLst/>
                <a:latin typeface="Time s New Roman"/>
              </a:rPr>
              <a:t/>
            </a:r>
            <a:br>
              <a:rPr lang="vi-VN" dirty="0">
                <a:solidFill>
                  <a:srgbClr val="FF0000"/>
                </a:solidFill>
                <a:effectLst/>
                <a:latin typeface="Time s New Roman"/>
              </a:rPr>
            </a:br>
            <a:r>
              <a:rPr lang="vi-VN" dirty="0" smtClean="0">
                <a:effectLst/>
              </a:rPr>
              <a:t>Môn </a:t>
            </a:r>
            <a:r>
              <a:rPr lang="vi-VN" dirty="0">
                <a:effectLst/>
              </a:rPr>
              <a:t>học: Khoa học tự nhiên lớp 6</a:t>
            </a:r>
            <a:br>
              <a:rPr lang="vi-VN" dirty="0">
                <a:effectLst/>
              </a:rPr>
            </a:br>
            <a:r>
              <a:rPr lang="vi-VN" dirty="0">
                <a:effectLst/>
              </a:rPr>
              <a:t>Thời gian thực hiện: 0</a:t>
            </a:r>
            <a:r>
              <a:rPr lang="en-US" dirty="0">
                <a:effectLst/>
              </a:rPr>
              <a:t>2</a:t>
            </a:r>
            <a:r>
              <a:rPr lang="vi-VN" dirty="0">
                <a:effectLst/>
              </a:rPr>
              <a:t> tiết</a:t>
            </a:r>
            <a:br>
              <a:rPr lang="vi-VN" dirty="0">
                <a:effectLst/>
              </a:rPr>
            </a:br>
            <a:endParaRPr lang="vi-VN" dirty="0">
              <a:effectLst/>
            </a:endParaRPr>
          </a:p>
        </p:txBody>
      </p:sp>
      <p:sp>
        <p:nvSpPr>
          <p:cNvPr id="2" name="AutoShape 2" descr="Sở Giáo Dục và Đào Tạo TP Hồ Chí Minh | Cổng dữ liệu mở Thành Phố Hồ Chí  M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2818" y="121293"/>
            <a:ext cx="1132322" cy="113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69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ieo hat ca chua tai nha 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19" y="2331430"/>
            <a:ext cx="2580081" cy="242313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ách trồng và chăm sóc cây cà chua - nextfarm.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8600"/>
            <a:ext cx="3238500" cy="2195703"/>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001 05.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331430"/>
            <a:ext cx="2616064" cy="2530101"/>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Trồng cà chua vụ đông mang lại hiệu quả kinh tế ca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754563"/>
            <a:ext cx="3007783"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Circular Arrow 3"/>
          <p:cNvSpPr/>
          <p:nvPr/>
        </p:nvSpPr>
        <p:spPr>
          <a:xfrm rot="20023668">
            <a:off x="1507239" y="1071181"/>
            <a:ext cx="1238909" cy="10668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0" name="Circular Arrow 9"/>
          <p:cNvSpPr/>
          <p:nvPr/>
        </p:nvSpPr>
        <p:spPr>
          <a:xfrm rot="3234063">
            <a:off x="6205767" y="1071181"/>
            <a:ext cx="1238909" cy="10668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1" name="Circular Arrow 10"/>
          <p:cNvSpPr/>
          <p:nvPr/>
        </p:nvSpPr>
        <p:spPr>
          <a:xfrm rot="8778446">
            <a:off x="5830644" y="4891866"/>
            <a:ext cx="1238909" cy="10668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2" name="Circular Arrow 11"/>
          <p:cNvSpPr/>
          <p:nvPr/>
        </p:nvSpPr>
        <p:spPr>
          <a:xfrm rot="15099389">
            <a:off x="1630175" y="5089647"/>
            <a:ext cx="1242565" cy="10668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TextBox 4"/>
          <p:cNvSpPr txBox="1"/>
          <p:nvPr/>
        </p:nvSpPr>
        <p:spPr>
          <a:xfrm>
            <a:off x="2895600" y="2442318"/>
            <a:ext cx="3133662" cy="1938992"/>
          </a:xfrm>
          <a:prstGeom prst="rect">
            <a:avLst/>
          </a:prstGeom>
          <a:noFill/>
        </p:spPr>
        <p:txBody>
          <a:bodyPr wrap="square" rtlCol="0">
            <a:spAutoFit/>
          </a:bodyPr>
          <a:lstStyle/>
          <a:p>
            <a:pPr algn="ctr"/>
            <a:r>
              <a:rPr lang="vi-VN" sz="2400" dirty="0" smtClean="0">
                <a:solidFill>
                  <a:srgbClr val="FE007F"/>
                </a:solidFill>
              </a:rPr>
              <a:t>Cây cà chua :Trồng từ hạt, Quá trình sinh trưởng cần có môi trường sống  và chất dinh dưỡng</a:t>
            </a:r>
            <a:endParaRPr lang="vi-VN" sz="2400" dirty="0">
              <a:solidFill>
                <a:srgbClr val="FE007F"/>
              </a:solidFill>
            </a:endParaRPr>
          </a:p>
        </p:txBody>
      </p:sp>
    </p:spTree>
    <p:extLst>
      <p:ext uri="{BB962C8B-B14F-4D97-AF65-F5344CB8AC3E}">
        <p14:creationId xmlns:p14="http://schemas.microsoft.com/office/powerpoint/2010/main" val="359621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436"/>
                                        </p:tgtEl>
                                        <p:attrNameLst>
                                          <p:attrName>style.visibility</p:attrName>
                                        </p:attrNameLst>
                                      </p:cBhvr>
                                      <p:to>
                                        <p:strVal val="visible"/>
                                      </p:to>
                                    </p:set>
                                    <p:animEffect transition="in" filter="wipe(down)">
                                      <p:cBhvr>
                                        <p:cTn id="19" dur="500"/>
                                        <p:tgtEl>
                                          <p:spTgt spid="1843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8438"/>
                                        </p:tgtEl>
                                        <p:attrNameLst>
                                          <p:attrName>style.visibility</p:attrName>
                                        </p:attrNameLst>
                                      </p:cBhvr>
                                      <p:to>
                                        <p:strVal val="visible"/>
                                      </p:to>
                                    </p:set>
                                    <p:animEffect transition="in" filter="circle(in)">
                                      <p:cBhvr>
                                        <p:cTn id="29" dur="2000"/>
                                        <p:tgtEl>
                                          <p:spTgt spid="1843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8442"/>
                                        </p:tgtEl>
                                        <p:attrNameLst>
                                          <p:attrName>style.visibility</p:attrName>
                                        </p:attrNameLst>
                                      </p:cBhvr>
                                      <p:to>
                                        <p:strVal val="visible"/>
                                      </p:to>
                                    </p:set>
                                    <p:animEffect transition="in" filter="wheel(1)">
                                      <p:cBhvr>
                                        <p:cTn id="34" dur="2000"/>
                                        <p:tgtEl>
                                          <p:spTgt spid="1844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hú Yên Online - Biểu tượng con gà trong văn hóa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434340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Trồng cà chua không cần đất áp dụng &amp;quot;công nghệ mới&am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9382"/>
            <a:ext cx="4267200" cy="5794218"/>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2057400" y="1371600"/>
            <a:ext cx="5791200" cy="4122970"/>
          </a:xfrm>
          <a:prstGeom prst="cloudCallout">
            <a:avLst>
              <a:gd name="adj1" fmla="val -15964"/>
              <a:gd name="adj2" fmla="val 509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FF0000"/>
                </a:solidFill>
              </a:rPr>
              <a:t>Con gà và cây cà chua cần điều kiện gì để sống?</a:t>
            </a:r>
            <a:endParaRPr lang="vi-VN" sz="2400" b="1" dirty="0">
              <a:solidFill>
                <a:srgbClr val="FF0000"/>
              </a:solidFill>
            </a:endParaRPr>
          </a:p>
        </p:txBody>
      </p:sp>
    </p:spTree>
    <p:extLst>
      <p:ext uri="{BB962C8B-B14F-4D97-AF65-F5344CB8AC3E}">
        <p14:creationId xmlns:p14="http://schemas.microsoft.com/office/powerpoint/2010/main" val="209587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barn(inVertical)">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wipe(down)">
                                      <p:cBhvr>
                                        <p:cTn id="1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hú Yên Online - Biểu tượng con gà trong văn hóa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4343400" cy="388620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4953000" y="457200"/>
            <a:ext cx="4087454" cy="5853820"/>
          </a:xfrm>
          <a:prstGeom prst="cloudCallout">
            <a:avLst>
              <a:gd name="adj1" fmla="val -15964"/>
              <a:gd name="adj2" fmla="val 509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FF0000"/>
                </a:solidFill>
              </a:rPr>
              <a:t>Con gà và cây cà chua có lớn lên sau thơi gian được nuôi và trồng ? . Trong khi đó hòn đá có tăng kich thước không?</a:t>
            </a:r>
            <a:endParaRPr lang="vi-VN" sz="2400" b="1" dirty="0">
              <a:solidFill>
                <a:srgbClr val="FF0000"/>
              </a:solidFill>
            </a:endParaRPr>
          </a:p>
        </p:txBody>
      </p:sp>
      <p:pic>
        <p:nvPicPr>
          <p:cNvPr id="8" name="Picture 6" descr="Biển Cổ Thạch Sỏi Đá Bờ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5" y="149382"/>
            <a:ext cx="4821726" cy="592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5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barn(inVertical)">
                                      <p:cBhvr>
                                        <p:cTn id="14" dur="500"/>
                                        <p:tgtEl>
                                          <p:spTgt spid="1638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business.mangvieclam.com/wp-content/uploads/2018/01/anh-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2" y="3429000"/>
            <a:ext cx="5164248"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ãy kể về một kỉ niệm đáng nhớ đối với một con vật nuôi mà em yêu thích |  baivan.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5097"/>
            <a:ext cx="4876800" cy="28765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38800" y="990600"/>
            <a:ext cx="3200400" cy="830997"/>
          </a:xfrm>
          <a:prstGeom prst="rect">
            <a:avLst/>
          </a:prstGeom>
          <a:noFill/>
        </p:spPr>
        <p:txBody>
          <a:bodyPr wrap="square" rtlCol="0">
            <a:spAutoFit/>
          </a:bodyPr>
          <a:lstStyle/>
          <a:p>
            <a:r>
              <a:rPr lang="vi-VN" sz="2400" dirty="0" smtClean="0">
                <a:solidFill>
                  <a:srgbClr val="FF0000"/>
                </a:solidFill>
              </a:rPr>
              <a:t>Dấu hiệu đăc trưng cho sự sống là gì?</a:t>
            </a:r>
            <a:endParaRPr lang="vi-VN" sz="2400" dirty="0">
              <a:solidFill>
                <a:srgbClr val="FF0000"/>
              </a:solidFill>
            </a:endParaRPr>
          </a:p>
        </p:txBody>
      </p:sp>
      <p:sp>
        <p:nvSpPr>
          <p:cNvPr id="3" name="Down Arrow 2"/>
          <p:cNvSpPr/>
          <p:nvPr/>
        </p:nvSpPr>
        <p:spPr>
          <a:xfrm>
            <a:off x="6858000" y="2057400"/>
            <a:ext cx="6096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p:cNvSpPr txBox="1"/>
          <p:nvPr/>
        </p:nvSpPr>
        <p:spPr>
          <a:xfrm>
            <a:off x="5638800" y="3013501"/>
            <a:ext cx="3200400" cy="3046988"/>
          </a:xfrm>
          <a:prstGeom prst="rect">
            <a:avLst/>
          </a:prstGeom>
          <a:noFill/>
        </p:spPr>
        <p:txBody>
          <a:bodyPr wrap="square" rtlCol="0">
            <a:spAutoFit/>
          </a:bodyPr>
          <a:lstStyle/>
          <a:p>
            <a:r>
              <a:rPr lang="vi-VN" sz="2400" dirty="0" smtClean="0">
                <a:solidFill>
                  <a:srgbClr val="0000FF"/>
                </a:solidFill>
              </a:rPr>
              <a:t>Sinh vật lấy thức ăn chất dinh dưỡng nước từ môi trường để tích lũy chuyển hóa năng lượng và nuôi sống cơ thể đồng thời thải chất thải ra môi trường</a:t>
            </a:r>
            <a:endParaRPr lang="vi-VN" sz="2400" dirty="0">
              <a:solidFill>
                <a:srgbClr val="0000FF"/>
              </a:solidFill>
            </a:endParaRPr>
          </a:p>
        </p:txBody>
      </p:sp>
      <p:sp>
        <p:nvSpPr>
          <p:cNvPr id="5" name="Regular Pentagon 4"/>
          <p:cNvSpPr/>
          <p:nvPr/>
        </p:nvSpPr>
        <p:spPr>
          <a:xfrm>
            <a:off x="4210050" y="-381000"/>
            <a:ext cx="5295900" cy="6629400"/>
          </a:xfrm>
          <a:prstGeom prst="pent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bg1"/>
                </a:solidFill>
              </a:rPr>
              <a:t>Tóm lại vật sống có khả năng vận động, cảm ứng , trao đổi chất, phát triển  và sinh sản. Và đến độ tuổi nhất định hoặc do thiên tai, bênh tật thì vật sống sẽ chết khi đó trở thành vật không sống</a:t>
            </a:r>
            <a:endParaRPr lang="vi-VN" sz="2400" b="1" dirty="0">
              <a:solidFill>
                <a:schemeClr val="bg1"/>
              </a:solidFill>
            </a:endParaRPr>
          </a:p>
        </p:txBody>
      </p:sp>
    </p:spTree>
    <p:extLst>
      <p:ext uri="{BB962C8B-B14F-4D97-AF65-F5344CB8AC3E}">
        <p14:creationId xmlns:p14="http://schemas.microsoft.com/office/powerpoint/2010/main" val="139338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arn(inVertical)">
                                      <p:cBhvr>
                                        <p:cTn id="7" dur="500"/>
                                        <p:tgtEl>
                                          <p:spTgt spid="1032"/>
                                        </p:tgtEl>
                                      </p:cBhvr>
                                    </p:animEffect>
                                  </p:childTnLst>
                                </p:cTn>
                              </p:par>
                              <p:par>
                                <p:cTn id="8" presetID="16" presetClass="entr" presetSubtype="21"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barn(inVertical)">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ata:image/jpeg;base64,/9j/4AAQSkZJRgABAQAAAQABAAD/2wCEAAkGBxASDxANEBMREg8VEBIQEhIWFRcQEBUSGRUWGBcWFxgZHSggHhomHRcVIjEiJykrLi4uFx8zRDMtNygtLisBCgoKDg0OFRAQGDAlHR4rNysuLS0tKyszMzc3Kyw3LTYtLiwsLi03LTQ3NzcvMS0vLS0tMy8tLS0tLTctLSsuLf/AABEIANsA5gMBIgACEQEDEQH/xAAcAAEAAQUBAQAAAAAAAAAAAAAABgECBAUHAwj/xAA6EAABAwIEBAQDBwMDBQAAAAABAAIDBBEFEiExBhNBUQcUImEyQnEjUmKBkaGxJMHwFTPRFlNjwuH/xAAYAQEBAQEBAAAAAAAAAAAAAAAAAQIDBP/EACURAQEAAgIBAwMFAAAAAAAAAAABAhESIQMxQWEEIvAUUnGBof/aAAwDAQACEQMRAD8A7iiIgIiICIiAiIgIiICIiAiIgIiICIiAiIgIiICIiCiXVCVGv+sqQyPjhLqgRm0r4QJWRn8Vjc/ldS2RZN+iTovGmqGyNbIxwcxwu0jYheyqCIiAiIgIiICIiAiIgIiICIiAiIgIiICIiAiIgIiICxqyqZEx0sjmsjaC573HK1o7klY+M4tDSwvqah7Y4mD1OPc7Adyey+fOLeK6zHKhtJThzKPN6IgbOefvydPfsPqpbobfjXxDqcUmOF4UHincSx0ou2SUddfkj/kb9l5ikgwOSkja90ldLczlnrLGH4QGD4m36dbFS3hnh2HC4Bla2SskbfXQH3J+WMfuorxJjkOHcyUEVGJzXcZX2Lhe9nW+Rg6N6/uvNfLzy4x3xw4zdSjg7HHU72xyTifmTtZNHYNMUkxuwxt3DLkaHYX7LqgXGfB7gqV7/wDXa8kvk9cDHak3IImd/wCo/PsuygLvhjZO65Z2Wr0RFtkREQEREBERAREQEREBERAREQEREBERAREQFp+JuIaegp3VNS/KwaNA1e933WjqVicZ8V0+HU5qZ3am4jjHxyPto0dh3PRfOuL4nU4rUGtq3ZYW3DGDRjGXvlaP5PVB7cWcT1WLzGecmKjjJ5cQPpaPf7zj3/RdT4TwKPDqZjnNaa2VgfyzpkbuMx6NFxfudFFODsDb6MQna1sDLvpYXnKx+XeeU/LE06j7xGi1vFPiYS6SOi9TnH11TxZznd2M2DR0v+i8/l3n1i64STupDxvxg2ka4BwlrJBex/QPcPlaOjev6lajwq4FfiM5xWvzOpw/M1rt55B3/AP3tba61HhtwPNitSaupLvKNfmlkJOaV/8A22nv3PQL6VpKZkbGRRta2NgDGtAs1rQLAALp4/FMJ8pnncv4erG2G1gNANgAvREXRzEREBERAREQEREBERAREQEREBERAREQEREBRrjXi6nw2nNRObvNxFEDZ8j7aAdh3PRW8b8YU+G05nmOaQ3EMQIzyO/s0dSvn6V1RidQ7Eq91ovlGoYGjUMYDs1BSonqcUqXYhWm0Y0Y3ZjWXuGMHb+VIsFwiOVvm6gNZh8YLmscS1s1vmcekIPXd50HVX4ZhzJWeaqLQ4bG3MxpuwTAfM7/AMHTTV50HUqIcZ8XvrHcmP0UjT6WaNL7aBzwNBYaBuzR+qxbcrrH+2pNd168bcZvq3OhiLm0txe4DXykfC5wHwtFtGDQD3Xr4a8BS4nPmddlHGRzZdifwM9/4Xh4e8CzYpPYXjpWEc6a2w+6zoXH9uvv9P4LhUNLBHS07BHCwWa0fuT3JOt1qSSaiW2vXDcPigiZTwtDImNytaNgFmIiqCIiAiIgIiICIiAiIgIiICIiAiIgIiICIiAovxzxjT4ZTmWY5pXXEMINnSOH8NFxcr24r4jZRwlwaZahwdyYAbOkcPfo0d/7r5+jgqMQqH4niLnZb6NN2jT5Gt+Vot/hU3NrpQNqMTqHYnXu+zv6W6hmXo1gOzVOMAoouWypkZG/MwupoH/7LIRp5qfpk0Nh838c04p4i5n9PBpGPSSNAfYLAxPiWqnjEMsh5dm3a0BgflFm5rb2AAA2FtAplNzS42T1brxD4n8zL5eCQupI7C4AY2SQaF4A+UbNGwA0Vnh5wJPik9heOlYRzp7bbehnd5/br73+HPAU2JzXN46RjhzZbb/gZ3cR+i+m8GwqGlgZTU7BHEwWa3+ST1J7qySTUS3dUwTCYKWCOmp2COFgs0Dv1cT1J3utkiKoIiICIiAiIgIiICIiAiIgIiICIiAiIgIiICxMRro4YpJ5XNZGxpc57jZoHurcSr4oIn1E72xxMaS5xNgB/wArgfFPEVRjc5Y3NBhUTrgbGQj5ndz7dPqg6FwZTR1oOLyyNnzuIFtAzKT6cu7bdB+fVRDxee2pqW0VCHvrNTUBluXky3aHG/x/yonVcbyUWamw1wjZkMbyACDpa4/EO6nvD09M2kZUQyCQOYObM6wlLxvn6g3JXk8m/F90727YTn1XCHsy3BBBBIsRYg9QQpn4bcAzYnNndeOjY4cyW3xbXjZ7kdeilVDwWMZrvNBhipGutPNbKZiOjB1d0J6fVdxwvDoqeFlPAwRxMFmtGwH/ACvThlykrllNXSmE4ZFTQx08DQyJjQ1rfbTfufdZ6ItIIiICIiAiIgIiICIiAiIgIiICIiAiIgIiIC1+LYlDTwvqJ3tjiY0uc4mw/LuT26pjGJw00L6moe2OFgu5x/gdydrLgfEGOT43PzHl0OFxO9DL2LyOp7uP7XQV4jx2fHJySXQ4VE4lrToXkfM7oXEfpf8ANRnibiBob5OlAZG303Gn5adU4m4hGXydL6YWjKbabaW+qiJ0QUXbPDHwvkfTuqK980MUuRzKZjuW4tBuXSgjS40A3sT7L08I/DC3LxTEGa6Op6dw27SSA/qB+ZXbgEs2PCipI4o2RRMbHGxoaxjRla1o2AAWSiICIiAiIgIiICIiAiIgIiICIiAiIgIiICIiAtdjOKw0sElTUPEcTBdzj+wA6knSypjeLQUsElVUPEcLBdxPXsAOpO1lwPHMXnxuo8xPmhwyJx5UV9+mY/eef2vYdSQux3G58bn5suaHC4nEsjv8R7u7uP7X0UY4o4jBHlKYBsLRl07dlTijiIOHlKYZIW+nTa3ZRTbQIGy7f4SeGFuXimIM10fT07h+bZJB37N/Mq/wj8L8nLxTEI/Xo+np3D4diJZB97s3puddu1gIACuREBERAREQEREBERAREQEREBERAREQEREBERAWsxvF4KSB9XUPEcTBck7k62DR1cdgFfi2JxU0MlTO4RxMaXOcfz27k9lxbicSYwYsVdKf9IYXtEI0fHICR9o3a7hbX3t9Q1eNYrPjU/majNDhkTjyYr7+57vP7bD3jPFHEmf+mp7Mhb6dNrdgruKuJM/9JT2bC306aC3YKJW6DX+6ClugXdfCPww5fLxPEGfaaPgp3D4NiJJAR8fYdOuu1/hL4XiLJidey82j4KdwuI+0kgI+PqB0+u3ZQEABXIiAiIgIiICIiAiIgIiICIiAiIgIiICIiAiIgLCxPEIqeKSoncGRMaXPcdgP+VdiFbHBE+eZwjiY0ue87Bq4JxTxHJjEpkeXQYRE4ljdnTOHzO/zT6oLOJcdlxmczSl0GExOPLZexlcOp7kj9AotjfF8tpKWkJipnR8lzW6Ncz/OqwuI+ITNaCEZKdoytaNAQP7LSUlK+WRkMTXPke4Na0C7nOOwAQb7HeH2RwRVlJIZ6SSzHEgCaKawvHI0e+xXV/CXww5OTEq9t59HQQOFxFvZ7x1dsQOn1223hh4ZsoWCpqw2SsdY5d44ewA2c/36dO56cApItAFVEVQREQEREBERAREQEREBERAREQEREBERAREQFiYhWxwxPnmc2OJjS57ybNaFWvq2xRvmeHFjGlzg0FziPYDdcE4r4jmxZ5kmz02EROOWM+mSZ46u7/2+uqCnFnEsmMSF7i6HB4nelvwvmcPmd/mn1UD4jx4zEQxDJTsGVrRoCAreIseMxEUQyU7PSxg0Flj8O4DUV1QylpmF0h3OoY0dXOPQBB4YThs1TMymgY6SV5DWtGpPuew9+i+lPDbw7hw2MTSWkrnNs+X5YwbXZH7e+59tlm8A8C02GQ2ZaSpeBzZyPUfwt+6y/T9VMQEFAFciICIiAiIgIiICIiAiIgIiICIiAiIgIiICIiCitJQlaLHnEktfIIqUMzSODsj3Xvpm6N2v9VnLLjFk3XhjOMBzXxQ5nCz872DMSBbMyLo5+tv/AKuSeKGCy1L3TUDZH00bPtCDcSSX9YjaBqW/N736ghSuux4VrfKUrQzDGPDX1DDkebAk8k9ADu63Qgb3GbwrgL6oMmldaiYRyWMvGKgNPokeOgFh9bLhM8rm68cZj24Hwtw5UYhUtpacXJ1c83yRt6ucf8uvqDgvhGmw2nEEAu82MspA5kju5PbsOizcE4dpqTnGnjDDNIZZDuS769vb3K3AC9LiAKqIgIiICIiAiIgIiICIiAiIgIiICIiAiIgIiICtcrkQY1VUMjY+WQhsbGl7nHQBoFySvnzFMRrcfrnw0zZPJNeSLNAAYLeqQ6BzjbRpOl12/iTAxWtZTzPcKXNmmib6XTEEFrHO6R7kgamw1te+yoqOOGNsMLGRxtADWtAa0D6BSzay6Qmm4PkcYaZ7Wx0LGjOwOu6QDaOw2BOpN9duqnbGAAAAAAAAbCw2AVyvAWcMJjOlyyuXqAKqItsiIiAiIgIiIKIsLE8Sip2CSYuDS5rBlY+Q5naNFmAnU6fUgdQqU+KRPmfTtLzIwXf9m8MG3zluUnUaAqbjUwys3rpnIixTXxc4U2Yc4xmXJ1yAhub9TZVJLfRloqXS6IIsXEK6OCJ08rgyNou5x2Gtlk3RdXW9LkVLqqIoi8p5msY6R5DWNBc4nYAaklW0lSySNksZzMe0PadrtIuDr7EIurrbIRLql0RVERAREQFaQrkQUAVURAREQEREBERAREQaHjE/0waBISaim/22PkeA2Zj3OswEizWuN/p3WFDVSRMnoIopRUNjeYpuU/kyPLMwLpCLZ77kmxPXopUVSyzcd3bvh5tYcde+0HpxODSMfJWOY6pla4iKaIcswkeokveAJCLOc4buI0aCPOkmMj4GyiuAZFXsL+VUMkyc5joRnDcxJjj73JAB1NjPLJZZ4N/qt+3538fKG0dPUyRwSE1GaogjinzOlidDKy2d4bcZLgSagDUM+8b2VramOuJDqltM0cr0iSc8vy7yJG/EC4SADVrn31JsQFNUKXD5J9VZb9s7mnOaqabyrWkVr3zYZMyZrop5B5izGMFi2zXX5va4sTuCdnUzyZqqOLzhjcyjlBLZg6xl/qBG5wuHcos9DdQb2AIKmdkATh8l+qn7fzaHx83lOt5vynmxvzvNeX5Iva/2tudf3y36La4m6Y0RZFzRNy4SS5pdKGFwD75CMz8ofcNN77WuFvLIVrixfNuy69KhxbMGUQlNU+PLUZixssTzJnbyM7Q4vDcuf4zbbNqtZSxVLKOSLJWNe/DoBE1pku2ohEgdbKfsybRG2mbsTcLolkss8HSfVamte+/920WKh744qlgnEkLmvdCC9he0hpewtacryAbjcZm27rUSUr454opZK0sdTTyTBhnkY2XMxzQx7QSDZsgDQ75Wi3q9U0VFbi54ee4zWmt4cnkko6d8oeJeU0SZ2mN/MAs+7SAdwUWyCLUjjllu2v/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4" descr="data:image/jpeg;base64,/9j/4AAQSkZJRgABAQAAAQABAAD/2wCEAAkGBxASDxANEBMREg8VEBIQEhIWFRcQEBUSGRUWGBcWFxgZHSggHhomHRcVIjEiJykrLi4uFx8zRDMtNygtLisBCgoKDg0OFRAQGDAlHR4rNysuLS0tKyszMzc3Kyw3LTYtLiwsLi03LTQ3NzcvMS0vLS0tMy8tLS0tLTctLSsuLf/AABEIANsA5gMBIgACEQEDEQH/xAAcAAEAAQUBAQAAAAAAAAAAAAAABgECBAUHAwj/xAA6EAABAwIEBAQDBwMDBQAAAAABAAIDBBEFEiExBhNBUQcUImEyQnEjUmKBkaGxJMHwFTPRFlNjwuH/xAAYAQEBAQEBAAAAAAAAAAAAAAAAAQIDBP/EACURAQEAAgIBAwMFAAAAAAAAAAABAhESIQMxQWEEIvAUUnGBof/aAAwDAQACEQMRAD8A7iiIgIiICIiAiIgIiICIiAiIgIiICIiAiIgIiICIiCiXVCVGv+sqQyPjhLqgRm0r4QJWRn8Vjc/ldS2RZN+iTovGmqGyNbIxwcxwu0jYheyqCIiAiIgIiICIiAiIgIiICIiAiIgIiICIiAiIgIiICxqyqZEx0sjmsjaC573HK1o7klY+M4tDSwvqah7Y4mD1OPc7Adyey+fOLeK6zHKhtJThzKPN6IgbOefvydPfsPqpbobfjXxDqcUmOF4UHincSx0ou2SUddfkj/kb9l5ikgwOSkja90ldLczlnrLGH4QGD4m36dbFS3hnh2HC4Bla2SskbfXQH3J+WMfuorxJjkOHcyUEVGJzXcZX2Lhe9nW+Rg6N6/uvNfLzy4x3xw4zdSjg7HHU72xyTifmTtZNHYNMUkxuwxt3DLkaHYX7LqgXGfB7gqV7/wDXa8kvk9cDHak3IImd/wCo/PsuygLvhjZO65Z2Wr0RFtkREQEREBERAREQEREBERAREQEREBERAREQFp+JuIaegp3VNS/KwaNA1e933WjqVicZ8V0+HU5qZ3am4jjHxyPto0dh3PRfOuL4nU4rUGtq3ZYW3DGDRjGXvlaP5PVB7cWcT1WLzGecmKjjJ5cQPpaPf7zj3/RdT4TwKPDqZjnNaa2VgfyzpkbuMx6NFxfudFFODsDb6MQna1sDLvpYXnKx+XeeU/LE06j7xGi1vFPiYS6SOi9TnH11TxZznd2M2DR0v+i8/l3n1i64STupDxvxg2ka4BwlrJBex/QPcPlaOjev6lajwq4FfiM5xWvzOpw/M1rt55B3/AP3tba61HhtwPNitSaupLvKNfmlkJOaV/8A22nv3PQL6VpKZkbGRRta2NgDGtAs1rQLAALp4/FMJ8pnncv4erG2G1gNANgAvREXRzEREBERAREQEREBERAREQEREBERAREQEREBRrjXi6nw2nNRObvNxFEDZ8j7aAdh3PRW8b8YU+G05nmOaQ3EMQIzyO/s0dSvn6V1RidQ7Eq91ovlGoYGjUMYDs1BSonqcUqXYhWm0Y0Y3ZjWXuGMHb+VIsFwiOVvm6gNZh8YLmscS1s1vmcekIPXd50HVX4ZhzJWeaqLQ4bG3MxpuwTAfM7/AMHTTV50HUqIcZ8XvrHcmP0UjT6WaNL7aBzwNBYaBuzR+qxbcrrH+2pNd168bcZvq3OhiLm0txe4DXykfC5wHwtFtGDQD3Xr4a8BS4nPmddlHGRzZdifwM9/4Xh4e8CzYpPYXjpWEc6a2w+6zoXH9uvv9P4LhUNLBHS07BHCwWa0fuT3JOt1qSSaiW2vXDcPigiZTwtDImNytaNgFmIiqCIiAiIgIiICIiAiIgIiICIiAiIgIiICIiAovxzxjT4ZTmWY5pXXEMINnSOH8NFxcr24r4jZRwlwaZahwdyYAbOkcPfo0d/7r5+jgqMQqH4niLnZb6NN2jT5Gt+Vot/hU3NrpQNqMTqHYnXu+zv6W6hmXo1gOzVOMAoouWypkZG/MwupoH/7LIRp5qfpk0Nh838c04p4i5n9PBpGPSSNAfYLAxPiWqnjEMsh5dm3a0BgflFm5rb2AAA2FtAplNzS42T1brxD4n8zL5eCQupI7C4AY2SQaF4A+UbNGwA0Vnh5wJPik9heOlYRzp7bbehnd5/br73+HPAU2JzXN46RjhzZbb/gZ3cR+i+m8GwqGlgZTU7BHEwWa3+ST1J7qySTUS3dUwTCYKWCOmp2COFgs0Dv1cT1J3utkiKoIiICIiAiIgIiICIiAiIgIiICIiAiIgIiICxMRro4YpJ5XNZGxpc57jZoHurcSr4oIn1E72xxMaS5xNgB/wArgfFPEVRjc5Y3NBhUTrgbGQj5ndz7dPqg6FwZTR1oOLyyNnzuIFtAzKT6cu7bdB+fVRDxee2pqW0VCHvrNTUBluXky3aHG/x/yonVcbyUWamw1wjZkMbyACDpa4/EO6nvD09M2kZUQyCQOYObM6wlLxvn6g3JXk8m/F90727YTn1XCHsy3BBBBIsRYg9QQpn4bcAzYnNndeOjY4cyW3xbXjZ7kdeilVDwWMZrvNBhipGutPNbKZiOjB1d0J6fVdxwvDoqeFlPAwRxMFmtGwH/ACvThlykrllNXSmE4ZFTQx08DQyJjQ1rfbTfufdZ6ItIIiICIiAiIgIiICIiAiIgIiICIiAiIgIiIC1+LYlDTwvqJ3tjiY0uc4mw/LuT26pjGJw00L6moe2OFgu5x/gdydrLgfEGOT43PzHl0OFxO9DL2LyOp7uP7XQV4jx2fHJySXQ4VE4lrToXkfM7oXEfpf8ANRnibiBob5OlAZG303Gn5adU4m4hGXydL6YWjKbabaW+qiJ0QUXbPDHwvkfTuqK980MUuRzKZjuW4tBuXSgjS40A3sT7L08I/DC3LxTEGa6Op6dw27SSA/qB+ZXbgEs2PCipI4o2RRMbHGxoaxjRla1o2AAWSiICIiAiIgIiICIiAiIgIiICIiAiIgIiICIiAtdjOKw0sElTUPEcTBdzj+wA6knSypjeLQUsElVUPEcLBdxPXsAOpO1lwPHMXnxuo8xPmhwyJx5UV9+mY/eef2vYdSQux3G58bn5suaHC4nEsjv8R7u7uP7X0UY4o4jBHlKYBsLRl07dlTijiIOHlKYZIW+nTa3ZRTbQIGy7f4SeGFuXimIM10fT07h+bZJB37N/Mq/wj8L8nLxTEI/Xo+np3D4diJZB97s3puddu1gIACuREBERAREQEREBERAREQEREBERAREQEREBERAWsxvF4KSB9XUPEcTBck7k62DR1cdgFfi2JxU0MlTO4RxMaXOcfz27k9lxbicSYwYsVdKf9IYXtEI0fHICR9o3a7hbX3t9Q1eNYrPjU/majNDhkTjyYr7+57vP7bD3jPFHEmf+mp7Mhb6dNrdgruKuJM/9JT2bC306aC3YKJW6DX+6ClugXdfCPww5fLxPEGfaaPgp3D4NiJJAR8fYdOuu1/hL4XiLJidey82j4KdwuI+0kgI+PqB0+u3ZQEABXIiAiIgIiICIiAiIgIiICIiAiIgIiICIiAiIgLCxPEIqeKSoncGRMaXPcdgP+VdiFbHBE+eZwjiY0ue87Bq4JxTxHJjEpkeXQYRE4ljdnTOHzO/zT6oLOJcdlxmczSl0GExOPLZexlcOp7kj9AotjfF8tpKWkJipnR8lzW6Ncz/OqwuI+ITNaCEZKdoytaNAQP7LSUlK+WRkMTXPke4Na0C7nOOwAQb7HeH2RwRVlJIZ6SSzHEgCaKawvHI0e+xXV/CXww5OTEq9t59HQQOFxFvZ7x1dsQOn1223hh4ZsoWCpqw2SsdY5d44ewA2c/36dO56cApItAFVEVQREQEREBERAREQEREBERAREQEREBERAREQFiYhWxwxPnmc2OJjS57ybNaFWvq2xRvmeHFjGlzg0FziPYDdcE4r4jmxZ5kmz02EROOWM+mSZ46u7/2+uqCnFnEsmMSF7i6HB4nelvwvmcPmd/mn1UD4jx4zEQxDJTsGVrRoCAreIseMxEUQyU7PSxg0Flj8O4DUV1QylpmF0h3OoY0dXOPQBB4YThs1TMymgY6SV5DWtGpPuew9+i+lPDbw7hw2MTSWkrnNs+X5YwbXZH7e+59tlm8A8C02GQ2ZaSpeBzZyPUfwt+6y/T9VMQEFAFciICIiAiIgIiICIiAiIgIiICIiAiIgIiICIiCitJQlaLHnEktfIIqUMzSODsj3Xvpm6N2v9VnLLjFk3XhjOMBzXxQ5nCz872DMSBbMyLo5+tv/AKuSeKGCy1L3TUDZH00bPtCDcSSX9YjaBqW/N736ghSuux4VrfKUrQzDGPDX1DDkebAk8k9ADu63Qgb3GbwrgL6oMmldaiYRyWMvGKgNPokeOgFh9bLhM8rm68cZj24Hwtw5UYhUtpacXJ1c83yRt6ucf8uvqDgvhGmw2nEEAu82MspA5kju5PbsOizcE4dpqTnGnjDDNIZZDuS769vb3K3AC9LiAKqIgIiICIiAiIgIiICIiAiIgIiICIiAiIgIiICtcrkQY1VUMjY+WQhsbGl7nHQBoFySvnzFMRrcfrnw0zZPJNeSLNAAYLeqQ6BzjbRpOl12/iTAxWtZTzPcKXNmmib6XTEEFrHO6R7kgamw1te+yoqOOGNsMLGRxtADWtAa0D6BSzay6Qmm4PkcYaZ7Wx0LGjOwOu6QDaOw2BOpN9duqnbGAAAAAAAAbCw2AVyvAWcMJjOlyyuXqAKqItsiIiAiIgIiIKIsLE8Sip2CSYuDS5rBlY+Q5naNFmAnU6fUgdQqU+KRPmfTtLzIwXf9m8MG3zluUnUaAqbjUwys3rpnIixTXxc4U2Yc4xmXJ1yAhub9TZVJLfRloqXS6IIsXEK6OCJ08rgyNou5x2Gtlk3RdXW9LkVLqqIoi8p5msY6R5DWNBc4nYAaklW0lSySNksZzMe0PadrtIuDr7EIurrbIRLql0RVERAREQFaQrkQUAVURAREQEREBERAREQaHjE/0waBISaim/22PkeA2Zj3OswEizWuN/p3WFDVSRMnoIopRUNjeYpuU/kyPLMwLpCLZ77kmxPXopUVSyzcd3bvh5tYcde+0HpxODSMfJWOY6pla4iKaIcswkeokveAJCLOc4buI0aCPOkmMj4GyiuAZFXsL+VUMkyc5joRnDcxJjj73JAB1NjPLJZZ4N/qt+3538fKG0dPUyRwSE1GaogjinzOlidDKy2d4bcZLgSagDUM+8b2VramOuJDqltM0cr0iSc8vy7yJG/EC4SADVrn31JsQFNUKXD5J9VZb9s7mnOaqabyrWkVr3zYZMyZrop5B5izGMFi2zXX5va4sTuCdnUzyZqqOLzhjcyjlBLZg6xl/qBG5wuHcos9DdQb2AIKmdkATh8l+qn7fzaHx83lOt5vynmxvzvNeX5Iva/2tudf3y36La4m6Y0RZFzRNy4SS5pdKGFwD75CMz8ofcNN77WuFvLIVrixfNuy69KhxbMGUQlNU+PLUZixssTzJnbyM7Q4vDcuf4zbbNqtZSxVLKOSLJWNe/DoBE1pku2ohEgdbKfsybRG2mbsTcLolkss8HSfVamte+/920WKh744qlgnEkLmvdCC9he0hpewtacryAbjcZm27rUSUr454opZK0sdTTyTBhnkY2XMxzQx7QSDZsgDQ75Wi3q9U0VFbi54ee4zWmt4cnkko6d8oeJeU0SZ2mN/MAs+7SAdwUWyCLUjjllu2v/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AutoShape 6" descr="data:image/jpeg;base64,/9j/4AAQSkZJRgABAQAAAQABAAD/2wCEAAkGBxASDxANEBMREg8VEBIQEhIWFRcQEBUSGRUWGBcWFxgZHSggHhomHRcVIjEiJykrLi4uFx8zRDMtNygtLisBCgoKDg0OFRAQGDAlHR4rNysuLS0tKyszMzc3Kyw3LTYtLiwsLi03LTQ3NzcvMS0vLS0tMy8tLS0tLTctLSsuLf/AABEIANsA5gMBIgACEQEDEQH/xAAcAAEAAQUBAQAAAAAAAAAAAAAABgECBAUHAwj/xAA6EAABAwIEBAQDBwMDBQAAAAABAAIDBBEFEiExBhNBUQcUImEyQnEjUmKBkaGxJMHwFTPRFlNjwuH/xAAYAQEBAQEBAAAAAAAAAAAAAAAAAQIDBP/EACURAQEAAgIBAwMFAAAAAAAAAAABAhESIQMxQWEEIvAUUnGBof/aAAwDAQACEQMRAD8A7iiIgIiICIiAiIgIiICIiAiIgIiICIiAiIgIiICIiCiXVCVGv+sqQyPjhLqgRm0r4QJWRn8Vjc/ldS2RZN+iTovGmqGyNbIxwcxwu0jYheyqCIiAiIgIiICIiAiIgIiICIiAiIgIiICIiAiIgIiICxqyqZEx0sjmsjaC573HK1o7klY+M4tDSwvqah7Y4mD1OPc7Adyey+fOLeK6zHKhtJThzKPN6IgbOefvydPfsPqpbobfjXxDqcUmOF4UHincSx0ou2SUddfkj/kb9l5ikgwOSkja90ldLczlnrLGH4QGD4m36dbFS3hnh2HC4Bla2SskbfXQH3J+WMfuorxJjkOHcyUEVGJzXcZX2Lhe9nW+Rg6N6/uvNfLzy4x3xw4zdSjg7HHU72xyTifmTtZNHYNMUkxuwxt3DLkaHYX7LqgXGfB7gqV7/wDXa8kvk9cDHak3IImd/wCo/PsuygLvhjZO65Z2Wr0RFtkREQEREBERAREQEREBERAREQEREBERAREQFp+JuIaegp3VNS/KwaNA1e933WjqVicZ8V0+HU5qZ3am4jjHxyPto0dh3PRfOuL4nU4rUGtq3ZYW3DGDRjGXvlaP5PVB7cWcT1WLzGecmKjjJ5cQPpaPf7zj3/RdT4TwKPDqZjnNaa2VgfyzpkbuMx6NFxfudFFODsDb6MQna1sDLvpYXnKx+XeeU/LE06j7xGi1vFPiYS6SOi9TnH11TxZznd2M2DR0v+i8/l3n1i64STupDxvxg2ka4BwlrJBex/QPcPlaOjev6lajwq4FfiM5xWvzOpw/M1rt55B3/AP3tba61HhtwPNitSaupLvKNfmlkJOaV/8A22nv3PQL6VpKZkbGRRta2NgDGtAs1rQLAALp4/FMJ8pnncv4erG2G1gNANgAvREXRzEREBERAREQEREBERAREQEREBERAREQEREBRrjXi6nw2nNRObvNxFEDZ8j7aAdh3PRW8b8YU+G05nmOaQ3EMQIzyO/s0dSvn6V1RidQ7Eq91ovlGoYGjUMYDs1BSonqcUqXYhWm0Y0Y3ZjWXuGMHb+VIsFwiOVvm6gNZh8YLmscS1s1vmcekIPXd50HVX4ZhzJWeaqLQ4bG3MxpuwTAfM7/AMHTTV50HUqIcZ8XvrHcmP0UjT6WaNL7aBzwNBYaBuzR+qxbcrrH+2pNd168bcZvq3OhiLm0txe4DXykfC5wHwtFtGDQD3Xr4a8BS4nPmddlHGRzZdifwM9/4Xh4e8CzYpPYXjpWEc6a2w+6zoXH9uvv9P4LhUNLBHS07BHCwWa0fuT3JOt1qSSaiW2vXDcPigiZTwtDImNytaNgFmIiqCIiAiIgIiICIiAiIgIiICIiAiIgIiICIiAovxzxjT4ZTmWY5pXXEMINnSOH8NFxcr24r4jZRwlwaZahwdyYAbOkcPfo0d/7r5+jgqMQqH4niLnZb6NN2jT5Gt+Vot/hU3NrpQNqMTqHYnXu+zv6W6hmXo1gOzVOMAoouWypkZG/MwupoH/7LIRp5qfpk0Nh838c04p4i5n9PBpGPSSNAfYLAxPiWqnjEMsh5dm3a0BgflFm5rb2AAA2FtAplNzS42T1brxD4n8zL5eCQupI7C4AY2SQaF4A+UbNGwA0Vnh5wJPik9heOlYRzp7bbehnd5/br73+HPAU2JzXN46RjhzZbb/gZ3cR+i+m8GwqGlgZTU7BHEwWa3+ST1J7qySTUS3dUwTCYKWCOmp2COFgs0Dv1cT1J3utkiKoIiICIiAiIgIiICIiAiIgIiICIiAiIgIiICxMRro4YpJ5XNZGxpc57jZoHurcSr4oIn1E72xxMaS5xNgB/wArgfFPEVRjc5Y3NBhUTrgbGQj5ndz7dPqg6FwZTR1oOLyyNnzuIFtAzKT6cu7bdB+fVRDxee2pqW0VCHvrNTUBluXky3aHG/x/yonVcbyUWamw1wjZkMbyACDpa4/EO6nvD09M2kZUQyCQOYObM6wlLxvn6g3JXk8m/F90727YTn1XCHsy3BBBBIsRYg9QQpn4bcAzYnNndeOjY4cyW3xbXjZ7kdeilVDwWMZrvNBhipGutPNbKZiOjB1d0J6fVdxwvDoqeFlPAwRxMFmtGwH/ACvThlykrllNXSmE4ZFTQx08DQyJjQ1rfbTfufdZ6ItIIiICIiAiIgIiICIiAiIgIiICIiAiIgIiIC1+LYlDTwvqJ3tjiY0uc4mw/LuT26pjGJw00L6moe2OFgu5x/gdydrLgfEGOT43PzHl0OFxO9DL2LyOp7uP7XQV4jx2fHJySXQ4VE4lrToXkfM7oXEfpf8ANRnibiBob5OlAZG303Gn5adU4m4hGXydL6YWjKbabaW+qiJ0QUXbPDHwvkfTuqK980MUuRzKZjuW4tBuXSgjS40A3sT7L08I/DC3LxTEGa6Op6dw27SSA/qB+ZXbgEs2PCipI4o2RRMbHGxoaxjRla1o2AAWSiICIiAiIgIiICIiAiIgIiICIiAiIgIiICIiAtdjOKw0sElTUPEcTBdzj+wA6knSypjeLQUsElVUPEcLBdxPXsAOpO1lwPHMXnxuo8xPmhwyJx5UV9+mY/eef2vYdSQux3G58bn5suaHC4nEsjv8R7u7uP7X0UY4o4jBHlKYBsLRl07dlTijiIOHlKYZIW+nTa3ZRTbQIGy7f4SeGFuXimIM10fT07h+bZJB37N/Mq/wj8L8nLxTEI/Xo+np3D4diJZB97s3puddu1gIACuREBERAREQEREBERAREQEREBERAREQEREBERAWsxvF4KSB9XUPEcTBck7k62DR1cdgFfi2JxU0MlTO4RxMaXOcfz27k9lxbicSYwYsVdKf9IYXtEI0fHICR9o3a7hbX3t9Q1eNYrPjU/majNDhkTjyYr7+57vP7bD3jPFHEmf+mp7Mhb6dNrdgruKuJM/9JT2bC306aC3YKJW6DX+6ClugXdfCPww5fLxPEGfaaPgp3D4NiJJAR8fYdOuu1/hL4XiLJidey82j4KdwuI+0kgI+PqB0+u3ZQEABXIiAiIgIiICIiAiIgIiICIiAiIgIiICIiAiIgLCxPEIqeKSoncGRMaXPcdgP+VdiFbHBE+eZwjiY0ue87Bq4JxTxHJjEpkeXQYRE4ljdnTOHzO/zT6oLOJcdlxmczSl0GExOPLZexlcOp7kj9AotjfF8tpKWkJipnR8lzW6Ncz/OqwuI+ITNaCEZKdoytaNAQP7LSUlK+WRkMTXPke4Na0C7nOOwAQb7HeH2RwRVlJIZ6SSzHEgCaKawvHI0e+xXV/CXww5OTEq9t59HQQOFxFvZ7x1dsQOn1223hh4ZsoWCpqw2SsdY5d44ewA2c/36dO56cApItAFVEVQREQEREBERAREQEREBERAREQEREBERAREQFiYhWxwxPnmc2OJjS57ybNaFWvq2xRvmeHFjGlzg0FziPYDdcE4r4jmxZ5kmz02EROOWM+mSZ46u7/2+uqCnFnEsmMSF7i6HB4nelvwvmcPmd/mn1UD4jx4zEQxDJTsGVrRoCAreIseMxEUQyU7PSxg0Flj8O4DUV1QylpmF0h3OoY0dXOPQBB4YThs1TMymgY6SV5DWtGpPuew9+i+lPDbw7hw2MTSWkrnNs+X5YwbXZH7e+59tlm8A8C02GQ2ZaSpeBzZyPUfwt+6y/T9VMQEFAFciICIiAiIgIiICIiAiIgIiICIiAiIgIiICIiCitJQlaLHnEktfIIqUMzSODsj3Xvpm6N2v9VnLLjFk3XhjOMBzXxQ5nCz872DMSBbMyLo5+tv/AKuSeKGCy1L3TUDZH00bPtCDcSSX9YjaBqW/N736ghSuux4VrfKUrQzDGPDX1DDkebAk8k9ADu63Qgb3GbwrgL6oMmldaiYRyWMvGKgNPokeOgFh9bLhM8rm68cZj24Hwtw5UYhUtpacXJ1c83yRt6ucf8uvqDgvhGmw2nEEAu82MspA5kju5PbsOizcE4dpqTnGnjDDNIZZDuS769vb3K3AC9LiAKqIgIiICIiAiIgIiICIiAiIgIiICIiAiIgIiICtcrkQY1VUMjY+WQhsbGl7nHQBoFySvnzFMRrcfrnw0zZPJNeSLNAAYLeqQ6BzjbRpOl12/iTAxWtZTzPcKXNmmib6XTEEFrHO6R7kgamw1te+yoqOOGNsMLGRxtADWtAa0D6BSzay6Qmm4PkcYaZ7Wx0LGjOwOu6QDaOw2BOpN9duqnbGAAAAAAAAbCw2AVyvAWcMJjOlyyuXqAKqItsiIiAiIgIiIKIsLE8Sip2CSYuDS5rBlY+Q5naNFmAnU6fUgdQqU+KRPmfTtLzIwXf9m8MG3zluUnUaAqbjUwys3rpnIixTXxc4U2Yc4xmXJ1yAhub9TZVJLfRloqXS6IIsXEK6OCJ08rgyNou5x2Gtlk3RdXW9LkVLqqIoi8p5msY6R5DWNBc4nYAaklW0lSySNksZzMe0PadrtIuDr7EIurrbIRLql0RVERAREQFaQrkQUAVURAREQEREBERAREQaHjE/0waBISaim/22PkeA2Zj3OswEizWuN/p3WFDVSRMnoIopRUNjeYpuU/kyPLMwLpCLZ77kmxPXopUVSyzcd3bvh5tYcde+0HpxODSMfJWOY6pla4iKaIcswkeokveAJCLOc4buI0aCPOkmMj4GyiuAZFXsL+VUMkyc5joRnDcxJjj73JAB1NjPLJZZ4N/qt+3538fKG0dPUyRwSE1GaogjinzOlidDKy2d4bcZLgSagDUM+8b2VramOuJDqltM0cr0iSc8vy7yJG/EC4SADVrn31JsQFNUKXD5J9VZb9s7mnOaqabyrWkVr3zYZMyZrop5B5izGMFi2zXX5va4sTuCdnUzyZqqOLzhjcyjlBLZg6xl/qBG5wuHcos9DdQb2AIKmdkATh8l+qn7fzaHx83lOt5vynmxvzvNeX5Iva/2tudf3y36La4m6Y0RZFzRNy4SS5pdKGFwD75CMz8ofcNN77WuFvLIVrixfNuy69KhxbMGUQlNU+PLUZixssTzJnbyM7Q4vDcuf4zbbNqtZSxVLKOSLJWNe/DoBE1pku2ohEgdbKfsybRG2mbsTcLolkss8HSfVamte+/920WKh744qlgnEkLmvdCC9he0hpewtacryAbjcZm27rUSUr454opZK0sdTTyTBhnkY2XMxzQx7QSDZsgDQ75Wi3q9U0VFbi54ee4zWmt4cnkko6d8oeJeU0SZ2mN/MAs+7SAdwUWyCLUjjllu2v/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080" name="Picture 8" descr="https://toplist.vn/images/800px/bai-van-ta-chiec-but-muc-so-1-2104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59" y="7937"/>
            <a:ext cx="692432" cy="9590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2351" y="838200"/>
            <a:ext cx="8912225" cy="4216539"/>
          </a:xfrm>
          <a:prstGeom prst="rect">
            <a:avLst/>
          </a:prstGeom>
          <a:noFill/>
        </p:spPr>
        <p:txBody>
          <a:bodyPr wrap="square" rtlCol="0">
            <a:spAutoFit/>
          </a:bodyPr>
          <a:lstStyle/>
          <a:p>
            <a:r>
              <a:rPr lang="vi-VN" sz="4000" b="1" dirty="0" smtClean="0">
                <a:solidFill>
                  <a:srgbClr val="FF0000"/>
                </a:solidFill>
              </a:rPr>
              <a:t>    </a:t>
            </a:r>
            <a:r>
              <a:rPr lang="vi-VN" sz="3200" b="1" u="sng" dirty="0" smtClean="0">
                <a:solidFill>
                  <a:srgbClr val="FF0000"/>
                </a:solidFill>
              </a:rPr>
              <a:t>II. VẬT SỐNG VÀ VẬT KHÔNG SỐNG</a:t>
            </a:r>
          </a:p>
          <a:p>
            <a:pPr algn="just"/>
            <a:r>
              <a:rPr lang="en-US" sz="2800" b="1" dirty="0"/>
              <a:t>-</a:t>
            </a:r>
            <a:r>
              <a:rPr lang="en-US" sz="2800" b="1" u="sng" dirty="0" err="1" smtClean="0"/>
              <a:t>Vật</a:t>
            </a:r>
            <a:r>
              <a:rPr lang="en-US" sz="2800" b="1" u="sng" dirty="0" smtClean="0"/>
              <a:t> </a:t>
            </a:r>
            <a:r>
              <a:rPr lang="en-US" sz="2800" b="1" u="sng" dirty="0" err="1"/>
              <a:t>sống</a:t>
            </a:r>
            <a:r>
              <a:rPr lang="en-US" sz="2800" b="1" dirty="0"/>
              <a:t>:</a:t>
            </a:r>
            <a:r>
              <a:rPr lang="en-US" sz="2800" dirty="0"/>
              <a:t> </a:t>
            </a:r>
            <a:r>
              <a:rPr lang="en-US" sz="2800" dirty="0" err="1"/>
              <a:t>là</a:t>
            </a:r>
            <a:r>
              <a:rPr lang="en-US" sz="2800" dirty="0"/>
              <a:t> </a:t>
            </a:r>
            <a:r>
              <a:rPr lang="en-US" sz="2800" dirty="0" err="1"/>
              <a:t>vật</a:t>
            </a:r>
            <a:r>
              <a:rPr lang="en-US" sz="2800" dirty="0"/>
              <a:t> </a:t>
            </a:r>
            <a:r>
              <a:rPr lang="en-US" sz="2800" dirty="0" err="1"/>
              <a:t>có</a:t>
            </a:r>
            <a:r>
              <a:rPr lang="en-US" sz="2800" dirty="0"/>
              <a:t> </a:t>
            </a:r>
            <a:r>
              <a:rPr lang="en-US" sz="2800" dirty="0" err="1"/>
              <a:t>các</a:t>
            </a:r>
            <a:r>
              <a:rPr lang="en-US" sz="2800" dirty="0"/>
              <a:t> </a:t>
            </a:r>
            <a:r>
              <a:rPr lang="en-US" sz="2800" dirty="0" err="1"/>
              <a:t>biểu</a:t>
            </a:r>
            <a:r>
              <a:rPr lang="en-US" sz="2800" dirty="0"/>
              <a:t> </a:t>
            </a:r>
            <a:r>
              <a:rPr lang="en-US" sz="2800" dirty="0" err="1"/>
              <a:t>hiện</a:t>
            </a:r>
            <a:r>
              <a:rPr lang="en-US" sz="2800" dirty="0"/>
              <a:t> </a:t>
            </a:r>
            <a:r>
              <a:rPr lang="en-US" sz="2800" dirty="0" err="1"/>
              <a:t>sống</a:t>
            </a:r>
            <a:r>
              <a:rPr lang="en-US" sz="2800" dirty="0"/>
              <a:t> </a:t>
            </a:r>
            <a:r>
              <a:rPr lang="en-US" sz="2800" dirty="0" err="1"/>
              <a:t>như</a:t>
            </a:r>
            <a:r>
              <a:rPr lang="en-US" sz="2800" dirty="0"/>
              <a:t> </a:t>
            </a:r>
            <a:r>
              <a:rPr lang="en-US" sz="2800" dirty="0" err="1"/>
              <a:t>trao</a:t>
            </a:r>
            <a:r>
              <a:rPr lang="en-US" sz="2800" dirty="0"/>
              <a:t> </a:t>
            </a:r>
            <a:r>
              <a:rPr lang="en-US" sz="2800" dirty="0" err="1"/>
              <a:t>đổi</a:t>
            </a:r>
            <a:r>
              <a:rPr lang="en-US" sz="2800" dirty="0"/>
              <a:t> </a:t>
            </a:r>
            <a:r>
              <a:rPr lang="en-US" sz="2800" dirty="0" err="1"/>
              <a:t>chất</a:t>
            </a:r>
            <a:r>
              <a:rPr lang="en-US" sz="2800" dirty="0"/>
              <a:t> </a:t>
            </a:r>
            <a:r>
              <a:rPr lang="en-US" sz="2800" dirty="0" err="1"/>
              <a:t>và</a:t>
            </a:r>
            <a:r>
              <a:rPr lang="en-US" sz="2800" dirty="0"/>
              <a:t> </a:t>
            </a:r>
            <a:r>
              <a:rPr lang="en-US" sz="2800" dirty="0" err="1"/>
              <a:t>chuyển</a:t>
            </a:r>
            <a:r>
              <a:rPr lang="en-US" sz="2800" dirty="0"/>
              <a:t> </a:t>
            </a:r>
            <a:r>
              <a:rPr lang="en-US" sz="2800" dirty="0" err="1"/>
              <a:t>hóa</a:t>
            </a:r>
            <a:r>
              <a:rPr lang="en-US" sz="2800" dirty="0"/>
              <a:t> </a:t>
            </a:r>
            <a:r>
              <a:rPr lang="en-US" sz="2800" dirty="0" err="1"/>
              <a:t>năng</a:t>
            </a:r>
            <a:r>
              <a:rPr lang="en-US" sz="2800" dirty="0"/>
              <a:t> </a:t>
            </a:r>
            <a:r>
              <a:rPr lang="en-US" sz="2800" dirty="0" err="1"/>
              <a:t>lượng</a:t>
            </a:r>
            <a:r>
              <a:rPr lang="en-US" sz="2800" dirty="0"/>
              <a:t>, </a:t>
            </a:r>
            <a:r>
              <a:rPr lang="en-US" sz="2800" dirty="0" err="1"/>
              <a:t>sinh</a:t>
            </a:r>
            <a:r>
              <a:rPr lang="en-US" sz="2800" dirty="0"/>
              <a:t> </a:t>
            </a:r>
            <a:r>
              <a:rPr lang="en-US" sz="2800" dirty="0" err="1"/>
              <a:t>trưởng</a:t>
            </a:r>
            <a:r>
              <a:rPr lang="en-US" sz="2800" dirty="0"/>
              <a:t>, </a:t>
            </a:r>
            <a:r>
              <a:rPr lang="en-US" sz="2800" dirty="0" err="1"/>
              <a:t>phát</a:t>
            </a:r>
            <a:r>
              <a:rPr lang="en-US" sz="2800" dirty="0"/>
              <a:t> </a:t>
            </a:r>
            <a:r>
              <a:rPr lang="en-US" sz="2800" dirty="0" err="1"/>
              <a:t>triển</a:t>
            </a:r>
            <a:r>
              <a:rPr lang="en-US" sz="2800" dirty="0"/>
              <a:t>, </a:t>
            </a:r>
            <a:r>
              <a:rPr lang="en-US" sz="2800" dirty="0" err="1"/>
              <a:t>vận</a:t>
            </a:r>
            <a:r>
              <a:rPr lang="en-US" sz="2800" dirty="0"/>
              <a:t> </a:t>
            </a:r>
            <a:r>
              <a:rPr lang="en-US" sz="2800" dirty="0" err="1"/>
              <a:t>động</a:t>
            </a:r>
            <a:r>
              <a:rPr lang="en-US" sz="2800" dirty="0"/>
              <a:t>, </a:t>
            </a:r>
            <a:r>
              <a:rPr lang="en-US" sz="2800" dirty="0" err="1"/>
              <a:t>cảm</a:t>
            </a:r>
            <a:r>
              <a:rPr lang="en-US" sz="2800" dirty="0"/>
              <a:t> </a:t>
            </a:r>
            <a:r>
              <a:rPr lang="en-US" sz="2800" dirty="0" err="1"/>
              <a:t>ứng</a:t>
            </a:r>
            <a:r>
              <a:rPr lang="en-US" sz="2800" dirty="0"/>
              <a:t>, </a:t>
            </a:r>
            <a:r>
              <a:rPr lang="en-US" sz="2800" dirty="0" err="1"/>
              <a:t>sinh</a:t>
            </a:r>
            <a:r>
              <a:rPr lang="en-US" sz="2800" dirty="0"/>
              <a:t> </a:t>
            </a:r>
            <a:r>
              <a:rPr lang="en-US" sz="2800" dirty="0" err="1"/>
              <a:t>sản</a:t>
            </a:r>
            <a:r>
              <a:rPr lang="en-US" sz="3200" dirty="0"/>
              <a:t>.</a:t>
            </a:r>
            <a:endParaRPr lang="vi-VN" sz="3200" dirty="0"/>
          </a:p>
          <a:p>
            <a:pPr algn="just"/>
            <a:r>
              <a:rPr lang="en-US" sz="2800" b="1" dirty="0" smtClean="0"/>
              <a:t>-</a:t>
            </a:r>
            <a:r>
              <a:rPr lang="en-US" sz="2800" b="1" u="sng" dirty="0" err="1" smtClean="0"/>
              <a:t>Vật</a:t>
            </a:r>
            <a:r>
              <a:rPr lang="en-US" sz="2800" b="1" u="sng" dirty="0" smtClean="0"/>
              <a:t> </a:t>
            </a:r>
            <a:r>
              <a:rPr lang="en-US" sz="2800" b="1" u="sng" dirty="0" err="1"/>
              <a:t>không</a:t>
            </a:r>
            <a:r>
              <a:rPr lang="en-US" sz="2800" b="1" u="sng" dirty="0"/>
              <a:t> </a:t>
            </a:r>
            <a:r>
              <a:rPr lang="en-US" sz="2800" b="1" u="sng" dirty="0" err="1"/>
              <a:t>sống</a:t>
            </a:r>
            <a:r>
              <a:rPr lang="en-US" sz="2800" b="1" dirty="0"/>
              <a:t>:</a:t>
            </a:r>
            <a:r>
              <a:rPr lang="en-US" sz="2800" dirty="0"/>
              <a:t> </a:t>
            </a:r>
            <a:r>
              <a:rPr lang="en-US" sz="2800" dirty="0" err="1"/>
              <a:t>là</a:t>
            </a:r>
            <a:r>
              <a:rPr lang="en-US" sz="2800" dirty="0"/>
              <a:t> </a:t>
            </a:r>
            <a:r>
              <a:rPr lang="en-US" sz="2800" dirty="0" err="1"/>
              <a:t>vật</a:t>
            </a:r>
            <a:r>
              <a:rPr lang="en-US" sz="2800" dirty="0"/>
              <a:t> </a:t>
            </a:r>
            <a:r>
              <a:rPr lang="en-US" sz="2800" dirty="0" err="1"/>
              <a:t>không</a:t>
            </a:r>
            <a:r>
              <a:rPr lang="en-US" sz="2800" dirty="0"/>
              <a:t> </a:t>
            </a:r>
            <a:r>
              <a:rPr lang="en-US" sz="2800" dirty="0" err="1"/>
              <a:t>có</a:t>
            </a:r>
            <a:r>
              <a:rPr lang="en-US" sz="2800" dirty="0"/>
              <a:t> </a:t>
            </a:r>
            <a:r>
              <a:rPr lang="en-US" sz="2800" dirty="0" err="1"/>
              <a:t>biểu</a:t>
            </a:r>
            <a:r>
              <a:rPr lang="en-US" sz="2800" dirty="0"/>
              <a:t> </a:t>
            </a:r>
            <a:r>
              <a:rPr lang="en-US" sz="2800" dirty="0" err="1"/>
              <a:t>hiện</a:t>
            </a:r>
            <a:r>
              <a:rPr lang="en-US" sz="2800" dirty="0"/>
              <a:t> </a:t>
            </a:r>
            <a:r>
              <a:rPr lang="en-US" sz="2800" dirty="0" err="1"/>
              <a:t>sống</a:t>
            </a:r>
            <a:r>
              <a:rPr lang="en-US" sz="2800" dirty="0"/>
              <a:t>.</a:t>
            </a:r>
            <a:endParaRPr lang="vi-VN" sz="2800" dirty="0"/>
          </a:p>
          <a:p>
            <a:pPr algn="just"/>
            <a:r>
              <a:rPr lang="en-US" sz="2800" b="1" dirty="0" smtClean="0"/>
              <a:t>*</a:t>
            </a:r>
            <a:r>
              <a:rPr lang="en-US" sz="2800" b="1" u="sng" dirty="0" err="1" smtClean="0"/>
              <a:t>Chú</a:t>
            </a:r>
            <a:r>
              <a:rPr lang="en-US" sz="2800" b="1" u="sng" dirty="0" smtClean="0"/>
              <a:t> </a:t>
            </a:r>
            <a:r>
              <a:rPr lang="en-US" sz="2800" b="1" u="sng" dirty="0"/>
              <a:t>ý</a:t>
            </a:r>
            <a:r>
              <a:rPr lang="en-US" sz="2800" b="1" dirty="0"/>
              <a:t>:</a:t>
            </a:r>
            <a:r>
              <a:rPr lang="en-US" sz="2800" dirty="0"/>
              <a:t> </a:t>
            </a:r>
            <a:r>
              <a:rPr lang="en-US" sz="2800" dirty="0" err="1"/>
              <a:t>đến</a:t>
            </a:r>
            <a:r>
              <a:rPr lang="en-US" sz="2800" dirty="0"/>
              <a:t> </a:t>
            </a:r>
            <a:r>
              <a:rPr lang="en-US" sz="2800" dirty="0" err="1"/>
              <a:t>độ</a:t>
            </a:r>
            <a:r>
              <a:rPr lang="en-US" sz="2800" dirty="0"/>
              <a:t> </a:t>
            </a:r>
            <a:r>
              <a:rPr lang="en-US" sz="2800" dirty="0" err="1"/>
              <a:t>tuổi</a:t>
            </a:r>
            <a:r>
              <a:rPr lang="en-US" sz="2800" dirty="0"/>
              <a:t> </a:t>
            </a:r>
            <a:r>
              <a:rPr lang="en-US" sz="2800" dirty="0" err="1"/>
              <a:t>nhất</a:t>
            </a:r>
            <a:r>
              <a:rPr lang="en-US" sz="2800" dirty="0"/>
              <a:t> </a:t>
            </a:r>
            <a:r>
              <a:rPr lang="en-US" sz="2800" dirty="0" err="1"/>
              <a:t>định</a:t>
            </a:r>
            <a:r>
              <a:rPr lang="en-US" sz="2800" dirty="0"/>
              <a:t> </a:t>
            </a:r>
            <a:r>
              <a:rPr lang="en-US" sz="2800" dirty="0" err="1"/>
              <a:t>hoặc</a:t>
            </a:r>
            <a:r>
              <a:rPr lang="en-US" sz="2800" dirty="0"/>
              <a:t> do </a:t>
            </a:r>
            <a:r>
              <a:rPr lang="en-US" sz="2800" dirty="0" err="1"/>
              <a:t>thiên</a:t>
            </a:r>
            <a:r>
              <a:rPr lang="en-US" sz="2800" dirty="0"/>
              <a:t> tai, </a:t>
            </a:r>
            <a:r>
              <a:rPr lang="en-US" sz="2800" dirty="0" err="1"/>
              <a:t>bênh</a:t>
            </a:r>
            <a:r>
              <a:rPr lang="en-US" sz="2800" dirty="0"/>
              <a:t> </a:t>
            </a:r>
            <a:r>
              <a:rPr lang="en-US" sz="2800" dirty="0" err="1"/>
              <a:t>tật</a:t>
            </a:r>
            <a:r>
              <a:rPr lang="en-US" sz="2800" dirty="0"/>
              <a:t>… </a:t>
            </a:r>
            <a:r>
              <a:rPr lang="en-US" sz="2800" dirty="0" err="1"/>
              <a:t>vật</a:t>
            </a:r>
            <a:r>
              <a:rPr lang="en-US" sz="2800" dirty="0"/>
              <a:t> </a:t>
            </a:r>
            <a:r>
              <a:rPr lang="en-US" sz="2800" dirty="0" err="1"/>
              <a:t>sống</a:t>
            </a:r>
            <a:r>
              <a:rPr lang="en-US" sz="2800" dirty="0"/>
              <a:t> </a:t>
            </a:r>
            <a:r>
              <a:rPr lang="en-US" sz="2800" dirty="0" err="1"/>
              <a:t>sẽ</a:t>
            </a:r>
            <a:r>
              <a:rPr lang="en-US" sz="2800" dirty="0"/>
              <a:t> </a:t>
            </a:r>
            <a:r>
              <a:rPr lang="en-US" sz="2800" dirty="0" err="1"/>
              <a:t>bị</a:t>
            </a:r>
            <a:r>
              <a:rPr lang="en-US" sz="2800" dirty="0"/>
              <a:t> </a:t>
            </a:r>
            <a:r>
              <a:rPr lang="en-US" sz="2800" dirty="0" err="1"/>
              <a:t>chết</a:t>
            </a:r>
            <a:r>
              <a:rPr lang="en-US" sz="2800" dirty="0"/>
              <a:t> </a:t>
            </a:r>
            <a:r>
              <a:rPr lang="en-US" sz="2800" dirty="0" err="1"/>
              <a:t>và</a:t>
            </a:r>
            <a:r>
              <a:rPr lang="en-US" sz="2800" dirty="0"/>
              <a:t> </a:t>
            </a:r>
            <a:r>
              <a:rPr lang="en-US" sz="2800" dirty="0" err="1"/>
              <a:t>khi</a:t>
            </a:r>
            <a:r>
              <a:rPr lang="en-US" sz="2800" dirty="0"/>
              <a:t> </a:t>
            </a:r>
            <a:r>
              <a:rPr lang="en-US" sz="2800" dirty="0" err="1"/>
              <a:t>đó</a:t>
            </a:r>
            <a:r>
              <a:rPr lang="en-US" sz="2800" dirty="0"/>
              <a:t> </a:t>
            </a:r>
            <a:r>
              <a:rPr lang="en-US" sz="2800" dirty="0" err="1"/>
              <a:t>trở</a:t>
            </a:r>
            <a:r>
              <a:rPr lang="en-US" sz="2800" dirty="0"/>
              <a:t> </a:t>
            </a:r>
            <a:r>
              <a:rPr lang="en-US" sz="2800" dirty="0" err="1"/>
              <a:t>thành</a:t>
            </a:r>
            <a:r>
              <a:rPr lang="en-US" sz="2800" dirty="0"/>
              <a:t> </a:t>
            </a:r>
            <a:r>
              <a:rPr lang="en-US" sz="2800" dirty="0" err="1"/>
              <a:t>vật</a:t>
            </a:r>
            <a:r>
              <a:rPr lang="en-US" sz="2800" dirty="0"/>
              <a:t> </a:t>
            </a:r>
            <a:r>
              <a:rPr lang="en-US" sz="2800" dirty="0" err="1"/>
              <a:t>không</a:t>
            </a:r>
            <a:r>
              <a:rPr lang="en-US" sz="2800" dirty="0"/>
              <a:t> </a:t>
            </a:r>
            <a:r>
              <a:rPr lang="en-US" sz="2800" dirty="0" err="1"/>
              <a:t>sống</a:t>
            </a:r>
            <a:r>
              <a:rPr lang="vi-VN" sz="2800" dirty="0" smtClean="0">
                <a:solidFill>
                  <a:srgbClr val="002060"/>
                </a:solidFill>
              </a:rPr>
              <a:t>động và biến đổi của các vật thể trên bầu trời</a:t>
            </a:r>
          </a:p>
        </p:txBody>
      </p:sp>
    </p:spTree>
    <p:extLst>
      <p:ext uri="{BB962C8B-B14F-4D97-AF65-F5344CB8AC3E}">
        <p14:creationId xmlns:p14="http://schemas.microsoft.com/office/powerpoint/2010/main" val="38024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arn(inVertic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arn(inVertic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 calcmode="lin" valueType="num">
                                      <p:cBhvr additive="base">
                                        <p:cTn id="1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799" y="228600"/>
            <a:ext cx="7391401" cy="678960"/>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Rectangle 5"/>
          <p:cNvSpPr>
            <a:spLocks noChangeArrowheads="1"/>
          </p:cNvSpPr>
          <p:nvPr/>
        </p:nvSpPr>
        <p:spPr bwMode="auto">
          <a:xfrm>
            <a:off x="864418" y="354326"/>
            <a:ext cx="72127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altLang="en-US" sz="2800" b="1" dirty="0" smtClean="0">
                <a:solidFill>
                  <a:schemeClr val="bg1"/>
                </a:solidFill>
                <a:latin typeface="Arial" pitchFamily="34" charset="0"/>
                <a:cs typeface="Arial" pitchFamily="34" charset="0"/>
              </a:rPr>
              <a:t>LUYỆN TẬP – MỞ RỘNG</a:t>
            </a:r>
            <a:endParaRPr kumimoji="0" lang="en-US" altLang="en-US" sz="2800" b="1" u="none" strike="noStrike" cap="none" normalizeH="0" baseline="0" dirty="0" smtClean="0">
              <a:ln>
                <a:noFill/>
              </a:ln>
              <a:solidFill>
                <a:schemeClr val="bg1"/>
              </a:solidFill>
              <a:effectLst/>
              <a:latin typeface="Arial" pitchFamily="34" charset="0"/>
              <a:cs typeface="Arial" pitchFamily="34" charset="0"/>
            </a:endParaRPr>
          </a:p>
        </p:txBody>
      </p:sp>
      <p:sp>
        <p:nvSpPr>
          <p:cNvPr id="22" name="Rectangle 21"/>
          <p:cNvSpPr/>
          <p:nvPr/>
        </p:nvSpPr>
        <p:spPr>
          <a:xfrm>
            <a:off x="457200" y="1483259"/>
            <a:ext cx="8229600" cy="1066800"/>
          </a:xfrm>
          <a:prstGeom prst="rect">
            <a:avLst/>
          </a:pr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r>
              <a:rPr lang="vi-VN" sz="2400" b="1" dirty="0" smtClean="0">
                <a:solidFill>
                  <a:srgbClr val="FF0000"/>
                </a:solidFill>
              </a:rPr>
              <a:t>Một chú robot có thể cười, nói và hành động như một con người. Vậy Robot là vật sống hay vật không sống?</a:t>
            </a:r>
            <a:endParaRPr lang="vi-VN" sz="2400" b="1" dirty="0">
              <a:solidFill>
                <a:srgbClr val="FF0000"/>
              </a:solidFill>
            </a:endParaRPr>
          </a:p>
        </p:txBody>
      </p:sp>
      <p:sp>
        <p:nvSpPr>
          <p:cNvPr id="2" name="TextBox 1"/>
          <p:cNvSpPr txBox="1"/>
          <p:nvPr/>
        </p:nvSpPr>
        <p:spPr>
          <a:xfrm>
            <a:off x="348745" y="2971800"/>
            <a:ext cx="8065507" cy="1815882"/>
          </a:xfrm>
          <a:prstGeom prst="rect">
            <a:avLst/>
          </a:prstGeom>
          <a:noFill/>
        </p:spPr>
        <p:txBody>
          <a:bodyPr wrap="square" rtlCol="0">
            <a:spAutoFit/>
          </a:bodyPr>
          <a:lstStyle/>
          <a:p>
            <a:r>
              <a:rPr lang="vi-VN" sz="2800" dirty="0" smtClean="0">
                <a:solidFill>
                  <a:srgbClr val="0000FF"/>
                </a:solidFill>
                <a:sym typeface="Wingdings" pitchFamily="2" charset="2"/>
              </a:rPr>
              <a:t></a:t>
            </a:r>
            <a:r>
              <a:rPr lang="vi-VN" sz="2800" dirty="0" smtClean="0">
                <a:solidFill>
                  <a:srgbClr val="0000FF"/>
                </a:solidFill>
              </a:rPr>
              <a:t> Dựa vào dấu hiệu nhận biết vật sống đã học ta thấy Robot không trao đổi chất , không lớn lên không phát triển và sinh sản nên robot và vật không sống </a:t>
            </a:r>
            <a:r>
              <a:rPr lang="en-US" sz="2800" dirty="0" smtClean="0">
                <a:solidFill>
                  <a:srgbClr val="0000FF"/>
                </a:solidFill>
              </a:rPr>
              <a:t> </a:t>
            </a:r>
            <a:endParaRPr lang="vi-VN" sz="2800" dirty="0">
              <a:solidFill>
                <a:srgbClr val="0000FF"/>
              </a:solidFill>
            </a:endParaRPr>
          </a:p>
        </p:txBody>
      </p:sp>
    </p:spTree>
    <p:extLst>
      <p:ext uri="{BB962C8B-B14F-4D97-AF65-F5344CB8AC3E}">
        <p14:creationId xmlns:p14="http://schemas.microsoft.com/office/powerpoint/2010/main" val="251937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799" y="228600"/>
            <a:ext cx="7391401" cy="678960"/>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Rectangle 5"/>
          <p:cNvSpPr>
            <a:spLocks noChangeArrowheads="1"/>
          </p:cNvSpPr>
          <p:nvPr/>
        </p:nvSpPr>
        <p:spPr bwMode="auto">
          <a:xfrm>
            <a:off x="864418" y="354326"/>
            <a:ext cx="72127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altLang="en-US" sz="2800" b="1" dirty="0" smtClean="0">
                <a:solidFill>
                  <a:schemeClr val="bg1"/>
                </a:solidFill>
                <a:latin typeface="Arial" pitchFamily="34" charset="0"/>
                <a:cs typeface="Arial" pitchFamily="34" charset="0"/>
              </a:rPr>
              <a:t>LUYỆN TẬP – MỞ RỘNG</a:t>
            </a:r>
            <a:endParaRPr kumimoji="0" lang="en-US" altLang="en-US" sz="2800" b="1" u="none" strike="noStrike" cap="none" normalizeH="0" baseline="0" dirty="0" smtClean="0">
              <a:ln>
                <a:noFill/>
              </a:ln>
              <a:solidFill>
                <a:schemeClr val="bg1"/>
              </a:solidFill>
              <a:effectLst/>
              <a:latin typeface="Arial" pitchFamily="34" charset="0"/>
              <a:cs typeface="Arial" pitchFamily="34" charset="0"/>
            </a:endParaRPr>
          </a:p>
        </p:txBody>
      </p:sp>
      <p:grpSp>
        <p:nvGrpSpPr>
          <p:cNvPr id="8" name="Group 7"/>
          <p:cNvGrpSpPr/>
          <p:nvPr/>
        </p:nvGrpSpPr>
        <p:grpSpPr>
          <a:xfrm>
            <a:off x="266699" y="1143000"/>
            <a:ext cx="8229600" cy="4343400"/>
            <a:chOff x="120848" y="1097374"/>
            <a:chExt cx="4755952" cy="3599302"/>
          </a:xfrm>
        </p:grpSpPr>
        <p:sp>
          <p:nvSpPr>
            <p:cNvPr id="22" name="Rectangle 21"/>
            <p:cNvSpPr/>
            <p:nvPr/>
          </p:nvSpPr>
          <p:spPr>
            <a:xfrm>
              <a:off x="120848" y="1097374"/>
              <a:ext cx="4755952" cy="3599302"/>
            </a:xfrm>
            <a:prstGeom prst="rect">
              <a:avLst/>
            </a:pr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r>
                <a:rPr lang="vi-VN" sz="2400" b="1" dirty="0" smtClean="0">
                  <a:solidFill>
                    <a:schemeClr val="tx1"/>
                  </a:solidFill>
                </a:rPr>
                <a:t>Câu 1: Kể tên một số hoạt động trong thực tế liên quan chủ yếu đén lĩnh vực: </a:t>
              </a:r>
            </a:p>
            <a:p>
              <a:r>
                <a:rPr lang="vi-VN" sz="2400" b="1" dirty="0" smtClean="0">
                  <a:solidFill>
                    <a:schemeClr val="tx1"/>
                  </a:solidFill>
                </a:rPr>
                <a:t>a/ Vật lý học</a:t>
              </a:r>
            </a:p>
            <a:p>
              <a:r>
                <a:rPr lang="vi-VN" sz="2400" b="1" dirty="0" smtClean="0">
                  <a:solidFill>
                    <a:schemeClr val="tx1"/>
                  </a:solidFill>
                </a:rPr>
                <a:t>b/ Hóa học</a:t>
              </a:r>
            </a:p>
            <a:p>
              <a:r>
                <a:rPr lang="vi-VN" sz="2400" b="1" dirty="0" smtClean="0">
                  <a:solidFill>
                    <a:schemeClr val="tx1"/>
                  </a:solidFill>
                </a:rPr>
                <a:t>c/ Sinh học</a:t>
              </a:r>
            </a:p>
            <a:p>
              <a:r>
                <a:rPr lang="vi-VN" sz="2400" b="1" dirty="0" smtClean="0">
                  <a:solidFill>
                    <a:schemeClr val="tx1"/>
                  </a:solidFill>
                </a:rPr>
                <a:t>d/ Khoa học trái đất</a:t>
              </a:r>
            </a:p>
            <a:p>
              <a:r>
                <a:rPr lang="vi-VN" sz="2400" b="1" dirty="0" smtClean="0">
                  <a:solidFill>
                    <a:schemeClr val="tx1"/>
                  </a:solidFill>
                </a:rPr>
                <a:t>e/ Thiên văn học</a:t>
              </a:r>
            </a:p>
            <a:p>
              <a:r>
                <a:rPr lang="vi-VN" sz="2400" b="1" dirty="0" smtClean="0">
                  <a:solidFill>
                    <a:schemeClr val="tx1"/>
                  </a:solidFill>
                </a:rPr>
                <a:t>Câu 2: Vật nào sau đây gọi là vật không sống?</a:t>
              </a:r>
            </a:p>
            <a:p>
              <a:r>
                <a:rPr lang="vi-VN" sz="2400" b="1" dirty="0" smtClean="0">
                  <a:solidFill>
                    <a:schemeClr val="tx1"/>
                  </a:solidFill>
                </a:rPr>
                <a:t>a/ Côn trùng</a:t>
              </a:r>
            </a:p>
            <a:p>
              <a:r>
                <a:rPr lang="vi-VN" sz="2400" b="1" dirty="0" smtClean="0">
                  <a:solidFill>
                    <a:schemeClr val="tx1"/>
                  </a:solidFill>
                </a:rPr>
                <a:t>b/ Vi Khuẩn      </a:t>
              </a:r>
            </a:p>
            <a:p>
              <a:r>
                <a:rPr lang="vi-VN" sz="2400" b="1" dirty="0" smtClean="0">
                  <a:solidFill>
                    <a:schemeClr val="tx1"/>
                  </a:solidFill>
                </a:rPr>
                <a:t>c/ Than củi</a:t>
              </a:r>
            </a:p>
            <a:p>
              <a:r>
                <a:rPr lang="vi-VN" sz="2400" b="1" dirty="0" smtClean="0">
                  <a:solidFill>
                    <a:schemeClr val="tx1"/>
                  </a:solidFill>
                </a:rPr>
                <a:t>d/ Cây hoa</a:t>
              </a:r>
            </a:p>
            <a:p>
              <a:endParaRPr lang="vi-VN" sz="2400" b="1" dirty="0" smtClean="0">
                <a:solidFill>
                  <a:schemeClr val="tx1"/>
                </a:solidFill>
              </a:endParaRPr>
            </a:p>
            <a:p>
              <a:endParaRPr lang="vi-VN" sz="2400" b="1" dirty="0">
                <a:solidFill>
                  <a:schemeClr val="tx1"/>
                </a:solidFill>
              </a:endParaRPr>
            </a:p>
          </p:txBody>
        </p:sp>
        <p:sp>
          <p:nvSpPr>
            <p:cNvPr id="23" name="Rectangle 22"/>
            <p:cNvSpPr/>
            <p:nvPr/>
          </p:nvSpPr>
          <p:spPr>
            <a:xfrm>
              <a:off x="120848" y="1097374"/>
              <a:ext cx="4755952" cy="884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98789" tIns="64770" rIns="64770" bIns="64770" numCol="1" spcCol="1270" anchor="ctr" anchorCtr="0">
              <a:noAutofit/>
            </a:bodyPr>
            <a:lstStyle/>
            <a:p>
              <a:pPr lvl="0" algn="l" defTabSz="755650">
                <a:lnSpc>
                  <a:spcPct val="90000"/>
                </a:lnSpc>
                <a:spcBef>
                  <a:spcPct val="0"/>
                </a:spcBef>
                <a:spcAft>
                  <a:spcPct val="35000"/>
                </a:spcAft>
              </a:pPr>
              <a:endParaRPr lang="en-US" sz="3200" kern="1200" dirty="0"/>
            </a:p>
          </p:txBody>
        </p:sp>
      </p:grpSp>
      <p:sp>
        <p:nvSpPr>
          <p:cNvPr id="16" name="Rectangle 15"/>
          <p:cNvSpPr/>
          <p:nvPr/>
        </p:nvSpPr>
        <p:spPr>
          <a:xfrm>
            <a:off x="2667000" y="4114800"/>
            <a:ext cx="618827" cy="314359"/>
          </a:xfrm>
          <a:prstGeom prst="rect">
            <a:avLst/>
          </a:prstGeom>
          <a:solidFill>
            <a:srgbClr val="0000FF"/>
          </a:solid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r>
              <a:rPr lang="vi-VN" smtClean="0"/>
              <a:t>SAI</a:t>
            </a:r>
            <a:endParaRPr lang="vi-VN" dirty="0"/>
          </a:p>
        </p:txBody>
      </p:sp>
      <p:sp>
        <p:nvSpPr>
          <p:cNvPr id="17" name="Rectangle 16"/>
          <p:cNvSpPr/>
          <p:nvPr/>
        </p:nvSpPr>
        <p:spPr>
          <a:xfrm>
            <a:off x="2666999" y="4429159"/>
            <a:ext cx="618827" cy="314359"/>
          </a:xfrm>
          <a:prstGeom prst="rect">
            <a:avLst/>
          </a:prstGeom>
          <a:solidFill>
            <a:srgbClr val="0000FF"/>
          </a:solid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r>
              <a:rPr lang="vi-VN" dirty="0" smtClean="0"/>
              <a:t>SAI</a:t>
            </a:r>
            <a:endParaRPr lang="vi-VN" dirty="0"/>
          </a:p>
        </p:txBody>
      </p:sp>
      <p:sp>
        <p:nvSpPr>
          <p:cNvPr id="19" name="Rectangle 18"/>
          <p:cNvSpPr/>
          <p:nvPr/>
        </p:nvSpPr>
        <p:spPr>
          <a:xfrm>
            <a:off x="2656436" y="5257800"/>
            <a:ext cx="618827" cy="314359"/>
          </a:xfrm>
          <a:prstGeom prst="rect">
            <a:avLst/>
          </a:prstGeom>
          <a:solidFill>
            <a:srgbClr val="0000FF"/>
          </a:solid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r>
              <a:rPr lang="vi-VN" smtClean="0"/>
              <a:t>SAI</a:t>
            </a:r>
            <a:endParaRPr lang="vi-VN" dirty="0"/>
          </a:p>
        </p:txBody>
      </p:sp>
      <p:sp>
        <p:nvSpPr>
          <p:cNvPr id="20" name="Rectangle 19"/>
          <p:cNvSpPr/>
          <p:nvPr/>
        </p:nvSpPr>
        <p:spPr>
          <a:xfrm>
            <a:off x="2673036" y="4800600"/>
            <a:ext cx="908364" cy="314359"/>
          </a:xfrm>
          <a:prstGeom prst="rect">
            <a:avLst/>
          </a:prstGeom>
          <a:solidFill>
            <a:srgbClr val="FFFF00"/>
          </a:solid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r>
              <a:rPr lang="vi-VN" dirty="0">
                <a:solidFill>
                  <a:srgbClr val="FE007F"/>
                </a:solidFill>
              </a:rPr>
              <a:t>ĐÚNG</a:t>
            </a:r>
          </a:p>
        </p:txBody>
      </p:sp>
    </p:spTree>
    <p:extLst>
      <p:ext uri="{BB962C8B-B14F-4D97-AF65-F5344CB8AC3E}">
        <p14:creationId xmlns:p14="http://schemas.microsoft.com/office/powerpoint/2010/main" val="40997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799" y="228600"/>
            <a:ext cx="7391401" cy="678960"/>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Rectangle 5"/>
          <p:cNvSpPr>
            <a:spLocks noChangeArrowheads="1"/>
          </p:cNvSpPr>
          <p:nvPr/>
        </p:nvSpPr>
        <p:spPr bwMode="auto">
          <a:xfrm>
            <a:off x="864418" y="354326"/>
            <a:ext cx="72127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altLang="en-US" sz="2800" b="1" dirty="0" smtClean="0">
                <a:solidFill>
                  <a:schemeClr val="bg1"/>
                </a:solidFill>
                <a:latin typeface="Arial" pitchFamily="34" charset="0"/>
                <a:cs typeface="Arial" pitchFamily="34" charset="0"/>
              </a:rPr>
              <a:t>LUYỆN TẬP – MỞ RỘNG</a:t>
            </a:r>
            <a:endParaRPr kumimoji="0" lang="en-US" altLang="en-US" sz="2800" b="1" u="none" strike="noStrike" cap="none" normalizeH="0" baseline="0" dirty="0" smtClean="0">
              <a:ln>
                <a:noFill/>
              </a:ln>
              <a:solidFill>
                <a:schemeClr val="bg1"/>
              </a:solidFill>
              <a:effectLst/>
              <a:latin typeface="Arial" pitchFamily="34" charset="0"/>
              <a:cs typeface="Arial" pitchFamily="34" charset="0"/>
            </a:endParaRPr>
          </a:p>
        </p:txBody>
      </p:sp>
      <p:grpSp>
        <p:nvGrpSpPr>
          <p:cNvPr id="8" name="Group 7"/>
          <p:cNvGrpSpPr/>
          <p:nvPr/>
        </p:nvGrpSpPr>
        <p:grpSpPr>
          <a:xfrm>
            <a:off x="266699" y="1143000"/>
            <a:ext cx="8229600" cy="1371600"/>
            <a:chOff x="120848" y="1097374"/>
            <a:chExt cx="4755952" cy="884039"/>
          </a:xfrm>
        </p:grpSpPr>
        <p:sp>
          <p:nvSpPr>
            <p:cNvPr id="22" name="Rectangle 21"/>
            <p:cNvSpPr/>
            <p:nvPr/>
          </p:nvSpPr>
          <p:spPr>
            <a:xfrm>
              <a:off x="120848" y="1097374"/>
              <a:ext cx="4755952" cy="884039"/>
            </a:xfrm>
            <a:prstGeom prst="rect">
              <a:avLst/>
            </a:pr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r>
                <a:rPr lang="vi-VN" sz="2400" b="1" dirty="0" smtClean="0">
                  <a:solidFill>
                    <a:srgbClr val="FF0000"/>
                  </a:solidFill>
                  <a:latin typeface="Time NEWROMAN s New Roman"/>
                </a:rPr>
                <a:t>Câu 1: EM CÓ THỂ PHÂN BIỆT ĐƯỢC KHOA HỌC VỀ VẬT CHẤT ( vật lý , hóa học) , KHOA HỌC VỀ SỰ SỐNG ( sinh học) DỰA VÀ ĐIỂM KHÁC BIỆT NÀO?</a:t>
              </a:r>
              <a:endParaRPr lang="vi-VN" sz="2400" b="1" dirty="0">
                <a:solidFill>
                  <a:srgbClr val="FF0000"/>
                </a:solidFill>
                <a:latin typeface="Time NEWROMAN s New Roman"/>
              </a:endParaRPr>
            </a:p>
          </p:txBody>
        </p:sp>
        <p:sp>
          <p:nvSpPr>
            <p:cNvPr id="23" name="Rectangle 22"/>
            <p:cNvSpPr/>
            <p:nvPr/>
          </p:nvSpPr>
          <p:spPr>
            <a:xfrm>
              <a:off x="120848" y="1097374"/>
              <a:ext cx="4755952" cy="884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98789" tIns="64770" rIns="64770" bIns="64770" numCol="1" spcCol="1270" anchor="ctr" anchorCtr="0">
              <a:noAutofit/>
            </a:bodyPr>
            <a:lstStyle/>
            <a:p>
              <a:pPr lvl="0" algn="l" defTabSz="755650">
                <a:lnSpc>
                  <a:spcPct val="90000"/>
                </a:lnSpc>
                <a:spcBef>
                  <a:spcPct val="0"/>
                </a:spcBef>
                <a:spcAft>
                  <a:spcPct val="35000"/>
                </a:spcAft>
              </a:pPr>
              <a:endParaRPr lang="en-US" sz="3200" kern="1200" dirty="0"/>
            </a:p>
          </p:txBody>
        </p:sp>
      </p:grpSp>
      <p:sp>
        <p:nvSpPr>
          <p:cNvPr id="9" name="Rectangle 8"/>
          <p:cNvSpPr/>
          <p:nvPr/>
        </p:nvSpPr>
        <p:spPr>
          <a:xfrm>
            <a:off x="685799" y="2516868"/>
            <a:ext cx="2438400" cy="608088"/>
          </a:xfrm>
          <a:prstGeom prst="rect">
            <a:avLst/>
          </a:prstGeom>
          <a:solidFill>
            <a:srgbClr val="0000FF"/>
          </a:solid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pPr algn="ctr"/>
            <a:r>
              <a:rPr lang="vi-VN" b="1" dirty="0" smtClean="0"/>
              <a:t>KHOA HỌC </a:t>
            </a:r>
          </a:p>
          <a:p>
            <a:pPr algn="ctr"/>
            <a:r>
              <a:rPr lang="vi-VN" b="1" dirty="0" smtClean="0"/>
              <a:t> VỀ VẬT  CHẤT</a:t>
            </a:r>
            <a:endParaRPr lang="vi-VN" b="1" dirty="0"/>
          </a:p>
        </p:txBody>
      </p:sp>
      <p:sp>
        <p:nvSpPr>
          <p:cNvPr id="15" name="Rectangle 14"/>
          <p:cNvSpPr/>
          <p:nvPr/>
        </p:nvSpPr>
        <p:spPr>
          <a:xfrm>
            <a:off x="4950737" y="2590800"/>
            <a:ext cx="2286000" cy="617737"/>
          </a:xfrm>
          <a:prstGeom prst="rect">
            <a:avLst/>
          </a:prstGeom>
          <a:solidFill>
            <a:srgbClr val="FF0000"/>
          </a:solidFill>
        </p:spPr>
        <p:style>
          <a:lnRef idx="2">
            <a:schemeClr val="lt1">
              <a:hueOff val="0"/>
              <a:satOff val="0"/>
              <a:lumOff val="0"/>
              <a:alphaOff val="0"/>
            </a:schemeClr>
          </a:lnRef>
          <a:fillRef idx="1">
            <a:scrgbClr r="0" g="0" b="0"/>
          </a:fillRef>
          <a:effectRef idx="0">
            <a:schemeClr val="accent5">
              <a:tint val="50000"/>
              <a:hueOff val="-10682366"/>
              <a:satOff val="47617"/>
              <a:lumOff val="4207"/>
              <a:alphaOff val="0"/>
            </a:schemeClr>
          </a:effectRef>
          <a:fontRef idx="minor">
            <a:schemeClr val="lt1">
              <a:hueOff val="0"/>
              <a:satOff val="0"/>
              <a:lumOff val="0"/>
              <a:alphaOff val="0"/>
            </a:schemeClr>
          </a:fontRef>
        </p:style>
        <p:txBody>
          <a:bodyPr/>
          <a:lstStyle/>
          <a:p>
            <a:pPr algn="ctr"/>
            <a:r>
              <a:rPr lang="vi-VN" b="1" dirty="0" smtClean="0"/>
              <a:t>KHOA HỌC VỀ SỰ SÔNG</a:t>
            </a:r>
            <a:endParaRPr lang="vi-VN" b="1" dirty="0"/>
          </a:p>
        </p:txBody>
      </p:sp>
      <p:sp>
        <p:nvSpPr>
          <p:cNvPr id="25" name="TextBox 24"/>
          <p:cNvSpPr txBox="1"/>
          <p:nvPr/>
        </p:nvSpPr>
        <p:spPr>
          <a:xfrm>
            <a:off x="5217436" y="3429000"/>
            <a:ext cx="1752601" cy="2308324"/>
          </a:xfrm>
          <a:prstGeom prst="rect">
            <a:avLst/>
          </a:prstGeom>
          <a:noFill/>
        </p:spPr>
        <p:txBody>
          <a:bodyPr wrap="square" rtlCol="0">
            <a:spAutoFit/>
          </a:bodyPr>
          <a:lstStyle/>
          <a:p>
            <a:r>
              <a:rPr lang="vi-VN" sz="2400" dirty="0" smtClean="0">
                <a:solidFill>
                  <a:srgbClr val="FE007F"/>
                </a:solidFill>
              </a:rPr>
              <a:t>Đối tượng nghiên cứu </a:t>
            </a:r>
            <a:r>
              <a:rPr lang="vi-VN" sz="2400" dirty="0" smtClean="0"/>
              <a:t>của khoa học là  các vật sống</a:t>
            </a:r>
          </a:p>
        </p:txBody>
      </p:sp>
      <p:sp>
        <p:nvSpPr>
          <p:cNvPr id="26" name="TextBox 25"/>
          <p:cNvSpPr txBox="1"/>
          <p:nvPr/>
        </p:nvSpPr>
        <p:spPr>
          <a:xfrm>
            <a:off x="864418" y="3319604"/>
            <a:ext cx="1752601" cy="3046988"/>
          </a:xfrm>
          <a:prstGeom prst="rect">
            <a:avLst/>
          </a:prstGeom>
          <a:noFill/>
        </p:spPr>
        <p:txBody>
          <a:bodyPr wrap="square" rtlCol="0">
            <a:spAutoFit/>
          </a:bodyPr>
          <a:lstStyle/>
          <a:p>
            <a:pPr algn="ctr"/>
            <a:r>
              <a:rPr lang="vi-VN" sz="2400" dirty="0" smtClean="0">
                <a:solidFill>
                  <a:srgbClr val="FE007F"/>
                </a:solidFill>
              </a:rPr>
              <a:t>Đối tượng nghiên cứu </a:t>
            </a:r>
            <a:r>
              <a:rPr lang="vi-VN" sz="2400" dirty="0" smtClean="0"/>
              <a:t>của khoa học vật chất là các vật không sống.</a:t>
            </a:r>
          </a:p>
        </p:txBody>
      </p:sp>
    </p:spTree>
    <p:extLst>
      <p:ext uri="{BB962C8B-B14F-4D97-AF65-F5344CB8AC3E}">
        <p14:creationId xmlns:p14="http://schemas.microsoft.com/office/powerpoint/2010/main" val="31684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5A97E9-5D43-4A8C-9470-BF131E723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0" y="228601"/>
            <a:ext cx="9144000" cy="5257800"/>
          </a:xfrm>
          <a:prstGeom prst="rect">
            <a:avLst/>
          </a:prstGeom>
        </p:spPr>
      </p:pic>
      <p:sp>
        <p:nvSpPr>
          <p:cNvPr id="3" name="Title 2"/>
          <p:cNvSpPr>
            <a:spLocks noGrp="1"/>
          </p:cNvSpPr>
          <p:nvPr>
            <p:ph type="title"/>
          </p:nvPr>
        </p:nvSpPr>
        <p:spPr>
          <a:xfrm>
            <a:off x="1219200" y="1371601"/>
            <a:ext cx="7086600" cy="2971800"/>
          </a:xfrm>
          <a:solidFill>
            <a:srgbClr val="92D050"/>
          </a:solidFill>
        </p:spPr>
        <p:txBody>
          <a:bodyPr>
            <a:normAutofit fontScale="90000"/>
          </a:bodyPr>
          <a:lstStyle/>
          <a:p>
            <a:pPr algn="ctr"/>
            <a:r>
              <a:rPr lang="vi-VN" dirty="0" smtClean="0"/>
              <a:t>  BUỔI HỌC KẾT THÚC           </a:t>
            </a:r>
            <a:br>
              <a:rPr lang="vi-VN" dirty="0" smtClean="0"/>
            </a:br>
            <a:r>
              <a:rPr lang="vi-VN" dirty="0" smtClean="0"/>
              <a:t>CHÀO TẠM BIỆT</a:t>
            </a:r>
            <a:br>
              <a:rPr lang="vi-VN" dirty="0" smtClean="0"/>
            </a:br>
            <a:r>
              <a:rPr lang="vi-VN" dirty="0" smtClean="0"/>
              <a:t>CHÚC CÁC BẠN HOÀN THÀNH TỐT BÀI TẬP VỀ NHÀ </a:t>
            </a:r>
            <a:endParaRPr lang="vi-VN" dirty="0"/>
          </a:p>
        </p:txBody>
      </p:sp>
    </p:spTree>
    <p:extLst>
      <p:ext uri="{BB962C8B-B14F-4D97-AF65-F5344CB8AC3E}">
        <p14:creationId xmlns:p14="http://schemas.microsoft.com/office/powerpoint/2010/main" val="2028627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0829697"/>
              </p:ext>
            </p:extLst>
          </p:nvPr>
        </p:nvGraphicFramePr>
        <p:xfrm>
          <a:off x="15089" y="841147"/>
          <a:ext cx="8976511" cy="6278236"/>
        </p:xfrm>
        <a:graphic>
          <a:graphicData uri="http://schemas.openxmlformats.org/drawingml/2006/table">
            <a:tbl>
              <a:tblPr firstRow="1" firstCol="1" bandRow="1">
                <a:tableStyleId>{5C22544A-7EE6-4342-B048-85BDC9FD1C3A}</a:tableStyleId>
              </a:tblPr>
              <a:tblGrid>
                <a:gridCol w="4113389">
                  <a:extLst>
                    <a:ext uri="{9D8B030D-6E8A-4147-A177-3AD203B41FA5}">
                      <a16:colId xmlns:a16="http://schemas.microsoft.com/office/drawing/2014/main" val="20000"/>
                    </a:ext>
                  </a:extLst>
                </a:gridCol>
                <a:gridCol w="828501">
                  <a:extLst>
                    <a:ext uri="{9D8B030D-6E8A-4147-A177-3AD203B41FA5}">
                      <a16:colId xmlns:a16="http://schemas.microsoft.com/office/drawing/2014/main" val="20001"/>
                    </a:ext>
                  </a:extLst>
                </a:gridCol>
                <a:gridCol w="773110">
                  <a:extLst>
                    <a:ext uri="{9D8B030D-6E8A-4147-A177-3AD203B41FA5}">
                      <a16:colId xmlns:a16="http://schemas.microsoft.com/office/drawing/2014/main" val="20002"/>
                    </a:ext>
                  </a:extLst>
                </a:gridCol>
                <a:gridCol w="1323928">
                  <a:extLst>
                    <a:ext uri="{9D8B030D-6E8A-4147-A177-3AD203B41FA5}">
                      <a16:colId xmlns:a16="http://schemas.microsoft.com/office/drawing/2014/main" val="20003"/>
                    </a:ext>
                  </a:extLst>
                </a:gridCol>
                <a:gridCol w="1937583">
                  <a:extLst>
                    <a:ext uri="{9D8B030D-6E8A-4147-A177-3AD203B41FA5}">
                      <a16:colId xmlns:a16="http://schemas.microsoft.com/office/drawing/2014/main" val="20004"/>
                    </a:ext>
                  </a:extLst>
                </a:gridCol>
              </a:tblGrid>
              <a:tr h="582207">
                <a:tc>
                  <a:txBody>
                    <a:bodyPr/>
                    <a:lstStyle/>
                    <a:p>
                      <a:pPr marL="214630" marR="0" algn="ctr">
                        <a:lnSpc>
                          <a:spcPct val="107000"/>
                        </a:lnSpc>
                        <a:spcBef>
                          <a:spcPts val="600"/>
                        </a:spcBef>
                        <a:spcAft>
                          <a:spcPts val="600"/>
                        </a:spcAft>
                      </a:pPr>
                      <a:r>
                        <a:rPr lang="nl-NL" sz="2400" spc="10" dirty="0">
                          <a:effectLst/>
                        </a:rPr>
                        <a:t>Các tiêu chí</a:t>
                      </a:r>
                      <a:endParaRPr lang="vi-VN" sz="2400" dirty="0">
                        <a:effectLst/>
                        <a:latin typeface="Arial"/>
                        <a:ea typeface="Arial"/>
                        <a:cs typeface="Times New Roman"/>
                      </a:endParaRPr>
                    </a:p>
                  </a:txBody>
                  <a:tcPr marL="68580" marR="68580" marT="0" marB="0"/>
                </a:tc>
                <a:tc>
                  <a:txBody>
                    <a:bodyPr/>
                    <a:lstStyle/>
                    <a:p>
                      <a:pPr marL="0" marR="0" algn="ctr">
                        <a:lnSpc>
                          <a:spcPct val="107000"/>
                        </a:lnSpc>
                        <a:spcBef>
                          <a:spcPts val="600"/>
                        </a:spcBef>
                        <a:spcAft>
                          <a:spcPts val="600"/>
                        </a:spcAft>
                      </a:pPr>
                      <a:r>
                        <a:rPr lang="nl-NL" sz="2400" spc="10" dirty="0" smtClean="0">
                          <a:effectLst/>
                        </a:rPr>
                        <a:t>Tốt</a:t>
                      </a:r>
                      <a:endParaRPr lang="vi-VN" sz="2400" spc="10" dirty="0" smtClean="0">
                        <a:effectLst/>
                      </a:endParaRPr>
                    </a:p>
                    <a:p>
                      <a:pPr marL="0" marR="0" algn="ctr">
                        <a:lnSpc>
                          <a:spcPct val="107000"/>
                        </a:lnSpc>
                        <a:spcBef>
                          <a:spcPts val="600"/>
                        </a:spcBef>
                        <a:spcAft>
                          <a:spcPts val="600"/>
                        </a:spcAft>
                      </a:pPr>
                      <a:r>
                        <a:rPr lang="vi-VN" sz="1200" spc="10" dirty="0" smtClean="0">
                          <a:effectLst/>
                        </a:rPr>
                        <a:t>(+1,5 đ)</a:t>
                      </a:r>
                      <a:endParaRPr lang="vi-VN" sz="1200" dirty="0">
                        <a:effectLst/>
                        <a:latin typeface="Arial"/>
                        <a:ea typeface="Arial"/>
                        <a:cs typeface="Times New Roman"/>
                      </a:endParaRPr>
                    </a:p>
                  </a:txBody>
                  <a:tcPr marL="68580" marR="68580" marT="0" marB="0"/>
                </a:tc>
                <a:tc>
                  <a:txBody>
                    <a:bodyPr/>
                    <a:lstStyle/>
                    <a:p>
                      <a:pPr marL="0" marR="0" algn="ctr">
                        <a:lnSpc>
                          <a:spcPct val="107000"/>
                        </a:lnSpc>
                        <a:spcBef>
                          <a:spcPts val="600"/>
                        </a:spcBef>
                        <a:spcAft>
                          <a:spcPts val="600"/>
                        </a:spcAft>
                      </a:pPr>
                      <a:r>
                        <a:rPr lang="nl-NL" sz="2400" spc="10" dirty="0" smtClean="0">
                          <a:effectLst/>
                        </a:rPr>
                        <a:t>Khá</a:t>
                      </a:r>
                      <a:endParaRPr lang="vi-VN" sz="2400" spc="10" dirty="0" smtClean="0">
                        <a:effectLst/>
                      </a:endParaRPr>
                    </a:p>
                    <a:p>
                      <a:pPr marL="0" marR="0" indent="0" algn="ctr" defTabSz="914400" rtl="0" eaLnBrk="1" fontAlgn="auto" latinLnBrk="0" hangingPunct="1">
                        <a:lnSpc>
                          <a:spcPct val="107000"/>
                        </a:lnSpc>
                        <a:spcBef>
                          <a:spcPts val="600"/>
                        </a:spcBef>
                        <a:spcAft>
                          <a:spcPts val="600"/>
                        </a:spcAft>
                        <a:buClrTx/>
                        <a:buSzTx/>
                        <a:buFontTx/>
                        <a:buNone/>
                        <a:tabLst/>
                        <a:defRPr/>
                      </a:pPr>
                      <a:r>
                        <a:rPr lang="vi-VN" sz="1200" spc="10" dirty="0" smtClean="0">
                          <a:effectLst/>
                        </a:rPr>
                        <a:t>(+1 đ)</a:t>
                      </a:r>
                      <a:endParaRPr lang="vi-VN" sz="1200" dirty="0" smtClean="0">
                        <a:effectLst/>
                        <a:latin typeface="Arial"/>
                        <a:ea typeface="Arial"/>
                        <a:cs typeface="Times New Roman"/>
                      </a:endParaRPr>
                    </a:p>
                    <a:p>
                      <a:pPr marL="0" marR="0" algn="ctr">
                        <a:lnSpc>
                          <a:spcPct val="107000"/>
                        </a:lnSpc>
                        <a:spcBef>
                          <a:spcPts val="600"/>
                        </a:spcBef>
                        <a:spcAft>
                          <a:spcPts val="600"/>
                        </a:spcAft>
                      </a:pPr>
                      <a:endParaRPr lang="vi-VN" sz="2400" dirty="0">
                        <a:effectLst/>
                        <a:latin typeface="Arial"/>
                        <a:ea typeface="Arial"/>
                        <a:cs typeface="Times New Roman"/>
                      </a:endParaRPr>
                    </a:p>
                  </a:txBody>
                  <a:tcPr marL="68580" marR="68580" marT="0" marB="0"/>
                </a:tc>
                <a:tc>
                  <a:txBody>
                    <a:bodyPr/>
                    <a:lstStyle/>
                    <a:p>
                      <a:pPr marL="0" marR="0" algn="ctr">
                        <a:lnSpc>
                          <a:spcPct val="107000"/>
                        </a:lnSpc>
                        <a:spcBef>
                          <a:spcPts val="600"/>
                        </a:spcBef>
                        <a:spcAft>
                          <a:spcPts val="600"/>
                        </a:spcAft>
                      </a:pPr>
                      <a:r>
                        <a:rPr lang="nl-NL" sz="2000" spc="10" dirty="0">
                          <a:effectLst/>
                        </a:rPr>
                        <a:t>Trung </a:t>
                      </a:r>
                      <a:r>
                        <a:rPr lang="nl-NL" sz="2000" spc="10" dirty="0" smtClean="0">
                          <a:effectLst/>
                        </a:rPr>
                        <a:t>bình</a:t>
                      </a:r>
                      <a:endParaRPr lang="vi-VN" sz="2000" spc="10" dirty="0" smtClean="0">
                        <a:effectLst/>
                      </a:endParaRPr>
                    </a:p>
                    <a:p>
                      <a:pPr marL="0" marR="0" indent="0" algn="ctr" defTabSz="914400" rtl="0" eaLnBrk="1" fontAlgn="auto" latinLnBrk="0" hangingPunct="1">
                        <a:lnSpc>
                          <a:spcPct val="107000"/>
                        </a:lnSpc>
                        <a:spcBef>
                          <a:spcPts val="600"/>
                        </a:spcBef>
                        <a:spcAft>
                          <a:spcPts val="600"/>
                        </a:spcAft>
                        <a:buClrTx/>
                        <a:buSzTx/>
                        <a:buFontTx/>
                        <a:buNone/>
                        <a:tabLst/>
                        <a:defRPr/>
                      </a:pPr>
                      <a:r>
                        <a:rPr lang="vi-VN" sz="1600" spc="10" dirty="0" smtClean="0">
                          <a:effectLst/>
                        </a:rPr>
                        <a:t>(+0,5 đ)</a:t>
                      </a:r>
                      <a:endParaRPr lang="vi-VN" sz="1600" dirty="0" smtClean="0">
                        <a:effectLst/>
                        <a:latin typeface="Arial"/>
                        <a:ea typeface="Arial"/>
                        <a:cs typeface="Times New Roman"/>
                      </a:endParaRPr>
                    </a:p>
                    <a:p>
                      <a:pPr marL="0" marR="0" algn="ctr">
                        <a:lnSpc>
                          <a:spcPct val="107000"/>
                        </a:lnSpc>
                        <a:spcBef>
                          <a:spcPts val="600"/>
                        </a:spcBef>
                        <a:spcAft>
                          <a:spcPts val="600"/>
                        </a:spcAft>
                      </a:pPr>
                      <a:endParaRPr lang="vi-VN" sz="2000" dirty="0">
                        <a:effectLst/>
                        <a:latin typeface="Arial"/>
                        <a:ea typeface="Arial"/>
                        <a:cs typeface="Times New Roman"/>
                      </a:endParaRPr>
                    </a:p>
                  </a:txBody>
                  <a:tcPr marL="68580" marR="68580" marT="0" marB="0"/>
                </a:tc>
                <a:tc>
                  <a:txBody>
                    <a:bodyPr/>
                    <a:lstStyle/>
                    <a:p>
                      <a:pPr marL="0" marR="0" algn="ctr">
                        <a:lnSpc>
                          <a:spcPct val="107000"/>
                        </a:lnSpc>
                        <a:spcBef>
                          <a:spcPts val="600"/>
                        </a:spcBef>
                        <a:spcAft>
                          <a:spcPts val="600"/>
                        </a:spcAft>
                      </a:pPr>
                      <a:r>
                        <a:rPr lang="nl-NL" sz="1300" spc="10" dirty="0">
                          <a:effectLst/>
                        </a:rPr>
                        <a:t>C</a:t>
                      </a:r>
                      <a:r>
                        <a:rPr lang="nl-NL" sz="2400" spc="10" dirty="0">
                          <a:effectLst/>
                        </a:rPr>
                        <a:t>hưa đạt</a:t>
                      </a:r>
                      <a:endParaRPr lang="vi-VN" sz="2400" dirty="0">
                        <a:effectLst/>
                        <a:latin typeface="Arial"/>
                        <a:ea typeface="Arial"/>
                        <a:cs typeface="Times New Roman"/>
                      </a:endParaRPr>
                    </a:p>
                  </a:txBody>
                  <a:tcPr marL="68580" marR="68580" marT="0" marB="0"/>
                </a:tc>
                <a:extLst>
                  <a:ext uri="{0D108BD9-81ED-4DB2-BD59-A6C34878D82A}">
                    <a16:rowId xmlns:a16="http://schemas.microsoft.com/office/drawing/2014/main" val="10000"/>
                  </a:ext>
                </a:extLst>
              </a:tr>
              <a:tr h="653197">
                <a:tc>
                  <a:txBody>
                    <a:bodyPr/>
                    <a:lstStyle/>
                    <a:p>
                      <a:pPr marL="0" marR="0">
                        <a:lnSpc>
                          <a:spcPct val="107000"/>
                        </a:lnSpc>
                        <a:spcBef>
                          <a:spcPts val="600"/>
                        </a:spcBef>
                        <a:spcAft>
                          <a:spcPts val="600"/>
                        </a:spcAft>
                      </a:pPr>
                      <a:r>
                        <a:rPr lang="nl-NL" sz="2400" spc="10" dirty="0">
                          <a:effectLst/>
                        </a:rPr>
                        <a:t>Chuẩn bị bài trước khi lên lớp</a:t>
                      </a:r>
                      <a:endParaRPr lang="vi-VN" sz="2400" dirty="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a:effectLst/>
                        </a:rPr>
                        <a:t> </a:t>
                      </a:r>
                      <a:endParaRPr lang="vi-VN" sz="110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a:effectLst/>
                        </a:rPr>
                        <a:t> </a:t>
                      </a:r>
                      <a:endParaRPr lang="vi-VN" sz="110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a:effectLst/>
                        </a:rPr>
                        <a:t> </a:t>
                      </a:r>
                      <a:endParaRPr lang="vi-VN" sz="110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a:effectLst/>
                        </a:rPr>
                        <a:t> </a:t>
                      </a:r>
                      <a:endParaRPr lang="vi-VN" sz="1100">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r h="1317135">
                <a:tc>
                  <a:txBody>
                    <a:bodyPr/>
                    <a:lstStyle/>
                    <a:p>
                      <a:pPr marL="0" marR="0">
                        <a:lnSpc>
                          <a:spcPct val="107000"/>
                        </a:lnSpc>
                        <a:spcBef>
                          <a:spcPts val="600"/>
                        </a:spcBef>
                        <a:spcAft>
                          <a:spcPts val="600"/>
                        </a:spcAft>
                      </a:pPr>
                      <a:r>
                        <a:rPr lang="nl-NL" sz="2400" spc="10" dirty="0">
                          <a:effectLst/>
                        </a:rPr>
                        <a:t>Tham gia hoạt động nhóm theo yêu cầu của GV</a:t>
                      </a:r>
                      <a:endParaRPr lang="vi-VN" sz="2400" dirty="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a:effectLst/>
                        </a:rPr>
                        <a:t> </a:t>
                      </a:r>
                      <a:endParaRPr lang="vi-VN" sz="110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a:effectLst/>
                        </a:rPr>
                        <a:t> </a:t>
                      </a:r>
                      <a:endParaRPr lang="vi-VN" sz="110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a:effectLst/>
                        </a:rPr>
                        <a:t> </a:t>
                      </a:r>
                      <a:endParaRPr lang="vi-VN" sz="110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a:effectLst/>
                        </a:rPr>
                        <a:t> </a:t>
                      </a:r>
                      <a:endParaRPr lang="vi-VN" sz="1100">
                        <a:effectLst/>
                        <a:latin typeface="Arial"/>
                        <a:ea typeface="Arial"/>
                        <a:cs typeface="Times New Roman"/>
                      </a:endParaRPr>
                    </a:p>
                  </a:txBody>
                  <a:tcPr marL="68580" marR="68580" marT="0" marB="0"/>
                </a:tc>
                <a:extLst>
                  <a:ext uri="{0D108BD9-81ED-4DB2-BD59-A6C34878D82A}">
                    <a16:rowId xmlns:a16="http://schemas.microsoft.com/office/drawing/2014/main" val="10002"/>
                  </a:ext>
                </a:extLst>
              </a:tr>
              <a:tr h="1317135">
                <a:tc>
                  <a:txBody>
                    <a:bodyPr/>
                    <a:lstStyle/>
                    <a:p>
                      <a:pPr marL="0" marR="0">
                        <a:lnSpc>
                          <a:spcPct val="107000"/>
                        </a:lnSpc>
                        <a:spcBef>
                          <a:spcPts val="600"/>
                        </a:spcBef>
                        <a:spcAft>
                          <a:spcPts val="600"/>
                        </a:spcAft>
                      </a:pPr>
                      <a:r>
                        <a:rPr lang="nl-NL" sz="2400" spc="10" dirty="0">
                          <a:effectLst/>
                        </a:rPr>
                        <a:t>Nêu được khái niệm khoa học tự nhiên</a:t>
                      </a:r>
                      <a:endParaRPr lang="vi-VN" sz="2400" dirty="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dirty="0">
                          <a:effectLst/>
                        </a:rPr>
                        <a:t> </a:t>
                      </a:r>
                      <a:endParaRPr lang="vi-VN" sz="1100" dirty="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a:effectLst/>
                        </a:rPr>
                        <a:t> </a:t>
                      </a:r>
                      <a:endParaRPr lang="vi-VN" sz="110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a:effectLst/>
                        </a:rPr>
                        <a:t> </a:t>
                      </a:r>
                      <a:endParaRPr lang="vi-VN" sz="110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a:effectLst/>
                        </a:rPr>
                        <a:t> </a:t>
                      </a:r>
                      <a:endParaRPr lang="vi-VN" sz="1100">
                        <a:effectLst/>
                        <a:latin typeface="Arial"/>
                        <a:ea typeface="Arial"/>
                        <a:cs typeface="Times New Roman"/>
                      </a:endParaRPr>
                    </a:p>
                  </a:txBody>
                  <a:tcPr marL="68580" marR="68580" marT="0" marB="0"/>
                </a:tc>
                <a:extLst>
                  <a:ext uri="{0D108BD9-81ED-4DB2-BD59-A6C34878D82A}">
                    <a16:rowId xmlns:a16="http://schemas.microsoft.com/office/drawing/2014/main" val="10003"/>
                  </a:ext>
                </a:extLst>
              </a:tr>
              <a:tr h="1317135">
                <a:tc>
                  <a:txBody>
                    <a:bodyPr/>
                    <a:lstStyle/>
                    <a:p>
                      <a:pPr marL="0" marR="0">
                        <a:lnSpc>
                          <a:spcPct val="107000"/>
                        </a:lnSpc>
                        <a:spcBef>
                          <a:spcPts val="600"/>
                        </a:spcBef>
                        <a:spcAft>
                          <a:spcPts val="600"/>
                        </a:spcAft>
                      </a:pPr>
                      <a:r>
                        <a:rPr lang="nl-NL" sz="2400" spc="10" dirty="0">
                          <a:effectLst/>
                        </a:rPr>
                        <a:t>Trình bày được vai trò của khoa học tự nhiên</a:t>
                      </a:r>
                      <a:endParaRPr lang="vi-VN" sz="2400" dirty="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a:effectLst/>
                        </a:rPr>
                        <a:t> </a:t>
                      </a:r>
                      <a:endParaRPr lang="vi-VN" sz="110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dirty="0">
                          <a:effectLst/>
                        </a:rPr>
                        <a:t> </a:t>
                      </a:r>
                      <a:endParaRPr lang="vi-VN" sz="1100" dirty="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dirty="0">
                          <a:effectLst/>
                        </a:rPr>
                        <a:t> </a:t>
                      </a:r>
                      <a:endParaRPr lang="vi-VN" sz="1100" dirty="0">
                        <a:effectLst/>
                        <a:latin typeface="Arial"/>
                        <a:ea typeface="Arial"/>
                        <a:cs typeface="Times New Roman"/>
                      </a:endParaRPr>
                    </a:p>
                  </a:txBody>
                  <a:tcPr marL="68580" marR="68580" marT="0" marB="0"/>
                </a:tc>
                <a:tc>
                  <a:txBody>
                    <a:bodyPr/>
                    <a:lstStyle/>
                    <a:p>
                      <a:pPr marL="0" marR="0">
                        <a:lnSpc>
                          <a:spcPct val="107000"/>
                        </a:lnSpc>
                        <a:spcBef>
                          <a:spcPts val="600"/>
                        </a:spcBef>
                        <a:spcAft>
                          <a:spcPts val="600"/>
                        </a:spcAft>
                      </a:pPr>
                      <a:r>
                        <a:rPr lang="nl-NL" sz="1300" spc="10" dirty="0">
                          <a:effectLst/>
                        </a:rPr>
                        <a:t> </a:t>
                      </a:r>
                      <a:endParaRPr lang="vi-VN" sz="1100" dirty="0">
                        <a:effectLst/>
                        <a:latin typeface="Arial"/>
                        <a:ea typeface="Arial"/>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6" name="TextBox 5"/>
          <p:cNvSpPr txBox="1"/>
          <p:nvPr/>
        </p:nvSpPr>
        <p:spPr>
          <a:xfrm>
            <a:off x="990600" y="10150"/>
            <a:ext cx="7315200" cy="830997"/>
          </a:xfrm>
          <a:prstGeom prst="rect">
            <a:avLst/>
          </a:prstGeom>
          <a:noFill/>
        </p:spPr>
        <p:txBody>
          <a:bodyPr wrap="square" rtlCol="0">
            <a:spAutoFit/>
          </a:bodyPr>
          <a:lstStyle/>
          <a:p>
            <a:pPr algn="ctr"/>
            <a:r>
              <a:rPr lang="vi-VN" sz="2400" b="1" dirty="0" smtClean="0">
                <a:solidFill>
                  <a:srgbClr val="FF0000"/>
                </a:solidFill>
                <a:latin typeface="Time s New Roman"/>
              </a:rPr>
              <a:t>GIÁO VIÊN THÔNG BÁO TIÊU CHÍ ĐÁNH GIÁ ĐIỂ QUÁ TRÌNH TRONG TIẾT HỌC</a:t>
            </a:r>
            <a:endParaRPr lang="vi-VN" sz="2400" b="1" dirty="0">
              <a:solidFill>
                <a:srgbClr val="FF0000"/>
              </a:solidFill>
              <a:latin typeface="Time s New Roman"/>
            </a:endParaRPr>
          </a:p>
        </p:txBody>
      </p:sp>
    </p:spTree>
    <p:extLst>
      <p:ext uri="{BB962C8B-B14F-4D97-AF65-F5344CB8AC3E}">
        <p14:creationId xmlns:p14="http://schemas.microsoft.com/office/powerpoint/2010/main" val="382876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696200" cy="1630362"/>
          </a:xfrm>
        </p:spPr>
        <p:txBody>
          <a:bodyPr>
            <a:normAutofit/>
          </a:bodyPr>
          <a:lstStyle/>
          <a:p>
            <a:r>
              <a:rPr lang="en-US" sz="3200" dirty="0" err="1">
                <a:solidFill>
                  <a:srgbClr val="0000FF"/>
                </a:solidFill>
                <a:effectLst/>
              </a:rPr>
              <a:t>Quan</a:t>
            </a:r>
            <a:r>
              <a:rPr lang="en-US" sz="3200" dirty="0">
                <a:solidFill>
                  <a:srgbClr val="0000FF"/>
                </a:solidFill>
                <a:effectLst/>
              </a:rPr>
              <a:t> </a:t>
            </a:r>
            <a:r>
              <a:rPr lang="en-US" sz="3200" dirty="0" err="1">
                <a:solidFill>
                  <a:srgbClr val="0000FF"/>
                </a:solidFill>
                <a:effectLst/>
              </a:rPr>
              <a:t>sát</a:t>
            </a:r>
            <a:r>
              <a:rPr lang="en-US" sz="3200" dirty="0">
                <a:solidFill>
                  <a:srgbClr val="0000FF"/>
                </a:solidFill>
                <a:effectLst/>
              </a:rPr>
              <a:t> clip </a:t>
            </a:r>
            <a:r>
              <a:rPr lang="en-US" sz="3200" dirty="0" err="1">
                <a:solidFill>
                  <a:srgbClr val="0000FF"/>
                </a:solidFill>
                <a:effectLst/>
              </a:rPr>
              <a:t>để</a:t>
            </a:r>
            <a:r>
              <a:rPr lang="en-US" sz="3200" dirty="0">
                <a:solidFill>
                  <a:srgbClr val="0000FF"/>
                </a:solidFill>
                <a:effectLst/>
              </a:rPr>
              <a:t> </a:t>
            </a:r>
            <a:r>
              <a:rPr lang="en-US" sz="3200" dirty="0" err="1">
                <a:solidFill>
                  <a:srgbClr val="0000FF"/>
                </a:solidFill>
                <a:effectLst/>
              </a:rPr>
              <a:t>trả</a:t>
            </a:r>
            <a:r>
              <a:rPr lang="en-US" sz="3200" dirty="0">
                <a:solidFill>
                  <a:srgbClr val="0000FF"/>
                </a:solidFill>
                <a:effectLst/>
              </a:rPr>
              <a:t> </a:t>
            </a:r>
            <a:r>
              <a:rPr lang="en-US" sz="3200" dirty="0" err="1">
                <a:solidFill>
                  <a:srgbClr val="0000FF"/>
                </a:solidFill>
                <a:effectLst/>
              </a:rPr>
              <a:t>lời</a:t>
            </a:r>
            <a:r>
              <a:rPr lang="en-US" sz="3200" dirty="0">
                <a:solidFill>
                  <a:srgbClr val="0000FF"/>
                </a:solidFill>
                <a:effectLst/>
              </a:rPr>
              <a:t> </a:t>
            </a:r>
            <a:r>
              <a:rPr lang="en-US" sz="3200" dirty="0" err="1">
                <a:solidFill>
                  <a:srgbClr val="0000FF"/>
                </a:solidFill>
                <a:effectLst/>
              </a:rPr>
              <a:t>câu</a:t>
            </a:r>
            <a:r>
              <a:rPr lang="en-US" sz="3200" dirty="0">
                <a:solidFill>
                  <a:srgbClr val="0000FF"/>
                </a:solidFill>
                <a:effectLst/>
              </a:rPr>
              <a:t> </a:t>
            </a:r>
            <a:r>
              <a:rPr lang="en-US" sz="3200" dirty="0" err="1">
                <a:solidFill>
                  <a:srgbClr val="0000FF"/>
                </a:solidFill>
                <a:effectLst/>
              </a:rPr>
              <a:t>hỏi</a:t>
            </a:r>
            <a:r>
              <a:rPr lang="en-US" sz="3200" dirty="0">
                <a:solidFill>
                  <a:srgbClr val="0000FF"/>
                </a:solidFill>
                <a:effectLst/>
              </a:rPr>
              <a:t>, </a:t>
            </a:r>
            <a:r>
              <a:rPr lang="en-US" sz="3200" dirty="0" err="1">
                <a:solidFill>
                  <a:srgbClr val="0000FF"/>
                </a:solidFill>
                <a:effectLst/>
              </a:rPr>
              <a:t>hết</a:t>
            </a:r>
            <a:r>
              <a:rPr lang="en-US" sz="3200" dirty="0">
                <a:solidFill>
                  <a:srgbClr val="0000FF"/>
                </a:solidFill>
                <a:effectLst/>
              </a:rPr>
              <a:t> </a:t>
            </a:r>
            <a:r>
              <a:rPr lang="en-US" sz="3200" dirty="0" err="1">
                <a:solidFill>
                  <a:srgbClr val="0000FF"/>
                </a:solidFill>
                <a:effectLst/>
              </a:rPr>
              <a:t>thúc</a:t>
            </a:r>
            <a:r>
              <a:rPr lang="en-US" sz="3200" dirty="0">
                <a:solidFill>
                  <a:srgbClr val="0000FF"/>
                </a:solidFill>
                <a:effectLst/>
              </a:rPr>
              <a:t> clip </a:t>
            </a:r>
            <a:r>
              <a:rPr lang="en-US" sz="3200" dirty="0" err="1">
                <a:solidFill>
                  <a:srgbClr val="0000FF"/>
                </a:solidFill>
                <a:effectLst/>
              </a:rPr>
              <a:t>sẽ</a:t>
            </a:r>
            <a:r>
              <a:rPr lang="en-US" sz="3200" dirty="0">
                <a:solidFill>
                  <a:srgbClr val="0000FF"/>
                </a:solidFill>
                <a:effectLst/>
              </a:rPr>
              <a:t> </a:t>
            </a:r>
            <a:r>
              <a:rPr lang="en-US" sz="3200" dirty="0" err="1">
                <a:solidFill>
                  <a:srgbClr val="0000FF"/>
                </a:solidFill>
                <a:effectLst/>
              </a:rPr>
              <a:t>kết</a:t>
            </a:r>
            <a:r>
              <a:rPr lang="en-US" sz="3200" dirty="0">
                <a:solidFill>
                  <a:srgbClr val="0000FF"/>
                </a:solidFill>
                <a:effectLst/>
              </a:rPr>
              <a:t> </a:t>
            </a:r>
            <a:r>
              <a:rPr lang="en-US" sz="3200" dirty="0" err="1">
                <a:solidFill>
                  <a:srgbClr val="0000FF"/>
                </a:solidFill>
                <a:effectLst/>
              </a:rPr>
              <a:t>thúc</a:t>
            </a:r>
            <a:r>
              <a:rPr lang="en-US" sz="3200" dirty="0">
                <a:solidFill>
                  <a:srgbClr val="0000FF"/>
                </a:solidFill>
                <a:effectLst/>
              </a:rPr>
              <a:t> </a:t>
            </a:r>
            <a:r>
              <a:rPr lang="en-US" sz="3200" dirty="0" err="1">
                <a:solidFill>
                  <a:srgbClr val="0000FF"/>
                </a:solidFill>
                <a:effectLst/>
              </a:rPr>
              <a:t>trả</a:t>
            </a:r>
            <a:r>
              <a:rPr lang="en-US" sz="3200" dirty="0">
                <a:solidFill>
                  <a:srgbClr val="0000FF"/>
                </a:solidFill>
                <a:effectLst/>
              </a:rPr>
              <a:t> </a:t>
            </a:r>
            <a:r>
              <a:rPr lang="en-US" sz="3200" dirty="0" err="1">
                <a:solidFill>
                  <a:srgbClr val="0000FF"/>
                </a:solidFill>
                <a:effectLst/>
              </a:rPr>
              <a:t>lời</a:t>
            </a:r>
            <a:r>
              <a:rPr lang="en-US" sz="3200" dirty="0">
                <a:solidFill>
                  <a:srgbClr val="0000FF"/>
                </a:solidFill>
                <a:effectLst/>
              </a:rPr>
              <a:t> </a:t>
            </a:r>
            <a:r>
              <a:rPr lang="en-US" sz="3200" dirty="0" err="1">
                <a:solidFill>
                  <a:srgbClr val="0000FF"/>
                </a:solidFill>
                <a:effectLst/>
              </a:rPr>
              <a:t>câu</a:t>
            </a:r>
            <a:r>
              <a:rPr lang="en-US" sz="3200" dirty="0">
                <a:solidFill>
                  <a:srgbClr val="0000FF"/>
                </a:solidFill>
                <a:effectLst/>
              </a:rPr>
              <a:t> </a:t>
            </a:r>
            <a:r>
              <a:rPr lang="en-US" sz="3200" dirty="0" err="1">
                <a:solidFill>
                  <a:srgbClr val="0000FF"/>
                </a:solidFill>
                <a:effectLst/>
              </a:rPr>
              <a:t>hỏi</a:t>
            </a:r>
            <a:endParaRPr lang="vi-VN" sz="3200" dirty="0">
              <a:solidFill>
                <a:srgbClr val="0000FF"/>
              </a:solidFill>
            </a:endParaRPr>
          </a:p>
        </p:txBody>
      </p:sp>
      <p:sp>
        <p:nvSpPr>
          <p:cNvPr id="4" name="Cloud Callout 3"/>
          <p:cNvSpPr/>
          <p:nvPr/>
        </p:nvSpPr>
        <p:spPr>
          <a:xfrm rot="16200000">
            <a:off x="2241041" y="1612103"/>
            <a:ext cx="3743503" cy="5565221"/>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Oval 4"/>
          <p:cNvSpPr/>
          <p:nvPr/>
        </p:nvSpPr>
        <p:spPr>
          <a:xfrm>
            <a:off x="1097733" y="1828800"/>
            <a:ext cx="3124200" cy="5315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Các </a:t>
            </a:r>
            <a:r>
              <a:rPr lang="vi-VN" dirty="0" smtClean="0">
                <a:hlinkClick r:id="rId2" action="ppaction://hlinkfile"/>
              </a:rPr>
              <a:t>lĩnh</a:t>
            </a:r>
            <a:r>
              <a:rPr lang="vi-VN" dirty="0" smtClean="0"/>
              <a:t> vực KHTN</a:t>
            </a:r>
            <a:endParaRPr lang="vi-VN" dirty="0"/>
          </a:p>
        </p:txBody>
      </p:sp>
      <p:sp>
        <p:nvSpPr>
          <p:cNvPr id="6" name="TextBox 5"/>
          <p:cNvSpPr txBox="1"/>
          <p:nvPr/>
        </p:nvSpPr>
        <p:spPr>
          <a:xfrm>
            <a:off x="2133600" y="4343400"/>
            <a:ext cx="3810000" cy="923330"/>
          </a:xfrm>
          <a:prstGeom prst="rect">
            <a:avLst/>
          </a:prstGeom>
          <a:noFill/>
        </p:spPr>
        <p:txBody>
          <a:bodyPr wrap="square" rtlCol="0">
            <a:spAutoFit/>
          </a:bodyPr>
          <a:lstStyle/>
          <a:p>
            <a:r>
              <a:rPr lang="vi-VN" dirty="0" smtClean="0">
                <a:solidFill>
                  <a:srgbClr val="FF0000"/>
                </a:solidFill>
              </a:rPr>
              <a:t>C1:Sau </a:t>
            </a:r>
            <a:r>
              <a:rPr lang="vi-VN" dirty="0">
                <a:solidFill>
                  <a:srgbClr val="FF0000"/>
                </a:solidFill>
              </a:rPr>
              <a:t>khi xem xong, hỏi HS </a:t>
            </a:r>
            <a:r>
              <a:rPr lang="en-US" dirty="0" err="1">
                <a:solidFill>
                  <a:srgbClr val="FF0000"/>
                </a:solidFill>
              </a:rPr>
              <a:t>các</a:t>
            </a:r>
            <a:r>
              <a:rPr lang="en-US" dirty="0">
                <a:solidFill>
                  <a:srgbClr val="FF0000"/>
                </a:solidFill>
              </a:rPr>
              <a:t> </a:t>
            </a:r>
            <a:r>
              <a:rPr lang="en-US" dirty="0" err="1">
                <a:solidFill>
                  <a:srgbClr val="FF0000"/>
                </a:solidFill>
              </a:rPr>
              <a:t>lĩnh</a:t>
            </a:r>
            <a:r>
              <a:rPr lang="en-US" dirty="0">
                <a:solidFill>
                  <a:srgbClr val="FF0000"/>
                </a:solidFill>
              </a:rPr>
              <a:t> </a:t>
            </a:r>
            <a:r>
              <a:rPr lang="en-US" dirty="0" err="1">
                <a:solidFill>
                  <a:srgbClr val="FF0000"/>
                </a:solidFill>
              </a:rPr>
              <a:t>vực</a:t>
            </a:r>
            <a:r>
              <a:rPr lang="en-US" dirty="0">
                <a:solidFill>
                  <a:srgbClr val="FF0000"/>
                </a:solidFill>
              </a:rPr>
              <a:t> </a:t>
            </a:r>
            <a:r>
              <a:rPr lang="en-US" dirty="0" err="1">
                <a:solidFill>
                  <a:srgbClr val="FF0000"/>
                </a:solidFill>
              </a:rPr>
              <a:t>khoa</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tự</a:t>
            </a:r>
            <a:r>
              <a:rPr lang="en-US" dirty="0">
                <a:solidFill>
                  <a:srgbClr val="FF0000"/>
                </a:solidFill>
              </a:rPr>
              <a:t> </a:t>
            </a:r>
            <a:r>
              <a:rPr lang="en-US" dirty="0" err="1">
                <a:solidFill>
                  <a:srgbClr val="FF0000"/>
                </a:solidFill>
              </a:rPr>
              <a:t>nhiên</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giống</a:t>
            </a:r>
            <a:r>
              <a:rPr lang="vi-VN" dirty="0">
                <a:solidFill>
                  <a:srgbClr val="FF0000"/>
                </a:solidFill>
              </a:rPr>
              <a:t> nhau không? </a:t>
            </a:r>
          </a:p>
        </p:txBody>
      </p:sp>
    </p:spTree>
    <p:extLst>
      <p:ext uri="{BB962C8B-B14F-4D97-AF65-F5344CB8AC3E}">
        <p14:creationId xmlns:p14="http://schemas.microsoft.com/office/powerpoint/2010/main" val="129969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143000"/>
          </a:xfrm>
        </p:spPr>
        <p:txBody>
          <a:bodyPr>
            <a:normAutofit/>
          </a:bodyPr>
          <a:lstStyle/>
          <a:p>
            <a:r>
              <a:rPr lang="en-US" sz="2400" dirty="0">
                <a:effectLst/>
              </a:rPr>
              <a:t>-</a:t>
            </a:r>
            <a:r>
              <a:rPr lang="en-US" sz="2400" dirty="0" err="1" smtClean="0">
                <a:effectLst/>
              </a:rPr>
              <a:t>GV</a:t>
            </a:r>
            <a:r>
              <a:rPr lang="en-US" sz="2400" dirty="0" smtClean="0">
                <a:effectLst/>
              </a:rPr>
              <a:t> </a:t>
            </a:r>
            <a:r>
              <a:rPr lang="en-US" sz="2400" dirty="0" err="1">
                <a:effectLst/>
              </a:rPr>
              <a:t>hướng</a:t>
            </a:r>
            <a:r>
              <a:rPr lang="en-US" sz="2400" dirty="0">
                <a:effectLst/>
              </a:rPr>
              <a:t> </a:t>
            </a:r>
            <a:r>
              <a:rPr lang="en-US" sz="2400" dirty="0" err="1">
                <a:effectLst/>
              </a:rPr>
              <a:t>dẫn</a:t>
            </a:r>
            <a:r>
              <a:rPr lang="en-US" sz="2400" dirty="0">
                <a:effectLst/>
              </a:rPr>
              <a:t> </a:t>
            </a:r>
            <a:r>
              <a:rPr lang="en-US" sz="2400" dirty="0" err="1">
                <a:effectLst/>
              </a:rPr>
              <a:t>học</a:t>
            </a:r>
            <a:r>
              <a:rPr lang="en-US" sz="2400" dirty="0">
                <a:effectLst/>
              </a:rPr>
              <a:t> </a:t>
            </a:r>
            <a:r>
              <a:rPr lang="en-US" sz="2400" dirty="0" err="1">
                <a:effectLst/>
              </a:rPr>
              <a:t>sinh</a:t>
            </a:r>
            <a:r>
              <a:rPr lang="en-US" sz="2400" dirty="0">
                <a:effectLst/>
              </a:rPr>
              <a:t> </a:t>
            </a:r>
            <a:r>
              <a:rPr lang="en-US" sz="2400" dirty="0" err="1">
                <a:effectLst/>
              </a:rPr>
              <a:t>thực</a:t>
            </a:r>
            <a:r>
              <a:rPr lang="en-US" sz="2400" dirty="0">
                <a:effectLst/>
              </a:rPr>
              <a:t> </a:t>
            </a:r>
            <a:r>
              <a:rPr lang="en-US" sz="2400" dirty="0" err="1">
                <a:effectLst/>
              </a:rPr>
              <a:t>hiện</a:t>
            </a:r>
            <a:r>
              <a:rPr lang="en-US" sz="2400" dirty="0">
                <a:effectLst/>
              </a:rPr>
              <a:t> </a:t>
            </a:r>
            <a:r>
              <a:rPr lang="en-US" sz="2400" dirty="0" err="1">
                <a:effectLst/>
              </a:rPr>
              <a:t>thi</a:t>
            </a:r>
            <a:r>
              <a:rPr lang="en-US" sz="2400" dirty="0">
                <a:effectLst/>
              </a:rPr>
              <a:t> </a:t>
            </a:r>
            <a:r>
              <a:rPr lang="en-US" sz="2400" dirty="0" err="1">
                <a:effectLst/>
              </a:rPr>
              <a:t>nghiêm</a:t>
            </a:r>
            <a:r>
              <a:rPr lang="en-US" sz="2400" dirty="0">
                <a:effectLst/>
              </a:rPr>
              <a:t> 1,2,4 </a:t>
            </a:r>
            <a:r>
              <a:rPr lang="en-US" sz="2400" dirty="0" err="1">
                <a:effectLst/>
              </a:rPr>
              <a:t>và</a:t>
            </a:r>
            <a:r>
              <a:rPr lang="en-US" sz="2400" dirty="0">
                <a:effectLst/>
              </a:rPr>
              <a:t> </a:t>
            </a:r>
            <a:r>
              <a:rPr lang="en-US" sz="2400" dirty="0" err="1">
                <a:effectLst/>
              </a:rPr>
              <a:t>quan</a:t>
            </a:r>
            <a:r>
              <a:rPr lang="en-US" sz="2400" dirty="0">
                <a:effectLst/>
              </a:rPr>
              <a:t> </a:t>
            </a:r>
            <a:r>
              <a:rPr lang="en-US" sz="2400" dirty="0" err="1">
                <a:effectLst/>
              </a:rPr>
              <a:t>sát</a:t>
            </a:r>
            <a:r>
              <a:rPr lang="en-US" sz="2400" dirty="0">
                <a:effectLst/>
              </a:rPr>
              <a:t> </a:t>
            </a:r>
            <a:r>
              <a:rPr lang="en-US" sz="2400" dirty="0" err="1">
                <a:effectLst/>
              </a:rPr>
              <a:t>hình</a:t>
            </a:r>
            <a:r>
              <a:rPr lang="en-US" sz="2400" dirty="0">
                <a:effectLst/>
              </a:rPr>
              <a:t> </a:t>
            </a:r>
            <a:r>
              <a:rPr lang="en-US" sz="2400" dirty="0" err="1">
                <a:effectLst/>
              </a:rPr>
              <a:t>ảnh</a:t>
            </a:r>
            <a:r>
              <a:rPr lang="en-US" sz="2400" dirty="0">
                <a:effectLst/>
              </a:rPr>
              <a:t> (video) </a:t>
            </a:r>
            <a:r>
              <a:rPr lang="en-US" sz="2400" dirty="0" err="1">
                <a:effectLst/>
              </a:rPr>
              <a:t>thí</a:t>
            </a:r>
            <a:r>
              <a:rPr lang="en-US" sz="2400" dirty="0">
                <a:effectLst/>
              </a:rPr>
              <a:t> </a:t>
            </a:r>
            <a:r>
              <a:rPr lang="en-US" sz="2400" dirty="0" err="1">
                <a:effectLst/>
              </a:rPr>
              <a:t>nghiệm</a:t>
            </a:r>
            <a:r>
              <a:rPr lang="en-US" sz="2400" dirty="0">
                <a:effectLst/>
              </a:rPr>
              <a:t> 3.</a:t>
            </a:r>
            <a:endParaRPr lang="vi-VN" sz="2400" dirty="0"/>
          </a:p>
        </p:txBody>
      </p:sp>
      <p:sp>
        <p:nvSpPr>
          <p:cNvPr id="6" name="TextBox 5"/>
          <p:cNvSpPr txBox="1"/>
          <p:nvPr/>
        </p:nvSpPr>
        <p:spPr>
          <a:xfrm flipH="1">
            <a:off x="608091" y="1676400"/>
            <a:ext cx="1219200" cy="1938992"/>
          </a:xfrm>
          <a:prstGeom prst="rect">
            <a:avLst/>
          </a:prstGeom>
          <a:noFill/>
          <a:ln>
            <a:solidFill>
              <a:schemeClr val="tx1"/>
            </a:solidFill>
            <a:prstDash val="sysDot"/>
          </a:ln>
        </p:spPr>
        <p:txBody>
          <a:bodyPr wrap="square" rtlCol="0">
            <a:spAutoFit/>
          </a:bodyPr>
          <a:lstStyle/>
          <a:p>
            <a:pPr algn="ctr"/>
            <a:r>
              <a:rPr lang="vi-VN" sz="2000" dirty="0" smtClean="0">
                <a:solidFill>
                  <a:srgbClr val="FF0000"/>
                </a:solidFill>
              </a:rPr>
              <a:t>Thí nghiệm 1: Làm rơi tự do tờ tiền</a:t>
            </a:r>
            <a:endParaRPr lang="vi-VN" sz="2000" dirty="0">
              <a:solidFill>
                <a:srgbClr val="FF0000"/>
              </a:solidFill>
            </a:endParaRPr>
          </a:p>
        </p:txBody>
      </p:sp>
      <p:sp>
        <p:nvSpPr>
          <p:cNvPr id="7" name="TextBox 6"/>
          <p:cNvSpPr txBox="1"/>
          <p:nvPr/>
        </p:nvSpPr>
        <p:spPr>
          <a:xfrm flipH="1">
            <a:off x="2133600" y="1676400"/>
            <a:ext cx="1219200" cy="3416320"/>
          </a:xfrm>
          <a:prstGeom prst="rect">
            <a:avLst/>
          </a:prstGeom>
          <a:noFill/>
          <a:ln>
            <a:solidFill>
              <a:schemeClr val="accent1"/>
            </a:solidFill>
          </a:ln>
        </p:spPr>
        <p:txBody>
          <a:bodyPr wrap="square" rtlCol="0">
            <a:spAutoFit/>
          </a:bodyPr>
          <a:lstStyle/>
          <a:p>
            <a:pPr algn="ctr"/>
            <a:r>
              <a:rPr lang="vi-VN" dirty="0" smtClean="0">
                <a:solidFill>
                  <a:srgbClr val="FF0000"/>
                </a:solidFill>
              </a:rPr>
              <a:t>Thí nghiệm 2: Thổi khí cảbon dioxide vào dd calcium hydroxide ( Nước vôi trong)</a:t>
            </a:r>
            <a:endParaRPr lang="vi-VN" dirty="0">
              <a:solidFill>
                <a:srgbClr val="FF0000"/>
              </a:solidFill>
            </a:endParaRPr>
          </a:p>
        </p:txBody>
      </p:sp>
      <p:sp>
        <p:nvSpPr>
          <p:cNvPr id="8" name="TextBox 7"/>
          <p:cNvSpPr txBox="1"/>
          <p:nvPr/>
        </p:nvSpPr>
        <p:spPr>
          <a:xfrm flipH="1">
            <a:off x="3810000" y="1600200"/>
            <a:ext cx="1219200" cy="2031325"/>
          </a:xfrm>
          <a:prstGeom prst="rect">
            <a:avLst/>
          </a:prstGeom>
          <a:noFill/>
          <a:ln>
            <a:solidFill>
              <a:schemeClr val="accent1"/>
            </a:solidFill>
          </a:ln>
        </p:spPr>
        <p:txBody>
          <a:bodyPr wrap="square" rtlCol="0">
            <a:spAutoFit/>
          </a:bodyPr>
          <a:lstStyle/>
          <a:p>
            <a:pPr algn="ctr"/>
            <a:r>
              <a:rPr lang="vi-VN" dirty="0" smtClean="0">
                <a:solidFill>
                  <a:srgbClr val="FF0000"/>
                </a:solidFill>
              </a:rPr>
              <a:t>Thí nghiệm 3: </a:t>
            </a:r>
            <a:r>
              <a:rPr lang="vi-VN" dirty="0" smtClean="0">
                <a:solidFill>
                  <a:srgbClr val="FF0000"/>
                </a:solidFill>
                <a:hlinkClick r:id="rId2" action="ppaction://hlinkfile"/>
              </a:rPr>
              <a:t>Quan</a:t>
            </a:r>
            <a:r>
              <a:rPr lang="vi-VN" dirty="0" smtClean="0">
                <a:solidFill>
                  <a:srgbClr val="FF0000"/>
                </a:solidFill>
              </a:rPr>
              <a:t> sát quá trình nảy màm của hạt đậu</a:t>
            </a:r>
            <a:endParaRPr lang="vi-VN" dirty="0">
              <a:solidFill>
                <a:srgbClr val="FF0000"/>
              </a:solidFill>
            </a:endParaRPr>
          </a:p>
        </p:txBody>
      </p:sp>
      <p:sp>
        <p:nvSpPr>
          <p:cNvPr id="9" name="TextBox 8"/>
          <p:cNvSpPr txBox="1"/>
          <p:nvPr/>
        </p:nvSpPr>
        <p:spPr>
          <a:xfrm flipH="1">
            <a:off x="5486400" y="1600200"/>
            <a:ext cx="1219200" cy="1754326"/>
          </a:xfrm>
          <a:prstGeom prst="rect">
            <a:avLst/>
          </a:prstGeom>
          <a:noFill/>
          <a:ln>
            <a:solidFill>
              <a:schemeClr val="accent1"/>
            </a:solidFill>
          </a:ln>
        </p:spPr>
        <p:txBody>
          <a:bodyPr wrap="square" rtlCol="0">
            <a:spAutoFit/>
          </a:bodyPr>
          <a:lstStyle/>
          <a:p>
            <a:pPr algn="ctr"/>
            <a:r>
              <a:rPr lang="vi-VN" dirty="0" smtClean="0">
                <a:solidFill>
                  <a:srgbClr val="FF0000"/>
                </a:solidFill>
              </a:rPr>
              <a:t>Thí nghiệm : 4Chiếu đèn pin vào quả địa cầu</a:t>
            </a:r>
            <a:endParaRPr lang="vi-VN" dirty="0">
              <a:solidFill>
                <a:srgbClr val="FF0000"/>
              </a:solidFill>
            </a:endParaRPr>
          </a:p>
        </p:txBody>
      </p:sp>
    </p:spTree>
    <p:extLst>
      <p:ext uri="{BB962C8B-B14F-4D97-AF65-F5344CB8AC3E}">
        <p14:creationId xmlns:p14="http://schemas.microsoft.com/office/powerpoint/2010/main" val="367503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1295400" y="990600"/>
            <a:ext cx="6781800" cy="4724401"/>
          </a:xfrm>
          <a:prstGeom prst="wedgeEllipseCallout">
            <a:avLst>
              <a:gd name="adj1" fmla="val -70470"/>
              <a:gd name="adj2" fmla="val 1008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rgbClr val="FF0000"/>
                </a:solidFill>
              </a:rPr>
              <a:t>Hãy kể tên</a:t>
            </a:r>
            <a:r>
              <a:rPr lang="en-US" sz="2400" dirty="0" smtClean="0">
                <a:solidFill>
                  <a:srgbClr val="FF0000"/>
                </a:solidFill>
              </a:rPr>
              <a:t> </a:t>
            </a:r>
            <a:r>
              <a:rPr lang="en-US" sz="2400" dirty="0" err="1" smtClean="0">
                <a:solidFill>
                  <a:srgbClr val="FF0000"/>
                </a:solidFill>
              </a:rPr>
              <a:t>lĩnh</a:t>
            </a:r>
            <a:r>
              <a:rPr lang="en-US" sz="2400" dirty="0" smtClean="0">
                <a:solidFill>
                  <a:srgbClr val="FF0000"/>
                </a:solidFill>
              </a:rPr>
              <a:t> </a:t>
            </a:r>
            <a:r>
              <a:rPr lang="en-US" sz="2400" dirty="0" err="1" smtClean="0">
                <a:solidFill>
                  <a:srgbClr val="FF0000"/>
                </a:solidFill>
              </a:rPr>
              <a:t>vực</a:t>
            </a:r>
            <a:r>
              <a:rPr lang="en-US" sz="2400" dirty="0" smtClean="0">
                <a:solidFill>
                  <a:srgbClr val="FF0000"/>
                </a:solidFill>
              </a:rPr>
              <a:t> </a:t>
            </a:r>
            <a:r>
              <a:rPr lang="en-US" sz="2400" dirty="0" err="1" smtClean="0">
                <a:solidFill>
                  <a:srgbClr val="FF0000"/>
                </a:solidFill>
              </a:rPr>
              <a:t>chủ</a:t>
            </a:r>
            <a:r>
              <a:rPr lang="en-US" sz="2400" dirty="0" smtClean="0">
                <a:solidFill>
                  <a:srgbClr val="FF0000"/>
                </a:solidFill>
              </a:rPr>
              <a:t> </a:t>
            </a:r>
            <a:r>
              <a:rPr lang="en-US" sz="2400" dirty="0" err="1" smtClean="0">
                <a:solidFill>
                  <a:srgbClr val="FF0000"/>
                </a:solidFill>
              </a:rPr>
              <a:t>yếu</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a:t>
            </a:r>
            <a:r>
              <a:rPr lang="en-US" sz="2400" dirty="0" err="1" smtClean="0">
                <a:solidFill>
                  <a:srgbClr val="FF0000"/>
                </a:solidFill>
              </a:rPr>
              <a:t>khoa</a:t>
            </a:r>
            <a:r>
              <a:rPr lang="en-US" sz="2400" dirty="0" smtClean="0">
                <a:solidFill>
                  <a:srgbClr val="FF0000"/>
                </a:solidFill>
              </a:rPr>
              <a:t> </a:t>
            </a:r>
            <a:r>
              <a:rPr lang="en-US" sz="2400" dirty="0" err="1" smtClean="0">
                <a:solidFill>
                  <a:srgbClr val="FF0000"/>
                </a:solidFill>
              </a:rPr>
              <a:t>học</a:t>
            </a:r>
            <a:r>
              <a:rPr lang="en-US" sz="2400" dirty="0" smtClean="0">
                <a:solidFill>
                  <a:srgbClr val="FF0000"/>
                </a:solidFill>
              </a:rPr>
              <a:t> </a:t>
            </a:r>
            <a:r>
              <a:rPr lang="en-US" sz="2400" dirty="0" err="1" smtClean="0">
                <a:solidFill>
                  <a:srgbClr val="FF0000"/>
                </a:solidFill>
              </a:rPr>
              <a:t>tự</a:t>
            </a:r>
            <a:r>
              <a:rPr lang="en-US" sz="2400" dirty="0" smtClean="0">
                <a:solidFill>
                  <a:srgbClr val="FF0000"/>
                </a:solidFill>
              </a:rPr>
              <a:t> </a:t>
            </a:r>
            <a:r>
              <a:rPr lang="en-US" sz="2400" dirty="0" err="1" smtClean="0">
                <a:solidFill>
                  <a:srgbClr val="FF0000"/>
                </a:solidFill>
              </a:rPr>
              <a:t>nhiên</a:t>
            </a:r>
            <a:r>
              <a:rPr lang="en-US" sz="2400" dirty="0" smtClean="0">
                <a:solidFill>
                  <a:srgbClr val="FF0000"/>
                </a:solidFill>
              </a:rPr>
              <a:t> </a:t>
            </a:r>
            <a:r>
              <a:rPr lang="vi-VN" sz="2400" dirty="0" smtClean="0">
                <a:solidFill>
                  <a:srgbClr val="FF0000"/>
                </a:solidFill>
              </a:rPr>
              <a:t>mà em biết?</a:t>
            </a:r>
            <a:r>
              <a:rPr lang="en-US" sz="2400" dirty="0" smtClean="0">
                <a:solidFill>
                  <a:srgbClr val="FF0000"/>
                </a:solidFill>
              </a:rPr>
              <a:t> </a:t>
            </a:r>
            <a:r>
              <a:rPr lang="en-US" sz="2400" dirty="0" err="1" smtClean="0">
                <a:solidFill>
                  <a:srgbClr val="FF0000"/>
                </a:solidFill>
              </a:rPr>
              <a:t>Em</a:t>
            </a:r>
            <a:r>
              <a:rPr lang="en-US" sz="2400" dirty="0" smtClean="0">
                <a:solidFill>
                  <a:srgbClr val="FF0000"/>
                </a:solidFill>
              </a:rPr>
              <a:t> </a:t>
            </a:r>
            <a:r>
              <a:rPr lang="en-US" sz="2400" dirty="0" err="1" smtClean="0">
                <a:solidFill>
                  <a:srgbClr val="FF0000"/>
                </a:solidFill>
              </a:rPr>
              <a:t>hãy</a:t>
            </a:r>
            <a:r>
              <a:rPr lang="en-US" sz="2400" dirty="0" smtClean="0">
                <a:solidFill>
                  <a:srgbClr val="FF0000"/>
                </a:solidFill>
              </a:rPr>
              <a:t> </a:t>
            </a:r>
            <a:r>
              <a:rPr lang="en-US" sz="2400" dirty="0" err="1" smtClean="0">
                <a:solidFill>
                  <a:srgbClr val="FF0000"/>
                </a:solidFill>
              </a:rPr>
              <a:t>dự</a:t>
            </a:r>
            <a:r>
              <a:rPr lang="en-US" sz="2400" dirty="0" smtClean="0">
                <a:solidFill>
                  <a:srgbClr val="FF0000"/>
                </a:solidFill>
              </a:rPr>
              <a:t> </a:t>
            </a:r>
            <a:r>
              <a:rPr lang="en-US" sz="2400" dirty="0" err="1" smtClean="0">
                <a:solidFill>
                  <a:srgbClr val="FF0000"/>
                </a:solidFill>
              </a:rPr>
              <a:t>đoán</a:t>
            </a:r>
            <a:r>
              <a:rPr lang="en-US" sz="2400" dirty="0" smtClean="0">
                <a:solidFill>
                  <a:srgbClr val="FF0000"/>
                </a:solidFill>
              </a:rPr>
              <a:t>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thí</a:t>
            </a:r>
            <a:r>
              <a:rPr lang="en-US" sz="2400" dirty="0" smtClean="0">
                <a:solidFill>
                  <a:srgbClr val="FF0000"/>
                </a:solidFill>
              </a:rPr>
              <a:t> </a:t>
            </a:r>
            <a:r>
              <a:rPr lang="en-US" sz="2400" dirty="0" err="1" smtClean="0">
                <a:solidFill>
                  <a:srgbClr val="FF0000"/>
                </a:solidFill>
              </a:rPr>
              <a:t>nghiệm</a:t>
            </a:r>
            <a:r>
              <a:rPr lang="en-US" sz="2400" dirty="0" smtClean="0">
                <a:solidFill>
                  <a:srgbClr val="FF0000"/>
                </a:solidFill>
              </a:rPr>
              <a:t> 1,2,3,4 </a:t>
            </a:r>
            <a:r>
              <a:rPr lang="en-US" sz="2400" dirty="0" err="1" smtClean="0">
                <a:solidFill>
                  <a:srgbClr val="FF0000"/>
                </a:solidFill>
              </a:rPr>
              <a:t>thuộc</a:t>
            </a:r>
            <a:r>
              <a:rPr lang="en-US" sz="2400" dirty="0" smtClean="0">
                <a:solidFill>
                  <a:srgbClr val="FF0000"/>
                </a:solidFill>
              </a:rPr>
              <a:t> </a:t>
            </a:r>
            <a:r>
              <a:rPr lang="en-US" sz="2400" dirty="0" err="1" smtClean="0">
                <a:solidFill>
                  <a:srgbClr val="FF0000"/>
                </a:solidFill>
              </a:rPr>
              <a:t>lĩnh</a:t>
            </a:r>
            <a:r>
              <a:rPr lang="en-US" sz="2400" dirty="0" smtClean="0">
                <a:solidFill>
                  <a:srgbClr val="FF0000"/>
                </a:solidFill>
              </a:rPr>
              <a:t> </a:t>
            </a:r>
            <a:r>
              <a:rPr lang="en-US" sz="2400" dirty="0" err="1" smtClean="0">
                <a:solidFill>
                  <a:srgbClr val="FF0000"/>
                </a:solidFill>
              </a:rPr>
              <a:t>vực</a:t>
            </a:r>
            <a:r>
              <a:rPr lang="en-US" sz="2400" dirty="0" smtClean="0">
                <a:solidFill>
                  <a:srgbClr val="FF0000"/>
                </a:solidFill>
              </a:rPr>
              <a:t> </a:t>
            </a:r>
            <a:r>
              <a:rPr lang="en-US" sz="2400" dirty="0" err="1" smtClean="0">
                <a:solidFill>
                  <a:srgbClr val="FF0000"/>
                </a:solidFill>
              </a:rPr>
              <a:t>khoa</a:t>
            </a:r>
            <a:r>
              <a:rPr lang="en-US" sz="2400" dirty="0" smtClean="0">
                <a:solidFill>
                  <a:srgbClr val="FF0000"/>
                </a:solidFill>
              </a:rPr>
              <a:t> </a:t>
            </a:r>
            <a:r>
              <a:rPr lang="en-US" sz="2400" dirty="0" err="1" smtClean="0">
                <a:solidFill>
                  <a:srgbClr val="FF0000"/>
                </a:solidFill>
              </a:rPr>
              <a:t>học</a:t>
            </a:r>
            <a:r>
              <a:rPr lang="en-US" sz="2400" dirty="0" smtClean="0">
                <a:solidFill>
                  <a:srgbClr val="FF0000"/>
                </a:solidFill>
              </a:rPr>
              <a:t> </a:t>
            </a:r>
            <a:r>
              <a:rPr lang="en-US" sz="2400" dirty="0" err="1" smtClean="0">
                <a:solidFill>
                  <a:srgbClr val="FF0000"/>
                </a:solidFill>
              </a:rPr>
              <a:t>nào</a:t>
            </a:r>
            <a:r>
              <a:rPr lang="en-US" sz="2400" dirty="0" smtClean="0">
                <a:solidFill>
                  <a:srgbClr val="FF0000"/>
                </a:solidFill>
              </a:rPr>
              <a:t>? </a:t>
            </a:r>
            <a:r>
              <a:rPr lang="en-US" sz="2400" dirty="0" err="1" smtClean="0">
                <a:solidFill>
                  <a:srgbClr val="FF0000"/>
                </a:solidFill>
              </a:rPr>
              <a:t>Ứng</a:t>
            </a:r>
            <a:r>
              <a:rPr lang="en-US" sz="2400" dirty="0" smtClean="0">
                <a:solidFill>
                  <a:srgbClr val="FF0000"/>
                </a:solidFill>
              </a:rPr>
              <a:t> </a:t>
            </a:r>
            <a:r>
              <a:rPr lang="en-US" sz="2400" dirty="0" err="1" smtClean="0">
                <a:solidFill>
                  <a:srgbClr val="FF0000"/>
                </a:solidFill>
              </a:rPr>
              <a:t>dụng</a:t>
            </a:r>
            <a:r>
              <a:rPr lang="en-US" sz="2400" dirty="0" smtClean="0">
                <a:solidFill>
                  <a:srgbClr val="FF0000"/>
                </a:solidFill>
              </a:rPr>
              <a:t> </a:t>
            </a:r>
            <a:r>
              <a:rPr lang="en-US" sz="2400" dirty="0" err="1" smtClean="0">
                <a:solidFill>
                  <a:srgbClr val="FF0000"/>
                </a:solidFill>
              </a:rPr>
              <a:t>trong</a:t>
            </a:r>
            <a:r>
              <a:rPr lang="en-US" sz="2400" dirty="0" smtClean="0">
                <a:solidFill>
                  <a:srgbClr val="FF0000"/>
                </a:solidFill>
              </a:rPr>
              <a:t>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hình</a:t>
            </a:r>
            <a:r>
              <a:rPr lang="en-US" sz="2400" dirty="0" smtClean="0">
                <a:solidFill>
                  <a:srgbClr val="FF0000"/>
                </a:solidFill>
              </a:rPr>
              <a:t> 2.3-2.8 </a:t>
            </a:r>
            <a:r>
              <a:rPr lang="en-US" sz="2400" dirty="0" err="1" smtClean="0">
                <a:solidFill>
                  <a:srgbClr val="FF0000"/>
                </a:solidFill>
              </a:rPr>
              <a:t>liên</a:t>
            </a:r>
            <a:r>
              <a:rPr lang="en-US" sz="2400" dirty="0" smtClean="0">
                <a:solidFill>
                  <a:srgbClr val="FF0000"/>
                </a:solidFill>
              </a:rPr>
              <a:t> </a:t>
            </a:r>
            <a:r>
              <a:rPr lang="en-US" sz="2400" dirty="0" err="1" smtClean="0">
                <a:solidFill>
                  <a:srgbClr val="FF0000"/>
                </a:solidFill>
              </a:rPr>
              <a:t>quan</a:t>
            </a:r>
            <a:r>
              <a:rPr lang="en-US" sz="2400" dirty="0" smtClean="0">
                <a:solidFill>
                  <a:srgbClr val="FF0000"/>
                </a:solidFill>
              </a:rPr>
              <a:t> </a:t>
            </a:r>
            <a:r>
              <a:rPr lang="en-US" sz="2400" dirty="0" err="1" smtClean="0">
                <a:solidFill>
                  <a:srgbClr val="FF0000"/>
                </a:solidFill>
              </a:rPr>
              <a:t>đến</a:t>
            </a:r>
            <a:r>
              <a:rPr lang="en-US" sz="2400" dirty="0" smtClean="0">
                <a:solidFill>
                  <a:srgbClr val="FF0000"/>
                </a:solidFill>
              </a:rPr>
              <a:t> </a:t>
            </a:r>
            <a:r>
              <a:rPr lang="en-US" sz="2400" dirty="0" err="1" smtClean="0">
                <a:solidFill>
                  <a:srgbClr val="FF0000"/>
                </a:solidFill>
              </a:rPr>
              <a:t>những</a:t>
            </a:r>
            <a:r>
              <a:rPr lang="en-US" sz="2400" dirty="0" smtClean="0">
                <a:solidFill>
                  <a:srgbClr val="FF0000"/>
                </a:solidFill>
              </a:rPr>
              <a:t> </a:t>
            </a:r>
            <a:r>
              <a:rPr lang="en-US" sz="2400" dirty="0" err="1" smtClean="0">
                <a:solidFill>
                  <a:srgbClr val="FF0000"/>
                </a:solidFill>
              </a:rPr>
              <a:t>lĩnh</a:t>
            </a:r>
            <a:r>
              <a:rPr lang="en-US" sz="2400" dirty="0" smtClean="0">
                <a:solidFill>
                  <a:srgbClr val="FF0000"/>
                </a:solidFill>
              </a:rPr>
              <a:t> </a:t>
            </a:r>
            <a:r>
              <a:rPr lang="en-US" sz="2400" dirty="0" err="1" smtClean="0">
                <a:solidFill>
                  <a:srgbClr val="FF0000"/>
                </a:solidFill>
              </a:rPr>
              <a:t>vực</a:t>
            </a:r>
            <a:r>
              <a:rPr lang="en-US" sz="2400" dirty="0" smtClean="0">
                <a:solidFill>
                  <a:srgbClr val="FF0000"/>
                </a:solidFill>
              </a:rPr>
              <a:t> </a:t>
            </a:r>
            <a:r>
              <a:rPr lang="en-US" sz="2400" dirty="0" err="1" smtClean="0">
                <a:solidFill>
                  <a:srgbClr val="FF0000"/>
                </a:solidFill>
              </a:rPr>
              <a:t>nào</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a:t>
            </a:r>
            <a:r>
              <a:rPr lang="en-US" sz="2400" dirty="0" err="1" smtClean="0">
                <a:solidFill>
                  <a:srgbClr val="FF0000"/>
                </a:solidFill>
              </a:rPr>
              <a:t>khoa</a:t>
            </a:r>
            <a:r>
              <a:rPr lang="en-US" sz="2400" dirty="0" smtClean="0">
                <a:solidFill>
                  <a:srgbClr val="FF0000"/>
                </a:solidFill>
              </a:rPr>
              <a:t> </a:t>
            </a:r>
            <a:r>
              <a:rPr lang="en-US" sz="2400" dirty="0" err="1" smtClean="0">
                <a:solidFill>
                  <a:srgbClr val="FF0000"/>
                </a:solidFill>
              </a:rPr>
              <a:t>học</a:t>
            </a:r>
            <a:r>
              <a:rPr lang="en-US" sz="2400" dirty="0" smtClean="0">
                <a:solidFill>
                  <a:srgbClr val="FF0000"/>
                </a:solidFill>
              </a:rPr>
              <a:t> </a:t>
            </a:r>
            <a:r>
              <a:rPr lang="en-US" sz="2400" dirty="0" err="1" smtClean="0">
                <a:solidFill>
                  <a:srgbClr val="FF0000"/>
                </a:solidFill>
              </a:rPr>
              <a:t>tự</a:t>
            </a:r>
            <a:r>
              <a:rPr lang="en-US" sz="2400" dirty="0" smtClean="0">
                <a:solidFill>
                  <a:srgbClr val="FF0000"/>
                </a:solidFill>
              </a:rPr>
              <a:t> </a:t>
            </a:r>
            <a:r>
              <a:rPr lang="en-US" sz="2400" dirty="0" err="1" smtClean="0">
                <a:solidFill>
                  <a:srgbClr val="FF0000"/>
                </a:solidFill>
              </a:rPr>
              <a:t>nhiên</a:t>
            </a:r>
            <a:r>
              <a:rPr lang="en-US" sz="2400" dirty="0" smtClean="0">
                <a:solidFill>
                  <a:srgbClr val="FF0000"/>
                </a:solidFill>
              </a:rPr>
              <a:t>? </a:t>
            </a:r>
            <a:r>
              <a:rPr lang="en-US" sz="2400" dirty="0" smtClean="0">
                <a:solidFill>
                  <a:srgbClr val="FF0000"/>
                </a:solidFill>
                <a:sym typeface="Wingdings" pitchFamily="2" charset="2"/>
              </a:rPr>
              <a:t> </a:t>
            </a:r>
            <a:r>
              <a:rPr lang="vi-VN" sz="2400" dirty="0" smtClean="0">
                <a:solidFill>
                  <a:srgbClr val="FF0000"/>
                </a:solidFill>
                <a:sym typeface="Wingdings" pitchFamily="2" charset="2"/>
              </a:rPr>
              <a:t>Trình bày theo nhóm để hoàn thành phiếu học tập số 1</a:t>
            </a:r>
            <a:endParaRPr lang="vi-VN" sz="2400" dirty="0">
              <a:solidFill>
                <a:srgbClr val="FF0000"/>
              </a:solidFill>
            </a:endParaRPr>
          </a:p>
        </p:txBody>
      </p:sp>
      <p:sp>
        <p:nvSpPr>
          <p:cNvPr id="6" name="Rectangle 5"/>
          <p:cNvSpPr/>
          <p:nvPr/>
        </p:nvSpPr>
        <p:spPr>
          <a:xfrm>
            <a:off x="1371600" y="1371600"/>
            <a:ext cx="6324600" cy="3810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FF"/>
                </a:solidFill>
              </a:rPr>
              <a:t>Ứng</a:t>
            </a:r>
            <a:r>
              <a:rPr lang="en-US" sz="2800" dirty="0">
                <a:solidFill>
                  <a:srgbClr val="0000FF"/>
                </a:solidFill>
              </a:rPr>
              <a:t> </a:t>
            </a:r>
            <a:r>
              <a:rPr lang="en-US" sz="2800" dirty="0" err="1">
                <a:solidFill>
                  <a:srgbClr val="0000FF"/>
                </a:solidFill>
              </a:rPr>
              <a:t>dụng</a:t>
            </a:r>
            <a:r>
              <a:rPr lang="en-US" sz="2800" dirty="0">
                <a:solidFill>
                  <a:srgbClr val="0000FF"/>
                </a:solidFill>
              </a:rPr>
              <a:t> </a:t>
            </a:r>
            <a:r>
              <a:rPr lang="en-US" sz="2800" dirty="0" err="1">
                <a:solidFill>
                  <a:srgbClr val="0000FF"/>
                </a:solidFill>
              </a:rPr>
              <a:t>trong</a:t>
            </a:r>
            <a:r>
              <a:rPr lang="en-US" sz="2800" dirty="0">
                <a:solidFill>
                  <a:srgbClr val="0000FF"/>
                </a:solidFill>
              </a:rPr>
              <a:t> </a:t>
            </a:r>
            <a:r>
              <a:rPr lang="en-US" sz="2800" dirty="0" err="1">
                <a:solidFill>
                  <a:srgbClr val="0000FF"/>
                </a:solidFill>
              </a:rPr>
              <a:t>các</a:t>
            </a:r>
            <a:r>
              <a:rPr lang="en-US" sz="2800" dirty="0">
                <a:solidFill>
                  <a:srgbClr val="0000FF"/>
                </a:solidFill>
              </a:rPr>
              <a:t> </a:t>
            </a:r>
            <a:r>
              <a:rPr lang="en-US" sz="2800" dirty="0" err="1">
                <a:solidFill>
                  <a:srgbClr val="0000FF"/>
                </a:solidFill>
              </a:rPr>
              <a:t>hình</a:t>
            </a:r>
            <a:r>
              <a:rPr lang="en-US" sz="2800" dirty="0">
                <a:solidFill>
                  <a:srgbClr val="0000FF"/>
                </a:solidFill>
              </a:rPr>
              <a:t> 2.3-2.8 </a:t>
            </a:r>
            <a:r>
              <a:rPr lang="en-US" sz="2800" dirty="0" err="1">
                <a:solidFill>
                  <a:srgbClr val="0000FF"/>
                </a:solidFill>
              </a:rPr>
              <a:t>liên</a:t>
            </a:r>
            <a:r>
              <a:rPr lang="en-US" sz="2800" dirty="0">
                <a:solidFill>
                  <a:srgbClr val="0000FF"/>
                </a:solidFill>
              </a:rPr>
              <a:t> </a:t>
            </a:r>
            <a:r>
              <a:rPr lang="en-US" sz="2800" dirty="0" err="1">
                <a:solidFill>
                  <a:srgbClr val="0000FF"/>
                </a:solidFill>
              </a:rPr>
              <a:t>quan</a:t>
            </a:r>
            <a:r>
              <a:rPr lang="en-US" sz="2800" dirty="0">
                <a:solidFill>
                  <a:srgbClr val="0000FF"/>
                </a:solidFill>
              </a:rPr>
              <a:t> </a:t>
            </a:r>
            <a:r>
              <a:rPr lang="en-US" sz="2800" dirty="0" err="1">
                <a:solidFill>
                  <a:srgbClr val="0000FF"/>
                </a:solidFill>
              </a:rPr>
              <a:t>đến</a:t>
            </a:r>
            <a:r>
              <a:rPr lang="en-US" sz="2800" dirty="0">
                <a:solidFill>
                  <a:srgbClr val="0000FF"/>
                </a:solidFill>
              </a:rPr>
              <a:t> </a:t>
            </a:r>
            <a:r>
              <a:rPr lang="en-US" sz="2800" dirty="0" err="1">
                <a:solidFill>
                  <a:srgbClr val="0000FF"/>
                </a:solidFill>
              </a:rPr>
              <a:t>những</a:t>
            </a:r>
            <a:r>
              <a:rPr lang="en-US" sz="2800" dirty="0">
                <a:solidFill>
                  <a:srgbClr val="0000FF"/>
                </a:solidFill>
              </a:rPr>
              <a:t> </a:t>
            </a:r>
            <a:r>
              <a:rPr lang="en-US" sz="2800" dirty="0" err="1">
                <a:solidFill>
                  <a:srgbClr val="0000FF"/>
                </a:solidFill>
              </a:rPr>
              <a:t>lĩnh</a:t>
            </a:r>
            <a:r>
              <a:rPr lang="en-US" sz="2800" dirty="0">
                <a:solidFill>
                  <a:srgbClr val="0000FF"/>
                </a:solidFill>
              </a:rPr>
              <a:t> </a:t>
            </a:r>
            <a:r>
              <a:rPr lang="en-US" sz="2800" dirty="0" err="1">
                <a:solidFill>
                  <a:srgbClr val="0000FF"/>
                </a:solidFill>
              </a:rPr>
              <a:t>vực</a:t>
            </a:r>
            <a:r>
              <a:rPr lang="en-US" sz="2800" dirty="0">
                <a:solidFill>
                  <a:srgbClr val="0000FF"/>
                </a:solidFill>
              </a:rPr>
              <a:t> </a:t>
            </a:r>
            <a:r>
              <a:rPr lang="en-US" sz="2800" dirty="0" err="1">
                <a:solidFill>
                  <a:srgbClr val="0000FF"/>
                </a:solidFill>
              </a:rPr>
              <a:t>nào</a:t>
            </a:r>
            <a:r>
              <a:rPr lang="en-US" sz="2800" dirty="0">
                <a:solidFill>
                  <a:srgbClr val="0000FF"/>
                </a:solidFill>
              </a:rPr>
              <a:t> </a:t>
            </a:r>
            <a:r>
              <a:rPr lang="en-US" sz="2800" dirty="0" err="1">
                <a:solidFill>
                  <a:srgbClr val="0000FF"/>
                </a:solidFill>
              </a:rPr>
              <a:t>của</a:t>
            </a:r>
            <a:r>
              <a:rPr lang="en-US" sz="2800" dirty="0">
                <a:solidFill>
                  <a:srgbClr val="0000FF"/>
                </a:solidFill>
              </a:rPr>
              <a:t> </a:t>
            </a:r>
            <a:r>
              <a:rPr lang="en-US" sz="2800" dirty="0" err="1">
                <a:solidFill>
                  <a:srgbClr val="0000FF"/>
                </a:solidFill>
              </a:rPr>
              <a:t>khoa</a:t>
            </a:r>
            <a:r>
              <a:rPr lang="en-US" sz="2800" dirty="0">
                <a:solidFill>
                  <a:srgbClr val="0000FF"/>
                </a:solidFill>
              </a:rPr>
              <a:t> </a:t>
            </a:r>
            <a:r>
              <a:rPr lang="en-US" sz="2800" dirty="0" err="1">
                <a:solidFill>
                  <a:srgbClr val="0000FF"/>
                </a:solidFill>
              </a:rPr>
              <a:t>học</a:t>
            </a:r>
            <a:r>
              <a:rPr lang="en-US" sz="2800" dirty="0">
                <a:solidFill>
                  <a:srgbClr val="0000FF"/>
                </a:solidFill>
              </a:rPr>
              <a:t> </a:t>
            </a:r>
            <a:r>
              <a:rPr lang="en-US" sz="2800" dirty="0" err="1">
                <a:solidFill>
                  <a:srgbClr val="0000FF"/>
                </a:solidFill>
              </a:rPr>
              <a:t>tự</a:t>
            </a:r>
            <a:r>
              <a:rPr lang="en-US" sz="2800" dirty="0">
                <a:solidFill>
                  <a:srgbClr val="0000FF"/>
                </a:solidFill>
              </a:rPr>
              <a:t> </a:t>
            </a:r>
            <a:r>
              <a:rPr lang="en-US" sz="2800" dirty="0" err="1">
                <a:solidFill>
                  <a:srgbClr val="0000FF"/>
                </a:solidFill>
              </a:rPr>
              <a:t>nhiên</a:t>
            </a:r>
            <a:r>
              <a:rPr lang="en-US" sz="2800" dirty="0" smtClean="0">
                <a:solidFill>
                  <a:srgbClr val="0000FF"/>
                </a:solidFill>
              </a:rPr>
              <a:t>? </a:t>
            </a:r>
            <a:r>
              <a:rPr lang="en-US" sz="2800" dirty="0" smtClean="0">
                <a:solidFill>
                  <a:srgbClr val="0000FF"/>
                </a:solidFill>
                <a:sym typeface="Wingdings" pitchFamily="2" charset="2"/>
              </a:rPr>
              <a:t> </a:t>
            </a:r>
            <a:r>
              <a:rPr lang="vi-VN" sz="2800" dirty="0" smtClean="0">
                <a:solidFill>
                  <a:srgbClr val="0000FF"/>
                </a:solidFill>
                <a:sym typeface="Wingdings" pitchFamily="2" charset="2"/>
              </a:rPr>
              <a:t>Hoàn thành phiếu học tập số 2 theo nhóm</a:t>
            </a:r>
            <a:endParaRPr lang="vi-VN" sz="2800" dirty="0">
              <a:solidFill>
                <a:srgbClr val="0000FF"/>
              </a:solidFill>
            </a:endParaRPr>
          </a:p>
        </p:txBody>
      </p:sp>
    </p:spTree>
    <p:extLst>
      <p:ext uri="{BB962C8B-B14F-4D97-AF65-F5344CB8AC3E}">
        <p14:creationId xmlns:p14="http://schemas.microsoft.com/office/powerpoint/2010/main" val="374325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ata:image/jpeg;base64,/9j/4AAQSkZJRgABAQAAAQABAAD/2wCEAAkGBxASDxANEBMREg8VEBIQEhIWFRcQEBUSGRUWGBcWFxgZHSggHhomHRcVIjEiJykrLi4uFx8zRDMtNygtLisBCgoKDg0OFRAQGDAlHR4rNysuLS0tKyszMzc3Kyw3LTYtLiwsLi03LTQ3NzcvMS0vLS0tMy8tLS0tLTctLSsuLf/AABEIANsA5gMBIgACEQEDEQH/xAAcAAEAAQUBAQAAAAAAAAAAAAAABgECBAUHAwj/xAA6EAABAwIEBAQDBwMDBQAAAAABAAIDBBEFEiExBhNBUQcUImEyQnEjUmKBkaGxJMHwFTPRFlNjwuH/xAAYAQEBAQEBAAAAAAAAAAAAAAAAAQIDBP/EACURAQEAAgIBAwMFAAAAAAAAAAABAhESIQMxQWEEIvAUUnGBof/aAAwDAQACEQMRAD8A7iiIgIiICIiAiIgIiICIiAiIgIiICIiAiIgIiICIiCiXVCVGv+sqQyPjhLqgRm0r4QJWRn8Vjc/ldS2RZN+iTovGmqGyNbIxwcxwu0jYheyqCIiAiIgIiICIiAiIgIiICIiAiIgIiICIiAiIgIiICxqyqZEx0sjmsjaC573HK1o7klY+M4tDSwvqah7Y4mD1OPc7Adyey+fOLeK6zHKhtJThzKPN6IgbOefvydPfsPqpbobfjXxDqcUmOF4UHincSx0ou2SUddfkj/kb9l5ikgwOSkja90ldLczlnrLGH4QGD4m36dbFS3hnh2HC4Bla2SskbfXQH3J+WMfuorxJjkOHcyUEVGJzXcZX2Lhe9nW+Rg6N6/uvNfLzy4x3xw4zdSjg7HHU72xyTifmTtZNHYNMUkxuwxt3DLkaHYX7LqgXGfB7gqV7/wDXa8kvk9cDHak3IImd/wCo/PsuygLvhjZO65Z2Wr0RFtkREQEREBERAREQEREBERAREQEREBERAREQFp+JuIaegp3VNS/KwaNA1e933WjqVicZ8V0+HU5qZ3am4jjHxyPto0dh3PRfOuL4nU4rUGtq3ZYW3DGDRjGXvlaP5PVB7cWcT1WLzGecmKjjJ5cQPpaPf7zj3/RdT4TwKPDqZjnNaa2VgfyzpkbuMx6NFxfudFFODsDb6MQna1sDLvpYXnKx+XeeU/LE06j7xGi1vFPiYS6SOi9TnH11TxZznd2M2DR0v+i8/l3n1i64STupDxvxg2ka4BwlrJBex/QPcPlaOjev6lajwq4FfiM5xWvzOpw/M1rt55B3/AP3tba61HhtwPNitSaupLvKNfmlkJOaV/8A22nv3PQL6VpKZkbGRRta2NgDGtAs1rQLAALp4/FMJ8pnncv4erG2G1gNANgAvREXRzEREBERAREQEREBERAREQEREBERAREQEREBRrjXi6nw2nNRObvNxFEDZ8j7aAdh3PRW8b8YU+G05nmOaQ3EMQIzyO/s0dSvn6V1RidQ7Eq91ovlGoYGjUMYDs1BSonqcUqXYhWm0Y0Y3ZjWXuGMHb+VIsFwiOVvm6gNZh8YLmscS1s1vmcekIPXd50HVX4ZhzJWeaqLQ4bG3MxpuwTAfM7/AMHTTV50HUqIcZ8XvrHcmP0UjT6WaNL7aBzwNBYaBuzR+qxbcrrH+2pNd168bcZvq3OhiLm0txe4DXykfC5wHwtFtGDQD3Xr4a8BS4nPmddlHGRzZdifwM9/4Xh4e8CzYpPYXjpWEc6a2w+6zoXH9uvv9P4LhUNLBHS07BHCwWa0fuT3JOt1qSSaiW2vXDcPigiZTwtDImNytaNgFmIiqCIiAiIgIiICIiAiIgIiICIiAiIgIiICIiAovxzxjT4ZTmWY5pXXEMINnSOH8NFxcr24r4jZRwlwaZahwdyYAbOkcPfo0d/7r5+jgqMQqH4niLnZb6NN2jT5Gt+Vot/hU3NrpQNqMTqHYnXu+zv6W6hmXo1gOzVOMAoouWypkZG/MwupoH/7LIRp5qfpk0Nh838c04p4i5n9PBpGPSSNAfYLAxPiWqnjEMsh5dm3a0BgflFm5rb2AAA2FtAplNzS42T1brxD4n8zL5eCQupI7C4AY2SQaF4A+UbNGwA0Vnh5wJPik9heOlYRzp7bbehnd5/br73+HPAU2JzXN46RjhzZbb/gZ3cR+i+m8GwqGlgZTU7BHEwWa3+ST1J7qySTUS3dUwTCYKWCOmp2COFgs0Dv1cT1J3utkiKoIiICIiAiIgIiICIiAiIgIiICIiAiIgIiICxMRro4YpJ5XNZGxpc57jZoHurcSr4oIn1E72xxMaS5xNgB/wArgfFPEVRjc5Y3NBhUTrgbGQj5ndz7dPqg6FwZTR1oOLyyNnzuIFtAzKT6cu7bdB+fVRDxee2pqW0VCHvrNTUBluXky3aHG/x/yonVcbyUWamw1wjZkMbyACDpa4/EO6nvD09M2kZUQyCQOYObM6wlLxvn6g3JXk8m/F90727YTn1XCHsy3BBBBIsRYg9QQpn4bcAzYnNndeOjY4cyW3xbXjZ7kdeilVDwWMZrvNBhipGutPNbKZiOjB1d0J6fVdxwvDoqeFlPAwRxMFmtGwH/ACvThlykrllNXSmE4ZFTQx08DQyJjQ1rfbTfufdZ6ItIIiICIiAiIgIiICIiAiIgIiICIiAiIgIiIC1+LYlDTwvqJ3tjiY0uc4mw/LuT26pjGJw00L6moe2OFgu5x/gdydrLgfEGOT43PzHl0OFxO9DL2LyOp7uP7XQV4jx2fHJySXQ4VE4lrToXkfM7oXEfpf8ANRnibiBob5OlAZG303Gn5adU4m4hGXydL6YWjKbabaW+qiJ0QUXbPDHwvkfTuqK980MUuRzKZjuW4tBuXSgjS40A3sT7L08I/DC3LxTEGa6Op6dw27SSA/qB+ZXbgEs2PCipI4o2RRMbHGxoaxjRla1o2AAWSiICIiAiIgIiICIiAiIgIiICIiAiIgIiICIiAtdjOKw0sElTUPEcTBdzj+wA6knSypjeLQUsElVUPEcLBdxPXsAOpO1lwPHMXnxuo8xPmhwyJx5UV9+mY/eef2vYdSQux3G58bn5suaHC4nEsjv8R7u7uP7X0UY4o4jBHlKYBsLRl07dlTijiIOHlKYZIW+nTa3ZRTbQIGy7f4SeGFuXimIM10fT07h+bZJB37N/Mq/wj8L8nLxTEI/Xo+np3D4diJZB97s3puddu1gIACuREBERAREQEREBERAREQEREBERAREQEREBERAWsxvF4KSB9XUPEcTBck7k62DR1cdgFfi2JxU0MlTO4RxMaXOcfz27k9lxbicSYwYsVdKf9IYXtEI0fHICR9o3a7hbX3t9Q1eNYrPjU/majNDhkTjyYr7+57vP7bD3jPFHEmf+mp7Mhb6dNrdgruKuJM/9JT2bC306aC3YKJW6DX+6ClugXdfCPww5fLxPEGfaaPgp3D4NiJJAR8fYdOuu1/hL4XiLJidey82j4KdwuI+0kgI+PqB0+u3ZQEABXIiAiIgIiICIiAiIgIiICIiAiIgIiICIiAiIgLCxPEIqeKSoncGRMaXPcdgP+VdiFbHBE+eZwjiY0ue87Bq4JxTxHJjEpkeXQYRE4ljdnTOHzO/zT6oLOJcdlxmczSl0GExOPLZexlcOp7kj9AotjfF8tpKWkJipnR8lzW6Ncz/OqwuI+ITNaCEZKdoytaNAQP7LSUlK+WRkMTXPke4Na0C7nOOwAQb7HeH2RwRVlJIZ6SSzHEgCaKawvHI0e+xXV/CXww5OTEq9t59HQQOFxFvZ7x1dsQOn1223hh4ZsoWCpqw2SsdY5d44ewA2c/36dO56cApItAFVEVQREQEREBERAREQEREBERAREQEREBERAREQFiYhWxwxPnmc2OJjS57ybNaFWvq2xRvmeHFjGlzg0FziPYDdcE4r4jmxZ5kmz02EROOWM+mSZ46u7/2+uqCnFnEsmMSF7i6HB4nelvwvmcPmd/mn1UD4jx4zEQxDJTsGVrRoCAreIseMxEUQyU7PSxg0Flj8O4DUV1QylpmF0h3OoY0dXOPQBB4YThs1TMymgY6SV5DWtGpPuew9+i+lPDbw7hw2MTSWkrnNs+X5YwbXZH7e+59tlm8A8C02GQ2ZaSpeBzZyPUfwt+6y/T9VMQEFAFciICIiAiIgIiICIiAiIgIiICIiAiIgIiICIiCitJQlaLHnEktfIIqUMzSODsj3Xvpm6N2v9VnLLjFk3XhjOMBzXxQ5nCz872DMSBbMyLo5+tv/AKuSeKGCy1L3TUDZH00bPtCDcSSX9YjaBqW/N736ghSuux4VrfKUrQzDGPDX1DDkebAk8k9ADu63Qgb3GbwrgL6oMmldaiYRyWMvGKgNPokeOgFh9bLhM8rm68cZj24Hwtw5UYhUtpacXJ1c83yRt6ucf8uvqDgvhGmw2nEEAu82MspA5kju5PbsOizcE4dpqTnGnjDDNIZZDuS769vb3K3AC9LiAKqIgIiICIiAiIgIiICIiAiIgIiICIiAiIgIiICtcrkQY1VUMjY+WQhsbGl7nHQBoFySvnzFMRrcfrnw0zZPJNeSLNAAYLeqQ6BzjbRpOl12/iTAxWtZTzPcKXNmmib6XTEEFrHO6R7kgamw1te+yoqOOGNsMLGRxtADWtAa0D6BSzay6Qmm4PkcYaZ7Wx0LGjOwOu6QDaOw2BOpN9duqnbGAAAAAAAAbCw2AVyvAWcMJjOlyyuXqAKqItsiIiAiIgIiIKIsLE8Sip2CSYuDS5rBlY+Q5naNFmAnU6fUgdQqU+KRPmfTtLzIwXf9m8MG3zluUnUaAqbjUwys3rpnIixTXxc4U2Yc4xmXJ1yAhub9TZVJLfRloqXS6IIsXEK6OCJ08rgyNou5x2Gtlk3RdXW9LkVLqqIoi8p5msY6R5DWNBc4nYAaklW0lSySNksZzMe0PadrtIuDr7EIurrbIRLql0RVERAREQFaQrkQUAVURAREQEREBERAREQaHjE/0waBISaim/22PkeA2Zj3OswEizWuN/p3WFDVSRMnoIopRUNjeYpuU/kyPLMwLpCLZ77kmxPXopUVSyzcd3bvh5tYcde+0HpxODSMfJWOY6pla4iKaIcswkeokveAJCLOc4buI0aCPOkmMj4GyiuAZFXsL+VUMkyc5joRnDcxJjj73JAB1NjPLJZZ4N/qt+3538fKG0dPUyRwSE1GaogjinzOlidDKy2d4bcZLgSagDUM+8b2VramOuJDqltM0cr0iSc8vy7yJG/EC4SADVrn31JsQFNUKXD5J9VZb9s7mnOaqabyrWkVr3zYZMyZrop5B5izGMFi2zXX5va4sTuCdnUzyZqqOLzhjcyjlBLZg6xl/qBG5wuHcos9DdQb2AIKmdkATh8l+qn7fzaHx83lOt5vynmxvzvNeX5Iva/2tudf3y36La4m6Y0RZFzRNy4SS5pdKGFwD75CMz8ofcNN77WuFvLIVrixfNuy69KhxbMGUQlNU+PLUZixssTzJnbyM7Q4vDcuf4zbbNqtZSxVLKOSLJWNe/DoBE1pku2ohEgdbKfsybRG2mbsTcLolkss8HSfVamte+/920WKh744qlgnEkLmvdCC9he0hpewtacryAbjcZm27rUSUr454opZK0sdTTyTBhnkY2XMxzQx7QSDZsgDQ75Wi3q9U0VFbi54ee4zWmt4cnkko6d8oeJeU0SZ2mN/MAs+7SAdwUWyCLUjjllu2v/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4" descr="data:image/jpeg;base64,/9j/4AAQSkZJRgABAQAAAQABAAD/2wCEAAkGBxASDxANEBMREg8VEBIQEhIWFRcQEBUSGRUWGBcWFxgZHSggHhomHRcVIjEiJykrLi4uFx8zRDMtNygtLisBCgoKDg0OFRAQGDAlHR4rNysuLS0tKyszMzc3Kyw3LTYtLiwsLi03LTQ3NzcvMS0vLS0tMy8tLS0tLTctLSsuLf/AABEIANsA5gMBIgACEQEDEQH/xAAcAAEAAQUBAQAAAAAAAAAAAAAABgECBAUHAwj/xAA6EAABAwIEBAQDBwMDBQAAAAABAAIDBBEFEiExBhNBUQcUImEyQnEjUmKBkaGxJMHwFTPRFlNjwuH/xAAYAQEBAQEBAAAAAAAAAAAAAAAAAQIDBP/EACURAQEAAgIBAwMFAAAAAAAAAAABAhESIQMxQWEEIvAUUnGBof/aAAwDAQACEQMRAD8A7iiIgIiICIiAiIgIiICIiAiIgIiICIiAiIgIiICIiCiXVCVGv+sqQyPjhLqgRm0r4QJWRn8Vjc/ldS2RZN+iTovGmqGyNbIxwcxwu0jYheyqCIiAiIgIiICIiAiIgIiICIiAiIgIiICIiAiIgIiICxqyqZEx0sjmsjaC573HK1o7klY+M4tDSwvqah7Y4mD1OPc7Adyey+fOLeK6zHKhtJThzKPN6IgbOefvydPfsPqpbobfjXxDqcUmOF4UHincSx0ou2SUddfkj/kb9l5ikgwOSkja90ldLczlnrLGH4QGD4m36dbFS3hnh2HC4Bla2SskbfXQH3J+WMfuorxJjkOHcyUEVGJzXcZX2Lhe9nW+Rg6N6/uvNfLzy4x3xw4zdSjg7HHU72xyTifmTtZNHYNMUkxuwxt3DLkaHYX7LqgXGfB7gqV7/wDXa8kvk9cDHak3IImd/wCo/PsuygLvhjZO65Z2Wr0RFtkREQEREBERAREQEREBERAREQEREBERAREQFp+JuIaegp3VNS/KwaNA1e933WjqVicZ8V0+HU5qZ3am4jjHxyPto0dh3PRfOuL4nU4rUGtq3ZYW3DGDRjGXvlaP5PVB7cWcT1WLzGecmKjjJ5cQPpaPf7zj3/RdT4TwKPDqZjnNaa2VgfyzpkbuMx6NFxfudFFODsDb6MQna1sDLvpYXnKx+XeeU/LE06j7xGi1vFPiYS6SOi9TnH11TxZznd2M2DR0v+i8/l3n1i64STupDxvxg2ka4BwlrJBex/QPcPlaOjev6lajwq4FfiM5xWvzOpw/M1rt55B3/AP3tba61HhtwPNitSaupLvKNfmlkJOaV/8A22nv3PQL6VpKZkbGRRta2NgDGtAs1rQLAALp4/FMJ8pnncv4erG2G1gNANgAvREXRzEREBERAREQEREBERAREQEREBERAREQEREBRrjXi6nw2nNRObvNxFEDZ8j7aAdh3PRW8b8YU+G05nmOaQ3EMQIzyO/s0dSvn6V1RidQ7Eq91ovlGoYGjUMYDs1BSonqcUqXYhWm0Y0Y3ZjWXuGMHb+VIsFwiOVvm6gNZh8YLmscS1s1vmcekIPXd50HVX4ZhzJWeaqLQ4bG3MxpuwTAfM7/AMHTTV50HUqIcZ8XvrHcmP0UjT6WaNL7aBzwNBYaBuzR+qxbcrrH+2pNd168bcZvq3OhiLm0txe4DXykfC5wHwtFtGDQD3Xr4a8BS4nPmddlHGRzZdifwM9/4Xh4e8CzYpPYXjpWEc6a2w+6zoXH9uvv9P4LhUNLBHS07BHCwWa0fuT3JOt1qSSaiW2vXDcPigiZTwtDImNytaNgFmIiqCIiAiIgIiICIiAiIgIiICIiAiIgIiICIiAovxzxjT4ZTmWY5pXXEMINnSOH8NFxcr24r4jZRwlwaZahwdyYAbOkcPfo0d/7r5+jgqMQqH4niLnZb6NN2jT5Gt+Vot/hU3NrpQNqMTqHYnXu+zv6W6hmXo1gOzVOMAoouWypkZG/MwupoH/7LIRp5qfpk0Nh838c04p4i5n9PBpGPSSNAfYLAxPiWqnjEMsh5dm3a0BgflFm5rb2AAA2FtAplNzS42T1brxD4n8zL5eCQupI7C4AY2SQaF4A+UbNGwA0Vnh5wJPik9heOlYRzp7bbehnd5/br73+HPAU2JzXN46RjhzZbb/gZ3cR+i+m8GwqGlgZTU7BHEwWa3+ST1J7qySTUS3dUwTCYKWCOmp2COFgs0Dv1cT1J3utkiKoIiICIiAiIgIiICIiAiIgIiICIiAiIgIiICxMRro4YpJ5XNZGxpc57jZoHurcSr4oIn1E72xxMaS5xNgB/wArgfFPEVRjc5Y3NBhUTrgbGQj5ndz7dPqg6FwZTR1oOLyyNnzuIFtAzKT6cu7bdB+fVRDxee2pqW0VCHvrNTUBluXky3aHG/x/yonVcbyUWamw1wjZkMbyACDpa4/EO6nvD09M2kZUQyCQOYObM6wlLxvn6g3JXk8m/F90727YTn1XCHsy3BBBBIsRYg9QQpn4bcAzYnNndeOjY4cyW3xbXjZ7kdeilVDwWMZrvNBhipGutPNbKZiOjB1d0J6fVdxwvDoqeFlPAwRxMFmtGwH/ACvThlykrllNXSmE4ZFTQx08DQyJjQ1rfbTfufdZ6ItIIiICIiAiIgIiICIiAiIgIiICIiAiIgIiIC1+LYlDTwvqJ3tjiY0uc4mw/LuT26pjGJw00L6moe2OFgu5x/gdydrLgfEGOT43PzHl0OFxO9DL2LyOp7uP7XQV4jx2fHJySXQ4VE4lrToXkfM7oXEfpf8ANRnibiBob5OlAZG303Gn5adU4m4hGXydL6YWjKbabaW+qiJ0QUXbPDHwvkfTuqK980MUuRzKZjuW4tBuXSgjS40A3sT7L08I/DC3LxTEGa6Op6dw27SSA/qB+ZXbgEs2PCipI4o2RRMbHGxoaxjRla1o2AAWSiICIiAiIgIiICIiAiIgIiICIiAiIgIiICIiAtdjOKw0sElTUPEcTBdzj+wA6knSypjeLQUsElVUPEcLBdxPXsAOpO1lwPHMXnxuo8xPmhwyJx5UV9+mY/eef2vYdSQux3G58bn5suaHC4nEsjv8R7u7uP7X0UY4o4jBHlKYBsLRl07dlTijiIOHlKYZIW+nTa3ZRTbQIGy7f4SeGFuXimIM10fT07h+bZJB37N/Mq/wj8L8nLxTEI/Xo+np3D4diJZB97s3puddu1gIACuREBERAREQEREBERAREQEREBERAREQEREBERAWsxvF4KSB9XUPEcTBck7k62DR1cdgFfi2JxU0MlTO4RxMaXOcfz27k9lxbicSYwYsVdKf9IYXtEI0fHICR9o3a7hbX3t9Q1eNYrPjU/majNDhkTjyYr7+57vP7bD3jPFHEmf+mp7Mhb6dNrdgruKuJM/9JT2bC306aC3YKJW6DX+6ClugXdfCPww5fLxPEGfaaPgp3D4NiJJAR8fYdOuu1/hL4XiLJidey82j4KdwuI+0kgI+PqB0+u3ZQEABXIiAiIgIiICIiAiIgIiICIiAiIgIiICIiAiIgLCxPEIqeKSoncGRMaXPcdgP+VdiFbHBE+eZwjiY0ue87Bq4JxTxHJjEpkeXQYRE4ljdnTOHzO/zT6oLOJcdlxmczSl0GExOPLZexlcOp7kj9AotjfF8tpKWkJipnR8lzW6Ncz/OqwuI+ITNaCEZKdoytaNAQP7LSUlK+WRkMTXPke4Na0C7nOOwAQb7HeH2RwRVlJIZ6SSzHEgCaKawvHI0e+xXV/CXww5OTEq9t59HQQOFxFvZ7x1dsQOn1223hh4ZsoWCpqw2SsdY5d44ewA2c/36dO56cApItAFVEVQREQEREBERAREQEREBERAREQEREBERAREQFiYhWxwxPnmc2OJjS57ybNaFWvq2xRvmeHFjGlzg0FziPYDdcE4r4jmxZ5kmz02EROOWM+mSZ46u7/2+uqCnFnEsmMSF7i6HB4nelvwvmcPmd/mn1UD4jx4zEQxDJTsGVrRoCAreIseMxEUQyU7PSxg0Flj8O4DUV1QylpmF0h3OoY0dXOPQBB4YThs1TMymgY6SV5DWtGpPuew9+i+lPDbw7hw2MTSWkrnNs+X5YwbXZH7e+59tlm8A8C02GQ2ZaSpeBzZyPUfwt+6y/T9VMQEFAFciICIiAiIgIiICIiAiIgIiICIiAiIgIiICIiCitJQlaLHnEktfIIqUMzSODsj3Xvpm6N2v9VnLLjFk3XhjOMBzXxQ5nCz872DMSBbMyLo5+tv/AKuSeKGCy1L3TUDZH00bPtCDcSSX9YjaBqW/N736ghSuux4VrfKUrQzDGPDX1DDkebAk8k9ADu63Qgb3GbwrgL6oMmldaiYRyWMvGKgNPokeOgFh9bLhM8rm68cZj24Hwtw5UYhUtpacXJ1c83yRt6ucf8uvqDgvhGmw2nEEAu82MspA5kju5PbsOizcE4dpqTnGnjDDNIZZDuS769vb3K3AC9LiAKqIgIiICIiAiIgIiICIiAiIgIiICIiAiIgIiICtcrkQY1VUMjY+WQhsbGl7nHQBoFySvnzFMRrcfrnw0zZPJNeSLNAAYLeqQ6BzjbRpOl12/iTAxWtZTzPcKXNmmib6XTEEFrHO6R7kgamw1te+yoqOOGNsMLGRxtADWtAa0D6BSzay6Qmm4PkcYaZ7Wx0LGjOwOu6QDaOw2BOpN9duqnbGAAAAAAAAbCw2AVyvAWcMJjOlyyuXqAKqItsiIiAiIgIiIKIsLE8Sip2CSYuDS5rBlY+Q5naNFmAnU6fUgdQqU+KRPmfTtLzIwXf9m8MG3zluUnUaAqbjUwys3rpnIixTXxc4U2Yc4xmXJ1yAhub9TZVJLfRloqXS6IIsXEK6OCJ08rgyNou5x2Gtlk3RdXW9LkVLqqIoi8p5msY6R5DWNBc4nYAaklW0lSySNksZzMe0PadrtIuDr7EIurrbIRLql0RVERAREQFaQrkQUAVURAREQEREBERAREQaHjE/0waBISaim/22PkeA2Zj3OswEizWuN/p3WFDVSRMnoIopRUNjeYpuU/kyPLMwLpCLZ77kmxPXopUVSyzcd3bvh5tYcde+0HpxODSMfJWOY6pla4iKaIcswkeokveAJCLOc4buI0aCPOkmMj4GyiuAZFXsL+VUMkyc5joRnDcxJjj73JAB1NjPLJZZ4N/qt+3538fKG0dPUyRwSE1GaogjinzOlidDKy2d4bcZLgSagDUM+8b2VramOuJDqltM0cr0iSc8vy7yJG/EC4SADVrn31JsQFNUKXD5J9VZb9s7mnOaqabyrWkVr3zYZMyZrop5B5izGMFi2zXX5va4sTuCdnUzyZqqOLzhjcyjlBLZg6xl/qBG5wuHcos9DdQb2AIKmdkATh8l+qn7fzaHx83lOt5vynmxvzvNeX5Iva/2tudf3y36La4m6Y0RZFzRNy4SS5pdKGFwD75CMz8ofcNN77WuFvLIVrixfNuy69KhxbMGUQlNU+PLUZixssTzJnbyM7Q4vDcuf4zbbNqtZSxVLKOSLJWNe/DoBE1pku2ohEgdbKfsybRG2mbsTcLolkss8HSfVamte+/920WKh744qlgnEkLmvdCC9he0hpewtacryAbjcZm27rUSUr454opZK0sdTTyTBhnkY2XMxzQx7QSDZsgDQ75Wi3q9U0VFbi54ee4zWmt4cnkko6d8oeJeU0SZ2mN/MAs+7SAdwUWyCLUjjllu2v/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AutoShape 6" descr="data:image/jpeg;base64,/9j/4AAQSkZJRgABAQAAAQABAAD/2wCEAAkGBxASDxANEBMREg8VEBIQEhIWFRcQEBUSGRUWGBcWFxgZHSggHhomHRcVIjEiJykrLi4uFx8zRDMtNygtLisBCgoKDg0OFRAQGDAlHR4rNysuLS0tKyszMzc3Kyw3LTYtLiwsLi03LTQ3NzcvMS0vLS0tMy8tLS0tLTctLSsuLf/AABEIANsA5gMBIgACEQEDEQH/xAAcAAEAAQUBAQAAAAAAAAAAAAAABgECBAUHAwj/xAA6EAABAwIEBAQDBwMDBQAAAAABAAIDBBEFEiExBhNBUQcUImEyQnEjUmKBkaGxJMHwFTPRFlNjwuH/xAAYAQEBAQEBAAAAAAAAAAAAAAAAAQIDBP/EACURAQEAAgIBAwMFAAAAAAAAAAABAhESIQMxQWEEIvAUUnGBof/aAAwDAQACEQMRAD8A7iiIgIiICIiAiIgIiICIiAiIgIiICIiAiIgIiICIiCiXVCVGv+sqQyPjhLqgRm0r4QJWRn8Vjc/ldS2RZN+iTovGmqGyNbIxwcxwu0jYheyqCIiAiIgIiICIiAiIgIiICIiAiIgIiICIiAiIgIiICxqyqZEx0sjmsjaC573HK1o7klY+M4tDSwvqah7Y4mD1OPc7Adyey+fOLeK6zHKhtJThzKPN6IgbOefvydPfsPqpbobfjXxDqcUmOF4UHincSx0ou2SUddfkj/kb9l5ikgwOSkja90ldLczlnrLGH4QGD4m36dbFS3hnh2HC4Bla2SskbfXQH3J+WMfuorxJjkOHcyUEVGJzXcZX2Lhe9nW+Rg6N6/uvNfLzy4x3xw4zdSjg7HHU72xyTifmTtZNHYNMUkxuwxt3DLkaHYX7LqgXGfB7gqV7/wDXa8kvk9cDHak3IImd/wCo/PsuygLvhjZO65Z2Wr0RFtkREQEREBERAREQEREBERAREQEREBERAREQFp+JuIaegp3VNS/KwaNA1e933WjqVicZ8V0+HU5qZ3am4jjHxyPto0dh3PRfOuL4nU4rUGtq3ZYW3DGDRjGXvlaP5PVB7cWcT1WLzGecmKjjJ5cQPpaPf7zj3/RdT4TwKPDqZjnNaa2VgfyzpkbuMx6NFxfudFFODsDb6MQna1sDLvpYXnKx+XeeU/LE06j7xGi1vFPiYS6SOi9TnH11TxZznd2M2DR0v+i8/l3n1i64STupDxvxg2ka4BwlrJBex/QPcPlaOjev6lajwq4FfiM5xWvzOpw/M1rt55B3/AP3tba61HhtwPNitSaupLvKNfmlkJOaV/8A22nv3PQL6VpKZkbGRRta2NgDGtAs1rQLAALp4/FMJ8pnncv4erG2G1gNANgAvREXRzEREBERAREQEREBERAREQEREBERAREQEREBRrjXi6nw2nNRObvNxFEDZ8j7aAdh3PRW8b8YU+G05nmOaQ3EMQIzyO/s0dSvn6V1RidQ7Eq91ovlGoYGjUMYDs1BSonqcUqXYhWm0Y0Y3ZjWXuGMHb+VIsFwiOVvm6gNZh8YLmscS1s1vmcekIPXd50HVX4ZhzJWeaqLQ4bG3MxpuwTAfM7/AMHTTV50HUqIcZ8XvrHcmP0UjT6WaNL7aBzwNBYaBuzR+qxbcrrH+2pNd168bcZvq3OhiLm0txe4DXykfC5wHwtFtGDQD3Xr4a8BS4nPmddlHGRzZdifwM9/4Xh4e8CzYpPYXjpWEc6a2w+6zoXH9uvv9P4LhUNLBHS07BHCwWa0fuT3JOt1qSSaiW2vXDcPigiZTwtDImNytaNgFmIiqCIiAiIgIiICIiAiIgIiICIiAiIgIiICIiAovxzxjT4ZTmWY5pXXEMINnSOH8NFxcr24r4jZRwlwaZahwdyYAbOkcPfo0d/7r5+jgqMQqH4niLnZb6NN2jT5Gt+Vot/hU3NrpQNqMTqHYnXu+zv6W6hmXo1gOzVOMAoouWypkZG/MwupoH/7LIRp5qfpk0Nh838c04p4i5n9PBpGPSSNAfYLAxPiWqnjEMsh5dm3a0BgflFm5rb2AAA2FtAplNzS42T1brxD4n8zL5eCQupI7C4AY2SQaF4A+UbNGwA0Vnh5wJPik9heOlYRzp7bbehnd5/br73+HPAU2JzXN46RjhzZbb/gZ3cR+i+m8GwqGlgZTU7BHEwWa3+ST1J7qySTUS3dUwTCYKWCOmp2COFgs0Dv1cT1J3utkiKoIiICIiAiIgIiICIiAiIgIiICIiAiIgIiICxMRro4YpJ5XNZGxpc57jZoHurcSr4oIn1E72xxMaS5xNgB/wArgfFPEVRjc5Y3NBhUTrgbGQj5ndz7dPqg6FwZTR1oOLyyNnzuIFtAzKT6cu7bdB+fVRDxee2pqW0VCHvrNTUBluXky3aHG/x/yonVcbyUWamw1wjZkMbyACDpa4/EO6nvD09M2kZUQyCQOYObM6wlLxvn6g3JXk8m/F90727YTn1XCHsy3BBBBIsRYg9QQpn4bcAzYnNndeOjY4cyW3xbXjZ7kdeilVDwWMZrvNBhipGutPNbKZiOjB1d0J6fVdxwvDoqeFlPAwRxMFmtGwH/ACvThlykrllNXSmE4ZFTQx08DQyJjQ1rfbTfufdZ6ItIIiICIiAiIgIiICIiAiIgIiICIiAiIgIiIC1+LYlDTwvqJ3tjiY0uc4mw/LuT26pjGJw00L6moe2OFgu5x/gdydrLgfEGOT43PzHl0OFxO9DL2LyOp7uP7XQV4jx2fHJySXQ4VE4lrToXkfM7oXEfpf8ANRnibiBob5OlAZG303Gn5adU4m4hGXydL6YWjKbabaW+qiJ0QUXbPDHwvkfTuqK980MUuRzKZjuW4tBuXSgjS40A3sT7L08I/DC3LxTEGa6Op6dw27SSA/qB+ZXbgEs2PCipI4o2RRMbHGxoaxjRla1o2AAWSiICIiAiIgIiICIiAiIgIiICIiAiIgIiICIiAtdjOKw0sElTUPEcTBdzj+wA6knSypjeLQUsElVUPEcLBdxPXsAOpO1lwPHMXnxuo8xPmhwyJx5UV9+mY/eef2vYdSQux3G58bn5suaHC4nEsjv8R7u7uP7X0UY4o4jBHlKYBsLRl07dlTijiIOHlKYZIW+nTa3ZRTbQIGy7f4SeGFuXimIM10fT07h+bZJB37N/Mq/wj8L8nLxTEI/Xo+np3D4diJZB97s3puddu1gIACuREBERAREQEREBERAREQEREBERAREQEREBERAWsxvF4KSB9XUPEcTBck7k62DR1cdgFfi2JxU0MlTO4RxMaXOcfz27k9lxbicSYwYsVdKf9IYXtEI0fHICR9o3a7hbX3t9Q1eNYrPjU/majNDhkTjyYr7+57vP7bD3jPFHEmf+mp7Mhb6dNrdgruKuJM/9JT2bC306aC3YKJW6DX+6ClugXdfCPww5fLxPEGfaaPgp3D4NiJJAR8fYdOuu1/hL4XiLJidey82j4KdwuI+0kgI+PqB0+u3ZQEABXIiAiIgIiICIiAiIgIiICIiAiIgIiICIiAiIgLCxPEIqeKSoncGRMaXPcdgP+VdiFbHBE+eZwjiY0ue87Bq4JxTxHJjEpkeXQYRE4ljdnTOHzO/zT6oLOJcdlxmczSl0GExOPLZexlcOp7kj9AotjfF8tpKWkJipnR8lzW6Ncz/OqwuI+ITNaCEZKdoytaNAQP7LSUlK+WRkMTXPke4Na0C7nOOwAQb7HeH2RwRVlJIZ6SSzHEgCaKawvHI0e+xXV/CXww5OTEq9t59HQQOFxFvZ7x1dsQOn1223hh4ZsoWCpqw2SsdY5d44ewA2c/36dO56cApItAFVEVQREQEREBERAREQEREBERAREQEREBERAREQFiYhWxwxPnmc2OJjS57ybNaFWvq2xRvmeHFjGlzg0FziPYDdcE4r4jmxZ5kmz02EROOWM+mSZ46u7/2+uqCnFnEsmMSF7i6HB4nelvwvmcPmd/mn1UD4jx4zEQxDJTsGVrRoCAreIseMxEUQyU7PSxg0Flj8O4DUV1QylpmF0h3OoY0dXOPQBB4YThs1TMymgY6SV5DWtGpPuew9+i+lPDbw7hw2MTSWkrnNs+X5YwbXZH7e+59tlm8A8C02GQ2ZaSpeBzZyPUfwt+6y/T9VMQEFAFciICIiAiIgIiICIiAiIgIiICIiAiIgIiICIiCitJQlaLHnEktfIIqUMzSODsj3Xvpm6N2v9VnLLjFk3XhjOMBzXxQ5nCz872DMSBbMyLo5+tv/AKuSeKGCy1L3TUDZH00bPtCDcSSX9YjaBqW/N736ghSuux4VrfKUrQzDGPDX1DDkebAk8k9ADu63Qgb3GbwrgL6oMmldaiYRyWMvGKgNPokeOgFh9bLhM8rm68cZj24Hwtw5UYhUtpacXJ1c83yRt6ucf8uvqDgvhGmw2nEEAu82MspA5kju5PbsOizcE4dpqTnGnjDDNIZZDuS769vb3K3AC9LiAKqIgIiICIiAiIgIiICIiAiIgIiICIiAiIgIiICtcrkQY1VUMjY+WQhsbGl7nHQBoFySvnzFMRrcfrnw0zZPJNeSLNAAYLeqQ6BzjbRpOl12/iTAxWtZTzPcKXNmmib6XTEEFrHO6R7kgamw1te+yoqOOGNsMLGRxtADWtAa0D6BSzay6Qmm4PkcYaZ7Wx0LGjOwOu6QDaOw2BOpN9duqnbGAAAAAAAAbCw2AVyvAWcMJjOlyyuXqAKqItsiIiAiIgIiIKIsLE8Sip2CSYuDS5rBlY+Q5naNFmAnU6fUgdQqU+KRPmfTtLzIwXf9m8MG3zluUnUaAqbjUwys3rpnIixTXxc4U2Yc4xmXJ1yAhub9TZVJLfRloqXS6IIsXEK6OCJ08rgyNou5x2Gtlk3RdXW9LkVLqqIoi8p5msY6R5DWNBc4nYAaklW0lSySNksZzMe0PadrtIuDr7EIurrbIRLql0RVERAREQFaQrkQUAVURAREQEREBERAREQaHjE/0waBISaim/22PkeA2Zj3OswEizWuN/p3WFDVSRMnoIopRUNjeYpuU/kyPLMwLpCLZ77kmxPXopUVSyzcd3bvh5tYcde+0HpxODSMfJWOY6pla4iKaIcswkeokveAJCLOc4buI0aCPOkmMj4GyiuAZFXsL+VUMkyc5joRnDcxJjj73JAB1NjPLJZZ4N/qt+3538fKG0dPUyRwSE1GaogjinzOlidDKy2d4bcZLgSagDUM+8b2VramOuJDqltM0cr0iSc8vy7yJG/EC4SADVrn31JsQFNUKXD5J9VZb9s7mnOaqabyrWkVr3zYZMyZrop5B5izGMFi2zXX5va4sTuCdnUzyZqqOLzhjcyjlBLZg6xl/qBG5wuHcos9DdQb2AIKmdkATh8l+qn7fzaHx83lOt5vynmxvzvNeX5Iva/2tudf3y36La4m6Y0RZFzRNy4SS5pdKGFwD75CMz8ofcNN77WuFvLIVrixfNuy69KhxbMGUQlNU+PLUZixssTzJnbyM7Q4vDcuf4zbbNqtZSxVLKOSLJWNe/DoBE1pku2ohEgdbKfsybRG2mbsTcLolkss8HSfVamte+/920WKh744qlgnEkLmvdCC9he0hpewtacryAbjcZm27rUSUr454opZK0sdTTyTBhnkY2XMxzQx7QSDZsgDQ75Wi3q9U0VFbi54ee4zWmt4cnkko6d8oeJeU0SZ2mN/MAs+7SAdwUWyCLUjjllu2v/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080" name="Picture 8" descr="https://toplist.vn/images/800px/bai-van-ta-chiec-but-muc-so-1-2104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59" y="7937"/>
            <a:ext cx="692432" cy="9590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2351" y="838200"/>
            <a:ext cx="8912225" cy="5016758"/>
          </a:xfrm>
          <a:prstGeom prst="rect">
            <a:avLst/>
          </a:prstGeom>
          <a:noFill/>
        </p:spPr>
        <p:txBody>
          <a:bodyPr wrap="square" rtlCol="0">
            <a:spAutoFit/>
          </a:bodyPr>
          <a:lstStyle/>
          <a:p>
            <a:r>
              <a:rPr lang="vi-VN" sz="4000" b="1" dirty="0" smtClean="0">
                <a:solidFill>
                  <a:srgbClr val="FF0000"/>
                </a:solidFill>
              </a:rPr>
              <a:t>    </a:t>
            </a:r>
            <a:r>
              <a:rPr lang="vi-VN" sz="4000" b="1" u="sng" dirty="0" smtClean="0">
                <a:solidFill>
                  <a:srgbClr val="FF0000"/>
                </a:solidFill>
              </a:rPr>
              <a:t>I. Lĩnh vực chủ yếu của KHTN:</a:t>
            </a:r>
          </a:p>
          <a:p>
            <a:r>
              <a:rPr lang="vi-VN" sz="2800" dirty="0" smtClean="0">
                <a:solidFill>
                  <a:srgbClr val="002060"/>
                </a:solidFill>
              </a:rPr>
              <a:t>-Khoa học tự nhiên gồm 4 lĩnh vực chính:</a:t>
            </a:r>
          </a:p>
          <a:p>
            <a:r>
              <a:rPr lang="vi-VN" sz="2800" dirty="0" smtClean="0">
                <a:solidFill>
                  <a:srgbClr val="002060"/>
                </a:solidFill>
              </a:rPr>
              <a:t>+ Vật lý học: nghiên cứu về vật chất, quy luật vận động, lực, năng lượng và sự biến đổi</a:t>
            </a:r>
          </a:p>
          <a:p>
            <a:r>
              <a:rPr lang="vi-VN" sz="2800" dirty="0" smtClean="0">
                <a:solidFill>
                  <a:srgbClr val="002060"/>
                </a:solidFill>
              </a:rPr>
              <a:t>+Hóa học là nghiên cứu về chất và sự biến đổi của chúng</a:t>
            </a:r>
          </a:p>
          <a:p>
            <a:r>
              <a:rPr lang="vi-VN" sz="2800" dirty="0" smtClean="0">
                <a:solidFill>
                  <a:srgbClr val="002060"/>
                </a:solidFill>
              </a:rPr>
              <a:t>+Sinh học hay sinh vật học nghiên cứu về vật sống, mối quan hệ giữa chúng với nhau và với môi trường</a:t>
            </a:r>
          </a:p>
          <a:p>
            <a:r>
              <a:rPr lang="vi-VN" sz="2800" dirty="0" smtClean="0">
                <a:solidFill>
                  <a:srgbClr val="002060"/>
                </a:solidFill>
              </a:rPr>
              <a:t>+Khoa học và trái đất:Nghiên cứu về quy luật vận động và biến đổi của các vật thể trên bầu trời</a:t>
            </a:r>
          </a:p>
        </p:txBody>
      </p:sp>
    </p:spTree>
    <p:extLst>
      <p:ext uri="{BB962C8B-B14F-4D97-AF65-F5344CB8AC3E}">
        <p14:creationId xmlns:p14="http://schemas.microsoft.com/office/powerpoint/2010/main" val="183200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circle(in)">
                                      <p:cBhvr>
                                        <p:cTn id="7" dur="20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 calcmode="lin" valueType="num">
                                      <p:cBhvr additive="base">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 calcmode="lin" valueType="num">
                                      <p:cBhvr additive="base">
                                        <p:cTn id="24"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 calcmode="lin" valueType="num">
                                      <p:cBhvr additive="base">
                                        <p:cTn id="30"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xEl>
                                              <p:pRg st="5" end="5"/>
                                            </p:txEl>
                                          </p:spTgt>
                                        </p:tgtEl>
                                        <p:attrNameLst>
                                          <p:attrName>style.visibility</p:attrName>
                                        </p:attrNameLst>
                                      </p:cBhvr>
                                      <p:to>
                                        <p:strVal val="visible"/>
                                      </p:to>
                                    </p:set>
                                    <p:anim calcmode="lin" valueType="num">
                                      <p:cBhvr additive="base">
                                        <p:cTn id="36"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circle(in)">
                                      <p:cBhvr>
                                        <p:cTn id="4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381000"/>
            <a:ext cx="8001000" cy="1066800"/>
          </a:xfrm>
          <a:prstGeom prst="roundRect">
            <a:avLst/>
          </a:prstGeom>
          <a:solidFill>
            <a:srgbClr val="8C208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b="1" dirty="0" smtClean="0">
              <a:solidFill>
                <a:srgbClr val="FFFF00"/>
              </a:solidFill>
              <a:latin typeface="Times New Roman" panose="02020603050405020304" pitchFamily="18" charset="0"/>
              <a:cs typeface="Times New Roman" panose="02020603050405020304" pitchFamily="18" charset="0"/>
            </a:endParaRPr>
          </a:p>
          <a:p>
            <a:pPr algn="ctr"/>
            <a:r>
              <a:rPr lang="vi-VN" sz="3600" b="1" dirty="0" smtClean="0">
                <a:solidFill>
                  <a:srgbClr val="FFFF00"/>
                </a:solidFill>
                <a:latin typeface="Times New Roman" panose="02020603050405020304" pitchFamily="18" charset="0"/>
                <a:cs typeface="Times New Roman" panose="02020603050405020304" pitchFamily="18" charset="0"/>
              </a:rPr>
              <a:t>CÁC LĨNH VỰC KHTN</a:t>
            </a:r>
          </a:p>
          <a:p>
            <a:pPr algn="ctr"/>
            <a:r>
              <a:rPr lang="en-US" sz="3600" b="1" dirty="0" smtClean="0">
                <a:solidFill>
                  <a:srgbClr val="FFFF00"/>
                </a:solidFill>
                <a:latin typeface="Times New Roman" panose="02020603050405020304" pitchFamily="18" charset="0"/>
                <a:cs typeface="Times New Roman" panose="02020603050405020304" pitchFamily="18" charset="0"/>
              </a:rPr>
              <a:t> </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191000" y="6175972"/>
            <a:ext cx="3124200" cy="523220"/>
          </a:xfrm>
          <a:prstGeom prst="rect">
            <a:avLst/>
          </a:prstGeom>
          <a:noFill/>
        </p:spPr>
        <p:txBody>
          <a:bodyPr wrap="square" rtlCol="0">
            <a:spAutoFit/>
          </a:bodyPr>
          <a:lstStyle/>
          <a:p>
            <a:r>
              <a:rPr lang="vi-VN" sz="2800" b="1" dirty="0" smtClean="0">
                <a:solidFill>
                  <a:srgbClr val="FF0000"/>
                </a:solidFill>
              </a:rPr>
              <a:t> </a:t>
            </a:r>
            <a:endParaRPr lang="vi-VN" sz="2800" b="1" dirty="0">
              <a:solidFill>
                <a:srgbClr val="FF0000"/>
              </a:solidFill>
            </a:endParaRPr>
          </a:p>
        </p:txBody>
      </p:sp>
      <p:pic>
        <p:nvPicPr>
          <p:cNvPr id="5" name="Picture 2" descr="quy trinh trong rau thuy c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543800" cy="39919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5745085"/>
            <a:ext cx="8648700" cy="523220"/>
          </a:xfrm>
          <a:prstGeom prst="rect">
            <a:avLst/>
          </a:prstGeom>
          <a:noFill/>
        </p:spPr>
        <p:txBody>
          <a:bodyPr wrap="square" rtlCol="0">
            <a:spAutoFit/>
          </a:bodyPr>
          <a:lstStyle/>
          <a:p>
            <a:r>
              <a:rPr lang="vi-VN" sz="2800" b="1" smtClean="0">
                <a:solidFill>
                  <a:srgbClr val="FF0000"/>
                </a:solidFill>
              </a:rPr>
              <a:t> MÔ HÌNH TRÔNG RAU THỦY CANH TRONG NHÀ</a:t>
            </a:r>
            <a:endParaRPr lang="vi-VN" sz="2800" b="1" dirty="0">
              <a:solidFill>
                <a:srgbClr val="FF0000"/>
              </a:solidFill>
            </a:endParaRPr>
          </a:p>
        </p:txBody>
      </p:sp>
    </p:spTree>
    <p:extLst>
      <p:ext uri="{BB962C8B-B14F-4D97-AF65-F5344CB8AC3E}">
        <p14:creationId xmlns:p14="http://schemas.microsoft.com/office/powerpoint/2010/main" val="196888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265937"/>
          </a:xfrm>
        </p:spPr>
        <p:txBody>
          <a:bodyPr/>
          <a:lstStyle/>
          <a:p>
            <a:pPr lvl="8"/>
            <a:endParaRPr lang="vi-VN" dirty="0"/>
          </a:p>
        </p:txBody>
      </p:sp>
      <p:sp>
        <p:nvSpPr>
          <p:cNvPr id="3" name="Title 2"/>
          <p:cNvSpPr>
            <a:spLocks noGrp="1"/>
          </p:cNvSpPr>
          <p:nvPr>
            <p:ph type="title"/>
          </p:nvPr>
        </p:nvSpPr>
        <p:spPr/>
        <p:txBody>
          <a:bodyPr/>
          <a:lstStyle/>
          <a:p>
            <a:endParaRPr lang="vi-VN" dirty="0"/>
          </a:p>
        </p:txBody>
      </p:sp>
      <p:sp>
        <p:nvSpPr>
          <p:cNvPr id="4" name="AutoShape 2" descr="phương pháp lấy mẫu nước thải và các phương pháp xử lý nước thả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TextBox 6"/>
          <p:cNvSpPr txBox="1"/>
          <p:nvPr/>
        </p:nvSpPr>
        <p:spPr>
          <a:xfrm>
            <a:off x="3276600" y="5951548"/>
            <a:ext cx="5486400" cy="523220"/>
          </a:xfrm>
          <a:prstGeom prst="rect">
            <a:avLst/>
          </a:prstGeom>
          <a:noFill/>
        </p:spPr>
        <p:txBody>
          <a:bodyPr wrap="square" rtlCol="0">
            <a:spAutoFit/>
          </a:bodyPr>
          <a:lstStyle/>
          <a:p>
            <a:r>
              <a:rPr lang="vi-VN" sz="2800" b="1" smtClean="0">
                <a:solidFill>
                  <a:srgbClr val="FF0000"/>
                </a:solidFill>
              </a:rPr>
              <a:t> BẢN TIN DỰ BÁO THỜI TIẾT</a:t>
            </a:r>
            <a:endParaRPr lang="vi-VN" sz="2800" b="1" dirty="0">
              <a:solidFill>
                <a:srgbClr val="FF0000"/>
              </a:solidFill>
            </a:endParaRPr>
          </a:p>
        </p:txBody>
      </p:sp>
      <p:pic>
        <p:nvPicPr>
          <p:cNvPr id="8" name="Picture 8" descr="https://vnn-imgs-f.vgcloud.vn/2020/06/25/10/bat-mi-ve-hoa-khoi-sinh-vien-dan-ban-tin-thoi-tiet-vt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41460"/>
            <a:ext cx="8759825" cy="576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24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5175</TotalTime>
  <Words>1136</Words>
  <Application>Microsoft Office PowerPoint</Application>
  <PresentationFormat>On-screen Show (4:3)</PresentationFormat>
  <Paragraphs>117</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Calibri</vt:lpstr>
      <vt:lpstr>Lucida Sans Unicode</vt:lpstr>
      <vt:lpstr>Time NEWROMAN s New Roman</vt:lpstr>
      <vt:lpstr>Time s New Roman</vt:lpstr>
      <vt:lpstr>Times New Roman</vt:lpstr>
      <vt:lpstr>Verdana</vt:lpstr>
      <vt:lpstr>Wingdings</vt:lpstr>
      <vt:lpstr>Wingdings 2</vt:lpstr>
      <vt:lpstr>Wingdings 3</vt:lpstr>
      <vt:lpstr>Concourse</vt:lpstr>
      <vt:lpstr>KHOA HỌC TỰ NHIÊN 6</vt:lpstr>
      <vt:lpstr> Bài 2: CÁC LĨNH VỰC CHỦ YẾU CỦA KHOA HỌC TỰ NHIÊN Môn học: Khoa học tự nhiên lớp 6 Thời gian thực hiện: 02 tiết </vt:lpstr>
      <vt:lpstr>PowerPoint Presentation</vt:lpstr>
      <vt:lpstr>Quan sát clip để trả lời câu hỏi, hết thúc clip sẽ kết thúc trả lời câu hỏi</vt:lpstr>
      <vt:lpstr>-GV hướng dẫn học sinh thực hiện thi nghiêm 1,2,4 và quan sát hình ảnh (video) thí nghiệm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BUỔI HỌC KẾT THÚC            CHÀO TẠM BIỆT CHÚC CÁC BẠN HOÀN THÀNH TỐT BÀI TẬP VỀ NHÀ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AN</dc:creator>
  <cp:lastModifiedBy>Home</cp:lastModifiedBy>
  <cp:revision>174</cp:revision>
  <dcterms:created xsi:type="dcterms:W3CDTF">2021-01-04T19:04:50Z</dcterms:created>
  <dcterms:modified xsi:type="dcterms:W3CDTF">2022-08-02T05:01:32Z</dcterms:modified>
</cp:coreProperties>
</file>