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60" r:id="rId2"/>
    <p:sldId id="257" r:id="rId3"/>
    <p:sldId id="320" r:id="rId4"/>
    <p:sldId id="346" r:id="rId5"/>
    <p:sldId id="347" r:id="rId6"/>
    <p:sldId id="349" r:id="rId7"/>
    <p:sldId id="350" r:id="rId8"/>
    <p:sldId id="351" r:id="rId9"/>
    <p:sldId id="319" r:id="rId10"/>
    <p:sldId id="352" r:id="rId11"/>
    <p:sldId id="353" r:id="rId12"/>
    <p:sldId id="354" r:id="rId13"/>
    <p:sldId id="357" r:id="rId14"/>
    <p:sldId id="358" r:id="rId15"/>
    <p:sldId id="359" r:id="rId16"/>
    <p:sldId id="356" r:id="rId17"/>
    <p:sldId id="343" r:id="rId18"/>
    <p:sldId id="344" r:id="rId19"/>
    <p:sldId id="32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62" d="100"/>
          <a:sy n="62" d="100"/>
        </p:scale>
        <p:origin x="134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19/08/2022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19/08/2022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19/08/2022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19/08/2022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19/08/2022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8.jpe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8.jpe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8.jpe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10" Type="http://schemas.openxmlformats.org/officeDocument/2006/relationships/image" Target="../media/image25.png"/><Relationship Id="rId4" Type="http://schemas.openxmlformats.org/officeDocument/2006/relationships/image" Target="../media/image8.jpe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uilding, roof&#10;&#10;Description automatically generated">
            <a:extLst>
              <a:ext uri="{FF2B5EF4-FFF2-40B4-BE49-F238E27FC236}">
                <a16:creationId xmlns:a16="http://schemas.microsoft.com/office/drawing/2014/main" xmlns="" id="{0582134A-0554-4321-E6B0-CBE9839A2D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a:stretch/>
        </p:blipFill>
        <p:spPr>
          <a:xfrm>
            <a:off x="10274" y="0"/>
            <a:ext cx="9133726" cy="4876800"/>
          </a:xfrm>
          <a:prstGeom prst="rect">
            <a:avLst/>
          </a:prstGeom>
        </p:spPr>
      </p:pic>
      <p:sp>
        <p:nvSpPr>
          <p:cNvPr id="12" name="Rectangle: Beveled 11">
            <a:extLst>
              <a:ext uri="{FF2B5EF4-FFF2-40B4-BE49-F238E27FC236}">
                <a16:creationId xmlns:a16="http://schemas.microsoft.com/office/drawing/2014/main" xmlns="" id="{349AC5F7-E118-BE98-9D81-727120CCAD02}"/>
              </a:ext>
            </a:extLst>
          </p:cNvPr>
          <p:cNvSpPr/>
          <p:nvPr/>
        </p:nvSpPr>
        <p:spPr>
          <a:xfrm>
            <a:off x="10274" y="4876800"/>
            <a:ext cx="9133726" cy="19812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a:solidFill>
                  <a:srgbClr val="0D30DD"/>
                </a:solidFill>
              </a:rPr>
              <a:t>- TỔ CHUYÊN MÔN: LỊCH SỬ - ĐỊA LÝ - GIÁO DỤC CÔNG DÂN</a:t>
            </a:r>
          </a:p>
          <a:p>
            <a:r>
              <a:rPr lang="en-US" sz="2600" b="1">
                <a:solidFill>
                  <a:srgbClr val="0D30DD"/>
                </a:solidFill>
              </a:rPr>
              <a:t>- NHÓM: LỊCH SỬ - ĐỊA LÝ</a:t>
            </a:r>
          </a:p>
          <a:p>
            <a:pPr algn="ctr"/>
            <a:endParaRPr lang="en-US"/>
          </a:p>
        </p:txBody>
      </p:sp>
    </p:spTree>
    <p:extLst>
      <p:ext uri="{BB962C8B-B14F-4D97-AF65-F5344CB8AC3E}">
        <p14:creationId xmlns:p14="http://schemas.microsoft.com/office/powerpoint/2010/main" val="3773536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515910" cy="198515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20.3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s</a:t>
            </a:r>
            <a:r>
              <a:rPr lang="vi-VN" sz="2000" i="1" dirty="0">
                <a:solidFill>
                  <a:srgbClr val="FF0000"/>
                </a:solidFill>
                <a:latin typeface="Cambria" panose="02040503050406030204" pitchFamily="18" charset="0"/>
                <a:ea typeface="Cambria" panose="02040503050406030204" pitchFamily="18" charset="0"/>
              </a:rPr>
              <a:t>o sánh đặc điểm động vật, thực vật của đới nóng, đới ôn hòa, đới lạnh và giải thích nguyên nhân.</a:t>
            </a: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71600"/>
            <a:ext cx="4474760" cy="1800493"/>
          </a:xfrm>
          <a:prstGeom prst="rect">
            <a:avLst/>
          </a:prstGeom>
        </p:spPr>
        <p:txBody>
          <a:bodyPr wrap="square">
            <a:spAutoFit/>
          </a:bodyPr>
          <a:lstStyle/>
          <a:p>
            <a:pPr algn="just"/>
            <a:r>
              <a:rPr lang="en-US" sz="1850" dirty="0">
                <a:latin typeface="Cambria" panose="02040503050406030204" pitchFamily="18" charset="0"/>
                <a:ea typeface="Cambria" panose="02040503050406030204" pitchFamily="18" charset="0"/>
              </a:rPr>
              <a:t>- Đ</a:t>
            </a:r>
            <a:r>
              <a:rPr lang="vi-VN" sz="1850" dirty="0">
                <a:latin typeface="Cambria" panose="02040503050406030204" pitchFamily="18" charset="0"/>
                <a:ea typeface="Cambria" panose="02040503050406030204" pitchFamily="18" charset="0"/>
              </a:rPr>
              <a:t>ộng, thực vật ở đới nóng phong phú đa dạng hơn đới ôn hòa; động thực vật ở đới ôn hòa phong phú đa dạng hơn đới lạnh. </a:t>
            </a:r>
          </a:p>
          <a:p>
            <a:pPr algn="just"/>
            <a:r>
              <a:rPr lang="vi-VN" sz="1850" dirty="0">
                <a:latin typeface="Cambria" panose="02040503050406030204" pitchFamily="18" charset="0"/>
                <a:ea typeface="Cambria" panose="02040503050406030204" pitchFamily="18" charset="0"/>
              </a:rPr>
              <a:t>- </a:t>
            </a:r>
            <a:r>
              <a:rPr lang="en-US" sz="1850" dirty="0" err="1">
                <a:latin typeface="Cambria" panose="02040503050406030204" pitchFamily="18" charset="0"/>
                <a:ea typeface="Cambria" panose="02040503050406030204" pitchFamily="18" charset="0"/>
              </a:rPr>
              <a:t>Nguyên</a:t>
            </a:r>
            <a:r>
              <a:rPr lang="en-US" sz="1850" dirty="0">
                <a:latin typeface="Cambria" panose="02040503050406030204" pitchFamily="18" charset="0"/>
                <a:ea typeface="Cambria" panose="02040503050406030204" pitchFamily="18" charset="0"/>
              </a:rPr>
              <a:t> </a:t>
            </a:r>
            <a:r>
              <a:rPr lang="en-US" sz="1850" dirty="0" err="1">
                <a:latin typeface="Cambria" panose="02040503050406030204" pitchFamily="18" charset="0"/>
                <a:ea typeface="Cambria" panose="02040503050406030204" pitchFamily="18" charset="0"/>
              </a:rPr>
              <a:t>nhân</a:t>
            </a:r>
            <a:r>
              <a:rPr lang="vi-VN" sz="1850" dirty="0">
                <a:latin typeface="Cambria" panose="02040503050406030204" pitchFamily="18" charset="0"/>
                <a:ea typeface="Cambria" panose="02040503050406030204" pitchFamily="18" charset="0"/>
              </a:rPr>
              <a:t>: do nhiệt độ và lượng mưa ở đới nóng cao hơn đới ôn hòa, nhiệt độ và lượng mưa ở đới ôn hòa cao hơn đới lạnh.</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đới thiên nhiên trên thế giới</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13928" y="3655695"/>
            <a:ext cx="4681220" cy="2897505"/>
          </a:xfrm>
          <a:prstGeom prst="rect">
            <a:avLst/>
          </a:prstGeom>
          <a:noFill/>
          <a:ln>
            <a:solidFill>
              <a:srgbClr val="00FF00"/>
            </a:solidFill>
          </a:ln>
        </p:spPr>
      </p:pic>
    </p:spTree>
    <p:extLst>
      <p:ext uri="{BB962C8B-B14F-4D97-AF65-F5344CB8AC3E}">
        <p14:creationId xmlns:p14="http://schemas.microsoft.com/office/powerpoint/2010/main" val="311815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424818"/>
            <a:ext cx="6792509" cy="4290182"/>
          </a:xfrm>
          <a:prstGeom prst="wedgeRoundRectCallout">
            <a:avLst>
              <a:gd name="adj1" fmla="val 48444"/>
              <a:gd name="adj2" fmla="val 5316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9600" y="1669226"/>
            <a:ext cx="6649197" cy="3893374"/>
          </a:xfrm>
          <a:prstGeom prst="rect">
            <a:avLst/>
          </a:prstGeom>
        </p:spPr>
        <p:txBody>
          <a:bodyPr wrap="square">
            <a:spAutoFit/>
          </a:bodyPr>
          <a:lstStyle/>
          <a:p>
            <a:pPr algn="just"/>
            <a:r>
              <a:rPr lang="vi-VN" sz="1900" b="1" dirty="0">
                <a:solidFill>
                  <a:srgbClr val="FF0000"/>
                </a:solidFill>
                <a:latin typeface="Cambria" panose="02040503050406030204" pitchFamily="18" charset="0"/>
                <a:ea typeface="Cambria" panose="02040503050406030204" pitchFamily="18" charset="0"/>
              </a:rPr>
              <a:t>1. Đới nóng</a:t>
            </a:r>
          </a:p>
          <a:p>
            <a:pPr algn="just"/>
            <a:r>
              <a:rPr lang="vi-VN" sz="1900" dirty="0">
                <a:latin typeface="Cambria" panose="02040503050406030204" pitchFamily="18" charset="0"/>
                <a:ea typeface="Cambria" panose="02040503050406030204" pitchFamily="18" charset="0"/>
              </a:rPr>
              <a:t>- Giới hạn</a:t>
            </a:r>
            <a:r>
              <a:rPr lang="en-US" sz="1900" dirty="0">
                <a:latin typeface="Cambria" panose="02040503050406030204" pitchFamily="18" charset="0"/>
                <a:ea typeface="Cambria" panose="02040503050406030204" pitchFamily="18" charset="0"/>
              </a:rPr>
              <a:t>:</a:t>
            </a:r>
            <a:r>
              <a:rPr lang="vi-VN" sz="1900" dirty="0">
                <a:latin typeface="Cambria" panose="02040503050406030204" pitchFamily="18" charset="0"/>
                <a:ea typeface="Cambria" panose="02040503050406030204" pitchFamily="18" charset="0"/>
              </a:rPr>
              <a:t> từ khoảng chí tuyến Bắc đến chí tuyến Nam.</a:t>
            </a:r>
          </a:p>
          <a:p>
            <a:pPr algn="just"/>
            <a:r>
              <a:rPr lang="vi-VN" sz="1900" dirty="0">
                <a:latin typeface="Cambria" panose="02040503050406030204" pitchFamily="18" charset="0"/>
                <a:ea typeface="Cambria" panose="02040503050406030204" pitchFamily="18" charset="0"/>
              </a:rPr>
              <a:t>- Giới động thực vật ở đây hết sức phong phú, đa dạng.</a:t>
            </a:r>
          </a:p>
          <a:p>
            <a:pPr algn="just"/>
            <a:r>
              <a:rPr lang="vi-VN" sz="1900" b="1" dirty="0">
                <a:solidFill>
                  <a:srgbClr val="FF0000"/>
                </a:solidFill>
                <a:latin typeface="Cambria" panose="02040503050406030204" pitchFamily="18" charset="0"/>
                <a:ea typeface="Cambria" panose="02040503050406030204" pitchFamily="18" charset="0"/>
              </a:rPr>
              <a:t>2. Đới ôn hòa</a:t>
            </a:r>
          </a:p>
          <a:p>
            <a:pPr algn="just"/>
            <a:r>
              <a:rPr lang="vi-VN" sz="1900" dirty="0">
                <a:latin typeface="Cambria" panose="02040503050406030204" pitchFamily="18" charset="0"/>
                <a:ea typeface="Cambria" panose="02040503050406030204" pitchFamily="18" charset="0"/>
              </a:rPr>
              <a:t> - Giới hạn: khoảng từ chí tuyến Bắc đến vòng cực Bắc và từ chí tuyến Nam đến vòng cực Nam.</a:t>
            </a:r>
          </a:p>
          <a:p>
            <a:pPr algn="just"/>
            <a:r>
              <a:rPr lang="vi-VN" sz="1900" dirty="0">
                <a:latin typeface="Cambria" panose="02040503050406030204" pitchFamily="18" charset="0"/>
                <a:ea typeface="Cambria" panose="02040503050406030204" pitchFamily="18" charset="0"/>
              </a:rPr>
              <a:t>- Thảm thực vật thay đổi từ tây sang đông, động vật ít hơn so với đới nóng.</a:t>
            </a:r>
          </a:p>
          <a:p>
            <a:pPr algn="just"/>
            <a:r>
              <a:rPr lang="vi-VN" sz="1900" b="1" dirty="0">
                <a:solidFill>
                  <a:srgbClr val="FF0000"/>
                </a:solidFill>
                <a:latin typeface="Cambria" panose="02040503050406030204" pitchFamily="18" charset="0"/>
                <a:ea typeface="Cambria" panose="02040503050406030204" pitchFamily="18" charset="0"/>
              </a:rPr>
              <a:t>3. Đới lạnh</a:t>
            </a:r>
          </a:p>
          <a:p>
            <a:pPr algn="just"/>
            <a:r>
              <a:rPr lang="vi-VN" sz="1900" dirty="0">
                <a:latin typeface="Cambria" panose="02040503050406030204" pitchFamily="18" charset="0"/>
                <a:ea typeface="Cambria" panose="02040503050406030204" pitchFamily="18" charset="0"/>
              </a:rPr>
              <a:t>- Giới hạn: từ vòng cực Bắc đến cực Bắc và từ vòng cực Nam đến cực Nam.</a:t>
            </a:r>
          </a:p>
          <a:p>
            <a:pPr algn="just"/>
            <a:r>
              <a:rPr lang="vi-VN" sz="1900" dirty="0">
                <a:latin typeface="Cambria" panose="02040503050406030204" pitchFamily="18" charset="0"/>
                <a:ea typeface="Cambria" panose="02040503050406030204" pitchFamily="18" charset="0"/>
              </a:rPr>
              <a:t>- Thực vật kém phát triển, động là các loài thú có long và mỡ dày.</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5793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Các đới thiên nhiên trên thế giới</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Tree>
    <p:extLst>
      <p:ext uri="{BB962C8B-B14F-4D97-AF65-F5344CB8AC3E}">
        <p14:creationId xmlns:p14="http://schemas.microsoft.com/office/powerpoint/2010/main" val="3195111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
                                            <p:txEl>
                                              <p:pRg st="6" end="6"/>
                                            </p:txEl>
                                          </p:spTgt>
                                        </p:tgtEl>
                                        <p:attrNameLst>
                                          <p:attrName>style.visibility</p:attrName>
                                        </p:attrNameLst>
                                      </p:cBhvr>
                                      <p:to>
                                        <p:strVal val="visible"/>
                                      </p:to>
                                    </p:set>
                                    <p:animEffect transition="in" filter="randombar(horizontal)">
                                      <p:cBhvr>
                                        <p:cTn id="59" dur="500"/>
                                        <p:tgtEl>
                                          <p:spTgt spid="32">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32">
                                            <p:txEl>
                                              <p:pRg st="7" end="7"/>
                                            </p:txEl>
                                          </p:spTgt>
                                        </p:tgtEl>
                                        <p:attrNameLst>
                                          <p:attrName>style.visibility</p:attrName>
                                        </p:attrNameLst>
                                      </p:cBhvr>
                                      <p:to>
                                        <p:strVal val="visible"/>
                                      </p:to>
                                    </p:set>
                                    <p:animEffect transition="in" filter="randombar(horizontal)">
                                      <p:cBhvr>
                                        <p:cTn id="64" dur="500"/>
                                        <p:tgtEl>
                                          <p:spTgt spid="32">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32">
                                            <p:txEl>
                                              <p:pRg st="8" end="8"/>
                                            </p:txEl>
                                          </p:spTgt>
                                        </p:tgtEl>
                                        <p:attrNameLst>
                                          <p:attrName>style.visibility</p:attrName>
                                        </p:attrNameLst>
                                      </p:cBhvr>
                                      <p:to>
                                        <p:strVal val="visible"/>
                                      </p:to>
                                    </p:set>
                                    <p:animEffect transition="in" filter="randombar(horizontal)">
                                      <p:cBhvr>
                                        <p:cTn id="69" dur="500"/>
                                        <p:tgtEl>
                                          <p:spTgt spid="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19297"/>
            <a:ext cx="3515910" cy="2062103"/>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các</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ảnh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sau</a:t>
            </a:r>
            <a:r>
              <a:rPr lang="en-US" sz="2100" i="1" dirty="0">
                <a:solidFill>
                  <a:srgbClr val="FF0000"/>
                </a:solidFill>
                <a:latin typeface="Cambria" panose="02040503050406030204" pitchFamily="18" charset="0"/>
                <a:ea typeface="Cambria" panose="02040503050406030204" pitchFamily="18" charset="0"/>
              </a:rPr>
              <a:t>  </a:t>
            </a:r>
          </a:p>
          <a:p>
            <a:pPr algn="ct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cho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biết</a:t>
            </a:r>
            <a:r>
              <a:rPr lang="en-US" sz="2100" i="1" dirty="0">
                <a:solidFill>
                  <a:srgbClr val="FF0000"/>
                </a:solidFill>
                <a:latin typeface="Cambria" panose="02040503050406030204" pitchFamily="18" charset="0"/>
                <a:ea typeface="Cambria" panose="02040503050406030204" pitchFamily="18" charset="0"/>
              </a:rPr>
              <a:t> r</a:t>
            </a:r>
            <a:r>
              <a:rPr lang="vi-VN" sz="2100" i="1" dirty="0">
                <a:solidFill>
                  <a:srgbClr val="FF0000"/>
                </a:solidFill>
                <a:latin typeface="Cambria" panose="02040503050406030204" pitchFamily="18" charset="0"/>
                <a:ea typeface="Cambria" panose="02040503050406030204" pitchFamily="18" charset="0"/>
              </a:rPr>
              <a:t>ừng nhiệt đới là gì? Kể tên một số </a:t>
            </a:r>
            <a:endParaRPr lang="en-US" sz="2100" i="1" dirty="0">
              <a:solidFill>
                <a:srgbClr val="FF0000"/>
              </a:solidFill>
              <a:latin typeface="Cambria" panose="02040503050406030204" pitchFamily="18" charset="0"/>
              <a:ea typeface="Cambria" panose="02040503050406030204" pitchFamily="18" charset="0"/>
            </a:endParaRPr>
          </a:p>
          <a:p>
            <a:pPr algn="ctr"/>
            <a:r>
              <a:rPr lang="vi-VN" sz="2100" i="1" dirty="0">
                <a:solidFill>
                  <a:srgbClr val="FF0000"/>
                </a:solidFill>
                <a:latin typeface="Cambria" panose="02040503050406030204" pitchFamily="18" charset="0"/>
                <a:ea typeface="Cambria" panose="02040503050406030204" pitchFamily="18" charset="0"/>
              </a:rPr>
              <a:t>rừng nhiệt đới.</a:t>
            </a: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53741"/>
            <a:ext cx="4474760"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 Rừng nhiệt đới là kiểu hệ sinh thái chuyển tiếp từ xavan cây bụi sang rừng rậm nhiệt đới hay rừng mưa nhiệt đới.</a:t>
            </a:r>
          </a:p>
          <a:p>
            <a:pPr algn="just"/>
            <a:r>
              <a:rPr lang="vi-VN" sz="1900" dirty="0">
                <a:latin typeface="Cambria" panose="02040503050406030204" pitchFamily="18" charset="0"/>
                <a:ea typeface="Cambria" panose="02040503050406030204" pitchFamily="18" charset="0"/>
              </a:rPr>
              <a:t>- Rừng nhiệt đới có nhiều loại như rừng nhiệt đới gió mùa, rừng mưa nhiệt đới, rừng xen cây rụng lá...</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Rừng</a:t>
            </a:r>
            <a:r>
              <a:rPr lang="en-US" sz="2400" b="1" dirty="0">
                <a:solidFill>
                  <a:srgbClr val="0D30DD"/>
                </a:solidFill>
                <a:latin typeface="Cambria" pitchFamily="18" charset="0"/>
              </a:rPr>
              <a:t> </a:t>
            </a:r>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endParaRPr lang="en-US" sz="2400" b="1" dirty="0">
              <a:solidFill>
                <a:srgbClr val="0D30DD"/>
              </a:solidFill>
              <a:latin typeface="Cambria" pitchFamily="18" charset="0"/>
            </a:endParaRPr>
          </a:p>
        </p:txBody>
      </p:sp>
      <p:pic>
        <p:nvPicPr>
          <p:cNvPr id="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13574" b="13574"/>
          <a:stretch/>
        </p:blipFill>
        <p:spPr bwMode="auto">
          <a:xfrm>
            <a:off x="1823119" y="3693503"/>
            <a:ext cx="5051962" cy="247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873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912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695271"/>
            <a:ext cx="3515910" cy="120032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20.4, </a:t>
            </a:r>
            <a:r>
              <a:rPr lang="en-US" sz="2400" i="1" dirty="0" err="1">
                <a:solidFill>
                  <a:srgbClr val="FF0000"/>
                </a:solidFill>
                <a:latin typeface="Cambria" panose="02040503050406030204" pitchFamily="18" charset="0"/>
                <a:ea typeface="Cambria" panose="02040503050406030204" pitchFamily="18" charset="0"/>
              </a:rPr>
              <a:t>em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n</a:t>
            </a:r>
            <a:r>
              <a:rPr lang="vi-VN" sz="2400" i="1" dirty="0">
                <a:solidFill>
                  <a:srgbClr val="FF0000"/>
                </a:solidFill>
                <a:latin typeface="Cambria" panose="02040503050406030204" pitchFamily="18" charset="0"/>
                <a:ea typeface="Cambria" panose="02040503050406030204" pitchFamily="18" charset="0"/>
              </a:rPr>
              <a:t>hận xét về các tầng cây của</a:t>
            </a:r>
            <a:r>
              <a:rPr lang="en-US" sz="2400" i="1" dirty="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rừng nhiệt đới.</a:t>
            </a:r>
            <a:r>
              <a:rPr lang="en-US" sz="2400" i="1" dirty="0">
                <a:solidFill>
                  <a:srgbClr val="FF0000"/>
                </a:solidFill>
                <a:latin typeface="Cambria" panose="02040503050406030204" pitchFamily="18" charset="0"/>
                <a:ea typeface="Cambria" panose="02040503050406030204" pitchFamily="18" charset="0"/>
              </a:rPr>
              <a:t> </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53741"/>
            <a:ext cx="4474760" cy="178510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Rừng mưa nhiệt đới có 5 tầng: tầng cỏ quyết, tầng cây bụi lên đến độ cao 10m, tầng cây gỗ trung bình lên đến 30m, tầng cây gỗ cao đến 40m, và tầng cây vượt tán trên 40m.</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Rừng</a:t>
            </a:r>
            <a:r>
              <a:rPr lang="en-US" sz="2400" b="1" dirty="0">
                <a:solidFill>
                  <a:srgbClr val="0D30DD"/>
                </a:solidFill>
                <a:latin typeface="Cambria" pitchFamily="18" charset="0"/>
              </a:rPr>
              <a:t> </a:t>
            </a:r>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68320" y="3352800"/>
            <a:ext cx="2875280" cy="3246380"/>
          </a:xfrm>
          <a:prstGeom prst="rect">
            <a:avLst/>
          </a:prstGeom>
          <a:noFill/>
          <a:ln>
            <a:solidFill>
              <a:srgbClr val="00FF00"/>
            </a:solidFill>
          </a:ln>
        </p:spPr>
      </p:pic>
    </p:spTree>
    <p:extLst>
      <p:ext uri="{BB962C8B-B14F-4D97-AF65-F5344CB8AC3E}">
        <p14:creationId xmlns:p14="http://schemas.microsoft.com/office/powerpoint/2010/main" val="125179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600200"/>
            <a:ext cx="3515910" cy="1738938"/>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20.5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t</a:t>
            </a:r>
            <a:r>
              <a:rPr lang="vi-VN" sz="2100" i="1" dirty="0">
                <a:solidFill>
                  <a:srgbClr val="FF0000"/>
                </a:solidFill>
                <a:latin typeface="Cambria" panose="02040503050406030204" pitchFamily="18" charset="0"/>
                <a:ea typeface="Cambria" panose="02040503050406030204" pitchFamily="18" charset="0"/>
              </a:rPr>
              <a:t>rình bày nơi phân bố và đặc điểm rừng</a:t>
            </a:r>
            <a:r>
              <a:rPr lang="en-US" sz="2100" i="1" dirty="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nhiệt đới gió mùa.</a:t>
            </a: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219200"/>
            <a:ext cx="4474760" cy="2139047"/>
          </a:xfrm>
          <a:prstGeom prst="rect">
            <a:avLst/>
          </a:prstGeom>
        </p:spPr>
        <p:txBody>
          <a:bodyPr wrap="square">
            <a:spAutoFit/>
          </a:bodyPr>
          <a:lstStyle/>
          <a:p>
            <a:pPr algn="just"/>
            <a:r>
              <a:rPr lang="en-US" sz="1850" dirty="0">
                <a:latin typeface="Cambria" panose="02040503050406030204" pitchFamily="18" charset="0"/>
                <a:ea typeface="Cambria" panose="02040503050406030204" pitchFamily="18" charset="0"/>
              </a:rPr>
              <a:t>- </a:t>
            </a:r>
            <a:r>
              <a:rPr lang="vi-VN" sz="1850" dirty="0">
                <a:latin typeface="Cambria" panose="02040503050406030204" pitchFamily="18" charset="0"/>
                <a:ea typeface="Cambria" panose="02040503050406030204" pitchFamily="18" charset="0"/>
              </a:rPr>
              <a:t>Phân bố: từ khu vực gió mùa châu Á đến phía đông Trung Mỹ, phía đông đảo Ma-đa-gax-xca, châu Đại Dương...</a:t>
            </a:r>
          </a:p>
          <a:p>
            <a:pPr algn="just"/>
            <a:r>
              <a:rPr lang="en-US" sz="1850" dirty="0">
                <a:latin typeface="Cambria" panose="02040503050406030204" pitchFamily="18" charset="0"/>
                <a:ea typeface="Cambria" panose="02040503050406030204" pitchFamily="18" charset="0"/>
              </a:rPr>
              <a:t>-</a:t>
            </a:r>
            <a:r>
              <a:rPr lang="vi-VN" sz="1850" dirty="0">
                <a:latin typeface="Cambria" panose="02040503050406030204" pitchFamily="18" charset="0"/>
                <a:ea typeface="Cambria" panose="02040503050406030204" pitchFamily="18" charset="0"/>
              </a:rPr>
              <a:t> Đặc điểm: rừng thường có 3-4 tầng cây, các loài đặc trưng là họ Vang, họ Đậu; trong rừng có nhiều loài dây leo và các loài động vật rất phong phú.</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Rừng</a:t>
            </a:r>
            <a:r>
              <a:rPr lang="en-US" sz="2400" b="1" dirty="0">
                <a:solidFill>
                  <a:srgbClr val="0D30DD"/>
                </a:solidFill>
                <a:latin typeface="Cambria" pitchFamily="18" charset="0"/>
              </a:rPr>
              <a:t> </a:t>
            </a:r>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endParaRPr lang="en-US" sz="2400" b="1" dirty="0">
              <a:solidFill>
                <a:srgbClr val="0D30DD"/>
              </a:solidFill>
              <a:latin typeface="Cambria" pitchFamily="18" charset="0"/>
            </a:endParaRPr>
          </a:p>
        </p:txBody>
      </p:sp>
      <p:pic>
        <p:nvPicPr>
          <p:cNvPr id="2050"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528051" y="3601344"/>
            <a:ext cx="4004043" cy="300303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9830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47800"/>
            <a:ext cx="3515910"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ảnh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sau</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t</a:t>
            </a:r>
            <a:r>
              <a:rPr lang="vi-VN" sz="2100" i="1" dirty="0">
                <a:solidFill>
                  <a:srgbClr val="FF0000"/>
                </a:solidFill>
                <a:latin typeface="Cambria" panose="02040503050406030204" pitchFamily="18" charset="0"/>
                <a:ea typeface="Cambria" panose="02040503050406030204" pitchFamily="18" charset="0"/>
              </a:rPr>
              <a:t>rình bày nơi phân bố </a:t>
            </a:r>
            <a:endParaRPr lang="en-US" sz="2100" i="1" dirty="0">
              <a:solidFill>
                <a:srgbClr val="FF0000"/>
              </a:solidFill>
              <a:latin typeface="Cambria" panose="02040503050406030204" pitchFamily="18" charset="0"/>
              <a:ea typeface="Cambria" panose="02040503050406030204" pitchFamily="18" charset="0"/>
            </a:endParaRPr>
          </a:p>
          <a:p>
            <a:pPr algn="ctr"/>
            <a:r>
              <a:rPr lang="vi-VN" sz="2100" i="1" dirty="0">
                <a:solidFill>
                  <a:srgbClr val="FF0000"/>
                </a:solidFill>
                <a:latin typeface="Cambria" panose="02040503050406030204" pitchFamily="18" charset="0"/>
                <a:ea typeface="Cambria" panose="02040503050406030204" pitchFamily="18" charset="0"/>
              </a:rPr>
              <a:t>và đặc điểm rừng</a:t>
            </a:r>
            <a:endParaRPr lang="en-US" sz="2100" i="1" dirty="0">
              <a:solidFill>
                <a:srgbClr val="FF0000"/>
              </a:solidFill>
              <a:latin typeface="Cambria" panose="02040503050406030204" pitchFamily="18" charset="0"/>
              <a:ea typeface="Cambria" panose="02040503050406030204" pitchFamily="18" charset="0"/>
            </a:endParaRPr>
          </a:p>
          <a:p>
            <a:pPr algn="ctr"/>
            <a:r>
              <a:rPr lang="vi-VN"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mưa</a:t>
            </a:r>
            <a:r>
              <a:rPr lang="en-US" sz="2100" i="1" dirty="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nhiệt đới</a:t>
            </a:r>
            <a:r>
              <a:rPr lang="en-US" sz="21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71600"/>
            <a:ext cx="4474760" cy="1785104"/>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Phân bố lưu vực sông Amazon, Công-gô, In-đô-nê-xi-a..</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Đặc điểm: rừng thường có 4-5 tầng cây, xuất hiện xung quanh đường xích đạo.</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Rừng</a:t>
            </a:r>
            <a:r>
              <a:rPr lang="en-US" sz="2400" b="1" dirty="0">
                <a:solidFill>
                  <a:srgbClr val="0D30DD"/>
                </a:solidFill>
                <a:latin typeface="Cambria" pitchFamily="18" charset="0"/>
              </a:rPr>
              <a:t> </a:t>
            </a:r>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endParaRPr lang="en-US" sz="2400" b="1" dirty="0">
              <a:solidFill>
                <a:srgbClr val="0D30DD"/>
              </a:solidFill>
              <a:latin typeface="Cambria" pitchFamily="18" charset="0"/>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4962" y="3733800"/>
            <a:ext cx="3996404" cy="26670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366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00199"/>
            <a:ext cx="6792509" cy="3810001"/>
          </a:xfrm>
          <a:prstGeom prst="wedgeRoundRectCallout">
            <a:avLst>
              <a:gd name="adj1" fmla="val 48254"/>
              <a:gd name="adj2" fmla="val 5959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779925"/>
            <a:ext cx="6649197" cy="3477875"/>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Rừng nhiệt đới là kiểu hệ sinh thái chuyển tiếp từ xavan cây bụi sang rừng rậm nhiệt đới hay rừng mưa nhiệt đới.</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Rừng nhiệt đới có nhiều loại như rừng nhiệt đới gió mùa, rừng mưa nhiệt đới, rừng xen cây rụng lá...</a:t>
            </a:r>
            <a:endParaRPr lang="en-US"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Rừng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nhiệt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đới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gió</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mùa</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rừng thường có 3-4 tầng cây,</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rừng có nhiều loài dây leo và các loài động vật rất phong phú.</a:t>
            </a:r>
            <a:endParaRPr lang="en-US"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Rừng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mưa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nhiệt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đới</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rừng thường có 4-5 tầng cây, xuất hiện xung quanh đường xích đạo.</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en-US" sz="2400" b="1" dirty="0" err="1">
                <a:solidFill>
                  <a:srgbClr val="0D30DD"/>
                </a:solidFill>
                <a:latin typeface="Cambria" pitchFamily="18" charset="0"/>
              </a:rPr>
              <a:t>Rừng</a:t>
            </a:r>
            <a:r>
              <a:rPr lang="en-US" sz="2400" b="1" dirty="0">
                <a:solidFill>
                  <a:srgbClr val="0D30DD"/>
                </a:solidFill>
                <a:latin typeface="Cambria" pitchFamily="18" charset="0"/>
              </a:rPr>
              <a:t> </a:t>
            </a:r>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Tree>
    <p:extLst>
      <p:ext uri="{BB962C8B-B14F-4D97-AF65-F5344CB8AC3E}">
        <p14:creationId xmlns:p14="http://schemas.microsoft.com/office/powerpoint/2010/main" val="1622232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 EM CÓ BIẾT?</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3" name="Rectangle 2"/>
          <p:cNvSpPr/>
          <p:nvPr/>
        </p:nvSpPr>
        <p:spPr>
          <a:xfrm>
            <a:off x="457200" y="1255455"/>
            <a:ext cx="6151618" cy="2554545"/>
          </a:xfrm>
          <a:prstGeom prst="rect">
            <a:avLst/>
          </a:prstGeom>
        </p:spPr>
        <p:txBody>
          <a:bodyPr wrap="square">
            <a:spAutoFit/>
          </a:bodyPr>
          <a:lstStyle/>
          <a:p>
            <a:pPr algn="just"/>
            <a:r>
              <a:rPr lang="en-US" sz="2000" b="1" dirty="0" err="1">
                <a:solidFill>
                  <a:srgbClr val="002060"/>
                </a:solidFill>
                <a:latin typeface="Cambria" panose="02040503050406030204" pitchFamily="18" charset="0"/>
                <a:ea typeface="Cambria" panose="02040503050406030204" pitchFamily="18" charset="0"/>
              </a:rPr>
              <a:t>Rừng</a:t>
            </a:r>
            <a:r>
              <a:rPr lang="vi-VN" sz="2000" b="1" dirty="0">
                <a:solidFill>
                  <a:srgbClr val="002060"/>
                </a:solidFill>
                <a:latin typeface="Cambria" panose="02040503050406030204" pitchFamily="18" charset="0"/>
                <a:ea typeface="Cambria" panose="02040503050406030204" pitchFamily="18" charset="0"/>
              </a:rPr>
              <a:t> Amazon</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được coi là ‘lá phổi xanh’ của thế giới khi trải rộng trên diện tích       5,5 triệu km</a:t>
            </a:r>
            <a:r>
              <a:rPr lang="vi-VN" sz="2000" baseline="30000" dirty="0">
                <a:solidFill>
                  <a:srgbClr val="002060"/>
                </a:solidFill>
                <a:latin typeface="Cambria" panose="02040503050406030204" pitchFamily="18" charset="0"/>
                <a:ea typeface="Cambria" panose="02040503050406030204" pitchFamily="18" charset="0"/>
              </a:rPr>
              <a:t>2</a:t>
            </a:r>
            <a:r>
              <a:rPr lang="vi-VN" sz="2000" dirty="0">
                <a:solidFill>
                  <a:srgbClr val="002060"/>
                </a:solidFill>
                <a:latin typeface="Cambria" panose="02040503050406030204" pitchFamily="18" charset="0"/>
                <a:ea typeface="Cambria" panose="02040503050406030204" pitchFamily="18" charset="0"/>
              </a:rPr>
              <a:t>. Đây được coi là một khu dự trữ sinh quyển của thế giới khi là   quê hương của 2,5 triệu loài côn trùng, hàng chục nghìn loài thực vật và khoảng 2.000 loài chim và thú. Đồng thời, theo các nhà khoa học rừng Amazon còn cung cấp tới 20% lượng oxy cho nhân loại – một ‘lá phổi xanh’ đúng nghĩa của thế giới.</a:t>
            </a:r>
          </a:p>
        </p:txBody>
      </p:sp>
      <p:pic>
        <p:nvPicPr>
          <p:cNvPr id="2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3810000"/>
            <a:ext cx="5967661" cy="277448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0162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02584"/>
            <a:ext cx="3371615" cy="1631216"/>
          </a:xfrm>
          <a:prstGeom prst="rect">
            <a:avLst/>
          </a:prstGeom>
        </p:spPr>
        <p:txBody>
          <a:bodyPr wrap="square">
            <a:spAutoFit/>
          </a:bodyPr>
          <a:lstStyle/>
          <a:p>
            <a:pPr algn="ct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Dựa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kể</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tên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loài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sinh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vật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trên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cạn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dưới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nước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Cho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một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số</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rừng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nhiệt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đới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54538" y="1828800"/>
            <a:ext cx="4284662" cy="2031325"/>
          </a:xfrm>
          <a:prstGeom prst="rect">
            <a:avLst/>
          </a:prstGeom>
        </p:spPr>
        <p:txBody>
          <a:bodyPr wrap="square">
            <a:spAutoFit/>
          </a:bodyPr>
          <a:lstStyle/>
          <a:p>
            <a:pPr algn="just"/>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Trên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cạn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xương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rồng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chuột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lạc</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đà</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gấu</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Bắc</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cực</a:t>
            </a:r>
            <a:r>
              <a:rPr lang="en-US" sz="2100" dirty="0">
                <a:latin typeface="Cambria" panose="02040503050406030204" pitchFamily="18" charset="0"/>
                <a:ea typeface="Cambria" panose="02040503050406030204" pitchFamily="18" charset="0"/>
              </a:rPr>
              <a:t>…</a:t>
            </a:r>
          </a:p>
          <a:p>
            <a:pPr algn="just"/>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Dưới</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nước</a:t>
            </a:r>
            <a:r>
              <a:rPr lang="en-US" sz="2100" dirty="0">
                <a:latin typeface="Cambria" panose="02040503050406030204" pitchFamily="18" charset="0"/>
                <a:ea typeface="Cambria" panose="02040503050406030204" pitchFamily="18" charset="0"/>
              </a:rPr>
              <a:t>: san </a:t>
            </a:r>
            <a:r>
              <a:rPr lang="en-US" sz="2100" dirty="0" err="1">
                <a:latin typeface="Cambria" panose="02040503050406030204" pitchFamily="18" charset="0"/>
                <a:ea typeface="Cambria" panose="02040503050406030204" pitchFamily="18" charset="0"/>
              </a:rPr>
              <a:t>hô</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hải</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quỳ</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cua</a:t>
            </a:r>
            <a:r>
              <a:rPr lang="en-US" sz="2100" dirty="0">
                <a:latin typeface="Cambria" panose="02040503050406030204" pitchFamily="18" charset="0"/>
                <a:ea typeface="Cambria" panose="02040503050406030204" pitchFamily="18" charset="0"/>
              </a:rPr>
              <a:t>….</a:t>
            </a:r>
          </a:p>
          <a:p>
            <a:pPr algn="just"/>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Các loại rừng nhiệt đới như rừng nhiệt đới gió mùa, rừng mưa nhiệt đới, rừng rụng lá, rừng ngập mặn…</a:t>
            </a:r>
            <a:endParaRPr lang="en-US" sz="21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b="5181"/>
          <a:stretch/>
        </p:blipFill>
        <p:spPr bwMode="auto">
          <a:xfrm>
            <a:off x="2768685" y="4131308"/>
            <a:ext cx="3587750" cy="2330452"/>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628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2101096"/>
            <a:ext cx="3439710" cy="1785104"/>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Dựa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các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ảnh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dưới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đây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hiểu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của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bản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thân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nêu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tên</a:t>
            </a:r>
            <a:r>
              <a:rPr lang="en-US" sz="2200" i="1" dirty="0">
                <a:solidFill>
                  <a:srgbClr val="FF0000"/>
                </a:solidFill>
                <a:latin typeface="Cambria" panose="02040503050406030204" pitchFamily="18" charset="0"/>
                <a:ea typeface="Cambria" panose="02040503050406030204" pitchFamily="18" charset="0"/>
              </a:rPr>
              <a:t> 10 </a:t>
            </a:r>
            <a:r>
              <a:rPr lang="en-US" sz="2200" i="1" dirty="0" err="1">
                <a:solidFill>
                  <a:srgbClr val="FF0000"/>
                </a:solidFill>
                <a:latin typeface="Cambria" panose="02040503050406030204" pitchFamily="18" charset="0"/>
                <a:ea typeface="Cambria" panose="02040503050406030204" pitchFamily="18" charset="0"/>
              </a:rPr>
              <a:t>vườn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quốc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gia</a:t>
            </a:r>
            <a:r>
              <a:rPr lang="en-US" sz="2200" i="1" dirty="0">
                <a:solidFill>
                  <a:srgbClr val="FF0000"/>
                </a:solidFill>
                <a:latin typeface="Cambria" panose="02040503050406030204" pitchFamily="18" charset="0"/>
                <a:ea typeface="Cambria" panose="02040503050406030204" pitchFamily="18" charset="0"/>
              </a:rPr>
              <a:t> ở </a:t>
            </a:r>
            <a:r>
              <a:rPr lang="en-US" sz="2200" i="1" dirty="0" err="1">
                <a:solidFill>
                  <a:srgbClr val="FF0000"/>
                </a:solidFill>
                <a:latin typeface="Cambria" panose="02040503050406030204" pitchFamily="18" charset="0"/>
                <a:ea typeface="Cambria" panose="02040503050406030204" pitchFamily="18" charset="0"/>
              </a:rPr>
              <a:t>Việt</a:t>
            </a:r>
            <a:r>
              <a:rPr lang="en-US" sz="2200" i="1" dirty="0">
                <a:solidFill>
                  <a:srgbClr val="FF0000"/>
                </a:solidFill>
                <a:latin typeface="Cambria" panose="02040503050406030204" pitchFamily="18" charset="0"/>
                <a:ea typeface="Cambria" panose="02040503050406030204" pitchFamily="18" charset="0"/>
              </a:rPr>
              <a:t> Nam </a:t>
            </a:r>
            <a:r>
              <a:rPr lang="en-US" sz="2200" i="1" dirty="0" err="1">
                <a:solidFill>
                  <a:srgbClr val="FF0000"/>
                </a:solidFill>
                <a:latin typeface="Cambria" panose="02040503050406030204" pitchFamily="18" charset="0"/>
                <a:ea typeface="Cambria" panose="02040503050406030204" pitchFamily="18" charset="0"/>
              </a:rPr>
              <a:t>mà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72000" y="1947952"/>
            <a:ext cx="4284662" cy="1862048"/>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Các vườn quốc gia: Cúc Phương, Ba Bể, Tràm Chim, Phú Quốc, Bạch Mã</a:t>
            </a:r>
            <a:r>
              <a:rPr lang="en-US" sz="2300" dirty="0">
                <a:latin typeface="Cambria" panose="02040503050406030204" pitchFamily="18" charset="0"/>
                <a:ea typeface="Cambria" panose="02040503050406030204" pitchFamily="18" charset="0"/>
              </a:rPr>
              <a:t>, Ba </a:t>
            </a:r>
            <a:r>
              <a:rPr lang="en-US" sz="2300" dirty="0" err="1">
                <a:latin typeface="Cambria" panose="02040503050406030204" pitchFamily="18" charset="0"/>
                <a:ea typeface="Cambria" panose="02040503050406030204" pitchFamily="18" charset="0"/>
              </a:rPr>
              <a:t>Vì</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Côn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Đảo</a:t>
            </a:r>
            <a:r>
              <a:rPr lang="en-US" sz="2300" dirty="0">
                <a:latin typeface="Cambria" panose="02040503050406030204" pitchFamily="18" charset="0"/>
                <a:ea typeface="Cambria" panose="02040503050406030204" pitchFamily="18" charset="0"/>
              </a:rPr>
              <a:t>, Yok </a:t>
            </a:r>
            <a:r>
              <a:rPr lang="en-US" sz="2300" dirty="0" err="1">
                <a:latin typeface="Cambria" panose="02040503050406030204" pitchFamily="18" charset="0"/>
                <a:ea typeface="Cambria" panose="02040503050406030204" pitchFamily="18" charset="0"/>
              </a:rPr>
              <a:t>Đôn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Hoàn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Liên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Phong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Nha</a:t>
            </a:r>
            <a:r>
              <a:rPr lang="en-US" sz="2300" dirty="0">
                <a:latin typeface="Cambria" panose="02040503050406030204" pitchFamily="18" charset="0"/>
                <a:ea typeface="Cambria" panose="02040503050406030204" pitchFamily="18" charset="0"/>
              </a:rPr>
              <a:t> – </a:t>
            </a:r>
            <a:r>
              <a:rPr lang="en-US" sz="2300" dirty="0" err="1">
                <a:latin typeface="Cambria" panose="02040503050406030204" pitchFamily="18" charset="0"/>
                <a:ea typeface="Cambria" panose="02040503050406030204" pitchFamily="18" charset="0"/>
              </a:rPr>
              <a:t>Kẻ</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Bàng</a:t>
            </a:r>
            <a:r>
              <a:rPr lang="en-US" sz="2300" dirty="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grpSp>
        <p:nvGrpSpPr>
          <p:cNvPr id="2" name="Group 1"/>
          <p:cNvGrpSpPr/>
          <p:nvPr/>
        </p:nvGrpSpPr>
        <p:grpSpPr>
          <a:xfrm>
            <a:off x="2142135" y="4376087"/>
            <a:ext cx="4792065" cy="2177113"/>
            <a:chOff x="1608735" y="4185585"/>
            <a:chExt cx="4792065" cy="2449228"/>
          </a:xfrm>
        </p:grpSpPr>
        <p:pic>
          <p:nvPicPr>
            <p:cNvPr id="409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8600" y="4185586"/>
              <a:ext cx="2362200" cy="2449227"/>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8735" y="4185585"/>
              <a:ext cx="2418638" cy="2449227"/>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SINH VẬT VÀ SỰ PHÂN BỐ </a:t>
            </a:r>
            <a:br>
              <a:rPr lang="en-US" sz="3000" b="1" dirty="0">
                <a:ln w="10541" cmpd="sng">
                  <a:solidFill>
                    <a:schemeClr val="accent1">
                      <a:shade val="88000"/>
                      <a:satMod val="110000"/>
                    </a:schemeClr>
                  </a:solidFill>
                  <a:prstDash val="solid"/>
                </a:ln>
                <a:solidFill>
                  <a:srgbClr val="FF0000"/>
                </a:solidFill>
                <a:latin typeface="Cambria" pitchFamily="18" charset="0"/>
              </a:rPr>
            </a:br>
            <a:r>
              <a:rPr lang="en-US" sz="3000" b="1" dirty="0">
                <a:ln w="10541" cmpd="sng">
                  <a:solidFill>
                    <a:schemeClr val="accent1">
                      <a:shade val="88000"/>
                      <a:satMod val="110000"/>
                    </a:schemeClr>
                  </a:solidFill>
                  <a:prstDash val="solid"/>
                </a:ln>
                <a:solidFill>
                  <a:srgbClr val="FF0000"/>
                </a:solidFill>
                <a:latin typeface="Cambria" pitchFamily="18" charset="0"/>
              </a:rPr>
              <a:t>CÁC ĐỚI THIÊN NHIÊN.</a:t>
            </a:r>
            <a:br>
              <a:rPr lang="en-US" sz="3000" b="1" dirty="0">
                <a:ln w="10541" cmpd="sng">
                  <a:solidFill>
                    <a:schemeClr val="accent1">
                      <a:shade val="88000"/>
                      <a:satMod val="110000"/>
                    </a:schemeClr>
                  </a:solidFill>
                  <a:prstDash val="solid"/>
                </a:ln>
                <a:solidFill>
                  <a:srgbClr val="FF0000"/>
                </a:solidFill>
                <a:latin typeface="Cambria" pitchFamily="18" charset="0"/>
              </a:rPr>
            </a:br>
            <a:r>
              <a:rPr lang="en-US" sz="3000" b="1" dirty="0">
                <a:ln w="10541" cmpd="sng">
                  <a:solidFill>
                    <a:schemeClr val="accent1">
                      <a:shade val="88000"/>
                      <a:satMod val="110000"/>
                    </a:schemeClr>
                  </a:solidFill>
                  <a:prstDash val="solid"/>
                </a:ln>
                <a:solidFill>
                  <a:srgbClr val="FF0000"/>
                </a:solidFill>
                <a:latin typeface="Cambria" pitchFamily="18" charset="0"/>
              </a:rPr>
              <a:t>RỪNG NHIỆT ĐỚI</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20:</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20. SINH VẬT VÀ SỰ PHÂN BỐ </a:t>
            </a:r>
            <a:endParaRPr lang="en-US" sz="2400" b="1" dirty="0">
              <a:solidFill>
                <a:srgbClr val="FF0000"/>
              </a:solidFill>
              <a:effectLst>
                <a:outerShdw blurRad="38100" dist="38100" dir="2700000" algn="tl">
                  <a:srgbClr val="000000">
                    <a:alpha val="43137"/>
                  </a:srgbClr>
                </a:outerShdw>
              </a:effectLst>
              <a:latin typeface="Cambria" pitchFamily="18" charset="0"/>
            </a:endParaRPr>
          </a:p>
          <a:p>
            <a:r>
              <a:rPr lang="vi-VN" sz="2400" b="1" dirty="0">
                <a:solidFill>
                  <a:srgbClr val="FF0000"/>
                </a:solidFill>
                <a:effectLst>
                  <a:outerShdw blurRad="38100" dist="38100" dir="2700000" algn="tl">
                    <a:srgbClr val="000000">
                      <a:alpha val="43137"/>
                    </a:srgbClr>
                  </a:outerShdw>
                </a:effectLst>
                <a:latin typeface="Cambria" pitchFamily="18" charset="0"/>
              </a:rPr>
              <a:t>CÁC ĐỚI THIÊN NHIÊN.</a:t>
            </a:r>
            <a:r>
              <a:rPr lang="en-US" sz="2400" b="1" dirty="0">
                <a:solidFill>
                  <a:srgbClr val="FF0000"/>
                </a:solidFill>
                <a:effectLst>
                  <a:outerShdw blurRad="38100" dist="38100" dir="2700000" algn="tl">
                    <a:srgbClr val="000000">
                      <a:alpha val="43137"/>
                    </a:srgbClr>
                  </a:outerShdw>
                </a:effectLst>
                <a:latin typeface="Cambria" pitchFamily="18" charset="0"/>
              </a:rPr>
              <a:t> </a:t>
            </a:r>
            <a:r>
              <a:rPr lang="vi-VN" sz="2400" b="1" dirty="0">
                <a:solidFill>
                  <a:srgbClr val="FF0000"/>
                </a:solidFill>
                <a:effectLst>
                  <a:outerShdw blurRad="38100" dist="38100" dir="2700000" algn="tl">
                    <a:srgbClr val="000000">
                      <a:alpha val="43137"/>
                    </a:srgbClr>
                  </a:outerShdw>
                </a:effectLst>
                <a:latin typeface="Cambria" pitchFamily="18" charset="0"/>
              </a:rPr>
              <a:t>RỪNG NHIỆT ĐỚI</a:t>
            </a: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SỰ ĐA DẠNG CỦA THẾ GIỚI SINH VẬT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CÁC ĐỚI THIÊN NHIÊN TRÊN THẾ GIỚI</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RỪNG NHIỆT ĐỚI</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III</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IV</a:t>
            </a: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thế giới sinh vật</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94199"/>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304800" y="2438400"/>
            <a:ext cx="2453489"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700" b="1" dirty="0">
                <a:solidFill>
                  <a:srgbClr val="FF0000"/>
                </a:solidFill>
                <a:latin typeface="Cambria" panose="02040503050406030204" pitchFamily="18" charset="0"/>
                <a:ea typeface="Cambria" panose="02040503050406030204" pitchFamily="18" charset="0"/>
              </a:rPr>
              <a:t>* </a:t>
            </a:r>
            <a:r>
              <a:rPr lang="en-US" sz="1700" b="1" dirty="0" err="1">
                <a:solidFill>
                  <a:srgbClr val="FF0000"/>
                </a:solidFill>
                <a:latin typeface="Cambria" panose="02040503050406030204" pitchFamily="18" charset="0"/>
                <a:ea typeface="Cambria" panose="02040503050406030204" pitchFamily="18" charset="0"/>
              </a:rPr>
              <a:t>Nhóm</a:t>
            </a:r>
            <a:r>
              <a:rPr lang="en-US" sz="1700" b="1" dirty="0">
                <a:solidFill>
                  <a:srgbClr val="FF0000"/>
                </a:solidFill>
                <a:latin typeface="Cambria" panose="02040503050406030204" pitchFamily="18" charset="0"/>
                <a:ea typeface="Cambria" panose="02040503050406030204" pitchFamily="18" charset="0"/>
              </a:rPr>
              <a:t> 1, 2, 3, 4:</a:t>
            </a:r>
          </a:p>
          <a:p>
            <a:pPr algn="just"/>
            <a:r>
              <a:rPr lang="en-US" sz="1700" b="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Quan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sát</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20.1 </a:t>
            </a:r>
            <a:r>
              <a:rPr lang="en-US" sz="1700" i="1" dirty="0" err="1">
                <a:solidFill>
                  <a:srgbClr val="FF0000"/>
                </a:solidFill>
                <a:latin typeface="Cambria" panose="02040503050406030204" pitchFamily="18" charset="0"/>
                <a:ea typeface="Cambria" panose="02040503050406030204" pitchFamily="18" charset="0"/>
              </a:rPr>
              <a:t>và</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thông</a:t>
            </a:r>
            <a:r>
              <a:rPr lang="en-US" sz="1700" i="1" dirty="0">
                <a:solidFill>
                  <a:srgbClr val="FF0000"/>
                </a:solidFill>
                <a:latin typeface="Cambria" panose="02040503050406030204" pitchFamily="18" charset="0"/>
                <a:ea typeface="Cambria" panose="02040503050406030204" pitchFamily="18" charset="0"/>
              </a:rPr>
              <a:t> tin </a:t>
            </a:r>
            <a:r>
              <a:rPr lang="en-US" sz="1700" i="1" dirty="0" err="1">
                <a:solidFill>
                  <a:srgbClr val="FF0000"/>
                </a:solidFill>
                <a:latin typeface="Cambria" panose="02040503050406030204" pitchFamily="18" charset="0"/>
                <a:ea typeface="Cambria" panose="02040503050406030204" pitchFamily="18" charset="0"/>
              </a:rPr>
              <a:t>trong</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bài</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hãy</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cho</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biết</a:t>
            </a:r>
            <a:r>
              <a:rPr lang="en-US" sz="1700" i="1" dirty="0">
                <a:solidFill>
                  <a:srgbClr val="FF0000"/>
                </a:solidFill>
                <a:latin typeface="Cambria" panose="02040503050406030204" pitchFamily="18" charset="0"/>
                <a:ea typeface="Cambria" panose="02040503050406030204" pitchFamily="18" charset="0"/>
              </a:rPr>
              <a:t>: </a:t>
            </a:r>
          </a:p>
          <a:p>
            <a:pPr algn="just"/>
            <a:r>
              <a:rPr lang="en-US" sz="1700" i="1" dirty="0">
                <a:solidFill>
                  <a:srgbClr val="002060"/>
                </a:solidFill>
                <a:latin typeface="Cambria" panose="02040503050406030204" pitchFamily="18" charset="0"/>
                <a:ea typeface="Cambria" panose="02040503050406030204" pitchFamily="18" charset="0"/>
              </a:rPr>
              <a:t>1. </a:t>
            </a:r>
            <a:r>
              <a:rPr lang="vi-VN" sz="1700" i="1" dirty="0">
                <a:solidFill>
                  <a:srgbClr val="002060"/>
                </a:solidFill>
                <a:latin typeface="Cambria" panose="02040503050406030204" pitchFamily="18" charset="0"/>
                <a:ea typeface="Cambria" panose="02040503050406030204" pitchFamily="18" charset="0"/>
              </a:rPr>
              <a:t>Hiện đã xác định định được bao nhiêu loài thực vật trên thế giới?</a:t>
            </a:r>
          </a:p>
          <a:p>
            <a:pPr algn="just"/>
            <a:r>
              <a:rPr lang="en-US" sz="1700" i="1" dirty="0">
                <a:solidFill>
                  <a:srgbClr val="002060"/>
                </a:solidFill>
                <a:latin typeface="Cambria" panose="02040503050406030204" pitchFamily="18" charset="0"/>
                <a:ea typeface="Cambria" panose="02040503050406030204" pitchFamily="18" charset="0"/>
              </a:rPr>
              <a:t>2.</a:t>
            </a:r>
            <a:r>
              <a:rPr lang="vi-VN" sz="1700" i="1" dirty="0">
                <a:solidFill>
                  <a:srgbClr val="002060"/>
                </a:solidFill>
                <a:latin typeface="Cambria" panose="02040503050406030204" pitchFamily="18" charset="0"/>
                <a:ea typeface="Cambria" panose="02040503050406030204" pitchFamily="18" charset="0"/>
              </a:rPr>
              <a:t> Kể tên các thảm thực vật ở hình 20.1</a:t>
            </a:r>
            <a:r>
              <a:rPr lang="en-US" sz="1700" i="1" dirty="0">
                <a:solidFill>
                  <a:srgbClr val="002060"/>
                </a:solidFill>
                <a:latin typeface="Cambria" panose="02040503050406030204" pitchFamily="18" charset="0"/>
                <a:ea typeface="Cambria" panose="02040503050406030204" pitchFamily="18" charset="0"/>
              </a:rPr>
              <a:t>.</a:t>
            </a:r>
          </a:p>
          <a:p>
            <a:pPr algn="just"/>
            <a:r>
              <a:rPr lang="en-US" sz="1700" i="1" dirty="0">
                <a:solidFill>
                  <a:srgbClr val="002060"/>
                </a:solidFill>
                <a:latin typeface="Cambria" panose="02040503050406030204" pitchFamily="18" charset="0"/>
                <a:ea typeface="Cambria" panose="02040503050406030204" pitchFamily="18" charset="0"/>
              </a:rPr>
              <a:t>3. M</a:t>
            </a:r>
            <a:r>
              <a:rPr lang="vi-VN" sz="1700" i="1" dirty="0">
                <a:solidFill>
                  <a:srgbClr val="002060"/>
                </a:solidFill>
                <a:latin typeface="Cambria" panose="02040503050406030204" pitchFamily="18" charset="0"/>
                <a:ea typeface="Cambria" panose="02040503050406030204" pitchFamily="18" charset="0"/>
              </a:rPr>
              <a:t>ỗi thảm thực vật thích ứng với khí hậu nào? Vì sao?</a:t>
            </a:r>
          </a:p>
          <a:p>
            <a:pPr algn="just"/>
            <a:r>
              <a:rPr lang="en-US" sz="1700" i="1" dirty="0">
                <a:solidFill>
                  <a:srgbClr val="002060"/>
                </a:solidFill>
                <a:latin typeface="Cambria" panose="02040503050406030204" pitchFamily="18" charset="0"/>
                <a:ea typeface="Cambria" panose="02040503050406030204" pitchFamily="18" charset="0"/>
              </a:rPr>
              <a:t>4. </a:t>
            </a:r>
            <a:r>
              <a:rPr lang="vi-VN" sz="1700" i="1" dirty="0">
                <a:solidFill>
                  <a:srgbClr val="002060"/>
                </a:solidFill>
                <a:latin typeface="Cambria" panose="02040503050406030204" pitchFamily="18" charset="0"/>
                <a:ea typeface="Cambria" panose="02040503050406030204" pitchFamily="18" charset="0"/>
              </a:rPr>
              <a:t>Theo em cần làm gì để bảo vệ các loài thực vật trên Trái Đất?</a:t>
            </a: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248400" y="2438400"/>
            <a:ext cx="2506286" cy="4016484"/>
          </a:xfrm>
          <a:prstGeom prst="rect">
            <a:avLst/>
          </a:prstGeom>
        </p:spPr>
        <p:txBody>
          <a:bodyPr wrap="square">
            <a:spAutoFit/>
          </a:bodyPr>
          <a:lstStyle/>
          <a:p>
            <a:pPr algn="ctr"/>
            <a:r>
              <a:rPr lang="en-US" sz="1700" b="1" dirty="0">
                <a:solidFill>
                  <a:srgbClr val="FF0000"/>
                </a:solidFill>
                <a:latin typeface="Cambria" panose="02040503050406030204" pitchFamily="18" charset="0"/>
                <a:ea typeface="Cambria" panose="02040503050406030204" pitchFamily="18" charset="0"/>
              </a:rPr>
              <a:t>* </a:t>
            </a:r>
            <a:r>
              <a:rPr lang="en-US" sz="1700" b="1" dirty="0" err="1">
                <a:solidFill>
                  <a:srgbClr val="FF0000"/>
                </a:solidFill>
                <a:latin typeface="Cambria" panose="02040503050406030204" pitchFamily="18" charset="0"/>
                <a:ea typeface="Cambria" panose="02040503050406030204" pitchFamily="18" charset="0"/>
              </a:rPr>
              <a:t>Nhóm</a:t>
            </a:r>
            <a:r>
              <a:rPr lang="en-US" sz="1700" b="1" dirty="0">
                <a:solidFill>
                  <a:srgbClr val="FF0000"/>
                </a:solidFill>
                <a:latin typeface="Cambria" panose="02040503050406030204" pitchFamily="18" charset="0"/>
                <a:ea typeface="Cambria" panose="02040503050406030204" pitchFamily="18" charset="0"/>
              </a:rPr>
              <a:t> 5, 6, 7, 8:</a:t>
            </a:r>
          </a:p>
          <a:p>
            <a:pPr algn="just"/>
            <a:r>
              <a:rPr lang="en-US" sz="1700" i="1" dirty="0" err="1">
                <a:solidFill>
                  <a:srgbClr val="FF0000"/>
                </a:solidFill>
                <a:latin typeface="Cambria" panose="02040503050406030204" pitchFamily="18" charset="0"/>
                <a:ea typeface="Cambria" panose="02040503050406030204" pitchFamily="18" charset="0"/>
              </a:rPr>
              <a:t>Dựa</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vào</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thông</a:t>
            </a:r>
            <a:r>
              <a:rPr lang="en-US" sz="1700" i="1" dirty="0">
                <a:solidFill>
                  <a:srgbClr val="FF0000"/>
                </a:solidFill>
                <a:latin typeface="Cambria" panose="02040503050406030204" pitchFamily="18" charset="0"/>
                <a:ea typeface="Cambria" panose="02040503050406030204" pitchFamily="18" charset="0"/>
              </a:rPr>
              <a:t> tin </a:t>
            </a:r>
            <a:r>
              <a:rPr lang="en-US" sz="1700" i="1" dirty="0" err="1">
                <a:solidFill>
                  <a:srgbClr val="FF0000"/>
                </a:solidFill>
                <a:latin typeface="Cambria" panose="02040503050406030204" pitchFamily="18" charset="0"/>
                <a:ea typeface="Cambria" panose="02040503050406030204" pitchFamily="18" charset="0"/>
              </a:rPr>
              <a:t>trong</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bài</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và</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kiến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thức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đã</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học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hãy</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cho</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biết</a:t>
            </a:r>
            <a:r>
              <a:rPr lang="en-US" sz="1700" i="1" dirty="0">
                <a:solidFill>
                  <a:srgbClr val="FF0000"/>
                </a:solidFill>
                <a:latin typeface="Cambria" panose="02040503050406030204" pitchFamily="18" charset="0"/>
                <a:ea typeface="Cambria" panose="02040503050406030204" pitchFamily="18" charset="0"/>
              </a:rPr>
              <a:t>: </a:t>
            </a:r>
            <a:endParaRPr lang="en-US" sz="1700" b="1" dirty="0">
              <a:solidFill>
                <a:srgbClr val="FF0000"/>
              </a:solidFill>
              <a:latin typeface="Cambria" panose="02040503050406030204" pitchFamily="18" charset="0"/>
              <a:ea typeface="Cambria" panose="02040503050406030204" pitchFamily="18" charset="0"/>
            </a:endParaRPr>
          </a:p>
          <a:p>
            <a:pPr algn="just"/>
            <a:r>
              <a:rPr lang="en-US" sz="1700" i="1" dirty="0">
                <a:solidFill>
                  <a:srgbClr val="002060"/>
                </a:solidFill>
                <a:latin typeface="Cambria" panose="02040503050406030204" pitchFamily="18" charset="0"/>
                <a:ea typeface="Cambria" panose="02040503050406030204" pitchFamily="18" charset="0"/>
              </a:rPr>
              <a:t>1. </a:t>
            </a:r>
            <a:r>
              <a:rPr lang="vi-VN" sz="1700" i="1" dirty="0">
                <a:solidFill>
                  <a:srgbClr val="002060"/>
                </a:solidFill>
                <a:latin typeface="Cambria" panose="02040503050406030204" pitchFamily="18" charset="0"/>
                <a:ea typeface="Cambria" panose="02040503050406030204" pitchFamily="18" charset="0"/>
              </a:rPr>
              <a:t>Hiện đã xác định được bao nhiêu loài động vật trên thế giới?</a:t>
            </a:r>
          </a:p>
          <a:p>
            <a:pPr algn="just"/>
            <a:r>
              <a:rPr lang="en-US" sz="1700" i="1" dirty="0">
                <a:solidFill>
                  <a:srgbClr val="002060"/>
                </a:solidFill>
                <a:latin typeface="Cambria" panose="02040503050406030204" pitchFamily="18" charset="0"/>
                <a:ea typeface="Cambria" panose="02040503050406030204" pitchFamily="18" charset="0"/>
              </a:rPr>
              <a:t>2.</a:t>
            </a:r>
            <a:r>
              <a:rPr lang="vi-VN" sz="1700" i="1" dirty="0">
                <a:solidFill>
                  <a:srgbClr val="002060"/>
                </a:solidFill>
                <a:latin typeface="Cambria" panose="02040503050406030204" pitchFamily="18" charset="0"/>
                <a:ea typeface="Cambria" panose="02040503050406030204" pitchFamily="18" charset="0"/>
              </a:rPr>
              <a:t> Kể tên một số loài động vật quý hiếm ở nước ta</a:t>
            </a:r>
            <a:r>
              <a:rPr lang="en-US" sz="1700" i="1" dirty="0">
                <a:solidFill>
                  <a:srgbClr val="002060"/>
                </a:solidFill>
                <a:latin typeface="Cambria" panose="02040503050406030204" pitchFamily="18" charset="0"/>
                <a:ea typeface="Cambria" panose="02040503050406030204" pitchFamily="18" charset="0"/>
              </a:rPr>
              <a:t>.</a:t>
            </a:r>
          </a:p>
          <a:p>
            <a:pPr algn="just"/>
            <a:r>
              <a:rPr lang="en-US" sz="1700" i="1" dirty="0">
                <a:solidFill>
                  <a:srgbClr val="002060"/>
                </a:solidFill>
                <a:latin typeface="Cambria" panose="02040503050406030204" pitchFamily="18" charset="0"/>
                <a:ea typeface="Cambria" panose="02040503050406030204" pitchFamily="18" charset="0"/>
              </a:rPr>
              <a:t>3.</a:t>
            </a:r>
            <a:r>
              <a:rPr lang="vi-VN" sz="1700" i="1" dirty="0">
                <a:solidFill>
                  <a:srgbClr val="002060"/>
                </a:solidFill>
                <a:latin typeface="Cambria" panose="02040503050406030204" pitchFamily="18" charset="0"/>
                <a:ea typeface="Cambria" panose="02040503050406030204" pitchFamily="18" charset="0"/>
              </a:rPr>
              <a:t> Vì sao động vật ít phụ thuộc vào khí hậu hơn thực vật?</a:t>
            </a:r>
          </a:p>
          <a:p>
            <a:pPr algn="just"/>
            <a:r>
              <a:rPr lang="en-US" sz="1700" i="1" dirty="0">
                <a:solidFill>
                  <a:srgbClr val="002060"/>
                </a:solidFill>
                <a:latin typeface="Cambria" panose="02040503050406030204" pitchFamily="18" charset="0"/>
                <a:ea typeface="Cambria" panose="02040503050406030204" pitchFamily="18" charset="0"/>
              </a:rPr>
              <a:t>4. </a:t>
            </a:r>
            <a:r>
              <a:rPr lang="vi-VN" sz="1700" i="1" dirty="0">
                <a:solidFill>
                  <a:srgbClr val="002060"/>
                </a:solidFill>
                <a:latin typeface="Cambria" panose="02040503050406030204" pitchFamily="18" charset="0"/>
                <a:ea typeface="Cambria" panose="02040503050406030204" pitchFamily="18" charset="0"/>
              </a:rPr>
              <a:t>Theo em cần làm gì để bảo vệ các loài động vật trên Trái Đất?</a:t>
            </a: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676524"/>
            <a:ext cx="1924050" cy="1770117"/>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6388" y="4648201"/>
            <a:ext cx="3200400" cy="19050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98571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randombar(horizontal)">
                                      <p:cBhvr>
                                        <p:cTn id="12" dur="500"/>
                                        <p:tgtEl>
                                          <p:spTgt spid="1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randombar(horizontal)">
                                      <p:cBhvr>
                                        <p:cTn id="15" dur="500"/>
                                        <p:tgtEl>
                                          <p:spTgt spid="1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par>
                                <p:cTn id="24" presetID="14" presetClass="entr" presetSubtype="10" fill="hold" nodeType="with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randombar(horizontal)">
                                      <p:cBhvr>
                                        <p:cTn id="26" dur="500"/>
                                        <p:tgtEl>
                                          <p:spTgt spid="307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randombar(horizontal)">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randombar(horizontal)">
                                      <p:cBhvr>
                                        <p:cTn id="36" dur="500"/>
                                        <p:tgtEl>
                                          <p:spTgt spid="13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randombar(horizontal)">
                                      <p:cBhvr>
                                        <p:cTn id="39" dur="500"/>
                                        <p:tgtEl>
                                          <p:spTgt spid="1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randombar(horizontal)">
                                      <p:cBhvr>
                                        <p:cTn id="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thế giới sinh vật</a:t>
            </a:r>
            <a:endParaRPr lang="en-US" sz="2400" b="1" dirty="0">
              <a:solidFill>
                <a:srgbClr val="0D30DD"/>
              </a:solidFill>
              <a:latin typeface="Cambria" pitchFamily="18" charset="0"/>
            </a:endParaRPr>
          </a:p>
        </p:txBody>
      </p:sp>
      <p:cxnSp>
        <p:nvCxnSpPr>
          <p:cNvPr id="34" name="Straight Connector 33"/>
          <p:cNvCxnSpPr/>
          <p:nvPr/>
        </p:nvCxnSpPr>
        <p:spPr>
          <a:xfrm flipH="1">
            <a:off x="1628083" y="1905000"/>
            <a:ext cx="20782" cy="4594086"/>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4356" y="3500223"/>
            <a:ext cx="1376577" cy="1376577"/>
            <a:chOff x="5057949" y="2413809"/>
            <a:chExt cx="1835436" cy="1835436"/>
          </a:xfrm>
          <a:solidFill>
            <a:schemeClr val="accent5">
              <a:lumMod val="40000"/>
              <a:lumOff val="60000"/>
            </a:schemeClr>
          </a:solidFill>
        </p:grpSpPr>
        <p:sp>
          <p:nvSpPr>
            <p:cNvPr id="36" name="Oval 35"/>
            <p:cNvSpPr/>
            <p:nvPr/>
          </p:nvSpPr>
          <p:spPr>
            <a:xfrm>
              <a:off x="5057949" y="2413809"/>
              <a:ext cx="1835436" cy="1835436"/>
            </a:xfrm>
            <a:prstGeom prst="ellipse">
              <a:avLst/>
            </a:prstGeom>
          </p:spPr>
          <p:style>
            <a:lnRef idx="3">
              <a:schemeClr val="lt1"/>
            </a:lnRef>
            <a:fillRef idx="1">
              <a:schemeClr val="accent5"/>
            </a:fillRef>
            <a:effectRef idx="1">
              <a:schemeClr val="accent5"/>
            </a:effectRef>
            <a:fontRef idx="minor">
              <a:schemeClr val="lt1"/>
            </a:fontRef>
          </p:style>
        </p:sp>
        <p:sp>
          <p:nvSpPr>
            <p:cNvPr id="37" name="Oval 4"/>
            <p:cNvSpPr/>
            <p:nvPr/>
          </p:nvSpPr>
          <p:spPr>
            <a:xfrm>
              <a:off x="5326743" y="2682602"/>
              <a:ext cx="1297848" cy="129785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572" tIns="8572" rIns="8572" bIns="8572" numCol="1" spcCol="1270" anchor="ctr" anchorCtr="0">
              <a:noAutofit/>
            </a:bodyPr>
            <a:lstStyle/>
            <a:p>
              <a:pPr lvl="0" algn="ctr" defTabSz="800100">
                <a:lnSpc>
                  <a:spcPct val="100000"/>
                </a:lnSpc>
                <a:spcBef>
                  <a:spcPct val="0"/>
                </a:spcBef>
                <a:spcAft>
                  <a:spcPct val="35000"/>
                </a:spcAft>
              </a:pPr>
              <a:r>
                <a:rPr lang="en-US" altLang="vi-VN"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NHÓM</a:t>
              </a:r>
            </a:p>
            <a:p>
              <a:pPr lvl="0" algn="ctr" defTabSz="800100">
                <a:lnSpc>
                  <a:spcPct val="100000"/>
                </a:lnSpc>
                <a:spcBef>
                  <a:spcPct val="0"/>
                </a:spcBef>
                <a:spcAft>
                  <a:spcPct val="35000"/>
                </a:spcAft>
              </a:pP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1, 2, 3, 4</a:t>
              </a:r>
              <a:endParaRPr lang="vi-VN" altLang="en-US"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38" name="Straight Connector 37"/>
          <p:cNvCxnSpPr/>
          <p:nvPr/>
        </p:nvCxnSpPr>
        <p:spPr>
          <a:xfrm>
            <a:off x="1676400" y="2259984"/>
            <a:ext cx="851652" cy="289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38300" y="4621718"/>
            <a:ext cx="952500" cy="31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3219266"/>
            <a:ext cx="851652" cy="1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61712" y="3025914"/>
            <a:ext cx="48403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p>
        </p:txBody>
      </p:sp>
      <p:sp>
        <p:nvSpPr>
          <p:cNvPr id="42" name="Rectangle 41"/>
          <p:cNvSpPr/>
          <p:nvPr/>
        </p:nvSpPr>
        <p:spPr>
          <a:xfrm>
            <a:off x="1828801" y="2091457"/>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p>
        </p:txBody>
      </p:sp>
      <p:sp>
        <p:nvSpPr>
          <p:cNvPr id="43" name="Rectangle 42"/>
          <p:cNvSpPr/>
          <p:nvPr/>
        </p:nvSpPr>
        <p:spPr>
          <a:xfrm>
            <a:off x="1828800" y="4435057"/>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p>
        </p:txBody>
      </p:sp>
      <p:sp>
        <p:nvSpPr>
          <p:cNvPr id="44" name="TextBox 43"/>
          <p:cNvSpPr txBox="1"/>
          <p:nvPr/>
        </p:nvSpPr>
        <p:spPr>
          <a:xfrm>
            <a:off x="2533132" y="3962400"/>
            <a:ext cx="6306068" cy="1323439"/>
          </a:xfrm>
          <a:prstGeom prst="rect">
            <a:avLst/>
          </a:prstGeom>
          <a:solidFill>
            <a:schemeClr val="accent5">
              <a:lumMod val="20000"/>
              <a:lumOff val="80000"/>
            </a:schemeClr>
          </a:solidFill>
        </p:spPr>
        <p:txBody>
          <a:bodyPr wrap="square" rtlCol="0">
            <a:spAutoFit/>
          </a:bodyPr>
          <a:lstStyle/>
          <a:p>
            <a:pPr algn="just"/>
            <a:r>
              <a:rPr lang="en-US" sz="2000" dirty="0">
                <a:latin typeface="Cambria" panose="02040503050406030204" pitchFamily="18" charset="0"/>
                <a:ea typeface="Cambria" panose="02040503050406030204" pitchFamily="18" charset="0"/>
              </a:rPr>
              <a:t>- R</a:t>
            </a:r>
            <a:r>
              <a:rPr lang="vi-VN" sz="2000" dirty="0">
                <a:latin typeface="Cambria" panose="02040503050406030204" pitchFamily="18" charset="0"/>
                <a:ea typeface="Cambria" panose="02040503050406030204" pitchFamily="18" charset="0"/>
              </a:rPr>
              <a:t>ừng nhiệt đới thích ứng với khí hậu nhiệt đới ẩm có lượng mưa nhiều</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rPr>
              <a:t>- R</a:t>
            </a:r>
            <a:r>
              <a:rPr lang="vi-VN" sz="2000" dirty="0">
                <a:latin typeface="Cambria" panose="02040503050406030204" pitchFamily="18" charset="0"/>
                <a:ea typeface="Cambria" panose="02040503050406030204" pitchFamily="18" charset="0"/>
              </a:rPr>
              <a:t>ừng lá kim thích ứng với khí hậu ôn đới lạnh</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rPr>
              <a:t>- H</a:t>
            </a:r>
            <a:r>
              <a:rPr lang="vi-VN" sz="2000" dirty="0">
                <a:latin typeface="Cambria" panose="02040503050406030204" pitchFamily="18" charset="0"/>
                <a:ea typeface="Cambria" panose="02040503050406030204" pitchFamily="18" charset="0"/>
              </a:rPr>
              <a:t>oang mạc thích ứng với khí hậu nhiệt đới khô, nóng.</a:t>
            </a:r>
            <a:endParaRPr lang="en-US" sz="2000" dirty="0">
              <a:effectLst/>
              <a:latin typeface="Cambria" panose="02040503050406030204" pitchFamily="18" charset="0"/>
              <a:ea typeface="Cambria" panose="02040503050406030204" pitchFamily="18" charset="0"/>
            </a:endParaRPr>
          </a:p>
        </p:txBody>
      </p:sp>
      <p:sp>
        <p:nvSpPr>
          <p:cNvPr id="45" name="TextBox 44"/>
          <p:cNvSpPr txBox="1"/>
          <p:nvPr/>
        </p:nvSpPr>
        <p:spPr>
          <a:xfrm>
            <a:off x="2590800" y="5715000"/>
            <a:ext cx="6248400" cy="707886"/>
          </a:xfrm>
          <a:prstGeom prst="rect">
            <a:avLst/>
          </a:prstGeom>
          <a:solidFill>
            <a:schemeClr val="accent4">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Biện pháp: không chặt phá rừng, không đốt rừng, tích cực trồng cây gây rừng…</a:t>
            </a:r>
            <a:endParaRPr lang="en-US" sz="2000"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46" name="Straight Connector 45"/>
          <p:cNvCxnSpPr/>
          <p:nvPr/>
        </p:nvCxnSpPr>
        <p:spPr>
          <a:xfrm>
            <a:off x="1628083" y="6074929"/>
            <a:ext cx="96779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28801" y="5922529"/>
            <a:ext cx="546852"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4</a:t>
            </a:r>
          </a:p>
        </p:txBody>
      </p:sp>
      <p:sp>
        <p:nvSpPr>
          <p:cNvPr id="48" name="TextBox 47"/>
          <p:cNvSpPr txBox="1"/>
          <p:nvPr/>
        </p:nvSpPr>
        <p:spPr>
          <a:xfrm>
            <a:off x="2514600" y="2057400"/>
            <a:ext cx="6324600" cy="400110"/>
          </a:xfrm>
          <a:prstGeom prst="rect">
            <a:avLst/>
          </a:prstGeom>
          <a:solidFill>
            <a:schemeClr val="accent3">
              <a:lumMod val="20000"/>
              <a:lumOff val="80000"/>
            </a:schemeClr>
          </a:solidFill>
        </p:spPr>
        <p:txBody>
          <a:bodyPr wrap="square" rtlCol="0">
            <a:spAutoFit/>
          </a:bodyPr>
          <a:lstStyle/>
          <a:p>
            <a:pPr algn="just"/>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gần</a:t>
            </a:r>
            <a:r>
              <a:rPr lang="en-US" sz="2000" dirty="0">
                <a:latin typeface="Cambria" panose="02040503050406030204" pitchFamily="18" charset="0"/>
                <a:ea typeface="Cambria" panose="02040503050406030204" pitchFamily="18" charset="0"/>
              </a:rPr>
              <a:t> 300000 </a:t>
            </a:r>
            <a:r>
              <a:rPr lang="en-US" sz="2000" dirty="0" err="1">
                <a:latin typeface="Cambria" panose="02040503050406030204" pitchFamily="18" charset="0"/>
                <a:ea typeface="Cambria" panose="02040503050406030204" pitchFamily="18" charset="0"/>
              </a:rPr>
              <a:t>loài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r>
              <a:rPr lang="en-US" sz="2000" dirty="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49" name="Text Box 2"/>
          <p:cNvSpPr txBox="1"/>
          <p:nvPr/>
        </p:nvSpPr>
        <p:spPr>
          <a:xfrm>
            <a:off x="2533132" y="2873514"/>
            <a:ext cx="6306068" cy="707886"/>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just"/>
            <a:r>
              <a:rPr lang="vi-VN" sz="2000" dirty="0">
                <a:latin typeface="Cambria" panose="02040503050406030204" pitchFamily="18" charset="0"/>
                <a:ea typeface="Cambria" panose="02040503050406030204" pitchFamily="18" charset="0"/>
              </a:rPr>
              <a:t>Hình a là rừng nhiệt đới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hình</a:t>
            </a:r>
            <a:r>
              <a:rPr lang="en-US" sz="2000" dirty="0">
                <a:latin typeface="Cambria" panose="02040503050406030204" pitchFamily="18" charset="0"/>
                <a:ea typeface="Cambria" panose="02040503050406030204" pitchFamily="18" charset="0"/>
              </a:rPr>
              <a:t> b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fr-FR" sz="2000" dirty="0" err="1">
                <a:latin typeface="Cambria" panose="02040503050406030204" pitchFamily="18" charset="0"/>
                <a:ea typeface="Cambria" panose="02040503050406030204" pitchFamily="18" charset="0"/>
              </a:rPr>
              <a:t>hình</a:t>
            </a:r>
            <a:r>
              <a:rPr lang="fr-FR" sz="2000" dirty="0">
                <a:latin typeface="Cambria" panose="02040503050406030204" pitchFamily="18" charset="0"/>
                <a:ea typeface="Cambria" panose="02040503050406030204" pitchFamily="18" charset="0"/>
              </a:rPr>
              <a:t> c là </a:t>
            </a:r>
            <a:r>
              <a:rPr lang="fr-FR" sz="2000" dirty="0" err="1">
                <a:latin typeface="Cambria" panose="02040503050406030204" pitchFamily="18" charset="0"/>
                <a:ea typeface="Cambria" panose="02040503050406030204" pitchFamily="18" charset="0"/>
              </a:rPr>
              <a:t>hoang</a:t>
            </a:r>
            <a:r>
              <a:rPr lang="fr-FR" sz="2000" dirty="0">
                <a:latin typeface="Cambria" panose="02040503050406030204" pitchFamily="18" charset="0"/>
                <a:ea typeface="Cambria" panose="02040503050406030204" pitchFamily="18" charset="0"/>
              </a:rPr>
              <a:t> </a:t>
            </a:r>
            <a:r>
              <a:rPr lang="fr-FR" sz="2000" dirty="0" err="1">
                <a:latin typeface="Cambria" panose="02040503050406030204" pitchFamily="18" charset="0"/>
                <a:ea typeface="Cambria" panose="02040503050406030204" pitchFamily="18" charset="0"/>
              </a:rPr>
              <a:t>mạc</a:t>
            </a:r>
            <a:r>
              <a:rPr lang="fr-FR" sz="2000"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50"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Thực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vật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0269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12" dur="500"/>
                                        <p:tgtEl>
                                          <p:spTgt spid="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17" dur="500"/>
                                        <p:tgtEl>
                                          <p:spTgt spid="4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4">
                                            <p:txEl>
                                              <p:pRg st="1" end="1"/>
                                            </p:txEl>
                                          </p:spTgt>
                                        </p:tgtEl>
                                        <p:attrNameLst>
                                          <p:attrName>style.visibility</p:attrName>
                                        </p:attrNameLst>
                                      </p:cBhvr>
                                      <p:to>
                                        <p:strVal val="visible"/>
                                      </p:to>
                                    </p:set>
                                    <p:animEffect transition="in" filter="randombar(horizontal)">
                                      <p:cBhvr>
                                        <p:cTn id="22" dur="500"/>
                                        <p:tgtEl>
                                          <p:spTgt spid="4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4">
                                            <p:txEl>
                                              <p:pRg st="2" end="2"/>
                                            </p:txEl>
                                          </p:spTgt>
                                        </p:tgtEl>
                                        <p:attrNameLst>
                                          <p:attrName>style.visibility</p:attrName>
                                        </p:attrNameLst>
                                      </p:cBhvr>
                                      <p:to>
                                        <p:strVal val="visible"/>
                                      </p:to>
                                    </p:set>
                                    <p:animEffect transition="in" filter="randombar(horizontal)">
                                      <p:cBhvr>
                                        <p:cTn id="27" dur="500"/>
                                        <p:tgtEl>
                                          <p:spTgt spid="4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3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571499" y="2438400"/>
            <a:ext cx="6629399" cy="2819400"/>
          </a:xfrm>
          <a:prstGeom prst="wedgeRoundRectCallout">
            <a:avLst>
              <a:gd name="adj1" fmla="val 47963"/>
              <a:gd name="adj2" fmla="val 6887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7" name="Rectangle 16"/>
          <p:cNvSpPr/>
          <p:nvPr/>
        </p:nvSpPr>
        <p:spPr>
          <a:xfrm>
            <a:off x="762000" y="2503944"/>
            <a:ext cx="6248399" cy="2677656"/>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Hiện có gần 300000 loài thực vật đã được xác định trên thế giới.</a:t>
            </a:r>
          </a:p>
          <a:p>
            <a:pPr algn="just"/>
            <a:r>
              <a:rPr lang="vi-VN" sz="2400" dirty="0">
                <a:latin typeface="Cambria" panose="02040503050406030204" pitchFamily="18" charset="0"/>
                <a:ea typeface="Cambria" panose="02040503050406030204" pitchFamily="18" charset="0"/>
              </a:rPr>
              <a:t>- Khí hậu có vai trò chủ yếu trong sự hình thành thảm thực vật.</a:t>
            </a:r>
          </a:p>
          <a:p>
            <a:pPr algn="just"/>
            <a:r>
              <a:rPr lang="vi-VN" sz="2400" dirty="0">
                <a:latin typeface="Cambria" panose="02040503050406030204" pitchFamily="18" charset="0"/>
                <a:ea typeface="Cambria" panose="02040503050406030204" pitchFamily="18" charset="0"/>
              </a:rPr>
              <a:t>- Từ vùng cực về xích đạo có các thảm thực vật đặc trưng như: Đài nguyên, rừng lá kim, thảo nguyên, hoang mạc, xavan, rừng nhiệt đới…</a:t>
            </a:r>
          </a:p>
        </p:txBody>
      </p:sp>
      <p:sp>
        <p:nvSpPr>
          <p:cNvPr id="2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thế giới sinh vật</a:t>
            </a:r>
            <a:endParaRPr lang="en-US" sz="2400" b="1" dirty="0">
              <a:solidFill>
                <a:srgbClr val="0D30DD"/>
              </a:solidFill>
              <a:latin typeface="Cambria" pitchFamily="18" charset="0"/>
            </a:endParaRPr>
          </a:p>
        </p:txBody>
      </p:sp>
      <p:sp>
        <p:nvSpPr>
          <p:cNvPr id="22"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Thực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vật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33537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4" dur="500"/>
                                        <p:tgtEl>
                                          <p:spTgt spid="1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39"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thế giới sinh vật</a:t>
            </a:r>
            <a:endParaRPr lang="en-US" sz="2400" b="1" dirty="0">
              <a:solidFill>
                <a:srgbClr val="0D30DD"/>
              </a:solidFill>
              <a:latin typeface="Cambria" pitchFamily="18" charset="0"/>
            </a:endParaRPr>
          </a:p>
        </p:txBody>
      </p:sp>
      <p:cxnSp>
        <p:nvCxnSpPr>
          <p:cNvPr id="34" name="Straight Connector 33"/>
          <p:cNvCxnSpPr/>
          <p:nvPr/>
        </p:nvCxnSpPr>
        <p:spPr>
          <a:xfrm flipH="1">
            <a:off x="1628083" y="1905000"/>
            <a:ext cx="20782" cy="4594086"/>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4356" y="3500223"/>
            <a:ext cx="1376577" cy="1376577"/>
            <a:chOff x="5057949" y="2413809"/>
            <a:chExt cx="1835436" cy="1835436"/>
          </a:xfrm>
          <a:solidFill>
            <a:schemeClr val="accent5">
              <a:lumMod val="40000"/>
              <a:lumOff val="60000"/>
            </a:schemeClr>
          </a:solidFill>
        </p:grpSpPr>
        <p:sp>
          <p:nvSpPr>
            <p:cNvPr id="36" name="Oval 35"/>
            <p:cNvSpPr/>
            <p:nvPr/>
          </p:nvSpPr>
          <p:spPr>
            <a:xfrm>
              <a:off x="5057949" y="2413809"/>
              <a:ext cx="1835436" cy="1835436"/>
            </a:xfrm>
            <a:prstGeom prst="ellipse">
              <a:avLst/>
            </a:prstGeom>
          </p:spPr>
          <p:style>
            <a:lnRef idx="3">
              <a:schemeClr val="lt1"/>
            </a:lnRef>
            <a:fillRef idx="1">
              <a:schemeClr val="accent5"/>
            </a:fillRef>
            <a:effectRef idx="1">
              <a:schemeClr val="accent5"/>
            </a:effectRef>
            <a:fontRef idx="minor">
              <a:schemeClr val="lt1"/>
            </a:fontRef>
          </p:style>
        </p:sp>
        <p:sp>
          <p:nvSpPr>
            <p:cNvPr id="37" name="Oval 4"/>
            <p:cNvSpPr/>
            <p:nvPr/>
          </p:nvSpPr>
          <p:spPr>
            <a:xfrm>
              <a:off x="5326743" y="2682602"/>
              <a:ext cx="1297848" cy="129785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572" tIns="8572" rIns="8572" bIns="8572" numCol="1" spcCol="1270" anchor="ctr" anchorCtr="0">
              <a:noAutofit/>
            </a:bodyPr>
            <a:lstStyle/>
            <a:p>
              <a:pPr lvl="0" algn="ctr" defTabSz="800100">
                <a:lnSpc>
                  <a:spcPct val="100000"/>
                </a:lnSpc>
                <a:spcBef>
                  <a:spcPct val="0"/>
                </a:spcBef>
                <a:spcAft>
                  <a:spcPct val="35000"/>
                </a:spcAft>
              </a:pPr>
              <a:r>
                <a:rPr lang="en-US" altLang="vi-VN"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NHÓM</a:t>
              </a:r>
            </a:p>
            <a:p>
              <a:pPr lvl="0" algn="ctr" defTabSz="800100">
                <a:lnSpc>
                  <a:spcPct val="100000"/>
                </a:lnSpc>
                <a:spcBef>
                  <a:spcPct val="0"/>
                </a:spcBef>
                <a:spcAft>
                  <a:spcPct val="35000"/>
                </a:spcAft>
              </a:pP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5, 6, 7, 8</a:t>
              </a:r>
              <a:endParaRPr lang="vi-VN" altLang="en-US"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38" name="Straight Connector 37"/>
          <p:cNvCxnSpPr/>
          <p:nvPr/>
        </p:nvCxnSpPr>
        <p:spPr>
          <a:xfrm>
            <a:off x="1676400" y="2259984"/>
            <a:ext cx="851652" cy="289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38300" y="4850318"/>
            <a:ext cx="952500" cy="31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3447866"/>
            <a:ext cx="851652" cy="1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61712" y="3254514"/>
            <a:ext cx="48403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p>
        </p:txBody>
      </p:sp>
      <p:sp>
        <p:nvSpPr>
          <p:cNvPr id="42" name="Rectangle 41"/>
          <p:cNvSpPr/>
          <p:nvPr/>
        </p:nvSpPr>
        <p:spPr>
          <a:xfrm>
            <a:off x="1828801" y="2091457"/>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p>
        </p:txBody>
      </p:sp>
      <p:sp>
        <p:nvSpPr>
          <p:cNvPr id="43" name="Rectangle 42"/>
          <p:cNvSpPr/>
          <p:nvPr/>
        </p:nvSpPr>
        <p:spPr>
          <a:xfrm>
            <a:off x="1828800" y="4663657"/>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p>
        </p:txBody>
      </p:sp>
      <p:sp>
        <p:nvSpPr>
          <p:cNvPr id="44" name="TextBox 43"/>
          <p:cNvSpPr txBox="1"/>
          <p:nvPr/>
        </p:nvSpPr>
        <p:spPr>
          <a:xfrm>
            <a:off x="2533132" y="4473714"/>
            <a:ext cx="6306068" cy="707886"/>
          </a:xfrm>
          <a:prstGeom prst="rect">
            <a:avLst/>
          </a:prstGeom>
          <a:solidFill>
            <a:schemeClr val="accent5">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Do động vật có khả năng di chuyển được nên ít phụ thuộc vào khí hậu.</a:t>
            </a:r>
            <a:endParaRPr lang="en-US" sz="2000" dirty="0">
              <a:effectLst/>
              <a:latin typeface="Cambria" panose="02040503050406030204" pitchFamily="18" charset="0"/>
              <a:ea typeface="Cambria" panose="02040503050406030204" pitchFamily="18" charset="0"/>
            </a:endParaRPr>
          </a:p>
        </p:txBody>
      </p:sp>
      <p:sp>
        <p:nvSpPr>
          <p:cNvPr id="45" name="TextBox 44"/>
          <p:cNvSpPr txBox="1"/>
          <p:nvPr/>
        </p:nvSpPr>
        <p:spPr>
          <a:xfrm>
            <a:off x="2590800" y="5715000"/>
            <a:ext cx="6248400" cy="707886"/>
          </a:xfrm>
          <a:prstGeom prst="rect">
            <a:avLst/>
          </a:prstGeom>
          <a:solidFill>
            <a:schemeClr val="accent4">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Biện pháp: không chặt phá rừng, cấm săn bắt và khai thác bừa bãi, xây dựng các khu bảo tồn thiên nhiên…</a:t>
            </a:r>
            <a:endParaRPr lang="en-US" sz="2000"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46" name="Straight Connector 45"/>
          <p:cNvCxnSpPr/>
          <p:nvPr/>
        </p:nvCxnSpPr>
        <p:spPr>
          <a:xfrm>
            <a:off x="1628083" y="6074929"/>
            <a:ext cx="96779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28801" y="5922529"/>
            <a:ext cx="546852"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4</a:t>
            </a:r>
          </a:p>
        </p:txBody>
      </p:sp>
      <p:sp>
        <p:nvSpPr>
          <p:cNvPr id="48" name="TextBox 47"/>
          <p:cNvSpPr txBox="1"/>
          <p:nvPr/>
        </p:nvSpPr>
        <p:spPr>
          <a:xfrm>
            <a:off x="2514600" y="2057400"/>
            <a:ext cx="6324600" cy="400110"/>
          </a:xfrm>
          <a:prstGeom prst="rect">
            <a:avLst/>
          </a:prstGeom>
          <a:solidFill>
            <a:schemeClr val="accent3">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Hiện có khoảng 1,5 triệu loài động vật.</a:t>
            </a:r>
            <a:endParaRPr lang="en-US" sz="2000" dirty="0">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49" name="Text Box 2"/>
          <p:cNvSpPr txBox="1"/>
          <p:nvPr/>
        </p:nvSpPr>
        <p:spPr>
          <a:xfrm>
            <a:off x="2533132" y="3102114"/>
            <a:ext cx="6306068" cy="707886"/>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just"/>
            <a:r>
              <a:rPr lang="vi-VN" sz="2000" dirty="0">
                <a:latin typeface="Cambria" panose="02040503050406030204" pitchFamily="18" charset="0"/>
                <a:ea typeface="Cambria" panose="02040503050406030204" pitchFamily="18" charset="0"/>
              </a:rPr>
              <a:t>Các loài động vật quý hiếm ở nước ta như voi, tê giác, sếu đầu đỏ, sao la… </a:t>
            </a:r>
            <a:endParaRPr lang="en-US" sz="2000" dirty="0">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50"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Động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vật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75845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12" dur="500"/>
                                        <p:tgtEl>
                                          <p:spTgt spid="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17" dur="500"/>
                                        <p:tgtEl>
                                          <p:spTgt spid="4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2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571499" y="2438400"/>
            <a:ext cx="6629399" cy="2219277"/>
          </a:xfrm>
          <a:prstGeom prst="wedgeRoundRectCallout">
            <a:avLst>
              <a:gd name="adj1" fmla="val 47963"/>
              <a:gd name="adj2" fmla="val 9847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7" name="Rectangle 16"/>
          <p:cNvSpPr/>
          <p:nvPr/>
        </p:nvSpPr>
        <p:spPr>
          <a:xfrm>
            <a:off x="762000" y="2556808"/>
            <a:ext cx="6248399" cy="1938992"/>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Hiện có khoảng 1,5 triệu loài động vật đã được xác định trên thế giới.</a:t>
            </a:r>
          </a:p>
          <a:p>
            <a:pPr algn="just"/>
            <a:r>
              <a:rPr lang="vi-VN" sz="2400" dirty="0">
                <a:latin typeface="Cambria" panose="02040503050406030204" pitchFamily="18" charset="0"/>
                <a:ea typeface="Cambria" panose="02040503050406030204" pitchFamily="18" charset="0"/>
              </a:rPr>
              <a:t>- Động vật có khả năng di chuyển để thích nghi với môi trường nên sự phân bố đa dạng và ít phụ thuộc vào khí hậu.</a:t>
            </a:r>
          </a:p>
        </p:txBody>
      </p:sp>
      <p:sp>
        <p:nvSpPr>
          <p:cNvPr id="2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thế giới sinh vật</a:t>
            </a:r>
            <a:endParaRPr lang="en-US" sz="2400" b="1" dirty="0">
              <a:solidFill>
                <a:srgbClr val="0D30DD"/>
              </a:solidFill>
              <a:latin typeface="Cambria" pitchFamily="18" charset="0"/>
            </a:endParaRPr>
          </a:p>
        </p:txBody>
      </p:sp>
      <p:sp>
        <p:nvSpPr>
          <p:cNvPr id="22"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Động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vật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6024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600200"/>
            <a:ext cx="3515910" cy="2123658"/>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20.3,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x</a:t>
            </a:r>
            <a:r>
              <a:rPr lang="vi-VN" sz="2200" i="1" dirty="0">
                <a:solidFill>
                  <a:srgbClr val="FF0000"/>
                </a:solidFill>
                <a:latin typeface="Cambria" panose="02040503050406030204" pitchFamily="18" charset="0"/>
                <a:ea typeface="Cambria" panose="02040503050406030204" pitchFamily="18" charset="0"/>
              </a:rPr>
              <a:t>ác định trên lược đồ giới hạn của đới nóng, đới ôn hòa và đới lạnh.</a:t>
            </a:r>
            <a:r>
              <a:rPr lang="en-US" sz="2200" i="1" dirty="0">
                <a:solidFill>
                  <a:srgbClr val="FF0000"/>
                </a:solidFill>
                <a:latin typeface="Cambria" panose="02040503050406030204" pitchFamily="18" charset="0"/>
                <a:ea typeface="Cambria" panose="02040503050406030204" pitchFamily="18" charset="0"/>
              </a:rPr>
              <a:t> </a:t>
            </a:r>
            <a:endParaRPr lang="vi-VN" sz="2200" i="1" dirty="0">
              <a:solidFill>
                <a:srgbClr val="FF0000"/>
              </a:solidFill>
              <a:latin typeface="Cambria" panose="02040503050406030204" pitchFamily="18" charset="0"/>
              <a:ea typeface="Cambria" panose="02040503050406030204" pitchFamily="18" charset="0"/>
            </a:endParaRPr>
          </a:p>
          <a:p>
            <a:pPr algn="ctr"/>
            <a:endParaRPr lang="vi-VN" sz="2100" i="1" dirty="0">
              <a:solidFill>
                <a:srgbClr val="FF0000"/>
              </a:solidFill>
              <a:latin typeface="Cambria" panose="02040503050406030204" pitchFamily="18" charset="0"/>
              <a:ea typeface="Cambria" panose="02040503050406030204" pitchFamily="18" charset="0"/>
            </a:endParaRP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219200"/>
            <a:ext cx="4474760" cy="2139047"/>
          </a:xfrm>
          <a:prstGeom prst="rect">
            <a:avLst/>
          </a:prstGeom>
        </p:spPr>
        <p:txBody>
          <a:bodyPr wrap="square">
            <a:spAutoFit/>
          </a:bodyPr>
          <a:lstStyle/>
          <a:p>
            <a:pPr algn="just"/>
            <a:r>
              <a:rPr lang="vi-VN" sz="1850" dirty="0">
                <a:latin typeface="Cambria" panose="02040503050406030204" pitchFamily="18" charset="0"/>
                <a:ea typeface="Cambria" panose="02040503050406030204" pitchFamily="18" charset="0"/>
              </a:rPr>
              <a:t>- Đới nóng</a:t>
            </a:r>
            <a:r>
              <a:rPr lang="en-US" sz="1850" dirty="0">
                <a:latin typeface="Cambria" panose="02040503050406030204" pitchFamily="18" charset="0"/>
                <a:ea typeface="Cambria" panose="02040503050406030204" pitchFamily="18" charset="0"/>
              </a:rPr>
              <a:t>: </a:t>
            </a:r>
            <a:r>
              <a:rPr lang="vi-VN" sz="1850" dirty="0">
                <a:latin typeface="Cambria" panose="02040503050406030204" pitchFamily="18" charset="0"/>
                <a:ea typeface="Cambria" panose="02040503050406030204" pitchFamily="18" charset="0"/>
              </a:rPr>
              <a:t>từ khoảng chí tuyến Bắc đến chí tuyến Nam.</a:t>
            </a:r>
          </a:p>
          <a:p>
            <a:pPr algn="just"/>
            <a:r>
              <a:rPr lang="en-US" sz="1850" dirty="0">
                <a:latin typeface="Cambria" panose="02040503050406030204" pitchFamily="18" charset="0"/>
                <a:ea typeface="Cambria" panose="02040503050406030204" pitchFamily="18" charset="0"/>
              </a:rPr>
              <a:t>- </a:t>
            </a:r>
            <a:r>
              <a:rPr lang="vi-VN" sz="1850" dirty="0">
                <a:latin typeface="Cambria" panose="02040503050406030204" pitchFamily="18" charset="0"/>
                <a:ea typeface="Cambria" panose="02040503050406030204" pitchFamily="18" charset="0"/>
              </a:rPr>
              <a:t>Đới ôn hòa</a:t>
            </a:r>
            <a:r>
              <a:rPr lang="en-US" sz="1850" dirty="0">
                <a:latin typeface="Cambria" panose="02040503050406030204" pitchFamily="18" charset="0"/>
                <a:ea typeface="Cambria" panose="02040503050406030204" pitchFamily="18" charset="0"/>
              </a:rPr>
              <a:t>: </a:t>
            </a:r>
            <a:r>
              <a:rPr lang="vi-VN" sz="1850" dirty="0">
                <a:latin typeface="Cambria" panose="02040503050406030204" pitchFamily="18" charset="0"/>
                <a:ea typeface="Cambria" panose="02040503050406030204" pitchFamily="18" charset="0"/>
              </a:rPr>
              <a:t>khoảng từ chí tuyến Bắc đến vòng cực Bắc và từ chí tuyến Nam đến vòng cực Nam.</a:t>
            </a:r>
            <a:endParaRPr lang="en-US" sz="1850" dirty="0">
              <a:latin typeface="Cambria" panose="02040503050406030204" pitchFamily="18" charset="0"/>
              <a:ea typeface="Cambria" panose="02040503050406030204" pitchFamily="18" charset="0"/>
            </a:endParaRPr>
          </a:p>
          <a:p>
            <a:pPr algn="just"/>
            <a:r>
              <a:rPr lang="en-US" sz="1850" dirty="0">
                <a:latin typeface="Cambria" panose="02040503050406030204" pitchFamily="18" charset="0"/>
                <a:ea typeface="Cambria" panose="02040503050406030204" pitchFamily="18" charset="0"/>
              </a:rPr>
              <a:t>- </a:t>
            </a:r>
            <a:r>
              <a:rPr lang="en-US" sz="1850" dirty="0" err="1">
                <a:latin typeface="Cambria" panose="02040503050406030204" pitchFamily="18" charset="0"/>
                <a:ea typeface="Cambria" panose="02040503050406030204" pitchFamily="18" charset="0"/>
              </a:rPr>
              <a:t>Đới</a:t>
            </a:r>
            <a:r>
              <a:rPr lang="en-US" sz="1850" dirty="0">
                <a:latin typeface="Cambria" panose="02040503050406030204" pitchFamily="18" charset="0"/>
                <a:ea typeface="Cambria" panose="02040503050406030204" pitchFamily="18" charset="0"/>
              </a:rPr>
              <a:t> </a:t>
            </a:r>
            <a:r>
              <a:rPr lang="en-US" sz="1850" dirty="0" err="1">
                <a:latin typeface="Cambria" panose="02040503050406030204" pitchFamily="18" charset="0"/>
                <a:ea typeface="Cambria" panose="02040503050406030204" pitchFamily="18" charset="0"/>
              </a:rPr>
              <a:t>lạnh</a:t>
            </a:r>
            <a:r>
              <a:rPr lang="en-US" sz="1850" dirty="0">
                <a:latin typeface="Cambria" panose="02040503050406030204" pitchFamily="18" charset="0"/>
                <a:ea typeface="Cambria" panose="02040503050406030204" pitchFamily="18" charset="0"/>
              </a:rPr>
              <a:t>: </a:t>
            </a:r>
            <a:r>
              <a:rPr lang="vi-VN" sz="1850" dirty="0">
                <a:latin typeface="Cambria" panose="02040503050406030204" pitchFamily="18" charset="0"/>
                <a:ea typeface="Cambria" panose="02040503050406030204" pitchFamily="18" charset="0"/>
              </a:rPr>
              <a:t>từ vòng cực Bắc đến cực Bắc và từ vòng cực Nam đến cực Nam.</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đới thiên nhiên trên thế giới</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13928" y="3655695"/>
            <a:ext cx="4681220" cy="2897505"/>
          </a:xfrm>
          <a:prstGeom prst="rect">
            <a:avLst/>
          </a:prstGeom>
          <a:noFill/>
          <a:ln>
            <a:solidFill>
              <a:srgbClr val="00FF00"/>
            </a:solidFill>
          </a:ln>
        </p:spPr>
      </p:pic>
    </p:spTree>
    <p:extLst>
      <p:ext uri="{BB962C8B-B14F-4D97-AF65-F5344CB8AC3E}">
        <p14:creationId xmlns:p14="http://schemas.microsoft.com/office/powerpoint/2010/main" val="1082790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1705</Words>
  <Application>Microsoft Office PowerPoint</Application>
  <PresentationFormat>On-screen Show (4:3)</PresentationFormat>
  <Paragraphs>160</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vt:lpstr>
      <vt:lpstr>Times New Roman</vt:lpstr>
      <vt:lpstr>Verdana</vt:lpstr>
      <vt:lpstr>Office Theme</vt:lpstr>
      <vt:lpstr>PowerPoint Presentation</vt:lpstr>
      <vt:lpstr>SINH VẬT VÀ SỰ PHÂN BỐ  CÁC ĐỚI THIÊN NHIÊN. RỪNG NHIỆT ĐỚI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acer</cp:lastModifiedBy>
  <cp:revision>114</cp:revision>
  <dcterms:created xsi:type="dcterms:W3CDTF">2016-02-15T14:28:12Z</dcterms:created>
  <dcterms:modified xsi:type="dcterms:W3CDTF">2022-08-19T06:22:19Z</dcterms:modified>
</cp:coreProperties>
</file>