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4" r:id="rId1"/>
  </p:sldMasterIdLst>
  <p:sldIdLst>
    <p:sldId id="285" r:id="rId2"/>
    <p:sldId id="298" r:id="rId3"/>
    <p:sldId id="256" r:id="rId4"/>
    <p:sldId id="260" r:id="rId5"/>
    <p:sldId id="265" r:id="rId6"/>
    <p:sldId id="269" r:id="rId7"/>
    <p:sldId id="264" r:id="rId8"/>
    <p:sldId id="262" r:id="rId9"/>
    <p:sldId id="267" r:id="rId10"/>
    <p:sldId id="268" r:id="rId11"/>
    <p:sldId id="270" r:id="rId12"/>
    <p:sldId id="273" r:id="rId13"/>
    <p:sldId id="274" r:id="rId14"/>
    <p:sldId id="284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93" r:id="rId23"/>
    <p:sldId id="294" r:id="rId24"/>
    <p:sldId id="295" r:id="rId25"/>
    <p:sldId id="296" r:id="rId26"/>
    <p:sldId id="297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2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7" Type="http://schemas.openxmlformats.org/officeDocument/2006/relationships/image" Target="../media/image9.wmf"/><Relationship Id="rId2" Type="http://schemas.openxmlformats.org/officeDocument/2006/relationships/image" Target="../media/image3.wmf"/><Relationship Id="rId1" Type="http://schemas.openxmlformats.org/officeDocument/2006/relationships/image" Target="../media/image8.wmf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10.wmf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image" Target="../media/image4.wmf"/><Relationship Id="rId7" Type="http://schemas.openxmlformats.org/officeDocument/2006/relationships/image" Target="../media/image16.wmf"/><Relationship Id="rId2" Type="http://schemas.openxmlformats.org/officeDocument/2006/relationships/image" Target="../media/image3.wmf"/><Relationship Id="rId1" Type="http://schemas.openxmlformats.org/officeDocument/2006/relationships/image" Target="../media/image13.wmf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image" Target="../media/image21.wmf"/><Relationship Id="rId7" Type="http://schemas.openxmlformats.org/officeDocument/2006/relationships/image" Target="../media/image25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image" Target="../media/image22.wmf"/><Relationship Id="rId7" Type="http://schemas.openxmlformats.org/officeDocument/2006/relationships/image" Target="../media/image25.wmf"/><Relationship Id="rId2" Type="http://schemas.openxmlformats.org/officeDocument/2006/relationships/image" Target="../media/image21.wmf"/><Relationship Id="rId1" Type="http://schemas.openxmlformats.org/officeDocument/2006/relationships/image" Target="../media/image27.wmf"/><Relationship Id="rId6" Type="http://schemas.openxmlformats.org/officeDocument/2006/relationships/image" Target="../media/image24.wmf"/><Relationship Id="rId5" Type="http://schemas.openxmlformats.org/officeDocument/2006/relationships/image" Target="../media/image28.wmf"/><Relationship Id="rId4" Type="http://schemas.openxmlformats.org/officeDocument/2006/relationships/image" Target="../media/image23.wmf"/><Relationship Id="rId9" Type="http://schemas.openxmlformats.org/officeDocument/2006/relationships/image" Target="../media/image29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31A9D-16A9-4A35-AE92-609FE57A02F9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27AEB-7854-4943-8421-6D40F69DF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656262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31A9D-16A9-4A35-AE92-609FE57A02F9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27AEB-7854-4943-8421-6D40F69DF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612923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31A9D-16A9-4A35-AE92-609FE57A02F9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27AEB-7854-4943-8421-6D40F69DF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659735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92100"/>
            <a:ext cx="10972800" cy="5727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629B8B-7A3B-4D14-BACB-F85164818F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284242"/>
      </p:ext>
    </p:extLst>
  </p:cSld>
  <p:clrMapOvr>
    <a:masterClrMapping/>
  </p:clrMapOvr>
  <p:transition>
    <p:pull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31A9D-16A9-4A35-AE92-609FE57A02F9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27AEB-7854-4943-8421-6D40F69DF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880289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31A9D-16A9-4A35-AE92-609FE57A02F9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27AEB-7854-4943-8421-6D40F69DF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527164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31A9D-16A9-4A35-AE92-609FE57A02F9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27AEB-7854-4943-8421-6D40F69DF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44456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31A9D-16A9-4A35-AE92-609FE57A02F9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27AEB-7854-4943-8421-6D40F69DF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066090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31A9D-16A9-4A35-AE92-609FE57A02F9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27AEB-7854-4943-8421-6D40F69DF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424905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31A9D-16A9-4A35-AE92-609FE57A02F9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27AEB-7854-4943-8421-6D40F69DF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663390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31A9D-16A9-4A35-AE92-609FE57A02F9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27AEB-7854-4943-8421-6D40F69DF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858295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31A9D-16A9-4A35-AE92-609FE57A02F9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27AEB-7854-4943-8421-6D40F69DF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301773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31A9D-16A9-4A35-AE92-609FE57A02F9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327AEB-7854-4943-8421-6D40F69DF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381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7" r:id="rId12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13" Type="http://schemas.openxmlformats.org/officeDocument/2006/relationships/oleObject" Target="../embeddings/oleObject55.bin"/><Relationship Id="rId18" Type="http://schemas.openxmlformats.org/officeDocument/2006/relationships/oleObject" Target="../embeddings/oleObject58.bin"/><Relationship Id="rId3" Type="http://schemas.openxmlformats.org/officeDocument/2006/relationships/oleObject" Target="../embeddings/oleObject49.bin"/><Relationship Id="rId21" Type="http://schemas.openxmlformats.org/officeDocument/2006/relationships/image" Target="../media/image26.wmf"/><Relationship Id="rId7" Type="http://schemas.openxmlformats.org/officeDocument/2006/relationships/oleObject" Target="../embeddings/oleObject51.bin"/><Relationship Id="rId12" Type="http://schemas.openxmlformats.org/officeDocument/2006/relationships/image" Target="../media/image23.wmf"/><Relationship Id="rId17" Type="http://schemas.openxmlformats.org/officeDocument/2006/relationships/image" Target="../media/image24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57.bin"/><Relationship Id="rId20" Type="http://schemas.openxmlformats.org/officeDocument/2006/relationships/oleObject" Target="../embeddings/oleObject59.bin"/><Relationship Id="rId1" Type="http://schemas.openxmlformats.org/officeDocument/2006/relationships/vmlDrawing" Target="../drawings/vmlDrawing7.vml"/><Relationship Id="rId6" Type="http://schemas.openxmlformats.org/officeDocument/2006/relationships/image" Target="../media/image21.wmf"/><Relationship Id="rId11" Type="http://schemas.openxmlformats.org/officeDocument/2006/relationships/oleObject" Target="../embeddings/oleObject54.bin"/><Relationship Id="rId5" Type="http://schemas.openxmlformats.org/officeDocument/2006/relationships/oleObject" Target="../embeddings/oleObject50.bin"/><Relationship Id="rId15" Type="http://schemas.openxmlformats.org/officeDocument/2006/relationships/image" Target="../media/image28.wmf"/><Relationship Id="rId23" Type="http://schemas.openxmlformats.org/officeDocument/2006/relationships/image" Target="../media/image29.wmf"/><Relationship Id="rId10" Type="http://schemas.openxmlformats.org/officeDocument/2006/relationships/oleObject" Target="../embeddings/oleObject53.bin"/><Relationship Id="rId19" Type="http://schemas.openxmlformats.org/officeDocument/2006/relationships/image" Target="../media/image25.wmf"/><Relationship Id="rId4" Type="http://schemas.openxmlformats.org/officeDocument/2006/relationships/image" Target="../media/image27.wmf"/><Relationship Id="rId9" Type="http://schemas.openxmlformats.org/officeDocument/2006/relationships/oleObject" Target="../embeddings/oleObject52.bin"/><Relationship Id="rId14" Type="http://schemas.openxmlformats.org/officeDocument/2006/relationships/oleObject" Target="../embeddings/oleObject56.bin"/><Relationship Id="rId22" Type="http://schemas.openxmlformats.org/officeDocument/2006/relationships/oleObject" Target="../embeddings/oleObject60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4.bin"/><Relationship Id="rId3" Type="http://schemas.openxmlformats.org/officeDocument/2006/relationships/oleObject" Target="../embeddings/oleObject61.bin"/><Relationship Id="rId7" Type="http://schemas.openxmlformats.org/officeDocument/2006/relationships/oleObject" Target="../embeddings/oleObject6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62.bin"/><Relationship Id="rId4" Type="http://schemas.openxmlformats.org/officeDocument/2006/relationships/image" Target="../media/image30.wmf"/><Relationship Id="rId9" Type="http://schemas.openxmlformats.org/officeDocument/2006/relationships/oleObject" Target="../embeddings/oleObject65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6.bin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67.bin"/><Relationship Id="rId4" Type="http://schemas.openxmlformats.org/officeDocument/2006/relationships/image" Target="../media/image30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35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13" Type="http://schemas.openxmlformats.org/officeDocument/2006/relationships/image" Target="../media/image6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7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8.bin"/><Relationship Id="rId10" Type="http://schemas.openxmlformats.org/officeDocument/2006/relationships/image" Target="../media/image5.wmf"/><Relationship Id="rId4" Type="http://schemas.openxmlformats.org/officeDocument/2006/relationships/image" Target="../media/image2.wmf"/><Relationship Id="rId9" Type="http://schemas.openxmlformats.org/officeDocument/2006/relationships/oleObject" Target="../embeddings/oleObject4.bin"/><Relationship Id="rId14" Type="http://schemas.openxmlformats.org/officeDocument/2006/relationships/oleObject" Target="../embeddings/oleObject7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13" Type="http://schemas.openxmlformats.org/officeDocument/2006/relationships/image" Target="../media/image6.wmf"/><Relationship Id="rId18" Type="http://schemas.openxmlformats.org/officeDocument/2006/relationships/image" Target="../media/image9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12" Type="http://schemas.openxmlformats.org/officeDocument/2006/relationships/oleObject" Target="../embeddings/oleObject14.bin"/><Relationship Id="rId17" Type="http://schemas.openxmlformats.org/officeDocument/2006/relationships/oleObject" Target="../embeddings/oleObject17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7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wmf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10.bin"/><Relationship Id="rId15" Type="http://schemas.openxmlformats.org/officeDocument/2006/relationships/oleObject" Target="../embeddings/oleObject16.bin"/><Relationship Id="rId10" Type="http://schemas.openxmlformats.org/officeDocument/2006/relationships/image" Target="../media/image5.wmf"/><Relationship Id="rId4" Type="http://schemas.openxmlformats.org/officeDocument/2006/relationships/image" Target="../media/image8.wmf"/><Relationship Id="rId9" Type="http://schemas.openxmlformats.org/officeDocument/2006/relationships/oleObject" Target="../embeddings/oleObject12.bin"/><Relationship Id="rId14" Type="http://schemas.openxmlformats.org/officeDocument/2006/relationships/oleObject" Target="../embeddings/oleObject15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13" Type="http://schemas.openxmlformats.org/officeDocument/2006/relationships/image" Target="../media/image11.w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12" Type="http://schemas.openxmlformats.org/officeDocument/2006/relationships/oleObject" Target="../embeddings/oleObject23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2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wmf"/><Relationship Id="rId11" Type="http://schemas.openxmlformats.org/officeDocument/2006/relationships/oleObject" Target="../embeddings/oleObject22.bin"/><Relationship Id="rId5" Type="http://schemas.openxmlformats.org/officeDocument/2006/relationships/oleObject" Target="../embeddings/oleObject19.bin"/><Relationship Id="rId15" Type="http://schemas.openxmlformats.org/officeDocument/2006/relationships/oleObject" Target="../embeddings/oleObject25.bin"/><Relationship Id="rId10" Type="http://schemas.openxmlformats.org/officeDocument/2006/relationships/image" Target="../media/image5.wmf"/><Relationship Id="rId4" Type="http://schemas.openxmlformats.org/officeDocument/2006/relationships/image" Target="../media/image10.wmf"/><Relationship Id="rId9" Type="http://schemas.openxmlformats.org/officeDocument/2006/relationships/oleObject" Target="../embeddings/oleObject21.bin"/><Relationship Id="rId14" Type="http://schemas.openxmlformats.org/officeDocument/2006/relationships/oleObject" Target="../embeddings/oleObject24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13" Type="http://schemas.openxmlformats.org/officeDocument/2006/relationships/image" Target="../media/image14.wmf"/><Relationship Id="rId18" Type="http://schemas.openxmlformats.org/officeDocument/2006/relationships/image" Target="../media/image16.wmf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12" Type="http://schemas.openxmlformats.org/officeDocument/2006/relationships/oleObject" Target="../embeddings/oleObject31.bin"/><Relationship Id="rId17" Type="http://schemas.openxmlformats.org/officeDocument/2006/relationships/oleObject" Target="../embeddings/oleObject34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5.wmf"/><Relationship Id="rId20" Type="http://schemas.openxmlformats.org/officeDocument/2006/relationships/image" Target="../media/image17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3.wmf"/><Relationship Id="rId11" Type="http://schemas.openxmlformats.org/officeDocument/2006/relationships/oleObject" Target="../embeddings/oleObject30.bin"/><Relationship Id="rId5" Type="http://schemas.openxmlformats.org/officeDocument/2006/relationships/oleObject" Target="../embeddings/oleObject27.bin"/><Relationship Id="rId15" Type="http://schemas.openxmlformats.org/officeDocument/2006/relationships/oleObject" Target="../embeddings/oleObject33.bin"/><Relationship Id="rId10" Type="http://schemas.openxmlformats.org/officeDocument/2006/relationships/image" Target="../media/image5.wmf"/><Relationship Id="rId19" Type="http://schemas.openxmlformats.org/officeDocument/2006/relationships/oleObject" Target="../embeddings/oleObject35.bin"/><Relationship Id="rId4" Type="http://schemas.openxmlformats.org/officeDocument/2006/relationships/image" Target="../media/image13.wmf"/><Relationship Id="rId9" Type="http://schemas.openxmlformats.org/officeDocument/2006/relationships/oleObject" Target="../embeddings/oleObject29.bin"/><Relationship Id="rId14" Type="http://schemas.openxmlformats.org/officeDocument/2006/relationships/oleObject" Target="../embeddings/oleObject3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8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oleObject" Target="../embeddings/oleObject43.bin"/><Relationship Id="rId18" Type="http://schemas.openxmlformats.org/officeDocument/2006/relationships/image" Target="../media/image24.wmf"/><Relationship Id="rId3" Type="http://schemas.openxmlformats.org/officeDocument/2006/relationships/oleObject" Target="../embeddings/oleObject37.bin"/><Relationship Id="rId21" Type="http://schemas.openxmlformats.org/officeDocument/2006/relationships/oleObject" Target="../embeddings/oleObject48.bin"/><Relationship Id="rId7" Type="http://schemas.openxmlformats.org/officeDocument/2006/relationships/oleObject" Target="../embeddings/oleObject39.bin"/><Relationship Id="rId12" Type="http://schemas.openxmlformats.org/officeDocument/2006/relationships/oleObject" Target="../embeddings/oleObject42.bin"/><Relationship Id="rId17" Type="http://schemas.openxmlformats.org/officeDocument/2006/relationships/oleObject" Target="../embeddings/oleObject46.bin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45.bin"/><Relationship Id="rId20" Type="http://schemas.openxmlformats.org/officeDocument/2006/relationships/image" Target="../media/image25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20.wmf"/><Relationship Id="rId11" Type="http://schemas.openxmlformats.org/officeDocument/2006/relationships/oleObject" Target="../embeddings/oleObject41.bin"/><Relationship Id="rId5" Type="http://schemas.openxmlformats.org/officeDocument/2006/relationships/oleObject" Target="../embeddings/oleObject38.bin"/><Relationship Id="rId15" Type="http://schemas.openxmlformats.org/officeDocument/2006/relationships/oleObject" Target="../embeddings/oleObject44.bin"/><Relationship Id="rId10" Type="http://schemas.openxmlformats.org/officeDocument/2006/relationships/image" Target="../media/image22.wmf"/><Relationship Id="rId19" Type="http://schemas.openxmlformats.org/officeDocument/2006/relationships/oleObject" Target="../embeddings/oleObject47.bin"/><Relationship Id="rId4" Type="http://schemas.openxmlformats.org/officeDocument/2006/relationships/image" Target="../media/image19.wmf"/><Relationship Id="rId9" Type="http://schemas.openxmlformats.org/officeDocument/2006/relationships/oleObject" Target="../embeddings/oleObject40.bin"/><Relationship Id="rId14" Type="http://schemas.openxmlformats.org/officeDocument/2006/relationships/image" Target="../media/image23.wmf"/><Relationship Id="rId22" Type="http://schemas.openxmlformats.org/officeDocument/2006/relationships/image" Target="../media/image2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989" y="4763"/>
            <a:ext cx="9090025" cy="681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8311138" y="6216838"/>
            <a:ext cx="2160400" cy="5818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181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66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HÓA HỌC 8</a:t>
            </a:r>
          </a:p>
        </p:txBody>
      </p:sp>
    </p:spTree>
    <p:extLst>
      <p:ext uri="{BB962C8B-B14F-4D97-AF65-F5344CB8AC3E}">
        <p14:creationId xmlns:p14="http://schemas.microsoft.com/office/powerpoint/2010/main" val="2495578089"/>
      </p:ext>
    </p:extLst>
  </p:cSld>
  <p:clrMapOvr>
    <a:masterClrMapping/>
  </p:clrMapOvr>
  <p:transition advTm="2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8490" y="-215125"/>
            <a:ext cx="11075831" cy="1557564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BÀI </a:t>
            </a:r>
            <a:r>
              <a:rPr lang="en-US" sz="4000" b="1" dirty="0" smtClean="0">
                <a:solidFill>
                  <a:srgbClr val="FF0000"/>
                </a:solidFill>
              </a:rPr>
              <a:t>22 - </a:t>
            </a:r>
            <a:r>
              <a:rPr lang="en-US" sz="4000" b="1" dirty="0">
                <a:solidFill>
                  <a:srgbClr val="FF0000"/>
                </a:solidFill>
              </a:rPr>
              <a:t>TÍNH THEO PHƯƠNG TRÌNH </a:t>
            </a:r>
            <a:br>
              <a:rPr lang="en-US" sz="4000" b="1" dirty="0">
                <a:solidFill>
                  <a:srgbClr val="FF0000"/>
                </a:solidFill>
              </a:rPr>
            </a:br>
            <a:r>
              <a:rPr lang="en-US" sz="4000" b="1" dirty="0">
                <a:solidFill>
                  <a:srgbClr val="FF0000"/>
                </a:solidFill>
              </a:rPr>
              <a:t>HÓA HỌC (</a:t>
            </a:r>
            <a:r>
              <a:rPr lang="en-US" sz="4000" b="1" dirty="0" err="1" smtClean="0">
                <a:solidFill>
                  <a:srgbClr val="FF0000"/>
                </a:solidFill>
              </a:rPr>
              <a:t>Tiết</a:t>
            </a:r>
            <a:r>
              <a:rPr lang="en-US" sz="4000" b="1" dirty="0" smtClean="0">
                <a:solidFill>
                  <a:srgbClr val="FF0000"/>
                </a:solidFill>
              </a:rPr>
              <a:t> 1</a:t>
            </a:r>
            <a:r>
              <a:rPr lang="en-US" sz="4000" b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239136"/>
            <a:ext cx="10363200" cy="611274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5361" y="1850410"/>
            <a:ext cx="119943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err="1">
                <a:solidFill>
                  <a:srgbClr val="FF0000"/>
                </a:solidFill>
              </a:rPr>
              <a:t>Bài</a:t>
            </a:r>
            <a:r>
              <a:rPr lang="en-US" sz="2500" b="1" dirty="0">
                <a:solidFill>
                  <a:srgbClr val="FF0000"/>
                </a:solidFill>
              </a:rPr>
              <a:t> </a:t>
            </a:r>
            <a:r>
              <a:rPr lang="en-US" sz="2500" b="1" dirty="0" err="1">
                <a:solidFill>
                  <a:srgbClr val="FF0000"/>
                </a:solidFill>
              </a:rPr>
              <a:t>tập</a:t>
            </a:r>
            <a:r>
              <a:rPr lang="en-US" sz="2500" b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2704" y="2305926"/>
            <a:ext cx="263033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err="1"/>
              <a:t>Bài</a:t>
            </a:r>
            <a:r>
              <a:rPr lang="en-US" sz="2500" b="1" dirty="0"/>
              <a:t> </a:t>
            </a:r>
            <a:r>
              <a:rPr lang="en-US" sz="2500" b="1" dirty="0" err="1"/>
              <a:t>tập</a:t>
            </a:r>
            <a:r>
              <a:rPr lang="en-US" sz="2500" b="1" dirty="0"/>
              <a:t> 1b/</a:t>
            </a:r>
            <a:r>
              <a:rPr lang="en-US" sz="2500" b="1" dirty="0" err="1"/>
              <a:t>sgk</a:t>
            </a:r>
            <a:r>
              <a:rPr lang="en-US" sz="2500" b="1" dirty="0"/>
              <a:t>/75: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13652" y="2883634"/>
            <a:ext cx="1582549" cy="20159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err="1"/>
              <a:t>Tóm</a:t>
            </a:r>
            <a:r>
              <a:rPr lang="en-US" sz="2500" dirty="0"/>
              <a:t> </a:t>
            </a:r>
            <a:r>
              <a:rPr lang="en-US" sz="2500" dirty="0" err="1"/>
              <a:t>tắt</a:t>
            </a:r>
            <a:r>
              <a:rPr lang="en-US" sz="2500" dirty="0"/>
              <a:t>:</a:t>
            </a:r>
          </a:p>
          <a:p>
            <a:r>
              <a:rPr lang="en-US" sz="2500" dirty="0" err="1"/>
              <a:t>m</a:t>
            </a:r>
            <a:r>
              <a:rPr lang="en-US" sz="2500" baseline="-25000" dirty="0" err="1"/>
              <a:t>Fe</a:t>
            </a:r>
            <a:r>
              <a:rPr lang="en-US" sz="2500" dirty="0"/>
              <a:t>= 2,8 g</a:t>
            </a:r>
          </a:p>
          <a:p>
            <a:r>
              <a:rPr lang="en-US" sz="2500" u="sng" dirty="0"/>
              <a:t>M </a:t>
            </a:r>
            <a:r>
              <a:rPr lang="en-US" sz="2500" u="sng" baseline="-25000" dirty="0"/>
              <a:t>Fe</a:t>
            </a:r>
            <a:r>
              <a:rPr lang="en-US" sz="2500" u="sng" dirty="0"/>
              <a:t> = 56 g</a:t>
            </a:r>
          </a:p>
          <a:p>
            <a:r>
              <a:rPr lang="en-US" sz="2500" dirty="0" err="1"/>
              <a:t>m</a:t>
            </a:r>
            <a:r>
              <a:rPr lang="en-US" sz="2500" baseline="-25000" dirty="0" err="1"/>
              <a:t>HCl</a:t>
            </a:r>
            <a:r>
              <a:rPr lang="en-US" sz="2500" baseline="-25000" dirty="0"/>
              <a:t> </a:t>
            </a:r>
            <a:r>
              <a:rPr lang="en-US" sz="2500" dirty="0"/>
              <a:t>= ?</a:t>
            </a:r>
          </a:p>
          <a:p>
            <a:endParaRPr lang="en-US" sz="2500" dirty="0"/>
          </a:p>
        </p:txBody>
      </p:sp>
      <p:sp>
        <p:nvSpPr>
          <p:cNvPr id="13" name="TextBox 12"/>
          <p:cNvSpPr txBox="1"/>
          <p:nvPr/>
        </p:nvSpPr>
        <p:spPr>
          <a:xfrm>
            <a:off x="1298862" y="2858529"/>
            <a:ext cx="265029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C0000"/>
                </a:solidFill>
              </a:rPr>
              <a:t>   </a:t>
            </a:r>
            <a:r>
              <a:rPr lang="en-US" sz="2400" b="1" dirty="0" err="1">
                <a:solidFill>
                  <a:srgbClr val="CC0000"/>
                </a:solidFill>
              </a:rPr>
              <a:t>Tính</a:t>
            </a:r>
            <a:r>
              <a:rPr lang="en-US" sz="2400" b="1" dirty="0">
                <a:solidFill>
                  <a:srgbClr val="CC0000"/>
                </a:solidFill>
              </a:rPr>
              <a:t> </a:t>
            </a:r>
            <a:r>
              <a:rPr lang="en-US" sz="2400" b="1" dirty="0" err="1">
                <a:solidFill>
                  <a:srgbClr val="CC0000"/>
                </a:solidFill>
              </a:rPr>
              <a:t>số</a:t>
            </a:r>
            <a:r>
              <a:rPr lang="en-US" sz="2400" b="1" dirty="0">
                <a:solidFill>
                  <a:srgbClr val="CC0000"/>
                </a:solidFill>
              </a:rPr>
              <a:t> </a:t>
            </a:r>
            <a:r>
              <a:rPr lang="en-US" sz="2400" b="1" dirty="0" err="1">
                <a:solidFill>
                  <a:srgbClr val="CC0000"/>
                </a:solidFill>
              </a:rPr>
              <a:t>mol</a:t>
            </a:r>
            <a:r>
              <a:rPr lang="en-US" sz="2400" b="1" dirty="0">
                <a:solidFill>
                  <a:srgbClr val="CC0000"/>
                </a:solidFill>
              </a:rPr>
              <a:t>:   </a:t>
            </a: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4794360"/>
              </p:ext>
            </p:extLst>
          </p:nvPr>
        </p:nvGraphicFramePr>
        <p:xfrm>
          <a:off x="4518025" y="2625725"/>
          <a:ext cx="3200400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4" name="Equation" r:id="rId3" imgW="1676160" imgH="431640" progId="Equation.DSMT4">
                  <p:embed/>
                </p:oleObj>
              </mc:Choice>
              <mc:Fallback>
                <p:oleObj name="Equation" r:id="rId3" imgW="167616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8025" y="2625725"/>
                        <a:ext cx="3200400" cy="803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320448" y="3449605"/>
            <a:ext cx="3705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C0000"/>
                </a:solidFill>
              </a:rPr>
              <a:t>   </a:t>
            </a:r>
            <a:r>
              <a:rPr lang="en-US" sz="2400" b="1" dirty="0" err="1">
                <a:solidFill>
                  <a:srgbClr val="CC0000"/>
                </a:solidFill>
              </a:rPr>
              <a:t>Phương</a:t>
            </a:r>
            <a:r>
              <a:rPr lang="en-US" sz="2400" b="1" dirty="0">
                <a:solidFill>
                  <a:srgbClr val="CC0000"/>
                </a:solidFill>
              </a:rPr>
              <a:t> </a:t>
            </a:r>
            <a:r>
              <a:rPr lang="en-US" sz="2400" b="1" dirty="0" err="1">
                <a:solidFill>
                  <a:srgbClr val="CC0000"/>
                </a:solidFill>
              </a:rPr>
              <a:t>trình</a:t>
            </a:r>
            <a:r>
              <a:rPr lang="en-US" sz="2400" b="1" dirty="0">
                <a:solidFill>
                  <a:srgbClr val="CC0000"/>
                </a:solidFill>
              </a:rPr>
              <a:t> </a:t>
            </a:r>
            <a:r>
              <a:rPr lang="en-US" sz="2400" b="1" dirty="0" err="1" smtClean="0">
                <a:solidFill>
                  <a:srgbClr val="CC0000"/>
                </a:solidFill>
              </a:rPr>
              <a:t>hóa</a:t>
            </a:r>
            <a:r>
              <a:rPr lang="en-US" sz="2400" b="1" dirty="0" smtClean="0">
                <a:solidFill>
                  <a:srgbClr val="CC0000"/>
                </a:solidFill>
              </a:rPr>
              <a:t> </a:t>
            </a:r>
            <a:r>
              <a:rPr lang="en-US" sz="2400" b="1" dirty="0" err="1" smtClean="0">
                <a:solidFill>
                  <a:srgbClr val="CC0000"/>
                </a:solidFill>
              </a:rPr>
              <a:t>học</a:t>
            </a:r>
            <a:r>
              <a:rPr lang="en-US" sz="2400" b="1" dirty="0" smtClean="0">
                <a:solidFill>
                  <a:srgbClr val="CC0000"/>
                </a:solidFill>
              </a:rPr>
              <a:t>:</a:t>
            </a:r>
            <a:endParaRPr lang="en-US" sz="2400" b="1" dirty="0">
              <a:solidFill>
                <a:srgbClr val="CC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75840" y="3455195"/>
            <a:ext cx="618310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Fe   +         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2HCl               FeCl</a:t>
            </a:r>
            <a:r>
              <a:rPr lang="en-US" sz="2500" baseline="-25000" dirty="0" smtClean="0">
                <a:latin typeface="Times New Roman" pitchFamily="18" charset="0"/>
                <a:cs typeface="Times New Roman" pitchFamily="18" charset="0"/>
              </a:rPr>
              <a:t>2  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     +         H</a:t>
            </a:r>
            <a:r>
              <a:rPr lang="en-US" sz="25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25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5557507"/>
              </p:ext>
            </p:extLst>
          </p:nvPr>
        </p:nvGraphicFramePr>
        <p:xfrm>
          <a:off x="7138301" y="3441046"/>
          <a:ext cx="858213" cy="4849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5" name="Equation" r:id="rId5" imgW="393480" imgH="203040" progId="Equation.3">
                  <p:embed/>
                </p:oleObj>
              </mc:Choice>
              <mc:Fallback>
                <p:oleObj name="Equation" r:id="rId5" imgW="39348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138301" y="3441046"/>
                        <a:ext cx="858213" cy="4849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490737" y="3910630"/>
            <a:ext cx="286086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C0000"/>
                </a:solidFill>
              </a:rPr>
              <a:t>Theo </a:t>
            </a:r>
            <a:r>
              <a:rPr lang="en-US" sz="2400" b="1" dirty="0" err="1">
                <a:solidFill>
                  <a:srgbClr val="CC0000"/>
                </a:solidFill>
              </a:rPr>
              <a:t>phương</a:t>
            </a:r>
            <a:r>
              <a:rPr lang="en-US" sz="2400" b="1" dirty="0">
                <a:solidFill>
                  <a:srgbClr val="CC0000"/>
                </a:solidFill>
              </a:rPr>
              <a:t> </a:t>
            </a:r>
            <a:r>
              <a:rPr lang="en-US" sz="2400" b="1" dirty="0" err="1">
                <a:solidFill>
                  <a:srgbClr val="CC0000"/>
                </a:solidFill>
              </a:rPr>
              <a:t>trình</a:t>
            </a:r>
            <a:r>
              <a:rPr lang="en-US" sz="2400" b="1" dirty="0">
                <a:solidFill>
                  <a:srgbClr val="CC0000"/>
                </a:solidFill>
              </a:rPr>
              <a:t>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530969" y="3950112"/>
            <a:ext cx="817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1mol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76611" y="3869279"/>
            <a:ext cx="817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2mol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763394" y="3895163"/>
            <a:ext cx="10246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   1mol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148072" y="3922163"/>
            <a:ext cx="886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 1mol</a:t>
            </a:r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7630379"/>
              </p:ext>
            </p:extLst>
          </p:nvPr>
        </p:nvGraphicFramePr>
        <p:xfrm>
          <a:off x="5327902" y="3869279"/>
          <a:ext cx="857360" cy="4664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6" name="Equation" r:id="rId7" imgW="393480" imgH="203040" progId="Equation.3">
                  <p:embed/>
                </p:oleObj>
              </mc:Choice>
              <mc:Fallback>
                <p:oleObj name="Equation" r:id="rId7" imgW="39348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327902" y="3869279"/>
                        <a:ext cx="857360" cy="4664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586328"/>
              </p:ext>
            </p:extLst>
          </p:nvPr>
        </p:nvGraphicFramePr>
        <p:xfrm>
          <a:off x="7200956" y="3868171"/>
          <a:ext cx="802482" cy="3948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7" name="Equation" r:id="rId9" imgW="393480" imgH="203040" progId="Equation.3">
                  <p:embed/>
                </p:oleObj>
              </mc:Choice>
              <mc:Fallback>
                <p:oleObj name="Equation" r:id="rId9" imgW="39348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200956" y="3868171"/>
                        <a:ext cx="802482" cy="3948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1728352"/>
              </p:ext>
            </p:extLst>
          </p:nvPr>
        </p:nvGraphicFramePr>
        <p:xfrm>
          <a:off x="9304582" y="3895163"/>
          <a:ext cx="822907" cy="4295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8" name="Equation" r:id="rId10" imgW="393480" imgH="203040" progId="Equation.3">
                  <p:embed/>
                </p:oleObj>
              </mc:Choice>
              <mc:Fallback>
                <p:oleObj name="Equation" r:id="rId10" imgW="39348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304582" y="3895163"/>
                        <a:ext cx="822907" cy="4295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1521629" y="4419332"/>
            <a:ext cx="1512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C0000"/>
                </a:solidFill>
              </a:rPr>
              <a:t>Theo </a:t>
            </a:r>
            <a:r>
              <a:rPr lang="en-US" sz="2400" b="1" dirty="0" err="1">
                <a:solidFill>
                  <a:srgbClr val="CC0000"/>
                </a:solidFill>
              </a:rPr>
              <a:t>đề</a:t>
            </a:r>
            <a:r>
              <a:rPr lang="en-US" sz="2400" b="1" dirty="0">
                <a:solidFill>
                  <a:srgbClr val="CC0000"/>
                </a:solidFill>
              </a:rPr>
              <a:t>: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451433" y="4364252"/>
            <a:ext cx="728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0,05</a:t>
            </a:r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0433779"/>
              </p:ext>
            </p:extLst>
          </p:nvPr>
        </p:nvGraphicFramePr>
        <p:xfrm>
          <a:off x="5153251" y="4353548"/>
          <a:ext cx="805187" cy="4486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9" name="Equation" r:id="rId11" imgW="393480" imgH="203040" progId="Equation.3">
                  <p:embed/>
                </p:oleObj>
              </mc:Choice>
              <mc:Fallback>
                <p:oleObj name="Equation" r:id="rId11" imgW="39348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153251" y="4353548"/>
                        <a:ext cx="805187" cy="4486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2632238"/>
              </p:ext>
            </p:extLst>
          </p:nvPr>
        </p:nvGraphicFramePr>
        <p:xfrm>
          <a:off x="7268309" y="4360875"/>
          <a:ext cx="745283" cy="4239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0" name="Equation" r:id="rId13" imgW="393480" imgH="203040" progId="Equation.3">
                  <p:embed/>
                </p:oleObj>
              </mc:Choice>
              <mc:Fallback>
                <p:oleObj name="Equation" r:id="rId13" imgW="39348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268309" y="4360875"/>
                        <a:ext cx="745283" cy="4239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7223203"/>
              </p:ext>
            </p:extLst>
          </p:nvPr>
        </p:nvGraphicFramePr>
        <p:xfrm>
          <a:off x="9366176" y="4364252"/>
          <a:ext cx="688715" cy="3951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1" name="Equation" r:id="rId14" imgW="393480" imgH="203040" progId="Equation.3">
                  <p:embed/>
                </p:oleObj>
              </mc:Choice>
              <mc:Fallback>
                <p:oleObj name="Equation" r:id="rId14" imgW="39348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9366176" y="4364252"/>
                        <a:ext cx="688715" cy="3951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3133050"/>
              </p:ext>
            </p:extLst>
          </p:nvPr>
        </p:nvGraphicFramePr>
        <p:xfrm>
          <a:off x="6034291" y="4333141"/>
          <a:ext cx="1177324" cy="6444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2" name="Equation" r:id="rId16" imgW="838080" imgH="393480" progId="Equation.3">
                  <p:embed/>
                </p:oleObj>
              </mc:Choice>
              <mc:Fallback>
                <p:oleObj name="Equation" r:id="rId16" imgW="83808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6034291" y="4333141"/>
                        <a:ext cx="1177324" cy="6444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1712905"/>
              </p:ext>
            </p:extLst>
          </p:nvPr>
        </p:nvGraphicFramePr>
        <p:xfrm>
          <a:off x="8024518" y="4338629"/>
          <a:ext cx="1302484" cy="5950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3" name="Equation" r:id="rId18" imgW="914400" imgH="393480" progId="Equation.3">
                  <p:embed/>
                </p:oleObj>
              </mc:Choice>
              <mc:Fallback>
                <p:oleObj name="Equation" r:id="rId18" imgW="91440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8024518" y="4338629"/>
                        <a:ext cx="1302484" cy="5950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8804316"/>
              </p:ext>
            </p:extLst>
          </p:nvPr>
        </p:nvGraphicFramePr>
        <p:xfrm>
          <a:off x="10088528" y="4263004"/>
          <a:ext cx="1571625" cy="6018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4" name="Equation" r:id="rId20" imgW="914400" imgH="393480" progId="Equation.3">
                  <p:embed/>
                </p:oleObj>
              </mc:Choice>
              <mc:Fallback>
                <p:oleObj name="Equation" r:id="rId20" imgW="91440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0088528" y="4263004"/>
                        <a:ext cx="1571625" cy="6018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Connector 18"/>
          <p:cNvCxnSpPr/>
          <p:nvPr/>
        </p:nvCxnSpPr>
        <p:spPr>
          <a:xfrm>
            <a:off x="1503579" y="2786658"/>
            <a:ext cx="0" cy="24954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1532520" y="4360875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mol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51876" y="6187150"/>
            <a:ext cx="5200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HCl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baseline="-25000" dirty="0" err="1">
                <a:latin typeface="Times New Roman" pitchFamily="18" charset="0"/>
                <a:cs typeface="Times New Roman" pitchFamily="18" charset="0"/>
              </a:rPr>
              <a:t>HCl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baseline="-25000" dirty="0" err="1">
                <a:latin typeface="Times New Roman" pitchFamily="18" charset="0"/>
                <a:cs typeface="Times New Roman" pitchFamily="18" charset="0"/>
              </a:rPr>
              <a:t>HCl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= 0,1 . 36,5= 3,65 (g)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44437" y="5569527"/>
            <a:ext cx="27093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n</a:t>
            </a:r>
            <a:r>
              <a:rPr lang="en-US" sz="2400" baseline="-25000" dirty="0" err="1"/>
              <a:t>HCl</a:t>
            </a:r>
            <a:r>
              <a:rPr lang="en-US" sz="2400" dirty="0"/>
              <a:t> =                    </a:t>
            </a:r>
            <a:r>
              <a:rPr lang="en-US" sz="2400" dirty="0" err="1" smtClean="0"/>
              <a:t>mol</a:t>
            </a:r>
            <a:endParaRPr lang="en-US" sz="2400" dirty="0"/>
          </a:p>
        </p:txBody>
      </p:sp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2884499"/>
              </p:ext>
            </p:extLst>
          </p:nvPr>
        </p:nvGraphicFramePr>
        <p:xfrm>
          <a:off x="3028950" y="5448300"/>
          <a:ext cx="1306513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5" name="Equation" r:id="rId22" imgW="812520" imgH="393480" progId="Equation.DSMT4">
                  <p:embed/>
                </p:oleObj>
              </mc:Choice>
              <mc:Fallback>
                <p:oleObj name="Equation" r:id="rId22" imgW="8125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3028950" y="5448300"/>
                        <a:ext cx="1306513" cy="738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662441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8490" y="-215125"/>
            <a:ext cx="11075831" cy="1557564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BÀI </a:t>
            </a:r>
            <a:r>
              <a:rPr lang="en-US" sz="4000" b="1" dirty="0" smtClean="0">
                <a:solidFill>
                  <a:srgbClr val="FF0000"/>
                </a:solidFill>
              </a:rPr>
              <a:t>22 - TÍNH </a:t>
            </a:r>
            <a:r>
              <a:rPr lang="en-US" sz="4000" b="1" dirty="0">
                <a:solidFill>
                  <a:srgbClr val="FF0000"/>
                </a:solidFill>
              </a:rPr>
              <a:t>THEO PHƯƠNG TRÌNH </a:t>
            </a:r>
            <a:br>
              <a:rPr lang="en-US" sz="4000" b="1" dirty="0">
                <a:solidFill>
                  <a:srgbClr val="FF0000"/>
                </a:solidFill>
              </a:rPr>
            </a:br>
            <a:r>
              <a:rPr lang="en-US" sz="4000" b="1" dirty="0">
                <a:solidFill>
                  <a:srgbClr val="FF0000"/>
                </a:solidFill>
              </a:rPr>
              <a:t>HÓA HỌC (</a:t>
            </a:r>
            <a:r>
              <a:rPr lang="en-US" sz="4000" b="1" dirty="0" err="1" smtClean="0">
                <a:solidFill>
                  <a:srgbClr val="FF0000"/>
                </a:solidFill>
              </a:rPr>
              <a:t>Tiết</a:t>
            </a:r>
            <a:r>
              <a:rPr lang="en-US" sz="4000" b="1" dirty="0" smtClean="0">
                <a:solidFill>
                  <a:srgbClr val="FF0000"/>
                </a:solidFill>
              </a:rPr>
              <a:t> 1</a:t>
            </a:r>
            <a:r>
              <a:rPr lang="en-US" sz="4000" b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239136"/>
            <a:ext cx="10363200" cy="611274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1. </a:t>
            </a:r>
            <a:r>
              <a:rPr lang="en-US" sz="2800" b="1" dirty="0" err="1">
                <a:solidFill>
                  <a:srgbClr val="FF0000"/>
                </a:solidFill>
              </a:rPr>
              <a:t>Bằng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cách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nào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tìm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được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khối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lượng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chất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tham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gia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và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sản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phẩm</a:t>
            </a:r>
            <a:r>
              <a:rPr lang="en-US" sz="28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1101" y="1658184"/>
            <a:ext cx="74372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Bước</a:t>
            </a:r>
            <a:r>
              <a:rPr lang="en-US" sz="2000" dirty="0"/>
              <a:t> 1: </a:t>
            </a:r>
            <a:r>
              <a:rPr lang="en-US" sz="2000" dirty="0" err="1"/>
              <a:t>Tìm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mol</a:t>
            </a:r>
            <a:r>
              <a:rPr lang="en-US" sz="2000" dirty="0"/>
              <a:t> </a:t>
            </a:r>
            <a:r>
              <a:rPr lang="en-US" sz="2000" dirty="0" err="1"/>
              <a:t>chất</a:t>
            </a:r>
            <a:r>
              <a:rPr lang="en-US" sz="2000" dirty="0"/>
              <a:t> </a:t>
            </a:r>
            <a:r>
              <a:rPr lang="en-US" sz="2000" dirty="0" err="1"/>
              <a:t>theo</a:t>
            </a:r>
            <a:r>
              <a:rPr lang="en-US" sz="2000" dirty="0"/>
              <a:t> </a:t>
            </a:r>
            <a:r>
              <a:rPr lang="en-US" sz="2000" dirty="0" err="1"/>
              <a:t>công</a:t>
            </a:r>
            <a:r>
              <a:rPr lang="en-US" sz="2000" dirty="0"/>
              <a:t> </a:t>
            </a:r>
            <a:r>
              <a:rPr lang="en-US" sz="2000" dirty="0" err="1"/>
              <a:t>thức</a:t>
            </a:r>
            <a:r>
              <a:rPr lang="en-US" sz="2000" dirty="0"/>
              <a:t>:                    </a:t>
            </a:r>
            <a:r>
              <a:rPr lang="en-US" sz="2000" dirty="0" err="1" smtClean="0"/>
              <a:t>hoặc</a:t>
            </a:r>
            <a:r>
              <a:rPr lang="en-US" sz="2000" dirty="0" smtClean="0"/>
              <a:t>   n = V/ 24,79 </a:t>
            </a:r>
            <a:endParaRPr lang="en-US" sz="2000" dirty="0"/>
          </a:p>
          <a:p>
            <a:r>
              <a:rPr lang="en-US" sz="2000" dirty="0" smtClean="0"/>
              <a:t> </a:t>
            </a:r>
            <a:endParaRPr lang="en-US" sz="2000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4599296" y="1505922"/>
          <a:ext cx="1050877" cy="7635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56" name="Equation" r:id="rId3" imgW="457200" imgH="393480" progId="Equation.3">
                  <p:embed/>
                </p:oleObj>
              </mc:Choice>
              <mc:Fallback>
                <p:oleObj name="Equation" r:id="rId3" imgW="45720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99296" y="1505922"/>
                        <a:ext cx="1050877" cy="7635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84749" y="2093523"/>
            <a:ext cx="38138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Bước</a:t>
            </a:r>
            <a:r>
              <a:rPr lang="en-US" sz="2000" dirty="0"/>
              <a:t> 2: </a:t>
            </a:r>
            <a:r>
              <a:rPr lang="en-US" sz="2000" dirty="0" err="1"/>
              <a:t>Lập</a:t>
            </a:r>
            <a:r>
              <a:rPr lang="en-US" sz="2000" dirty="0"/>
              <a:t> </a:t>
            </a:r>
            <a:r>
              <a:rPr lang="en-US" sz="2000" dirty="0" err="1"/>
              <a:t>phương</a:t>
            </a:r>
            <a:r>
              <a:rPr lang="en-US" sz="2000" dirty="0"/>
              <a:t> </a:t>
            </a:r>
            <a:r>
              <a:rPr lang="en-US" sz="2000" dirty="0" err="1"/>
              <a:t>trình</a:t>
            </a:r>
            <a:r>
              <a:rPr lang="en-US" sz="2000" dirty="0"/>
              <a:t> </a:t>
            </a:r>
            <a:r>
              <a:rPr lang="en-US" sz="2000" dirty="0" err="1"/>
              <a:t>hóa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4749" y="2493633"/>
            <a:ext cx="74235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Bước</a:t>
            </a:r>
            <a:r>
              <a:rPr lang="en-US" sz="2000" dirty="0"/>
              <a:t> 3: </a:t>
            </a:r>
            <a:r>
              <a:rPr lang="en-US" sz="2000" dirty="0" err="1"/>
              <a:t>Dựa</a:t>
            </a:r>
            <a:r>
              <a:rPr lang="en-US" sz="2000" dirty="0"/>
              <a:t> </a:t>
            </a:r>
            <a:r>
              <a:rPr lang="en-US" sz="2000" dirty="0" err="1"/>
              <a:t>vào</a:t>
            </a:r>
            <a:r>
              <a:rPr lang="en-US" sz="2000" dirty="0"/>
              <a:t> </a:t>
            </a:r>
            <a:r>
              <a:rPr lang="en-US" sz="2000" dirty="0" err="1"/>
              <a:t>phương</a:t>
            </a:r>
            <a:r>
              <a:rPr lang="en-US" sz="2000" dirty="0"/>
              <a:t> </a:t>
            </a:r>
            <a:r>
              <a:rPr lang="en-US" sz="2000" dirty="0" err="1"/>
              <a:t>trình</a:t>
            </a:r>
            <a:r>
              <a:rPr lang="en-US" sz="2000" dirty="0"/>
              <a:t> </a:t>
            </a:r>
            <a:r>
              <a:rPr lang="en-US" sz="2000" dirty="0" err="1"/>
              <a:t>tìm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mol</a:t>
            </a:r>
            <a:r>
              <a:rPr lang="en-US" sz="2000" dirty="0"/>
              <a:t> </a:t>
            </a:r>
            <a:r>
              <a:rPr lang="en-US" sz="2000" dirty="0" err="1"/>
              <a:t>chất</a:t>
            </a:r>
            <a:r>
              <a:rPr lang="en-US" sz="2000" dirty="0"/>
              <a:t> </a:t>
            </a:r>
            <a:r>
              <a:rPr lang="en-US" sz="2000" dirty="0" err="1"/>
              <a:t>tham</a:t>
            </a:r>
            <a:r>
              <a:rPr lang="en-US" sz="2000" dirty="0"/>
              <a:t> </a:t>
            </a:r>
            <a:r>
              <a:rPr lang="en-US" sz="2000" dirty="0" err="1"/>
              <a:t>gia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tạo</a:t>
            </a:r>
            <a:r>
              <a:rPr lang="en-US" sz="2000" dirty="0"/>
              <a:t> </a:t>
            </a:r>
            <a:r>
              <a:rPr lang="en-US" sz="2000" dirty="0" err="1"/>
              <a:t>thành</a:t>
            </a:r>
            <a:r>
              <a:rPr lang="en-US" sz="2000" dirty="0"/>
              <a:t>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57453" y="2993478"/>
            <a:ext cx="58210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Bước</a:t>
            </a:r>
            <a:r>
              <a:rPr lang="en-US" sz="2000" dirty="0"/>
              <a:t> 4: </a:t>
            </a:r>
            <a:r>
              <a:rPr lang="en-US" sz="2000" dirty="0" err="1"/>
              <a:t>Tìm</a:t>
            </a:r>
            <a:r>
              <a:rPr lang="en-US" sz="2000" dirty="0"/>
              <a:t> </a:t>
            </a:r>
            <a:r>
              <a:rPr lang="en-US" sz="2000" dirty="0" err="1"/>
              <a:t>khối</a:t>
            </a:r>
            <a:r>
              <a:rPr lang="en-US" sz="2000" dirty="0"/>
              <a:t> </a:t>
            </a:r>
            <a:r>
              <a:rPr lang="en-US" sz="2000" dirty="0" err="1"/>
              <a:t>lượng</a:t>
            </a:r>
            <a:r>
              <a:rPr lang="en-US" sz="2000" dirty="0"/>
              <a:t> </a:t>
            </a:r>
            <a:r>
              <a:rPr lang="en-US" sz="2000" dirty="0" err="1"/>
              <a:t>chất</a:t>
            </a:r>
            <a:r>
              <a:rPr lang="en-US" sz="2000" dirty="0"/>
              <a:t> </a:t>
            </a:r>
            <a:r>
              <a:rPr lang="en-US" sz="2000" dirty="0" err="1"/>
              <a:t>theo</a:t>
            </a:r>
            <a:r>
              <a:rPr lang="en-US" sz="2000" dirty="0"/>
              <a:t> </a:t>
            </a:r>
            <a:r>
              <a:rPr lang="en-US" sz="2000" dirty="0" err="1"/>
              <a:t>công</a:t>
            </a:r>
            <a:r>
              <a:rPr lang="en-US" sz="2000" dirty="0"/>
              <a:t> </a:t>
            </a:r>
            <a:r>
              <a:rPr lang="en-US" sz="2000" dirty="0" err="1"/>
              <a:t>thức</a:t>
            </a:r>
            <a:r>
              <a:rPr lang="en-US" sz="2000" dirty="0"/>
              <a:t>: m= n . M</a:t>
            </a:r>
          </a:p>
        </p:txBody>
      </p:sp>
      <p:sp>
        <p:nvSpPr>
          <p:cNvPr id="40" name="Subtitle 2"/>
          <p:cNvSpPr txBox="1">
            <a:spLocks/>
          </p:cNvSpPr>
          <p:nvPr/>
        </p:nvSpPr>
        <p:spPr>
          <a:xfrm>
            <a:off x="246179" y="3460588"/>
            <a:ext cx="11945821" cy="11703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 err="1">
                <a:solidFill>
                  <a:srgbClr val="FF0000"/>
                </a:solidFill>
              </a:rPr>
              <a:t>Bài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tập</a:t>
            </a:r>
            <a:r>
              <a:rPr lang="en-US" sz="2800" b="1" dirty="0">
                <a:solidFill>
                  <a:srgbClr val="FF0000"/>
                </a:solidFill>
              </a:rPr>
              <a:t>: </a:t>
            </a:r>
            <a:r>
              <a:rPr lang="en-US" dirty="0"/>
              <a:t>Cho 5,4 gam </a:t>
            </a:r>
            <a:r>
              <a:rPr lang="en-US" dirty="0" err="1" smtClean="0"/>
              <a:t>aliminium</a:t>
            </a:r>
            <a:r>
              <a:rPr lang="en-US" dirty="0" smtClean="0"/>
              <a:t> </a:t>
            </a:r>
            <a:r>
              <a:rPr lang="en-US" dirty="0" err="1"/>
              <a:t>phản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hoàn</a:t>
            </a:r>
            <a:r>
              <a:rPr lang="en-US" dirty="0"/>
              <a:t> </a:t>
            </a:r>
            <a:r>
              <a:rPr lang="en-US" dirty="0" err="1"/>
              <a:t>toàn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khí</a:t>
            </a:r>
            <a:r>
              <a:rPr lang="en-US" dirty="0"/>
              <a:t> </a:t>
            </a:r>
            <a:r>
              <a:rPr lang="en-US" dirty="0" smtClean="0"/>
              <a:t>chlorine </a:t>
            </a:r>
            <a:r>
              <a:rPr lang="en-US" dirty="0" err="1"/>
              <a:t>tạo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muối</a:t>
            </a:r>
            <a:r>
              <a:rPr lang="en-US" dirty="0"/>
              <a:t> </a:t>
            </a:r>
            <a:r>
              <a:rPr lang="en-US" dirty="0" err="1" smtClean="0"/>
              <a:t>aluminium</a:t>
            </a:r>
            <a:r>
              <a:rPr lang="en-US" dirty="0" smtClean="0"/>
              <a:t> chloride </a:t>
            </a:r>
            <a:r>
              <a:rPr lang="en-US" dirty="0"/>
              <a:t>(AlCl</a:t>
            </a:r>
            <a:r>
              <a:rPr lang="en-US" baseline="-25000" dirty="0"/>
              <a:t>3</a:t>
            </a:r>
            <a:r>
              <a:rPr lang="en-US" dirty="0"/>
              <a:t>). </a:t>
            </a:r>
            <a:r>
              <a:rPr lang="en-US" b="1" i="1" dirty="0" err="1"/>
              <a:t>Em</a:t>
            </a:r>
            <a:r>
              <a:rPr lang="en-US" b="1" i="1" dirty="0"/>
              <a:t> </a:t>
            </a:r>
            <a:r>
              <a:rPr lang="en-US" b="1" i="1" dirty="0" err="1"/>
              <a:t>hãy</a:t>
            </a:r>
            <a:r>
              <a:rPr lang="en-US" b="1" i="1" dirty="0"/>
              <a:t> </a:t>
            </a:r>
            <a:r>
              <a:rPr lang="en-US" b="1" i="1" dirty="0" err="1"/>
              <a:t>khoanh</a:t>
            </a:r>
            <a:r>
              <a:rPr lang="en-US" b="1" i="1" dirty="0"/>
              <a:t> </a:t>
            </a:r>
            <a:r>
              <a:rPr lang="en-US" b="1" i="1" dirty="0" err="1"/>
              <a:t>tròn</a:t>
            </a:r>
            <a:r>
              <a:rPr lang="en-US" b="1" i="1" dirty="0"/>
              <a:t> </a:t>
            </a:r>
            <a:r>
              <a:rPr lang="en-US" b="1" i="1" dirty="0" err="1"/>
              <a:t>vào</a:t>
            </a:r>
            <a:r>
              <a:rPr lang="en-US" b="1" i="1" dirty="0"/>
              <a:t> </a:t>
            </a:r>
            <a:r>
              <a:rPr lang="en-US" b="1" i="1" dirty="0" err="1"/>
              <a:t>chữ</a:t>
            </a:r>
            <a:r>
              <a:rPr lang="en-US" b="1" i="1" dirty="0"/>
              <a:t> </a:t>
            </a:r>
            <a:r>
              <a:rPr lang="en-US" b="1" i="1" dirty="0" err="1"/>
              <a:t>cái</a:t>
            </a:r>
            <a:r>
              <a:rPr lang="en-US" b="1" i="1" dirty="0"/>
              <a:t> </a:t>
            </a:r>
            <a:r>
              <a:rPr lang="en-US" b="1" i="1" dirty="0" err="1"/>
              <a:t>đứng</a:t>
            </a:r>
            <a:r>
              <a:rPr lang="en-US" b="1" i="1" dirty="0"/>
              <a:t> </a:t>
            </a:r>
            <a:r>
              <a:rPr lang="en-US" b="1" i="1" dirty="0" err="1"/>
              <a:t>câu</a:t>
            </a:r>
            <a:r>
              <a:rPr lang="en-US" b="1" i="1" dirty="0"/>
              <a:t> </a:t>
            </a:r>
            <a:r>
              <a:rPr lang="en-US" b="1" i="1" dirty="0" err="1"/>
              <a:t>trả</a:t>
            </a:r>
            <a:r>
              <a:rPr lang="en-US" b="1" i="1" dirty="0"/>
              <a:t> </a:t>
            </a:r>
            <a:r>
              <a:rPr lang="en-US" b="1" i="1" dirty="0" err="1"/>
              <a:t>lời</a:t>
            </a:r>
            <a:r>
              <a:rPr lang="en-US" b="1" i="1" dirty="0"/>
              <a:t> </a:t>
            </a:r>
            <a:r>
              <a:rPr lang="en-US" b="1" i="1" dirty="0" err="1"/>
              <a:t>đúng</a:t>
            </a:r>
            <a:r>
              <a:rPr lang="en-US" b="1" i="1" dirty="0"/>
              <a:t> </a:t>
            </a:r>
            <a:r>
              <a:rPr lang="en-US" b="1" i="1" dirty="0" err="1"/>
              <a:t>cho</a:t>
            </a:r>
            <a:r>
              <a:rPr lang="en-US" b="1" i="1" dirty="0"/>
              <a:t> </a:t>
            </a:r>
            <a:r>
              <a:rPr lang="en-US" b="1" i="1" dirty="0" err="1"/>
              <a:t>các</a:t>
            </a:r>
            <a:r>
              <a:rPr lang="en-US" b="1" i="1" dirty="0"/>
              <a:t> </a:t>
            </a:r>
            <a:r>
              <a:rPr lang="en-US" b="1" i="1" dirty="0" err="1"/>
              <a:t>câu</a:t>
            </a:r>
            <a:r>
              <a:rPr lang="en-US" b="1" i="1" dirty="0"/>
              <a:t> </a:t>
            </a:r>
            <a:r>
              <a:rPr lang="en-US" b="1" i="1" dirty="0" err="1"/>
              <a:t>sau</a:t>
            </a:r>
            <a:r>
              <a:rPr lang="en-US" b="1" i="1" dirty="0"/>
              <a:t>.</a:t>
            </a:r>
          </a:p>
          <a:p>
            <a:pPr marL="457200" indent="-457200" algn="l">
              <a:buFont typeface="Arial" panose="020B0604020202020204" pitchFamily="34" charset="0"/>
              <a:buAutoNum type="alphaLcPeriod"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84749" y="4337732"/>
            <a:ext cx="86929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1/ </a:t>
            </a:r>
            <a:r>
              <a:rPr lang="en-US" sz="2400" dirty="0" err="1"/>
              <a:t>Phương</a:t>
            </a:r>
            <a:r>
              <a:rPr lang="en-US" sz="2400" dirty="0"/>
              <a:t> </a:t>
            </a:r>
            <a:r>
              <a:rPr lang="en-US" sz="2400" dirty="0" err="1"/>
              <a:t>trình</a:t>
            </a:r>
            <a:r>
              <a:rPr lang="en-US" sz="2400" dirty="0"/>
              <a:t> </a:t>
            </a:r>
            <a:r>
              <a:rPr lang="en-US" sz="2400" dirty="0" err="1"/>
              <a:t>hóa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phản</a:t>
            </a:r>
            <a:r>
              <a:rPr lang="en-US" sz="2400" dirty="0"/>
              <a:t> </a:t>
            </a:r>
            <a:r>
              <a:rPr lang="en-US" sz="2400" dirty="0" err="1"/>
              <a:t>ứng</a:t>
            </a:r>
            <a:r>
              <a:rPr lang="en-US" sz="2400" dirty="0"/>
              <a:t> </a:t>
            </a:r>
            <a:r>
              <a:rPr lang="en-US" sz="2400" dirty="0" err="1"/>
              <a:t>hóa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endParaRPr lang="en-US" sz="2400" dirty="0"/>
          </a:p>
          <a:p>
            <a:pPr marL="457200" indent="-457200">
              <a:buAutoNum type="alphaUcPeriod"/>
            </a:pPr>
            <a:r>
              <a:rPr lang="en-US" sz="2400" dirty="0"/>
              <a:t>Al + Cl</a:t>
            </a:r>
            <a:r>
              <a:rPr lang="en-US" sz="2400" baseline="-25000" dirty="0"/>
              <a:t>2            </a:t>
            </a:r>
            <a:r>
              <a:rPr lang="en-US" sz="2400" dirty="0"/>
              <a:t>       AlCl</a:t>
            </a:r>
            <a:r>
              <a:rPr lang="en-US" sz="2400" baseline="-25000" dirty="0"/>
              <a:t>3</a:t>
            </a:r>
            <a:endParaRPr lang="en-US" sz="2400" dirty="0"/>
          </a:p>
          <a:p>
            <a:pPr marL="457200" indent="-457200">
              <a:buFontTx/>
              <a:buAutoNum type="alphaUcPeriod"/>
            </a:pPr>
            <a:r>
              <a:rPr lang="en-US" sz="2400" dirty="0"/>
              <a:t>4Al + 3Cl</a:t>
            </a:r>
            <a:r>
              <a:rPr lang="en-US" sz="2400" baseline="-25000" dirty="0"/>
              <a:t>2            </a:t>
            </a:r>
            <a:r>
              <a:rPr lang="en-US" sz="2400" dirty="0"/>
              <a:t>       2AlCl</a:t>
            </a:r>
            <a:r>
              <a:rPr lang="en-US" sz="2400" baseline="-25000" dirty="0"/>
              <a:t>3</a:t>
            </a:r>
          </a:p>
          <a:p>
            <a:pPr marL="457200" indent="-457200">
              <a:buFontTx/>
              <a:buAutoNum type="alphaUcPeriod"/>
            </a:pPr>
            <a:r>
              <a:rPr lang="en-US" sz="2400" dirty="0"/>
              <a:t>2Al + Cl</a:t>
            </a:r>
            <a:r>
              <a:rPr lang="en-US" sz="2400" baseline="-25000" dirty="0"/>
              <a:t>2            </a:t>
            </a:r>
            <a:r>
              <a:rPr lang="en-US" sz="2400" dirty="0"/>
              <a:t>      2 AlCl</a:t>
            </a:r>
            <a:r>
              <a:rPr lang="en-US" sz="2400" baseline="-25000" dirty="0"/>
              <a:t>3</a:t>
            </a:r>
          </a:p>
          <a:p>
            <a:pPr marL="457200" indent="-457200">
              <a:buFontTx/>
              <a:buAutoNum type="alphaUcPeriod"/>
            </a:pPr>
            <a:r>
              <a:rPr lang="en-US" sz="2400" dirty="0"/>
              <a:t>2Al + 3Cl</a:t>
            </a:r>
            <a:r>
              <a:rPr lang="en-US" sz="2400" baseline="-25000" dirty="0"/>
              <a:t>2            </a:t>
            </a:r>
            <a:r>
              <a:rPr lang="en-US" sz="2400" dirty="0"/>
              <a:t>      2 AlCl</a:t>
            </a:r>
            <a:r>
              <a:rPr lang="en-US" sz="2400" baseline="-25000" dirty="0"/>
              <a:t>3</a:t>
            </a:r>
            <a:endParaRPr lang="en-US" sz="2400" dirty="0"/>
          </a:p>
          <a:p>
            <a:endParaRPr lang="en-US" sz="2400" dirty="0"/>
          </a:p>
        </p:txBody>
      </p:sp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3895913"/>
              </p:ext>
            </p:extLst>
          </p:nvPr>
        </p:nvGraphicFramePr>
        <p:xfrm>
          <a:off x="1824870" y="4797899"/>
          <a:ext cx="733622" cy="3452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57" name="Equation" r:id="rId5" imgW="431640" imgH="203040" progId="Equation.3">
                  <p:embed/>
                </p:oleObj>
              </mc:Choice>
              <mc:Fallback>
                <p:oleObj name="Equation" r:id="rId5" imgW="43164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24870" y="4797899"/>
                        <a:ext cx="733622" cy="3452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7206414"/>
              </p:ext>
            </p:extLst>
          </p:nvPr>
        </p:nvGraphicFramePr>
        <p:xfrm>
          <a:off x="2191681" y="5162709"/>
          <a:ext cx="733622" cy="3452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58" name="Equation" r:id="rId7" imgW="431640" imgH="203040" progId="Equation.3">
                  <p:embed/>
                </p:oleObj>
              </mc:Choice>
              <mc:Fallback>
                <p:oleObj name="Equation" r:id="rId7" imgW="43164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91681" y="5162709"/>
                        <a:ext cx="733622" cy="3452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3435934"/>
              </p:ext>
            </p:extLst>
          </p:nvPr>
        </p:nvGraphicFramePr>
        <p:xfrm>
          <a:off x="2028305" y="5507943"/>
          <a:ext cx="748278" cy="3452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59" name="Equation" r:id="rId8" imgW="431640" imgH="203040" progId="Equation.3">
                  <p:embed/>
                </p:oleObj>
              </mc:Choice>
              <mc:Fallback>
                <p:oleObj name="Equation" r:id="rId8" imgW="43164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28305" y="5507943"/>
                        <a:ext cx="748278" cy="3452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4625806"/>
              </p:ext>
            </p:extLst>
          </p:nvPr>
        </p:nvGraphicFramePr>
        <p:xfrm>
          <a:off x="2165262" y="5872753"/>
          <a:ext cx="733622" cy="3452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60" name="Equation" r:id="rId9" imgW="431640" imgH="203040" progId="Equation.3">
                  <p:embed/>
                </p:oleObj>
              </mc:Choice>
              <mc:Fallback>
                <p:oleObj name="Equation" r:id="rId9" imgW="43164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65262" y="5872753"/>
                        <a:ext cx="733622" cy="3452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Oval 8"/>
          <p:cNvSpPr/>
          <p:nvPr/>
        </p:nvSpPr>
        <p:spPr>
          <a:xfrm>
            <a:off x="218249" y="5770052"/>
            <a:ext cx="513741" cy="5143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9439179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8" grpId="0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8490" y="-439152"/>
            <a:ext cx="11075831" cy="2387600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</a:t>
            </a:r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22 - TÍNH 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 PHƯƠNG TRÌNH </a:t>
            </a:r>
            <a:b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HÓA HỌC (</a:t>
            </a:r>
            <a:r>
              <a:rPr lang="en-US" sz="4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9000" y="1819216"/>
            <a:ext cx="10363200" cy="611274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74700" y="2430490"/>
            <a:ext cx="863761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mol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500" dirty="0"/>
              <a:t>:                  </a:t>
            </a:r>
            <a:r>
              <a:rPr lang="en-US" sz="2500" dirty="0" err="1" smtClean="0"/>
              <a:t>hoặc</a:t>
            </a:r>
            <a:r>
              <a:rPr lang="en-US" sz="2500" dirty="0" smtClean="0"/>
              <a:t> </a:t>
            </a:r>
            <a:endParaRPr lang="en-US" sz="2500" dirty="0"/>
          </a:p>
          <a:p>
            <a:endParaRPr lang="en-US" sz="2500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2102750"/>
              </p:ext>
            </p:extLst>
          </p:nvPr>
        </p:nvGraphicFramePr>
        <p:xfrm>
          <a:off x="6342290" y="2188961"/>
          <a:ext cx="1129811" cy="9728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0" name="Equation" r:id="rId3" imgW="457200" imgH="393480" progId="Equation.3">
                  <p:embed/>
                </p:oleObj>
              </mc:Choice>
              <mc:Fallback>
                <p:oleObj name="Equation" r:id="rId3" imgW="45720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42290" y="2188961"/>
                        <a:ext cx="1129811" cy="9728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902705" y="3097819"/>
            <a:ext cx="472276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02705" y="3721066"/>
            <a:ext cx="922861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mol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02705" y="4308153"/>
            <a:ext cx="730103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: m= n . M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-239912" y="1439733"/>
            <a:ext cx="1228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ym typeface="Wingdings" panose="05000000000000000000" pitchFamily="2" charset="2"/>
              </a:rPr>
              <a:t></a:t>
            </a:r>
            <a:endParaRPr lang="en-US" sz="9600" b="1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7999340"/>
              </p:ext>
            </p:extLst>
          </p:nvPr>
        </p:nvGraphicFramePr>
        <p:xfrm>
          <a:off x="8178800" y="2225675"/>
          <a:ext cx="1446213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1" name="Equation" r:id="rId5" imgW="647640" imgH="419040" progId="Equation.3">
                  <p:embed/>
                </p:oleObj>
              </mc:Choice>
              <mc:Fallback>
                <p:oleObj name="Equation" r:id="rId5" imgW="647640" imgH="419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178800" y="2225675"/>
                        <a:ext cx="1446213" cy="936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loud Callout 6"/>
          <p:cNvSpPr/>
          <p:nvPr/>
        </p:nvSpPr>
        <p:spPr>
          <a:xfrm flipH="1">
            <a:off x="1337481" y="4785207"/>
            <a:ext cx="8652680" cy="1915844"/>
          </a:xfrm>
          <a:prstGeom prst="cloudCallout">
            <a:avLst>
              <a:gd name="adj1" fmla="val -65565"/>
              <a:gd name="adj2" fmla="val -9488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Đốt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carbon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oxigen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carbonic.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carbonic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đkc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3" name="Picture 3" descr="34x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590200" y="3161854"/>
            <a:ext cx="1524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893316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6" name="Text Box 4"/>
          <p:cNvSpPr txBox="1">
            <a:spLocks noChangeArrowheads="1"/>
          </p:cNvSpPr>
          <p:nvPr/>
        </p:nvSpPr>
        <p:spPr bwMode="auto">
          <a:xfrm flipH="1">
            <a:off x="1746913" y="616426"/>
            <a:ext cx="57923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dirty="0" err="1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6678" name="Rectangle 6"/>
          <p:cNvSpPr>
            <a:spLocks noChangeArrowheads="1"/>
          </p:cNvSpPr>
          <p:nvPr/>
        </p:nvSpPr>
        <p:spPr bwMode="auto">
          <a:xfrm>
            <a:off x="1594512" y="1512624"/>
            <a:ext cx="9105333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514350" indent="-514350">
              <a:spcBef>
                <a:spcPct val="50000"/>
              </a:spcBef>
              <a:buFont typeface="Wingdings" pitchFamily="2" charset="2"/>
              <a:buAutoNum type="arabicPeriod"/>
            </a:pPr>
            <a:r>
              <a:rPr lang="en-US" sz="2800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3a</a:t>
            </a:r>
            <a:r>
              <a:rPr lang="en-US" sz="2800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b, d</a:t>
            </a:r>
            <a:r>
              <a:rPr lang="en-US" sz="28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800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28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/75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800" dirty="0" err="1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.VnTime" pitchFamily="34" charset="0"/>
              </a:rPr>
              <a:t>2. </a:t>
            </a:r>
            <a:r>
              <a:rPr lang="en-US" sz="2800" dirty="0" err="1">
                <a:latin typeface="Times New Roman" pitchFamily="18" charset="0"/>
              </a:rPr>
              <a:t>Chuẩn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bị</a:t>
            </a:r>
            <a:r>
              <a:rPr lang="en-US" sz="2800" dirty="0" smtClean="0">
                <a:latin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</a:rPr>
              <a:t>Chuẩn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bị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phần</a:t>
            </a:r>
            <a:r>
              <a:rPr lang="en-US" sz="2800" dirty="0">
                <a:latin typeface="Times New Roman" pitchFamily="18" charset="0"/>
              </a:rPr>
              <a:t> 2. </a:t>
            </a:r>
            <a:r>
              <a:rPr lang="en-US" sz="2800" dirty="0" err="1">
                <a:latin typeface="Times New Roman" pitchFamily="18" charset="0"/>
              </a:rPr>
              <a:t>Bằng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tìm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</a:rPr>
              <a:t> </a:t>
            </a:r>
            <a:endParaRPr lang="en-US" sz="2800" dirty="0" smtClean="0">
              <a:latin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err="1" smtClean="0">
                <a:latin typeface="Times New Roman" pitchFamily="18" charset="0"/>
              </a:rPr>
              <a:t>thể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tích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chất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tham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gia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sản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phẩm</a:t>
            </a:r>
            <a:r>
              <a:rPr lang="en-US" sz="2800" dirty="0">
                <a:latin typeface="Times New Roman" pitchFamily="18" charset="0"/>
              </a:rPr>
              <a:t>?</a:t>
            </a:r>
            <a:endParaRPr lang="en-US" sz="2800" dirty="0">
              <a:latin typeface=".VnTime" pitchFamily="34" charset="0"/>
            </a:endParaRPr>
          </a:p>
          <a:p>
            <a:endParaRPr lang="en-US" sz="2400" dirty="0">
              <a:latin typeface="Times New Roman" pitchFamily="18" charset="0"/>
            </a:endParaRPr>
          </a:p>
        </p:txBody>
      </p:sp>
      <p:sp>
        <p:nvSpPr>
          <p:cNvPr id="29702" name="Text Box 7"/>
          <p:cNvSpPr txBox="1">
            <a:spLocks noChangeArrowheads="1"/>
          </p:cNvSpPr>
          <p:nvPr/>
        </p:nvSpPr>
        <p:spPr bwMode="auto">
          <a:xfrm>
            <a:off x="2133600" y="3810001"/>
            <a:ext cx="472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312646"/>
      </p:ext>
    </p:extLst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6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6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6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6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6" grpId="0"/>
      <p:bldP spid="15667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3BC679D-C1C9-4846-BFCA-01AC35CBF6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7" name="TextBox 5">
            <a:extLst>
              <a:ext uri="{FF2B5EF4-FFF2-40B4-BE49-F238E27FC236}">
                <a16:creationId xmlns="" xmlns:a16="http://schemas.microsoft.com/office/drawing/2014/main" id="{FD3951B3-CAE3-4694-9094-B5FBBCD680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8669" y="1824171"/>
            <a:ext cx="8094663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22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THEO PHƯƠNG TRÌNH HÓA HỌC ( </a:t>
            </a:r>
            <a:r>
              <a:rPr lang="en-US" alt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  <a:endParaRPr lang="en-US" alt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39387"/>
      </p:ext>
    </p:extLst>
  </p:cSld>
  <p:clrMapOvr>
    <a:masterClrMapping/>
  </p:clrMapOvr>
  <p:transition spd="slow" advTm="16171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A97315D-A401-404B-B96D-BA73E51635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509" y="1223830"/>
            <a:ext cx="11485417" cy="2955698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5">
            <a:extLst>
              <a:ext uri="{FF2B5EF4-FFF2-40B4-BE49-F238E27FC236}">
                <a16:creationId xmlns="" xmlns:a16="http://schemas.microsoft.com/office/drawing/2014/main" id="{23C67527-65A7-489B-94F7-4BA96AA1E664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374074" y="98761"/>
            <a:ext cx="10979727" cy="1034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THEO PHƯƠNG TRÌNH HÓA HỌC (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="" xmlns:a16="http://schemas.microsoft.com/office/drawing/2014/main" id="{12EAECAD-A2F7-496C-9A00-A4C0B6062786}"/>
                  </a:ext>
                </a:extLst>
              </p:cNvPr>
              <p:cNvSpPr txBox="1"/>
              <p:nvPr/>
            </p:nvSpPr>
            <p:spPr>
              <a:xfrm>
                <a:off x="198544" y="1680380"/>
                <a:ext cx="11794911" cy="32306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500" i="1" u="sng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Thí</a:t>
                </a:r>
                <a:r>
                  <a:rPr lang="en-US" sz="2500" i="1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i="1" u="sng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dụ</a:t>
                </a:r>
                <a:r>
                  <a:rPr lang="en-US" sz="2500" i="1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1: (SGK/73):</a:t>
                </a:r>
              </a:p>
              <a:p>
                <a:r>
                  <a:rPr lang="nl-NL" sz="2400" i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Carbon </a:t>
                </a:r>
                <a:r>
                  <a:rPr lang="nl-NL" sz="2400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cháy trong </a:t>
                </a:r>
                <a:r>
                  <a:rPr lang="nl-NL" sz="2400" i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oxigen </a:t>
                </a:r>
                <a:r>
                  <a:rPr lang="nl-NL" sz="2400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hoặc không khí sinh ra khí </a:t>
                </a:r>
                <a:r>
                  <a:rPr lang="nl-NL" sz="2400" i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carbon dioxide</a:t>
                </a:r>
                <a:endParaRPr lang="nl-NL" sz="240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r>
                  <a:rPr lang="nl-NL" sz="2400" i="1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                           C + O</a:t>
                </a:r>
                <a:r>
                  <a:rPr lang="nl-NL" sz="2400" i="1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2</a:t>
                </a:r>
                <a:r>
                  <a:rPr lang="nl-NL" sz="2400" i="1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nl-NL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i="1" baseline="30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groupChr>
                  </m:oMath>
                </a14:m>
                <a:r>
                  <a:rPr lang="nl-NL" sz="2400" i="1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   CO</a:t>
                </a:r>
                <a:r>
                  <a:rPr lang="nl-NL" sz="2400" i="1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2</a:t>
                </a:r>
                <a:endParaRPr lang="nl-NL" sz="2400" i="1" dirty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  <a:p>
                <a:r>
                  <a:rPr lang="nl-NL" sz="2400" i="1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Hãy tìm thể tích khí </a:t>
                </a:r>
                <a:r>
                  <a:rPr lang="nl-NL" sz="2400" i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carbon dioxide </a:t>
                </a:r>
                <a:r>
                  <a:rPr lang="nl-NL" sz="2400" i="1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CO</a:t>
                </a:r>
                <a:r>
                  <a:rPr lang="nl-NL" sz="2400" i="1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2 </a:t>
                </a:r>
                <a:r>
                  <a:rPr lang="nl-NL" sz="2400" i="1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( </a:t>
                </a:r>
                <a:r>
                  <a:rPr lang="nl-NL" sz="2400" i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đkc</a:t>
                </a:r>
                <a:r>
                  <a:rPr lang="nl-NL" sz="2400" i="1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) sinh ra , nếu có 4g khí </a:t>
                </a:r>
                <a:r>
                  <a:rPr lang="nl-NL" sz="2400" i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oxigen </a:t>
                </a:r>
                <a:r>
                  <a:rPr lang="nl-NL" sz="2400" i="1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tham gia phản ứng.</a:t>
                </a:r>
              </a:p>
              <a:p>
                <a:endParaRPr lang="en-US" sz="2500" i="1" u="sng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5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2EAECAD-A2F7-496C-9A00-A4C0B60627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544" y="1680380"/>
                <a:ext cx="11794911" cy="3230693"/>
              </a:xfrm>
              <a:prstGeom prst="rect">
                <a:avLst/>
              </a:prstGeom>
              <a:blipFill rotWithShape="0">
                <a:blip r:embed="rId2"/>
                <a:stretch>
                  <a:fillRect l="-827" t="-16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="" xmlns:a16="http://schemas.microsoft.com/office/drawing/2014/main" id="{437CFE79-B3FE-48DF-BF98-AF17B69D8FE2}"/>
                  </a:ext>
                </a:extLst>
              </p:cNvPr>
              <p:cNvSpPr txBox="1"/>
              <p:nvPr/>
            </p:nvSpPr>
            <p:spPr>
              <a:xfrm>
                <a:off x="374074" y="3537140"/>
                <a:ext cx="8333190" cy="6470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5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sz="25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5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5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mol:  n</a:t>
                </a:r>
                <a:r>
                  <a:rPr lang="en-US" sz="2500" b="1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O2</a:t>
                </a:r>
                <a:r>
                  <a:rPr lang="en-US" sz="25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5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num>
                      <m:den>
                        <m:r>
                          <a:rPr lang="en-US" sz="25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den>
                    </m:f>
                    <m:r>
                      <a:rPr lang="en-US" sz="25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5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5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25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𝟑𝟐</m:t>
                        </m:r>
                      </m:den>
                    </m:f>
                    <m:r>
                      <a:rPr lang="en-US" sz="25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5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5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5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𝟏𝟐𝟓</m:t>
                    </m:r>
                    <m:r>
                      <a:rPr lang="en-US" sz="25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5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𝒎𝒐𝒍</m:t>
                    </m:r>
                  </m:oMath>
                </a14:m>
                <a:r>
                  <a:rPr lang="en-US" sz="25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437CFE79-B3FE-48DF-BF98-AF17B69D8F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074" y="3537140"/>
                <a:ext cx="8333190" cy="647037"/>
              </a:xfrm>
              <a:prstGeom prst="rect">
                <a:avLst/>
              </a:prstGeom>
              <a:blipFill rotWithShape="0">
                <a:blip r:embed="rId3"/>
                <a:stretch>
                  <a:fillRect b="-84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="" xmlns:a16="http://schemas.microsoft.com/office/drawing/2014/main" id="{E537F3C5-416D-4FC6-A5AC-25FC1E5898EF}"/>
                  </a:ext>
                </a:extLst>
              </p:cNvPr>
              <p:cNvSpPr txBox="1"/>
              <p:nvPr/>
            </p:nvSpPr>
            <p:spPr>
              <a:xfrm>
                <a:off x="332509" y="4242877"/>
                <a:ext cx="10118884" cy="5977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</a:rPr>
                  <a:t>  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phản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ứng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 C    +     O</a:t>
                </a:r>
                <a:r>
                  <a:rPr lang="en-US" sz="2400" b="1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groupCh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CO</a:t>
                </a:r>
                <a:r>
                  <a:rPr lang="en-US" sz="2400" b="1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E537F3C5-416D-4FC6-A5AC-25FC1E5898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509" y="4242877"/>
                <a:ext cx="10118884" cy="597728"/>
              </a:xfrm>
              <a:prstGeom prst="rect">
                <a:avLst/>
              </a:prstGeom>
              <a:blipFill rotWithShape="0">
                <a:blip r:embed="rId4"/>
                <a:stretch>
                  <a:fillRect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7E1B16E-74D9-4475-A0C5-0D55D77462B4}"/>
              </a:ext>
            </a:extLst>
          </p:cNvPr>
          <p:cNvSpPr txBox="1"/>
          <p:nvPr/>
        </p:nvSpPr>
        <p:spPr>
          <a:xfrm>
            <a:off x="623228" y="4899305"/>
            <a:ext cx="74146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         1             1                1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0,125  ←  0,125 → 0,125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55254E0-4B58-4916-A76B-92EAD4C2D088}"/>
              </a:ext>
            </a:extLst>
          </p:cNvPr>
          <p:cNvSpPr txBox="1"/>
          <p:nvPr/>
        </p:nvSpPr>
        <p:spPr>
          <a:xfrm>
            <a:off x="623228" y="5936836"/>
            <a:ext cx="10570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</a:t>
            </a:r>
            <a:r>
              <a:rPr lang="en-U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ở (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đkc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V</a:t>
            </a:r>
            <a:r>
              <a:rPr lang="en-U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CO2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n.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24,79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0,125.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24,79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8357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>
            <a:extLst>
              <a:ext uri="{FF2B5EF4-FFF2-40B4-BE49-F238E27FC236}">
                <a16:creationId xmlns="" xmlns:a16="http://schemas.microsoft.com/office/drawing/2014/main" id="{23C67527-65A7-489B-94F7-4BA96AA1E664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374074" y="97014"/>
            <a:ext cx="10979727" cy="1034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22: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THEO PHƯƠNG TRÌNH HÓA HỌC (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2EAECAD-A2F7-496C-9A00-A4C0B6062786}"/>
              </a:ext>
            </a:extLst>
          </p:cNvPr>
          <p:cNvSpPr txBox="1"/>
          <p:nvPr/>
        </p:nvSpPr>
        <p:spPr>
          <a:xfrm>
            <a:off x="256332" y="1182301"/>
            <a:ext cx="1179491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5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5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(SGK/74) </a:t>
            </a:r>
          </a:p>
          <a:p>
            <a:r>
              <a:rPr lang="nl-NL" sz="2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Hãy tìm thể tích khí </a:t>
            </a:r>
            <a:r>
              <a:rPr lang="nl-NL" sz="2800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oxigen</a:t>
            </a:r>
            <a:r>
              <a:rPr lang="nl-NL" sz="2800" i="1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nl-NL" sz="2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( </a:t>
            </a:r>
            <a:r>
              <a:rPr lang="nl-NL" sz="2800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đkc</a:t>
            </a:r>
            <a:r>
              <a:rPr lang="nl-NL" sz="2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) cần dùng để đốt cháy hoàn toàn 24g </a:t>
            </a:r>
            <a:r>
              <a:rPr lang="nl-NL" sz="2800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carbon</a:t>
            </a:r>
            <a:r>
              <a:rPr lang="nl-NL" sz="2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endParaRPr lang="en-US" sz="2500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5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="" xmlns:a16="http://schemas.microsoft.com/office/drawing/2014/main" id="{437CFE79-B3FE-48DF-BF98-AF17B69D8FE2}"/>
                  </a:ext>
                </a:extLst>
              </p:cNvPr>
              <p:cNvSpPr txBox="1"/>
              <p:nvPr/>
            </p:nvSpPr>
            <p:spPr>
              <a:xfrm>
                <a:off x="163954" y="2251469"/>
                <a:ext cx="8333190" cy="6470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5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sz="25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5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5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mol:  </a:t>
                </a:r>
                <a:r>
                  <a:rPr lang="en-US" sz="25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25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25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5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num>
                      <m:den>
                        <m:r>
                          <a:rPr lang="en-US" sz="25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den>
                    </m:f>
                    <m:r>
                      <a:rPr lang="en-US" sz="25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5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5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𝟐𝟒</m:t>
                        </m:r>
                      </m:num>
                      <m:den>
                        <m:r>
                          <a:rPr lang="en-US" sz="25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  <m:r>
                      <a:rPr lang="en-US" sz="25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5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5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5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𝒎𝒐𝒍</m:t>
                    </m:r>
                  </m:oMath>
                </a14:m>
                <a:r>
                  <a:rPr lang="en-US" sz="25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437CFE79-B3FE-48DF-BF98-AF17B69D8F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954" y="2251469"/>
                <a:ext cx="8333190" cy="647037"/>
              </a:xfrm>
              <a:prstGeom prst="rect">
                <a:avLst/>
              </a:prstGeom>
              <a:blipFill rotWithShape="0">
                <a:blip r:embed="rId2"/>
                <a:stretch>
                  <a:fillRect b="-84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="" xmlns:a16="http://schemas.microsoft.com/office/drawing/2014/main" id="{E537F3C5-416D-4FC6-A5AC-25FC1E5898EF}"/>
                  </a:ext>
                </a:extLst>
              </p:cNvPr>
              <p:cNvSpPr txBox="1"/>
              <p:nvPr/>
            </p:nvSpPr>
            <p:spPr>
              <a:xfrm>
                <a:off x="163954" y="2945540"/>
                <a:ext cx="10118884" cy="5977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</a:rPr>
                  <a:t>  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phản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ứng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 C    +     O</a:t>
                </a:r>
                <a:r>
                  <a:rPr lang="en-US" sz="2400" b="1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groupCh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CO</a:t>
                </a:r>
                <a:r>
                  <a:rPr lang="en-US" sz="2400" b="1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E537F3C5-416D-4FC6-A5AC-25FC1E5898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954" y="2945540"/>
                <a:ext cx="10118884" cy="597728"/>
              </a:xfrm>
              <a:prstGeom prst="rect">
                <a:avLst/>
              </a:prstGeom>
              <a:blipFill rotWithShape="0">
                <a:blip r:embed="rId3"/>
                <a:stretch>
                  <a:fillRect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7E1B16E-74D9-4475-A0C5-0D55D77462B4}"/>
              </a:ext>
            </a:extLst>
          </p:cNvPr>
          <p:cNvSpPr txBox="1"/>
          <p:nvPr/>
        </p:nvSpPr>
        <p:spPr>
          <a:xfrm>
            <a:off x="374074" y="3482575"/>
            <a:ext cx="74146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         1             1                1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2      →   2        →   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55254E0-4B58-4916-A76B-92EAD4C2D088}"/>
              </a:ext>
            </a:extLst>
          </p:cNvPr>
          <p:cNvSpPr txBox="1"/>
          <p:nvPr/>
        </p:nvSpPr>
        <p:spPr>
          <a:xfrm>
            <a:off x="256332" y="4923878"/>
            <a:ext cx="10570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</a:t>
            </a:r>
            <a:r>
              <a:rPr lang="en-U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(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đkc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V</a:t>
            </a:r>
            <a:r>
              <a:rPr lang="en-U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O2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n.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24,79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2.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24,79 = ……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4619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2274" y="0"/>
            <a:ext cx="2294218" cy="6412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en-US" sz="3200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3/ </a:t>
            </a:r>
            <a:r>
              <a:rPr lang="en-US" sz="3200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</a:t>
            </a:r>
            <a:r>
              <a:rPr lang="en-US" sz="3200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</a:t>
            </a:r>
            <a:r>
              <a:rPr lang="en-US" sz="3200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82721" y="683264"/>
            <a:ext cx="11162536" cy="31618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en-US" sz="2400" u="sng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</a:t>
            </a:r>
            <a:r>
              <a:rPr lang="en-US" sz="2400" u="sng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</a:t>
            </a:r>
            <a:r>
              <a:rPr lang="en-US" sz="2400" u="sng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 6,5 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gam zinc (Zn)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đủ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acid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chlohidric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HCl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zinc chloride ZnCl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khí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hydrogen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thoát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ra.</a:t>
            </a:r>
          </a:p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a/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PTHH</a:t>
            </a:r>
          </a:p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b/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khối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acid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chlohidric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HCl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c/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zinc chloride ZnCl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d/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khí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hydrogen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thoát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 ở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kiện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chuẩn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(25</a:t>
            </a:r>
            <a:r>
              <a:rPr lang="en-US" sz="24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C, 1 bar)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53170" y="3806491"/>
            <a:ext cx="78216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Cho: Zn = 65, H =1, Cl = 35,5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053621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7683776" y="32391"/>
            <a:ext cx="914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800">
                <a:latin typeface="Times New Roman" panose="02020603050405020304" pitchFamily="18" charset="0"/>
              </a:rPr>
              <a:t>Giải: 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795119" y="-5371"/>
            <a:ext cx="139750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Times New Roman" panose="02020603050405020304" pitchFamily="18" charset="0"/>
              </a:rPr>
              <a:t>Tóm tắt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546746" y="555611"/>
            <a:ext cx="1447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Times New Roman" panose="02020603050405020304" pitchFamily="18" charset="0"/>
              </a:rPr>
              <a:t>6,5 gam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469068" y="1875619"/>
            <a:ext cx="271597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Times New Roman" panose="02020603050405020304" pitchFamily="18" charset="0"/>
              </a:rPr>
              <a:t>b/ m</a:t>
            </a:r>
            <a:r>
              <a:rPr lang="en-US" altLang="en-US" sz="2800" baseline="-25000">
                <a:latin typeface="Times New Roman" panose="02020603050405020304" pitchFamily="18" charset="0"/>
              </a:rPr>
              <a:t>HCl</a:t>
            </a:r>
            <a:r>
              <a:rPr lang="en-US" altLang="en-US" sz="2800">
                <a:latin typeface="Times New Roman" panose="02020603050405020304" pitchFamily="18" charset="0"/>
              </a:rPr>
              <a:t> = ? (g)</a:t>
            </a:r>
          </a:p>
        </p:txBody>
      </p:sp>
      <p:sp>
        <p:nvSpPr>
          <p:cNvPr id="9" name="Line 16"/>
          <p:cNvSpPr>
            <a:spLocks noChangeShapeType="1"/>
          </p:cNvSpPr>
          <p:nvPr/>
        </p:nvSpPr>
        <p:spPr bwMode="auto">
          <a:xfrm>
            <a:off x="3620876" y="49632"/>
            <a:ext cx="0" cy="354466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/>
          </a:p>
        </p:txBody>
      </p:sp>
      <p:sp>
        <p:nvSpPr>
          <p:cNvPr id="10" name="Text Box 23"/>
          <p:cNvSpPr txBox="1">
            <a:spLocks noChangeArrowheads="1"/>
          </p:cNvSpPr>
          <p:nvPr/>
        </p:nvSpPr>
        <p:spPr bwMode="auto">
          <a:xfrm>
            <a:off x="403746" y="525845"/>
            <a:ext cx="1447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32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Zn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 =</a:t>
            </a:r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359833" y="1245779"/>
            <a:ext cx="326104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5173803" y="1370844"/>
                <a:ext cx="5046125" cy="9022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3600">
                    <a:cs typeface="Times New Roman" panose="02020603050405020304" pitchFamily="18" charset="0"/>
                  </a:rPr>
                  <a:t>n</a:t>
                </a:r>
                <a:r>
                  <a:rPr lang="en-US" altLang="en-US" sz="3600" baseline="-25000">
                    <a:cs typeface="Times New Roman" panose="02020603050405020304" pitchFamily="18" charset="0"/>
                  </a:rPr>
                  <a:t>Zn</a:t>
                </a:r>
                <a:r>
                  <a:rPr lang="en-US" altLang="en-US" sz="3600">
                    <a:cs typeface="Times New Roman" panose="02020603050405020304" pitchFamily="18" charset="0"/>
                  </a:rPr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36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en-US" sz="3600" b="0" i="1" smtClean="0">
                                <a:latin typeface="Cambria Math" panose="02040503050406030204" pitchFamily="18" charset="0"/>
                              </a:rPr>
                              <m:t>𝑍𝑛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36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altLang="en-US" sz="3600" b="0" i="1" smtClean="0">
                                <a:latin typeface="Cambria Math" panose="02040503050406030204" pitchFamily="18" charset="0"/>
                              </a:rPr>
                              <m:t>𝑍𝑛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en-US" sz="3600">
                    <a:cs typeface="Times New Roman" panose="02020603050405020304" pitchFamily="18" charset="0"/>
                  </a:rPr>
                  <a:t>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3600" b="0" i="1" smtClean="0">
                            <a:latin typeface="Cambria Math" panose="02040503050406030204" pitchFamily="18" charset="0"/>
                          </a:rPr>
                          <m:t>6,5</m:t>
                        </m:r>
                      </m:num>
                      <m:den>
                        <m:r>
                          <a:rPr lang="en-US" altLang="en-US" sz="3600" b="0" i="1" smtClean="0">
                            <a:latin typeface="Cambria Math" panose="02040503050406030204" pitchFamily="18" charset="0"/>
                          </a:rPr>
                          <m:t>65</m:t>
                        </m:r>
                      </m:den>
                    </m:f>
                  </m:oMath>
                </a14:m>
                <a:r>
                  <a:rPr lang="en-US" altLang="en-US" sz="3600">
                    <a:cs typeface="Times New Roman" panose="02020603050405020304" pitchFamily="18" charset="0"/>
                  </a:rPr>
                  <a:t>  = 0,1 mol</a:t>
                </a: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3803" y="1370844"/>
                <a:ext cx="5046125" cy="902235"/>
              </a:xfrm>
              <a:prstGeom prst="rect">
                <a:avLst/>
              </a:prstGeom>
              <a:blipFill rotWithShape="0">
                <a:blip r:embed="rId2"/>
                <a:stretch>
                  <a:fillRect l="-3748" t="-676" r="-2902" b="-67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6231988" y="1410914"/>
            <a:ext cx="937164" cy="951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572366" y="1308400"/>
            <a:ext cx="615414" cy="408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572366" y="1934134"/>
            <a:ext cx="615414" cy="408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169152" y="1653278"/>
            <a:ext cx="1045614" cy="408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8364834" y="1609793"/>
            <a:ext cx="1932309" cy="4655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4022890" y="726316"/>
            <a:ext cx="319122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Bước 2: Tính số mol</a:t>
            </a:r>
          </a:p>
        </p:txBody>
      </p: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469067" y="1410914"/>
            <a:ext cx="159888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800">
                <a:latin typeface="Times New Roman" panose="02020603050405020304" pitchFamily="18" charset="0"/>
              </a:rPr>
              <a:t>a/ PTHH </a:t>
            </a:r>
          </a:p>
        </p:txBody>
      </p:sp>
      <p:sp>
        <p:nvSpPr>
          <p:cNvPr id="25" name="Text Box 10"/>
          <p:cNvSpPr txBox="1">
            <a:spLocks noChangeArrowheads="1"/>
          </p:cNvSpPr>
          <p:nvPr/>
        </p:nvSpPr>
        <p:spPr bwMode="auto">
          <a:xfrm>
            <a:off x="469067" y="2473346"/>
            <a:ext cx="271597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Times New Roman" panose="02020603050405020304" pitchFamily="18" charset="0"/>
              </a:rPr>
              <a:t>c/ m</a:t>
            </a:r>
            <a:r>
              <a:rPr lang="en-US" altLang="en-US" sz="2800" baseline="-25000">
                <a:latin typeface="Times New Roman" panose="02020603050405020304" pitchFamily="18" charset="0"/>
              </a:rPr>
              <a:t>ZnCl2</a:t>
            </a:r>
            <a:r>
              <a:rPr lang="en-US" altLang="en-US" sz="2800">
                <a:latin typeface="Times New Roman" panose="02020603050405020304" pitchFamily="18" charset="0"/>
              </a:rPr>
              <a:t> = ? (g)</a:t>
            </a:r>
          </a:p>
        </p:txBody>
      </p:sp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469066" y="3071073"/>
            <a:ext cx="300565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Times New Roman" panose="02020603050405020304" pitchFamily="18" charset="0"/>
              </a:rPr>
              <a:t>d/ V</a:t>
            </a:r>
            <a:r>
              <a:rPr lang="en-US" altLang="en-US" sz="2800" baseline="-25000">
                <a:latin typeface="Times New Roman" panose="02020603050405020304" pitchFamily="18" charset="0"/>
              </a:rPr>
              <a:t>H2</a:t>
            </a:r>
            <a:r>
              <a:rPr lang="en-US" altLang="en-US" sz="2800">
                <a:latin typeface="Times New Roman" panose="02020603050405020304" pitchFamily="18" charset="0"/>
              </a:rPr>
              <a:t> = ? (l) ở đkc</a:t>
            </a:r>
          </a:p>
        </p:txBody>
      </p:sp>
      <p:sp>
        <p:nvSpPr>
          <p:cNvPr id="2" name="Action Button: Beginning 1">
            <a:hlinkClick r:id="" action="ppaction://hlinkshowjump?jump=nextslide" highlightClick="1"/>
          </p:cNvPr>
          <p:cNvSpPr/>
          <p:nvPr/>
        </p:nvSpPr>
        <p:spPr>
          <a:xfrm>
            <a:off x="11633982" y="0"/>
            <a:ext cx="558018" cy="429065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513268" y="1672548"/>
            <a:ext cx="315505" cy="408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4056707" y="2405362"/>
            <a:ext cx="594710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Bước 3,4: Viết PTHH và cân bằng</a:t>
            </a:r>
          </a:p>
        </p:txBody>
      </p:sp>
      <p:sp>
        <p:nvSpPr>
          <p:cNvPr id="29" name="Text Box 6"/>
          <p:cNvSpPr txBox="1">
            <a:spLocks noChangeArrowheads="1"/>
          </p:cNvSpPr>
          <p:nvPr/>
        </p:nvSpPr>
        <p:spPr bwMode="auto">
          <a:xfrm>
            <a:off x="3910549" y="3058390"/>
            <a:ext cx="77747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800">
                <a:latin typeface="Times New Roman" panose="02020603050405020304" pitchFamily="18" charset="0"/>
              </a:rPr>
              <a:t>PTHH:     Zn   +    2 HCl    </a:t>
            </a:r>
            <a:r>
              <a:rPr lang="en-US" altLang="en-US" sz="2800">
                <a:latin typeface="Times New Roman" panose="02020603050405020304" pitchFamily="18" charset="0"/>
                <a:sym typeface="Wingdings 3" panose="05040102010807070707" pitchFamily="18" charset="2"/>
              </a:rPr>
              <a:t>    ZnCl</a:t>
            </a:r>
            <a:r>
              <a:rPr lang="en-US" altLang="en-US" sz="2800" baseline="-25000">
                <a:latin typeface="Times New Roman" panose="02020603050405020304" pitchFamily="18" charset="0"/>
                <a:sym typeface="Wingdings 3" panose="05040102010807070707" pitchFamily="18" charset="2"/>
              </a:rPr>
              <a:t>2</a:t>
            </a:r>
            <a:r>
              <a:rPr lang="en-US" altLang="en-US" sz="2800">
                <a:latin typeface="Times New Roman" panose="02020603050405020304" pitchFamily="18" charset="0"/>
                <a:sym typeface="Wingdings 3" panose="05040102010807070707" pitchFamily="18" charset="2"/>
              </a:rPr>
              <a:t>      +     H</a:t>
            </a:r>
            <a:r>
              <a:rPr lang="en-US" altLang="en-US" sz="2800" baseline="-25000">
                <a:latin typeface="Times New Roman" panose="02020603050405020304" pitchFamily="18" charset="0"/>
                <a:sym typeface="Wingdings 3" panose="05040102010807070707" pitchFamily="18" charset="2"/>
              </a:rPr>
              <a:t>2</a:t>
            </a:r>
            <a:r>
              <a:rPr lang="en-US" altLang="en-US" sz="2800">
                <a:latin typeface="Times New Roman" panose="02020603050405020304" pitchFamily="18" charset="0"/>
                <a:sym typeface="Wingdings 3" panose="05040102010807070707" pitchFamily="18" charset="2"/>
              </a:rPr>
              <a:t></a:t>
            </a:r>
            <a:r>
              <a:rPr lang="en-US" altLang="en-US" sz="280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639539" y="3115175"/>
            <a:ext cx="315505" cy="408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5306013" y="2920735"/>
            <a:ext cx="2434200" cy="579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8283360" y="3091965"/>
            <a:ext cx="2998938" cy="579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7765132" y="3013362"/>
            <a:ext cx="615414" cy="408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475638" y="3524095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>
                <a:latin typeface="Times New Roman" panose="02020603050405020304" pitchFamily="18" charset="0"/>
              </a:rPr>
              <a:t>1</a:t>
            </a:r>
            <a:endParaRPr lang="en-US" sz="2800"/>
          </a:p>
        </p:txBody>
      </p:sp>
      <p:sp>
        <p:nvSpPr>
          <p:cNvPr id="34" name="Rectangle 33"/>
          <p:cNvSpPr/>
          <p:nvPr/>
        </p:nvSpPr>
        <p:spPr>
          <a:xfrm>
            <a:off x="7119216" y="3529171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</a:rPr>
              <a:t>2</a:t>
            </a:r>
            <a:endParaRPr lang="en-US" sz="2800"/>
          </a:p>
        </p:txBody>
      </p:sp>
      <p:sp>
        <p:nvSpPr>
          <p:cNvPr id="35" name="Rectangle 34"/>
          <p:cNvSpPr/>
          <p:nvPr/>
        </p:nvSpPr>
        <p:spPr>
          <a:xfrm>
            <a:off x="8773862" y="3529171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>
                <a:latin typeface="Times New Roman" panose="02020603050405020304" pitchFamily="18" charset="0"/>
              </a:rPr>
              <a:t>1</a:t>
            </a:r>
            <a:endParaRPr lang="en-US" sz="2800"/>
          </a:p>
        </p:txBody>
      </p:sp>
      <p:sp>
        <p:nvSpPr>
          <p:cNvPr id="36" name="Rectangle 35"/>
          <p:cNvSpPr/>
          <p:nvPr/>
        </p:nvSpPr>
        <p:spPr>
          <a:xfrm>
            <a:off x="10624247" y="3524095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>
                <a:latin typeface="Times New Roman" panose="02020603050405020304" pitchFamily="18" charset="0"/>
              </a:rPr>
              <a:t>1</a:t>
            </a:r>
            <a:endParaRPr lang="en-US" sz="2800"/>
          </a:p>
        </p:txBody>
      </p:sp>
      <p:sp>
        <p:nvSpPr>
          <p:cNvPr id="4" name="Rectangle 3"/>
          <p:cNvSpPr/>
          <p:nvPr/>
        </p:nvSpPr>
        <p:spPr>
          <a:xfrm>
            <a:off x="114127" y="-5371"/>
            <a:ext cx="12346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Bước 1</a:t>
            </a:r>
            <a:endParaRPr lang="en-US" sz="2800"/>
          </a:p>
        </p:txBody>
      </p:sp>
      <p:sp>
        <p:nvSpPr>
          <p:cNvPr id="37" name="Rectangle 36"/>
          <p:cNvSpPr/>
          <p:nvPr/>
        </p:nvSpPr>
        <p:spPr>
          <a:xfrm>
            <a:off x="2361203" y="3524095"/>
            <a:ext cx="25779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Bước 5: Đặt tỉ lệ</a:t>
            </a:r>
            <a:endParaRPr lang="en-US" sz="2800"/>
          </a:p>
        </p:txBody>
      </p:sp>
      <p:sp>
        <p:nvSpPr>
          <p:cNvPr id="11" name="Rectangle 10"/>
          <p:cNvSpPr/>
          <p:nvPr/>
        </p:nvSpPr>
        <p:spPr>
          <a:xfrm>
            <a:off x="5354266" y="4105311"/>
            <a:ext cx="6335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0,1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020438" y="4105311"/>
            <a:ext cx="6335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0,2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8639209" y="4105311"/>
            <a:ext cx="6335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0,1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0489594" y="4105311"/>
            <a:ext cx="6335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0,1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354266" y="4105311"/>
            <a:ext cx="633507" cy="5232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7020438" y="4089476"/>
            <a:ext cx="633507" cy="5232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8637889" y="4112940"/>
            <a:ext cx="633507" cy="5232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/>
          <p:cNvGrpSpPr/>
          <p:nvPr/>
        </p:nvGrpSpPr>
        <p:grpSpPr>
          <a:xfrm>
            <a:off x="5954691" y="3772566"/>
            <a:ext cx="1045752" cy="502378"/>
            <a:chOff x="5954691" y="4048332"/>
            <a:chExt cx="1045752" cy="502378"/>
          </a:xfrm>
        </p:grpSpPr>
        <p:cxnSp>
          <p:nvCxnSpPr>
            <p:cNvPr id="15" name="Straight Arrow Connector 14"/>
            <p:cNvCxnSpPr/>
            <p:nvPr/>
          </p:nvCxnSpPr>
          <p:spPr>
            <a:xfrm flipV="1">
              <a:off x="5954691" y="4150281"/>
              <a:ext cx="1045752" cy="400429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tangle 42"/>
            <p:cNvSpPr/>
            <p:nvPr/>
          </p:nvSpPr>
          <p:spPr>
            <a:xfrm rot="20219655">
              <a:off x="6003535" y="4048332"/>
              <a:ext cx="68320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sz="2000">
                  <a:solidFill>
                    <a:srgbClr val="00B050"/>
                  </a:solidFill>
                  <a:latin typeface="Times New Roman" panose="02020603050405020304" pitchFamily="18" charset="0"/>
                </a:rPr>
                <a:t>nhân</a:t>
              </a:r>
              <a:endParaRPr lang="en-US" sz="2000">
                <a:solidFill>
                  <a:srgbClr val="00B050"/>
                </a:solidFill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9309190" y="3823047"/>
            <a:ext cx="1217388" cy="517619"/>
            <a:chOff x="5954691" y="4033092"/>
            <a:chExt cx="1217388" cy="517619"/>
          </a:xfrm>
        </p:grpSpPr>
        <p:cxnSp>
          <p:nvCxnSpPr>
            <p:cNvPr id="46" name="Straight Arrow Connector 45"/>
            <p:cNvCxnSpPr/>
            <p:nvPr/>
          </p:nvCxnSpPr>
          <p:spPr>
            <a:xfrm flipV="1">
              <a:off x="5954691" y="4084560"/>
              <a:ext cx="1217388" cy="466151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 46"/>
            <p:cNvSpPr/>
            <p:nvPr/>
          </p:nvSpPr>
          <p:spPr>
            <a:xfrm rot="20219655">
              <a:off x="6102595" y="4033092"/>
              <a:ext cx="68320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sz="2000">
                  <a:solidFill>
                    <a:srgbClr val="00B050"/>
                  </a:solidFill>
                  <a:latin typeface="Times New Roman" panose="02020603050405020304" pitchFamily="18" charset="0"/>
                </a:rPr>
                <a:t>nhân</a:t>
              </a:r>
              <a:endParaRPr lang="en-US" sz="2000">
                <a:solidFill>
                  <a:srgbClr val="00B050"/>
                </a:solidFill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7646653" y="3789718"/>
            <a:ext cx="1045752" cy="502378"/>
            <a:chOff x="5954691" y="4048332"/>
            <a:chExt cx="1045752" cy="502378"/>
          </a:xfrm>
        </p:grpSpPr>
        <p:cxnSp>
          <p:nvCxnSpPr>
            <p:cNvPr id="52" name="Straight Arrow Connector 51"/>
            <p:cNvCxnSpPr/>
            <p:nvPr/>
          </p:nvCxnSpPr>
          <p:spPr>
            <a:xfrm flipV="1">
              <a:off x="5954691" y="4150281"/>
              <a:ext cx="1045752" cy="400429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Rectangle 52"/>
            <p:cNvSpPr/>
            <p:nvPr/>
          </p:nvSpPr>
          <p:spPr>
            <a:xfrm rot="20219655">
              <a:off x="6003535" y="4048332"/>
              <a:ext cx="68320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sz="2000">
                  <a:solidFill>
                    <a:srgbClr val="00B050"/>
                  </a:solidFill>
                  <a:latin typeface="Times New Roman" panose="02020603050405020304" pitchFamily="18" charset="0"/>
                </a:rPr>
                <a:t>nhân</a:t>
              </a:r>
              <a:endParaRPr lang="en-US" sz="2000">
                <a:solidFill>
                  <a:srgbClr val="00B050"/>
                </a:solidFill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5828773" y="3415524"/>
            <a:ext cx="1126271" cy="400110"/>
            <a:chOff x="5828773" y="3691290"/>
            <a:chExt cx="1126271" cy="400110"/>
          </a:xfrm>
        </p:grpSpPr>
        <p:cxnSp>
          <p:nvCxnSpPr>
            <p:cNvPr id="56" name="Straight Arrow Connector 55"/>
            <p:cNvCxnSpPr/>
            <p:nvPr/>
          </p:nvCxnSpPr>
          <p:spPr>
            <a:xfrm flipH="1">
              <a:off x="5828773" y="4049798"/>
              <a:ext cx="1126271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ctangle 56"/>
            <p:cNvSpPr/>
            <p:nvPr/>
          </p:nvSpPr>
          <p:spPr>
            <a:xfrm>
              <a:off x="5995842" y="3691290"/>
              <a:ext cx="61106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sz="2000">
                  <a:solidFill>
                    <a:srgbClr val="FF0000"/>
                  </a:solidFill>
                  <a:latin typeface="Times New Roman" panose="02020603050405020304" pitchFamily="18" charset="0"/>
                </a:rPr>
                <a:t>chia</a:t>
              </a:r>
              <a:endParaRPr lang="en-US" sz="2000">
                <a:solidFill>
                  <a:srgbClr val="FF0000"/>
                </a:solidFill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7513585" y="3437623"/>
            <a:ext cx="1126271" cy="400110"/>
            <a:chOff x="5828773" y="3691290"/>
            <a:chExt cx="1126271" cy="400110"/>
          </a:xfrm>
        </p:grpSpPr>
        <p:cxnSp>
          <p:nvCxnSpPr>
            <p:cNvPr id="60" name="Straight Arrow Connector 59"/>
            <p:cNvCxnSpPr/>
            <p:nvPr/>
          </p:nvCxnSpPr>
          <p:spPr>
            <a:xfrm flipH="1">
              <a:off x="5828773" y="4049798"/>
              <a:ext cx="1126271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ectangle 60"/>
            <p:cNvSpPr/>
            <p:nvPr/>
          </p:nvSpPr>
          <p:spPr>
            <a:xfrm>
              <a:off x="5995842" y="3691290"/>
              <a:ext cx="61106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sz="2000">
                  <a:solidFill>
                    <a:srgbClr val="FF0000"/>
                  </a:solidFill>
                  <a:latin typeface="Times New Roman" panose="02020603050405020304" pitchFamily="18" charset="0"/>
                </a:rPr>
                <a:t>chia</a:t>
              </a:r>
              <a:endParaRPr lang="en-US" sz="2000">
                <a:solidFill>
                  <a:srgbClr val="FF0000"/>
                </a:solidFill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9181683" y="3454075"/>
            <a:ext cx="1325208" cy="400110"/>
            <a:chOff x="5629837" y="3444649"/>
            <a:chExt cx="1325208" cy="400110"/>
          </a:xfrm>
        </p:grpSpPr>
        <p:cxnSp>
          <p:nvCxnSpPr>
            <p:cNvPr id="63" name="Straight Arrow Connector 62"/>
            <p:cNvCxnSpPr>
              <a:endCxn id="35" idx="3"/>
            </p:cNvCxnSpPr>
            <p:nvPr/>
          </p:nvCxnSpPr>
          <p:spPr>
            <a:xfrm flipH="1">
              <a:off x="5629837" y="3774032"/>
              <a:ext cx="1325208" cy="8882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Rectangle 63"/>
            <p:cNvSpPr/>
            <p:nvPr/>
          </p:nvSpPr>
          <p:spPr>
            <a:xfrm>
              <a:off x="5997298" y="3444649"/>
              <a:ext cx="61106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sz="2000">
                  <a:solidFill>
                    <a:srgbClr val="FF0000"/>
                  </a:solidFill>
                  <a:latin typeface="Times New Roman" panose="02020603050405020304" pitchFamily="18" charset="0"/>
                </a:rPr>
                <a:t>chia</a:t>
              </a:r>
              <a:endParaRPr lang="en-US" sz="2000">
                <a:solidFill>
                  <a:srgbClr val="FF0000"/>
                </a:solidFill>
              </a:endParaRPr>
            </a:p>
          </p:txBody>
        </p:sp>
      </p:grpSp>
      <p:sp>
        <p:nvSpPr>
          <p:cNvPr id="68" name="Oval 67"/>
          <p:cNvSpPr/>
          <p:nvPr/>
        </p:nvSpPr>
        <p:spPr>
          <a:xfrm>
            <a:off x="8722296" y="3626638"/>
            <a:ext cx="431642" cy="371851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7074841" y="3595973"/>
            <a:ext cx="431642" cy="371851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5407087" y="3580477"/>
            <a:ext cx="431642" cy="371851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10565313" y="3611289"/>
            <a:ext cx="431642" cy="371851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5044809" y="4020180"/>
            <a:ext cx="1225363" cy="622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3" name="Rectangle 72"/>
          <p:cNvSpPr/>
          <p:nvPr/>
        </p:nvSpPr>
        <p:spPr>
          <a:xfrm>
            <a:off x="6706291" y="4058337"/>
            <a:ext cx="1225363" cy="622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4" name="Rectangle 73"/>
          <p:cNvSpPr/>
          <p:nvPr/>
        </p:nvSpPr>
        <p:spPr>
          <a:xfrm>
            <a:off x="8355855" y="4094213"/>
            <a:ext cx="1225363" cy="622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5" name="Rectangle 74"/>
          <p:cNvSpPr/>
          <p:nvPr/>
        </p:nvSpPr>
        <p:spPr>
          <a:xfrm>
            <a:off x="10235656" y="4094213"/>
            <a:ext cx="1225363" cy="622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77" name="Straight Arrow Connector 76"/>
          <p:cNvCxnSpPr/>
          <p:nvPr/>
        </p:nvCxnSpPr>
        <p:spPr>
          <a:xfrm>
            <a:off x="6231988" y="4408947"/>
            <a:ext cx="460953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7931654" y="4408947"/>
            <a:ext cx="460953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>
            <a:off x="9730359" y="4408947"/>
            <a:ext cx="460953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ctangle 84"/>
          <p:cNvSpPr/>
          <p:nvPr/>
        </p:nvSpPr>
        <p:spPr>
          <a:xfrm>
            <a:off x="174628" y="4112940"/>
            <a:ext cx="51162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Bước 6: Nhân chéo – chia ngang tính số mol các chất còn lại trong PTHH </a:t>
            </a:r>
            <a:endParaRPr lang="en-US" sz="2400"/>
          </a:p>
        </p:txBody>
      </p:sp>
      <p:sp>
        <p:nvSpPr>
          <p:cNvPr id="86" name="Rectangle 85"/>
          <p:cNvSpPr/>
          <p:nvPr/>
        </p:nvSpPr>
        <p:spPr>
          <a:xfrm>
            <a:off x="174628" y="5001870"/>
            <a:ext cx="50112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Bước 7: Tính theo yêu cầu của đề</a:t>
            </a:r>
            <a:endParaRPr lang="en-US" sz="2800"/>
          </a:p>
        </p:txBody>
      </p:sp>
      <p:sp>
        <p:nvSpPr>
          <p:cNvPr id="87" name="Rectangle 86"/>
          <p:cNvSpPr/>
          <p:nvPr/>
        </p:nvSpPr>
        <p:spPr>
          <a:xfrm>
            <a:off x="5424655" y="4886886"/>
            <a:ext cx="62552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>
                <a:latin typeface="Times New Roman" panose="02020603050405020304" pitchFamily="18" charset="0"/>
              </a:rPr>
              <a:t>m</a:t>
            </a:r>
            <a:r>
              <a:rPr lang="en-US" altLang="en-US" sz="2800" baseline="-25000">
                <a:latin typeface="Times New Roman" panose="02020603050405020304" pitchFamily="18" charset="0"/>
              </a:rPr>
              <a:t>HCl</a:t>
            </a:r>
            <a:r>
              <a:rPr lang="en-US" altLang="en-US" sz="2800">
                <a:latin typeface="Times New Roman" panose="02020603050405020304" pitchFamily="18" charset="0"/>
              </a:rPr>
              <a:t> = n</a:t>
            </a:r>
            <a:r>
              <a:rPr lang="en-US" altLang="en-US" sz="2800" baseline="-25000">
                <a:latin typeface="Times New Roman" panose="02020603050405020304" pitchFamily="18" charset="0"/>
              </a:rPr>
              <a:t>HCl</a:t>
            </a:r>
            <a:r>
              <a:rPr lang="en-US" altLang="en-US" sz="2800">
                <a:latin typeface="Times New Roman" panose="02020603050405020304" pitchFamily="18" charset="0"/>
              </a:rPr>
              <a:t> . M</a:t>
            </a:r>
            <a:r>
              <a:rPr lang="en-US" altLang="en-US" sz="2800" baseline="-25000">
                <a:latin typeface="Times New Roman" panose="02020603050405020304" pitchFamily="18" charset="0"/>
              </a:rPr>
              <a:t>HCl</a:t>
            </a:r>
            <a:r>
              <a:rPr lang="en-US" altLang="en-US" sz="2800">
                <a:latin typeface="Times New Roman" panose="02020603050405020304" pitchFamily="18" charset="0"/>
              </a:rPr>
              <a:t> =  0,2 . 36,5  = 7,3 gam</a:t>
            </a:r>
            <a:endParaRPr lang="en-US" sz="2800"/>
          </a:p>
        </p:txBody>
      </p:sp>
      <p:sp>
        <p:nvSpPr>
          <p:cNvPr id="90" name="Rectangle 89"/>
          <p:cNvSpPr/>
          <p:nvPr/>
        </p:nvSpPr>
        <p:spPr>
          <a:xfrm>
            <a:off x="6547431" y="4924948"/>
            <a:ext cx="1640350" cy="4655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8162130" y="4943937"/>
            <a:ext cx="307102" cy="408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8414589" y="4903225"/>
            <a:ext cx="615414" cy="408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9098369" y="4968002"/>
            <a:ext cx="905440" cy="408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10072175" y="4917507"/>
            <a:ext cx="307393" cy="408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10353626" y="4965478"/>
            <a:ext cx="1280355" cy="408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>
            <a:off x="5046489" y="5558475"/>
            <a:ext cx="69846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>
                <a:latin typeface="Times New Roman" panose="02020603050405020304" pitchFamily="18" charset="0"/>
              </a:rPr>
              <a:t>m</a:t>
            </a:r>
            <a:r>
              <a:rPr lang="en-US" altLang="en-US" sz="2800" baseline="-25000">
                <a:latin typeface="Times New Roman" panose="02020603050405020304" pitchFamily="18" charset="0"/>
              </a:rPr>
              <a:t>ZnCl2</a:t>
            </a:r>
            <a:r>
              <a:rPr lang="en-US" altLang="en-US" sz="2800">
                <a:latin typeface="Times New Roman" panose="02020603050405020304" pitchFamily="18" charset="0"/>
              </a:rPr>
              <a:t> = n</a:t>
            </a:r>
            <a:r>
              <a:rPr lang="en-US" altLang="en-US" sz="2800" baseline="-25000">
                <a:latin typeface="Times New Roman" panose="02020603050405020304" pitchFamily="18" charset="0"/>
              </a:rPr>
              <a:t>ZnCl2</a:t>
            </a:r>
            <a:r>
              <a:rPr lang="en-US" altLang="en-US" sz="2800">
                <a:latin typeface="Times New Roman" panose="02020603050405020304" pitchFamily="18" charset="0"/>
              </a:rPr>
              <a:t> . M</a:t>
            </a:r>
            <a:r>
              <a:rPr lang="en-US" altLang="en-US" sz="2800" baseline="-25000">
                <a:latin typeface="Times New Roman" panose="02020603050405020304" pitchFamily="18" charset="0"/>
              </a:rPr>
              <a:t>ZnCl2</a:t>
            </a:r>
            <a:r>
              <a:rPr lang="en-US" altLang="en-US" sz="2800">
                <a:latin typeface="Times New Roman" panose="02020603050405020304" pitchFamily="18" charset="0"/>
              </a:rPr>
              <a:t> =  0,1 . 136  = 13,6 gam</a:t>
            </a:r>
            <a:endParaRPr lang="en-US" sz="2800"/>
          </a:p>
        </p:txBody>
      </p:sp>
      <p:sp>
        <p:nvSpPr>
          <p:cNvPr id="97" name="Rectangle 96"/>
          <p:cNvSpPr/>
          <p:nvPr/>
        </p:nvSpPr>
        <p:spPr>
          <a:xfrm>
            <a:off x="6360573" y="5581839"/>
            <a:ext cx="2069141" cy="499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/>
        </p:nvSpPr>
        <p:spPr>
          <a:xfrm>
            <a:off x="8407458" y="5615761"/>
            <a:ext cx="307102" cy="408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/>
          <p:cNvSpPr/>
          <p:nvPr/>
        </p:nvSpPr>
        <p:spPr>
          <a:xfrm>
            <a:off x="8782925" y="5600190"/>
            <a:ext cx="603839" cy="408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/>
          <p:cNvSpPr/>
          <p:nvPr/>
        </p:nvSpPr>
        <p:spPr>
          <a:xfrm>
            <a:off x="9304012" y="5615625"/>
            <a:ext cx="905440" cy="408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10235656" y="5594782"/>
            <a:ext cx="307393" cy="408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10520502" y="5669593"/>
            <a:ext cx="1536795" cy="408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/>
          <p:cNvSpPr/>
          <p:nvPr/>
        </p:nvSpPr>
        <p:spPr>
          <a:xfrm>
            <a:off x="5086007" y="6160853"/>
            <a:ext cx="64235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>
                <a:latin typeface="Times New Roman" panose="02020603050405020304" pitchFamily="18" charset="0"/>
              </a:rPr>
              <a:t>V</a:t>
            </a:r>
            <a:r>
              <a:rPr lang="en-US" altLang="en-US" sz="2800" baseline="-25000">
                <a:latin typeface="Times New Roman" panose="02020603050405020304" pitchFamily="18" charset="0"/>
              </a:rPr>
              <a:t>H2</a:t>
            </a:r>
            <a:r>
              <a:rPr lang="en-US" altLang="en-US" sz="2800">
                <a:latin typeface="Times New Roman" panose="02020603050405020304" pitchFamily="18" charset="0"/>
              </a:rPr>
              <a:t> = n</a:t>
            </a:r>
            <a:r>
              <a:rPr lang="en-US" altLang="en-US" sz="2800" baseline="-25000">
                <a:latin typeface="Times New Roman" panose="02020603050405020304" pitchFamily="18" charset="0"/>
              </a:rPr>
              <a:t>H2</a:t>
            </a:r>
            <a:r>
              <a:rPr lang="en-US" altLang="en-US" sz="2800">
                <a:latin typeface="Times New Roman" panose="02020603050405020304" pitchFamily="18" charset="0"/>
              </a:rPr>
              <a:t> . 24,79 =  0,1 . 24,79  = 2,479 lít</a:t>
            </a:r>
            <a:endParaRPr lang="en-US" sz="2800"/>
          </a:p>
        </p:txBody>
      </p:sp>
      <p:sp>
        <p:nvSpPr>
          <p:cNvPr id="105" name="Rectangle 104"/>
          <p:cNvSpPr/>
          <p:nvPr/>
        </p:nvSpPr>
        <p:spPr>
          <a:xfrm>
            <a:off x="6083696" y="6186495"/>
            <a:ext cx="1560784" cy="499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/>
          <p:cNvSpPr/>
          <p:nvPr/>
        </p:nvSpPr>
        <p:spPr>
          <a:xfrm>
            <a:off x="7679084" y="6140687"/>
            <a:ext cx="307102" cy="408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/>
          <p:cNvSpPr/>
          <p:nvPr/>
        </p:nvSpPr>
        <p:spPr>
          <a:xfrm>
            <a:off x="8030510" y="6196476"/>
            <a:ext cx="603839" cy="408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/>
          <p:cNvSpPr/>
          <p:nvPr/>
        </p:nvSpPr>
        <p:spPr>
          <a:xfrm>
            <a:off x="8615341" y="6225454"/>
            <a:ext cx="1115017" cy="408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/>
          <p:cNvSpPr/>
          <p:nvPr/>
        </p:nvSpPr>
        <p:spPr>
          <a:xfrm>
            <a:off x="9725480" y="6254432"/>
            <a:ext cx="307393" cy="408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/>
          <p:cNvSpPr/>
          <p:nvPr/>
        </p:nvSpPr>
        <p:spPr>
          <a:xfrm>
            <a:off x="10039475" y="6189881"/>
            <a:ext cx="1249424" cy="408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4728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6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500"/>
                            </p:stCondLst>
                            <p:childTnLst>
                              <p:par>
                                <p:cTn id="1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1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500"/>
                            </p:stCondLst>
                            <p:childTnLst>
                              <p:par>
                                <p:cTn id="2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4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21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500"/>
                            </p:stCondLst>
                            <p:childTnLst>
                              <p:par>
                                <p:cTn id="2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>
                      <p:stCondLst>
                        <p:cond delay="indefinite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>
                      <p:stCondLst>
                        <p:cond delay="indefinite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6" fill="hold">
                      <p:stCondLst>
                        <p:cond delay="indefinite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0" fill="hold">
                      <p:stCondLst>
                        <p:cond delay="indefinite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8" fill="hold">
                      <p:stCondLst>
                        <p:cond delay="indefinite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fill="hold">
                      <p:stCondLst>
                        <p:cond delay="indefinite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0" fill="hold">
                      <p:stCondLst>
                        <p:cond delay="indefinite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4" fill="hold">
                      <p:stCondLst>
                        <p:cond delay="indefinite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8" fill="hold">
                      <p:stCondLst>
                        <p:cond delay="indefinite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2" fill="hold">
                      <p:stCondLst>
                        <p:cond delay="indefinite"/>
                      </p:stCondLst>
                      <p:childTnLst>
                        <p:par>
                          <p:cTn id="363" fill="hold">
                            <p:stCondLst>
                              <p:cond delay="0"/>
                            </p:stCondLst>
                            <p:childTnLst>
                              <p:par>
                                <p:cTn id="36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6" fill="hold">
                      <p:stCondLst>
                        <p:cond delay="indefinite"/>
                      </p:stCondLst>
                      <p:childTnLst>
                        <p:par>
                          <p:cTn id="367" fill="hold">
                            <p:stCondLst>
                              <p:cond delay="0"/>
                            </p:stCondLst>
                            <p:childTnLst>
                              <p:par>
                                <p:cTn id="36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0" fill="hold">
                      <p:stCondLst>
                        <p:cond delay="indefinite"/>
                      </p:stCondLst>
                      <p:childTnLst>
                        <p:par>
                          <p:cTn id="371" fill="hold">
                            <p:stCondLst>
                              <p:cond delay="0"/>
                            </p:stCondLst>
                            <p:childTnLst>
                              <p:par>
                                <p:cTn id="37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4" fill="hold">
                      <p:stCondLst>
                        <p:cond delay="indefinite"/>
                      </p:stCondLst>
                      <p:childTnLst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/>
      <p:bldP spid="7" grpId="0"/>
      <p:bldP spid="8" grpId="0"/>
      <p:bldP spid="10" grpId="0"/>
      <p:bldP spid="16" grpId="0"/>
      <p:bldP spid="17" grpId="0" animBg="1"/>
      <p:bldP spid="18" grpId="0" animBg="1"/>
      <p:bldP spid="19" grpId="0" animBg="1"/>
      <p:bldP spid="21" grpId="0" animBg="1"/>
      <p:bldP spid="22" grpId="0" animBg="1"/>
      <p:bldP spid="23" grpId="0"/>
      <p:bldP spid="24" grpId="0" build="allAtOnce"/>
      <p:bldP spid="25" grpId="0"/>
      <p:bldP spid="26" grpId="0"/>
      <p:bldP spid="27" grpId="0" animBg="1"/>
      <p:bldP spid="28" grpId="0"/>
      <p:bldP spid="29" grpId="0" build="allAtOnce"/>
      <p:bldP spid="30" grpId="0" animBg="1"/>
      <p:bldP spid="31" grpId="0" animBg="1"/>
      <p:bldP spid="32" grpId="0" animBg="1"/>
      <p:bldP spid="33" grpId="0" animBg="1"/>
      <p:bldP spid="3" grpId="0"/>
      <p:bldP spid="34" grpId="0"/>
      <p:bldP spid="35" grpId="0"/>
      <p:bldP spid="36" grpId="0"/>
      <p:bldP spid="4" grpId="0"/>
      <p:bldP spid="37" grpId="0"/>
      <p:bldP spid="11" grpId="0"/>
      <p:bldP spid="38" grpId="0"/>
      <p:bldP spid="39" grpId="0"/>
      <p:bldP spid="40" grpId="0"/>
      <p:bldP spid="12" grpId="0" animBg="1"/>
      <p:bldP spid="12" grpId="1" animBg="1"/>
      <p:bldP spid="41" grpId="0" animBg="1"/>
      <p:bldP spid="41" grpId="1" animBg="1"/>
      <p:bldP spid="42" grpId="0" animBg="1"/>
      <p:bldP spid="42" grpId="1" animBg="1"/>
      <p:bldP spid="68" grpId="0" animBg="1"/>
      <p:bldP spid="68" grpId="1" animBg="1"/>
      <p:bldP spid="68" grpId="2" animBg="1"/>
      <p:bldP spid="68" grpId="3" animBg="1"/>
      <p:bldP spid="69" grpId="0" animBg="1"/>
      <p:bldP spid="69" grpId="1" animBg="1"/>
      <p:bldP spid="69" grpId="2" animBg="1"/>
      <p:bldP spid="69" grpId="3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85" grpId="0"/>
      <p:bldP spid="86" grpId="0"/>
      <p:bldP spid="87" grpId="0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4" grpId="0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4515" y="127429"/>
            <a:ext cx="11133508" cy="48156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en-US" sz="2800" u="sng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</a:t>
            </a:r>
            <a:r>
              <a:rPr lang="en-US" sz="2800" u="sng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</a:t>
            </a:r>
            <a:r>
              <a:rPr lang="en-US" sz="2800" u="sng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 magnesium (Mg)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đủ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acid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chlohidric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HCl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magnesium chloride MgCl</a:t>
            </a:r>
            <a:r>
              <a:rPr lang="en-US" sz="28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3,36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hydrogen ở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đkc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thoát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ra.</a:t>
            </a:r>
          </a:p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a/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PTHH</a:t>
            </a:r>
          </a:p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b/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magnesium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c/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acid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chlohidric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HCl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d/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magnesium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chloride MgCl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800"/>
              </a:spcAft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ction Button: End 5">
            <a:hlinkClick r:id="" action="ppaction://hlinkshowjump?jump=previousslide" highlightClick="1"/>
          </p:cNvPr>
          <p:cNvSpPr/>
          <p:nvPr/>
        </p:nvSpPr>
        <p:spPr>
          <a:xfrm>
            <a:off x="11746523" y="6330462"/>
            <a:ext cx="445477" cy="527538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388163" y="4306779"/>
            <a:ext cx="78216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Cho: Mg = 24, H =1, Cl = 35,5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212750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3648" y="1600035"/>
            <a:ext cx="11075831" cy="23876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</a:t>
            </a:r>
            <a:r>
              <a:rPr lang="en-US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r>
              <a:rPr lang="en-US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 THEO PHƯƠNG TRÌNH </a:t>
            </a:r>
            <a:br>
              <a:rPr lang="en-US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HÓA HỌC </a:t>
            </a:r>
            <a:r>
              <a:rPr lang="en-US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 </a:t>
            </a:r>
            <a:r>
              <a:rPr lang="en-US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)</a:t>
            </a:r>
            <a:endParaRPr lang="en-US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3097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7683776" y="32391"/>
            <a:ext cx="914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800">
                <a:latin typeface="Times New Roman" panose="02020603050405020304" pitchFamily="18" charset="0"/>
              </a:rPr>
              <a:t>Giải: 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891538" y="38184"/>
            <a:ext cx="139750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Times New Roman" panose="02020603050405020304" pitchFamily="18" charset="0"/>
              </a:rPr>
              <a:t>Tóm tắt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405836" y="542980"/>
            <a:ext cx="217874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latin typeface="Times New Roman" panose="02020603050405020304" pitchFamily="18" charset="0"/>
              </a:rPr>
              <a:t>3,36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lít</a:t>
            </a:r>
            <a:r>
              <a:rPr lang="en-US" altLang="en-US" sz="2800" dirty="0">
                <a:latin typeface="Times New Roman" panose="02020603050405020304" pitchFamily="18" charset="0"/>
              </a:rPr>
              <a:t> ở </a:t>
            </a:r>
            <a:r>
              <a:rPr lang="en-US" altLang="en-US" sz="2800" dirty="0" err="1" smtClean="0">
                <a:latin typeface="Times New Roman" panose="02020603050405020304" pitchFamily="18" charset="0"/>
              </a:rPr>
              <a:t>đkc</a:t>
            </a:r>
            <a:endParaRPr lang="en-US" altLang="en-US" sz="2800" dirty="0">
              <a:latin typeface="Times New Roman" panose="02020603050405020304" pitchFamily="18" charset="0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469068" y="1875619"/>
            <a:ext cx="271597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Times New Roman" panose="02020603050405020304" pitchFamily="18" charset="0"/>
              </a:rPr>
              <a:t>b/ m</a:t>
            </a:r>
            <a:r>
              <a:rPr lang="en-US" altLang="en-US" sz="2800" baseline="-25000">
                <a:latin typeface="Times New Roman" panose="02020603050405020304" pitchFamily="18" charset="0"/>
              </a:rPr>
              <a:t>Mg</a:t>
            </a:r>
            <a:r>
              <a:rPr lang="en-US" altLang="en-US" sz="2800">
                <a:latin typeface="Times New Roman" panose="02020603050405020304" pitchFamily="18" charset="0"/>
              </a:rPr>
              <a:t> = ? (g)</a:t>
            </a:r>
          </a:p>
        </p:txBody>
      </p:sp>
      <p:sp>
        <p:nvSpPr>
          <p:cNvPr id="9" name="Line 16"/>
          <p:cNvSpPr>
            <a:spLocks noChangeShapeType="1"/>
          </p:cNvSpPr>
          <p:nvPr/>
        </p:nvSpPr>
        <p:spPr bwMode="auto">
          <a:xfrm>
            <a:off x="3622386" y="269913"/>
            <a:ext cx="0" cy="354466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/>
          </a:p>
        </p:txBody>
      </p:sp>
      <p:sp>
        <p:nvSpPr>
          <p:cNvPr id="10" name="Text Box 23"/>
          <p:cNvSpPr txBox="1">
            <a:spLocks noChangeArrowheads="1"/>
          </p:cNvSpPr>
          <p:nvPr/>
        </p:nvSpPr>
        <p:spPr bwMode="auto">
          <a:xfrm>
            <a:off x="142490" y="525845"/>
            <a:ext cx="1447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32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H2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 =</a:t>
            </a:r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359833" y="1245779"/>
            <a:ext cx="326104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5173802" y="556897"/>
                <a:ext cx="5413661" cy="9215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3600">
                    <a:cs typeface="Times New Roman" panose="02020603050405020304" pitchFamily="18" charset="0"/>
                  </a:rPr>
                  <a:t>n</a:t>
                </a:r>
                <a:r>
                  <a:rPr lang="en-US" altLang="en-US" sz="3600" baseline="-25000">
                    <a:cs typeface="Times New Roman" panose="02020603050405020304" pitchFamily="18" charset="0"/>
                  </a:rPr>
                  <a:t>H2</a:t>
                </a:r>
                <a:r>
                  <a:rPr lang="en-US" altLang="en-US" sz="3600">
                    <a:cs typeface="Times New Roman" panose="02020603050405020304" pitchFamily="18" charset="0"/>
                  </a:rPr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36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en-US" sz="36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  <m:r>
                              <a:rPr lang="en-US" altLang="en-US" sz="3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altLang="en-US" sz="360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en-US" sz="3600" b="0" i="1" smtClean="0">
                            <a:latin typeface="Cambria Math" panose="02040503050406030204" pitchFamily="18" charset="0"/>
                          </a:rPr>
                          <m:t>2,4</m:t>
                        </m:r>
                      </m:den>
                    </m:f>
                  </m:oMath>
                </a14:m>
                <a:r>
                  <a:rPr lang="en-US" altLang="en-US" sz="3600">
                    <a:cs typeface="Times New Roman" panose="02020603050405020304" pitchFamily="18" charset="0"/>
                  </a:rPr>
                  <a:t>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3600" b="0" i="1" smtClean="0">
                            <a:latin typeface="Cambria Math" panose="02040503050406030204" pitchFamily="18" charset="0"/>
                          </a:rPr>
                          <m:t>3,36</m:t>
                        </m:r>
                      </m:num>
                      <m:den>
                        <m:r>
                          <a:rPr lang="en-US" altLang="en-US" sz="3600" b="0" i="1" smtClean="0">
                            <a:latin typeface="Cambria Math" panose="02040503050406030204" pitchFamily="18" charset="0"/>
                          </a:rPr>
                          <m:t>22,4</m:t>
                        </m:r>
                      </m:den>
                    </m:f>
                  </m:oMath>
                </a14:m>
                <a:r>
                  <a:rPr lang="en-US" altLang="en-US" sz="3600">
                    <a:cs typeface="Times New Roman" panose="02020603050405020304" pitchFamily="18" charset="0"/>
                  </a:rPr>
                  <a:t>  = 0,15 mol</a:t>
                </a: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3802" y="556897"/>
                <a:ext cx="5413661" cy="921599"/>
              </a:xfrm>
              <a:prstGeom prst="rect">
                <a:avLst/>
              </a:prstGeom>
              <a:blipFill rotWithShape="0">
                <a:blip r:embed="rId2"/>
                <a:stretch>
                  <a:fillRect l="-3491" r="-3378" b="-72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6198391" y="526102"/>
            <a:ext cx="937164" cy="951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640121" y="570844"/>
            <a:ext cx="767336" cy="408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636742" y="1151190"/>
            <a:ext cx="755863" cy="408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246104" y="855483"/>
            <a:ext cx="1146502" cy="408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8494601" y="812437"/>
            <a:ext cx="2092862" cy="4655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469067" y="1410914"/>
            <a:ext cx="159888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800">
                <a:latin typeface="Times New Roman" panose="02020603050405020304" pitchFamily="18" charset="0"/>
              </a:rPr>
              <a:t>a/ PTHH </a:t>
            </a:r>
          </a:p>
        </p:txBody>
      </p:sp>
      <p:sp>
        <p:nvSpPr>
          <p:cNvPr id="25" name="Text Box 10"/>
          <p:cNvSpPr txBox="1">
            <a:spLocks noChangeArrowheads="1"/>
          </p:cNvSpPr>
          <p:nvPr/>
        </p:nvSpPr>
        <p:spPr bwMode="auto">
          <a:xfrm>
            <a:off x="469067" y="2473346"/>
            <a:ext cx="271597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Times New Roman" panose="02020603050405020304" pitchFamily="18" charset="0"/>
              </a:rPr>
              <a:t>c/ m</a:t>
            </a:r>
            <a:r>
              <a:rPr lang="en-US" altLang="en-US" sz="2800" baseline="-25000">
                <a:latin typeface="Times New Roman" panose="02020603050405020304" pitchFamily="18" charset="0"/>
              </a:rPr>
              <a:t>HCl</a:t>
            </a:r>
            <a:r>
              <a:rPr lang="en-US" altLang="en-US" sz="2800">
                <a:latin typeface="Times New Roman" panose="02020603050405020304" pitchFamily="18" charset="0"/>
              </a:rPr>
              <a:t> = ? (g)</a:t>
            </a:r>
          </a:p>
        </p:txBody>
      </p:sp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469066" y="3071073"/>
            <a:ext cx="300565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Times New Roman" panose="02020603050405020304" pitchFamily="18" charset="0"/>
              </a:rPr>
              <a:t>d/ m</a:t>
            </a:r>
            <a:r>
              <a:rPr lang="en-US" altLang="en-US" sz="2800" baseline="-25000">
                <a:latin typeface="Times New Roman" panose="02020603050405020304" pitchFamily="18" charset="0"/>
              </a:rPr>
              <a:t>MgCl2</a:t>
            </a:r>
            <a:r>
              <a:rPr lang="en-US" altLang="en-US" sz="2800">
                <a:latin typeface="Times New Roman" panose="02020603050405020304" pitchFamily="18" charset="0"/>
              </a:rPr>
              <a:t> = ? (g)</a:t>
            </a:r>
          </a:p>
        </p:txBody>
      </p:sp>
      <p:sp>
        <p:nvSpPr>
          <p:cNvPr id="2" name="Action Button: Beginning 1">
            <a:hlinkClick r:id="" action="ppaction://hlinkshowjump?jump=nextslide" highlightClick="1"/>
          </p:cNvPr>
          <p:cNvSpPr/>
          <p:nvPr/>
        </p:nvSpPr>
        <p:spPr>
          <a:xfrm>
            <a:off x="11633982" y="0"/>
            <a:ext cx="558018" cy="429065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523223" y="1004200"/>
            <a:ext cx="369769" cy="408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 Box 6"/>
          <p:cNvSpPr txBox="1">
            <a:spLocks noChangeArrowheads="1"/>
          </p:cNvSpPr>
          <p:nvPr/>
        </p:nvSpPr>
        <p:spPr bwMode="auto">
          <a:xfrm>
            <a:off x="3934269" y="1576539"/>
            <a:ext cx="77747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800">
                <a:latin typeface="Times New Roman" panose="02020603050405020304" pitchFamily="18" charset="0"/>
              </a:rPr>
              <a:t>PTHH:     Mg   +    2 HCl    </a:t>
            </a:r>
            <a:r>
              <a:rPr lang="en-US" altLang="en-US" sz="2800">
                <a:latin typeface="Times New Roman" panose="02020603050405020304" pitchFamily="18" charset="0"/>
                <a:sym typeface="Wingdings 3" panose="05040102010807070707" pitchFamily="18" charset="2"/>
              </a:rPr>
              <a:t>    MgCl</a:t>
            </a:r>
            <a:r>
              <a:rPr lang="en-US" altLang="en-US" sz="2800" baseline="-25000">
                <a:latin typeface="Times New Roman" panose="02020603050405020304" pitchFamily="18" charset="0"/>
                <a:sym typeface="Wingdings 3" panose="05040102010807070707" pitchFamily="18" charset="2"/>
              </a:rPr>
              <a:t>2</a:t>
            </a:r>
            <a:r>
              <a:rPr lang="en-US" altLang="en-US" sz="2800">
                <a:latin typeface="Times New Roman" panose="02020603050405020304" pitchFamily="18" charset="0"/>
                <a:sym typeface="Wingdings 3" panose="05040102010807070707" pitchFamily="18" charset="2"/>
              </a:rPr>
              <a:t>      +     H</a:t>
            </a:r>
            <a:r>
              <a:rPr lang="en-US" altLang="en-US" sz="2800" baseline="-25000">
                <a:latin typeface="Times New Roman" panose="02020603050405020304" pitchFamily="18" charset="0"/>
                <a:sym typeface="Wingdings 3" panose="05040102010807070707" pitchFamily="18" charset="2"/>
              </a:rPr>
              <a:t>2</a:t>
            </a:r>
            <a:r>
              <a:rPr lang="en-US" altLang="en-US" sz="2800">
                <a:latin typeface="Times New Roman" panose="02020603050405020304" pitchFamily="18" charset="0"/>
                <a:sym typeface="Wingdings 3" panose="05040102010807070707" pitchFamily="18" charset="2"/>
              </a:rPr>
              <a:t></a:t>
            </a:r>
            <a:r>
              <a:rPr lang="en-US" altLang="en-US" sz="280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730055" y="1618311"/>
            <a:ext cx="315505" cy="408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5458633" y="1525435"/>
            <a:ext cx="2434200" cy="579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8567929" y="1479782"/>
            <a:ext cx="2998938" cy="579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7753110" y="1560515"/>
            <a:ext cx="615414" cy="408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499358" y="2042244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>
                <a:latin typeface="Times New Roman" panose="02020603050405020304" pitchFamily="18" charset="0"/>
              </a:rPr>
              <a:t>1</a:t>
            </a:r>
            <a:endParaRPr lang="en-US" sz="2800"/>
          </a:p>
        </p:txBody>
      </p:sp>
      <p:sp>
        <p:nvSpPr>
          <p:cNvPr id="34" name="Rectangle 33"/>
          <p:cNvSpPr/>
          <p:nvPr/>
        </p:nvSpPr>
        <p:spPr>
          <a:xfrm>
            <a:off x="7142936" y="2047320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</a:rPr>
              <a:t>2</a:t>
            </a:r>
            <a:endParaRPr lang="en-US" sz="2800"/>
          </a:p>
        </p:txBody>
      </p:sp>
      <p:sp>
        <p:nvSpPr>
          <p:cNvPr id="35" name="Rectangle 34"/>
          <p:cNvSpPr/>
          <p:nvPr/>
        </p:nvSpPr>
        <p:spPr>
          <a:xfrm>
            <a:off x="8797582" y="2047320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>
                <a:latin typeface="Times New Roman" panose="02020603050405020304" pitchFamily="18" charset="0"/>
              </a:rPr>
              <a:t>1</a:t>
            </a:r>
            <a:endParaRPr lang="en-US" sz="2800"/>
          </a:p>
        </p:txBody>
      </p:sp>
      <p:sp>
        <p:nvSpPr>
          <p:cNvPr id="36" name="Rectangle 35"/>
          <p:cNvSpPr/>
          <p:nvPr/>
        </p:nvSpPr>
        <p:spPr>
          <a:xfrm>
            <a:off x="10647967" y="2042244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>
                <a:latin typeface="Times New Roman" panose="02020603050405020304" pitchFamily="18" charset="0"/>
              </a:rPr>
              <a:t>1</a:t>
            </a:r>
            <a:endParaRPr lang="en-US" sz="2800"/>
          </a:p>
        </p:txBody>
      </p:sp>
      <p:sp>
        <p:nvSpPr>
          <p:cNvPr id="11" name="Rectangle 10"/>
          <p:cNvSpPr/>
          <p:nvPr/>
        </p:nvSpPr>
        <p:spPr>
          <a:xfrm>
            <a:off x="10399995" y="2663076"/>
            <a:ext cx="8130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0,15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8589403" y="2640430"/>
            <a:ext cx="8130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0,15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061957" y="2622103"/>
            <a:ext cx="6335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0,3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286702" y="2642656"/>
            <a:ext cx="8130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0,15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0455012" y="2606023"/>
            <a:ext cx="696273" cy="64177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8627262" y="2617557"/>
            <a:ext cx="696273" cy="64177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7032422" y="2659403"/>
            <a:ext cx="633507" cy="5232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/>
          <p:cNvGrpSpPr/>
          <p:nvPr/>
        </p:nvGrpSpPr>
        <p:grpSpPr>
          <a:xfrm>
            <a:off x="9356086" y="2320648"/>
            <a:ext cx="1030072" cy="514149"/>
            <a:chOff x="3242469" y="2820250"/>
            <a:chExt cx="1030072" cy="514149"/>
          </a:xfrm>
        </p:grpSpPr>
        <p:cxnSp>
          <p:nvCxnSpPr>
            <p:cNvPr id="15" name="Straight Arrow Connector 14"/>
            <p:cNvCxnSpPr/>
            <p:nvPr/>
          </p:nvCxnSpPr>
          <p:spPr>
            <a:xfrm flipH="1" flipV="1">
              <a:off x="3242469" y="2972917"/>
              <a:ext cx="1030072" cy="361482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tangle 42"/>
            <p:cNvSpPr/>
            <p:nvPr/>
          </p:nvSpPr>
          <p:spPr>
            <a:xfrm rot="1065775">
              <a:off x="3485458" y="2820250"/>
              <a:ext cx="68320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sz="2000">
                  <a:solidFill>
                    <a:srgbClr val="00B050"/>
                  </a:solidFill>
                  <a:latin typeface="Times New Roman" panose="02020603050405020304" pitchFamily="18" charset="0"/>
                </a:rPr>
                <a:t>nhân</a:t>
              </a:r>
              <a:endParaRPr lang="en-US" sz="2000">
                <a:solidFill>
                  <a:srgbClr val="00B050"/>
                </a:solidFill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5906681" y="2340307"/>
            <a:ext cx="1053789" cy="557023"/>
            <a:chOff x="6243574" y="3985148"/>
            <a:chExt cx="1053789" cy="557023"/>
          </a:xfrm>
        </p:grpSpPr>
        <p:cxnSp>
          <p:nvCxnSpPr>
            <p:cNvPr id="46" name="Straight Arrow Connector 45"/>
            <p:cNvCxnSpPr/>
            <p:nvPr/>
          </p:nvCxnSpPr>
          <p:spPr>
            <a:xfrm flipH="1" flipV="1">
              <a:off x="6243574" y="4066373"/>
              <a:ext cx="1053789" cy="475798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 46"/>
            <p:cNvSpPr/>
            <p:nvPr/>
          </p:nvSpPr>
          <p:spPr>
            <a:xfrm rot="1456748">
              <a:off x="6492357" y="3985148"/>
              <a:ext cx="68320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sz="2000">
                  <a:solidFill>
                    <a:srgbClr val="00B050"/>
                  </a:solidFill>
                  <a:latin typeface="Times New Roman" panose="02020603050405020304" pitchFamily="18" charset="0"/>
                </a:rPr>
                <a:t>nhân</a:t>
              </a:r>
              <a:endParaRPr lang="en-US" sz="2000">
                <a:solidFill>
                  <a:srgbClr val="00B050"/>
                </a:solidFill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7581769" y="2355492"/>
            <a:ext cx="974742" cy="542320"/>
            <a:chOff x="5866087" y="4095957"/>
            <a:chExt cx="974742" cy="542320"/>
          </a:xfrm>
        </p:grpSpPr>
        <p:cxnSp>
          <p:nvCxnSpPr>
            <p:cNvPr id="52" name="Straight Arrow Connector 51"/>
            <p:cNvCxnSpPr/>
            <p:nvPr/>
          </p:nvCxnSpPr>
          <p:spPr>
            <a:xfrm flipH="1" flipV="1">
              <a:off x="5866087" y="4217490"/>
              <a:ext cx="974742" cy="420787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Rectangle 52"/>
            <p:cNvSpPr/>
            <p:nvPr/>
          </p:nvSpPr>
          <p:spPr>
            <a:xfrm rot="1425435">
              <a:off x="6060685" y="4095957"/>
              <a:ext cx="68320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sz="2000">
                  <a:solidFill>
                    <a:srgbClr val="00B050"/>
                  </a:solidFill>
                  <a:latin typeface="Times New Roman" panose="02020603050405020304" pitchFamily="18" charset="0"/>
                </a:rPr>
                <a:t>nhân</a:t>
              </a:r>
              <a:endParaRPr lang="en-US" sz="2000">
                <a:solidFill>
                  <a:srgbClr val="00B050"/>
                </a:solidFill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9356086" y="1971959"/>
            <a:ext cx="1126271" cy="400110"/>
            <a:chOff x="5828773" y="3691290"/>
            <a:chExt cx="1126271" cy="400110"/>
          </a:xfrm>
        </p:grpSpPr>
        <p:cxnSp>
          <p:nvCxnSpPr>
            <p:cNvPr id="56" name="Straight Arrow Connector 55"/>
            <p:cNvCxnSpPr/>
            <p:nvPr/>
          </p:nvCxnSpPr>
          <p:spPr>
            <a:xfrm flipH="1">
              <a:off x="5828773" y="4049798"/>
              <a:ext cx="1126271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ctangle 56"/>
            <p:cNvSpPr/>
            <p:nvPr/>
          </p:nvSpPr>
          <p:spPr>
            <a:xfrm>
              <a:off x="5995842" y="3691290"/>
              <a:ext cx="61106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sz="2000">
                  <a:solidFill>
                    <a:srgbClr val="FF0000"/>
                  </a:solidFill>
                  <a:latin typeface="Times New Roman" panose="02020603050405020304" pitchFamily="18" charset="0"/>
                </a:rPr>
                <a:t>chia</a:t>
              </a:r>
              <a:endParaRPr lang="en-US" sz="2000">
                <a:solidFill>
                  <a:srgbClr val="FF0000"/>
                </a:solidFill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7537305" y="1955772"/>
            <a:ext cx="1126271" cy="400110"/>
            <a:chOff x="5828773" y="3691290"/>
            <a:chExt cx="1126271" cy="400110"/>
          </a:xfrm>
        </p:grpSpPr>
        <p:cxnSp>
          <p:nvCxnSpPr>
            <p:cNvPr id="60" name="Straight Arrow Connector 59"/>
            <p:cNvCxnSpPr/>
            <p:nvPr/>
          </p:nvCxnSpPr>
          <p:spPr>
            <a:xfrm flipH="1">
              <a:off x="5828773" y="4049798"/>
              <a:ext cx="1126271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ectangle 60"/>
            <p:cNvSpPr/>
            <p:nvPr/>
          </p:nvSpPr>
          <p:spPr>
            <a:xfrm>
              <a:off x="5995842" y="3691290"/>
              <a:ext cx="61106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sz="2000">
                  <a:solidFill>
                    <a:srgbClr val="FF0000"/>
                  </a:solidFill>
                  <a:latin typeface="Times New Roman" panose="02020603050405020304" pitchFamily="18" charset="0"/>
                </a:rPr>
                <a:t>chia</a:t>
              </a:r>
              <a:endParaRPr lang="en-US" sz="2000">
                <a:solidFill>
                  <a:srgbClr val="FF0000"/>
                </a:solidFill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5971826" y="1958444"/>
            <a:ext cx="988644" cy="400110"/>
            <a:chOff x="6102433" y="3444649"/>
            <a:chExt cx="988644" cy="400110"/>
          </a:xfrm>
        </p:grpSpPr>
        <p:cxnSp>
          <p:nvCxnSpPr>
            <p:cNvPr id="63" name="Straight Arrow Connector 62"/>
            <p:cNvCxnSpPr/>
            <p:nvPr/>
          </p:nvCxnSpPr>
          <p:spPr>
            <a:xfrm flipH="1">
              <a:off x="6102433" y="3774032"/>
              <a:ext cx="988644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Rectangle 63"/>
            <p:cNvSpPr/>
            <p:nvPr/>
          </p:nvSpPr>
          <p:spPr>
            <a:xfrm>
              <a:off x="6340198" y="3444649"/>
              <a:ext cx="61106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sz="2000">
                  <a:solidFill>
                    <a:srgbClr val="FF0000"/>
                  </a:solidFill>
                  <a:latin typeface="Times New Roman" panose="02020603050405020304" pitchFamily="18" charset="0"/>
                </a:rPr>
                <a:t>chia</a:t>
              </a:r>
              <a:endParaRPr lang="en-US" sz="2000">
                <a:solidFill>
                  <a:srgbClr val="FF0000"/>
                </a:solidFill>
              </a:endParaRPr>
            </a:p>
          </p:txBody>
        </p:sp>
      </p:grpSp>
      <p:sp>
        <p:nvSpPr>
          <p:cNvPr id="68" name="Oval 67"/>
          <p:cNvSpPr/>
          <p:nvPr/>
        </p:nvSpPr>
        <p:spPr>
          <a:xfrm>
            <a:off x="7080413" y="2115477"/>
            <a:ext cx="431642" cy="371851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8752636" y="2133179"/>
            <a:ext cx="431642" cy="371851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10605188" y="2125396"/>
            <a:ext cx="431642" cy="371851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5445356" y="2119623"/>
            <a:ext cx="431642" cy="371851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5017918" y="2576127"/>
            <a:ext cx="1225363" cy="622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3" name="Rectangle 72"/>
          <p:cNvSpPr/>
          <p:nvPr/>
        </p:nvSpPr>
        <p:spPr>
          <a:xfrm>
            <a:off x="6679400" y="2585256"/>
            <a:ext cx="1225363" cy="622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4" name="Rectangle 73"/>
          <p:cNvSpPr/>
          <p:nvPr/>
        </p:nvSpPr>
        <p:spPr>
          <a:xfrm>
            <a:off x="8328964" y="2621132"/>
            <a:ext cx="1225363" cy="622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5" name="Rectangle 74"/>
          <p:cNvSpPr/>
          <p:nvPr/>
        </p:nvSpPr>
        <p:spPr>
          <a:xfrm>
            <a:off x="10208765" y="2621132"/>
            <a:ext cx="1225363" cy="622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77" name="Straight Arrow Connector 76"/>
          <p:cNvCxnSpPr/>
          <p:nvPr/>
        </p:nvCxnSpPr>
        <p:spPr>
          <a:xfrm>
            <a:off x="9783855" y="2927096"/>
            <a:ext cx="460953" cy="0"/>
          </a:xfrm>
          <a:prstGeom prst="straightConnector1">
            <a:avLst/>
          </a:prstGeom>
          <a:ln w="1905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7955374" y="2927096"/>
            <a:ext cx="460953" cy="0"/>
          </a:xfrm>
          <a:prstGeom prst="straightConnector1">
            <a:avLst/>
          </a:prstGeom>
          <a:ln w="1905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>
            <a:off x="6300520" y="2927096"/>
            <a:ext cx="460953" cy="0"/>
          </a:xfrm>
          <a:prstGeom prst="straightConnector1">
            <a:avLst/>
          </a:prstGeom>
          <a:ln w="1905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ctangle 86"/>
          <p:cNvSpPr/>
          <p:nvPr/>
        </p:nvSpPr>
        <p:spPr>
          <a:xfrm>
            <a:off x="5029584" y="4219811"/>
            <a:ext cx="66143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>
                <a:latin typeface="Times New Roman" panose="02020603050405020304" pitchFamily="18" charset="0"/>
              </a:rPr>
              <a:t>m</a:t>
            </a:r>
            <a:r>
              <a:rPr lang="en-US" altLang="en-US" sz="2800" baseline="-25000">
                <a:latin typeface="Times New Roman" panose="02020603050405020304" pitchFamily="18" charset="0"/>
              </a:rPr>
              <a:t>HCl</a:t>
            </a:r>
            <a:r>
              <a:rPr lang="en-US" altLang="en-US" sz="2800">
                <a:latin typeface="Times New Roman" panose="02020603050405020304" pitchFamily="18" charset="0"/>
              </a:rPr>
              <a:t> = n</a:t>
            </a:r>
            <a:r>
              <a:rPr lang="en-US" altLang="en-US" sz="2800" baseline="-25000">
                <a:latin typeface="Times New Roman" panose="02020603050405020304" pitchFamily="18" charset="0"/>
              </a:rPr>
              <a:t>HCl</a:t>
            </a:r>
            <a:r>
              <a:rPr lang="en-US" altLang="en-US" sz="2800">
                <a:latin typeface="Times New Roman" panose="02020603050405020304" pitchFamily="18" charset="0"/>
              </a:rPr>
              <a:t> . M</a:t>
            </a:r>
            <a:r>
              <a:rPr lang="en-US" altLang="en-US" sz="2800" baseline="-25000">
                <a:latin typeface="Times New Roman" panose="02020603050405020304" pitchFamily="18" charset="0"/>
              </a:rPr>
              <a:t>HCl</a:t>
            </a:r>
            <a:r>
              <a:rPr lang="en-US" altLang="en-US" sz="2800">
                <a:latin typeface="Times New Roman" panose="02020603050405020304" pitchFamily="18" charset="0"/>
              </a:rPr>
              <a:t> =  0,3 . 36,5  = 10,95 gam</a:t>
            </a:r>
            <a:endParaRPr lang="en-US" sz="2800"/>
          </a:p>
        </p:txBody>
      </p:sp>
      <p:sp>
        <p:nvSpPr>
          <p:cNvPr id="88" name="Rectangle 87"/>
          <p:cNvSpPr/>
          <p:nvPr/>
        </p:nvSpPr>
        <p:spPr>
          <a:xfrm>
            <a:off x="133736" y="4076086"/>
            <a:ext cx="78216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Cho: Mg = 24, H =1, Cl = 35,5 </a:t>
            </a:r>
            <a:endParaRPr lang="en-US" sz="2400" dirty="0"/>
          </a:p>
        </p:txBody>
      </p:sp>
      <p:sp>
        <p:nvSpPr>
          <p:cNvPr id="90" name="Rectangle 89"/>
          <p:cNvSpPr/>
          <p:nvPr/>
        </p:nvSpPr>
        <p:spPr>
          <a:xfrm>
            <a:off x="6170377" y="4269870"/>
            <a:ext cx="1640350" cy="4655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7785076" y="4288859"/>
            <a:ext cx="307102" cy="408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8067159" y="4304327"/>
            <a:ext cx="615414" cy="408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8721315" y="4312924"/>
            <a:ext cx="905440" cy="408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9695121" y="4262429"/>
            <a:ext cx="307393" cy="408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9976572" y="4310400"/>
            <a:ext cx="1623839" cy="408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>
            <a:off x="4651418" y="4891400"/>
            <a:ext cx="73661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>
                <a:latin typeface="Times New Roman" panose="02020603050405020304" pitchFamily="18" charset="0"/>
              </a:rPr>
              <a:t>m</a:t>
            </a:r>
            <a:r>
              <a:rPr lang="en-US" altLang="en-US" sz="2800" baseline="-25000">
                <a:latin typeface="Times New Roman" panose="02020603050405020304" pitchFamily="18" charset="0"/>
              </a:rPr>
              <a:t>MgCl2</a:t>
            </a:r>
            <a:r>
              <a:rPr lang="en-US" altLang="en-US" sz="2800">
                <a:latin typeface="Times New Roman" panose="02020603050405020304" pitchFamily="18" charset="0"/>
              </a:rPr>
              <a:t> = n</a:t>
            </a:r>
            <a:r>
              <a:rPr lang="en-US" altLang="en-US" sz="2800" baseline="-25000">
                <a:latin typeface="Times New Roman" panose="02020603050405020304" pitchFamily="18" charset="0"/>
              </a:rPr>
              <a:t>MgCl2</a:t>
            </a:r>
            <a:r>
              <a:rPr lang="en-US" altLang="en-US" sz="2800">
                <a:latin typeface="Times New Roman" panose="02020603050405020304" pitchFamily="18" charset="0"/>
              </a:rPr>
              <a:t> . M</a:t>
            </a:r>
            <a:r>
              <a:rPr lang="en-US" altLang="en-US" sz="2800" baseline="-25000">
                <a:latin typeface="Times New Roman" panose="02020603050405020304" pitchFamily="18" charset="0"/>
              </a:rPr>
              <a:t>MgCl2</a:t>
            </a:r>
            <a:r>
              <a:rPr lang="en-US" altLang="en-US" sz="2800">
                <a:latin typeface="Times New Roman" panose="02020603050405020304" pitchFamily="18" charset="0"/>
              </a:rPr>
              <a:t> =  0,15 . 95  = 14,25 gam</a:t>
            </a:r>
            <a:endParaRPr lang="en-US" sz="2800"/>
          </a:p>
        </p:txBody>
      </p:sp>
      <p:sp>
        <p:nvSpPr>
          <p:cNvPr id="97" name="Rectangle 96"/>
          <p:cNvSpPr/>
          <p:nvPr/>
        </p:nvSpPr>
        <p:spPr>
          <a:xfrm>
            <a:off x="6038000" y="4942244"/>
            <a:ext cx="2277439" cy="499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/>
        </p:nvSpPr>
        <p:spPr>
          <a:xfrm>
            <a:off x="8265365" y="4911734"/>
            <a:ext cx="375467" cy="4984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/>
          <p:cNvSpPr/>
          <p:nvPr/>
        </p:nvSpPr>
        <p:spPr>
          <a:xfrm>
            <a:off x="8453099" y="4928404"/>
            <a:ext cx="842018" cy="4839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/>
          <p:cNvSpPr/>
          <p:nvPr/>
        </p:nvSpPr>
        <p:spPr>
          <a:xfrm>
            <a:off x="9295117" y="4901779"/>
            <a:ext cx="681456" cy="502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9993879" y="4912017"/>
            <a:ext cx="321719" cy="4819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10407458" y="4884794"/>
            <a:ext cx="1610079" cy="4873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/>
          <p:cNvSpPr/>
          <p:nvPr/>
        </p:nvSpPr>
        <p:spPr>
          <a:xfrm>
            <a:off x="5068529" y="3518879"/>
            <a:ext cx="59683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>
                <a:latin typeface="Times New Roman" panose="02020603050405020304" pitchFamily="18" charset="0"/>
              </a:rPr>
              <a:t>m</a:t>
            </a:r>
            <a:r>
              <a:rPr lang="en-US" altLang="en-US" sz="2800" baseline="-25000">
                <a:latin typeface="Times New Roman" panose="02020603050405020304" pitchFamily="18" charset="0"/>
              </a:rPr>
              <a:t>Mg</a:t>
            </a:r>
            <a:r>
              <a:rPr lang="en-US" altLang="en-US" sz="2800">
                <a:latin typeface="Times New Roman" panose="02020603050405020304" pitchFamily="18" charset="0"/>
              </a:rPr>
              <a:t> = n</a:t>
            </a:r>
            <a:r>
              <a:rPr lang="en-US" altLang="en-US" sz="2800" baseline="-25000">
                <a:latin typeface="Times New Roman" panose="02020603050405020304" pitchFamily="18" charset="0"/>
              </a:rPr>
              <a:t>Mg</a:t>
            </a:r>
            <a:r>
              <a:rPr lang="en-US" altLang="en-US" sz="2800">
                <a:latin typeface="Times New Roman" panose="02020603050405020304" pitchFamily="18" charset="0"/>
              </a:rPr>
              <a:t> . M</a:t>
            </a:r>
            <a:r>
              <a:rPr lang="en-US" altLang="en-US" sz="2800" baseline="-25000">
                <a:latin typeface="Times New Roman" panose="02020603050405020304" pitchFamily="18" charset="0"/>
              </a:rPr>
              <a:t>Mg</a:t>
            </a:r>
            <a:r>
              <a:rPr lang="en-US" altLang="en-US" sz="2800">
                <a:latin typeface="Times New Roman" panose="02020603050405020304" pitchFamily="18" charset="0"/>
              </a:rPr>
              <a:t> =  0,15 . 24  = 3,6 gam</a:t>
            </a:r>
            <a:endParaRPr lang="en-US" sz="2800"/>
          </a:p>
        </p:txBody>
      </p:sp>
      <p:sp>
        <p:nvSpPr>
          <p:cNvPr id="105" name="Rectangle 104"/>
          <p:cNvSpPr/>
          <p:nvPr/>
        </p:nvSpPr>
        <p:spPr>
          <a:xfrm>
            <a:off x="6135850" y="3632207"/>
            <a:ext cx="1500892" cy="499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/>
          <p:cNvSpPr/>
          <p:nvPr/>
        </p:nvSpPr>
        <p:spPr>
          <a:xfrm>
            <a:off x="7618710" y="3642188"/>
            <a:ext cx="307102" cy="408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/>
          <p:cNvSpPr/>
          <p:nvPr/>
        </p:nvSpPr>
        <p:spPr>
          <a:xfrm>
            <a:off x="7994734" y="3583642"/>
            <a:ext cx="696468" cy="408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/>
          <p:cNvSpPr/>
          <p:nvPr/>
        </p:nvSpPr>
        <p:spPr>
          <a:xfrm>
            <a:off x="8737607" y="3596451"/>
            <a:ext cx="595303" cy="408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/>
          <p:cNvSpPr/>
          <p:nvPr/>
        </p:nvSpPr>
        <p:spPr>
          <a:xfrm>
            <a:off x="9418837" y="3583642"/>
            <a:ext cx="307393" cy="408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/>
          <p:cNvSpPr/>
          <p:nvPr/>
        </p:nvSpPr>
        <p:spPr>
          <a:xfrm>
            <a:off x="9733901" y="3576029"/>
            <a:ext cx="1249424" cy="408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718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00"/>
                            </p:stCondLst>
                            <p:childTnLst>
                              <p:par>
                                <p:cTn id="1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1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500"/>
                            </p:stCondLst>
                            <p:childTnLst>
                              <p:par>
                                <p:cTn id="2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1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500"/>
                            </p:stCondLst>
                            <p:childTnLst>
                              <p:par>
                                <p:cTn id="2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6" fill="hold">
                      <p:stCondLst>
                        <p:cond delay="indefinite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6" fill="hold">
                      <p:stCondLst>
                        <p:cond delay="indefinite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fill="hold">
                      <p:stCondLst>
                        <p:cond delay="indefinite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>
                      <p:stCondLst>
                        <p:cond delay="indefinite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8" fill="hold">
                      <p:stCondLst>
                        <p:cond delay="indefinite"/>
                      </p:stCondLst>
                      <p:childTnLst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/>
      <p:bldP spid="7" grpId="0"/>
      <p:bldP spid="8" grpId="0"/>
      <p:bldP spid="10" grpId="0"/>
      <p:bldP spid="16" grpId="0"/>
      <p:bldP spid="17" grpId="0" animBg="1"/>
      <p:bldP spid="18" grpId="0" animBg="1"/>
      <p:bldP spid="19" grpId="0" animBg="1"/>
      <p:bldP spid="21" grpId="0" animBg="1"/>
      <p:bldP spid="22" grpId="0" animBg="1"/>
      <p:bldP spid="24" grpId="0" build="allAtOnce"/>
      <p:bldP spid="25" grpId="0"/>
      <p:bldP spid="26" grpId="0"/>
      <p:bldP spid="27" grpId="0" animBg="1"/>
      <p:bldP spid="29" grpId="0" build="allAtOnce"/>
      <p:bldP spid="30" grpId="0" animBg="1"/>
      <p:bldP spid="31" grpId="0" animBg="1"/>
      <p:bldP spid="32" grpId="0" animBg="1"/>
      <p:bldP spid="33" grpId="0" animBg="1"/>
      <p:bldP spid="3" grpId="0"/>
      <p:bldP spid="34" grpId="0"/>
      <p:bldP spid="35" grpId="0"/>
      <p:bldP spid="36" grpId="0"/>
      <p:bldP spid="11" grpId="0"/>
      <p:bldP spid="38" grpId="0"/>
      <p:bldP spid="39" grpId="0"/>
      <p:bldP spid="40" grpId="0"/>
      <p:bldP spid="12" grpId="0" animBg="1"/>
      <p:bldP spid="12" grpId="1" animBg="1"/>
      <p:bldP spid="41" grpId="0" animBg="1"/>
      <p:bldP spid="41" grpId="1" animBg="1"/>
      <p:bldP spid="42" grpId="0" animBg="1"/>
      <p:bldP spid="42" grpId="1" animBg="1"/>
      <p:bldP spid="68" grpId="0" animBg="1"/>
      <p:bldP spid="68" grpId="1" animBg="1"/>
      <p:bldP spid="68" grpId="2" animBg="1"/>
      <p:bldP spid="68" grpId="3" animBg="1"/>
      <p:bldP spid="69" grpId="0" animBg="1"/>
      <p:bldP spid="69" grpId="1" animBg="1"/>
      <p:bldP spid="69" grpId="2" animBg="1"/>
      <p:bldP spid="69" grpId="3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87" grpId="0"/>
      <p:bldP spid="88" grpId="0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4" grpId="0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7984" y="645620"/>
            <a:ext cx="10774103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en-US" sz="3200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2.Bằng </a:t>
            </a:r>
            <a:r>
              <a:rPr lang="en-US" sz="32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3200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200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200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3200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3200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3200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3200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lang="en-US" sz="3200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3200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3200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="" xmlns:a16="http://schemas.microsoft.com/office/drawing/2014/main" id="{E2416E9D-D572-47D2-A899-C7566C03B216}"/>
                  </a:ext>
                </a:extLst>
              </p:cNvPr>
              <p:cNvSpPr txBox="1"/>
              <p:nvPr/>
            </p:nvSpPr>
            <p:spPr>
              <a:xfrm>
                <a:off x="677984" y="1775700"/>
                <a:ext cx="8637617" cy="10867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500" dirty="0" smtClean="0"/>
                  <a:t>Bước 1: </a:t>
                </a:r>
                <a:r>
                  <a:rPr lang="en-US" sz="2500" dirty="0" err="1"/>
                  <a:t>Tìm</a:t>
                </a:r>
                <a:r>
                  <a:rPr lang="en-US" sz="2500" dirty="0"/>
                  <a:t> </a:t>
                </a:r>
                <a:r>
                  <a:rPr lang="en-US" sz="2500" dirty="0" err="1"/>
                  <a:t>số</a:t>
                </a:r>
                <a:r>
                  <a:rPr lang="en-US" sz="2500" dirty="0"/>
                  <a:t> mol </a:t>
                </a:r>
                <a:r>
                  <a:rPr lang="en-US" sz="2500" dirty="0" err="1"/>
                  <a:t>chất</a:t>
                </a:r>
                <a:r>
                  <a:rPr lang="en-US" sz="2500" dirty="0"/>
                  <a:t> </a:t>
                </a:r>
                <a:r>
                  <a:rPr lang="en-US" sz="2500" dirty="0" err="1"/>
                  <a:t>theo</a:t>
                </a:r>
                <a:r>
                  <a:rPr lang="en-US" sz="2500" dirty="0"/>
                  <a:t> </a:t>
                </a:r>
                <a:r>
                  <a:rPr lang="en-US" sz="2500" dirty="0" err="1"/>
                  <a:t>công</a:t>
                </a:r>
                <a:r>
                  <a:rPr lang="en-US" sz="2500" dirty="0"/>
                  <a:t> </a:t>
                </a:r>
                <a:r>
                  <a:rPr lang="en-US" sz="2500" dirty="0" err="1"/>
                  <a:t>thức</a:t>
                </a:r>
                <a:r>
                  <a:rPr lang="en-US" sz="2500" dirty="0"/>
                  <a:t>:  n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den>
                    </m:f>
                  </m:oMath>
                </a14:m>
                <a:r>
                  <a:rPr lang="en-US" sz="2500" dirty="0"/>
                  <a:t>   </a:t>
                </a:r>
                <a:r>
                  <a:rPr lang="en-US" sz="2500" dirty="0" err="1"/>
                  <a:t>hoặc</a:t>
                </a:r>
                <a:r>
                  <a:rPr lang="en-US" sz="2500" dirty="0"/>
                  <a:t> </a:t>
                </a:r>
                <a:r>
                  <a:rPr lang="en-US" sz="2500" dirty="0" smtClean="0"/>
                  <a:t>n </a:t>
                </a:r>
                <a:r>
                  <a:rPr lang="en-US" sz="25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24,79</m:t>
                        </m:r>
                      </m:den>
                    </m:f>
                  </m:oMath>
                </a14:m>
                <a:r>
                  <a:rPr lang="en-US" sz="2500" dirty="0"/>
                  <a:t> </a:t>
                </a:r>
              </a:p>
              <a:p>
                <a:endParaRPr lang="en-US" sz="25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E2416E9D-D572-47D2-A899-C7566C03B2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984" y="1775700"/>
                <a:ext cx="8637617" cy="1086708"/>
              </a:xfrm>
              <a:prstGeom prst="rect">
                <a:avLst/>
              </a:prstGeom>
              <a:blipFill rotWithShape="0">
                <a:blip r:embed="rId2"/>
                <a:stretch>
                  <a:fillRect l="-1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E61B0C2-98B8-4258-BE00-24F330A89A3F}"/>
              </a:ext>
            </a:extLst>
          </p:cNvPr>
          <p:cNvSpPr txBox="1"/>
          <p:nvPr/>
        </p:nvSpPr>
        <p:spPr>
          <a:xfrm>
            <a:off x="677984" y="2558543"/>
            <a:ext cx="478676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err="1"/>
              <a:t>Bước</a:t>
            </a:r>
            <a:r>
              <a:rPr lang="en-US" sz="2500" dirty="0"/>
              <a:t> 2: </a:t>
            </a:r>
            <a:r>
              <a:rPr lang="en-US" sz="2500" dirty="0" err="1"/>
              <a:t>Viết</a:t>
            </a:r>
            <a:r>
              <a:rPr lang="en-US" sz="2500" dirty="0"/>
              <a:t> </a:t>
            </a:r>
            <a:r>
              <a:rPr lang="en-US" sz="2500" dirty="0" err="1"/>
              <a:t>phương</a:t>
            </a:r>
            <a:r>
              <a:rPr lang="en-US" sz="2500" dirty="0"/>
              <a:t> </a:t>
            </a:r>
            <a:r>
              <a:rPr lang="en-US" sz="2500" dirty="0" err="1"/>
              <a:t>trình</a:t>
            </a:r>
            <a:r>
              <a:rPr lang="en-US" sz="2500" dirty="0"/>
              <a:t> </a:t>
            </a:r>
            <a:r>
              <a:rPr lang="en-US" sz="2500" dirty="0" err="1"/>
              <a:t>hóa</a:t>
            </a:r>
            <a:r>
              <a:rPr lang="en-US" sz="2500" dirty="0"/>
              <a:t> </a:t>
            </a:r>
            <a:r>
              <a:rPr lang="en-US" sz="2500" dirty="0" err="1"/>
              <a:t>học</a:t>
            </a:r>
            <a:r>
              <a:rPr lang="en-US" sz="2500" dirty="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230F7AA-DF1B-45E2-AF57-29CE9EA374CE}"/>
              </a:ext>
            </a:extLst>
          </p:cNvPr>
          <p:cNvSpPr txBox="1"/>
          <p:nvPr/>
        </p:nvSpPr>
        <p:spPr>
          <a:xfrm>
            <a:off x="677984" y="3341386"/>
            <a:ext cx="923092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err="1"/>
              <a:t>Bước</a:t>
            </a:r>
            <a:r>
              <a:rPr lang="en-US" sz="2500" dirty="0"/>
              <a:t> 3: </a:t>
            </a:r>
            <a:r>
              <a:rPr lang="en-US" sz="2500" dirty="0" err="1"/>
              <a:t>Dựa</a:t>
            </a:r>
            <a:r>
              <a:rPr lang="en-US" sz="2500" dirty="0"/>
              <a:t> </a:t>
            </a:r>
            <a:r>
              <a:rPr lang="en-US" sz="2500" dirty="0" err="1"/>
              <a:t>vào</a:t>
            </a:r>
            <a:r>
              <a:rPr lang="en-US" sz="2500" dirty="0"/>
              <a:t> </a:t>
            </a:r>
            <a:r>
              <a:rPr lang="en-US" sz="2500" dirty="0" err="1"/>
              <a:t>phương</a:t>
            </a:r>
            <a:r>
              <a:rPr lang="en-US" sz="2500" dirty="0"/>
              <a:t> </a:t>
            </a:r>
            <a:r>
              <a:rPr lang="en-US" sz="2500" dirty="0" err="1"/>
              <a:t>trình</a:t>
            </a:r>
            <a:r>
              <a:rPr lang="en-US" sz="2500" dirty="0"/>
              <a:t> </a:t>
            </a:r>
            <a:r>
              <a:rPr lang="en-US" sz="2500" dirty="0" err="1"/>
              <a:t>tìm</a:t>
            </a:r>
            <a:r>
              <a:rPr lang="en-US" sz="2500" dirty="0"/>
              <a:t> </a:t>
            </a:r>
            <a:r>
              <a:rPr lang="en-US" sz="2500" dirty="0" err="1"/>
              <a:t>số</a:t>
            </a:r>
            <a:r>
              <a:rPr lang="en-US" sz="2500" dirty="0"/>
              <a:t> </a:t>
            </a:r>
            <a:r>
              <a:rPr lang="en-US" sz="2500" dirty="0" err="1"/>
              <a:t>mol</a:t>
            </a:r>
            <a:r>
              <a:rPr lang="en-US" sz="2500" dirty="0"/>
              <a:t> </a:t>
            </a:r>
            <a:r>
              <a:rPr lang="en-US" sz="2500" dirty="0" err="1"/>
              <a:t>chất</a:t>
            </a:r>
            <a:r>
              <a:rPr lang="en-US" sz="2500" dirty="0"/>
              <a:t> </a:t>
            </a:r>
            <a:r>
              <a:rPr lang="en-US" sz="2500" dirty="0" err="1"/>
              <a:t>tham</a:t>
            </a:r>
            <a:r>
              <a:rPr lang="en-US" sz="2500" dirty="0"/>
              <a:t> </a:t>
            </a:r>
            <a:r>
              <a:rPr lang="en-US" sz="2500" dirty="0" err="1"/>
              <a:t>gia</a:t>
            </a:r>
            <a:r>
              <a:rPr lang="en-US" sz="2500" dirty="0"/>
              <a:t> </a:t>
            </a:r>
            <a:r>
              <a:rPr lang="en-US" sz="2500" dirty="0" err="1"/>
              <a:t>và</a:t>
            </a:r>
            <a:r>
              <a:rPr lang="en-US" sz="2500" dirty="0"/>
              <a:t> </a:t>
            </a:r>
            <a:r>
              <a:rPr lang="en-US" sz="2500" dirty="0" err="1"/>
              <a:t>sản</a:t>
            </a:r>
            <a:r>
              <a:rPr lang="en-US" sz="2500" dirty="0"/>
              <a:t> </a:t>
            </a:r>
            <a:r>
              <a:rPr lang="en-US" sz="2500" dirty="0" err="1"/>
              <a:t>phẩm</a:t>
            </a:r>
            <a:r>
              <a:rPr lang="en-US" sz="2500" dirty="0"/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AE1B0B5-15A7-4B71-AD24-018E0747F15E}"/>
              </a:ext>
            </a:extLst>
          </p:cNvPr>
          <p:cNvSpPr txBox="1"/>
          <p:nvPr/>
        </p:nvSpPr>
        <p:spPr>
          <a:xfrm>
            <a:off x="656036" y="4124229"/>
            <a:ext cx="727346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err="1"/>
              <a:t>Bước</a:t>
            </a:r>
            <a:r>
              <a:rPr lang="en-US" sz="2500" dirty="0"/>
              <a:t> 4: </a:t>
            </a:r>
            <a:r>
              <a:rPr lang="en-US" sz="2500" dirty="0" err="1"/>
              <a:t>Tìm</a:t>
            </a:r>
            <a:r>
              <a:rPr lang="en-US" sz="2500" dirty="0"/>
              <a:t> </a:t>
            </a:r>
            <a:r>
              <a:rPr lang="en-US" sz="2500" dirty="0" err="1" smtClean="0"/>
              <a:t>thể</a:t>
            </a:r>
            <a:r>
              <a:rPr lang="en-US" sz="2500" dirty="0" smtClean="0"/>
              <a:t> </a:t>
            </a:r>
            <a:r>
              <a:rPr lang="en-US" sz="2500" dirty="0" err="1" smtClean="0"/>
              <a:t>tích</a:t>
            </a:r>
            <a:r>
              <a:rPr lang="en-US" sz="2500" dirty="0" smtClean="0"/>
              <a:t> </a:t>
            </a:r>
            <a:r>
              <a:rPr lang="en-US" sz="2500" dirty="0" err="1" smtClean="0"/>
              <a:t>chất</a:t>
            </a:r>
            <a:r>
              <a:rPr lang="en-US" sz="2500" dirty="0" smtClean="0"/>
              <a:t> </a:t>
            </a:r>
            <a:r>
              <a:rPr lang="en-US" sz="2500" dirty="0" err="1"/>
              <a:t>theo</a:t>
            </a:r>
            <a:r>
              <a:rPr lang="en-US" sz="2500" dirty="0"/>
              <a:t> </a:t>
            </a:r>
            <a:r>
              <a:rPr lang="en-US" sz="2500" dirty="0" err="1"/>
              <a:t>công</a:t>
            </a:r>
            <a:r>
              <a:rPr lang="en-US" sz="2500" dirty="0"/>
              <a:t> </a:t>
            </a:r>
            <a:r>
              <a:rPr lang="en-US" sz="2500" dirty="0" err="1"/>
              <a:t>thức</a:t>
            </a:r>
            <a:r>
              <a:rPr lang="en-US" sz="2500" dirty="0"/>
              <a:t>: </a:t>
            </a:r>
            <a:r>
              <a:rPr lang="en-US" sz="2500" dirty="0" smtClean="0"/>
              <a:t>V = </a:t>
            </a:r>
            <a:r>
              <a:rPr lang="en-US" sz="2500" dirty="0"/>
              <a:t>n . </a:t>
            </a:r>
            <a:r>
              <a:rPr lang="en-US" sz="2500" dirty="0" smtClean="0"/>
              <a:t>24,79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1014632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707858" y="4079630"/>
            <a:ext cx="2146689" cy="50643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882064" y="978013"/>
            <a:ext cx="10723782" cy="4435830"/>
            <a:chOff x="-150125" y="-396529"/>
            <a:chExt cx="11464119" cy="4435830"/>
          </a:xfrm>
        </p:grpSpPr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-150125" y="-396529"/>
              <a:ext cx="11464119" cy="44358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79388" algn="l"/>
                  <a:tab pos="720725" algn="l"/>
                  <a:tab pos="1800225" algn="l"/>
                  <a:tab pos="3419475" algn="l"/>
                  <a:tab pos="504031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79388" algn="l"/>
                  <a:tab pos="720725" algn="l"/>
                  <a:tab pos="1800225" algn="l"/>
                  <a:tab pos="3419475" algn="l"/>
                  <a:tab pos="504031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79388" algn="l"/>
                  <a:tab pos="720725" algn="l"/>
                  <a:tab pos="1800225" algn="l"/>
                  <a:tab pos="3419475" algn="l"/>
                  <a:tab pos="504031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79388" algn="l"/>
                  <a:tab pos="720725" algn="l"/>
                  <a:tab pos="1800225" algn="l"/>
                  <a:tab pos="3419475" algn="l"/>
                  <a:tab pos="504031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79388" algn="l"/>
                  <a:tab pos="720725" algn="l"/>
                  <a:tab pos="1800225" algn="l"/>
                  <a:tab pos="3419475" algn="l"/>
                  <a:tab pos="504031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79388" algn="l"/>
                  <a:tab pos="720725" algn="l"/>
                  <a:tab pos="1800225" algn="l"/>
                  <a:tab pos="3419475" algn="l"/>
                  <a:tab pos="504031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79388" algn="l"/>
                  <a:tab pos="720725" algn="l"/>
                  <a:tab pos="1800225" algn="l"/>
                  <a:tab pos="3419475" algn="l"/>
                  <a:tab pos="504031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79388" algn="l"/>
                  <a:tab pos="720725" algn="l"/>
                  <a:tab pos="1800225" algn="l"/>
                  <a:tab pos="3419475" algn="l"/>
                  <a:tab pos="504031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79388" algn="l"/>
                  <a:tab pos="720725" algn="l"/>
                  <a:tab pos="1800225" algn="l"/>
                  <a:tab pos="3419475" algn="l"/>
                  <a:tab pos="504031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kumimoji="0" lang="it-IT" altLang="ja-JP" sz="3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it-IT" altLang="ja-JP" sz="3200" b="1" i="0" u="sng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it-IT" altLang="ja-JP" sz="3200" b="1" u="sng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âu 1:</a:t>
              </a:r>
              <a:r>
                <a:rPr lang="it-IT" altLang="ja-JP" sz="3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Cho phương trình:  </a:t>
              </a:r>
            </a:p>
            <a:p>
              <a:pPr marL="0" marR="0" lvl="0" indent="0" algn="just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79388" algn="l"/>
                  <a:tab pos="720725" algn="l"/>
                  <a:tab pos="1800225" algn="l"/>
                  <a:tab pos="3419475" algn="l"/>
                  <a:tab pos="5040313" algn="l"/>
                </a:tabLst>
              </a:pPr>
              <a:r>
                <a:rPr kumimoji="0" lang="it-IT" altLang="ja-JP" sz="3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mol CaCO</a:t>
              </a:r>
              <a:r>
                <a:rPr kumimoji="0" lang="it-IT" altLang="ja-JP" sz="3200" b="0" i="0" u="none" strike="noStrike" cap="none" normalizeH="0" baseline="-3000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3 </a:t>
              </a:r>
              <a:r>
                <a:rPr kumimoji="0" lang="it-IT" altLang="ja-JP" sz="3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cần dùng để điều chế được 11,2 gam CaO là</a:t>
              </a:r>
              <a:endParaRPr kumimoji="0" lang="en-US" altLang="ja-JP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R="0" lvl="0" algn="just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lang="en-US" altLang="ja-JP" sz="32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	</a:t>
              </a:r>
              <a:r>
                <a:rPr kumimoji="0" lang="en-US" altLang="ja-JP" sz="3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A. 0,4 mol</a:t>
              </a:r>
              <a:r>
                <a:rPr kumimoji="0" lang="it-IT" altLang="ja-JP" sz="3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	</a:t>
              </a:r>
            </a:p>
            <a:p>
              <a:pPr marR="0" lvl="0" algn="just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altLang="ja-JP" sz="3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	B.</a:t>
              </a:r>
              <a:r>
                <a:rPr kumimoji="0" lang="it-IT" altLang="ja-JP" sz="3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ja-JP" sz="3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0,3 mol</a:t>
              </a:r>
              <a:r>
                <a:rPr kumimoji="0" lang="it-IT" altLang="ja-JP" sz="3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	</a:t>
              </a:r>
            </a:p>
            <a:p>
              <a:pPr marR="0" lvl="0" algn="just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altLang="ja-JP" sz="3200" b="0" i="0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	C</a:t>
              </a:r>
              <a:r>
                <a:rPr kumimoji="0" lang="en-US" altLang="ja-JP" sz="3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r>
                <a:rPr kumimoji="0" lang="it-IT" altLang="ja-JP" sz="3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ja-JP" sz="3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0,2 mol</a:t>
              </a:r>
              <a:r>
                <a:rPr kumimoji="0" lang="it-IT" altLang="ja-JP" sz="3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	</a:t>
              </a:r>
            </a:p>
            <a:p>
              <a:pPr marR="0" lvl="0" algn="just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it-IT" altLang="ja-JP" sz="3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	D. 0,1 mol.</a:t>
              </a:r>
              <a:endParaRPr kumimoji="0" lang="it-IT" altLang="ja-JP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0" name="Object 9"/>
            <p:cNvGraphicFramePr>
              <a:graphicFrameLocks noChangeAspect="1"/>
            </p:cNvGraphicFramePr>
            <p:nvPr>
              <p:extLst/>
            </p:nvPr>
          </p:nvGraphicFramePr>
          <p:xfrm>
            <a:off x="4747663" y="-271234"/>
            <a:ext cx="4059622" cy="6692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59" r:id="rId3" imgW="1524000" imgH="254000" progId="Equation.DSMT4">
                    <p:embed/>
                  </p:oleObj>
                </mc:Choice>
                <mc:Fallback>
                  <p:oleObj r:id="rId3" imgW="1524000" imgH="2540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47663" y="-271234"/>
                          <a:ext cx="4059622" cy="669221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4" name="Rectangle 13"/>
          <p:cNvSpPr/>
          <p:nvPr/>
        </p:nvSpPr>
        <p:spPr>
          <a:xfrm>
            <a:off x="4701149" y="318635"/>
            <a:ext cx="21980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410994" y="5860924"/>
            <a:ext cx="37369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ja-JP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Cho: Ca = 40, O = 16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289456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45150" y="3742005"/>
            <a:ext cx="2146689" cy="50643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43292" y="568114"/>
            <a:ext cx="10919383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sz="32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2:</a:t>
            </a:r>
            <a:r>
              <a:rPr lang="it-IT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Mg phản ứng với HCl theo phản ứng: </a:t>
            </a:r>
          </a:p>
          <a:p>
            <a:pPr>
              <a:lnSpc>
                <a:spcPct val="150000"/>
              </a:lnSpc>
            </a:pPr>
            <a:r>
              <a:rPr lang="es-E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Fe   +  2 HCl   </a:t>
            </a:r>
            <a:r>
              <a:rPr lang="es-E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</a:t>
            </a:r>
            <a:r>
              <a:rPr lang="es-E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FeCl</a:t>
            </a:r>
            <a:r>
              <a:rPr lang="es-E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s-E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H</a:t>
            </a:r>
            <a:r>
              <a:rPr lang="es-E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s-E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Sau phản ứng thu được 2,479 lít (đkc) khí hydrogen thì khối lượng của Fe đã tham gia phản ứng là:</a:t>
            </a:r>
          </a:p>
          <a:p>
            <a:pPr>
              <a:lnSpc>
                <a:spcPct val="150000"/>
              </a:lnSpc>
            </a:pP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A. 5,6 gam.	</a:t>
            </a:r>
          </a:p>
          <a:p>
            <a:pPr>
              <a:lnSpc>
                <a:spcPct val="150000"/>
              </a:lnSpc>
            </a:pP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B. 11,2 gam.	</a:t>
            </a:r>
          </a:p>
          <a:p>
            <a:pPr>
              <a:lnSpc>
                <a:spcPct val="150000"/>
              </a:lnSpc>
            </a:pP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C. 2,8 gam.	</a:t>
            </a:r>
          </a:p>
          <a:p>
            <a:pPr>
              <a:lnSpc>
                <a:spcPct val="150000"/>
              </a:lnSpc>
            </a:pP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D. 16,8 gam.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31634" y="4510426"/>
            <a:ext cx="23423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ja-JP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Cho: Fe = 56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9703210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7340" y="280406"/>
            <a:ext cx="11399521" cy="5913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s-ES" sz="32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</a:t>
            </a:r>
            <a:r>
              <a:rPr lang="es-E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Cho 4,8 g </a:t>
            </a:r>
            <a:r>
              <a:rPr lang="es-E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kim</a:t>
            </a:r>
            <a:r>
              <a:rPr lang="es-E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s-E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Mg </a:t>
            </a:r>
            <a:r>
              <a:rPr lang="es-E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s-E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s-E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es-E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s-E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dung</a:t>
            </a:r>
            <a:r>
              <a:rPr lang="es-E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lang="es-E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HCl </a:t>
            </a:r>
            <a:r>
              <a:rPr lang="es-E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s-E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s-E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s-E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s-E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Mg +2HCl   </a:t>
            </a:r>
            <a:r>
              <a:rPr lang="es-E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</a:t>
            </a:r>
            <a:r>
              <a:rPr lang="es-E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MgCl</a:t>
            </a:r>
            <a:r>
              <a:rPr lang="es-E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s-E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H</a:t>
            </a:r>
            <a:r>
              <a:rPr lang="es-E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s-E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s-E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s-E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s-E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MgCl</a:t>
            </a:r>
            <a:r>
              <a:rPr lang="es-E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s-E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s-E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s-E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s-E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A. 38g                          </a:t>
            </a:r>
          </a:p>
          <a:p>
            <a:pPr>
              <a:lnSpc>
                <a:spcPct val="150000"/>
              </a:lnSpc>
            </a:pP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B. 19g                                     </a:t>
            </a:r>
          </a:p>
          <a:p>
            <a:pPr>
              <a:lnSpc>
                <a:spcPct val="150000"/>
              </a:lnSpc>
            </a:pP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C. 9.5g                              </a:t>
            </a:r>
          </a:p>
          <a:p>
            <a:pPr>
              <a:lnSpc>
                <a:spcPct val="150000"/>
              </a:lnSpc>
            </a:pP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D. 4,75g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06551" y="4113834"/>
            <a:ext cx="42498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ja-JP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Cho: Mg = 24, Cl = 35,5</a:t>
            </a:r>
            <a:endParaRPr lang="en-US" sz="3200"/>
          </a:p>
        </p:txBody>
      </p:sp>
      <p:sp>
        <p:nvSpPr>
          <p:cNvPr id="5" name="Oval 4">
            <a:extLst>
              <a:ext uri="{FF2B5EF4-FFF2-40B4-BE49-F238E27FC236}">
                <a16:creationId xmlns="" xmlns:a16="http://schemas.microsoft.com/office/drawing/2014/main" id="{7C373290-49A0-4BD5-A26C-49E04D8006A2}"/>
              </a:ext>
            </a:extLst>
          </p:cNvPr>
          <p:cNvSpPr/>
          <p:nvPr/>
        </p:nvSpPr>
        <p:spPr>
          <a:xfrm>
            <a:off x="1017639" y="4113834"/>
            <a:ext cx="796413" cy="58477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6342144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5005" y="4701305"/>
            <a:ext cx="2273789" cy="65145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31409" y="200025"/>
            <a:ext cx="1132918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4: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Cho 16,25 gam Zn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đủ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s-E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dung</a:t>
            </a:r>
            <a:r>
              <a:rPr lang="es-E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lang="es-E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32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</a:t>
            </a:r>
            <a:r>
              <a:rPr lang="en-US" sz="32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Zn  	+  H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	ZnSO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 +  	H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ở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đkc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( 25°C, 1bar)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24,79 lít                     </a:t>
            </a:r>
          </a:p>
          <a:p>
            <a:pPr>
              <a:lnSpc>
                <a:spcPct val="150000"/>
              </a:lnSpc>
            </a:pP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B.12,395 lít                            </a:t>
            </a:r>
          </a:p>
          <a:p>
            <a:pPr>
              <a:lnSpc>
                <a:spcPct val="150000"/>
              </a:lnSpc>
            </a:pP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6,1975 lít                     </a:t>
            </a:r>
          </a:p>
          <a:p>
            <a:pPr>
              <a:lnSpc>
                <a:spcPct val="150000"/>
              </a:lnSpc>
            </a:pP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3,09875 lít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2000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49947" y="4116530"/>
            <a:ext cx="23871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ja-JP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Cho: Zn = 65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22391732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55323" y="5287838"/>
            <a:ext cx="37593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ja-JP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Cho: Cu = 64, O = 16</a:t>
            </a:r>
            <a:endParaRPr lang="en-US" sz="3200"/>
          </a:p>
        </p:txBody>
      </p:sp>
      <p:sp>
        <p:nvSpPr>
          <p:cNvPr id="4" name="Rectangle 3"/>
          <p:cNvSpPr/>
          <p:nvPr/>
        </p:nvSpPr>
        <p:spPr>
          <a:xfrm>
            <a:off x="599757" y="320051"/>
            <a:ext cx="1128275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5.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cháy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toàn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copper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4,958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khí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oxygen (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bao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gam 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copper (II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oxide 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9757" y="1971467"/>
            <a:ext cx="2574387" cy="8159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4 gam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599756" y="3470223"/>
            <a:ext cx="2574387" cy="8159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16 gam</a:t>
            </a:r>
            <a:endParaRPr lang="en-US" sz="3200"/>
          </a:p>
        </p:txBody>
      </p:sp>
      <p:sp>
        <p:nvSpPr>
          <p:cNvPr id="10" name="Rectangle 9"/>
          <p:cNvSpPr/>
          <p:nvPr/>
        </p:nvSpPr>
        <p:spPr>
          <a:xfrm>
            <a:off x="599755" y="2720845"/>
            <a:ext cx="2574387" cy="8159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8 gam</a:t>
            </a:r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599755" y="4296729"/>
            <a:ext cx="2574387" cy="8159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 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32 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gam</a:t>
            </a:r>
            <a:endParaRPr lang="en-US" sz="3200" dirty="0"/>
          </a:p>
        </p:txBody>
      </p:sp>
      <p:sp>
        <p:nvSpPr>
          <p:cNvPr id="2" name="Oval 1">
            <a:extLst>
              <a:ext uri="{FF2B5EF4-FFF2-40B4-BE49-F238E27FC236}">
                <a16:creationId xmlns="" xmlns:a16="http://schemas.microsoft.com/office/drawing/2014/main" id="{318FACC5-02F4-4F97-8272-2B166C1FBD51}"/>
              </a:ext>
            </a:extLst>
          </p:cNvPr>
          <p:cNvSpPr/>
          <p:nvPr/>
        </p:nvSpPr>
        <p:spPr>
          <a:xfrm>
            <a:off x="368710" y="4409768"/>
            <a:ext cx="811161" cy="625759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6126708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CFC22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 animBg="1"/>
      <p:bldP spid="9" grpId="0" animBg="1"/>
      <p:bldP spid="10" grpId="0" animBg="1"/>
      <p:bldP spid="11" grpId="0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8490" y="207963"/>
            <a:ext cx="11075831" cy="23876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</a:t>
            </a:r>
            <a:r>
              <a:rPr lang="en-US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r>
              <a:rPr lang="en-US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 THEO PHƯƠNG TRÌNH </a:t>
            </a:r>
            <a:br>
              <a:rPr lang="en-US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HÓA HỌC (</a:t>
            </a:r>
            <a:r>
              <a:rPr lang="en-US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en-US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113" y="2556929"/>
            <a:ext cx="10363200" cy="611274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52811" y="3103808"/>
            <a:ext cx="121066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Ví dụ </a:t>
            </a:r>
            <a:r>
              <a:rPr lang="nl-NL" sz="2400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1:</a:t>
            </a:r>
            <a:r>
              <a:rPr lang="nl-NL" sz="24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Nung </a:t>
            </a:r>
            <a:r>
              <a:rPr lang="nl-NL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đá vôi (CaCO</a:t>
            </a:r>
            <a:r>
              <a:rPr lang="nl-NL" sz="2400" i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nl-NL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), </a:t>
            </a:r>
            <a:r>
              <a:rPr lang="nl-NL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 được vôi sống (CaO) và khí </a:t>
            </a:r>
            <a:r>
              <a:rPr lang="nl-NL" sz="24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carbonic </a:t>
            </a:r>
            <a:r>
              <a:rPr lang="nl-NL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(CO</a:t>
            </a:r>
            <a:r>
              <a:rPr lang="nl-NL" sz="2400" i="1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nl-NL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 Hãy tính khối lượng </a:t>
            </a:r>
            <a:r>
              <a:rPr lang="nl-NL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vôi sống (CaO) </a:t>
            </a:r>
            <a:r>
              <a:rPr lang="nl-NL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 được khi nung 50g đá vôi (CaCO</a:t>
            </a:r>
            <a:r>
              <a:rPr lang="nl-NL" sz="2400" i="1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nl-NL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2811" y="3885434"/>
            <a:ext cx="183556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2400" dirty="0"/>
              <a:t>:</a:t>
            </a:r>
          </a:p>
          <a:p>
            <a:r>
              <a:rPr lang="en-US" sz="2400" dirty="0" smtClean="0"/>
              <a:t>m</a:t>
            </a:r>
            <a:r>
              <a:rPr lang="en-US" sz="2400" baseline="-25000" dirty="0" smtClean="0"/>
              <a:t>CaCO3</a:t>
            </a:r>
            <a:r>
              <a:rPr lang="nl-NL" sz="24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/>
              <a:t>= 50g</a:t>
            </a:r>
          </a:p>
          <a:p>
            <a:r>
              <a:rPr lang="en-US" sz="2400" u="sng" dirty="0" smtClean="0"/>
              <a:t>M</a:t>
            </a:r>
            <a:r>
              <a:rPr lang="en-US" sz="2400" u="sng" baseline="-25000" dirty="0" smtClean="0"/>
              <a:t>CaCO3</a:t>
            </a:r>
            <a:r>
              <a:rPr lang="en-US" sz="2400" u="sng" dirty="0" smtClean="0"/>
              <a:t>= 100g</a:t>
            </a:r>
            <a:endParaRPr lang="en-US" sz="2400" u="sng" dirty="0"/>
          </a:p>
          <a:p>
            <a:r>
              <a:rPr lang="en-US" sz="2400" dirty="0" err="1"/>
              <a:t>m</a:t>
            </a:r>
            <a:r>
              <a:rPr lang="en-US" sz="2400" baseline="-25000" dirty="0" err="1"/>
              <a:t>CaO</a:t>
            </a:r>
            <a:r>
              <a:rPr lang="en-US" sz="2400" dirty="0"/>
              <a:t> = ?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7338782"/>
              </p:ext>
            </p:extLst>
          </p:nvPr>
        </p:nvGraphicFramePr>
        <p:xfrm>
          <a:off x="6450013" y="4224338"/>
          <a:ext cx="3152775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4" name="Equation" r:id="rId3" imgW="1968480" imgH="482400" progId="Equation.3">
                  <p:embed/>
                </p:oleObj>
              </mc:Choice>
              <mc:Fallback>
                <p:oleObj name="Equation" r:id="rId3" imgW="1968480" imgH="48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450013" y="4224338"/>
                        <a:ext cx="3152775" cy="774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043054" y="6207289"/>
            <a:ext cx="1042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0,5mol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8040434"/>
              </p:ext>
            </p:extLst>
          </p:nvPr>
        </p:nvGraphicFramePr>
        <p:xfrm>
          <a:off x="8351602" y="4954854"/>
          <a:ext cx="920315" cy="4855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5" name="Equation" r:id="rId5" imgW="431640" imgH="203040" progId="Equation.3">
                  <p:embed/>
                </p:oleObj>
              </mc:Choice>
              <mc:Fallback>
                <p:oleObj name="Equation" r:id="rId5" imgW="43164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351602" y="4954854"/>
                        <a:ext cx="920315" cy="4855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9744927"/>
              </p:ext>
            </p:extLst>
          </p:nvPr>
        </p:nvGraphicFramePr>
        <p:xfrm>
          <a:off x="8276332" y="5474852"/>
          <a:ext cx="605432" cy="3508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" name="Equation" r:id="rId7" imgW="393480" imgH="203040" progId="Equation.3">
                  <p:embed/>
                </p:oleObj>
              </mc:Choice>
              <mc:Fallback>
                <p:oleObj name="Equation" r:id="rId7" imgW="39348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276332" y="5474852"/>
                        <a:ext cx="605432" cy="3508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0433625"/>
              </p:ext>
            </p:extLst>
          </p:nvPr>
        </p:nvGraphicFramePr>
        <p:xfrm>
          <a:off x="10021066" y="5556383"/>
          <a:ext cx="859446" cy="3508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7" name="Equation" r:id="rId9" imgW="393480" imgH="203040" progId="Equation.3">
                  <p:embed/>
                </p:oleObj>
              </mc:Choice>
              <mc:Fallback>
                <p:oleObj name="Equation" r:id="rId9" imgW="39348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0021066" y="5556383"/>
                        <a:ext cx="859446" cy="3508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5195806"/>
              </p:ext>
            </p:extLst>
          </p:nvPr>
        </p:nvGraphicFramePr>
        <p:xfrm>
          <a:off x="8006717" y="6291447"/>
          <a:ext cx="506173" cy="2933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8" name="Equation" r:id="rId11" imgW="393480" imgH="203040" progId="Equation.3">
                  <p:embed/>
                </p:oleObj>
              </mc:Choice>
              <mc:Fallback>
                <p:oleObj name="Equation" r:id="rId11" imgW="39348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006717" y="6291447"/>
                        <a:ext cx="506173" cy="2933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9336003"/>
              </p:ext>
            </p:extLst>
          </p:nvPr>
        </p:nvGraphicFramePr>
        <p:xfrm>
          <a:off x="8554559" y="6147567"/>
          <a:ext cx="1555750" cy="61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9" name="Equation" r:id="rId12" imgW="990360" imgH="393480" progId="Equation.3">
                  <p:embed/>
                </p:oleObj>
              </mc:Choice>
              <mc:Fallback>
                <p:oleObj name="Equation" r:id="rId12" imgW="99036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8554559" y="6147567"/>
                        <a:ext cx="1555750" cy="617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4007501"/>
              </p:ext>
            </p:extLst>
          </p:nvPr>
        </p:nvGraphicFramePr>
        <p:xfrm>
          <a:off x="10050483" y="6292248"/>
          <a:ext cx="548830" cy="3508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0" name="Equation" r:id="rId14" imgW="393480" imgH="203040" progId="Equation.3">
                  <p:embed/>
                </p:oleObj>
              </mc:Choice>
              <mc:Fallback>
                <p:oleObj name="Equation" r:id="rId14" imgW="39348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0050483" y="6292248"/>
                        <a:ext cx="548830" cy="3508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9857647"/>
              </p:ext>
            </p:extLst>
          </p:nvPr>
        </p:nvGraphicFramePr>
        <p:xfrm>
          <a:off x="10605307" y="6166279"/>
          <a:ext cx="1554163" cy="61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1" name="Equation" r:id="rId15" imgW="990360" imgH="393480" progId="Equation.3">
                  <p:embed/>
                </p:oleObj>
              </mc:Choice>
              <mc:Fallback>
                <p:oleObj name="Equation" r:id="rId15" imgW="99036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0605307" y="6166279"/>
                        <a:ext cx="1554163" cy="617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3363892" y="4367393"/>
            <a:ext cx="248827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   </a:t>
            </a:r>
            <a:r>
              <a:rPr lang="en-US" sz="2500" b="1" dirty="0" err="1">
                <a:solidFill>
                  <a:srgbClr val="FF0000"/>
                </a:solidFill>
              </a:rPr>
              <a:t>Tính</a:t>
            </a:r>
            <a:r>
              <a:rPr lang="en-US" sz="2500" b="1" dirty="0">
                <a:solidFill>
                  <a:srgbClr val="FF0000"/>
                </a:solidFill>
              </a:rPr>
              <a:t> </a:t>
            </a:r>
            <a:r>
              <a:rPr lang="en-US" sz="2500" b="1" dirty="0" err="1">
                <a:solidFill>
                  <a:srgbClr val="FF0000"/>
                </a:solidFill>
              </a:rPr>
              <a:t>số</a:t>
            </a:r>
            <a:r>
              <a:rPr lang="en-US" sz="2500" b="1" dirty="0">
                <a:solidFill>
                  <a:srgbClr val="FF0000"/>
                </a:solidFill>
              </a:rPr>
              <a:t> </a:t>
            </a:r>
            <a:r>
              <a:rPr lang="en-US" sz="2500" b="1" dirty="0" err="1">
                <a:solidFill>
                  <a:srgbClr val="FF0000"/>
                </a:solidFill>
              </a:rPr>
              <a:t>mol</a:t>
            </a:r>
            <a:r>
              <a:rPr lang="en-US" sz="2500" b="1" dirty="0">
                <a:solidFill>
                  <a:srgbClr val="FF0000"/>
                </a:solidFill>
              </a:rPr>
              <a:t>:  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350488" y="4938641"/>
            <a:ext cx="3544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  </a:t>
            </a:r>
            <a:r>
              <a:rPr lang="en-US" sz="2400" b="1" dirty="0" err="1">
                <a:solidFill>
                  <a:srgbClr val="FF0000"/>
                </a:solidFill>
              </a:rPr>
              <a:t>Phương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trình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</a:t>
            </a:r>
            <a:r>
              <a:rPr lang="en-US" sz="2400" b="1" dirty="0" err="1" smtClean="0">
                <a:solidFill>
                  <a:srgbClr val="FF0000"/>
                </a:solidFill>
              </a:rPr>
              <a:t>óa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học</a:t>
            </a:r>
            <a:r>
              <a:rPr lang="en-US" sz="2400" b="1" dirty="0" smtClean="0">
                <a:solidFill>
                  <a:srgbClr val="FF0000"/>
                </a:solidFill>
              </a:rPr>
              <a:t>: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256085" y="5448844"/>
            <a:ext cx="848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1mol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115006" y="4974094"/>
            <a:ext cx="4651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CaCO</a:t>
            </a:r>
            <a:r>
              <a:rPr lang="en-US" sz="2400" baseline="-25000" dirty="0"/>
              <a:t>3</a:t>
            </a:r>
            <a:r>
              <a:rPr lang="en-US" sz="2400" dirty="0"/>
              <a:t>       </a:t>
            </a:r>
            <a:r>
              <a:rPr lang="en-US" sz="2400" dirty="0" smtClean="0"/>
              <a:t>               CO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      +        </a:t>
            </a:r>
            <a:r>
              <a:rPr lang="en-US" sz="2400" dirty="0" err="1" smtClean="0"/>
              <a:t>CaO</a:t>
            </a:r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3554221" y="5398871"/>
            <a:ext cx="2796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Theo </a:t>
            </a:r>
            <a:r>
              <a:rPr lang="en-US" sz="2400" b="1" dirty="0" err="1">
                <a:solidFill>
                  <a:srgbClr val="FF0000"/>
                </a:solidFill>
              </a:rPr>
              <a:t>phương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trình</a:t>
            </a:r>
            <a:r>
              <a:rPr lang="en-US" sz="2400" b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119684" y="5364396"/>
            <a:ext cx="817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1mol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907155" y="5457478"/>
            <a:ext cx="1005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1mol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544670" y="6045665"/>
            <a:ext cx="13067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Theo </a:t>
            </a:r>
            <a:r>
              <a:rPr lang="en-US" sz="2400" b="1" dirty="0" err="1">
                <a:solidFill>
                  <a:srgbClr val="FF0000"/>
                </a:solidFill>
              </a:rPr>
              <a:t>đề</a:t>
            </a:r>
            <a:r>
              <a:rPr lang="en-US" sz="2400" b="1" dirty="0">
                <a:solidFill>
                  <a:srgbClr val="FF0000"/>
                </a:solidFill>
              </a:rPr>
              <a:t>: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7979195" y="5907733"/>
            <a:ext cx="1236232" cy="363328"/>
          </a:xfrm>
          <a:prstGeom prst="straightConnector1">
            <a:avLst/>
          </a:prstGeom>
          <a:ln>
            <a:solidFill>
              <a:srgbClr val="CC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8143757" y="5899500"/>
            <a:ext cx="410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X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 flipH="1">
            <a:off x="7496126" y="5811688"/>
            <a:ext cx="1775791" cy="0"/>
          </a:xfrm>
          <a:prstGeom prst="straightConnector1">
            <a:avLst/>
          </a:prstGeom>
          <a:ln>
            <a:solidFill>
              <a:srgbClr val="CC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8095867" y="5526476"/>
            <a:ext cx="52635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:</a:t>
            </a:r>
          </a:p>
        </p:txBody>
      </p:sp>
      <p:cxnSp>
        <p:nvCxnSpPr>
          <p:cNvPr id="38" name="Straight Arrow Connector 37"/>
          <p:cNvCxnSpPr/>
          <p:nvPr/>
        </p:nvCxnSpPr>
        <p:spPr>
          <a:xfrm flipV="1">
            <a:off x="8033018" y="5897024"/>
            <a:ext cx="2889813" cy="49716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9376837" y="5853661"/>
            <a:ext cx="35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9935340" y="5639488"/>
            <a:ext cx="52635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: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454797" y="3934088"/>
            <a:ext cx="0" cy="20189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7794202" y="5809371"/>
            <a:ext cx="3106056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7498077" y="5805738"/>
            <a:ext cx="1056482" cy="5295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28" idx="2"/>
          </p:cNvCxnSpPr>
          <p:nvPr/>
        </p:nvCxnSpPr>
        <p:spPr>
          <a:xfrm>
            <a:off x="7528611" y="5826061"/>
            <a:ext cx="3070702" cy="4427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53362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16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7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7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4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4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1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3" grpId="0"/>
      <p:bldP spid="33" grpId="1"/>
      <p:bldP spid="36" grpId="0"/>
      <p:bldP spid="36" grpId="1"/>
      <p:bldP spid="42" grpId="0"/>
      <p:bldP spid="42" grpId="1"/>
      <p:bldP spid="45" grpId="0"/>
      <p:bldP spid="4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477" y="578003"/>
            <a:ext cx="10363200" cy="611274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381711" y="1419825"/>
            <a:ext cx="14734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Ví dụ 1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622" y="1887517"/>
            <a:ext cx="183556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2400" dirty="0"/>
              <a:t>:</a:t>
            </a:r>
          </a:p>
          <a:p>
            <a:r>
              <a:rPr lang="en-US" sz="2400" dirty="0"/>
              <a:t>m</a:t>
            </a:r>
            <a:r>
              <a:rPr lang="en-US" sz="2400" baseline="-25000" dirty="0"/>
              <a:t>CaCO3</a:t>
            </a:r>
            <a:r>
              <a:rPr lang="nl-NL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/>
              <a:t>= 50g</a:t>
            </a:r>
          </a:p>
          <a:p>
            <a:r>
              <a:rPr lang="en-US" sz="2400" u="sng" dirty="0"/>
              <a:t>M</a:t>
            </a:r>
            <a:r>
              <a:rPr lang="en-US" sz="2400" u="sng" baseline="-25000" dirty="0"/>
              <a:t>CaCO3</a:t>
            </a:r>
            <a:r>
              <a:rPr lang="en-US" sz="2400" u="sng" dirty="0"/>
              <a:t>= 100g</a:t>
            </a:r>
          </a:p>
          <a:p>
            <a:r>
              <a:rPr lang="en-US" sz="2400" dirty="0" err="1"/>
              <a:t>m</a:t>
            </a:r>
            <a:r>
              <a:rPr lang="en-US" sz="2400" baseline="-25000" dirty="0" err="1"/>
              <a:t>CaO</a:t>
            </a:r>
            <a:r>
              <a:rPr lang="en-US" sz="2400" dirty="0"/>
              <a:t> = ?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2603316"/>
              </p:ext>
            </p:extLst>
          </p:nvPr>
        </p:nvGraphicFramePr>
        <p:xfrm>
          <a:off x="4900639" y="1382917"/>
          <a:ext cx="3152775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1" name="Equation" r:id="rId3" imgW="1968480" imgH="482400" progId="Equation.3">
                  <p:embed/>
                </p:oleObj>
              </mc:Choice>
              <mc:Fallback>
                <p:oleObj name="Equation" r:id="rId3" imgW="1968480" imgH="48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00639" y="1382917"/>
                        <a:ext cx="3152775" cy="774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875693" y="3606997"/>
            <a:ext cx="10737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0,5mol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9814545"/>
              </p:ext>
            </p:extLst>
          </p:nvPr>
        </p:nvGraphicFramePr>
        <p:xfrm>
          <a:off x="7039483" y="2487920"/>
          <a:ext cx="920315" cy="4855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2" name="Equation" r:id="rId5" imgW="431640" imgH="203040" progId="Equation.3">
                  <p:embed/>
                </p:oleObj>
              </mc:Choice>
              <mc:Fallback>
                <p:oleObj name="Equation" r:id="rId5" imgW="43164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039483" y="2487920"/>
                        <a:ext cx="920315" cy="4855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833717"/>
              </p:ext>
            </p:extLst>
          </p:nvPr>
        </p:nvGraphicFramePr>
        <p:xfrm>
          <a:off x="7143788" y="3717786"/>
          <a:ext cx="605432" cy="3508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3" name="Equation" r:id="rId7" imgW="393480" imgH="203040" progId="Equation.3">
                  <p:embed/>
                </p:oleObj>
              </mc:Choice>
              <mc:Fallback>
                <p:oleObj name="Equation" r:id="rId7" imgW="39348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143788" y="3717786"/>
                        <a:ext cx="605432" cy="3508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6903097"/>
              </p:ext>
            </p:extLst>
          </p:nvPr>
        </p:nvGraphicFramePr>
        <p:xfrm>
          <a:off x="9319755" y="3735846"/>
          <a:ext cx="661265" cy="3508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4" name="Equation" r:id="rId9" imgW="393480" imgH="203040" progId="Equation.3">
                  <p:embed/>
                </p:oleObj>
              </mc:Choice>
              <mc:Fallback>
                <p:oleObj name="Equation" r:id="rId9" imgW="39348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319755" y="3735846"/>
                        <a:ext cx="661265" cy="3508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0609104"/>
              </p:ext>
            </p:extLst>
          </p:nvPr>
        </p:nvGraphicFramePr>
        <p:xfrm>
          <a:off x="7186289" y="3097335"/>
          <a:ext cx="506173" cy="2933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5" name="Equation" r:id="rId11" imgW="393480" imgH="203040" progId="Equation.3">
                  <p:embed/>
                </p:oleObj>
              </mc:Choice>
              <mc:Fallback>
                <p:oleObj name="Equation" r:id="rId11" imgW="39348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186289" y="3097335"/>
                        <a:ext cx="506173" cy="2933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0098842"/>
              </p:ext>
            </p:extLst>
          </p:nvPr>
        </p:nvGraphicFramePr>
        <p:xfrm>
          <a:off x="7764005" y="3618915"/>
          <a:ext cx="1555750" cy="61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6" name="Equation" r:id="rId12" imgW="990360" imgH="393480" progId="Equation.3">
                  <p:embed/>
                </p:oleObj>
              </mc:Choice>
              <mc:Fallback>
                <p:oleObj name="Equation" r:id="rId12" imgW="99036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764005" y="3618915"/>
                        <a:ext cx="1555750" cy="617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6682539"/>
              </p:ext>
            </p:extLst>
          </p:nvPr>
        </p:nvGraphicFramePr>
        <p:xfrm>
          <a:off x="8887914" y="3091662"/>
          <a:ext cx="635302" cy="3508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7" name="Equation" r:id="rId14" imgW="393480" imgH="203040" progId="Equation.3">
                  <p:embed/>
                </p:oleObj>
              </mc:Choice>
              <mc:Fallback>
                <p:oleObj name="Equation" r:id="rId14" imgW="39348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887914" y="3091662"/>
                        <a:ext cx="635302" cy="3508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9952053"/>
              </p:ext>
            </p:extLst>
          </p:nvPr>
        </p:nvGraphicFramePr>
        <p:xfrm>
          <a:off x="9982607" y="3681522"/>
          <a:ext cx="1554163" cy="61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8" name="Equation" r:id="rId15" imgW="990360" imgH="393480" progId="Equation.3">
                  <p:embed/>
                </p:oleObj>
              </mc:Choice>
              <mc:Fallback>
                <p:oleObj name="Equation" r:id="rId15" imgW="99036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9982607" y="3681522"/>
                        <a:ext cx="1554163" cy="617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2322745" y="1468078"/>
            <a:ext cx="230756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   </a:t>
            </a:r>
            <a:r>
              <a:rPr lang="en-US" sz="2500" b="1" dirty="0" err="1">
                <a:solidFill>
                  <a:srgbClr val="FF0000"/>
                </a:solidFill>
              </a:rPr>
              <a:t>Tính</a:t>
            </a:r>
            <a:r>
              <a:rPr lang="en-US" sz="2500" b="1" dirty="0">
                <a:solidFill>
                  <a:srgbClr val="FF0000"/>
                </a:solidFill>
              </a:rPr>
              <a:t> </a:t>
            </a:r>
            <a:r>
              <a:rPr lang="en-US" sz="2500" b="1" dirty="0" err="1">
                <a:solidFill>
                  <a:srgbClr val="FF0000"/>
                </a:solidFill>
              </a:rPr>
              <a:t>số</a:t>
            </a:r>
            <a:r>
              <a:rPr lang="en-US" sz="2500" b="1" dirty="0">
                <a:solidFill>
                  <a:srgbClr val="FF0000"/>
                </a:solidFill>
              </a:rPr>
              <a:t> </a:t>
            </a:r>
            <a:r>
              <a:rPr lang="en-US" sz="2500" b="1" dirty="0" err="1">
                <a:solidFill>
                  <a:srgbClr val="FF0000"/>
                </a:solidFill>
              </a:rPr>
              <a:t>mol</a:t>
            </a:r>
            <a:r>
              <a:rPr lang="en-US" sz="2500" b="1" dirty="0">
                <a:solidFill>
                  <a:srgbClr val="FF0000"/>
                </a:solidFill>
              </a:rPr>
              <a:t>:  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303553" y="2351257"/>
            <a:ext cx="381886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   </a:t>
            </a:r>
            <a:r>
              <a:rPr lang="en-US" sz="2500" b="1" dirty="0" err="1">
                <a:solidFill>
                  <a:srgbClr val="FF0000"/>
                </a:solidFill>
              </a:rPr>
              <a:t>Phương</a:t>
            </a:r>
            <a:r>
              <a:rPr lang="en-US" sz="2500" b="1" dirty="0">
                <a:solidFill>
                  <a:srgbClr val="FF0000"/>
                </a:solidFill>
              </a:rPr>
              <a:t> </a:t>
            </a:r>
            <a:r>
              <a:rPr lang="en-US" sz="2500" b="1" dirty="0" err="1">
                <a:solidFill>
                  <a:srgbClr val="FF0000"/>
                </a:solidFill>
              </a:rPr>
              <a:t>trình</a:t>
            </a:r>
            <a:r>
              <a:rPr lang="en-US" sz="2500" b="1" dirty="0">
                <a:solidFill>
                  <a:srgbClr val="FF0000"/>
                </a:solidFill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</a:rPr>
              <a:t>hóa</a:t>
            </a:r>
            <a:r>
              <a:rPr lang="en-US" sz="2500" b="1" dirty="0" smtClean="0">
                <a:solidFill>
                  <a:srgbClr val="FF0000"/>
                </a:solidFill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</a:rPr>
              <a:t>học</a:t>
            </a:r>
            <a:r>
              <a:rPr lang="en-US" sz="2500" b="1" dirty="0" smtClean="0">
                <a:solidFill>
                  <a:srgbClr val="FF0000"/>
                </a:solidFill>
              </a:rPr>
              <a:t>:</a:t>
            </a:r>
            <a:endParaRPr lang="en-US" sz="25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998865" y="3013177"/>
            <a:ext cx="848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1mol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953256" y="2481526"/>
            <a:ext cx="45138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CaCO</a:t>
            </a:r>
            <a:r>
              <a:rPr lang="en-US" sz="2400" baseline="-25000" dirty="0"/>
              <a:t>3</a:t>
            </a:r>
            <a:r>
              <a:rPr lang="en-US" sz="2400" dirty="0"/>
              <a:t>                    CO</a:t>
            </a:r>
            <a:r>
              <a:rPr lang="en-US" sz="2400" baseline="-25000" dirty="0"/>
              <a:t>2</a:t>
            </a:r>
            <a:r>
              <a:rPr lang="en-US" sz="2400" dirty="0"/>
              <a:t>      </a:t>
            </a:r>
            <a:r>
              <a:rPr lang="en-US" sz="2400" dirty="0" smtClean="0"/>
              <a:t>+         </a:t>
            </a:r>
            <a:r>
              <a:rPr lang="en-US" sz="2400" dirty="0" err="1"/>
              <a:t>CaO</a:t>
            </a:r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2537745" y="2987579"/>
            <a:ext cx="279636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FF0000"/>
                </a:solidFill>
              </a:rPr>
              <a:t>Theo </a:t>
            </a:r>
            <a:r>
              <a:rPr lang="en-US" sz="2500" b="1" dirty="0" err="1">
                <a:solidFill>
                  <a:srgbClr val="FF0000"/>
                </a:solidFill>
              </a:rPr>
              <a:t>phương</a:t>
            </a:r>
            <a:r>
              <a:rPr lang="en-US" sz="2500" b="1" dirty="0">
                <a:solidFill>
                  <a:srgbClr val="FF0000"/>
                </a:solidFill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</a:rPr>
              <a:t>trình</a:t>
            </a:r>
            <a:r>
              <a:rPr lang="en-US" sz="2500" b="1" dirty="0" smtClean="0">
                <a:solidFill>
                  <a:srgbClr val="FF0000"/>
                </a:solidFill>
              </a:rPr>
              <a:t>:</a:t>
            </a:r>
            <a:endParaRPr lang="en-US" sz="2500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985560" y="2962252"/>
            <a:ext cx="817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1mol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654385" y="3036267"/>
            <a:ext cx="8126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1mol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608636" y="3513237"/>
            <a:ext cx="135485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>
                <a:solidFill>
                  <a:srgbClr val="FF0000"/>
                </a:solidFill>
              </a:rPr>
              <a:t>Theo </a:t>
            </a:r>
            <a:r>
              <a:rPr lang="en-US" sz="2500" b="1" dirty="0" err="1">
                <a:solidFill>
                  <a:srgbClr val="FF0000"/>
                </a:solidFill>
              </a:rPr>
              <a:t>đề</a:t>
            </a:r>
            <a:r>
              <a:rPr lang="en-US" sz="2500" b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49930" y="4277486"/>
            <a:ext cx="50387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Từ</a:t>
            </a:r>
            <a:r>
              <a:rPr lang="en-US" sz="2400" dirty="0"/>
              <a:t> </a:t>
            </a:r>
            <a:r>
              <a:rPr lang="en-US" sz="2400" dirty="0" err="1"/>
              <a:t>phương</a:t>
            </a:r>
            <a:r>
              <a:rPr lang="en-US" sz="2400" dirty="0"/>
              <a:t> </a:t>
            </a:r>
            <a:r>
              <a:rPr lang="en-US" sz="2400" dirty="0" err="1"/>
              <a:t>trình</a:t>
            </a:r>
            <a:r>
              <a:rPr lang="en-US" sz="2400" dirty="0"/>
              <a:t> </a:t>
            </a:r>
            <a:r>
              <a:rPr lang="en-US" sz="2400" dirty="0" err="1"/>
              <a:t>hóa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r>
              <a:rPr lang="en-US" sz="2400" dirty="0"/>
              <a:t> ta </a:t>
            </a:r>
            <a:r>
              <a:rPr lang="en-US" sz="2400" dirty="0" err="1"/>
              <a:t>có</a:t>
            </a:r>
            <a:r>
              <a:rPr lang="en-US" sz="2400" dirty="0"/>
              <a:t>: </a:t>
            </a:r>
            <a:r>
              <a:rPr lang="en-US" sz="2400" dirty="0" err="1"/>
              <a:t>n</a:t>
            </a:r>
            <a:r>
              <a:rPr lang="en-US" sz="2400" baseline="-25000" dirty="0" err="1"/>
              <a:t>CaO</a:t>
            </a:r>
            <a:r>
              <a:rPr lang="en-US" sz="2400" baseline="-25000" dirty="0"/>
              <a:t> </a:t>
            </a:r>
            <a:r>
              <a:rPr lang="en-US" sz="2400" dirty="0"/>
              <a:t> =</a:t>
            </a:r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6825959"/>
              </p:ext>
            </p:extLst>
          </p:nvPr>
        </p:nvGraphicFramePr>
        <p:xfrm>
          <a:off x="7396274" y="4203354"/>
          <a:ext cx="1733550" cy="61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9" name="Equation" r:id="rId17" imgW="1104840" imgH="393480" progId="Equation.3">
                  <p:embed/>
                </p:oleObj>
              </mc:Choice>
              <mc:Fallback>
                <p:oleObj name="Equation" r:id="rId17" imgW="110484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7396274" y="4203354"/>
                        <a:ext cx="1733550" cy="617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772574" y="4888962"/>
            <a:ext cx="494718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/>
              <a:t>m</a:t>
            </a:r>
            <a:r>
              <a:rPr lang="en-US" sz="2600" baseline="-25000" dirty="0" err="1"/>
              <a:t>CaO</a:t>
            </a:r>
            <a:r>
              <a:rPr lang="en-US" sz="2600" dirty="0"/>
              <a:t> = </a:t>
            </a:r>
            <a:r>
              <a:rPr lang="en-US" sz="2600" dirty="0" err="1"/>
              <a:t>n</a:t>
            </a:r>
            <a:r>
              <a:rPr lang="en-US" sz="2600" baseline="-25000" dirty="0" err="1"/>
              <a:t>CaO</a:t>
            </a:r>
            <a:r>
              <a:rPr lang="en-US" sz="2600" dirty="0"/>
              <a:t> x </a:t>
            </a:r>
            <a:r>
              <a:rPr lang="en-US" sz="2600" dirty="0" err="1"/>
              <a:t>M</a:t>
            </a:r>
            <a:r>
              <a:rPr lang="en-US" sz="2600" baseline="-25000" dirty="0" err="1"/>
              <a:t>CaO</a:t>
            </a:r>
            <a:r>
              <a:rPr lang="en-US" sz="2600" dirty="0"/>
              <a:t>=  </a:t>
            </a:r>
            <a:r>
              <a:rPr lang="en-US" sz="2600" dirty="0" smtClean="0"/>
              <a:t>0,5 . </a:t>
            </a:r>
            <a:r>
              <a:rPr lang="en-US" sz="2600" dirty="0"/>
              <a:t>56 = 28(g)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2608636" y="1468078"/>
            <a:ext cx="0" cy="30629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59965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113" y="1703681"/>
            <a:ext cx="10363200" cy="611274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236113" y="2307667"/>
            <a:ext cx="108636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Ví dụ </a:t>
            </a:r>
            <a:r>
              <a:rPr lang="nl-NL" sz="2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2:</a:t>
            </a:r>
            <a:r>
              <a:rPr lang="nl-NL" sz="24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Đốt cháy bột </a:t>
            </a:r>
            <a:r>
              <a:rPr lang="nl-NL" sz="24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aluminium</a:t>
            </a:r>
            <a:r>
              <a:rPr lang="nl-NL" sz="24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cần dùng </a:t>
            </a:r>
            <a:r>
              <a:rPr lang="nl-NL" sz="24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7,437 </a:t>
            </a:r>
            <a:r>
              <a:rPr lang="nl-NL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lít</a:t>
            </a:r>
            <a:r>
              <a:rPr lang="nl-NL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khí </a:t>
            </a:r>
            <a:r>
              <a:rPr lang="nl-NL" sz="24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oxigen </a:t>
            </a:r>
            <a:r>
              <a:rPr lang="nl-NL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ở </a:t>
            </a:r>
            <a:r>
              <a:rPr lang="nl-NL" sz="24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đkc</a:t>
            </a:r>
            <a:r>
              <a:rPr lang="nl-NL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người ta thu được </a:t>
            </a:r>
            <a:r>
              <a:rPr lang="nl-NL" sz="24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aluminium </a:t>
            </a:r>
            <a:r>
              <a:rPr lang="nl-NL" sz="24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oxide </a:t>
            </a:r>
            <a:r>
              <a:rPr lang="nl-NL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(Al</a:t>
            </a:r>
            <a:r>
              <a:rPr lang="nl-NL" sz="2400" i="1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nl-NL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nl-NL" sz="2400" i="1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nl-NL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 Hãy tính khối lượng </a:t>
            </a:r>
            <a:r>
              <a:rPr lang="nl-NL" sz="24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aluminium</a:t>
            </a:r>
            <a:r>
              <a:rPr lang="nl-NL" sz="24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 dùng.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85089" y="3921751"/>
            <a:ext cx="154080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Tóm</a:t>
            </a:r>
            <a:r>
              <a:rPr lang="en-US" sz="2400" dirty="0"/>
              <a:t> </a:t>
            </a:r>
            <a:r>
              <a:rPr lang="en-US" sz="2400" dirty="0" err="1"/>
              <a:t>tắt</a:t>
            </a:r>
            <a:r>
              <a:rPr lang="en-US" sz="2400" dirty="0"/>
              <a:t>:</a:t>
            </a:r>
          </a:p>
          <a:p>
            <a:r>
              <a:rPr lang="en-US" sz="2400" dirty="0"/>
              <a:t>……………….</a:t>
            </a:r>
          </a:p>
          <a:p>
            <a:r>
              <a:rPr lang="en-US" sz="2400" u="sng" dirty="0"/>
              <a:t>……………….</a:t>
            </a:r>
          </a:p>
          <a:p>
            <a:r>
              <a:rPr lang="en-US" sz="2400" dirty="0"/>
              <a:t>……………….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254212" y="4003721"/>
            <a:ext cx="946673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srgbClr val="CC0000"/>
                </a:solidFill>
              </a:rPr>
              <a:t>   </a:t>
            </a:r>
            <a:r>
              <a:rPr lang="en-US" sz="2500" dirty="0" err="1">
                <a:solidFill>
                  <a:srgbClr val="CC0000"/>
                </a:solidFill>
              </a:rPr>
              <a:t>Tính</a:t>
            </a:r>
            <a:r>
              <a:rPr lang="en-US" sz="2500" dirty="0">
                <a:solidFill>
                  <a:srgbClr val="CC0000"/>
                </a:solidFill>
              </a:rPr>
              <a:t> </a:t>
            </a:r>
            <a:r>
              <a:rPr lang="en-US" sz="2500" dirty="0" err="1">
                <a:solidFill>
                  <a:srgbClr val="CC0000"/>
                </a:solidFill>
              </a:rPr>
              <a:t>số</a:t>
            </a:r>
            <a:r>
              <a:rPr lang="en-US" sz="2500" dirty="0">
                <a:solidFill>
                  <a:srgbClr val="CC0000"/>
                </a:solidFill>
              </a:rPr>
              <a:t> </a:t>
            </a:r>
            <a:r>
              <a:rPr lang="en-US" sz="2500" dirty="0" err="1">
                <a:solidFill>
                  <a:srgbClr val="CC0000"/>
                </a:solidFill>
              </a:rPr>
              <a:t>mol</a:t>
            </a:r>
            <a:r>
              <a:rPr lang="en-US" sz="2500" dirty="0">
                <a:solidFill>
                  <a:srgbClr val="CC0000"/>
                </a:solidFill>
              </a:rPr>
              <a:t>:   …………………………………………...........................................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254211" y="4523012"/>
            <a:ext cx="946673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srgbClr val="CC0000"/>
                </a:solidFill>
              </a:rPr>
              <a:t>   </a:t>
            </a:r>
            <a:r>
              <a:rPr lang="en-US" sz="2500" dirty="0" err="1">
                <a:solidFill>
                  <a:srgbClr val="CC0000"/>
                </a:solidFill>
              </a:rPr>
              <a:t>Phương</a:t>
            </a:r>
            <a:r>
              <a:rPr lang="en-US" sz="2500" dirty="0">
                <a:solidFill>
                  <a:srgbClr val="CC0000"/>
                </a:solidFill>
              </a:rPr>
              <a:t> </a:t>
            </a:r>
            <a:r>
              <a:rPr lang="en-US" sz="2500" dirty="0" err="1">
                <a:solidFill>
                  <a:srgbClr val="CC0000"/>
                </a:solidFill>
              </a:rPr>
              <a:t>trình</a:t>
            </a:r>
            <a:r>
              <a:rPr lang="en-US" sz="2500" dirty="0">
                <a:solidFill>
                  <a:srgbClr val="CC0000"/>
                </a:solidFill>
              </a:rPr>
              <a:t> </a:t>
            </a:r>
            <a:r>
              <a:rPr lang="en-US" sz="2500" dirty="0" err="1">
                <a:solidFill>
                  <a:srgbClr val="CC0000"/>
                </a:solidFill>
              </a:rPr>
              <a:t>phản</a:t>
            </a:r>
            <a:r>
              <a:rPr lang="en-US" sz="2500" dirty="0">
                <a:solidFill>
                  <a:srgbClr val="CC0000"/>
                </a:solidFill>
              </a:rPr>
              <a:t> </a:t>
            </a:r>
            <a:r>
              <a:rPr lang="en-US" sz="2500" dirty="0" err="1">
                <a:solidFill>
                  <a:srgbClr val="CC0000"/>
                </a:solidFill>
              </a:rPr>
              <a:t>ứng</a:t>
            </a:r>
            <a:r>
              <a:rPr lang="en-US" sz="2500" dirty="0">
                <a:solidFill>
                  <a:srgbClr val="CC0000"/>
                </a:solidFill>
              </a:rPr>
              <a:t>:……………………………………………………………………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457082" y="5017812"/>
            <a:ext cx="926386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srgbClr val="CC0000"/>
                </a:solidFill>
              </a:rPr>
              <a:t>Theo </a:t>
            </a:r>
            <a:r>
              <a:rPr lang="en-US" sz="2500" dirty="0" err="1">
                <a:solidFill>
                  <a:srgbClr val="CC0000"/>
                </a:solidFill>
              </a:rPr>
              <a:t>phương</a:t>
            </a:r>
            <a:r>
              <a:rPr lang="en-US" sz="2500" dirty="0">
                <a:solidFill>
                  <a:srgbClr val="CC0000"/>
                </a:solidFill>
              </a:rPr>
              <a:t> </a:t>
            </a:r>
            <a:r>
              <a:rPr lang="en-US" sz="2500" dirty="0" err="1">
                <a:solidFill>
                  <a:srgbClr val="CC0000"/>
                </a:solidFill>
              </a:rPr>
              <a:t>trình</a:t>
            </a:r>
            <a:r>
              <a:rPr lang="en-US" sz="2500" dirty="0">
                <a:solidFill>
                  <a:srgbClr val="CC0000"/>
                </a:solidFill>
              </a:rPr>
              <a:t>:…………………………………………………………………………..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460575" y="5511091"/>
            <a:ext cx="917724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srgbClr val="CC0000"/>
                </a:solidFill>
              </a:rPr>
              <a:t>Theo </a:t>
            </a:r>
            <a:r>
              <a:rPr lang="en-US" sz="2500" dirty="0" err="1">
                <a:solidFill>
                  <a:srgbClr val="CC0000"/>
                </a:solidFill>
              </a:rPr>
              <a:t>đề</a:t>
            </a:r>
            <a:r>
              <a:rPr lang="en-US" sz="2500" dirty="0">
                <a:solidFill>
                  <a:srgbClr val="CC0000"/>
                </a:solidFill>
              </a:rPr>
              <a:t>:…………………………………………………………………………………………..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147641" y="3999200"/>
            <a:ext cx="0" cy="20106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457082" y="5988145"/>
            <a:ext cx="95864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Từ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phương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trình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tìm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số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mol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aluminium</a:t>
            </a:r>
            <a:r>
              <a:rPr lang="en-US" sz="2400" dirty="0" smtClean="0">
                <a:solidFill>
                  <a:srgbClr val="FF0000"/>
                </a:solidFill>
              </a:rPr>
              <a:t>:………………………………………………………</a:t>
            </a:r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 err="1">
                <a:solidFill>
                  <a:srgbClr val="FF0000"/>
                </a:solidFill>
              </a:rPr>
              <a:t>Tìm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khối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lượng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nhôm</a:t>
            </a:r>
            <a:r>
              <a:rPr lang="en-US" sz="2400" dirty="0">
                <a:solidFill>
                  <a:srgbClr val="FF0000"/>
                </a:solidFill>
              </a:rPr>
              <a:t>:………………………………………………………………………….</a:t>
            </a:r>
          </a:p>
        </p:txBody>
      </p:sp>
      <p:sp>
        <p:nvSpPr>
          <p:cNvPr id="8" name="Cloud 7"/>
          <p:cNvSpPr/>
          <p:nvPr/>
        </p:nvSpPr>
        <p:spPr>
          <a:xfrm>
            <a:off x="8297839" y="313256"/>
            <a:ext cx="3894161" cy="1255594"/>
          </a:xfrm>
          <a:prstGeom prst="clou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Thảo</a:t>
            </a:r>
            <a:r>
              <a:rPr lang="en-US" sz="2400" b="1" dirty="0"/>
              <a:t> </a:t>
            </a:r>
            <a:r>
              <a:rPr lang="en-US" sz="2400" b="1" dirty="0" err="1"/>
              <a:t>luận</a:t>
            </a:r>
            <a:r>
              <a:rPr lang="en-US" sz="2400" b="1" dirty="0"/>
              <a:t> </a:t>
            </a:r>
            <a:r>
              <a:rPr lang="en-US" sz="2400" b="1" dirty="0" err="1" smtClean="0"/>
              <a:t>nhóm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770806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3" grpId="0"/>
      <p:bldP spid="24" grpId="0"/>
      <p:bldP spid="27" grpId="0"/>
      <p:bldP spid="30" grpId="0"/>
      <p:bldP spid="6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9074" y="583507"/>
            <a:ext cx="10363200" cy="611274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3637" y="2214799"/>
            <a:ext cx="23107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Tóm</a:t>
            </a:r>
            <a:r>
              <a:rPr lang="en-US" sz="2400" dirty="0"/>
              <a:t> </a:t>
            </a:r>
            <a:r>
              <a:rPr lang="en-US" sz="2400" dirty="0" err="1"/>
              <a:t>tắt</a:t>
            </a:r>
            <a:r>
              <a:rPr lang="en-US" sz="2400" dirty="0"/>
              <a:t>:</a:t>
            </a:r>
          </a:p>
          <a:p>
            <a:r>
              <a:rPr lang="en-US" sz="2400" u="sng" dirty="0" err="1" smtClean="0"/>
              <a:t>V</a:t>
            </a:r>
            <a:r>
              <a:rPr lang="en-US" sz="2400" u="sng" baseline="-25000" dirty="0" err="1" smtClean="0"/>
              <a:t>oxigen</a:t>
            </a:r>
            <a:r>
              <a:rPr lang="en-US" sz="2400" u="sng" dirty="0" smtClean="0"/>
              <a:t>= 7,437 </a:t>
            </a:r>
            <a:r>
              <a:rPr lang="en-US" sz="2400" u="sng" dirty="0"/>
              <a:t>(</a:t>
            </a:r>
            <a:r>
              <a:rPr lang="en-US" sz="2400" u="sng" dirty="0" err="1" smtClean="0"/>
              <a:t>lít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0894714"/>
              </p:ext>
            </p:extLst>
          </p:nvPr>
        </p:nvGraphicFramePr>
        <p:xfrm>
          <a:off x="198875" y="3101958"/>
          <a:ext cx="1197295" cy="5678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27" name="Equation" r:id="rId3" imgW="482400" imgH="228600" progId="Equation.3">
                  <p:embed/>
                </p:oleObj>
              </mc:Choice>
              <mc:Fallback>
                <p:oleObj name="Equation" r:id="rId3" imgW="4824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8875" y="3101958"/>
                        <a:ext cx="1197295" cy="5678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678111" y="6035874"/>
            <a:ext cx="1042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0,3mol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6203618"/>
              </p:ext>
            </p:extLst>
          </p:nvPr>
        </p:nvGraphicFramePr>
        <p:xfrm>
          <a:off x="8471390" y="4655926"/>
          <a:ext cx="920315" cy="4855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28" name="Equation" r:id="rId5" imgW="431640" imgH="203040" progId="Equation.3">
                  <p:embed/>
                </p:oleObj>
              </mc:Choice>
              <mc:Fallback>
                <p:oleObj name="Equation" r:id="rId5" imgW="43164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471390" y="4655926"/>
                        <a:ext cx="920315" cy="4855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7011893" y="5491411"/>
          <a:ext cx="605432" cy="3508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29" name="Equation" r:id="rId7" imgW="393480" imgH="203040" progId="Equation.3">
                  <p:embed/>
                </p:oleObj>
              </mc:Choice>
              <mc:Fallback>
                <p:oleObj name="Equation" r:id="rId7" imgW="39348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011893" y="5491411"/>
                        <a:ext cx="605432" cy="3508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8755128" y="5460131"/>
          <a:ext cx="720172" cy="3508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30" name="Equation" r:id="rId9" imgW="393480" imgH="203040" progId="Equation.3">
                  <p:embed/>
                </p:oleObj>
              </mc:Choice>
              <mc:Fallback>
                <p:oleObj name="Equation" r:id="rId9" imgW="39348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755128" y="5460131"/>
                        <a:ext cx="720172" cy="3508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6943002" y="6188926"/>
          <a:ext cx="674323" cy="2933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31" name="Equation" r:id="rId11" imgW="393480" imgH="203040" progId="Equation.3">
                  <p:embed/>
                </p:oleObj>
              </mc:Choice>
              <mc:Fallback>
                <p:oleObj name="Equation" r:id="rId11" imgW="39348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943002" y="6188926"/>
                        <a:ext cx="674323" cy="2933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5303838" y="6030913"/>
          <a:ext cx="1616075" cy="61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32" name="Equation" r:id="rId12" imgW="1028520" imgH="393480" progId="Equation.3">
                  <p:embed/>
                </p:oleObj>
              </mc:Choice>
              <mc:Fallback>
                <p:oleObj name="Equation" r:id="rId12" imgW="102852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303838" y="6030913"/>
                        <a:ext cx="1616075" cy="617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9960244"/>
              </p:ext>
            </p:extLst>
          </p:nvPr>
        </p:nvGraphicFramePr>
        <p:xfrm>
          <a:off x="8789679" y="6141661"/>
          <a:ext cx="629884" cy="3508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33" name="Equation" r:id="rId14" imgW="393480" imgH="203040" progId="Equation.3">
                  <p:embed/>
                </p:oleObj>
              </mc:Choice>
              <mc:Fallback>
                <p:oleObj name="Equation" r:id="rId14" imgW="39348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789679" y="6141661"/>
                        <a:ext cx="629884" cy="3508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9520238" y="6015038"/>
          <a:ext cx="1616075" cy="61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34" name="Equation" r:id="rId15" imgW="1028520" imgH="393480" progId="Equation.3">
                  <p:embed/>
                </p:oleObj>
              </mc:Choice>
              <mc:Fallback>
                <p:oleObj name="Equation" r:id="rId15" imgW="102852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9520238" y="6015038"/>
                        <a:ext cx="1616075" cy="617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2145030" y="3313637"/>
            <a:ext cx="265029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CC0000"/>
                </a:solidFill>
              </a:rPr>
              <a:t>   </a:t>
            </a:r>
            <a:r>
              <a:rPr lang="en-US" sz="2500" b="1" dirty="0" err="1">
                <a:solidFill>
                  <a:srgbClr val="CC0000"/>
                </a:solidFill>
              </a:rPr>
              <a:t>Tính</a:t>
            </a:r>
            <a:r>
              <a:rPr lang="en-US" sz="2500" b="1" dirty="0">
                <a:solidFill>
                  <a:srgbClr val="CC0000"/>
                </a:solidFill>
              </a:rPr>
              <a:t> </a:t>
            </a:r>
            <a:r>
              <a:rPr lang="en-US" sz="2500" b="1" dirty="0" err="1">
                <a:solidFill>
                  <a:srgbClr val="CC0000"/>
                </a:solidFill>
              </a:rPr>
              <a:t>số</a:t>
            </a:r>
            <a:r>
              <a:rPr lang="en-US" sz="2500" b="1" dirty="0">
                <a:solidFill>
                  <a:srgbClr val="CC0000"/>
                </a:solidFill>
              </a:rPr>
              <a:t> </a:t>
            </a:r>
            <a:r>
              <a:rPr lang="en-US" sz="2500" b="1" dirty="0" err="1">
                <a:solidFill>
                  <a:srgbClr val="CC0000"/>
                </a:solidFill>
              </a:rPr>
              <a:t>mol</a:t>
            </a:r>
            <a:r>
              <a:rPr lang="en-US" sz="2500" b="1" dirty="0">
                <a:solidFill>
                  <a:srgbClr val="CC0000"/>
                </a:solidFill>
              </a:rPr>
              <a:t>:  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241107" y="4603855"/>
            <a:ext cx="370926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CC0000"/>
                </a:solidFill>
              </a:rPr>
              <a:t>   </a:t>
            </a:r>
            <a:r>
              <a:rPr lang="en-US" sz="2500" b="1" dirty="0" err="1">
                <a:solidFill>
                  <a:srgbClr val="CC0000"/>
                </a:solidFill>
              </a:rPr>
              <a:t>Phương</a:t>
            </a:r>
            <a:r>
              <a:rPr lang="en-US" sz="2500" b="1" dirty="0">
                <a:solidFill>
                  <a:srgbClr val="CC0000"/>
                </a:solidFill>
              </a:rPr>
              <a:t> </a:t>
            </a:r>
            <a:r>
              <a:rPr lang="en-US" sz="2500" b="1" dirty="0" err="1">
                <a:solidFill>
                  <a:srgbClr val="CC0000"/>
                </a:solidFill>
              </a:rPr>
              <a:t>trình</a:t>
            </a:r>
            <a:r>
              <a:rPr lang="en-US" sz="2500" b="1" dirty="0">
                <a:solidFill>
                  <a:srgbClr val="CC0000"/>
                </a:solidFill>
              </a:rPr>
              <a:t> </a:t>
            </a:r>
            <a:r>
              <a:rPr lang="en-US" sz="2500" b="1" dirty="0" err="1" smtClean="0">
                <a:solidFill>
                  <a:srgbClr val="CC0000"/>
                </a:solidFill>
              </a:rPr>
              <a:t>hóa</a:t>
            </a:r>
            <a:r>
              <a:rPr lang="en-US" sz="2500" b="1" dirty="0" smtClean="0">
                <a:solidFill>
                  <a:srgbClr val="CC0000"/>
                </a:solidFill>
              </a:rPr>
              <a:t> </a:t>
            </a:r>
            <a:r>
              <a:rPr lang="en-US" sz="2500" b="1" dirty="0" err="1" smtClean="0">
                <a:solidFill>
                  <a:srgbClr val="CC0000"/>
                </a:solidFill>
              </a:rPr>
              <a:t>học</a:t>
            </a:r>
            <a:r>
              <a:rPr lang="en-US" sz="2500" b="1" dirty="0" smtClean="0">
                <a:solidFill>
                  <a:srgbClr val="CC0000"/>
                </a:solidFill>
              </a:rPr>
              <a:t>:</a:t>
            </a:r>
            <a:endParaRPr lang="en-US" sz="2500" b="1" dirty="0">
              <a:solidFill>
                <a:srgbClr val="CC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792278" y="5398382"/>
            <a:ext cx="848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3mol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935561" y="4601608"/>
            <a:ext cx="46506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4Al   +         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3O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2Al</a:t>
            </a:r>
            <a:r>
              <a:rPr lang="en-US" sz="24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 b="1" baseline="-25000" dirty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512820" y="5311421"/>
            <a:ext cx="295359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CC0000"/>
                </a:solidFill>
              </a:rPr>
              <a:t>Theo </a:t>
            </a:r>
            <a:r>
              <a:rPr lang="en-US" sz="2500" b="1" dirty="0" err="1">
                <a:solidFill>
                  <a:srgbClr val="CC0000"/>
                </a:solidFill>
              </a:rPr>
              <a:t>phương</a:t>
            </a:r>
            <a:r>
              <a:rPr lang="en-US" sz="2500" b="1" dirty="0">
                <a:solidFill>
                  <a:srgbClr val="CC0000"/>
                </a:solidFill>
              </a:rPr>
              <a:t> </a:t>
            </a:r>
            <a:r>
              <a:rPr lang="en-US" sz="2500" b="1" dirty="0" err="1">
                <a:solidFill>
                  <a:srgbClr val="CC0000"/>
                </a:solidFill>
              </a:rPr>
              <a:t>trình</a:t>
            </a:r>
            <a:r>
              <a:rPr lang="en-US" sz="2500" b="1" dirty="0">
                <a:solidFill>
                  <a:srgbClr val="CC0000"/>
                </a:solidFill>
              </a:rPr>
              <a:t>: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993904" y="5356696"/>
            <a:ext cx="817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4mol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475300" y="5402862"/>
            <a:ext cx="8178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2mol</a:t>
            </a:r>
          </a:p>
          <a:p>
            <a:endParaRPr lang="en-US" sz="2400" dirty="0"/>
          </a:p>
        </p:txBody>
      </p:sp>
      <p:sp>
        <p:nvSpPr>
          <p:cNvPr id="30" name="TextBox 29"/>
          <p:cNvSpPr txBox="1"/>
          <p:nvPr/>
        </p:nvSpPr>
        <p:spPr>
          <a:xfrm>
            <a:off x="2543701" y="6009847"/>
            <a:ext cx="135485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>
                <a:solidFill>
                  <a:srgbClr val="CC0000"/>
                </a:solidFill>
              </a:rPr>
              <a:t>Theo </a:t>
            </a:r>
            <a:r>
              <a:rPr lang="en-US" sz="2500" b="1" dirty="0" err="1">
                <a:solidFill>
                  <a:srgbClr val="CC0000"/>
                </a:solidFill>
              </a:rPr>
              <a:t>đề</a:t>
            </a:r>
            <a:r>
              <a:rPr lang="en-US" sz="2500" b="1" dirty="0">
                <a:solidFill>
                  <a:srgbClr val="CC0000"/>
                </a:solidFill>
              </a:rPr>
              <a:t>:</a:t>
            </a:r>
          </a:p>
        </p:txBody>
      </p:sp>
      <p:cxnSp>
        <p:nvCxnSpPr>
          <p:cNvPr id="32" name="Straight Arrow Connector 31"/>
          <p:cNvCxnSpPr>
            <a:endCxn id="28" idx="2"/>
          </p:cNvCxnSpPr>
          <p:nvPr/>
        </p:nvCxnSpPr>
        <p:spPr>
          <a:xfrm flipH="1" flipV="1">
            <a:off x="6402831" y="5818361"/>
            <a:ext cx="1409505" cy="347239"/>
          </a:xfrm>
          <a:prstGeom prst="straightConnector1">
            <a:avLst/>
          </a:prstGeom>
          <a:ln>
            <a:solidFill>
              <a:srgbClr val="CC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836714" y="5991465"/>
            <a:ext cx="410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X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6404466" y="5807020"/>
            <a:ext cx="1680640" cy="0"/>
          </a:xfrm>
          <a:prstGeom prst="straightConnector1">
            <a:avLst/>
          </a:prstGeom>
          <a:ln>
            <a:solidFill>
              <a:srgbClr val="CC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795623" y="5480853"/>
            <a:ext cx="52635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:</a:t>
            </a:r>
          </a:p>
        </p:txBody>
      </p:sp>
      <p:cxnSp>
        <p:nvCxnSpPr>
          <p:cNvPr id="38" name="Straight Arrow Connector 37"/>
          <p:cNvCxnSpPr>
            <a:endCxn id="29" idx="1"/>
          </p:cNvCxnSpPr>
          <p:nvPr/>
        </p:nvCxnSpPr>
        <p:spPr>
          <a:xfrm flipV="1">
            <a:off x="8183172" y="5818361"/>
            <a:ext cx="1292128" cy="27845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8663350" y="5912151"/>
            <a:ext cx="35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X</a:t>
            </a:r>
          </a:p>
        </p:txBody>
      </p:sp>
      <p:cxnSp>
        <p:nvCxnSpPr>
          <p:cNvPr id="44" name="Straight Arrow Connector 43"/>
          <p:cNvCxnSpPr/>
          <p:nvPr/>
        </p:nvCxnSpPr>
        <p:spPr>
          <a:xfrm flipH="1">
            <a:off x="8171032" y="5788475"/>
            <a:ext cx="1128680" cy="155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8474697" y="5608502"/>
            <a:ext cx="52635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: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457082" y="2243853"/>
            <a:ext cx="0" cy="44045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5950375" y="5894073"/>
            <a:ext cx="1973231" cy="3163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8222964" y="5805093"/>
            <a:ext cx="1300469" cy="2917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229074" y="1255969"/>
            <a:ext cx="108636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Ví dụ </a:t>
            </a:r>
            <a:r>
              <a:rPr lang="nl-NL" sz="2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2:</a:t>
            </a:r>
            <a:r>
              <a:rPr lang="nl-NL" sz="24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Đốt cháy bột </a:t>
            </a:r>
            <a:r>
              <a:rPr lang="nl-NL" sz="24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aluminium</a:t>
            </a:r>
            <a:r>
              <a:rPr lang="nl-NL" sz="24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cần dùng </a:t>
            </a:r>
            <a:r>
              <a:rPr lang="nl-NL" sz="24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7,437 </a:t>
            </a:r>
            <a:r>
              <a:rPr lang="nl-NL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lít</a:t>
            </a:r>
            <a:r>
              <a:rPr lang="nl-NL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khí </a:t>
            </a:r>
            <a:r>
              <a:rPr lang="nl-NL" sz="24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oxigen </a:t>
            </a:r>
            <a:r>
              <a:rPr lang="nl-NL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ở </a:t>
            </a:r>
            <a:r>
              <a:rPr lang="nl-NL" sz="24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đkc</a:t>
            </a:r>
            <a:r>
              <a:rPr lang="nl-NL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người ta thu được </a:t>
            </a:r>
            <a:r>
              <a:rPr lang="nl-NL" sz="24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aluminium </a:t>
            </a:r>
            <a:r>
              <a:rPr lang="nl-NL" sz="24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oxide </a:t>
            </a:r>
            <a:r>
              <a:rPr lang="nl-NL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(Al</a:t>
            </a:r>
            <a:r>
              <a:rPr lang="nl-NL" sz="2400" i="1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nl-NL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nl-NL" sz="2400" i="1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nl-NL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 Hãy tính khối lượng </a:t>
            </a:r>
            <a:r>
              <a:rPr lang="nl-NL" sz="24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aluminium</a:t>
            </a:r>
            <a:r>
              <a:rPr lang="nl-NL" sz="24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 dùng.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303837" y="3337870"/>
            <a:ext cx="4440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V</a:t>
            </a:r>
            <a:r>
              <a:rPr lang="en-US" dirty="0" smtClean="0"/>
              <a:t>O</a:t>
            </a:r>
            <a:r>
              <a:rPr lang="en-US" baseline="-25000" dirty="0" smtClean="0"/>
              <a:t>2  </a:t>
            </a:r>
            <a:r>
              <a:rPr lang="en-US" sz="2400" baseline="-25000" dirty="0" smtClean="0"/>
              <a:t>=</a:t>
            </a:r>
            <a:r>
              <a:rPr lang="en-US" sz="2400" dirty="0" smtClean="0"/>
              <a:t>  7,437 / 24,79  = 0,3 ,</a:t>
            </a:r>
            <a:r>
              <a:rPr lang="en-US" sz="2400" dirty="0" err="1" smtClean="0"/>
              <a:t>mol</a:t>
            </a:r>
            <a:r>
              <a:rPr lang="en-US" sz="2400" baseline="-25000" dirty="0" smtClean="0"/>
              <a:t>  </a:t>
            </a:r>
            <a:endParaRPr lang="en-US" sz="2400" baseline="-25000" dirty="0"/>
          </a:p>
        </p:txBody>
      </p:sp>
    </p:spTree>
    <p:extLst>
      <p:ext uri="{BB962C8B-B14F-4D97-AF65-F5344CB8AC3E}">
        <p14:creationId xmlns:p14="http://schemas.microsoft.com/office/powerpoint/2010/main" val="26756441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7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7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7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2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2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1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3" grpId="0"/>
      <p:bldP spid="33" grpId="1"/>
      <p:bldP spid="36" grpId="0"/>
      <p:bldP spid="36" grpId="1"/>
      <p:bldP spid="42" grpId="0"/>
      <p:bldP spid="42" grpId="1"/>
      <p:bldP spid="45" grpId="0"/>
      <p:bldP spid="45" grpId="1"/>
      <p:bldP spid="37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8490" y="207963"/>
            <a:ext cx="11075831" cy="23876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BÀI </a:t>
            </a:r>
            <a:r>
              <a:rPr lang="en-US" b="1" dirty="0" smtClean="0">
                <a:solidFill>
                  <a:srgbClr val="FF0000"/>
                </a:solidFill>
              </a:rPr>
              <a:t>22</a:t>
            </a: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TÍNH THEO PHƯƠNG TRÌNH 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HÓA HỌC (</a:t>
            </a:r>
            <a:r>
              <a:rPr lang="en-US" b="1" dirty="0" err="1">
                <a:solidFill>
                  <a:srgbClr val="FF0000"/>
                </a:solidFill>
              </a:rPr>
              <a:t>Tiết</a:t>
            </a:r>
            <a:r>
              <a:rPr lang="en-US" b="1" dirty="0">
                <a:solidFill>
                  <a:srgbClr val="FF0000"/>
                </a:solidFill>
              </a:rPr>
              <a:t> 1)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113" y="2556929"/>
            <a:ext cx="10363200" cy="611274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159697" y="3168203"/>
            <a:ext cx="13547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Ví dụ </a:t>
            </a:r>
            <a:r>
              <a:rPr lang="nl-NL" sz="24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2: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3543091"/>
            <a:ext cx="22791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Tóm</a:t>
            </a:r>
            <a:r>
              <a:rPr lang="en-US" sz="2400" dirty="0"/>
              <a:t> </a:t>
            </a:r>
            <a:r>
              <a:rPr lang="en-US" sz="2400" dirty="0" err="1"/>
              <a:t>tắt</a:t>
            </a:r>
            <a:r>
              <a:rPr lang="en-US" sz="2400" dirty="0"/>
              <a:t>:</a:t>
            </a:r>
          </a:p>
          <a:p>
            <a:r>
              <a:rPr lang="en-US" sz="2400" u="sng" dirty="0" err="1" smtClean="0"/>
              <a:t>V</a:t>
            </a:r>
            <a:r>
              <a:rPr lang="en-US" sz="2400" u="sng" baseline="-25000" dirty="0" err="1" smtClean="0"/>
              <a:t>oxigen</a:t>
            </a:r>
            <a:r>
              <a:rPr lang="en-US" sz="2400" u="sng" dirty="0" smtClean="0"/>
              <a:t>= 7,437 </a:t>
            </a:r>
            <a:r>
              <a:rPr lang="en-US" sz="2400" u="sng" dirty="0" err="1" smtClean="0"/>
              <a:t>lít</a:t>
            </a:r>
            <a:endParaRPr lang="en-US" sz="24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6156913"/>
              </p:ext>
            </p:extLst>
          </p:nvPr>
        </p:nvGraphicFramePr>
        <p:xfrm>
          <a:off x="304062" y="4355874"/>
          <a:ext cx="1256345" cy="5961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8" name="Equation" r:id="rId3" imgW="482400" imgH="228600" progId="Equation.3">
                  <p:embed/>
                </p:oleObj>
              </mc:Choice>
              <mc:Fallback>
                <p:oleObj name="Equation" r:id="rId3" imgW="4824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4062" y="4355874"/>
                        <a:ext cx="1256345" cy="5961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949532" y="4897585"/>
            <a:ext cx="1042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0,3mol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7800720" y="3753705"/>
          <a:ext cx="920315" cy="4855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9" name="Equation" r:id="rId5" imgW="431640" imgH="203040" progId="Equation.3">
                  <p:embed/>
                </p:oleObj>
              </mc:Choice>
              <mc:Fallback>
                <p:oleObj name="Equation" r:id="rId5" imgW="43164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800720" y="3753705"/>
                        <a:ext cx="920315" cy="4855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6023706" y="4310857"/>
          <a:ext cx="605432" cy="3508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70" name="Equation" r:id="rId7" imgW="393480" imgH="203040" progId="Equation.3">
                  <p:embed/>
                </p:oleObj>
              </mc:Choice>
              <mc:Fallback>
                <p:oleObj name="Equation" r:id="rId7" imgW="39348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023706" y="4310857"/>
                        <a:ext cx="605432" cy="3508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7787117" y="4311654"/>
          <a:ext cx="757714" cy="3508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71" name="Equation" r:id="rId9" imgW="393480" imgH="203040" progId="Equation.3">
                  <p:embed/>
                </p:oleObj>
              </mc:Choice>
              <mc:Fallback>
                <p:oleObj name="Equation" r:id="rId9" imgW="39348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787117" y="4311654"/>
                        <a:ext cx="757714" cy="3508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1181094"/>
              </p:ext>
            </p:extLst>
          </p:nvPr>
        </p:nvGraphicFramePr>
        <p:xfrm>
          <a:off x="6201294" y="4961154"/>
          <a:ext cx="685227" cy="322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72" name="Equation" r:id="rId11" imgW="393480" imgH="203040" progId="Equation.3">
                  <p:embed/>
                </p:oleObj>
              </mc:Choice>
              <mc:Fallback>
                <p:oleObj name="Equation" r:id="rId11" imgW="39348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201294" y="4961154"/>
                        <a:ext cx="685227" cy="322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0797542"/>
              </p:ext>
            </p:extLst>
          </p:nvPr>
        </p:nvGraphicFramePr>
        <p:xfrm>
          <a:off x="4386111" y="4791720"/>
          <a:ext cx="1768475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73" name="Equation" r:id="rId12" imgW="1028520" imgH="393480" progId="Equation.3">
                  <p:embed/>
                </p:oleObj>
              </mc:Choice>
              <mc:Fallback>
                <p:oleObj name="Equation" r:id="rId12" imgW="102852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386111" y="4791720"/>
                        <a:ext cx="1768475" cy="676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7230656"/>
              </p:ext>
            </p:extLst>
          </p:nvPr>
        </p:nvGraphicFramePr>
        <p:xfrm>
          <a:off x="8109250" y="4932265"/>
          <a:ext cx="730631" cy="3508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74" name="Equation" r:id="rId14" imgW="393480" imgH="203040" progId="Equation.3">
                  <p:embed/>
                </p:oleObj>
              </mc:Choice>
              <mc:Fallback>
                <p:oleObj name="Equation" r:id="rId14" imgW="39348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109250" y="4932265"/>
                        <a:ext cx="730631" cy="3508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7735963"/>
              </p:ext>
            </p:extLst>
          </p:nvPr>
        </p:nvGraphicFramePr>
        <p:xfrm>
          <a:off x="9002713" y="4770438"/>
          <a:ext cx="1874837" cy="71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75" name="Equation" r:id="rId15" imgW="1028520" imgH="393480" progId="Equation.3">
                  <p:embed/>
                </p:oleObj>
              </mc:Choice>
              <mc:Fallback>
                <p:oleObj name="Equation" r:id="rId15" imgW="102852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9002713" y="4770438"/>
                        <a:ext cx="1874837" cy="715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1836150" y="3198922"/>
            <a:ext cx="250309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CC0000"/>
                </a:solidFill>
              </a:rPr>
              <a:t>   </a:t>
            </a:r>
            <a:r>
              <a:rPr lang="en-US" sz="2500" b="1" dirty="0" err="1">
                <a:solidFill>
                  <a:srgbClr val="CC0000"/>
                </a:solidFill>
              </a:rPr>
              <a:t>Tính</a:t>
            </a:r>
            <a:r>
              <a:rPr lang="en-US" sz="2500" b="1" dirty="0">
                <a:solidFill>
                  <a:srgbClr val="CC0000"/>
                </a:solidFill>
              </a:rPr>
              <a:t> </a:t>
            </a:r>
            <a:r>
              <a:rPr lang="en-US" sz="2500" b="1" dirty="0" err="1">
                <a:solidFill>
                  <a:srgbClr val="CC0000"/>
                </a:solidFill>
              </a:rPr>
              <a:t>số</a:t>
            </a:r>
            <a:r>
              <a:rPr lang="en-US" sz="2500" b="1" dirty="0">
                <a:solidFill>
                  <a:srgbClr val="CC0000"/>
                </a:solidFill>
              </a:rPr>
              <a:t> </a:t>
            </a:r>
            <a:r>
              <a:rPr lang="en-US" sz="2500" b="1" dirty="0" err="1">
                <a:solidFill>
                  <a:srgbClr val="CC0000"/>
                </a:solidFill>
              </a:rPr>
              <a:t>mol</a:t>
            </a:r>
            <a:r>
              <a:rPr lang="en-US" sz="2500" b="1" dirty="0">
                <a:solidFill>
                  <a:srgbClr val="CC0000"/>
                </a:solidFill>
              </a:rPr>
              <a:t>:  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538821" y="3691306"/>
            <a:ext cx="3705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C0000"/>
                </a:solidFill>
              </a:rPr>
              <a:t>   </a:t>
            </a:r>
            <a:r>
              <a:rPr lang="en-US" sz="2400" b="1" dirty="0" err="1">
                <a:solidFill>
                  <a:srgbClr val="CC0000"/>
                </a:solidFill>
              </a:rPr>
              <a:t>Phương</a:t>
            </a:r>
            <a:r>
              <a:rPr lang="en-US" sz="2400" b="1" dirty="0">
                <a:solidFill>
                  <a:srgbClr val="CC0000"/>
                </a:solidFill>
              </a:rPr>
              <a:t> </a:t>
            </a:r>
            <a:r>
              <a:rPr lang="en-US" sz="2400" b="1" dirty="0" err="1">
                <a:solidFill>
                  <a:srgbClr val="CC0000"/>
                </a:solidFill>
              </a:rPr>
              <a:t>trình</a:t>
            </a:r>
            <a:r>
              <a:rPr lang="en-US" sz="2400" b="1" dirty="0">
                <a:solidFill>
                  <a:srgbClr val="CC0000"/>
                </a:solidFill>
              </a:rPr>
              <a:t> </a:t>
            </a:r>
            <a:r>
              <a:rPr lang="en-US" sz="2400" b="1" dirty="0" err="1" smtClean="0">
                <a:solidFill>
                  <a:srgbClr val="CC0000"/>
                </a:solidFill>
              </a:rPr>
              <a:t>hóa</a:t>
            </a:r>
            <a:r>
              <a:rPr lang="en-US" sz="2400" b="1" dirty="0" smtClean="0">
                <a:solidFill>
                  <a:srgbClr val="CC0000"/>
                </a:solidFill>
              </a:rPr>
              <a:t> </a:t>
            </a:r>
            <a:r>
              <a:rPr lang="en-US" sz="2400" b="1" dirty="0" err="1" smtClean="0">
                <a:solidFill>
                  <a:srgbClr val="CC0000"/>
                </a:solidFill>
              </a:rPr>
              <a:t>học</a:t>
            </a:r>
            <a:r>
              <a:rPr lang="en-US" sz="2400" b="1" dirty="0" smtClean="0">
                <a:solidFill>
                  <a:srgbClr val="CC0000"/>
                </a:solidFill>
              </a:rPr>
              <a:t>:</a:t>
            </a:r>
            <a:endParaRPr lang="en-US" sz="2400" b="1" dirty="0">
              <a:solidFill>
                <a:srgbClr val="CC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948595" y="4233872"/>
            <a:ext cx="84814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3mol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994102" y="3744200"/>
            <a:ext cx="503695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4Al   +             </a:t>
            </a:r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3O</a:t>
            </a:r>
            <a:r>
              <a:rPr lang="en-US" sz="25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2Al</a:t>
            </a:r>
            <a:r>
              <a:rPr lang="en-US" sz="25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500" b="1" baseline="-25000" dirty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736399" y="4179621"/>
            <a:ext cx="286086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CC0000"/>
                </a:solidFill>
              </a:rPr>
              <a:t>Theo </a:t>
            </a:r>
            <a:r>
              <a:rPr lang="en-US" sz="2500" b="1" dirty="0" err="1">
                <a:solidFill>
                  <a:srgbClr val="CC0000"/>
                </a:solidFill>
              </a:rPr>
              <a:t>phương</a:t>
            </a:r>
            <a:r>
              <a:rPr lang="en-US" sz="2500" b="1" dirty="0">
                <a:solidFill>
                  <a:srgbClr val="CC0000"/>
                </a:solidFill>
              </a:rPr>
              <a:t> </a:t>
            </a:r>
            <a:r>
              <a:rPr lang="en-US" sz="2500" b="1" dirty="0" err="1">
                <a:solidFill>
                  <a:srgbClr val="CC0000"/>
                </a:solidFill>
              </a:rPr>
              <a:t>trình</a:t>
            </a:r>
            <a:r>
              <a:rPr lang="en-US" sz="2500" b="1" dirty="0">
                <a:solidFill>
                  <a:srgbClr val="CC0000"/>
                </a:solidFill>
              </a:rPr>
              <a:t>: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897261" y="4229583"/>
            <a:ext cx="84510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/>
              <a:t>4mol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768441" y="4221254"/>
            <a:ext cx="817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2mol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786274" y="4907950"/>
            <a:ext cx="1512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C0000"/>
                </a:solidFill>
              </a:rPr>
              <a:t>Theo </a:t>
            </a:r>
            <a:r>
              <a:rPr lang="en-US" sz="2400" b="1" dirty="0" err="1">
                <a:solidFill>
                  <a:srgbClr val="CC0000"/>
                </a:solidFill>
              </a:rPr>
              <a:t>đề</a:t>
            </a:r>
            <a:r>
              <a:rPr lang="en-US" sz="2400" b="1" dirty="0">
                <a:solidFill>
                  <a:srgbClr val="CC0000"/>
                </a:solidFill>
              </a:rPr>
              <a:t>: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729047" y="3629868"/>
            <a:ext cx="16626" cy="17685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802899" y="5536278"/>
            <a:ext cx="461677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/>
              <a:t>Theo </a:t>
            </a:r>
            <a:r>
              <a:rPr lang="en-US" sz="2500" dirty="0" err="1"/>
              <a:t>phương</a:t>
            </a:r>
            <a:r>
              <a:rPr lang="en-US" sz="2500" dirty="0"/>
              <a:t> </a:t>
            </a:r>
            <a:r>
              <a:rPr lang="en-US" sz="2500" dirty="0" err="1"/>
              <a:t>trình</a:t>
            </a:r>
            <a:r>
              <a:rPr lang="en-US" sz="2500" dirty="0"/>
              <a:t> </a:t>
            </a:r>
            <a:r>
              <a:rPr lang="en-US" sz="2500" dirty="0" err="1"/>
              <a:t>hóa</a:t>
            </a:r>
            <a:r>
              <a:rPr lang="en-US" sz="2500" dirty="0"/>
              <a:t> </a:t>
            </a:r>
            <a:r>
              <a:rPr lang="en-US" sz="2500" dirty="0" err="1"/>
              <a:t>học</a:t>
            </a:r>
            <a:r>
              <a:rPr lang="en-US" sz="2500" dirty="0"/>
              <a:t> ta </a:t>
            </a:r>
            <a:r>
              <a:rPr lang="en-US" sz="2500" dirty="0" err="1"/>
              <a:t>có</a:t>
            </a:r>
            <a:r>
              <a:rPr lang="en-US" sz="2500" dirty="0"/>
              <a:t>: </a:t>
            </a: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5111410"/>
              </p:ext>
            </p:extLst>
          </p:nvPr>
        </p:nvGraphicFramePr>
        <p:xfrm>
          <a:off x="6567488" y="5497513"/>
          <a:ext cx="2590800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76" name="Equation" r:id="rId17" imgW="1422360" imgH="393480" progId="Equation.DSMT4">
                  <p:embed/>
                </p:oleObj>
              </mc:Choice>
              <mc:Fallback>
                <p:oleObj name="Equation" r:id="rId17" imgW="14223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567488" y="5497513"/>
                        <a:ext cx="2590800" cy="717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10946"/>
              </p:ext>
            </p:extLst>
          </p:nvPr>
        </p:nvGraphicFramePr>
        <p:xfrm>
          <a:off x="2606675" y="6202363"/>
          <a:ext cx="4251325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77" name="Equation" r:id="rId19" imgW="2095200" imgH="228600" progId="Equation.DSMT4">
                  <p:embed/>
                </p:oleObj>
              </mc:Choice>
              <mc:Fallback>
                <p:oleObj name="Equation" r:id="rId19" imgW="20952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2606675" y="6202363"/>
                        <a:ext cx="4251325" cy="465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loud Callout 5"/>
          <p:cNvSpPr/>
          <p:nvPr/>
        </p:nvSpPr>
        <p:spPr>
          <a:xfrm>
            <a:off x="7676170" y="2871995"/>
            <a:ext cx="4716052" cy="3092306"/>
          </a:xfrm>
          <a:prstGeom prst="cloudCallou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963120" y="3078189"/>
            <a:ext cx="4440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V</a:t>
            </a:r>
            <a:r>
              <a:rPr lang="en-US" dirty="0" smtClean="0"/>
              <a:t>O</a:t>
            </a:r>
            <a:r>
              <a:rPr lang="en-US" baseline="-25000" dirty="0" smtClean="0"/>
              <a:t>2  </a:t>
            </a:r>
            <a:r>
              <a:rPr lang="en-US" sz="2400" baseline="-25000" dirty="0" smtClean="0"/>
              <a:t>=</a:t>
            </a:r>
            <a:r>
              <a:rPr lang="en-US" sz="2400" dirty="0" smtClean="0"/>
              <a:t>  7,437 / 24,79  = 0,3 ,</a:t>
            </a:r>
            <a:r>
              <a:rPr lang="en-US" sz="2400" dirty="0" err="1" smtClean="0"/>
              <a:t>mol</a:t>
            </a:r>
            <a:r>
              <a:rPr lang="en-US" sz="2400" baseline="-25000" dirty="0" smtClean="0"/>
              <a:t>  </a:t>
            </a:r>
            <a:endParaRPr lang="en-US" sz="2400" baseline="-25000" dirty="0"/>
          </a:p>
        </p:txBody>
      </p:sp>
    </p:spTree>
    <p:extLst>
      <p:ext uri="{BB962C8B-B14F-4D97-AF65-F5344CB8AC3E}">
        <p14:creationId xmlns:p14="http://schemas.microsoft.com/office/powerpoint/2010/main" val="37398941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 animBg="1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8490" y="207963"/>
            <a:ext cx="11075831" cy="2387600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BÀI </a:t>
            </a:r>
            <a:r>
              <a:rPr lang="en-US" sz="4800" b="1" dirty="0" smtClean="0">
                <a:solidFill>
                  <a:srgbClr val="FF0000"/>
                </a:solidFill>
              </a:rPr>
              <a:t>22 </a:t>
            </a:r>
            <a:r>
              <a:rPr lang="en-US" sz="4800" b="1" dirty="0">
                <a:solidFill>
                  <a:srgbClr val="FF0000"/>
                </a:solidFill>
              </a:rPr>
              <a:t/>
            </a:r>
            <a:br>
              <a:rPr lang="en-US" sz="4800" b="1" dirty="0">
                <a:solidFill>
                  <a:srgbClr val="FF0000"/>
                </a:solidFill>
              </a:rPr>
            </a:br>
            <a:r>
              <a:rPr lang="en-US" sz="4800" b="1" dirty="0">
                <a:solidFill>
                  <a:srgbClr val="FF0000"/>
                </a:solidFill>
              </a:rPr>
              <a:t>TÍNH THEO PHƯƠNG TRÌNH </a:t>
            </a:r>
            <a:br>
              <a:rPr lang="en-US" sz="4800" b="1" dirty="0">
                <a:solidFill>
                  <a:srgbClr val="FF0000"/>
                </a:solidFill>
              </a:rPr>
            </a:br>
            <a:r>
              <a:rPr lang="en-US" sz="4800" b="1" dirty="0">
                <a:solidFill>
                  <a:srgbClr val="FF0000"/>
                </a:solidFill>
              </a:rPr>
              <a:t>HÓA HỌC (</a:t>
            </a:r>
            <a:r>
              <a:rPr lang="en-US" sz="4800" b="1" dirty="0" err="1" smtClean="0">
                <a:solidFill>
                  <a:srgbClr val="FF0000"/>
                </a:solidFill>
              </a:rPr>
              <a:t>Tiết</a:t>
            </a:r>
            <a:r>
              <a:rPr lang="en-US" sz="4800" b="1" dirty="0" smtClean="0">
                <a:solidFill>
                  <a:srgbClr val="FF0000"/>
                </a:solidFill>
              </a:rPr>
              <a:t> 1</a:t>
            </a:r>
            <a:r>
              <a:rPr lang="en-US" sz="4800" b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3068" y="2494462"/>
            <a:ext cx="10363200" cy="611274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88768" y="3105736"/>
            <a:ext cx="1008403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mol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500" dirty="0"/>
              <a:t>:                 </a:t>
            </a:r>
            <a:r>
              <a:rPr lang="en-US" sz="2500" dirty="0" smtClean="0"/>
              <a:t> </a:t>
            </a:r>
            <a:r>
              <a:rPr lang="en-US" sz="2500" dirty="0" err="1" smtClean="0"/>
              <a:t>hoặc</a:t>
            </a:r>
            <a:r>
              <a:rPr lang="en-US" sz="2500" dirty="0" smtClean="0"/>
              <a:t>  n = </a:t>
            </a:r>
            <a:r>
              <a:rPr lang="en-US" sz="2500" dirty="0"/>
              <a:t>V</a:t>
            </a:r>
            <a:r>
              <a:rPr lang="en-US" sz="2500" dirty="0" smtClean="0"/>
              <a:t> / 24,79 </a:t>
            </a:r>
            <a:endParaRPr lang="en-US" sz="2500" dirty="0"/>
          </a:p>
          <a:p>
            <a:endParaRPr lang="en-US" sz="2500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0583823"/>
              </p:ext>
            </p:extLst>
          </p:nvPr>
        </p:nvGraphicFramePr>
        <p:xfrm>
          <a:off x="6332538" y="2846388"/>
          <a:ext cx="1066800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2" name="Equation" r:id="rId3" imgW="431640" imgH="393480" progId="Equation.DSMT4">
                  <p:embed/>
                </p:oleObj>
              </mc:Choice>
              <mc:Fallback>
                <p:oleObj name="Equation" r:id="rId3" imgW="4316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32538" y="2846388"/>
                        <a:ext cx="1066800" cy="971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916773" y="3773065"/>
            <a:ext cx="472276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16773" y="4396312"/>
            <a:ext cx="923092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mol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16773" y="4983399"/>
            <a:ext cx="743569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m = 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n . M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-225844" y="2114979"/>
            <a:ext cx="1228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ym typeface="Wingdings" panose="05000000000000000000" pitchFamily="2" charset="2"/>
              </a:rPr>
              <a:t></a:t>
            </a:r>
            <a:endParaRPr lang="en-US" sz="9600" b="1" dirty="0"/>
          </a:p>
        </p:txBody>
      </p:sp>
    </p:spTree>
    <p:extLst>
      <p:ext uri="{BB962C8B-B14F-4D97-AF65-F5344CB8AC3E}">
        <p14:creationId xmlns:p14="http://schemas.microsoft.com/office/powerpoint/2010/main" val="22819672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6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1"/>
      <p:bldP spid="14" grpId="1"/>
      <p:bldP spid="15" grpId="0"/>
      <p:bldP spid="22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8490" y="-215125"/>
            <a:ext cx="11075831" cy="1557564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BÀI </a:t>
            </a:r>
            <a:r>
              <a:rPr lang="en-US" sz="4400" b="1" dirty="0" smtClean="0">
                <a:solidFill>
                  <a:srgbClr val="FF0000"/>
                </a:solidFill>
              </a:rPr>
              <a:t>22 - TÍNH </a:t>
            </a:r>
            <a:r>
              <a:rPr lang="en-US" sz="4400" b="1" dirty="0">
                <a:solidFill>
                  <a:srgbClr val="FF0000"/>
                </a:solidFill>
              </a:rPr>
              <a:t>THEO PHƯƠNG TRÌNH </a:t>
            </a:r>
            <a:br>
              <a:rPr lang="en-US" sz="4400" b="1" dirty="0">
                <a:solidFill>
                  <a:srgbClr val="FF0000"/>
                </a:solidFill>
              </a:rPr>
            </a:br>
            <a:r>
              <a:rPr lang="en-US" sz="4400" b="1" dirty="0">
                <a:solidFill>
                  <a:srgbClr val="FF0000"/>
                </a:solidFill>
              </a:rPr>
              <a:t>HÓA HỌC (</a:t>
            </a:r>
            <a:r>
              <a:rPr lang="en-US" sz="4400" b="1" dirty="0" err="1" smtClean="0">
                <a:solidFill>
                  <a:srgbClr val="FF0000"/>
                </a:solidFill>
              </a:rPr>
              <a:t>Tiết</a:t>
            </a:r>
            <a:r>
              <a:rPr lang="en-US" sz="4400" b="1" dirty="0" smtClean="0">
                <a:solidFill>
                  <a:srgbClr val="FF0000"/>
                </a:solidFill>
              </a:rPr>
              <a:t> 1</a:t>
            </a:r>
            <a:r>
              <a:rPr lang="en-US" sz="4400" b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239136"/>
            <a:ext cx="10363200" cy="611274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6180" y="1624922"/>
            <a:ext cx="94605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mol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000" dirty="0"/>
              <a:t>:                  </a:t>
            </a:r>
            <a:r>
              <a:rPr lang="en-US" sz="2000" dirty="0" smtClean="0"/>
              <a:t>  </a:t>
            </a:r>
            <a:r>
              <a:rPr lang="en-US" sz="2000" dirty="0" err="1" smtClean="0"/>
              <a:t>hoặc</a:t>
            </a:r>
            <a:r>
              <a:rPr lang="en-US" sz="2000" dirty="0" smtClean="0"/>
              <a:t>  n = </a:t>
            </a:r>
            <a:r>
              <a:rPr lang="en-US" sz="2000" dirty="0"/>
              <a:t>V</a:t>
            </a:r>
            <a:r>
              <a:rPr lang="en-US" sz="2000" dirty="0" smtClean="0"/>
              <a:t>/ 24,79 </a:t>
            </a:r>
            <a:endParaRPr lang="en-US" sz="2000" dirty="0"/>
          </a:p>
          <a:p>
            <a:endParaRPr lang="en-US" sz="2000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2915932"/>
              </p:ext>
            </p:extLst>
          </p:nvPr>
        </p:nvGraphicFramePr>
        <p:xfrm>
          <a:off x="4980343" y="1616193"/>
          <a:ext cx="992187" cy="5818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61" name="Equation" r:id="rId3" imgW="431640" imgH="393480" progId="Equation.DSMT4">
                  <p:embed/>
                </p:oleObj>
              </mc:Choice>
              <mc:Fallback>
                <p:oleObj name="Equation" r:id="rId3" imgW="4316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80343" y="1616193"/>
                        <a:ext cx="992187" cy="5818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84749" y="2080629"/>
            <a:ext cx="418896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46179" y="2526368"/>
            <a:ext cx="804579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mol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57453" y="2993478"/>
            <a:ext cx="64136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: m= n . 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6179" y="3306761"/>
            <a:ext cx="119943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err="1">
                <a:solidFill>
                  <a:srgbClr val="FF0000"/>
                </a:solidFill>
              </a:rPr>
              <a:t>Bài</a:t>
            </a:r>
            <a:r>
              <a:rPr lang="en-US" sz="2500" b="1" dirty="0">
                <a:solidFill>
                  <a:srgbClr val="FF0000"/>
                </a:solidFill>
              </a:rPr>
              <a:t> </a:t>
            </a:r>
            <a:r>
              <a:rPr lang="en-US" sz="2500" b="1" dirty="0" err="1">
                <a:solidFill>
                  <a:srgbClr val="FF0000"/>
                </a:solidFill>
              </a:rPr>
              <a:t>tập</a:t>
            </a:r>
            <a:r>
              <a:rPr lang="en-US" sz="2500" b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522" y="3762277"/>
            <a:ext cx="266290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1b/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/75: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294" y="4339985"/>
            <a:ext cx="1582549" cy="20159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err="1"/>
              <a:t>Tóm</a:t>
            </a:r>
            <a:r>
              <a:rPr lang="en-US" sz="2500" dirty="0"/>
              <a:t> </a:t>
            </a:r>
            <a:r>
              <a:rPr lang="en-US" sz="2500" dirty="0" err="1"/>
              <a:t>tắt</a:t>
            </a:r>
            <a:r>
              <a:rPr lang="en-US" sz="2500" dirty="0"/>
              <a:t>:</a:t>
            </a:r>
          </a:p>
          <a:p>
            <a:r>
              <a:rPr lang="en-US" sz="2500" dirty="0" err="1"/>
              <a:t>m</a:t>
            </a:r>
            <a:r>
              <a:rPr lang="en-US" sz="2500" baseline="-25000" dirty="0" err="1"/>
              <a:t>Fe</a:t>
            </a:r>
            <a:r>
              <a:rPr lang="en-US" sz="2500" dirty="0"/>
              <a:t>= 2,8 g</a:t>
            </a:r>
          </a:p>
          <a:p>
            <a:r>
              <a:rPr lang="en-US" sz="2500" u="sng" dirty="0"/>
              <a:t>M </a:t>
            </a:r>
            <a:r>
              <a:rPr lang="en-US" sz="2500" u="sng" baseline="-25000" dirty="0"/>
              <a:t>Fe</a:t>
            </a:r>
            <a:r>
              <a:rPr lang="en-US" sz="2500" u="sng" dirty="0"/>
              <a:t> = 56 g</a:t>
            </a:r>
          </a:p>
          <a:p>
            <a:r>
              <a:rPr lang="en-US" sz="2500" dirty="0" err="1"/>
              <a:t>m</a:t>
            </a:r>
            <a:r>
              <a:rPr lang="en-US" sz="2500" baseline="-25000" dirty="0" err="1"/>
              <a:t>HCl</a:t>
            </a:r>
            <a:r>
              <a:rPr lang="en-US" sz="2500" baseline="-25000" dirty="0"/>
              <a:t> </a:t>
            </a:r>
            <a:r>
              <a:rPr lang="en-US" sz="2500" dirty="0"/>
              <a:t>= ?</a:t>
            </a:r>
          </a:p>
          <a:p>
            <a:endParaRPr lang="en-US" sz="2500" dirty="0"/>
          </a:p>
        </p:txBody>
      </p:sp>
      <p:sp>
        <p:nvSpPr>
          <p:cNvPr id="13" name="TextBox 12"/>
          <p:cNvSpPr txBox="1"/>
          <p:nvPr/>
        </p:nvSpPr>
        <p:spPr>
          <a:xfrm>
            <a:off x="1394400" y="4314880"/>
            <a:ext cx="265029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C0000"/>
                </a:solidFill>
              </a:rPr>
              <a:t>   </a:t>
            </a:r>
            <a:r>
              <a:rPr lang="en-US" sz="2400" b="1" dirty="0" err="1">
                <a:solidFill>
                  <a:srgbClr val="CC0000"/>
                </a:solidFill>
              </a:rPr>
              <a:t>Tính</a:t>
            </a:r>
            <a:r>
              <a:rPr lang="en-US" sz="2400" b="1" dirty="0">
                <a:solidFill>
                  <a:srgbClr val="CC0000"/>
                </a:solidFill>
              </a:rPr>
              <a:t> </a:t>
            </a:r>
            <a:r>
              <a:rPr lang="en-US" sz="2400" b="1" dirty="0" err="1">
                <a:solidFill>
                  <a:srgbClr val="CC0000"/>
                </a:solidFill>
              </a:rPr>
              <a:t>số</a:t>
            </a:r>
            <a:r>
              <a:rPr lang="en-US" sz="2400" b="1" dirty="0">
                <a:solidFill>
                  <a:srgbClr val="CC0000"/>
                </a:solidFill>
              </a:rPr>
              <a:t> </a:t>
            </a:r>
            <a:r>
              <a:rPr lang="en-US" sz="2400" b="1" dirty="0" err="1">
                <a:solidFill>
                  <a:srgbClr val="CC0000"/>
                </a:solidFill>
              </a:rPr>
              <a:t>mol</a:t>
            </a:r>
            <a:r>
              <a:rPr lang="en-US" sz="2400" b="1" dirty="0">
                <a:solidFill>
                  <a:srgbClr val="CC0000"/>
                </a:solidFill>
              </a:rPr>
              <a:t>:   </a:t>
            </a: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6995604"/>
              </p:ext>
            </p:extLst>
          </p:nvPr>
        </p:nvGraphicFramePr>
        <p:xfrm>
          <a:off x="4854575" y="4117975"/>
          <a:ext cx="2879725" cy="74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62" name="Equation" r:id="rId5" imgW="1676160" imgH="431640" progId="Equation.DSMT4">
                  <p:embed/>
                </p:oleObj>
              </mc:Choice>
              <mc:Fallback>
                <p:oleObj name="Equation" r:id="rId5" imgW="167616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54575" y="4117975"/>
                        <a:ext cx="2879725" cy="744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388690" y="4905956"/>
            <a:ext cx="3705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C0000"/>
                </a:solidFill>
              </a:rPr>
              <a:t>   </a:t>
            </a:r>
            <a:r>
              <a:rPr lang="en-US" sz="2400" b="1" dirty="0" err="1">
                <a:solidFill>
                  <a:srgbClr val="CC0000"/>
                </a:solidFill>
              </a:rPr>
              <a:t>Phương</a:t>
            </a:r>
            <a:r>
              <a:rPr lang="en-US" sz="2400" b="1" dirty="0">
                <a:solidFill>
                  <a:srgbClr val="CC0000"/>
                </a:solidFill>
              </a:rPr>
              <a:t> </a:t>
            </a:r>
            <a:r>
              <a:rPr lang="en-US" sz="2400" b="1" dirty="0" err="1">
                <a:solidFill>
                  <a:srgbClr val="CC0000"/>
                </a:solidFill>
              </a:rPr>
              <a:t>trình</a:t>
            </a:r>
            <a:r>
              <a:rPr lang="en-US" sz="2400" b="1" dirty="0">
                <a:solidFill>
                  <a:srgbClr val="CC0000"/>
                </a:solidFill>
              </a:rPr>
              <a:t> </a:t>
            </a:r>
            <a:r>
              <a:rPr lang="en-US" sz="2400" b="1" dirty="0" err="1" smtClean="0">
                <a:solidFill>
                  <a:srgbClr val="CC0000"/>
                </a:solidFill>
              </a:rPr>
              <a:t>hóa</a:t>
            </a:r>
            <a:r>
              <a:rPr lang="en-US" sz="2400" b="1" dirty="0" smtClean="0">
                <a:solidFill>
                  <a:srgbClr val="CC0000"/>
                </a:solidFill>
              </a:rPr>
              <a:t> </a:t>
            </a:r>
            <a:r>
              <a:rPr lang="en-US" sz="2400" b="1" dirty="0" err="1" smtClean="0">
                <a:solidFill>
                  <a:srgbClr val="CC0000"/>
                </a:solidFill>
              </a:rPr>
              <a:t>học</a:t>
            </a:r>
            <a:r>
              <a:rPr lang="en-US" sz="2400" b="1" dirty="0" smtClean="0">
                <a:solidFill>
                  <a:srgbClr val="CC0000"/>
                </a:solidFill>
              </a:rPr>
              <a:t>:</a:t>
            </a:r>
            <a:endParaRPr lang="en-US" sz="2400" b="1" dirty="0">
              <a:solidFill>
                <a:srgbClr val="CC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25970" y="4911546"/>
            <a:ext cx="615771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/>
              <a:t>Fe   +        2HCl                    FeCl</a:t>
            </a:r>
            <a:r>
              <a:rPr lang="en-US" sz="2500" baseline="-25000" dirty="0"/>
              <a:t>2  </a:t>
            </a:r>
            <a:r>
              <a:rPr lang="en-US" sz="2500" dirty="0"/>
              <a:t>   +               H</a:t>
            </a:r>
            <a:r>
              <a:rPr lang="en-US" sz="2500" baseline="-25000" dirty="0"/>
              <a:t>2</a:t>
            </a:r>
            <a:endParaRPr lang="en-US" sz="2500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4313222"/>
              </p:ext>
            </p:extLst>
          </p:nvPr>
        </p:nvGraphicFramePr>
        <p:xfrm>
          <a:off x="7325664" y="4981955"/>
          <a:ext cx="722797" cy="3730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63" name="Equation" r:id="rId7" imgW="393480" imgH="203040" progId="Equation.3">
                  <p:embed/>
                </p:oleObj>
              </mc:Choice>
              <mc:Fallback>
                <p:oleObj name="Equation" r:id="rId7" imgW="39348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325664" y="4981955"/>
                        <a:ext cx="722797" cy="3730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572627" y="5366981"/>
            <a:ext cx="286086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C0000"/>
                </a:solidFill>
              </a:rPr>
              <a:t>Theo </a:t>
            </a:r>
            <a:r>
              <a:rPr lang="en-US" sz="2400" b="1" dirty="0" err="1">
                <a:solidFill>
                  <a:srgbClr val="CC0000"/>
                </a:solidFill>
              </a:rPr>
              <a:t>phương</a:t>
            </a:r>
            <a:r>
              <a:rPr lang="en-US" sz="2400" b="1" dirty="0">
                <a:solidFill>
                  <a:srgbClr val="CC0000"/>
                </a:solidFill>
              </a:rPr>
              <a:t> </a:t>
            </a:r>
            <a:r>
              <a:rPr lang="en-US" sz="2400" b="1" dirty="0" err="1">
                <a:solidFill>
                  <a:srgbClr val="CC0000"/>
                </a:solidFill>
              </a:rPr>
              <a:t>trình</a:t>
            </a:r>
            <a:r>
              <a:rPr lang="en-US" sz="2400" b="1" dirty="0">
                <a:solidFill>
                  <a:srgbClr val="CC0000"/>
                </a:solidFill>
              </a:rPr>
              <a:t>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612859" y="5406463"/>
            <a:ext cx="817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1mol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096234" y="5325630"/>
            <a:ext cx="817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2mol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835380" y="5351514"/>
            <a:ext cx="10246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   1mol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164960" y="5378514"/>
            <a:ext cx="886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 1mol</a:t>
            </a:r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9105894"/>
              </p:ext>
            </p:extLst>
          </p:nvPr>
        </p:nvGraphicFramePr>
        <p:xfrm>
          <a:off x="5409792" y="5418979"/>
          <a:ext cx="660807" cy="3730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64" name="Equation" r:id="rId9" imgW="393480" imgH="203040" progId="Equation.3">
                  <p:embed/>
                </p:oleObj>
              </mc:Choice>
              <mc:Fallback>
                <p:oleObj name="Equation" r:id="rId9" imgW="39348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409792" y="5418979"/>
                        <a:ext cx="660807" cy="3730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3500655"/>
              </p:ext>
            </p:extLst>
          </p:nvPr>
        </p:nvGraphicFramePr>
        <p:xfrm>
          <a:off x="7300471" y="5403605"/>
          <a:ext cx="722797" cy="3730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65" name="Equation" r:id="rId11" imgW="393480" imgH="203040" progId="Equation.3">
                  <p:embed/>
                </p:oleObj>
              </mc:Choice>
              <mc:Fallback>
                <p:oleObj name="Equation" r:id="rId11" imgW="39348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300471" y="5403605"/>
                        <a:ext cx="722797" cy="3730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4558314"/>
              </p:ext>
            </p:extLst>
          </p:nvPr>
        </p:nvGraphicFramePr>
        <p:xfrm>
          <a:off x="9487224" y="5418979"/>
          <a:ext cx="722797" cy="3730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66" name="Equation" r:id="rId12" imgW="393480" imgH="203040" progId="Equation.3">
                  <p:embed/>
                </p:oleObj>
              </mc:Choice>
              <mc:Fallback>
                <p:oleObj name="Equation" r:id="rId12" imgW="39348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487224" y="5418979"/>
                        <a:ext cx="722797" cy="3730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1603519" y="5875683"/>
            <a:ext cx="1512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C0000"/>
                </a:solidFill>
              </a:rPr>
              <a:t>Theo </a:t>
            </a:r>
            <a:r>
              <a:rPr lang="en-US" sz="2400" b="1" dirty="0" err="1">
                <a:solidFill>
                  <a:srgbClr val="CC0000"/>
                </a:solidFill>
              </a:rPr>
              <a:t>đề</a:t>
            </a:r>
            <a:r>
              <a:rPr lang="en-US" sz="2400" b="1" dirty="0">
                <a:solidFill>
                  <a:srgbClr val="CC0000"/>
                </a:solidFill>
              </a:rPr>
              <a:t>: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533323" y="5820603"/>
            <a:ext cx="728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0,05</a:t>
            </a:r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0633378"/>
              </p:ext>
            </p:extLst>
          </p:nvPr>
        </p:nvGraphicFramePr>
        <p:xfrm>
          <a:off x="5235141" y="5885466"/>
          <a:ext cx="660807" cy="3730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67" name="Equation" r:id="rId13" imgW="393480" imgH="203040" progId="Equation.3">
                  <p:embed/>
                </p:oleObj>
              </mc:Choice>
              <mc:Fallback>
                <p:oleObj name="Equation" r:id="rId13" imgW="39348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235141" y="5885466"/>
                        <a:ext cx="660807" cy="3730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1833459"/>
              </p:ext>
            </p:extLst>
          </p:nvPr>
        </p:nvGraphicFramePr>
        <p:xfrm>
          <a:off x="7350199" y="5868128"/>
          <a:ext cx="660807" cy="3730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68" name="Equation" r:id="rId15" imgW="393480" imgH="203040" progId="Equation.3">
                  <p:embed/>
                </p:oleObj>
              </mc:Choice>
              <mc:Fallback>
                <p:oleObj name="Equation" r:id="rId15" imgW="39348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350199" y="5868128"/>
                        <a:ext cx="660807" cy="3730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9870233"/>
              </p:ext>
            </p:extLst>
          </p:nvPr>
        </p:nvGraphicFramePr>
        <p:xfrm>
          <a:off x="9526653" y="5858171"/>
          <a:ext cx="660807" cy="3730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69" name="Equation" r:id="rId16" imgW="393480" imgH="203040" progId="Equation.3">
                  <p:embed/>
                </p:oleObj>
              </mc:Choice>
              <mc:Fallback>
                <p:oleObj name="Equation" r:id="rId16" imgW="39348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526653" y="5858171"/>
                        <a:ext cx="660807" cy="3730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5094885"/>
              </p:ext>
            </p:extLst>
          </p:nvPr>
        </p:nvGraphicFramePr>
        <p:xfrm>
          <a:off x="5925109" y="5760398"/>
          <a:ext cx="1441450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70" name="Equation" r:id="rId17" imgW="838080" imgH="393480" progId="Equation.3">
                  <p:embed/>
                </p:oleObj>
              </mc:Choice>
              <mc:Fallback>
                <p:oleObj name="Equation" r:id="rId17" imgW="83808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925109" y="5760398"/>
                        <a:ext cx="1441450" cy="677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6119352"/>
              </p:ext>
            </p:extLst>
          </p:nvPr>
        </p:nvGraphicFramePr>
        <p:xfrm>
          <a:off x="7999459" y="5733062"/>
          <a:ext cx="1571625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71" name="Equation" r:id="rId19" imgW="914400" imgH="393480" progId="Equation.3">
                  <p:embed/>
                </p:oleObj>
              </mc:Choice>
              <mc:Fallback>
                <p:oleObj name="Equation" r:id="rId19" imgW="91440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7999459" y="5733062"/>
                        <a:ext cx="1571625" cy="677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6221596"/>
              </p:ext>
            </p:extLst>
          </p:nvPr>
        </p:nvGraphicFramePr>
        <p:xfrm>
          <a:off x="10175231" y="5764157"/>
          <a:ext cx="1571625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72" name="Equation" r:id="rId21" imgW="914400" imgH="393480" progId="Equation.3">
                  <p:embed/>
                </p:oleObj>
              </mc:Choice>
              <mc:Fallback>
                <p:oleObj name="Equation" r:id="rId21" imgW="91440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0175231" y="5764157"/>
                        <a:ext cx="1571625" cy="677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Connector 18"/>
          <p:cNvCxnSpPr/>
          <p:nvPr/>
        </p:nvCxnSpPr>
        <p:spPr>
          <a:xfrm>
            <a:off x="1599117" y="4491083"/>
            <a:ext cx="0" cy="19198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1587114" y="5885466"/>
            <a:ext cx="596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dirty="0" err="1" smtClean="0"/>
              <a:t>mol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7971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7" grpId="0"/>
      <p:bldP spid="18" grpId="0"/>
      <p:bldP spid="20" grpId="0"/>
      <p:bldP spid="21" grpId="0"/>
      <p:bldP spid="23" grpId="0"/>
      <p:bldP spid="24" grpId="0"/>
      <p:bldP spid="25" grpId="0"/>
      <p:bldP spid="29" grpId="0"/>
      <p:bldP spid="32" grpId="0"/>
      <p:bldP spid="3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637</TotalTime>
  <Words>1900</Words>
  <Application>Microsoft Office PowerPoint</Application>
  <PresentationFormat>Widescreen</PresentationFormat>
  <Paragraphs>318</Paragraphs>
  <Slides>26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8" baseType="lpstr">
      <vt:lpstr>MS PGothic</vt:lpstr>
      <vt:lpstr>.VnTime</vt:lpstr>
      <vt:lpstr>Arial</vt:lpstr>
      <vt:lpstr>Calibri</vt:lpstr>
      <vt:lpstr>Calibri Light</vt:lpstr>
      <vt:lpstr>Cambria Math</vt:lpstr>
      <vt:lpstr>Times New Roman</vt:lpstr>
      <vt:lpstr>Wingdings</vt:lpstr>
      <vt:lpstr>Wingdings 3</vt:lpstr>
      <vt:lpstr>Office Theme</vt:lpstr>
      <vt:lpstr>Equation</vt:lpstr>
      <vt:lpstr>Equation.DSMT4</vt:lpstr>
      <vt:lpstr>PowerPoint Presentation</vt:lpstr>
      <vt:lpstr>BÀI 22 TÍNH THEO PHƯƠNG TRÌNH  HÓA HỌC (2 Tiết )</vt:lpstr>
      <vt:lpstr>BÀI 22 TÍNH THEO PHƯƠNG TRÌNH  HÓA HỌC (Tiết 1)</vt:lpstr>
      <vt:lpstr>PowerPoint Presentation</vt:lpstr>
      <vt:lpstr>PowerPoint Presentation</vt:lpstr>
      <vt:lpstr>PowerPoint Presentation</vt:lpstr>
      <vt:lpstr>BÀI 22 TÍNH THEO PHƯƠNG TRÌNH  HÓA HỌC (Tiết 1)</vt:lpstr>
      <vt:lpstr>BÀI 22  TÍNH THEO PHƯƠNG TRÌNH  HÓA HỌC (Tiết 1)</vt:lpstr>
      <vt:lpstr>BÀI 22 - TÍNH THEO PHƯƠNG TRÌNH  HÓA HỌC (Tiết 1)</vt:lpstr>
      <vt:lpstr>BÀI 22 - TÍNH THEO PHƯƠNG TRÌNH  HÓA HỌC (Tiết 1)</vt:lpstr>
      <vt:lpstr>BÀI 22 - TÍNH THEO PHƯƠNG TRÌNH  HÓA HỌC (Tiết 1)</vt:lpstr>
      <vt:lpstr>BÀI 22 - TÍNH THEO PHƯƠNG TRÌNH  HÓA HỌC (Tiết 1)</vt:lpstr>
      <vt:lpstr>PowerPoint Presentation</vt:lpstr>
      <vt:lpstr>PowerPoint Presentation</vt:lpstr>
      <vt:lpstr>Bài 22: TÍNH THEO PHƯƠNG TRÌNH HÓA HỌC ( Tiết 2)</vt:lpstr>
      <vt:lpstr> Bài 22: TÍNH THEO PHƯƠNG TRÌNH HÓA HỌC ( Tiết 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Asus</cp:lastModifiedBy>
  <cp:revision>82</cp:revision>
  <dcterms:created xsi:type="dcterms:W3CDTF">2019-11-21T12:42:34Z</dcterms:created>
  <dcterms:modified xsi:type="dcterms:W3CDTF">2022-08-08T07:41:22Z</dcterms:modified>
</cp:coreProperties>
</file>