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1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449DD-4CDE-412D-AE4D-F78E89E73526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09ED4-9D99-48C5-9ECE-F820B8C23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75C7D2-C77F-4AA0-BB8B-6D487D337BD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2C0BA9-114A-460B-B2B6-127222A9122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F82E5D-9CAD-40F8-9A4C-9FA9CF8F534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9ED4-9D99-48C5-9ECE-F820B8C23E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035A-00A3-452D-8EA6-EA0F4CF3A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E7C4-9DF4-462B-913F-0BF574AE27D5}" type="datetimeFigureOut">
              <a:rPr lang="en-US" smtClean="0"/>
              <a:pPr/>
              <a:t>29/07/2022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EF59-8325-4F34-B31A-AEEE602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9601200" cy="19812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THẦY CÔ VÀ CÁC  EM HỌC SINH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Công Nghệ 8</a:t>
            </a:r>
          </a:p>
        </p:txBody>
      </p:sp>
      <p:pic>
        <p:nvPicPr>
          <p:cNvPr id="5123" name="Picture 2" descr="C:\Users\HP\Desktop\bai giang\cong tr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229600" cy="4067175"/>
          </a:xfrm>
        </p:spPr>
      </p:pic>
      <p:sp>
        <p:nvSpPr>
          <p:cNvPr id="4" name="Rectangle 3"/>
          <p:cNvSpPr/>
          <p:nvPr/>
        </p:nvSpPr>
        <p:spPr bwMode="auto">
          <a:xfrm>
            <a:off x="762000" y="5562600"/>
            <a:ext cx="8382000" cy="13065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THCS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3886200" cy="2895600"/>
          </a:xfrm>
          <a:prstGeom prst="rect">
            <a:avLst/>
          </a:prstGeom>
        </p:spPr>
      </p:pic>
      <p:pic>
        <p:nvPicPr>
          <p:cNvPr id="3" name="Picture 2" descr="Screenshot 2021-11-15 2145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85354"/>
            <a:ext cx="2743200" cy="2115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505200"/>
            <a:ext cx="13716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505200"/>
            <a:ext cx="13716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16200000" flipV="1">
            <a:off x="4114800" y="3048000"/>
            <a:ext cx="685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 rot="5400000">
            <a:off x="1030933" y="3850332"/>
            <a:ext cx="605135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</p:cNvCxnSpPr>
          <p:nvPr/>
        </p:nvCxnSpPr>
        <p:spPr>
          <a:xfrm rot="16200000" flipH="1">
            <a:off x="1754833" y="3964632"/>
            <a:ext cx="681335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bo-dao-keo-uncle-bills-ka007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26533"/>
            <a:ext cx="3429000" cy="3429000"/>
          </a:xfrm>
        </p:spPr>
      </p:pic>
      <p:pic>
        <p:nvPicPr>
          <p:cNvPr id="6" name="Content Placeholder 5" descr="xoong-noi-moi-mua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4167" y="1447800"/>
            <a:ext cx="4514127" cy="2971800"/>
          </a:xfrm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au-hoa-dau-may-hoi-nuoc-se-hoat-dong-tren-doan-duong-sat-hue-da-nang-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81174"/>
            <a:ext cx="6858000" cy="3857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1143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2097733" y="2021532"/>
            <a:ext cx="1443335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9537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/>
          </a:p>
        </p:txBody>
      </p:sp>
      <p:pic>
        <p:nvPicPr>
          <p:cNvPr id="5" name="Content Placeholder 4" descr="antd-cau-chuong-duong-24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3294048"/>
          </a:xfrm>
        </p:spPr>
      </p:pic>
      <p:pic>
        <p:nvPicPr>
          <p:cNvPr id="6" name="Content Placeholder 5" descr="unnamed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1"/>
            <a:ext cx="3394472" cy="3276599"/>
          </a:xfrm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743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(SGK-87)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105400" cy="609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MỐI GHÉP THÁO 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shot 2021-11-16 2039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70" y="2057400"/>
            <a:ext cx="8406530" cy="30302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1430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8001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338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96466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9646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creenshot 2021-11-16 21230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859" y="1996280"/>
            <a:ext cx="4362825" cy="394732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812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429000" y="2362200"/>
            <a:ext cx="35814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352800" y="2743200"/>
            <a:ext cx="41910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352800" y="4343398"/>
            <a:ext cx="3429000" cy="3810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18288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 rot="5400000">
            <a:off x="3324255" y="2409855"/>
            <a:ext cx="97149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76400" y="1981200"/>
            <a:ext cx="1676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rot="16200000" flipH="1">
            <a:off x="2257455" y="2638455"/>
            <a:ext cx="120009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200" y="3254514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3, 4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1295400" y="3608457"/>
            <a:ext cx="685800" cy="707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3"/>
          </p:cNvCxnSpPr>
          <p:nvPr/>
        </p:nvCxnSpPr>
        <p:spPr>
          <a:xfrm>
            <a:off x="1295400" y="3608457"/>
            <a:ext cx="685800" cy="491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2400" y="510540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 flipV="1">
            <a:off x="1371600" y="4724400"/>
            <a:ext cx="1828800" cy="5810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609600" y="990600"/>
            <a:ext cx="769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lông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gồm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đai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ốc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(1),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vòng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đệm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(2), chi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(3,4),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lông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(5).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4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21-11-16 21563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3962400" cy="3962400"/>
          </a:xfrm>
        </p:spPr>
      </p:pic>
      <p:pic>
        <p:nvPicPr>
          <p:cNvPr id="6" name="Content Placeholder 5" descr="Screenshot 2021-11-16 21572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0" y="3506756"/>
            <a:ext cx="3048000" cy="2970244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67" y="4267200"/>
            <a:ext cx="2404533" cy="2438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67000" y="41910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(1),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(2),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(3, 4),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(6).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1219200" y="2133600"/>
            <a:ext cx="838200" cy="2590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 flipV="1">
            <a:off x="6629400" y="2743200"/>
            <a:ext cx="7620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6019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(3, 4),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(7).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124200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rot="16200000" flipH="1">
            <a:off x="4868793" y="3725793"/>
            <a:ext cx="1273314" cy="148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2"/>
          </p:cNvCxnSpPr>
          <p:nvPr/>
        </p:nvCxnSpPr>
        <p:spPr>
          <a:xfrm rot="16200000" flipH="1">
            <a:off x="5097393" y="3497193"/>
            <a:ext cx="816114" cy="148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400" y="32004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rot="5400000">
            <a:off x="6943755" y="3438555"/>
            <a:ext cx="81909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2"/>
          </p:cNvCxnSpPr>
          <p:nvPr/>
        </p:nvCxnSpPr>
        <p:spPr>
          <a:xfrm rot="5400000">
            <a:off x="7096154" y="3971956"/>
            <a:ext cx="1200092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152400"/>
            <a:ext cx="1295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638205" y="790605"/>
            <a:ext cx="1352490" cy="876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2800" y="152400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rot="5400000">
            <a:off x="2409855" y="352455"/>
            <a:ext cx="120009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28800" y="1524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rot="5400000">
            <a:off x="1762155" y="847755"/>
            <a:ext cx="89529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1"/>
          </p:cNvCxnSpPr>
          <p:nvPr/>
        </p:nvCxnSpPr>
        <p:spPr>
          <a:xfrm rot="10800000">
            <a:off x="3733800" y="1600203"/>
            <a:ext cx="457200" cy="1877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6" idx="1"/>
          </p:cNvCxnSpPr>
          <p:nvPr/>
        </p:nvCxnSpPr>
        <p:spPr>
          <a:xfrm rot="10800000">
            <a:off x="3581400" y="2895601"/>
            <a:ext cx="609600" cy="582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1" grpId="0"/>
      <p:bldP spid="3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2667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(3,4), Bu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(5).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(3,4),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(6).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đinh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(3,4), 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Đinh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v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(7).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24200"/>
            <a:ext cx="8991600" cy="6858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shot 2021-11-16 20395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76200"/>
            <a:ext cx="8610600" cy="310382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38100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Giống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luồn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lỗ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chi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95633" y="4572000"/>
            <a:ext cx="1733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graphicFrame>
        <p:nvGraphicFramePr>
          <p:cNvPr id="7" name="Group 38">
            <a:extLst>
              <a:ext uri="{FF2B5EF4-FFF2-40B4-BE49-F238E27FC236}">
                <a16:creationId xmlns:a16="http://schemas.microsoft.com/office/drawing/2014/main" xmlns="" id="{92564A92-6756-44A7-9118-917DEEEAFDA1}"/>
              </a:ext>
            </a:extLst>
          </p:cNvPr>
          <p:cNvGraphicFramePr>
            <a:graphicFrameLocks/>
          </p:cNvGraphicFramePr>
          <p:nvPr/>
        </p:nvGraphicFramePr>
        <p:xfrm>
          <a:off x="152400" y="5105400"/>
          <a:ext cx="8915400" cy="1600200"/>
        </p:xfrm>
        <a:graphic>
          <a:graphicData uri="http://schemas.openxmlformats.org/drawingml/2006/table">
            <a:tbl>
              <a:tblPr/>
              <a:tblGrid>
                <a:gridCol w="311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Mối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lông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cấy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vít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8125" y="6015335"/>
            <a:ext cx="311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Arial" charset="0"/>
              </a:rPr>
              <a:t>Chi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4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ren</a:t>
            </a:r>
            <a:endParaRPr lang="vi-VN" alt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6275" y="6015335"/>
            <a:ext cx="2803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latin typeface="Times New Roman" pitchFamily="18" charset="0"/>
                <a:cs typeface="Arial" charset="0"/>
              </a:rPr>
              <a:t>Chi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4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ren</a:t>
            </a:r>
            <a:endParaRPr lang="vi-VN" alt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3600" y="5874603"/>
            <a:ext cx="3068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Arial" charset="0"/>
              </a:rPr>
              <a:t>Chi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4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ren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cần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đai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Arial" charset="0"/>
              </a:rPr>
              <a:t>ốc</a:t>
            </a:r>
            <a:endParaRPr lang="vi-VN" altLang="en-US" sz="24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BULONG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28600" y="1371600"/>
            <a:ext cx="297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U LONG 1"/>
          <p:cNvPicPr>
            <a:picLocks noChangeAspect="1" noChangeArrowheads="1" noCrop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895600" y="769938"/>
            <a:ext cx="60198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3733800" y="101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Mối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bu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lông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d-powerpoint-d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533400"/>
            <a:ext cx="6400800" cy="1241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 25+26: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 GHÉP CỐ ĐỊNH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209800"/>
            <a:ext cx="41148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MỐI GHÉP CỐ ĐỊNH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8194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MỐI GHÉP KHÔNG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THÁO ĐƯỢC: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36576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GHÉP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THÁO ĐƯỢC: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1910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VIT CAY 1"/>
          <p:cNvPicPr>
            <a:picLocks noChangeAspect="1" noChangeArrowheads="1" noCrop="1"/>
          </p:cNvPicPr>
          <p:nvPr/>
        </p:nvPicPr>
        <p:blipFill>
          <a:blip r:embed="rId2">
            <a:lum bright="6000" contrast="48000"/>
          </a:blip>
          <a:srcRect/>
          <a:stretch>
            <a:fillRect/>
          </a:stretch>
        </p:blipFill>
        <p:spPr bwMode="auto">
          <a:xfrm>
            <a:off x="3581400" y="895350"/>
            <a:ext cx="5486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4" descr="vit cay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17567" r="3152"/>
          <a:stretch>
            <a:fillRect/>
          </a:stretch>
        </p:blipFill>
        <p:spPr bwMode="auto">
          <a:xfrm>
            <a:off x="304800" y="16002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3657600" y="17722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Mối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vít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cấy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DINH 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D3A4D"/>
              </a:clrFrom>
              <a:clrTo>
                <a:srgbClr val="7D3A4D">
                  <a:alpha val="0"/>
                </a:srgbClr>
              </a:clrTo>
            </a:clrChange>
            <a:lum contrast="42000"/>
          </a:blip>
          <a:srcRect t="13333" b="17778"/>
          <a:stretch>
            <a:fillRect/>
          </a:stretch>
        </p:blipFill>
        <p:spPr bwMode="auto">
          <a:xfrm>
            <a:off x="228600" y="2590800"/>
            <a:ext cx="3048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DINH VIT 1"/>
          <p:cNvPicPr>
            <a:picLocks noChangeAspect="1" noChangeArrowheads="1" noCrop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352800" y="1371600"/>
            <a:ext cx="5562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-228600" y="16002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Mối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đinh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Arial" charset="0"/>
              </a:rPr>
              <a:t>vít</a:t>
            </a:r>
            <a:r>
              <a:rPr lang="en-US" altLang="en-US" sz="3200" b="1" dirty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762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Content Placeholder 3" descr="Screenshot 2021-11-16 2039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0" y="779739"/>
            <a:ext cx="8406530" cy="3030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733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733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733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6096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ưu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6096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giản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dễ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tháo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43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69888" y="4089400"/>
            <a:ext cx="2620962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 err="1"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chi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chiều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dày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lớn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cần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tháo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lắp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309938" y="4089400"/>
            <a:ext cx="2620962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 err="1">
                <a:latin typeface="Times New Roman" pitchFamily="18" charset="0"/>
                <a:cs typeface="Arial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khi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những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chi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chiều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dày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quá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lớn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248400" y="4151313"/>
            <a:ext cx="2359025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 err="1"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những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chi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ghép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chịu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lực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nhỏ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4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ren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giản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dễ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tháo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762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62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bu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lông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chi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dày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lớn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tháo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vít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cấy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Mối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đinh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vít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chịu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lực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457200"/>
            <a:ext cx="586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C184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C184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609600"/>
            <a:ext cx="8382000" cy="6248400"/>
            <a:chOff x="288" y="240"/>
            <a:chExt cx="5280" cy="393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36" y="240"/>
              <a:ext cx="5232" cy="1680"/>
              <a:chOff x="624" y="480"/>
              <a:chExt cx="4512" cy="1440"/>
            </a:xfrm>
          </p:grpSpPr>
          <p:pic>
            <p:nvPicPr>
              <p:cNvPr id="3" name="Picture 2" descr="THUY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4" y="480"/>
                <a:ext cx="216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3" descr="THUY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480"/>
                <a:ext cx="2064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2016"/>
              <a:ext cx="240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2074"/>
              <a:ext cx="2544" cy="20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905000" y="1371600"/>
            <a:ext cx="14478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457200" y="4038600"/>
            <a:ext cx="3200400" cy="2667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7107238" y="1371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096000" y="4724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7239000" y="54102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09600" y="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MỘT SỐ ỨNG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DỤNG TRONG THỰC TẾ 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  <p:bldP spid="36877" grpId="0" animBg="1"/>
      <p:bldP spid="36879" grpId="0" animBg="1"/>
      <p:bldP spid="368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7" name="Picture 65" descr="Hình ảnh01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2950" y="1371600"/>
            <a:ext cx="2686050" cy="3581400"/>
          </a:xfrm>
          <a:noFill/>
        </p:spPr>
      </p:pic>
      <p:pic>
        <p:nvPicPr>
          <p:cNvPr id="60427" name="Picture 11" descr="Hình ảnh0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1143000" y="3657600"/>
            <a:ext cx="7620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5257800" y="2895600"/>
            <a:ext cx="9144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2362200" y="274320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7315200" y="220980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7086600" y="358140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1905000" y="762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 animBg="1"/>
      <p:bldP spid="116745" grpId="0" animBg="1"/>
      <p:bldP spid="1167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41363"/>
            <a:ext cx="72390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2438400" y="42672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4267200" y="32766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2286000" y="20574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6172200" y="35814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4343400" y="16764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5486400" y="31242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1676400" y="36576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>
            <a:off x="5105400" y="46482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5715000" y="18288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3505200" y="1371600"/>
            <a:ext cx="533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1905000" y="1016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17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(SGK-90)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DẶN DÒ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9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637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10600" cy="3276600"/>
          </a:xfrm>
        </p:spPr>
        <p:txBody>
          <a:bodyPr>
            <a:normAutofit fontScale="85000" lnSpcReduction="10000"/>
          </a:bodyPr>
          <a:lstStyle/>
          <a:p>
            <a:pPr algn="l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then,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MỐI GHÉP CỐ ĐỊNH: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5" descr="T86_H25-1a_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09394"/>
            <a:ext cx="4114800" cy="31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2019300" y="1714500"/>
            <a:ext cx="8382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1371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857500" y="2933700"/>
            <a:ext cx="9144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3200400" y="4802207"/>
            <a:ext cx="5867400" cy="1827193"/>
          </a:xfrm>
          <a:prstGeom prst="cloudCallout">
            <a:avLst>
              <a:gd name="adj1" fmla="val -44112"/>
              <a:gd name="adj2" fmla="val 51994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514600" y="2286000"/>
            <a:ext cx="7620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28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moi 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3861407" cy="288743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57600" y="40386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21-11-15 1715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864" y="763607"/>
            <a:ext cx="5344271" cy="4222805"/>
          </a:xfrm>
        </p:spPr>
      </p:pic>
      <p:sp>
        <p:nvSpPr>
          <p:cNvPr id="5" name="Oval 4"/>
          <p:cNvSpPr/>
          <p:nvPr/>
        </p:nvSpPr>
        <p:spPr>
          <a:xfrm>
            <a:off x="3810000" y="5716607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62400" y="4573607"/>
            <a:ext cx="4114800" cy="1827193"/>
          </a:xfrm>
          <a:prstGeom prst="cloudCallout">
            <a:avLst>
              <a:gd name="adj1" fmla="val -41852"/>
              <a:gd name="adj2" fmla="val -58272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06407"/>
            <a:ext cx="2590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2"/>
          <p:cNvSpPr>
            <a:spLocks noChangeArrowheads="1"/>
          </p:cNvSpPr>
          <p:nvPr/>
        </p:nvSpPr>
        <p:spPr bwMode="auto">
          <a:xfrm>
            <a:off x="3124200" y="4421207"/>
            <a:ext cx="5715000" cy="1827193"/>
          </a:xfrm>
          <a:prstGeom prst="cloudCallout">
            <a:avLst>
              <a:gd name="adj1" fmla="val -80222"/>
              <a:gd name="adj2" fmla="val 16532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cho biết làm thế nào để tháo rời các chi tiết của hai mối ghép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trên?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4102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5" descr="T86_H25-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73100"/>
            <a:ext cx="3505200" cy="2984500"/>
          </a:xfrm>
          <a:prstGeom prst="rect">
            <a:avLst/>
          </a:prstGeom>
          <a:noFill/>
          <a:ln w="15875">
            <a:solidFill>
              <a:srgbClr val="00FF00"/>
            </a:solidFill>
            <a:prstDash val="lgDashDotDot"/>
            <a:miter lim="800000"/>
            <a:headEnd/>
            <a:tailEnd/>
          </a:ln>
        </p:spPr>
      </p:pic>
      <p:pic>
        <p:nvPicPr>
          <p:cNvPr id="245766" name="Picture 6" descr="T86_H25-1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85800"/>
            <a:ext cx="3962400" cy="2960687"/>
          </a:xfrm>
          <a:prstGeom prst="rect">
            <a:avLst/>
          </a:prstGeom>
          <a:noFill/>
          <a:ln w="15875">
            <a:solidFill>
              <a:srgbClr val="6BC45C"/>
            </a:solidFill>
            <a:prstDash val="lgDashDotDot"/>
            <a:miter lim="800000"/>
            <a:headEnd/>
            <a:tailEnd/>
          </a:ln>
        </p:spPr>
      </p:pic>
      <p:sp>
        <p:nvSpPr>
          <p:cNvPr id="245767" name="AutoShape 7"/>
          <p:cNvSpPr>
            <a:spLocks noChangeArrowheads="1"/>
          </p:cNvSpPr>
          <p:nvPr/>
        </p:nvSpPr>
        <p:spPr bwMode="auto">
          <a:xfrm>
            <a:off x="304800" y="3810000"/>
            <a:ext cx="3657600" cy="510778"/>
          </a:xfrm>
          <a:prstGeom prst="wedgeRoundRectCallout">
            <a:avLst>
              <a:gd name="adj1" fmla="val -9510"/>
              <a:gd name="adj2" fmla="val -46811"/>
              <a:gd name="adj3" fmla="val 1666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68" name="AutoShape 8"/>
          <p:cNvSpPr>
            <a:spLocks noChangeArrowheads="1"/>
          </p:cNvSpPr>
          <p:nvPr/>
        </p:nvSpPr>
        <p:spPr bwMode="auto">
          <a:xfrm>
            <a:off x="4800600" y="3810000"/>
            <a:ext cx="3429000" cy="510778"/>
          </a:xfrm>
          <a:prstGeom prst="wedgeRoundRectCallout">
            <a:avLst>
              <a:gd name="adj1" fmla="val 1806"/>
              <a:gd name="adj2" fmla="val -49819"/>
              <a:gd name="adj3" fmla="val 16667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2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/>
      <p:bldP spid="245767" grpId="0" animBg="1"/>
      <p:bldP spid="2457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4102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1000" y="0"/>
            <a:ext cx="8077200" cy="954107"/>
          </a:xfrm>
          <a:prstGeom prst="rect">
            <a:avLst/>
          </a:prstGeom>
          <a:solidFill>
            <a:srgbClr val="DD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Em hãy cho biết hai mối ghép trên có điểm gì giống nhau và khác nhau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2292" name="Picture 5" descr="T86_H25-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14400"/>
            <a:ext cx="3505200" cy="2984500"/>
          </a:xfrm>
          <a:prstGeom prst="rect">
            <a:avLst/>
          </a:prstGeom>
          <a:noFill/>
          <a:ln w="15875">
            <a:solidFill>
              <a:srgbClr val="00FF00"/>
            </a:solidFill>
            <a:prstDash val="lgDashDotDot"/>
            <a:miter lim="800000"/>
            <a:headEnd/>
            <a:tailEnd/>
          </a:ln>
        </p:spPr>
      </p:pic>
      <p:pic>
        <p:nvPicPr>
          <p:cNvPr id="12293" name="Picture 6" descr="T86_H25-1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15988"/>
            <a:ext cx="3962400" cy="2960687"/>
          </a:xfrm>
          <a:prstGeom prst="rect">
            <a:avLst/>
          </a:prstGeom>
          <a:noFill/>
          <a:ln w="15875">
            <a:solidFill>
              <a:srgbClr val="6BC45C"/>
            </a:solidFill>
            <a:prstDash val="lgDashDotDot"/>
            <a:miter lim="800000"/>
            <a:headEnd/>
            <a:tailEnd/>
          </a:ln>
        </p:spPr>
      </p:pic>
      <p:sp>
        <p:nvSpPr>
          <p:cNvPr id="244743" name="AutoShape 7"/>
          <p:cNvSpPr>
            <a:spLocks noChangeArrowheads="1"/>
          </p:cNvSpPr>
          <p:nvPr/>
        </p:nvSpPr>
        <p:spPr bwMode="auto">
          <a:xfrm>
            <a:off x="1600200" y="4953000"/>
            <a:ext cx="3505200" cy="1143000"/>
          </a:xfrm>
          <a:prstGeom prst="roundRect">
            <a:avLst>
              <a:gd name="adj" fmla="val 16667"/>
            </a:avLst>
          </a:prstGeom>
          <a:solidFill>
            <a:srgbClr val="D2FED4"/>
          </a:solidFill>
          <a:ln w="12700">
            <a:solidFill>
              <a:srgbClr val="3399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752600" y="4403725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752600" y="51054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dirty="0"/>
              <a:t>- Chi tiết 1 ghép cố định với chi tiết </a:t>
            </a:r>
            <a:r>
              <a:rPr lang="vi-VN" sz="2400" dirty="0" smtClean="0"/>
              <a:t>2</a:t>
            </a:r>
            <a:r>
              <a:rPr lang="en-US" sz="2400" dirty="0" smtClean="0"/>
              <a:t>.</a:t>
            </a:r>
            <a:r>
              <a:rPr lang="vi-VN" sz="2400" dirty="0" smtClean="0"/>
              <a:t> </a:t>
            </a:r>
            <a:endParaRPr lang="vi-VN" sz="2400" dirty="0"/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>
            <a:off x="5257800" y="4495800"/>
            <a:ext cx="3581400" cy="1981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339966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486400" y="39624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257800" y="47244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/>
                </a:solidFill>
              </a:rPr>
              <a:t>- Hình a : mối ghép không tháo được . 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52578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vi-VN" sz="2400" dirty="0" smtClean="0">
                <a:solidFill>
                  <a:srgbClr val="C00000"/>
                </a:solidFill>
              </a:rPr>
              <a:t>Hình </a:t>
            </a:r>
            <a:r>
              <a:rPr lang="vi-VN" sz="2400" dirty="0">
                <a:solidFill>
                  <a:srgbClr val="C00000"/>
                </a:solidFill>
              </a:rPr>
              <a:t>b : mối ghép tháo được 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244744" grpId="0"/>
      <p:bldP spid="244745" grpId="0"/>
      <p:bldP spid="244747" grpId="0"/>
      <p:bldP spid="244748" grpId="0"/>
      <p:bldP spid="244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T86_H25-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537"/>
            <a:ext cx="2667000" cy="2270125"/>
          </a:xfrm>
          <a:prstGeom prst="rect">
            <a:avLst/>
          </a:prstGeom>
          <a:noFill/>
          <a:ln w="15875">
            <a:solidFill>
              <a:srgbClr val="00FF00"/>
            </a:solidFill>
            <a:prstDash val="lgDashDotDot"/>
            <a:miter lim="800000"/>
            <a:headEnd/>
            <a:tailEnd/>
          </a:ln>
        </p:spPr>
      </p:pic>
      <p:pic>
        <p:nvPicPr>
          <p:cNvPr id="15364" name="Picture 5" descr="T86_H25-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28600"/>
            <a:ext cx="3048000" cy="2278062"/>
          </a:xfrm>
          <a:prstGeom prst="rect">
            <a:avLst/>
          </a:prstGeom>
          <a:noFill/>
          <a:ln w="15875">
            <a:solidFill>
              <a:srgbClr val="6BC45C"/>
            </a:solidFill>
            <a:prstDash val="lgDashDotDot"/>
            <a:miter lim="800000"/>
            <a:headEnd/>
            <a:tailEnd/>
          </a:ln>
        </p:spPr>
      </p:pic>
      <p:graphicFrame>
        <p:nvGraphicFramePr>
          <p:cNvPr id="247945" name="Group 137"/>
          <p:cNvGraphicFramePr>
            <a:graphicFrameLocks noGrp="1"/>
          </p:cNvGraphicFramePr>
          <p:nvPr>
            <p:ph/>
          </p:nvPr>
        </p:nvGraphicFramePr>
        <p:xfrm>
          <a:off x="304800" y="2506662"/>
          <a:ext cx="8610600" cy="41171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9021" marB="490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Avo" pitchFamily="2" charset="0"/>
                      </a:endParaRPr>
                    </a:p>
                    <a:p>
                      <a:pPr rtl="0"/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Mối</a:t>
                      </a: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ghép</a:t>
                      </a: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</a:t>
                      </a:r>
                      <a:endParaRPr lang="en-US" sz="26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9021" marB="490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/>
                      <a:r>
                        <a:rPr lang="vi-VN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loại mối ghép không tháo được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/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tháo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rời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buộc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hỏng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mối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ghép</a:t>
                      </a:r>
                      <a:endParaRPr lang="en-US" sz="2600" b="1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Avo" pitchFamily="2" charset="0"/>
                      </a:endParaRPr>
                    </a:p>
                    <a:p>
                      <a:pPr rtl="0"/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Mối</a:t>
                      </a: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ghép</a:t>
                      </a: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ren</a:t>
                      </a:r>
                      <a:endParaRPr lang="en-US" sz="2600" b="1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9021" marB="490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/>
                      <a:r>
                        <a:rPr lang="vi-VN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loại mối ghép tháo được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/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tháo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rời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vẹn</a:t>
                      </a:r>
                      <a:r>
                        <a:rPr lang="en-US" sz="2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9021" marB="49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7946" name="Line 138"/>
          <p:cNvSpPr>
            <a:spLocks noChangeShapeType="1"/>
          </p:cNvSpPr>
          <p:nvPr/>
        </p:nvSpPr>
        <p:spPr bwMode="auto">
          <a:xfrm>
            <a:off x="2628900" y="3352800"/>
            <a:ext cx="12954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947" name="Line 139"/>
          <p:cNvSpPr>
            <a:spLocks noChangeShapeType="1"/>
          </p:cNvSpPr>
          <p:nvPr/>
        </p:nvSpPr>
        <p:spPr bwMode="auto">
          <a:xfrm>
            <a:off x="2590800" y="3368675"/>
            <a:ext cx="1295400" cy="7461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948" name="Line 140"/>
          <p:cNvSpPr>
            <a:spLocks noChangeShapeType="1"/>
          </p:cNvSpPr>
          <p:nvPr/>
        </p:nvSpPr>
        <p:spPr bwMode="auto">
          <a:xfrm>
            <a:off x="2590800" y="5173662"/>
            <a:ext cx="1295400" cy="76993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949" name="Line 141"/>
          <p:cNvSpPr>
            <a:spLocks noChangeShapeType="1"/>
          </p:cNvSpPr>
          <p:nvPr/>
        </p:nvSpPr>
        <p:spPr bwMode="auto">
          <a:xfrm flipV="1">
            <a:off x="2590800" y="5097780"/>
            <a:ext cx="12954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46" grpId="0" animBg="1"/>
      <p:bldP spid="247947" grpId="0" animBg="1"/>
      <p:bldP spid="247948" grpId="0" animBg="1"/>
      <p:bldP spid="2479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5" y="178526"/>
            <a:ext cx="8396515" cy="7750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MỐI GHÉP KHÔNG THÁO ĐƯỢC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34" y="4013241"/>
            <a:ext cx="7319917" cy="13969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608" y="825138"/>
            <a:ext cx="5673997" cy="775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8568" y="1298835"/>
            <a:ext cx="3443597" cy="53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2" y="2039074"/>
            <a:ext cx="2814572" cy="2170379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74" y="1892188"/>
            <a:ext cx="1606730" cy="2121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334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412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4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1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1067</Words>
  <Application>Microsoft Office PowerPoint</Application>
  <PresentationFormat>On-screen Show (4:3)</PresentationFormat>
  <Paragraphs>129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CHÀO MỪNG THẦY CÔ VÀ CÁC  EM HỌC SINH Môn : Công Nghệ 8</vt:lpstr>
      <vt:lpstr>PowerPoint Presentation</vt:lpstr>
      <vt:lpstr>Thế nào là mối ghép cố định? Chúng gồm mấy loại? Lấy ví dụ minh họa?</vt:lpstr>
      <vt:lpstr>I. MỐI GHÉP CỐ ĐỊNH:</vt:lpstr>
      <vt:lpstr>PowerPoint Presentation</vt:lpstr>
      <vt:lpstr>PowerPoint Presentation</vt:lpstr>
      <vt:lpstr>PowerPoint Presentation</vt:lpstr>
      <vt:lpstr>PowerPoint Presentation</vt:lpstr>
      <vt:lpstr>II – MỐI GHÉP KHÔNG THÁO ĐƯỢC</vt:lpstr>
      <vt:lpstr>PowerPoint Presentation</vt:lpstr>
      <vt:lpstr>Tiến trình tán đinh tán</vt:lpstr>
      <vt:lpstr>b. Đặc điểm và ứng dụng</vt:lpstr>
      <vt:lpstr>b. Đặc điểm và ứng dụng</vt:lpstr>
      <vt:lpstr>III. MỐI GHÉP THÁO ĐƯỢC</vt:lpstr>
      <vt:lpstr>Nêu cấu tạo của các loại mối ghép: Bu lông, vít cấy, đinh vít ?</vt:lpstr>
      <vt:lpstr>PowerPoint Presentation</vt:lpstr>
      <vt:lpstr>1. Mối ghép bằng ren a. Cấu tạo mối ghép - Mối ghép bu lông: Đai ốc (1), Vòng đệm (2), Các chi tiết ghép (3,4), Bu lông (5). - Mối ghép vít cấy: Đai ốc (1), Vòng đệm (2), Các chi tiết được ghép (3,4), Vít cấy (6).</vt:lpstr>
      <vt:lpstr>Nêu điểm giống nhau và khác nhau của 3 loại mối ghép trên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20: BÀI 25+26:  MỐI GHÉP CỐ ĐỊNH</dc:title>
  <dc:creator>Windows 10</dc:creator>
  <cp:lastModifiedBy>HP</cp:lastModifiedBy>
  <cp:revision>102</cp:revision>
  <dcterms:created xsi:type="dcterms:W3CDTF">2021-11-15T08:30:03Z</dcterms:created>
  <dcterms:modified xsi:type="dcterms:W3CDTF">2022-07-29T08:45:29Z</dcterms:modified>
</cp:coreProperties>
</file>