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91" r:id="rId3"/>
    <p:sldId id="256" r:id="rId4"/>
    <p:sldId id="264" r:id="rId5"/>
    <p:sldId id="257" r:id="rId6"/>
    <p:sldId id="260" r:id="rId7"/>
    <p:sldId id="282" r:id="rId8"/>
    <p:sldId id="287" r:id="rId9"/>
    <p:sldId id="290" r:id="rId10"/>
    <p:sldId id="278" r:id="rId11"/>
    <p:sldId id="285" r:id="rId12"/>
    <p:sldId id="286" r:id="rId13"/>
    <p:sldId id="289" r:id="rId14"/>
    <p:sldId id="283" r:id="rId15"/>
    <p:sldId id="279" r:id="rId16"/>
    <p:sldId id="258" r:id="rId17"/>
    <p:sldId id="275" r:id="rId18"/>
    <p:sldId id="277" r:id="rId19"/>
    <p:sldId id="276" r:id="rId20"/>
    <p:sldId id="272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6DE"/>
    <a:srgbClr val="003366"/>
    <a:srgbClr val="669900"/>
    <a:srgbClr val="FFFF00"/>
    <a:srgbClr val="FF3300"/>
    <a:srgbClr val="FFFFCC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/>
    <p:restoredTop sz="93532"/>
  </p:normalViewPr>
  <p:slideViewPr>
    <p:cSldViewPr showGuides="1">
      <p:cViewPr varScale="1">
        <p:scale>
          <a:sx n="68" d="100"/>
          <a:sy n="68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7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4" y="933"/>
                </a:cxn>
                <a:cxn ang="0">
                  <a:pos x="538" y="611"/>
                </a:cxn>
                <a:cxn ang="0">
                  <a:pos x="664" y="354"/>
                </a:cxn>
                <a:cxn ang="0">
                  <a:pos x="917" y="525"/>
                </a:cxn>
                <a:cxn ang="0">
                  <a:pos x="1202" y="777"/>
                </a:cxn>
                <a:cxn ang="0">
                  <a:pos x="1467" y="992"/>
                </a:cxn>
                <a:cxn ang="0">
                  <a:pos x="1782" y="1216"/>
                </a:cxn>
                <a:cxn ang="0">
                  <a:pos x="1863" y="1264"/>
                </a:cxn>
                <a:cxn ang="0">
                  <a:pos x="1817" y="1212"/>
                </a:cxn>
                <a:cxn ang="0">
                  <a:pos x="1397" y="896"/>
                </a:cxn>
                <a:cxn ang="0">
                  <a:pos x="1076" y="611"/>
                </a:cxn>
                <a:cxn ang="0">
                  <a:pos x="715" y="294"/>
                </a:cxn>
                <a:cxn ang="0">
                  <a:pos x="989" y="278"/>
                </a:cxn>
                <a:cxn ang="0">
                  <a:pos x="1272" y="284"/>
                </a:cxn>
                <a:cxn ang="0">
                  <a:pos x="1598" y="240"/>
                </a:cxn>
                <a:cxn ang="0">
                  <a:pos x="2101" y="176"/>
                </a:cxn>
                <a:cxn ang="0">
                  <a:pos x="2053" y="155"/>
                </a:cxn>
                <a:cxn ang="0">
                  <a:pos x="1527" y="230"/>
                </a:cxn>
                <a:cxn ang="0">
                  <a:pos x="1196" y="246"/>
                </a:cxn>
                <a:cxn ang="0">
                  <a:pos x="751" y="230"/>
                </a:cxn>
                <a:cxn ang="0">
                  <a:pos x="811" y="203"/>
                </a:cxn>
                <a:cxn ang="0">
                  <a:pos x="1130" y="0"/>
                </a:cxn>
                <a:cxn ang="0">
                  <a:pos x="1076" y="26"/>
                </a:cxn>
                <a:cxn ang="0">
                  <a:pos x="1000" y="75"/>
                </a:cxn>
                <a:cxn ang="0">
                  <a:pos x="847" y="171"/>
                </a:cxn>
                <a:cxn ang="0">
                  <a:pos x="664" y="252"/>
                </a:cxn>
                <a:cxn ang="0">
                  <a:pos x="628" y="322"/>
                </a:cxn>
                <a:cxn ang="0">
                  <a:pos x="301" y="525"/>
                </a:cxn>
                <a:cxn ang="0">
                  <a:pos x="0" y="649"/>
                </a:cxn>
                <a:cxn ang="0">
                  <a:pos x="0" y="654"/>
                </a:cxn>
                <a:cxn ang="0">
                  <a:pos x="0" y="686"/>
                </a:cxn>
                <a:cxn ang="0">
                  <a:pos x="295" y="568"/>
                </a:cxn>
                <a:cxn ang="0">
                  <a:pos x="586" y="386"/>
                </a:cxn>
                <a:cxn ang="0">
                  <a:pos x="502" y="601"/>
                </a:cxn>
                <a:cxn ang="0">
                  <a:pos x="520" y="890"/>
                </a:cxn>
                <a:cxn ang="0">
                  <a:pos x="456" y="1045"/>
                </a:cxn>
                <a:cxn ang="0">
                  <a:pos x="325" y="1324"/>
                </a:cxn>
                <a:cxn ang="0">
                  <a:pos x="319" y="1517"/>
                </a:cxn>
                <a:cxn ang="0">
                  <a:pos x="325" y="1517"/>
                </a:cxn>
                <a:cxn ang="0">
                  <a:pos x="343" y="1388"/>
                </a:cxn>
                <a:cxn ang="0">
                  <a:pos x="574" y="933"/>
                </a:cxn>
                <a:cxn ang="0">
                  <a:pos x="574" y="933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5" y="1192"/>
                </a:cxn>
                <a:cxn ang="0">
                  <a:pos x="494" y="1198"/>
                </a:cxn>
                <a:cxn ang="0">
                  <a:pos x="584" y="1156"/>
                </a:cxn>
                <a:cxn ang="0">
                  <a:pos x="819" y="1091"/>
                </a:cxn>
                <a:cxn ang="0">
                  <a:pos x="941" y="1061"/>
                </a:cxn>
                <a:cxn ang="0">
                  <a:pos x="765" y="993"/>
                </a:cxn>
                <a:cxn ang="0">
                  <a:pos x="560" y="957"/>
                </a:cxn>
                <a:cxn ang="0">
                  <a:pos x="199" y="975"/>
                </a:cxn>
                <a:cxn ang="0">
                  <a:pos x="301" y="897"/>
                </a:cxn>
                <a:cxn ang="0">
                  <a:pos x="500" y="807"/>
                </a:cxn>
                <a:cxn ang="0">
                  <a:pos x="700" y="675"/>
                </a:cxn>
                <a:cxn ang="0">
                  <a:pos x="706" y="675"/>
                </a:cxn>
                <a:cxn ang="0">
                  <a:pos x="718" y="669"/>
                </a:cxn>
                <a:cxn ang="0">
                  <a:pos x="759" y="651"/>
                </a:cxn>
                <a:cxn ang="0">
                  <a:pos x="783" y="645"/>
                </a:cxn>
                <a:cxn ang="0">
                  <a:pos x="795" y="633"/>
                </a:cxn>
                <a:cxn ang="0">
                  <a:pos x="801" y="621"/>
                </a:cxn>
                <a:cxn ang="0">
                  <a:pos x="795" y="615"/>
                </a:cxn>
                <a:cxn ang="0">
                  <a:pos x="789" y="603"/>
                </a:cxn>
                <a:cxn ang="0">
                  <a:pos x="789" y="577"/>
                </a:cxn>
                <a:cxn ang="0">
                  <a:pos x="801" y="547"/>
                </a:cxn>
                <a:cxn ang="0">
                  <a:pos x="813" y="517"/>
                </a:cxn>
                <a:cxn ang="0">
                  <a:pos x="831" y="487"/>
                </a:cxn>
                <a:cxn ang="0">
                  <a:pos x="843" y="457"/>
                </a:cxn>
                <a:cxn ang="0">
                  <a:pos x="849" y="439"/>
                </a:cxn>
                <a:cxn ang="0">
                  <a:pos x="857" y="433"/>
                </a:cxn>
                <a:cxn ang="0">
                  <a:pos x="857" y="349"/>
                </a:cxn>
                <a:cxn ang="0">
                  <a:pos x="857" y="343"/>
                </a:cxn>
                <a:cxn ang="0">
                  <a:pos x="863" y="337"/>
                </a:cxn>
                <a:cxn ang="0">
                  <a:pos x="881" y="307"/>
                </a:cxn>
                <a:cxn ang="0">
                  <a:pos x="893" y="271"/>
                </a:cxn>
                <a:cxn ang="0">
                  <a:pos x="905" y="241"/>
                </a:cxn>
                <a:cxn ang="0">
                  <a:pos x="911" y="229"/>
                </a:cxn>
                <a:cxn ang="0">
                  <a:pos x="917" y="217"/>
                </a:cxn>
                <a:cxn ang="0">
                  <a:pos x="935" y="173"/>
                </a:cxn>
                <a:cxn ang="0">
                  <a:pos x="953" y="137"/>
                </a:cxn>
                <a:cxn ang="0">
                  <a:pos x="959" y="125"/>
                </a:cxn>
                <a:cxn ang="0">
                  <a:pos x="959" y="119"/>
                </a:cxn>
                <a:cxn ang="0">
                  <a:pos x="977" y="0"/>
                </a:cxn>
                <a:cxn ang="0">
                  <a:pos x="953" y="47"/>
                </a:cxn>
                <a:cxn ang="0">
                  <a:pos x="789" y="113"/>
                </a:cxn>
                <a:cxn ang="0">
                  <a:pos x="712" y="161"/>
                </a:cxn>
                <a:cxn ang="0">
                  <a:pos x="464" y="235"/>
                </a:cxn>
                <a:cxn ang="0">
                  <a:pos x="283" y="289"/>
                </a:cxn>
                <a:cxn ang="0">
                  <a:pos x="175" y="295"/>
                </a:cxn>
                <a:cxn ang="0">
                  <a:pos x="12" y="487"/>
                </a:cxn>
                <a:cxn ang="0">
                  <a:pos x="0" y="511"/>
                </a:cxn>
                <a:cxn ang="0">
                  <a:pos x="0" y="1192"/>
                </a:cxn>
                <a:cxn ang="0">
                  <a:pos x="96" y="1186"/>
                </a:cxn>
                <a:cxn ang="0">
                  <a:pos x="325" y="1192"/>
                </a:cxn>
                <a:cxn ang="0">
                  <a:pos x="325" y="1192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42" y="771"/>
                </a:cxn>
                <a:cxn ang="0">
                  <a:pos x="1200" y="1239"/>
                </a:cxn>
                <a:cxn ang="0">
                  <a:pos x="964" y="1197"/>
                </a:cxn>
                <a:cxn ang="0">
                  <a:pos x="729" y="1131"/>
                </a:cxn>
                <a:cxn ang="0">
                  <a:pos x="446" y="1113"/>
                </a:cxn>
                <a:cxn ang="0">
                  <a:pos x="0" y="1083"/>
                </a:cxn>
                <a:cxn ang="0">
                  <a:pos x="30" y="1119"/>
                </a:cxn>
                <a:cxn ang="0">
                  <a:pos x="500" y="1137"/>
                </a:cxn>
                <a:cxn ang="0">
                  <a:pos x="783" y="1191"/>
                </a:cxn>
                <a:cxn ang="0">
                  <a:pos x="1140" y="1307"/>
                </a:cxn>
                <a:cxn ang="0">
                  <a:pos x="1078" y="1325"/>
                </a:cxn>
                <a:cxn ang="0">
                  <a:pos x="717" y="1511"/>
                </a:cxn>
                <a:cxn ang="0">
                  <a:pos x="771" y="1487"/>
                </a:cxn>
                <a:cxn ang="0">
                  <a:pos x="869" y="1445"/>
                </a:cxn>
                <a:cxn ang="0">
                  <a:pos x="1030" y="1361"/>
                </a:cxn>
                <a:cxn ang="0">
                  <a:pos x="1224" y="1301"/>
                </a:cxn>
                <a:cxn ang="0">
                  <a:pos x="1277" y="1227"/>
                </a:cxn>
                <a:cxn ang="0">
                  <a:pos x="1646" y="1047"/>
                </a:cxn>
                <a:cxn ang="0">
                  <a:pos x="1947" y="957"/>
                </a:cxn>
                <a:cxn ang="0">
                  <a:pos x="2194" y="825"/>
                </a:cxn>
                <a:cxn ang="0">
                  <a:pos x="1977" y="915"/>
                </a:cxn>
                <a:cxn ang="0">
                  <a:pos x="1670" y="993"/>
                </a:cxn>
                <a:cxn ang="0">
                  <a:pos x="1351" y="1155"/>
                </a:cxn>
                <a:cxn ang="0">
                  <a:pos x="1513" y="909"/>
                </a:cxn>
                <a:cxn ang="0">
                  <a:pos x="1634" y="547"/>
                </a:cxn>
                <a:cxn ang="0">
                  <a:pos x="1754" y="374"/>
                </a:cxn>
                <a:cxn ang="0">
                  <a:pos x="1995" y="60"/>
                </a:cxn>
                <a:cxn ang="0">
                  <a:pos x="2019" y="0"/>
                </a:cxn>
                <a:cxn ang="0">
                  <a:pos x="1989" y="0"/>
                </a:cxn>
                <a:cxn ang="0">
                  <a:pos x="1610" y="482"/>
                </a:cxn>
                <a:cxn ang="0">
                  <a:pos x="1489" y="891"/>
                </a:cxn>
                <a:cxn ang="0">
                  <a:pos x="1265" y="1179"/>
                </a:cxn>
                <a:cxn ang="0">
                  <a:pos x="1140" y="909"/>
                </a:cxn>
                <a:cxn ang="0">
                  <a:pos x="1018" y="542"/>
                </a:cxn>
                <a:cxn ang="0">
                  <a:pos x="893" y="222"/>
                </a:cxn>
                <a:cxn ang="0">
                  <a:pos x="795" y="0"/>
                </a:cxn>
                <a:cxn ang="0">
                  <a:pos x="759" y="0"/>
                </a:cxn>
                <a:cxn ang="0">
                  <a:pos x="911" y="356"/>
                </a:cxn>
                <a:cxn ang="0">
                  <a:pos x="1042" y="771"/>
                </a:cxn>
                <a:cxn ang="0">
                  <a:pos x="1042" y="771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3" y="566"/>
                </a:cxn>
                <a:cxn ang="0">
                  <a:pos x="331" y="440"/>
                </a:cxn>
                <a:cxn ang="0">
                  <a:pos x="650" y="218"/>
                </a:cxn>
                <a:cxn ang="0">
                  <a:pos x="819" y="0"/>
                </a:cxn>
                <a:cxn ang="0">
                  <a:pos x="681" y="150"/>
                </a:cxn>
                <a:cxn ang="0">
                  <a:pos x="146" y="506"/>
                </a:cxn>
                <a:cxn ang="0">
                  <a:pos x="0" y="736"/>
                </a:cxn>
                <a:cxn ang="0">
                  <a:pos x="0" y="808"/>
                </a:cxn>
                <a:cxn ang="0">
                  <a:pos x="163" y="566"/>
                </a:cxn>
                <a:cxn ang="0">
                  <a:pos x="163" y="566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4" y="66"/>
                </a:cxn>
                <a:cxn ang="0">
                  <a:pos x="765" y="0"/>
                </a:cxn>
                <a:cxn ang="0">
                  <a:pos x="500" y="36"/>
                </a:cxn>
                <a:cxn ang="0">
                  <a:pos x="140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4" y="66"/>
                </a:cxn>
                <a:cxn ang="0">
                  <a:pos x="464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99" y="241"/>
                </a:cxn>
                <a:cxn ang="0">
                  <a:pos x="1748" y="235"/>
                </a:cxn>
                <a:cxn ang="0">
                  <a:pos x="2105" y="253"/>
                </a:cxn>
                <a:cxn ang="0">
                  <a:pos x="2525" y="235"/>
                </a:cxn>
                <a:cxn ang="0">
                  <a:pos x="3195" y="206"/>
                </a:cxn>
                <a:cxn ang="0">
                  <a:pos x="3141" y="188"/>
                </a:cxn>
                <a:cxn ang="0">
                  <a:pos x="2442" y="223"/>
                </a:cxn>
                <a:cxn ang="0">
                  <a:pos x="2019" y="223"/>
                </a:cxn>
                <a:cxn ang="0">
                  <a:pos x="1471" y="188"/>
                </a:cxn>
                <a:cxn ang="0">
                  <a:pos x="1555" y="168"/>
                </a:cxn>
                <a:cxn ang="0">
                  <a:pos x="2055" y="0"/>
                </a:cxn>
                <a:cxn ang="0">
                  <a:pos x="1977" y="24"/>
                </a:cxn>
                <a:cxn ang="0">
                  <a:pos x="1852" y="66"/>
                </a:cxn>
                <a:cxn ang="0">
                  <a:pos x="1616" y="138"/>
                </a:cxn>
                <a:cxn ang="0">
                  <a:pos x="1350" y="200"/>
                </a:cxn>
                <a:cxn ang="0">
                  <a:pos x="1278" y="253"/>
                </a:cxn>
                <a:cxn ang="0">
                  <a:pos x="771" y="415"/>
                </a:cxn>
                <a:cxn ang="0">
                  <a:pos x="337" y="505"/>
                </a:cxn>
                <a:cxn ang="0">
                  <a:pos x="0" y="621"/>
                </a:cxn>
                <a:cxn ang="0">
                  <a:pos x="301" y="541"/>
                </a:cxn>
                <a:cxn ang="0">
                  <a:pos x="741" y="451"/>
                </a:cxn>
                <a:cxn ang="0">
                  <a:pos x="1188" y="313"/>
                </a:cxn>
                <a:cxn ang="0">
                  <a:pos x="989" y="493"/>
                </a:cxn>
                <a:cxn ang="0">
                  <a:pos x="875" y="747"/>
                </a:cxn>
                <a:cxn ang="0">
                  <a:pos x="869" y="747"/>
                </a:cxn>
                <a:cxn ang="0">
                  <a:pos x="941" y="747"/>
                </a:cxn>
                <a:cxn ang="0">
                  <a:pos x="1030" y="499"/>
                </a:cxn>
                <a:cxn ang="0">
                  <a:pos x="1307" y="283"/>
                </a:cxn>
                <a:cxn ang="0">
                  <a:pos x="1543" y="451"/>
                </a:cxn>
                <a:cxn ang="0">
                  <a:pos x="1784" y="681"/>
                </a:cxn>
                <a:cxn ang="0">
                  <a:pos x="1870" y="747"/>
                </a:cxn>
                <a:cxn ang="0">
                  <a:pos x="1935" y="747"/>
                </a:cxn>
                <a:cxn ang="0">
                  <a:pos x="1706" y="529"/>
                </a:cxn>
                <a:cxn ang="0">
                  <a:pos x="1399" y="241"/>
                </a:cxn>
                <a:cxn ang="0">
                  <a:pos x="1399" y="241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066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0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3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58" y="855"/>
                </a:cxn>
                <a:cxn ang="0">
                  <a:pos x="1953" y="1023"/>
                </a:cxn>
                <a:cxn ang="0">
                  <a:pos x="2069" y="1172"/>
                </a:cxn>
                <a:cxn ang="0">
                  <a:pos x="2135" y="1252"/>
                </a:cxn>
                <a:cxn ang="0">
                  <a:pos x="2171" y="1300"/>
                </a:cxn>
                <a:cxn ang="0">
                  <a:pos x="1905" y="981"/>
                </a:cxn>
                <a:cxn ang="0">
                  <a:pos x="1876" y="933"/>
                </a:cxn>
                <a:cxn ang="0">
                  <a:pos x="1796" y="1246"/>
                </a:cxn>
                <a:cxn ang="0">
                  <a:pos x="1784" y="1492"/>
                </a:cxn>
                <a:cxn ang="0">
                  <a:pos x="1834" y="1914"/>
                </a:cxn>
                <a:cxn ang="0">
                  <a:pos x="1803" y="1938"/>
                </a:cxn>
                <a:cxn ang="0">
                  <a:pos x="1760" y="1540"/>
                </a:cxn>
                <a:cxn ang="0">
                  <a:pos x="1742" y="1294"/>
                </a:cxn>
                <a:cxn ang="0">
                  <a:pos x="1778" y="1089"/>
                </a:cxn>
                <a:cxn ang="0">
                  <a:pos x="1784" y="879"/>
                </a:cxn>
                <a:cxn ang="0">
                  <a:pos x="1278" y="1011"/>
                </a:cxn>
                <a:cxn ang="0">
                  <a:pos x="831" y="1136"/>
                </a:cxn>
                <a:cxn ang="0">
                  <a:pos x="325" y="1318"/>
                </a:cxn>
                <a:cxn ang="0">
                  <a:pos x="18" y="1426"/>
                </a:cxn>
                <a:cxn ang="0">
                  <a:pos x="313" y="1288"/>
                </a:cxn>
                <a:cxn ang="0">
                  <a:pos x="688" y="1148"/>
                </a:cxn>
                <a:cxn ang="0">
                  <a:pos x="1030" y="1041"/>
                </a:cxn>
                <a:cxn ang="0">
                  <a:pos x="1423" y="933"/>
                </a:cxn>
                <a:cxn ang="0">
                  <a:pos x="1706" y="819"/>
                </a:cxn>
                <a:cxn ang="0">
                  <a:pos x="1345" y="625"/>
                </a:cxn>
                <a:cxn ang="0">
                  <a:pos x="869" y="517"/>
                </a:cxn>
                <a:cxn ang="0">
                  <a:pos x="229" y="161"/>
                </a:cxn>
                <a:cxn ang="0">
                  <a:pos x="0" y="83"/>
                </a:cxn>
                <a:cxn ang="0">
                  <a:pos x="331" y="179"/>
                </a:cxn>
                <a:cxn ang="0">
                  <a:pos x="718" y="385"/>
                </a:cxn>
                <a:cxn ang="0">
                  <a:pos x="941" y="493"/>
                </a:cxn>
                <a:cxn ang="0">
                  <a:pos x="1363" y="595"/>
                </a:cxn>
                <a:cxn ang="0">
                  <a:pos x="1664" y="747"/>
                </a:cxn>
                <a:cxn ang="0">
                  <a:pos x="1435" y="463"/>
                </a:cxn>
                <a:cxn ang="0">
                  <a:pos x="1296" y="191"/>
                </a:cxn>
                <a:cxn ang="0">
                  <a:pos x="1164" y="0"/>
                </a:cxn>
                <a:cxn ang="0">
                  <a:pos x="1351" y="215"/>
                </a:cxn>
                <a:cxn ang="0">
                  <a:pos x="1501" y="487"/>
                </a:cxn>
                <a:cxn ang="0">
                  <a:pos x="1760" y="807"/>
                </a:cxn>
                <a:cxn ang="0">
                  <a:pos x="1858" y="855"/>
                </a:cxn>
                <a:cxn ang="0">
                  <a:pos x="1858" y="855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480E-B5E7-4B49-93F6-0D189095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57CF-7990-4D1B-B8E5-13A237539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804E-1202-4424-B155-E6FDAC6A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E784-8096-468B-BD84-9D97F63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F85A-14FD-4D65-A0CF-7AC0CCB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5E96-5A60-44F6-A751-4E721F775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350267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EDF5-AB5D-414F-85C1-E8E57810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DE2C-D22B-40AB-88C3-27FB94E6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1A21-A46D-4867-BBA4-2DE8AAE4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3949-7FD0-45D1-AD40-D6945448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85FA-37D8-4B5F-B572-2D13389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B93-7617-4006-8549-BB2BBF495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718581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BA7B-51E0-4212-ADEF-7258359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F366-7FFE-4B75-B473-40FB73DB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C862-3A68-4672-AC99-3862ABED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262A-C471-4C14-A840-6B14427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B2EA2-7C20-4412-88A2-E42B5D32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8BF4-D9F8-4C8F-B6BD-BD6D5DA44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95771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7FF7-CBE2-4EA4-9086-7640958A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04B1-F0AB-4085-9A67-C5BD23BC2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BEAA-B5D4-460E-BF6B-0ABD342B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5763AB-D69D-4C6D-B9F3-F8F85EA8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01A19B-4F62-4F6E-A548-440F56C9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B8BEE-0692-4D94-A44D-B738494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568C-FD97-4BB2-8343-025C926A8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401144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FDDA-4D75-4F46-8DF0-A3097EAF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7E57-A099-42F0-8E6E-D0213DE9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78003-1EC5-467F-8716-C930250B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80A5-42C7-4FF5-A92C-DC12093E4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9812C-ADC3-4C7C-8467-D843A457B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6B24D-F55D-4745-80C9-25743702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902FC1-5D1E-4C03-ADA0-D72E8BA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1AD3CD-6BF4-432B-9F96-A539D08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BFF7-B2F1-4183-A6B7-7285519F8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551849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79CE-3049-4B15-9EDA-D9933FB5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D3D500-6D6F-41B7-BC9F-A6B24535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596E1-B0C4-4ADB-9C24-5650E5C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899347-C697-4479-867E-A7214801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A9A8-21C3-4EA7-92E1-78CD9E1D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862493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57633D-6909-40B4-9163-86B1284C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28980-D72F-4728-B609-A9D47F5D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7E09C-F0FE-4A02-9C4E-770EB011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9E27-1189-4D2B-9382-5A704EE2B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008369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68C1-E1D0-4458-88FF-ED77747D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F5DE-3C89-47C1-BE4F-936C6F8C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BB159-684D-4F13-A562-37BF1D00B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F6298-B98A-42AE-BD25-9131C7CA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5E3D2D-B757-474B-98A2-7C646CD4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32245-065F-4AEE-8B0F-356C4C00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D77A-FD6D-4521-B487-DF65E895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712006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BDFD-40FA-4DE9-9186-DAB37FC2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651BC-08A6-40BB-953A-EF2A2BFCF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BEDD-B418-4638-93FB-3C3E27DE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3D0DC9-0B26-4C5B-86BE-2D48A972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D11DA-B1D4-4CCB-8A13-577E60A4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7EA32-DB62-48F7-99F5-0C25AED9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8BD7-61C9-4BB8-A393-B0FB666DF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74800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4D7E-22E6-46DC-A61D-18125F2D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2DB9F-6C65-4600-AA6A-8DB5E9C68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D63F-B5A9-441C-9C64-4CC72B0F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CAA56-4C83-4B33-A8B9-1D97DC40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094D5-DAF3-46D7-99A1-2FC29B4C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7A9E-FD1D-476A-972F-AB809A694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62907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557A4-003D-429E-AF54-E5CCEED71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7B7EE-F197-4478-875F-47699BBA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2D40-7598-4CA1-871D-12FD7E3B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A2AD-98F7-4B3F-8F75-E71C8D5B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9D13-B2CA-4F51-BCB7-32126EF7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A91F-D1EA-4402-BCC5-5BD759E2B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407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4" y="933"/>
                </a:cxn>
                <a:cxn ang="0">
                  <a:pos x="538" y="611"/>
                </a:cxn>
                <a:cxn ang="0">
                  <a:pos x="664" y="354"/>
                </a:cxn>
                <a:cxn ang="0">
                  <a:pos x="917" y="525"/>
                </a:cxn>
                <a:cxn ang="0">
                  <a:pos x="1202" y="777"/>
                </a:cxn>
                <a:cxn ang="0">
                  <a:pos x="1467" y="992"/>
                </a:cxn>
                <a:cxn ang="0">
                  <a:pos x="1782" y="1216"/>
                </a:cxn>
                <a:cxn ang="0">
                  <a:pos x="1863" y="1264"/>
                </a:cxn>
                <a:cxn ang="0">
                  <a:pos x="1817" y="1212"/>
                </a:cxn>
                <a:cxn ang="0">
                  <a:pos x="1397" y="896"/>
                </a:cxn>
                <a:cxn ang="0">
                  <a:pos x="1076" y="611"/>
                </a:cxn>
                <a:cxn ang="0">
                  <a:pos x="715" y="294"/>
                </a:cxn>
                <a:cxn ang="0">
                  <a:pos x="989" y="278"/>
                </a:cxn>
                <a:cxn ang="0">
                  <a:pos x="1272" y="284"/>
                </a:cxn>
                <a:cxn ang="0">
                  <a:pos x="1598" y="240"/>
                </a:cxn>
                <a:cxn ang="0">
                  <a:pos x="2101" y="176"/>
                </a:cxn>
                <a:cxn ang="0">
                  <a:pos x="2053" y="155"/>
                </a:cxn>
                <a:cxn ang="0">
                  <a:pos x="1527" y="230"/>
                </a:cxn>
                <a:cxn ang="0">
                  <a:pos x="1196" y="246"/>
                </a:cxn>
                <a:cxn ang="0">
                  <a:pos x="751" y="230"/>
                </a:cxn>
                <a:cxn ang="0">
                  <a:pos x="811" y="203"/>
                </a:cxn>
                <a:cxn ang="0">
                  <a:pos x="1130" y="0"/>
                </a:cxn>
                <a:cxn ang="0">
                  <a:pos x="1076" y="26"/>
                </a:cxn>
                <a:cxn ang="0">
                  <a:pos x="1000" y="75"/>
                </a:cxn>
                <a:cxn ang="0">
                  <a:pos x="847" y="171"/>
                </a:cxn>
                <a:cxn ang="0">
                  <a:pos x="664" y="252"/>
                </a:cxn>
                <a:cxn ang="0">
                  <a:pos x="628" y="322"/>
                </a:cxn>
                <a:cxn ang="0">
                  <a:pos x="301" y="525"/>
                </a:cxn>
                <a:cxn ang="0">
                  <a:pos x="0" y="649"/>
                </a:cxn>
                <a:cxn ang="0">
                  <a:pos x="0" y="654"/>
                </a:cxn>
                <a:cxn ang="0">
                  <a:pos x="0" y="686"/>
                </a:cxn>
                <a:cxn ang="0">
                  <a:pos x="295" y="568"/>
                </a:cxn>
                <a:cxn ang="0">
                  <a:pos x="586" y="386"/>
                </a:cxn>
                <a:cxn ang="0">
                  <a:pos x="502" y="601"/>
                </a:cxn>
                <a:cxn ang="0">
                  <a:pos x="520" y="890"/>
                </a:cxn>
                <a:cxn ang="0">
                  <a:pos x="456" y="1045"/>
                </a:cxn>
                <a:cxn ang="0">
                  <a:pos x="325" y="1324"/>
                </a:cxn>
                <a:cxn ang="0">
                  <a:pos x="319" y="1517"/>
                </a:cxn>
                <a:cxn ang="0">
                  <a:pos x="325" y="1517"/>
                </a:cxn>
                <a:cxn ang="0">
                  <a:pos x="343" y="1388"/>
                </a:cxn>
                <a:cxn ang="0">
                  <a:pos x="574" y="933"/>
                </a:cxn>
                <a:cxn ang="0">
                  <a:pos x="574" y="933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5" y="1192"/>
                </a:cxn>
                <a:cxn ang="0">
                  <a:pos x="494" y="1198"/>
                </a:cxn>
                <a:cxn ang="0">
                  <a:pos x="584" y="1156"/>
                </a:cxn>
                <a:cxn ang="0">
                  <a:pos x="819" y="1091"/>
                </a:cxn>
                <a:cxn ang="0">
                  <a:pos x="941" y="1061"/>
                </a:cxn>
                <a:cxn ang="0">
                  <a:pos x="765" y="993"/>
                </a:cxn>
                <a:cxn ang="0">
                  <a:pos x="560" y="957"/>
                </a:cxn>
                <a:cxn ang="0">
                  <a:pos x="199" y="975"/>
                </a:cxn>
                <a:cxn ang="0">
                  <a:pos x="301" y="897"/>
                </a:cxn>
                <a:cxn ang="0">
                  <a:pos x="500" y="807"/>
                </a:cxn>
                <a:cxn ang="0">
                  <a:pos x="700" y="675"/>
                </a:cxn>
                <a:cxn ang="0">
                  <a:pos x="706" y="675"/>
                </a:cxn>
                <a:cxn ang="0">
                  <a:pos x="718" y="669"/>
                </a:cxn>
                <a:cxn ang="0">
                  <a:pos x="759" y="651"/>
                </a:cxn>
                <a:cxn ang="0">
                  <a:pos x="783" y="645"/>
                </a:cxn>
                <a:cxn ang="0">
                  <a:pos x="795" y="633"/>
                </a:cxn>
                <a:cxn ang="0">
                  <a:pos x="801" y="621"/>
                </a:cxn>
                <a:cxn ang="0">
                  <a:pos x="795" y="615"/>
                </a:cxn>
                <a:cxn ang="0">
                  <a:pos x="789" y="603"/>
                </a:cxn>
                <a:cxn ang="0">
                  <a:pos x="789" y="577"/>
                </a:cxn>
                <a:cxn ang="0">
                  <a:pos x="801" y="547"/>
                </a:cxn>
                <a:cxn ang="0">
                  <a:pos x="813" y="517"/>
                </a:cxn>
                <a:cxn ang="0">
                  <a:pos x="831" y="487"/>
                </a:cxn>
                <a:cxn ang="0">
                  <a:pos x="843" y="457"/>
                </a:cxn>
                <a:cxn ang="0">
                  <a:pos x="849" y="439"/>
                </a:cxn>
                <a:cxn ang="0">
                  <a:pos x="857" y="433"/>
                </a:cxn>
                <a:cxn ang="0">
                  <a:pos x="857" y="349"/>
                </a:cxn>
                <a:cxn ang="0">
                  <a:pos x="857" y="343"/>
                </a:cxn>
                <a:cxn ang="0">
                  <a:pos x="863" y="337"/>
                </a:cxn>
                <a:cxn ang="0">
                  <a:pos x="881" y="307"/>
                </a:cxn>
                <a:cxn ang="0">
                  <a:pos x="893" y="271"/>
                </a:cxn>
                <a:cxn ang="0">
                  <a:pos x="905" y="241"/>
                </a:cxn>
                <a:cxn ang="0">
                  <a:pos x="911" y="229"/>
                </a:cxn>
                <a:cxn ang="0">
                  <a:pos x="917" y="217"/>
                </a:cxn>
                <a:cxn ang="0">
                  <a:pos x="935" y="173"/>
                </a:cxn>
                <a:cxn ang="0">
                  <a:pos x="953" y="137"/>
                </a:cxn>
                <a:cxn ang="0">
                  <a:pos x="959" y="125"/>
                </a:cxn>
                <a:cxn ang="0">
                  <a:pos x="959" y="119"/>
                </a:cxn>
                <a:cxn ang="0">
                  <a:pos x="977" y="0"/>
                </a:cxn>
                <a:cxn ang="0">
                  <a:pos x="953" y="47"/>
                </a:cxn>
                <a:cxn ang="0">
                  <a:pos x="789" y="113"/>
                </a:cxn>
                <a:cxn ang="0">
                  <a:pos x="712" y="161"/>
                </a:cxn>
                <a:cxn ang="0">
                  <a:pos x="464" y="235"/>
                </a:cxn>
                <a:cxn ang="0">
                  <a:pos x="283" y="289"/>
                </a:cxn>
                <a:cxn ang="0">
                  <a:pos x="175" y="295"/>
                </a:cxn>
                <a:cxn ang="0">
                  <a:pos x="12" y="487"/>
                </a:cxn>
                <a:cxn ang="0">
                  <a:pos x="0" y="511"/>
                </a:cxn>
                <a:cxn ang="0">
                  <a:pos x="0" y="1192"/>
                </a:cxn>
                <a:cxn ang="0">
                  <a:pos x="96" y="1186"/>
                </a:cxn>
                <a:cxn ang="0">
                  <a:pos x="325" y="1192"/>
                </a:cxn>
                <a:cxn ang="0">
                  <a:pos x="325" y="1192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42" y="771"/>
                </a:cxn>
                <a:cxn ang="0">
                  <a:pos x="1200" y="1239"/>
                </a:cxn>
                <a:cxn ang="0">
                  <a:pos x="964" y="1197"/>
                </a:cxn>
                <a:cxn ang="0">
                  <a:pos x="729" y="1131"/>
                </a:cxn>
                <a:cxn ang="0">
                  <a:pos x="446" y="1113"/>
                </a:cxn>
                <a:cxn ang="0">
                  <a:pos x="0" y="1083"/>
                </a:cxn>
                <a:cxn ang="0">
                  <a:pos x="30" y="1119"/>
                </a:cxn>
                <a:cxn ang="0">
                  <a:pos x="500" y="1137"/>
                </a:cxn>
                <a:cxn ang="0">
                  <a:pos x="783" y="1191"/>
                </a:cxn>
                <a:cxn ang="0">
                  <a:pos x="1140" y="1307"/>
                </a:cxn>
                <a:cxn ang="0">
                  <a:pos x="1078" y="1325"/>
                </a:cxn>
                <a:cxn ang="0">
                  <a:pos x="717" y="1511"/>
                </a:cxn>
                <a:cxn ang="0">
                  <a:pos x="771" y="1487"/>
                </a:cxn>
                <a:cxn ang="0">
                  <a:pos x="869" y="1445"/>
                </a:cxn>
                <a:cxn ang="0">
                  <a:pos x="1030" y="1361"/>
                </a:cxn>
                <a:cxn ang="0">
                  <a:pos x="1224" y="1301"/>
                </a:cxn>
                <a:cxn ang="0">
                  <a:pos x="1277" y="1227"/>
                </a:cxn>
                <a:cxn ang="0">
                  <a:pos x="1646" y="1047"/>
                </a:cxn>
                <a:cxn ang="0">
                  <a:pos x="1947" y="957"/>
                </a:cxn>
                <a:cxn ang="0">
                  <a:pos x="2194" y="825"/>
                </a:cxn>
                <a:cxn ang="0">
                  <a:pos x="1977" y="915"/>
                </a:cxn>
                <a:cxn ang="0">
                  <a:pos x="1670" y="993"/>
                </a:cxn>
                <a:cxn ang="0">
                  <a:pos x="1351" y="1155"/>
                </a:cxn>
                <a:cxn ang="0">
                  <a:pos x="1513" y="909"/>
                </a:cxn>
                <a:cxn ang="0">
                  <a:pos x="1634" y="547"/>
                </a:cxn>
                <a:cxn ang="0">
                  <a:pos x="1754" y="374"/>
                </a:cxn>
                <a:cxn ang="0">
                  <a:pos x="1995" y="60"/>
                </a:cxn>
                <a:cxn ang="0">
                  <a:pos x="2019" y="0"/>
                </a:cxn>
                <a:cxn ang="0">
                  <a:pos x="1989" y="0"/>
                </a:cxn>
                <a:cxn ang="0">
                  <a:pos x="1610" y="482"/>
                </a:cxn>
                <a:cxn ang="0">
                  <a:pos x="1489" y="891"/>
                </a:cxn>
                <a:cxn ang="0">
                  <a:pos x="1265" y="1179"/>
                </a:cxn>
                <a:cxn ang="0">
                  <a:pos x="1140" y="909"/>
                </a:cxn>
                <a:cxn ang="0">
                  <a:pos x="1018" y="542"/>
                </a:cxn>
                <a:cxn ang="0">
                  <a:pos x="893" y="222"/>
                </a:cxn>
                <a:cxn ang="0">
                  <a:pos x="795" y="0"/>
                </a:cxn>
                <a:cxn ang="0">
                  <a:pos x="759" y="0"/>
                </a:cxn>
                <a:cxn ang="0">
                  <a:pos x="911" y="356"/>
                </a:cxn>
                <a:cxn ang="0">
                  <a:pos x="1042" y="771"/>
                </a:cxn>
                <a:cxn ang="0">
                  <a:pos x="1042" y="771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3" y="566"/>
                </a:cxn>
                <a:cxn ang="0">
                  <a:pos x="331" y="440"/>
                </a:cxn>
                <a:cxn ang="0">
                  <a:pos x="650" y="218"/>
                </a:cxn>
                <a:cxn ang="0">
                  <a:pos x="819" y="0"/>
                </a:cxn>
                <a:cxn ang="0">
                  <a:pos x="681" y="150"/>
                </a:cxn>
                <a:cxn ang="0">
                  <a:pos x="146" y="506"/>
                </a:cxn>
                <a:cxn ang="0">
                  <a:pos x="0" y="736"/>
                </a:cxn>
                <a:cxn ang="0">
                  <a:pos x="0" y="808"/>
                </a:cxn>
                <a:cxn ang="0">
                  <a:pos x="163" y="566"/>
                </a:cxn>
                <a:cxn ang="0">
                  <a:pos x="163" y="566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4" y="66"/>
                </a:cxn>
                <a:cxn ang="0">
                  <a:pos x="765" y="0"/>
                </a:cxn>
                <a:cxn ang="0">
                  <a:pos x="500" y="36"/>
                </a:cxn>
                <a:cxn ang="0">
                  <a:pos x="140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4" y="66"/>
                </a:cxn>
                <a:cxn ang="0">
                  <a:pos x="464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99" y="241"/>
                </a:cxn>
                <a:cxn ang="0">
                  <a:pos x="1748" y="235"/>
                </a:cxn>
                <a:cxn ang="0">
                  <a:pos x="2105" y="253"/>
                </a:cxn>
                <a:cxn ang="0">
                  <a:pos x="2525" y="235"/>
                </a:cxn>
                <a:cxn ang="0">
                  <a:pos x="3195" y="206"/>
                </a:cxn>
                <a:cxn ang="0">
                  <a:pos x="3141" y="188"/>
                </a:cxn>
                <a:cxn ang="0">
                  <a:pos x="2442" y="223"/>
                </a:cxn>
                <a:cxn ang="0">
                  <a:pos x="2019" y="223"/>
                </a:cxn>
                <a:cxn ang="0">
                  <a:pos x="1471" y="188"/>
                </a:cxn>
                <a:cxn ang="0">
                  <a:pos x="1555" y="168"/>
                </a:cxn>
                <a:cxn ang="0">
                  <a:pos x="2055" y="0"/>
                </a:cxn>
                <a:cxn ang="0">
                  <a:pos x="1977" y="24"/>
                </a:cxn>
                <a:cxn ang="0">
                  <a:pos x="1852" y="66"/>
                </a:cxn>
                <a:cxn ang="0">
                  <a:pos x="1616" y="138"/>
                </a:cxn>
                <a:cxn ang="0">
                  <a:pos x="1350" y="200"/>
                </a:cxn>
                <a:cxn ang="0">
                  <a:pos x="1278" y="253"/>
                </a:cxn>
                <a:cxn ang="0">
                  <a:pos x="771" y="415"/>
                </a:cxn>
                <a:cxn ang="0">
                  <a:pos x="337" y="505"/>
                </a:cxn>
                <a:cxn ang="0">
                  <a:pos x="0" y="621"/>
                </a:cxn>
                <a:cxn ang="0">
                  <a:pos x="301" y="541"/>
                </a:cxn>
                <a:cxn ang="0">
                  <a:pos x="741" y="451"/>
                </a:cxn>
                <a:cxn ang="0">
                  <a:pos x="1188" y="313"/>
                </a:cxn>
                <a:cxn ang="0">
                  <a:pos x="989" y="493"/>
                </a:cxn>
                <a:cxn ang="0">
                  <a:pos x="875" y="747"/>
                </a:cxn>
                <a:cxn ang="0">
                  <a:pos x="869" y="747"/>
                </a:cxn>
                <a:cxn ang="0">
                  <a:pos x="941" y="747"/>
                </a:cxn>
                <a:cxn ang="0">
                  <a:pos x="1030" y="499"/>
                </a:cxn>
                <a:cxn ang="0">
                  <a:pos x="1307" y="283"/>
                </a:cxn>
                <a:cxn ang="0">
                  <a:pos x="1543" y="451"/>
                </a:cxn>
                <a:cxn ang="0">
                  <a:pos x="1784" y="681"/>
                </a:cxn>
                <a:cxn ang="0">
                  <a:pos x="1870" y="747"/>
                </a:cxn>
                <a:cxn ang="0">
                  <a:pos x="1935" y="747"/>
                </a:cxn>
                <a:cxn ang="0">
                  <a:pos x="1706" y="529"/>
                </a:cxn>
                <a:cxn ang="0">
                  <a:pos x="1399" y="241"/>
                </a:cxn>
                <a:cxn ang="0">
                  <a:pos x="1399" y="241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042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127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7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6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9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58" y="855"/>
                </a:cxn>
                <a:cxn ang="0">
                  <a:pos x="1953" y="1023"/>
                </a:cxn>
                <a:cxn ang="0">
                  <a:pos x="2069" y="1172"/>
                </a:cxn>
                <a:cxn ang="0">
                  <a:pos x="2135" y="1252"/>
                </a:cxn>
                <a:cxn ang="0">
                  <a:pos x="2171" y="1300"/>
                </a:cxn>
                <a:cxn ang="0">
                  <a:pos x="1905" y="981"/>
                </a:cxn>
                <a:cxn ang="0">
                  <a:pos x="1876" y="933"/>
                </a:cxn>
                <a:cxn ang="0">
                  <a:pos x="1796" y="1246"/>
                </a:cxn>
                <a:cxn ang="0">
                  <a:pos x="1784" y="1492"/>
                </a:cxn>
                <a:cxn ang="0">
                  <a:pos x="1834" y="1914"/>
                </a:cxn>
                <a:cxn ang="0">
                  <a:pos x="1803" y="1938"/>
                </a:cxn>
                <a:cxn ang="0">
                  <a:pos x="1760" y="1540"/>
                </a:cxn>
                <a:cxn ang="0">
                  <a:pos x="1742" y="1294"/>
                </a:cxn>
                <a:cxn ang="0">
                  <a:pos x="1778" y="1089"/>
                </a:cxn>
                <a:cxn ang="0">
                  <a:pos x="1784" y="879"/>
                </a:cxn>
                <a:cxn ang="0">
                  <a:pos x="1278" y="1011"/>
                </a:cxn>
                <a:cxn ang="0">
                  <a:pos x="831" y="1136"/>
                </a:cxn>
                <a:cxn ang="0">
                  <a:pos x="325" y="1318"/>
                </a:cxn>
                <a:cxn ang="0">
                  <a:pos x="18" y="1426"/>
                </a:cxn>
                <a:cxn ang="0">
                  <a:pos x="313" y="1288"/>
                </a:cxn>
                <a:cxn ang="0">
                  <a:pos x="688" y="1148"/>
                </a:cxn>
                <a:cxn ang="0">
                  <a:pos x="1030" y="1041"/>
                </a:cxn>
                <a:cxn ang="0">
                  <a:pos x="1423" y="933"/>
                </a:cxn>
                <a:cxn ang="0">
                  <a:pos x="1706" y="819"/>
                </a:cxn>
                <a:cxn ang="0">
                  <a:pos x="1345" y="625"/>
                </a:cxn>
                <a:cxn ang="0">
                  <a:pos x="869" y="517"/>
                </a:cxn>
                <a:cxn ang="0">
                  <a:pos x="229" y="161"/>
                </a:cxn>
                <a:cxn ang="0">
                  <a:pos x="0" y="83"/>
                </a:cxn>
                <a:cxn ang="0">
                  <a:pos x="331" y="179"/>
                </a:cxn>
                <a:cxn ang="0">
                  <a:pos x="718" y="385"/>
                </a:cxn>
                <a:cxn ang="0">
                  <a:pos x="941" y="493"/>
                </a:cxn>
                <a:cxn ang="0">
                  <a:pos x="1363" y="595"/>
                </a:cxn>
                <a:cxn ang="0">
                  <a:pos x="1664" y="747"/>
                </a:cxn>
                <a:cxn ang="0">
                  <a:pos x="1435" y="463"/>
                </a:cxn>
                <a:cxn ang="0">
                  <a:pos x="1296" y="191"/>
                </a:cxn>
                <a:cxn ang="0">
                  <a:pos x="1164" y="0"/>
                </a:cxn>
                <a:cxn ang="0">
                  <a:pos x="1351" y="215"/>
                </a:cxn>
                <a:cxn ang="0">
                  <a:pos x="1501" y="487"/>
                </a:cxn>
                <a:cxn ang="0">
                  <a:pos x="1760" y="807"/>
                </a:cxn>
                <a:cxn ang="0">
                  <a:pos x="1858" y="855"/>
                </a:cxn>
                <a:cxn ang="0">
                  <a:pos x="1858" y="855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9D4467-A9DD-484C-8191-21B0D4B9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BC7991-4723-47A9-BEFC-3B9AA5FA6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B1B-2BF9-4BF0-B862-6CAB9A0A9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684B-1F8C-47B2-AF8D-0B5FD888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485C-F676-4098-BA5A-6293EC8F7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EFFE4-4CD0-44C6-8488-EACFADD2E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7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GIF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644110A0-D09D-479C-AB0E-BAC735B2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9</a:t>
            </a:r>
          </a:p>
        </p:txBody>
      </p:sp>
    </p:spTree>
    <p:extLst>
      <p:ext uri="{BB962C8B-B14F-4D97-AF65-F5344CB8AC3E}">
        <p14:creationId xmlns:p14="http://schemas.microsoft.com/office/powerpoint/2010/main" val="293179418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rcRect l="15927" t="8519" r="11052" b="8519"/>
          <a:stretch>
            <a:fillRect/>
          </a:stretch>
        </p:blipFill>
        <p:spPr>
          <a:xfrm>
            <a:off x="76200" y="0"/>
            <a:ext cx="9067800" cy="6762750"/>
          </a:xfrm>
          <a:prstGeom prst="rect">
            <a:avLst/>
          </a:prstGeom>
          <a:noFill/>
          <a:ln w="76200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2743200" cy="52322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00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+mn-cs"/>
              </a:rPr>
              <a:t>Khí</a:t>
            </a:r>
            <a:r>
              <a:rPr kumimoji="0" lang="en-US" sz="2800" b="1" kern="1200" cap="none" spc="0" normalizeH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+mn-cs"/>
              </a:rPr>
              <a:t> không màu</a:t>
            </a:r>
            <a:endParaRPr kumimoji="0" lang="en-US" sz="2800" b="1" kern="1200" cap="none" spc="0" normalizeH="0" baseline="0" noProof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5844" name="Line 4"/>
          <p:cNvSpPr/>
          <p:nvPr/>
        </p:nvSpPr>
        <p:spPr>
          <a:xfrm flipV="1">
            <a:off x="4953000" y="3027363"/>
            <a:ext cx="1828800" cy="45720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45" name="Text Box 5"/>
          <p:cNvSpPr txBox="1"/>
          <p:nvPr/>
        </p:nvSpPr>
        <p:spPr>
          <a:xfrm>
            <a:off x="3048000" y="1477963"/>
            <a:ext cx="3200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err="1">
                <a:latin typeface=".VnTime" panose="020B7200000000000000" pitchFamily="34" charset="0"/>
              </a:rPr>
              <a:t>Kh</a:t>
            </a:r>
            <a:r>
              <a:rPr sz="3200" b="1" err="1">
                <a:latin typeface=".VnTime" panose="020B7200000000000000" pitchFamily="34" charset="0"/>
              </a:rPr>
              <a:t>Ý</a:t>
            </a:r>
            <a:r>
              <a:rPr sz="3200" b="1">
                <a:latin typeface=".VnTime" panose="020B7200000000000000" pitchFamily="34" charset="0"/>
              </a:rPr>
              <a:t> </a:t>
            </a:r>
            <a:r>
              <a:rPr sz="3200" b="1" err="1">
                <a:latin typeface=".VnTime" panose="020B7200000000000000" pitchFamily="34" charset="0"/>
              </a:rPr>
              <a:t>oxi</a:t>
            </a:r>
            <a:endParaRPr sz="3200" b="1">
              <a:latin typeface=".VnTime" panose="020B7200000000000000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4343400" cy="52197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00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Sulfur</a:t>
            </a:r>
            <a:r>
              <a:rPr sz="2800" b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cháy</a:t>
            </a:r>
            <a:r>
              <a:rPr sz="2800" b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sz="2800" b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ox</a:t>
            </a:r>
            <a:r>
              <a:rPr lang="en-US"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ygen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2"/>
          <a:srcRect l="2536" t="11086" b="102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2028825"/>
            <a:ext cx="1524000" cy="484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="ctr" anchorCtr="1" compatLnSpc="1"/>
          <a:lstStyle/>
          <a:p>
            <a:pPr eaLnBrk="1" hangingPunct="1"/>
            <a:r>
              <a:rPr sz="2800" b="0" err="1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KhÝ</a:t>
            </a:r>
            <a:r>
              <a:rPr sz="2800" b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0" err="1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oxi</a:t>
            </a:r>
            <a:endParaRPr sz="2800" b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248400" y="3657600"/>
            <a:ext cx="2057400" cy="52322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00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+mn-cs"/>
              </a:rPr>
              <a:t>Khói</a:t>
            </a:r>
            <a:r>
              <a:rPr kumimoji="0" lang="en-US" sz="2800" b="1" kern="1200" cap="none" spc="0" normalizeH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+mn-cs"/>
              </a:rPr>
              <a:t> trắng</a:t>
            </a:r>
            <a:endParaRPr kumimoji="0" lang="en-US" sz="2800" b="1" kern="1200" cap="none" spc="0" normalizeH="0" baseline="0" noProof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6869" name="Line 5"/>
          <p:cNvSpPr/>
          <p:nvPr/>
        </p:nvSpPr>
        <p:spPr>
          <a:xfrm flipV="1">
            <a:off x="4953000" y="4114800"/>
            <a:ext cx="1752600" cy="76200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0" y="6386830"/>
            <a:ext cx="5142865" cy="52197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00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Pho</a:t>
            </a:r>
            <a:r>
              <a:rPr lang="en-US"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pho</a:t>
            </a:r>
            <a:r>
              <a:rPr lang="en-US"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rus</a:t>
            </a:r>
            <a:r>
              <a:rPr sz="2800" b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cháy</a:t>
            </a:r>
            <a:r>
              <a:rPr sz="2800" b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sz="2800" b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ox</a:t>
            </a:r>
            <a:r>
              <a:rPr lang="en-US" sz="2800" b="1" err="1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ygen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0" name="Text Box 12"/>
          <p:cNvSpPr txBox="1"/>
          <p:nvPr/>
        </p:nvSpPr>
        <p:spPr>
          <a:xfrm>
            <a:off x="609600" y="3200400"/>
            <a:ext cx="8534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Em có nhận xét gì về phản ứng của phi kim với oxygen ?</a:t>
            </a:r>
          </a:p>
        </p:txBody>
      </p:sp>
      <p:pic>
        <p:nvPicPr>
          <p:cNvPr id="48141" name="Picture 13" descr="mhj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71800"/>
            <a:ext cx="5334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"/>
          <p:cNvSpPr txBox="1"/>
          <p:nvPr/>
        </p:nvSpPr>
        <p:spPr>
          <a:xfrm>
            <a:off x="0" y="1219200"/>
            <a:ext cx="8991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II. Phi kim có những tính chất hoá học nào?</a:t>
            </a:r>
          </a:p>
        </p:txBody>
      </p:sp>
      <p:sp>
        <p:nvSpPr>
          <p:cNvPr id="14" name="Text Box 5"/>
          <p:cNvSpPr txBox="1"/>
          <p:nvPr/>
        </p:nvSpPr>
        <p:spPr>
          <a:xfrm>
            <a:off x="457200" y="1600200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/>
              <a:t>1. Tác dụng với kim loại.</a:t>
            </a:r>
          </a:p>
        </p:txBody>
      </p:sp>
      <p:sp>
        <p:nvSpPr>
          <p:cNvPr id="15" name="Text Box 6"/>
          <p:cNvSpPr txBox="1"/>
          <p:nvPr/>
        </p:nvSpPr>
        <p:spPr>
          <a:xfrm>
            <a:off x="457200" y="1981200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2. Tác dụng với hydrogen.</a:t>
            </a:r>
            <a:endParaRPr sz="2400" b="1">
              <a:solidFill>
                <a:schemeClr val="hlink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57200" y="2362200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/>
              <a:t>3. Tác dụng với oxygen.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0" y="762000"/>
            <a:ext cx="5638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I. Phi kim có những tính chất vật lí nào?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8" name="Text Box 48"/>
          <p:cNvSpPr txBox="1"/>
          <p:nvPr/>
        </p:nvSpPr>
        <p:spPr>
          <a:xfrm>
            <a:off x="304800" y="0"/>
            <a:ext cx="3048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i="1"/>
              <a:t>Tiết 31 - Bài 25 :</a:t>
            </a:r>
          </a:p>
        </p:txBody>
      </p:sp>
      <p:sp>
        <p:nvSpPr>
          <p:cNvPr id="19" name="WordArt 49"/>
          <p:cNvSpPr>
            <a:spLocks noTextEdit="1"/>
          </p:cNvSpPr>
          <p:nvPr/>
        </p:nvSpPr>
        <p:spPr>
          <a:xfrm>
            <a:off x="2971800" y="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r>
              <a:rPr lang="en-US" sz="2000" b="1"/>
              <a:t>TÍNH CHẤT CỦA PHI KIM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Text Box 15"/>
          <p:cNvSpPr txBox="1"/>
          <p:nvPr/>
        </p:nvSpPr>
        <p:spPr>
          <a:xfrm>
            <a:off x="419670" y="2286000"/>
            <a:ext cx="5791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2400" b="1"/>
              <a:t>4. Mức độ hoạt động hoá học của phi kim.</a:t>
            </a:r>
          </a:p>
        </p:txBody>
      </p:sp>
      <p:graphicFrame>
        <p:nvGraphicFramePr>
          <p:cNvPr id="54288" name="Object 16"/>
          <p:cNvGraphicFramePr>
            <a:graphicFrameLocks noGrp="1" noChangeAspect="1"/>
          </p:cNvGraphicFramePr>
          <p:nvPr>
            <p:ph/>
          </p:nvPr>
        </p:nvGraphicFramePr>
        <p:xfrm>
          <a:off x="609600" y="2622550"/>
          <a:ext cx="26670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1485900" imgH="533400" progId="Equation.3">
                  <p:embed/>
                </p:oleObj>
              </mc:Choice>
              <mc:Fallback>
                <p:oleObj r:id="rId3" imgW="1485900" imgH="5334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09600" y="2622550"/>
                        <a:ext cx="2667000" cy="958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304" name="Group 32"/>
          <p:cNvGrpSpPr/>
          <p:nvPr/>
        </p:nvGrpSpPr>
        <p:grpSpPr>
          <a:xfrm>
            <a:off x="0" y="3352800"/>
            <a:ext cx="9144000" cy="822325"/>
            <a:chOff x="0" y="2122"/>
            <a:chExt cx="5760" cy="518"/>
          </a:xfrm>
        </p:grpSpPr>
        <p:pic>
          <p:nvPicPr>
            <p:cNvPr id="12328" name="Picture 19" descr="mhj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208"/>
              <a:ext cx="336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29" name="Text Box 20"/>
            <p:cNvSpPr txBox="1"/>
            <p:nvPr/>
          </p:nvSpPr>
          <p:spPr>
            <a:xfrm>
              <a:off x="384" y="2122"/>
              <a:ext cx="5376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Hai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ph¶n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øng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trªn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cã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Æc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iÓm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g×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gièng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nhau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? So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s¸nh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tÝnh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phi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kim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cña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L­u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huúnh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vµ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Cacbon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</p:grpSp>
      <p:grpSp>
        <p:nvGrpSpPr>
          <p:cNvPr id="54293" name="Group 21"/>
          <p:cNvGrpSpPr/>
          <p:nvPr/>
        </p:nvGrpSpPr>
        <p:grpSpPr>
          <a:xfrm>
            <a:off x="3886200" y="2590800"/>
            <a:ext cx="4419600" cy="830263"/>
            <a:chOff x="0" y="1056"/>
            <a:chExt cx="4560" cy="523"/>
          </a:xfrm>
        </p:grpSpPr>
        <p:sp>
          <p:nvSpPr>
            <p:cNvPr id="12326" name="AutoShape 22"/>
            <p:cNvSpPr/>
            <p:nvPr/>
          </p:nvSpPr>
          <p:spPr>
            <a:xfrm>
              <a:off x="0" y="1152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x-none" dirty="0">
                <a:solidFill>
                  <a:srgbClr val="22DE2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7" name="Text Box 23"/>
            <p:cNvSpPr txBox="1"/>
            <p:nvPr/>
          </p:nvSpPr>
          <p:spPr>
            <a:xfrm>
              <a:off x="383" y="1056"/>
              <a:ext cx="4177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sz="2400" b="1">
                  <a:solidFill>
                    <a:srgbClr val="FF0000"/>
                  </a:solidFill>
                </a:rPr>
                <a:t>Tính phi kim của Sulfur mạnh hơn Carbon.</a:t>
              </a:r>
            </a:p>
          </p:txBody>
        </p:sp>
      </p:grpSp>
      <p:grpSp>
        <p:nvGrpSpPr>
          <p:cNvPr id="54296" name="Group 24"/>
          <p:cNvGrpSpPr/>
          <p:nvPr/>
        </p:nvGrpSpPr>
        <p:grpSpPr>
          <a:xfrm>
            <a:off x="609600" y="3505200"/>
            <a:ext cx="6372225" cy="1016000"/>
            <a:chOff x="450" y="1914"/>
            <a:chExt cx="4542" cy="640"/>
          </a:xfrm>
        </p:grpSpPr>
        <p:graphicFrame>
          <p:nvGraphicFramePr>
            <p:cNvPr id="12323" name="Object 25"/>
            <p:cNvGraphicFramePr>
              <a:graphicFrameLocks noChangeAspect="1"/>
            </p:cNvGraphicFramePr>
            <p:nvPr/>
          </p:nvGraphicFramePr>
          <p:xfrm>
            <a:off x="450" y="1914"/>
            <a:ext cx="1998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6" imgW="1574165" imgH="495300" progId="Equation.3">
                    <p:embed/>
                  </p:oleObj>
                </mc:Choice>
                <mc:Fallback>
                  <p:oleObj name="Equation" r:id="rId6" imgW="1574165" imgH="495300" progId="Equation.3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0" y="1914"/>
                          <a:ext cx="1998" cy="6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4" name="Text Box 26"/>
            <p:cNvSpPr txBox="1"/>
            <p:nvPr/>
          </p:nvSpPr>
          <p:spPr>
            <a:xfrm>
              <a:off x="2496" y="1968"/>
              <a:ext cx="2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( Fe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thÓ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hiÖn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ho¸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trÞ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III )</a:t>
              </a:r>
            </a:p>
          </p:txBody>
        </p:sp>
        <p:sp>
          <p:nvSpPr>
            <p:cNvPr id="12325" name="Text Box 27"/>
            <p:cNvSpPr txBox="1"/>
            <p:nvPr/>
          </p:nvSpPr>
          <p:spPr>
            <a:xfrm>
              <a:off x="2496" y="2304"/>
              <a:ext cx="192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( Fe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thÓ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hiÖn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ho¸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trÞ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II )</a:t>
              </a:r>
            </a:p>
          </p:txBody>
        </p:sp>
      </p:grpSp>
      <p:grpSp>
        <p:nvGrpSpPr>
          <p:cNvPr id="54303" name="Group 31"/>
          <p:cNvGrpSpPr/>
          <p:nvPr/>
        </p:nvGrpSpPr>
        <p:grpSpPr>
          <a:xfrm>
            <a:off x="17463" y="4359275"/>
            <a:ext cx="9126537" cy="822325"/>
            <a:chOff x="11" y="2698"/>
            <a:chExt cx="5749" cy="518"/>
          </a:xfrm>
        </p:grpSpPr>
        <p:pic>
          <p:nvPicPr>
            <p:cNvPr id="12321" name="Picture 29" descr="mhj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" y="2784"/>
              <a:ext cx="373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22" name="Text Box 30"/>
            <p:cNvSpPr txBox="1"/>
            <p:nvPr/>
          </p:nvSpPr>
          <p:spPr>
            <a:xfrm>
              <a:off x="427" y="2698"/>
              <a:ext cx="5333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Hai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ph¶n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øng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trªn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cã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Æc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iÓm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g×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gièng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nhau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. So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s¸nh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tÝnh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phi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kim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cña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Clo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vµ L­u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huúnh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?</a:t>
              </a:r>
            </a:p>
          </p:txBody>
        </p:sp>
      </p:grpSp>
      <p:grpSp>
        <p:nvGrpSpPr>
          <p:cNvPr id="54305" name="Group 33"/>
          <p:cNvGrpSpPr/>
          <p:nvPr/>
        </p:nvGrpSpPr>
        <p:grpSpPr>
          <a:xfrm>
            <a:off x="6019800" y="3429000"/>
            <a:ext cx="3200400" cy="1187450"/>
            <a:chOff x="0" y="1056"/>
            <a:chExt cx="4560" cy="748"/>
          </a:xfrm>
        </p:grpSpPr>
        <p:sp>
          <p:nvSpPr>
            <p:cNvPr id="12319" name="AutoShape 34"/>
            <p:cNvSpPr/>
            <p:nvPr/>
          </p:nvSpPr>
          <p:spPr>
            <a:xfrm>
              <a:off x="0" y="1152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x-none" dirty="0">
                <a:solidFill>
                  <a:srgbClr val="22DE2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0" name="Text Box 35"/>
            <p:cNvSpPr txBox="1"/>
            <p:nvPr/>
          </p:nvSpPr>
          <p:spPr>
            <a:xfrm>
              <a:off x="385" y="1056"/>
              <a:ext cx="4175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err="1">
                  <a:solidFill>
                    <a:schemeClr val="hlink"/>
                  </a:solidFill>
                  <a:latin typeface=".VnTime" panose="020B7200000000000000" pitchFamily="34" charset="0"/>
                </a:rPr>
                <a:t>TÝnh</a:t>
              </a:r>
              <a:r>
                <a:rPr sz="2400" b="1">
                  <a:solidFill>
                    <a:schemeClr val="hlink"/>
                  </a:solidFill>
                  <a:latin typeface=".VnTime" panose="020B7200000000000000" pitchFamily="34" charset="0"/>
                </a:rPr>
                <a:t> phi </a:t>
              </a:r>
              <a:r>
                <a:rPr sz="2400" b="1" err="1">
                  <a:solidFill>
                    <a:schemeClr val="hlink"/>
                  </a:solidFill>
                  <a:latin typeface=".VnTime" panose="020B7200000000000000" pitchFamily="34" charset="0"/>
                </a:rPr>
                <a:t>kim</a:t>
              </a:r>
              <a:r>
                <a:rPr sz="2400" b="1">
                  <a:solidFill>
                    <a:schemeClr val="hlink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chemeClr val="hlink"/>
                  </a:solidFill>
                  <a:latin typeface=".VnTime" panose="020B7200000000000000" pitchFamily="34" charset="0"/>
                </a:rPr>
                <a:t>cña</a:t>
              </a:r>
              <a:r>
                <a:rPr sz="2400" b="1">
                  <a:solidFill>
                    <a:schemeClr val="hlink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00"/>
                  </a:solidFill>
                  <a:latin typeface=".VnTime" panose="020B7200000000000000" pitchFamily="34" charset="0"/>
                </a:rPr>
                <a:t>Clo</a:t>
              </a:r>
              <a:r>
                <a:rPr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 m¹nh </a:t>
              </a:r>
              <a:r>
                <a:rPr sz="2400" b="1" err="1">
                  <a:solidFill>
                    <a:srgbClr val="000000"/>
                  </a:solidFill>
                  <a:latin typeface=".VnTime" panose="020B7200000000000000" pitchFamily="34" charset="0"/>
                </a:rPr>
                <a:t>h¬n</a:t>
              </a:r>
              <a:r>
                <a:rPr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 L­u </a:t>
              </a:r>
              <a:r>
                <a:rPr sz="2400" b="1" err="1">
                  <a:solidFill>
                    <a:srgbClr val="000000"/>
                  </a:solidFill>
                  <a:latin typeface=".VnTime" panose="020B7200000000000000" pitchFamily="34" charset="0"/>
                </a:rPr>
                <a:t>huúnh</a:t>
              </a:r>
              <a:r>
                <a:rPr sz="2400" b="1">
                  <a:solidFill>
                    <a:schemeClr val="hlink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</p:grpSp>
      <p:grpSp>
        <p:nvGrpSpPr>
          <p:cNvPr id="54308" name="Group 36"/>
          <p:cNvGrpSpPr/>
          <p:nvPr/>
        </p:nvGrpSpPr>
        <p:grpSpPr>
          <a:xfrm>
            <a:off x="558800" y="4419600"/>
            <a:ext cx="8382000" cy="868363"/>
            <a:chOff x="480" y="288"/>
            <a:chExt cx="5280" cy="547"/>
          </a:xfrm>
        </p:grpSpPr>
        <p:graphicFrame>
          <p:nvGraphicFramePr>
            <p:cNvPr id="12316" name="Object 37"/>
            <p:cNvGraphicFramePr>
              <a:graphicFrameLocks noChangeAspect="1"/>
            </p:cNvGraphicFramePr>
            <p:nvPr/>
          </p:nvGraphicFramePr>
          <p:xfrm>
            <a:off x="480" y="288"/>
            <a:ext cx="2121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r:id="rId8" imgW="1384300" imgH="482600" progId="Equation.3">
                    <p:embed/>
                  </p:oleObj>
                </mc:Choice>
                <mc:Fallback>
                  <p:oleObj r:id="rId8" imgW="1384300" imgH="482600" progId="Equation.3">
                    <p:embed/>
                    <p:pic>
                      <p:nvPicPr>
                        <p:cNvPr id="0" name="Picture 307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0" y="288"/>
                          <a:ext cx="2121" cy="5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7" name="Text Box 38"/>
            <p:cNvSpPr txBox="1"/>
            <p:nvPr/>
          </p:nvSpPr>
          <p:spPr>
            <a:xfrm>
              <a:off x="2688" y="288"/>
              <a:ext cx="29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(P/­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x¶y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ra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ngay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c¶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trong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bãng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tèi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2318" name="Text Box 39"/>
            <p:cNvSpPr txBox="1"/>
            <p:nvPr/>
          </p:nvSpPr>
          <p:spPr>
            <a:xfrm>
              <a:off x="2592" y="576"/>
              <a:ext cx="316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(P/­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x¶y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ra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khi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cã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¸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nh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s¸ng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hoÆc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000" err="1">
                  <a:solidFill>
                    <a:srgbClr val="000000"/>
                  </a:solidFill>
                  <a:latin typeface=".VnTime" panose="020B7200000000000000" pitchFamily="34" charset="0"/>
                </a:rPr>
                <a:t>nhiÖt</a:t>
              </a:r>
              <a:r>
                <a:rPr sz="2000">
                  <a:solidFill>
                    <a:srgbClr val="000000"/>
                  </a:solidFill>
                  <a:latin typeface=".VnTime" panose="020B7200000000000000" pitchFamily="34" charset="0"/>
                </a:rPr>
                <a:t> ®é)</a:t>
              </a:r>
              <a:endParaRPr sz="2000">
                <a:latin typeface=".VnTime" panose="020B7200000000000000" pitchFamily="34" charset="0"/>
              </a:endParaRPr>
            </a:p>
          </p:txBody>
        </p:sp>
      </p:grpSp>
      <p:grpSp>
        <p:nvGrpSpPr>
          <p:cNvPr id="54315" name="Group 43"/>
          <p:cNvGrpSpPr/>
          <p:nvPr/>
        </p:nvGrpSpPr>
        <p:grpSpPr>
          <a:xfrm>
            <a:off x="-76200" y="5197475"/>
            <a:ext cx="9144000" cy="822325"/>
            <a:chOff x="-48" y="3418"/>
            <a:chExt cx="5760" cy="518"/>
          </a:xfrm>
        </p:grpSpPr>
        <p:pic>
          <p:nvPicPr>
            <p:cNvPr id="12314" name="Picture 41" descr="mhj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8" y="3504"/>
              <a:ext cx="524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5" name="Text Box 42"/>
            <p:cNvSpPr txBox="1"/>
            <p:nvPr/>
          </p:nvSpPr>
          <p:spPr>
            <a:xfrm>
              <a:off x="550" y="3418"/>
              <a:ext cx="516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Hai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ph¶n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øng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trªn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cã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Æc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iÓm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g×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gièng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nhau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? So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s¸nh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tÝnh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phi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kim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cña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Flo vµ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Clo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?</a:t>
              </a:r>
            </a:p>
          </p:txBody>
        </p:sp>
      </p:grpSp>
      <p:grpSp>
        <p:nvGrpSpPr>
          <p:cNvPr id="54316" name="Group 44"/>
          <p:cNvGrpSpPr/>
          <p:nvPr/>
        </p:nvGrpSpPr>
        <p:grpSpPr>
          <a:xfrm>
            <a:off x="0" y="5181600"/>
            <a:ext cx="7239000" cy="460375"/>
            <a:chOff x="0" y="1056"/>
            <a:chExt cx="4560" cy="290"/>
          </a:xfrm>
        </p:grpSpPr>
        <p:sp>
          <p:nvSpPr>
            <p:cNvPr id="12312" name="AutoShape 45"/>
            <p:cNvSpPr/>
            <p:nvPr/>
          </p:nvSpPr>
          <p:spPr>
            <a:xfrm>
              <a:off x="0" y="1152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3399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x-none" dirty="0">
                <a:solidFill>
                  <a:srgbClr val="22DE2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3" name="Text Box 46"/>
            <p:cNvSpPr txBox="1"/>
            <p:nvPr/>
          </p:nvSpPr>
          <p:spPr>
            <a:xfrm>
              <a:off x="384" y="1056"/>
              <a:ext cx="41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err="1">
                  <a:solidFill>
                    <a:schemeClr val="hlink"/>
                  </a:solidFill>
                  <a:latin typeface=".VnTime" panose="020B7200000000000000" pitchFamily="34" charset="0"/>
                </a:rPr>
                <a:t>TÝnh</a:t>
              </a:r>
              <a:r>
                <a:rPr sz="2400" b="1">
                  <a:solidFill>
                    <a:schemeClr val="hlink"/>
                  </a:solidFill>
                  <a:latin typeface=".VnTime" panose="020B7200000000000000" pitchFamily="34" charset="0"/>
                </a:rPr>
                <a:t> phi </a:t>
              </a:r>
              <a:r>
                <a:rPr sz="2400" b="1" err="1">
                  <a:solidFill>
                    <a:schemeClr val="hlink"/>
                  </a:solidFill>
                  <a:latin typeface=".VnTime" panose="020B7200000000000000" pitchFamily="34" charset="0"/>
                </a:rPr>
                <a:t>kim</a:t>
              </a:r>
              <a:r>
                <a:rPr sz="2400" b="1">
                  <a:solidFill>
                    <a:schemeClr val="hlink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chemeClr val="hlink"/>
                  </a:solidFill>
                  <a:latin typeface=".VnTime" panose="020B7200000000000000" pitchFamily="34" charset="0"/>
                </a:rPr>
                <a:t>cña</a:t>
              </a:r>
              <a:r>
                <a:rPr sz="2400" b="1">
                  <a:solidFill>
                    <a:schemeClr val="hlink"/>
                  </a:solidFill>
                  <a:latin typeface=".VnTime" panose="020B7200000000000000" pitchFamily="34" charset="0"/>
                </a:rPr>
                <a:t> </a:t>
              </a:r>
              <a:r>
                <a:rPr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Flo</a:t>
              </a:r>
              <a:r>
                <a:rPr lang="en-US"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rine</a:t>
              </a:r>
              <a:r>
                <a:rPr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 m¹nh </a:t>
              </a:r>
              <a:r>
                <a:rPr sz="2400" b="1" err="1">
                  <a:solidFill>
                    <a:srgbClr val="000000"/>
                  </a:solidFill>
                  <a:latin typeface=".VnTime" panose="020B7200000000000000" pitchFamily="34" charset="0"/>
                </a:rPr>
                <a:t>h¬n</a:t>
              </a:r>
              <a:r>
                <a:rPr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r>
                <a:rPr lang="en-US" sz="2400" b="1" err="1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r>
                <a:rPr sz="2400" b="1" err="1">
                  <a:solidFill>
                    <a:srgbClr val="000000"/>
                  </a:solidFill>
                  <a:latin typeface=".VnTime" panose="020B7200000000000000" pitchFamily="34" charset="0"/>
                </a:rPr>
                <a:t>lo</a:t>
              </a:r>
              <a:r>
                <a:rPr lang="en-US" sz="2400" b="1" err="1">
                  <a:solidFill>
                    <a:srgbClr val="000000"/>
                  </a:solidFill>
                  <a:latin typeface=".VnTime" panose="020B7200000000000000" pitchFamily="34" charset="0"/>
                </a:rPr>
                <a:t>rine</a:t>
              </a:r>
              <a:r>
                <a:rPr sz="2400" b="1">
                  <a:solidFill>
                    <a:schemeClr val="hlink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</p:grpSp>
      <p:grpSp>
        <p:nvGrpSpPr>
          <p:cNvPr id="54319" name="Group 47"/>
          <p:cNvGrpSpPr/>
          <p:nvPr/>
        </p:nvGrpSpPr>
        <p:grpSpPr>
          <a:xfrm>
            <a:off x="0" y="5502275"/>
            <a:ext cx="8991600" cy="822325"/>
            <a:chOff x="0" y="2976"/>
            <a:chExt cx="5664" cy="518"/>
          </a:xfrm>
        </p:grpSpPr>
        <p:pic>
          <p:nvPicPr>
            <p:cNvPr id="12310" name="Picture 48" descr="mhj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976"/>
              <a:ext cx="336" cy="4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1" name="Text Box 49"/>
            <p:cNvSpPr txBox="1"/>
            <p:nvPr/>
          </p:nvSpPr>
          <p:spPr>
            <a:xfrm>
              <a:off x="336" y="2976"/>
              <a:ext cx="5328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Dùa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vµo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®©u ®Ó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x¸c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Þnh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møc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®é ho¹t ®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éng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ho¸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häc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cña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 phi </a:t>
              </a:r>
              <a:r>
                <a:rPr sz="2400" b="1" err="1">
                  <a:solidFill>
                    <a:srgbClr val="FF0000"/>
                  </a:solidFill>
                  <a:latin typeface=".VnTime" panose="020B7200000000000000" pitchFamily="34" charset="0"/>
                </a:rPr>
                <a:t>kim</a:t>
              </a:r>
              <a:r>
                <a:rPr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</p:grpSp>
      <p:sp>
        <p:nvSpPr>
          <p:cNvPr id="54322" name="Text Box 50"/>
          <p:cNvSpPr txBox="1"/>
          <p:nvPr/>
        </p:nvSpPr>
        <p:spPr>
          <a:xfrm>
            <a:off x="228600" y="5518150"/>
            <a:ext cx="9144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latin typeface=".VnTime" panose="020B7200000000000000" pitchFamily="34" charset="0"/>
              </a:rPr>
              <a:t>    </a:t>
            </a:r>
            <a:r>
              <a:rPr sz="2400" b="1" err="1">
                <a:latin typeface=".VnTime" panose="020B7200000000000000" pitchFamily="34" charset="0"/>
              </a:rPr>
              <a:t>Møc</a:t>
            </a:r>
            <a:r>
              <a:rPr sz="2400" b="1">
                <a:latin typeface=".VnTime" panose="020B7200000000000000" pitchFamily="34" charset="0"/>
              </a:rPr>
              <a:t> ®é ho¹t ®</a:t>
            </a:r>
            <a:r>
              <a:rPr sz="2400" b="1" err="1">
                <a:latin typeface=".VnTime" panose="020B7200000000000000" pitchFamily="34" charset="0"/>
              </a:rPr>
              <a:t>éng</a:t>
            </a:r>
            <a:r>
              <a:rPr sz="2400" b="1">
                <a:latin typeface=".VnTime" panose="020B7200000000000000" pitchFamily="34" charset="0"/>
              </a:rPr>
              <a:t> ho¸ </a:t>
            </a:r>
            <a:r>
              <a:rPr sz="2400" b="1" err="1">
                <a:latin typeface=".VnTime" panose="020B7200000000000000" pitchFamily="34" charset="0"/>
              </a:rPr>
              <a:t>häc</a:t>
            </a:r>
            <a:r>
              <a:rPr sz="2400" b="1">
                <a:latin typeface=".VnTime" panose="020B7200000000000000" pitchFamily="34" charset="0"/>
              </a:rPr>
              <a:t> m¹nh hay </a:t>
            </a:r>
            <a:r>
              <a:rPr sz="2400" b="1" err="1">
                <a:latin typeface=".VnTime" panose="020B7200000000000000" pitchFamily="34" charset="0"/>
              </a:rPr>
              <a:t>yÕu</a:t>
            </a:r>
            <a:r>
              <a:rPr sz="2400" b="1">
                <a:latin typeface=".VnTime" panose="020B7200000000000000" pitchFamily="34" charset="0"/>
              </a:rPr>
              <a:t> </a:t>
            </a:r>
            <a:r>
              <a:rPr sz="2400" b="1" err="1">
                <a:latin typeface=".VnTime" panose="020B7200000000000000" pitchFamily="34" charset="0"/>
              </a:rPr>
              <a:t>cña</a:t>
            </a:r>
            <a:r>
              <a:rPr sz="2400" b="1">
                <a:latin typeface=".VnTime" panose="020B7200000000000000" pitchFamily="34" charset="0"/>
              </a:rPr>
              <a:t> phi </a:t>
            </a:r>
            <a:r>
              <a:rPr sz="2400" b="1" err="1">
                <a:latin typeface=".VnTime" panose="020B7200000000000000" pitchFamily="34" charset="0"/>
              </a:rPr>
              <a:t>kim</a:t>
            </a:r>
            <a:r>
              <a:rPr sz="2400" b="1">
                <a:latin typeface=".VnTime" panose="020B7200000000000000" pitchFamily="34" charset="0"/>
              </a:rPr>
              <a:t> ®­</a:t>
            </a:r>
            <a:r>
              <a:rPr sz="2400" b="1" err="1">
                <a:latin typeface=".VnTime" panose="020B7200000000000000" pitchFamily="34" charset="0"/>
              </a:rPr>
              <a:t>îc</a:t>
            </a:r>
            <a:r>
              <a:rPr sz="2400" b="1">
                <a:latin typeface=".VnTime" panose="020B7200000000000000" pitchFamily="34" charset="0"/>
              </a:rPr>
              <a:t> </a:t>
            </a:r>
            <a:r>
              <a:rPr sz="2400" b="1" err="1">
                <a:latin typeface=".VnTime" panose="020B7200000000000000" pitchFamily="34" charset="0"/>
              </a:rPr>
              <a:t>xÐt</a:t>
            </a:r>
            <a:r>
              <a:rPr sz="2400" b="1">
                <a:latin typeface=".VnTime" panose="020B7200000000000000" pitchFamily="34" charset="0"/>
              </a:rPr>
              <a:t> </a:t>
            </a:r>
            <a:r>
              <a:rPr sz="2400" b="1" err="1">
                <a:latin typeface=".VnTime" panose="020B7200000000000000" pitchFamily="34" charset="0"/>
              </a:rPr>
              <a:t>c¨n</a:t>
            </a:r>
            <a:r>
              <a:rPr sz="2400" b="1">
                <a:latin typeface=".VnTime" panose="020B7200000000000000" pitchFamily="34" charset="0"/>
              </a:rPr>
              <a:t> </a:t>
            </a:r>
            <a:r>
              <a:rPr sz="2400" b="1" err="1">
                <a:latin typeface=".VnTime" panose="020B7200000000000000" pitchFamily="34" charset="0"/>
              </a:rPr>
              <a:t>cø</a:t>
            </a:r>
            <a:r>
              <a:rPr sz="2400" b="1">
                <a:latin typeface=".VnTime" panose="020B7200000000000000" pitchFamily="34" charset="0"/>
              </a:rPr>
              <a:t> </a:t>
            </a:r>
            <a:r>
              <a:rPr sz="2400" b="1" err="1">
                <a:latin typeface=".VnTime" panose="020B7200000000000000" pitchFamily="34" charset="0"/>
              </a:rPr>
              <a:t>vµo</a:t>
            </a:r>
            <a:r>
              <a:rPr sz="2400" b="1"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pitchFamily="34" charset="0"/>
              </a:rPr>
              <a:t>kh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¶ </a:t>
            </a:r>
            <a:r>
              <a:rPr sz="2400" b="1" err="1">
                <a:solidFill>
                  <a:srgbClr val="FF0000"/>
                </a:solidFill>
                <a:latin typeface=".VnTime" panose="020B7200000000000000" pitchFamily="34" charset="0"/>
              </a:rPr>
              <a:t>n¨ng</a:t>
            </a:r>
            <a:r>
              <a:rPr sz="2400" b="1">
                <a:latin typeface=".VnTime" panose="020B7200000000000000" pitchFamily="34" charset="0"/>
              </a:rPr>
              <a:t> vµ </a:t>
            </a:r>
            <a:r>
              <a:rPr sz="2400" b="1" err="1">
                <a:solidFill>
                  <a:srgbClr val="FF0000"/>
                </a:solidFill>
                <a:latin typeface=".VnTime" panose="020B7200000000000000" pitchFamily="34" charset="0"/>
              </a:rPr>
              <a:t>møc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®é </a:t>
            </a:r>
            <a:r>
              <a:rPr sz="2400" b="1" err="1">
                <a:solidFill>
                  <a:srgbClr val="FF0000"/>
                </a:solidFill>
                <a:latin typeface=".VnTime" panose="020B7200000000000000" pitchFamily="34" charset="0"/>
              </a:rPr>
              <a:t>ph¶n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pitchFamily="34" charset="0"/>
              </a:rPr>
              <a:t>øng</a:t>
            </a:r>
            <a:r>
              <a:rPr sz="2400" b="1">
                <a:latin typeface=".VnTime" panose="020B7200000000000000" pitchFamily="34" charset="0"/>
              </a:rPr>
              <a:t> </a:t>
            </a:r>
            <a:r>
              <a:rPr sz="2400" b="1" err="1">
                <a:latin typeface=".VnTime" panose="020B7200000000000000" pitchFamily="34" charset="0"/>
              </a:rPr>
              <a:t>cña</a:t>
            </a:r>
            <a:r>
              <a:rPr sz="2400" b="1">
                <a:latin typeface=".VnTime" panose="020B7200000000000000" pitchFamily="34" charset="0"/>
              </a:rPr>
              <a:t> phi </a:t>
            </a:r>
            <a:r>
              <a:rPr sz="2400" b="1" err="1">
                <a:latin typeface=".VnTime" panose="020B7200000000000000" pitchFamily="34" charset="0"/>
              </a:rPr>
              <a:t>kim</a:t>
            </a:r>
            <a:r>
              <a:rPr sz="2400" b="1">
                <a:latin typeface=".VnTime" panose="020B7200000000000000" pitchFamily="34" charset="0"/>
              </a:rPr>
              <a:t> ®ã </a:t>
            </a:r>
            <a:r>
              <a:rPr sz="2400" b="1" err="1">
                <a:latin typeface=".VnTime" panose="020B7200000000000000" pitchFamily="34" charset="0"/>
              </a:rPr>
              <a:t>víi</a:t>
            </a:r>
            <a:r>
              <a:rPr sz="2400" b="1">
                <a:latin typeface=".VnTime" panose="020B7200000000000000" pitchFamily="34" charset="0"/>
              </a:rPr>
              <a:t> </a:t>
            </a:r>
            <a:r>
              <a:rPr sz="2400" b="1" u="sng" err="1">
                <a:solidFill>
                  <a:schemeClr val="hlink"/>
                </a:solidFill>
                <a:latin typeface=".VnTime" panose="020B7200000000000000" pitchFamily="34" charset="0"/>
              </a:rPr>
              <a:t>kim</a:t>
            </a:r>
            <a:r>
              <a:rPr sz="2400" b="1" u="sng">
                <a:solidFill>
                  <a:schemeClr val="hlink"/>
                </a:solidFill>
                <a:latin typeface=".VnTime" panose="020B7200000000000000" pitchFamily="34" charset="0"/>
              </a:rPr>
              <a:t> lo¹i</a:t>
            </a:r>
            <a:r>
              <a:rPr sz="2400" b="1">
                <a:latin typeface=".VnTime" panose="020B7200000000000000" pitchFamily="34" charset="0"/>
              </a:rPr>
              <a:t> vµ </a:t>
            </a:r>
            <a:r>
              <a:rPr sz="2400" b="1" u="sng" err="1">
                <a:solidFill>
                  <a:schemeClr val="hlink"/>
                </a:solidFill>
                <a:latin typeface=".VnTime" panose="020B7200000000000000" pitchFamily="34" charset="0"/>
              </a:rPr>
              <a:t>h</a:t>
            </a:r>
            <a:r>
              <a:rPr lang="en-US" sz="2400" b="1" u="sng" err="1">
                <a:solidFill>
                  <a:schemeClr val="hlink"/>
                </a:solidFill>
                <a:latin typeface=".VnTime" panose="020B7200000000000000" pitchFamily="34" charset="0"/>
              </a:rPr>
              <a:t>yd</a:t>
            </a:r>
            <a:r>
              <a:rPr sz="2400" b="1" u="sng" err="1">
                <a:solidFill>
                  <a:schemeClr val="hlink"/>
                </a:solidFill>
                <a:latin typeface=".VnTime" panose="020B7200000000000000" pitchFamily="34" charset="0"/>
              </a:rPr>
              <a:t>ro</a:t>
            </a:r>
            <a:r>
              <a:rPr lang="en-US" sz="2400" b="1" u="sng" err="1">
                <a:solidFill>
                  <a:schemeClr val="hlink"/>
                </a:solidFill>
                <a:latin typeface=".VnTime" panose="020B7200000000000000" pitchFamily="34" charset="0"/>
              </a:rPr>
              <a:t>gen</a:t>
            </a:r>
            <a:r>
              <a:rPr sz="2400" b="1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41" name="Text Box 48"/>
          <p:cNvSpPr txBox="1"/>
          <p:nvPr/>
        </p:nvSpPr>
        <p:spPr>
          <a:xfrm>
            <a:off x="304800" y="0"/>
            <a:ext cx="3048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i="1"/>
              <a:t>Tiết 31 - Bài 25 :</a:t>
            </a:r>
          </a:p>
        </p:txBody>
      </p:sp>
      <p:sp>
        <p:nvSpPr>
          <p:cNvPr id="42" name="WordArt 49"/>
          <p:cNvSpPr>
            <a:spLocks noTextEdit="1"/>
          </p:cNvSpPr>
          <p:nvPr/>
        </p:nvSpPr>
        <p:spPr>
          <a:xfrm>
            <a:off x="2971800" y="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r>
              <a:rPr lang="en-US" sz="2000" b="1"/>
              <a:t>TÍNH CHẤT CỦA PHI KIM</a:t>
            </a:r>
          </a:p>
        </p:txBody>
      </p:sp>
      <p:sp>
        <p:nvSpPr>
          <p:cNvPr id="43" name="Text Box 4"/>
          <p:cNvSpPr txBox="1"/>
          <p:nvPr/>
        </p:nvSpPr>
        <p:spPr>
          <a:xfrm>
            <a:off x="0" y="870735"/>
            <a:ext cx="8991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II. Phi kim có những tính chất hoá học nào?</a:t>
            </a:r>
          </a:p>
        </p:txBody>
      </p:sp>
      <p:sp>
        <p:nvSpPr>
          <p:cNvPr id="44" name="Text Box 5"/>
          <p:cNvSpPr txBox="1"/>
          <p:nvPr/>
        </p:nvSpPr>
        <p:spPr>
          <a:xfrm>
            <a:off x="457200" y="1251735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/>
              <a:t>1. Tác dụng với kim loại.</a:t>
            </a:r>
          </a:p>
        </p:txBody>
      </p:sp>
      <p:sp>
        <p:nvSpPr>
          <p:cNvPr id="45" name="Text Box 6"/>
          <p:cNvSpPr txBox="1"/>
          <p:nvPr/>
        </p:nvSpPr>
        <p:spPr>
          <a:xfrm>
            <a:off x="457200" y="1632735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2. Tác dụng với hydrogen.</a:t>
            </a:r>
            <a:endParaRPr sz="2400" b="1">
              <a:solidFill>
                <a:schemeClr val="hlink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Text Box 15"/>
          <p:cNvSpPr txBox="1"/>
          <p:nvPr/>
        </p:nvSpPr>
        <p:spPr>
          <a:xfrm>
            <a:off x="457200" y="2013735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/>
              <a:t>3. Tác dụng với oxygen.</a:t>
            </a:r>
          </a:p>
        </p:txBody>
      </p:sp>
      <p:sp>
        <p:nvSpPr>
          <p:cNvPr id="47" name="Text Box 16"/>
          <p:cNvSpPr txBox="1"/>
          <p:nvPr/>
        </p:nvSpPr>
        <p:spPr>
          <a:xfrm>
            <a:off x="0" y="413535"/>
            <a:ext cx="5638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I. Phi kim có những tính chất vật lí nào?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6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Line 10"/>
          <p:cNvSpPr/>
          <p:nvPr/>
        </p:nvSpPr>
        <p:spPr>
          <a:xfrm flipV="1">
            <a:off x="914400" y="1981200"/>
            <a:ext cx="533400" cy="10668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63" name="Line 11"/>
          <p:cNvSpPr/>
          <p:nvPr/>
        </p:nvSpPr>
        <p:spPr>
          <a:xfrm>
            <a:off x="914400" y="3048000"/>
            <a:ext cx="457200" cy="12192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49200" name="Group 48"/>
          <p:cNvGrpSpPr/>
          <p:nvPr/>
        </p:nvGrpSpPr>
        <p:grpSpPr>
          <a:xfrm>
            <a:off x="0" y="2590800"/>
            <a:ext cx="990600" cy="1066800"/>
            <a:chOff x="0" y="1632"/>
            <a:chExt cx="624" cy="672"/>
          </a:xfrm>
        </p:grpSpPr>
        <p:pic>
          <p:nvPicPr>
            <p:cNvPr id="13341" name="Picture 13" descr="Cov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32"/>
              <a:ext cx="624" cy="6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2" name="Text Box 14"/>
            <p:cNvSpPr txBox="1"/>
            <p:nvPr/>
          </p:nvSpPr>
          <p:spPr>
            <a:xfrm>
              <a:off x="73" y="1680"/>
              <a:ext cx="486" cy="523"/>
            </a:xfrm>
            <a:prstGeom prst="rect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>
                  <a:latin typeface="+mj-lt"/>
                </a:rPr>
                <a:t>Phi </a:t>
              </a:r>
              <a:r>
                <a:rPr sz="2400" err="1">
                  <a:latin typeface="+mj-lt"/>
                </a:rPr>
                <a:t>kim</a:t>
              </a:r>
              <a:endParaRPr sz="2400">
                <a:latin typeface="+mj-lt"/>
              </a:endParaRPr>
            </a:p>
          </p:txBody>
        </p:sp>
      </p:grpSp>
      <p:sp>
        <p:nvSpPr>
          <p:cNvPr id="49180" name="Line 28"/>
          <p:cNvSpPr/>
          <p:nvPr/>
        </p:nvSpPr>
        <p:spPr>
          <a:xfrm flipV="1">
            <a:off x="2971800" y="1143000"/>
            <a:ext cx="762000" cy="6858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81" name="Line 29"/>
          <p:cNvSpPr/>
          <p:nvPr/>
        </p:nvSpPr>
        <p:spPr>
          <a:xfrm flipV="1">
            <a:off x="2971800" y="1600200"/>
            <a:ext cx="762000" cy="228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82" name="Line 30"/>
          <p:cNvSpPr/>
          <p:nvPr/>
        </p:nvSpPr>
        <p:spPr>
          <a:xfrm>
            <a:off x="2971800" y="1828800"/>
            <a:ext cx="762000" cy="7620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83" name="Line 31"/>
          <p:cNvSpPr/>
          <p:nvPr/>
        </p:nvSpPr>
        <p:spPr>
          <a:xfrm>
            <a:off x="2971800" y="1828800"/>
            <a:ext cx="762000" cy="228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49184" name="Group 32"/>
          <p:cNvGrpSpPr/>
          <p:nvPr/>
        </p:nvGrpSpPr>
        <p:grpSpPr>
          <a:xfrm>
            <a:off x="1371600" y="1219200"/>
            <a:ext cx="1600200" cy="1143000"/>
            <a:chOff x="1680" y="1008"/>
            <a:chExt cx="1008" cy="720"/>
          </a:xfrm>
        </p:grpSpPr>
        <p:sp>
          <p:nvSpPr>
            <p:cNvPr id="13339" name="Oval 33"/>
            <p:cNvSpPr/>
            <p:nvPr/>
          </p:nvSpPr>
          <p:spPr>
            <a:xfrm>
              <a:off x="1680" y="1008"/>
              <a:ext cx="1008" cy="720"/>
            </a:xfrm>
            <a:prstGeom prst="ellipse">
              <a:avLst/>
            </a:prstGeom>
            <a:noFill/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3340" name="Text Box 34"/>
            <p:cNvSpPr txBox="1"/>
            <p:nvPr/>
          </p:nvSpPr>
          <p:spPr>
            <a:xfrm>
              <a:off x="1811" y="1152"/>
              <a:ext cx="789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+mn-lt"/>
                </a:rPr>
                <a:t>Tính chất vật lý</a:t>
              </a:r>
              <a:endParaRPr sz="2000" b="1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49187" name="Line 35"/>
          <p:cNvSpPr/>
          <p:nvPr/>
        </p:nvSpPr>
        <p:spPr>
          <a:xfrm flipV="1">
            <a:off x="3124200" y="3581400"/>
            <a:ext cx="609600" cy="8382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88" name="Text Box 36"/>
          <p:cNvSpPr txBox="1"/>
          <p:nvPr/>
        </p:nvSpPr>
        <p:spPr>
          <a:xfrm>
            <a:off x="3733800" y="3184525"/>
            <a:ext cx="2590800" cy="707886"/>
          </a:xfrm>
          <a:prstGeom prst="rect">
            <a:avLst/>
          </a:prstGeom>
          <a:noFill/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sz="2000" b="1"/>
              <a:t>Tác dụng với kim loại </a:t>
            </a:r>
            <a:r>
              <a:rPr lang="en-US" sz="2000" b="1">
                <a:sym typeface="Wingdings"/>
              </a:rPr>
              <a:t> muối hoặc oxide</a:t>
            </a:r>
          </a:p>
        </p:txBody>
      </p:sp>
      <p:sp>
        <p:nvSpPr>
          <p:cNvPr id="49189" name="Line 37"/>
          <p:cNvSpPr/>
          <p:nvPr/>
        </p:nvSpPr>
        <p:spPr>
          <a:xfrm flipV="1">
            <a:off x="3124200" y="4419600"/>
            <a:ext cx="6096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90" name="Text Box 38"/>
          <p:cNvSpPr txBox="1"/>
          <p:nvPr/>
        </p:nvSpPr>
        <p:spPr>
          <a:xfrm>
            <a:off x="3733800" y="4137025"/>
            <a:ext cx="2667000" cy="1015663"/>
          </a:xfrm>
          <a:prstGeom prst="rect">
            <a:avLst/>
          </a:prstGeom>
          <a:noFill/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2000" b="1"/>
              <a:t>Tác dụng với hydrogen </a:t>
            </a:r>
            <a:r>
              <a:rPr lang="en-US" sz="2000" b="1">
                <a:sym typeface="Wingdings"/>
              </a:rPr>
              <a:t> hợp chất khí</a:t>
            </a:r>
          </a:p>
        </p:txBody>
      </p:sp>
      <p:sp>
        <p:nvSpPr>
          <p:cNvPr id="49191" name="Line 39"/>
          <p:cNvSpPr/>
          <p:nvPr/>
        </p:nvSpPr>
        <p:spPr>
          <a:xfrm>
            <a:off x="3124200" y="4419600"/>
            <a:ext cx="533400" cy="9144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92" name="Text Box 40"/>
          <p:cNvSpPr txBox="1"/>
          <p:nvPr/>
        </p:nvSpPr>
        <p:spPr>
          <a:xfrm>
            <a:off x="3733800" y="5029200"/>
            <a:ext cx="2590800" cy="707886"/>
          </a:xfrm>
          <a:prstGeom prst="rect">
            <a:avLst/>
          </a:prstGeom>
          <a:noFill/>
          <a:ln w="3810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sz="2000" b="1"/>
              <a:t>Tác dụng với oxygen    </a:t>
            </a:r>
            <a:r>
              <a:rPr lang="en-US" sz="2000" b="1">
                <a:sym typeface="Wingdings"/>
              </a:rPr>
              <a:t> acidic oxide</a:t>
            </a:r>
          </a:p>
        </p:txBody>
      </p:sp>
      <p:grpSp>
        <p:nvGrpSpPr>
          <p:cNvPr id="49205" name="Group 53"/>
          <p:cNvGrpSpPr/>
          <p:nvPr/>
        </p:nvGrpSpPr>
        <p:grpSpPr>
          <a:xfrm>
            <a:off x="1295400" y="3810000"/>
            <a:ext cx="1828800" cy="1219200"/>
            <a:chOff x="816" y="2400"/>
            <a:chExt cx="1152" cy="768"/>
          </a:xfrm>
        </p:grpSpPr>
        <p:sp>
          <p:nvSpPr>
            <p:cNvPr id="13337" name="Oval 42"/>
            <p:cNvSpPr/>
            <p:nvPr/>
          </p:nvSpPr>
          <p:spPr>
            <a:xfrm>
              <a:off x="816" y="2400"/>
              <a:ext cx="1152" cy="768"/>
            </a:xfrm>
            <a:prstGeom prst="ellipse">
              <a:avLst/>
            </a:prstGeom>
            <a:noFill/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vi-VN" altLang="x-none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38" name="Text Box 43"/>
            <p:cNvSpPr txBox="1"/>
            <p:nvPr/>
          </p:nvSpPr>
          <p:spPr>
            <a:xfrm>
              <a:off x="960" y="2544"/>
              <a:ext cx="816" cy="446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+mj-lt"/>
                </a:rPr>
                <a:t>Tính chất hóa học</a:t>
              </a:r>
              <a:endParaRPr sz="2000" b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9196" name="AutoShape 44"/>
          <p:cNvSpPr/>
          <p:nvPr/>
        </p:nvSpPr>
        <p:spPr>
          <a:xfrm>
            <a:off x="6400800" y="3352800"/>
            <a:ext cx="76200" cy="1295400"/>
          </a:xfrm>
          <a:prstGeom prst="rightBrace">
            <a:avLst>
              <a:gd name="adj1" fmla="val 141666"/>
              <a:gd name="adj2" fmla="val 50000"/>
            </a:avLst>
          </a:prstGeom>
          <a:noFill/>
          <a:ln w="38100" cap="flat" cmpd="sng">
            <a:solidFill>
              <a:srgbClr val="99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49198" name="Text Box 46"/>
          <p:cNvSpPr txBox="1"/>
          <p:nvPr/>
        </p:nvSpPr>
        <p:spPr>
          <a:xfrm>
            <a:off x="7010400" y="3432175"/>
            <a:ext cx="2133600" cy="1015663"/>
          </a:xfrm>
          <a:prstGeom prst="rect">
            <a:avLst/>
          </a:prstGeom>
          <a:noFill/>
          <a:ln w="5715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vi-VN" sz="2000" b="1"/>
              <a:t>Mức độ hoạt động hoá học của phi kim.</a:t>
            </a:r>
          </a:p>
        </p:txBody>
      </p:sp>
      <p:sp>
        <p:nvSpPr>
          <p:cNvPr id="49199" name="Line 47"/>
          <p:cNvSpPr/>
          <p:nvPr/>
        </p:nvSpPr>
        <p:spPr>
          <a:xfrm>
            <a:off x="6477000" y="3962400"/>
            <a:ext cx="457200" cy="0"/>
          </a:xfrm>
          <a:prstGeom prst="line">
            <a:avLst/>
          </a:prstGeom>
          <a:ln w="57150" cap="flat" cmpd="sng">
            <a:solidFill>
              <a:srgbClr val="99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201" name="Text Box 49"/>
          <p:cNvSpPr txBox="1"/>
          <p:nvPr/>
        </p:nvSpPr>
        <p:spPr>
          <a:xfrm>
            <a:off x="3733800" y="838200"/>
            <a:ext cx="3429000" cy="400110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sz="2000" b="1"/>
              <a:t>Ở 3 trạng thái: rắn, lỏng, khí</a:t>
            </a:r>
          </a:p>
        </p:txBody>
      </p:sp>
      <p:sp>
        <p:nvSpPr>
          <p:cNvPr id="49202" name="Text Box 50"/>
          <p:cNvSpPr txBox="1"/>
          <p:nvPr/>
        </p:nvSpPr>
        <p:spPr>
          <a:xfrm>
            <a:off x="3733800" y="1371600"/>
            <a:ext cx="3429000" cy="400110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vi-VN" sz="2000" b="1"/>
              <a:t>Không dẫn điện, dẫn nhiệt</a:t>
            </a:r>
          </a:p>
        </p:txBody>
      </p:sp>
      <p:sp>
        <p:nvSpPr>
          <p:cNvPr id="49203" name="Text Box 51"/>
          <p:cNvSpPr txBox="1"/>
          <p:nvPr/>
        </p:nvSpPr>
        <p:spPr>
          <a:xfrm>
            <a:off x="3733800" y="1905000"/>
            <a:ext cx="3429000" cy="400110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vi-VN" sz="2000" b="1"/>
              <a:t>Nhiệt độ nóng chảy thấp</a:t>
            </a:r>
          </a:p>
        </p:txBody>
      </p:sp>
      <p:sp>
        <p:nvSpPr>
          <p:cNvPr id="49204" name="Text Box 52"/>
          <p:cNvSpPr txBox="1"/>
          <p:nvPr/>
        </p:nvSpPr>
        <p:spPr>
          <a:xfrm>
            <a:off x="3733800" y="2470150"/>
            <a:ext cx="3429000" cy="400110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vi-VN" sz="2000" b="1"/>
              <a:t>Một số phi kim độc.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8" grpId="0" bldLvl="0" animBg="1"/>
      <p:bldP spid="49190" grpId="0" bldLvl="0" animBg="1"/>
      <p:bldP spid="49192" grpId="0" bldLvl="0" animBg="1"/>
      <p:bldP spid="49196" grpId="0" animBg="1"/>
      <p:bldP spid="49198" grpId="0" animBg="1"/>
      <p:bldP spid="49201" grpId="0" animBg="1"/>
      <p:bldP spid="49202" grpId="0" animBg="1"/>
      <p:bldP spid="49203" grpId="0" animBg="1"/>
      <p:bldP spid="492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/>
          <p:nvPr/>
        </p:nvSpPr>
        <p:spPr>
          <a:xfrm>
            <a:off x="0" y="-25400"/>
            <a:ext cx="91440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>
                <a:latin typeface="Times New Roman" panose="02020603050405020304" pitchFamily="18" charset="0"/>
              </a:rPr>
              <a:t>            </a:t>
            </a:r>
            <a:r>
              <a:rPr lang="en-US" sz="2800">
                <a:solidFill>
                  <a:srgbClr val="FF0000"/>
                </a:solidFill>
              </a:rPr>
              <a:t>THẢO LUẬN NHÓM (2P)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So sánh tính chất vật lí của phi kim với tính chất vật lí của kim loại?</a:t>
            </a:r>
            <a:endParaRPr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9523" name="Text Box 67"/>
          <p:cNvSpPr txBox="1"/>
          <p:nvPr/>
        </p:nvSpPr>
        <p:spPr>
          <a:xfrm>
            <a:off x="3352800" y="1981200"/>
            <a:ext cx="2819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>
                <a:solidFill>
                  <a:srgbClr val="3C16DE"/>
                </a:solidFill>
                <a:latin typeface=".VnTime" panose="020B7200000000000000" pitchFamily="34" charset="0"/>
              </a:rPr>
              <a:t>C¶</a:t>
            </a:r>
            <a:r>
              <a:rPr sz="3200">
                <a:solidFill>
                  <a:srgbClr val="FF3300"/>
                </a:solidFill>
                <a:latin typeface=".VnTime" panose="020B7200000000000000" pitchFamily="34" charset="0"/>
              </a:rPr>
              <a:t> 3 </a:t>
            </a:r>
            <a:r>
              <a:rPr sz="3200">
                <a:solidFill>
                  <a:srgbClr val="3C16DE"/>
                </a:solidFill>
                <a:latin typeface=".VnTime" panose="020B7200000000000000" pitchFamily="34" charset="0"/>
              </a:rPr>
              <a:t>tr¹ng </a:t>
            </a:r>
            <a:r>
              <a:rPr sz="3200" err="1">
                <a:solidFill>
                  <a:srgbClr val="3C16DE"/>
                </a:solidFill>
                <a:latin typeface=".VnTime" panose="020B7200000000000000" pitchFamily="34" charset="0"/>
              </a:rPr>
              <a:t>th¸i</a:t>
            </a:r>
            <a:r>
              <a:rPr sz="3200">
                <a:solidFill>
                  <a:srgbClr val="3C16DE"/>
                </a:solidFill>
                <a:latin typeface=".VnTime" panose="020B7200000000000000" pitchFamily="34" charset="0"/>
              </a:rPr>
              <a:t>: r¾n, </a:t>
            </a:r>
            <a:r>
              <a:rPr sz="3200" err="1">
                <a:solidFill>
                  <a:srgbClr val="3C16DE"/>
                </a:solidFill>
                <a:latin typeface=".VnTime" panose="020B7200000000000000" pitchFamily="34" charset="0"/>
              </a:rPr>
              <a:t>láng</a:t>
            </a:r>
            <a:r>
              <a:rPr sz="3200">
                <a:solidFill>
                  <a:srgbClr val="3C16DE"/>
                </a:solidFill>
                <a:latin typeface=".VnTime" panose="020B7200000000000000" pitchFamily="34" charset="0"/>
              </a:rPr>
              <a:t>, </a:t>
            </a:r>
            <a:r>
              <a:rPr sz="3200" err="1">
                <a:solidFill>
                  <a:srgbClr val="3C16DE"/>
                </a:solidFill>
                <a:latin typeface=".VnTime" panose="020B7200000000000000" pitchFamily="34" charset="0"/>
              </a:rPr>
              <a:t>khÝ</a:t>
            </a:r>
            <a:endParaRPr sz="3200">
              <a:solidFill>
                <a:srgbClr val="3C16DE"/>
              </a:solidFill>
              <a:latin typeface=".VnTime" panose="020B7200000000000000" pitchFamily="34" charset="0"/>
            </a:endParaRPr>
          </a:p>
        </p:txBody>
      </p:sp>
      <p:sp>
        <p:nvSpPr>
          <p:cNvPr id="19524" name="Text Box 68"/>
          <p:cNvSpPr txBox="1"/>
          <p:nvPr/>
        </p:nvSpPr>
        <p:spPr>
          <a:xfrm>
            <a:off x="6172200" y="1981200"/>
            <a:ext cx="2819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>
                <a:solidFill>
                  <a:srgbClr val="3C16DE"/>
                </a:solidFill>
                <a:latin typeface=".VnTimeH" panose="020B7200000000000000" pitchFamily="34" charset="0"/>
              </a:rPr>
              <a:t>ë</a:t>
            </a:r>
            <a:r>
              <a:rPr sz="3200">
                <a:solidFill>
                  <a:srgbClr val="FF3300"/>
                </a:solidFill>
                <a:latin typeface=".VnTime" panose="020B7200000000000000" pitchFamily="34" charset="0"/>
              </a:rPr>
              <a:t> 2 </a:t>
            </a:r>
            <a:r>
              <a:rPr sz="3200">
                <a:solidFill>
                  <a:srgbClr val="3C16DE"/>
                </a:solidFill>
                <a:latin typeface=".VnTime" panose="020B7200000000000000" pitchFamily="34" charset="0"/>
              </a:rPr>
              <a:t>tr¹ng </a:t>
            </a:r>
            <a:r>
              <a:rPr sz="3200" err="1">
                <a:solidFill>
                  <a:srgbClr val="3C16DE"/>
                </a:solidFill>
                <a:latin typeface=".VnTime" panose="020B7200000000000000" pitchFamily="34" charset="0"/>
              </a:rPr>
              <a:t>th¸i</a:t>
            </a:r>
            <a:r>
              <a:rPr sz="3200">
                <a:solidFill>
                  <a:srgbClr val="3C16DE"/>
                </a:solidFill>
                <a:latin typeface=".VnTime" panose="020B7200000000000000" pitchFamily="34" charset="0"/>
              </a:rPr>
              <a:t>: r¾n, </a:t>
            </a:r>
            <a:r>
              <a:rPr sz="3200" err="1">
                <a:solidFill>
                  <a:srgbClr val="3C16DE"/>
                </a:solidFill>
                <a:latin typeface=".VnTime" panose="020B7200000000000000" pitchFamily="34" charset="0"/>
              </a:rPr>
              <a:t>láng</a:t>
            </a:r>
            <a:r>
              <a:rPr sz="3200">
                <a:solidFill>
                  <a:srgbClr val="3C16DE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3200400" y="3200400"/>
            <a:ext cx="281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Kh«ng</a:t>
            </a: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>
                <a:solidFill>
                  <a:srgbClr val="3C16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dÉn ®iÖn, dÉn nhiÖt.</a:t>
            </a: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6096000" y="3200400"/>
            <a:ext cx="259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>
                <a:solidFill>
                  <a:srgbClr val="3C16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  <a:ea typeface="+mn-ea"/>
                <a:cs typeface="+mn-cs"/>
              </a:rPr>
              <a:t>dÉn ®iÖn, dÉn nhiÖt.</a:t>
            </a:r>
          </a:p>
        </p:txBody>
      </p:sp>
      <p:graphicFrame>
        <p:nvGraphicFramePr>
          <p:cNvPr id="7209" name="Content Placeholder 720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4101490"/>
              </p:ext>
            </p:extLst>
          </p:nvPr>
        </p:nvGraphicFramePr>
        <p:xfrm>
          <a:off x="0" y="957263"/>
          <a:ext cx="9144000" cy="5900738"/>
        </p:xfrm>
        <a:graphic>
          <a:graphicData uri="http://schemas.openxmlformats.org/drawingml/2006/table">
            <a:tbl>
              <a:tblPr/>
              <a:tblGrid>
                <a:gridCol w="319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indent="0" rtl="0">
                        <a:buNone/>
                      </a:pPr>
                      <a:r>
                        <a:rPr lang="vi-VN" sz="1800" b="0" i="0" u="none" strike="noStrik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Đặc điểm so sánh</a:t>
                      </a:r>
                    </a:p>
                  </a:txBody>
                  <a:tcPr marT="45724" marB="4572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PHI KIM</a:t>
                      </a: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KIM</a:t>
                      </a:r>
                      <a:r>
                        <a:rPr lang="en-US" sz="3200" baseline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 LOẠI</a:t>
                      </a:r>
                      <a:endParaRPr lang="en-US" sz="320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+mj-lt"/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5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>
                          <a:solidFill>
                            <a:schemeClr val="hlink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Trạng</a:t>
                      </a:r>
                      <a:r>
                        <a:rPr lang="en-US" baseline="0">
                          <a:solidFill>
                            <a:schemeClr val="hlink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 thái tồn tại</a:t>
                      </a:r>
                      <a:endParaRPr lang="en-US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+mj-lt"/>
                      </a:endParaRPr>
                    </a:p>
                  </a:txBody>
                  <a:tcPr marT="45724" marB="4572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58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>
                          <a:solidFill>
                            <a:schemeClr val="hlink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Tính</a:t>
                      </a:r>
                      <a:r>
                        <a:rPr lang="en-US" baseline="0">
                          <a:solidFill>
                            <a:schemeClr val="hlink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 dẫn điện, dẫn nhiệt</a:t>
                      </a:r>
                      <a:endParaRPr lang="en-US">
                        <a:solidFill>
                          <a:schemeClr val="hlink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+mj-lt"/>
                      </a:endParaRPr>
                    </a:p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>
                        <a:solidFill>
                          <a:schemeClr val="hlink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>
                        <a:solidFill>
                          <a:schemeClr val="hlink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24" marB="4572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9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>
                          <a:solidFill>
                            <a:schemeClr val="hlink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Ánh</a:t>
                      </a:r>
                      <a:r>
                        <a:rPr lang="en-US" baseline="0">
                          <a:solidFill>
                            <a:schemeClr val="hlink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 kim</a:t>
                      </a:r>
                      <a:endParaRPr lang="en-US">
                        <a:solidFill>
                          <a:schemeClr val="hlink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+mj-lt"/>
                      </a:endParaRPr>
                    </a:p>
                  </a:txBody>
                  <a:tcPr marT="45724" marB="4572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>
                          <a:solidFill>
                            <a:schemeClr val="hlink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Nhiệt</a:t>
                      </a:r>
                      <a:r>
                        <a:rPr lang="en-US" baseline="0">
                          <a:solidFill>
                            <a:schemeClr val="hlink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+mj-lt"/>
                        </a:rPr>
                        <a:t> độ nóng chảy</a:t>
                      </a:r>
                      <a:endParaRPr lang="en-US">
                        <a:solidFill>
                          <a:schemeClr val="hlink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+mj-lt"/>
                      </a:endParaRPr>
                    </a:p>
                  </a:txBody>
                  <a:tcPr marT="45724" marB="4572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24" marB="4572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581" name="Text Box 125"/>
          <p:cNvSpPr txBox="1"/>
          <p:nvPr/>
        </p:nvSpPr>
        <p:spPr>
          <a:xfrm>
            <a:off x="3200400" y="4800600"/>
            <a:ext cx="28194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Không</a:t>
            </a:r>
            <a:r>
              <a:rPr lang="en-US" sz="3200"/>
              <a:t> có ánh kim</a:t>
            </a:r>
          </a:p>
        </p:txBody>
      </p:sp>
      <p:sp>
        <p:nvSpPr>
          <p:cNvPr id="19582" name="Text Box 126"/>
          <p:cNvSpPr txBox="1"/>
          <p:nvPr/>
        </p:nvSpPr>
        <p:spPr>
          <a:xfrm>
            <a:off x="6121400" y="4800600"/>
            <a:ext cx="2819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Có</a:t>
            </a:r>
            <a:r>
              <a:rPr lang="en-US" sz="3200"/>
              <a:t> ánh kim</a:t>
            </a:r>
          </a:p>
        </p:txBody>
      </p:sp>
      <p:sp>
        <p:nvSpPr>
          <p:cNvPr id="19583" name="Text Box 127"/>
          <p:cNvSpPr txBox="1"/>
          <p:nvPr/>
        </p:nvSpPr>
        <p:spPr>
          <a:xfrm>
            <a:off x="3162300" y="5791200"/>
            <a:ext cx="31242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3200"/>
              <a:t>Nhiệt độ nóng chảy </a:t>
            </a:r>
            <a:r>
              <a:rPr lang="vi-VN" sz="3200">
                <a:solidFill>
                  <a:srgbClr val="FF0000"/>
                </a:solidFill>
              </a:rPr>
              <a:t>thấp</a:t>
            </a:r>
            <a:r>
              <a:rPr lang="vi-VN" sz="3200"/>
              <a:t>.</a:t>
            </a:r>
          </a:p>
        </p:txBody>
      </p:sp>
      <p:sp>
        <p:nvSpPr>
          <p:cNvPr id="19584" name="Text Box 128"/>
          <p:cNvSpPr txBox="1"/>
          <p:nvPr/>
        </p:nvSpPr>
        <p:spPr>
          <a:xfrm>
            <a:off x="6172200" y="5791200"/>
            <a:ext cx="31242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3200"/>
              <a:t>Nhiệt độ nóng chảy </a:t>
            </a:r>
            <a:r>
              <a:rPr lang="vi-VN" sz="3200">
                <a:solidFill>
                  <a:srgbClr val="FF0000"/>
                </a:solidFill>
              </a:rPr>
              <a:t>cao</a:t>
            </a:r>
            <a:r>
              <a:rPr lang="vi-VN" sz="3200"/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3" grpId="0"/>
      <p:bldP spid="19524" grpId="0"/>
      <p:bldP spid="19525" grpId="0"/>
      <p:bldP spid="19526" grpId="0"/>
      <p:bldP spid="19581" grpId="0"/>
      <p:bldP spid="19582" grpId="0"/>
      <p:bldP spid="19583" grpId="0"/>
      <p:bldP spid="195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TextEdit="1"/>
          </p:cNvSpPr>
          <p:nvPr/>
        </p:nvSpPr>
        <p:spPr>
          <a:xfrm>
            <a:off x="1981200" y="304800"/>
            <a:ext cx="5486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  <a:ea typeface=".VnShelley Allegro" panose="040B7200000000000000" charset="0"/>
              </a:rPr>
              <a:t>Luyện tập</a:t>
            </a:r>
          </a:p>
        </p:txBody>
      </p:sp>
      <p:sp>
        <p:nvSpPr>
          <p:cNvPr id="15363" name="Line 6"/>
          <p:cNvSpPr/>
          <p:nvPr/>
        </p:nvSpPr>
        <p:spPr>
          <a:xfrm flipV="1">
            <a:off x="914400" y="1066800"/>
            <a:ext cx="4876800" cy="76200"/>
          </a:xfrm>
          <a:prstGeom prst="line">
            <a:avLst/>
          </a:prstGeom>
          <a:ln w="9525" cap="flat" cmpd="sng">
            <a:solidFill>
              <a:srgbClr val="00CC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364" name="Text Box 7"/>
          <p:cNvSpPr txBox="1"/>
          <p:nvPr/>
        </p:nvSpPr>
        <p:spPr>
          <a:xfrm>
            <a:off x="76200" y="1219200"/>
            <a:ext cx="8686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/>
              <a:t>Bài 4/ SGK trang 76.</a:t>
            </a:r>
          </a:p>
          <a:p>
            <a:r>
              <a:rPr lang="vi-VN" sz="2400"/>
              <a:t>Viết các PTHH giữa các cặp chất sau đây ( ghi rõ điều kiện, nếu có)</a:t>
            </a:r>
          </a:p>
        </p:txBody>
      </p:sp>
      <p:sp>
        <p:nvSpPr>
          <p:cNvPr id="41992" name="Text Box 8"/>
          <p:cNvSpPr txBox="1"/>
          <p:nvPr/>
        </p:nvSpPr>
        <p:spPr>
          <a:xfrm>
            <a:off x="914400" y="2133600"/>
            <a:ext cx="27432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/>
              <a:t>a. Khí flogen và hydrogen.</a:t>
            </a:r>
          </a:p>
        </p:txBody>
      </p:sp>
      <p:sp>
        <p:nvSpPr>
          <p:cNvPr id="41994" name="Text Box 10"/>
          <p:cNvSpPr txBox="1"/>
          <p:nvPr/>
        </p:nvSpPr>
        <p:spPr>
          <a:xfrm>
            <a:off x="914400" y="3048000"/>
            <a:ext cx="2895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/>
              <a:t>b. Sulfur và oxygen.</a:t>
            </a:r>
          </a:p>
        </p:txBody>
      </p:sp>
      <p:sp>
        <p:nvSpPr>
          <p:cNvPr id="41995" name="Text Box 11"/>
          <p:cNvSpPr txBox="1"/>
          <p:nvPr/>
        </p:nvSpPr>
        <p:spPr>
          <a:xfrm>
            <a:off x="914400" y="3886200"/>
            <a:ext cx="3886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/>
              <a:t>c. Bột Iron và bột Sulfur.</a:t>
            </a:r>
          </a:p>
        </p:txBody>
      </p:sp>
      <p:sp>
        <p:nvSpPr>
          <p:cNvPr id="41996" name="Text Box 12"/>
          <p:cNvSpPr txBox="1"/>
          <p:nvPr/>
        </p:nvSpPr>
        <p:spPr>
          <a:xfrm>
            <a:off x="914400" y="4876800"/>
            <a:ext cx="3886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/>
              <a:t>d. Carbon và oxygen.</a:t>
            </a:r>
          </a:p>
        </p:txBody>
      </p:sp>
      <p:sp>
        <p:nvSpPr>
          <p:cNvPr id="41997" name="Text Box 13"/>
          <p:cNvSpPr txBox="1"/>
          <p:nvPr/>
        </p:nvSpPr>
        <p:spPr>
          <a:xfrm>
            <a:off x="914400" y="5715000"/>
            <a:ext cx="3429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/>
              <a:t>e. Khí hydrogen và Sulfur.</a:t>
            </a:r>
          </a:p>
        </p:txBody>
      </p:sp>
      <p:sp>
        <p:nvSpPr>
          <p:cNvPr id="15370" name="Rectangle 16"/>
          <p:cNvSpPr/>
          <p:nvPr/>
        </p:nvSpPr>
        <p:spPr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2" name="Rectangle 20"/>
          <p:cNvSpPr/>
          <p:nvPr/>
        </p:nvSpPr>
        <p:spPr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4" name="Rectangle 24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6" name="Rectangle 28"/>
          <p:cNvSpPr/>
          <p:nvPr/>
        </p:nvSpPr>
        <p:spPr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8" name="Rectangle 33"/>
          <p:cNvSpPr/>
          <p:nvPr/>
        </p:nvSpPr>
        <p:spPr>
          <a:xfrm>
            <a:off x="0" y="330739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4" grpId="0"/>
      <p:bldP spid="41995" grpId="0"/>
      <p:bldP spid="41996" grpId="0"/>
      <p:bldP spid="419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58" name="Group 26"/>
          <p:cNvGrpSpPr/>
          <p:nvPr/>
        </p:nvGrpSpPr>
        <p:grpSpPr>
          <a:xfrm>
            <a:off x="76200" y="1219200"/>
            <a:ext cx="9067800" cy="2795588"/>
            <a:chOff x="48" y="768"/>
            <a:chExt cx="5712" cy="1761"/>
          </a:xfrm>
        </p:grpSpPr>
        <p:sp>
          <p:nvSpPr>
            <p:cNvPr id="17423" name="Text Box 5"/>
            <p:cNvSpPr txBox="1"/>
            <p:nvPr/>
          </p:nvSpPr>
          <p:spPr>
            <a:xfrm>
              <a:off x="48" y="768"/>
              <a:ext cx="5712" cy="17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b="1"/>
                <a:t>Bài 5/ SGK trang 76.</a:t>
              </a:r>
              <a:r>
                <a:rPr lang="vi-VN" sz="2400"/>
                <a:t> Cho sơ đồ biểu diễn chuyển đổi sau:</a:t>
              </a:r>
            </a:p>
            <a:p>
              <a:pPr>
                <a:lnSpc>
                  <a:spcPct val="150000"/>
                </a:lnSpc>
              </a:pPr>
              <a:r>
                <a:rPr lang="en-US" sz="2400" b="1"/>
                <a:t>Phi kim           acidic oxide (1)     acidic oxide (2)     acid            muối sulfate tan               muối sulfate không tan</a:t>
              </a:r>
            </a:p>
            <a:p>
              <a:pPr>
                <a:lnSpc>
                  <a:spcPct val="150000"/>
                </a:lnSpc>
              </a:pPr>
              <a:r>
                <a:rPr lang="vi-VN" sz="2400"/>
                <a:t>a. Tìm công thức các chất thích hợp để thay cho tên chất trong sơ đồ.</a:t>
              </a:r>
              <a:endParaRPr lang="vi-VN" sz="2400" b="1" u="sng"/>
            </a:p>
            <a:p>
              <a:pPr>
                <a:lnSpc>
                  <a:spcPct val="150000"/>
                </a:lnSpc>
              </a:pPr>
              <a:r>
                <a:rPr lang="vi-VN" sz="2400"/>
                <a:t>b. Viết các PTHH biểu diễn các chuyển đổi trên.</a:t>
              </a:r>
            </a:p>
          </p:txBody>
        </p:sp>
        <p:grpSp>
          <p:nvGrpSpPr>
            <p:cNvPr id="17424" name="Group 8"/>
            <p:cNvGrpSpPr/>
            <p:nvPr/>
          </p:nvGrpSpPr>
          <p:grpSpPr>
            <a:xfrm>
              <a:off x="816" y="1056"/>
              <a:ext cx="432" cy="231"/>
              <a:chOff x="960" y="2841"/>
              <a:chExt cx="432" cy="231"/>
            </a:xfrm>
          </p:grpSpPr>
          <p:sp>
            <p:nvSpPr>
              <p:cNvPr id="17437" name="Line 6"/>
              <p:cNvSpPr/>
              <p:nvPr/>
            </p:nvSpPr>
            <p:spPr>
              <a:xfrm>
                <a:off x="960" y="3072"/>
                <a:ext cx="43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7438" name="Text Box 7"/>
              <p:cNvSpPr txBox="1"/>
              <p:nvPr/>
            </p:nvSpPr>
            <p:spPr>
              <a:xfrm>
                <a:off x="1008" y="2841"/>
                <a:ext cx="28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>
                    <a:latin typeface="Times New Roman" panose="02020603050405020304" pitchFamily="18" charset="0"/>
                  </a:rPr>
                  <a:t>(1)</a:t>
                </a:r>
              </a:p>
            </p:txBody>
          </p:sp>
        </p:grpSp>
        <p:grpSp>
          <p:nvGrpSpPr>
            <p:cNvPr id="17425" name="Group 9"/>
            <p:cNvGrpSpPr/>
            <p:nvPr/>
          </p:nvGrpSpPr>
          <p:grpSpPr>
            <a:xfrm>
              <a:off x="2304" y="1056"/>
              <a:ext cx="432" cy="231"/>
              <a:chOff x="960" y="2841"/>
              <a:chExt cx="432" cy="231"/>
            </a:xfrm>
          </p:grpSpPr>
          <p:sp>
            <p:nvSpPr>
              <p:cNvPr id="17435" name="Line 10"/>
              <p:cNvSpPr/>
              <p:nvPr/>
            </p:nvSpPr>
            <p:spPr>
              <a:xfrm>
                <a:off x="960" y="3072"/>
                <a:ext cx="43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7436" name="Text Box 11"/>
              <p:cNvSpPr txBox="1"/>
              <p:nvPr/>
            </p:nvSpPr>
            <p:spPr>
              <a:xfrm>
                <a:off x="1008" y="2841"/>
                <a:ext cx="28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>
                    <a:latin typeface="Times New Roman" panose="02020603050405020304" pitchFamily="18" charset="0"/>
                  </a:rPr>
                  <a:t>(2)</a:t>
                </a:r>
              </a:p>
            </p:txBody>
          </p:sp>
        </p:grpSp>
        <p:grpSp>
          <p:nvGrpSpPr>
            <p:cNvPr id="17426" name="Group 12"/>
            <p:cNvGrpSpPr/>
            <p:nvPr/>
          </p:nvGrpSpPr>
          <p:grpSpPr>
            <a:xfrm>
              <a:off x="3792" y="1056"/>
              <a:ext cx="432" cy="231"/>
              <a:chOff x="960" y="2841"/>
              <a:chExt cx="432" cy="231"/>
            </a:xfrm>
          </p:grpSpPr>
          <p:sp>
            <p:nvSpPr>
              <p:cNvPr id="17433" name="Line 13"/>
              <p:cNvSpPr/>
              <p:nvPr/>
            </p:nvSpPr>
            <p:spPr>
              <a:xfrm>
                <a:off x="960" y="3072"/>
                <a:ext cx="43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7434" name="Text Box 14"/>
              <p:cNvSpPr txBox="1"/>
              <p:nvPr/>
            </p:nvSpPr>
            <p:spPr>
              <a:xfrm>
                <a:off x="1008" y="2841"/>
                <a:ext cx="28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>
                    <a:latin typeface="Times New Roman" panose="02020603050405020304" pitchFamily="18" charset="0"/>
                  </a:rPr>
                  <a:t>(3)</a:t>
                </a:r>
              </a:p>
            </p:txBody>
          </p:sp>
        </p:grpSp>
        <p:grpSp>
          <p:nvGrpSpPr>
            <p:cNvPr id="17427" name="Group 15"/>
            <p:cNvGrpSpPr/>
            <p:nvPr/>
          </p:nvGrpSpPr>
          <p:grpSpPr>
            <a:xfrm>
              <a:off x="4656" y="1056"/>
              <a:ext cx="432" cy="231"/>
              <a:chOff x="960" y="2841"/>
              <a:chExt cx="432" cy="231"/>
            </a:xfrm>
          </p:grpSpPr>
          <p:sp>
            <p:nvSpPr>
              <p:cNvPr id="17431" name="Line 16"/>
              <p:cNvSpPr/>
              <p:nvPr/>
            </p:nvSpPr>
            <p:spPr>
              <a:xfrm>
                <a:off x="960" y="3072"/>
                <a:ext cx="43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7432" name="Text Box 17"/>
              <p:cNvSpPr txBox="1"/>
              <p:nvPr/>
            </p:nvSpPr>
            <p:spPr>
              <a:xfrm>
                <a:off x="1032" y="2841"/>
                <a:ext cx="28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>
                    <a:latin typeface="Times New Roman" panose="02020603050405020304" pitchFamily="18" charset="0"/>
                  </a:rPr>
                  <a:t>(4)</a:t>
                </a:r>
              </a:p>
            </p:txBody>
          </p:sp>
        </p:grpSp>
        <p:grpSp>
          <p:nvGrpSpPr>
            <p:cNvPr id="17428" name="Group 18"/>
            <p:cNvGrpSpPr/>
            <p:nvPr/>
          </p:nvGrpSpPr>
          <p:grpSpPr>
            <a:xfrm>
              <a:off x="1056" y="1305"/>
              <a:ext cx="432" cy="231"/>
              <a:chOff x="960" y="2841"/>
              <a:chExt cx="432" cy="231"/>
            </a:xfrm>
          </p:grpSpPr>
          <p:sp>
            <p:nvSpPr>
              <p:cNvPr id="17429" name="Line 19"/>
              <p:cNvSpPr/>
              <p:nvPr/>
            </p:nvSpPr>
            <p:spPr>
              <a:xfrm>
                <a:off x="960" y="3072"/>
                <a:ext cx="43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7430" name="Text Box 20"/>
              <p:cNvSpPr txBox="1"/>
              <p:nvPr/>
            </p:nvSpPr>
            <p:spPr>
              <a:xfrm>
                <a:off x="1008" y="2841"/>
                <a:ext cx="28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>
                    <a:latin typeface="Times New Roman" panose="02020603050405020304" pitchFamily="18" charset="0"/>
                  </a:rPr>
                  <a:t>(5)</a:t>
                </a:r>
              </a:p>
            </p:txBody>
          </p:sp>
        </p:grpSp>
      </p:grpSp>
      <p:sp>
        <p:nvSpPr>
          <p:cNvPr id="17412" name="Rectangle 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44057" name="Group 25"/>
          <p:cNvGrpSpPr/>
          <p:nvPr/>
        </p:nvGrpSpPr>
        <p:grpSpPr>
          <a:xfrm>
            <a:off x="56508" y="4294598"/>
            <a:ext cx="8839200" cy="460375"/>
            <a:chOff x="0" y="2736"/>
            <a:chExt cx="5568" cy="290"/>
          </a:xfrm>
        </p:grpSpPr>
        <p:sp>
          <p:nvSpPr>
            <p:cNvPr id="17421" name="Text Box 22"/>
            <p:cNvSpPr txBox="1"/>
            <p:nvPr/>
          </p:nvSpPr>
          <p:spPr>
            <a:xfrm>
              <a:off x="0" y="2736"/>
              <a:ext cx="55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>
                  <a:solidFill>
                    <a:srgbClr val="000000"/>
                  </a:solidFill>
                  <a:latin typeface=".VnTime" panose="020B7200000000000000" pitchFamily="34" charset="0"/>
                </a:rPr>
                <a:t>a.</a:t>
              </a:r>
              <a:r>
                <a:rPr sz="2400">
                  <a:latin typeface=".VnTime" panose="020B7200000000000000" pitchFamily="34" charset="0"/>
                </a:rPr>
                <a:t>  </a:t>
              </a:r>
            </a:p>
          </p:txBody>
        </p:sp>
        <p:graphicFrame>
          <p:nvGraphicFramePr>
            <p:cNvPr id="17422" name="Object 23"/>
            <p:cNvGraphicFramePr>
              <a:graphicFrameLocks noChangeAspect="1"/>
            </p:cNvGraphicFramePr>
            <p:nvPr/>
          </p:nvGraphicFramePr>
          <p:xfrm>
            <a:off x="240" y="2736"/>
            <a:ext cx="5232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3" imgW="4292600" imgH="241300" progId="Equation.3">
                    <p:embed/>
                  </p:oleObj>
                </mc:Choice>
                <mc:Fallback>
                  <p:oleObj name="Equation" r:id="rId3" imgW="4292600" imgH="241300" progId="Equation.3">
                    <p:embed/>
                    <p:pic>
                      <p:nvPicPr>
                        <p:cNvPr id="0" name="Picture 307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0" y="2736"/>
                          <a:ext cx="5232" cy="2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4" name="Rectangle 30"/>
          <p:cNvSpPr/>
          <p:nvPr/>
        </p:nvSpPr>
        <p:spPr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5" name="Rectangle 34"/>
          <p:cNvSpPr/>
          <p:nvPr/>
        </p:nvSpPr>
        <p:spPr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6" name="Rectangle 37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7" name="Rectangle 4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8" name="Rectangle 44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9" name="Rectangle 48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20" name="WordArt 51"/>
          <p:cNvSpPr>
            <a:spLocks noTextEdit="1"/>
          </p:cNvSpPr>
          <p:nvPr/>
        </p:nvSpPr>
        <p:spPr>
          <a:xfrm>
            <a:off x="2286000" y="228600"/>
            <a:ext cx="4495800" cy="1093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.VnLinus" panose="020B7200000000000000" charset="0"/>
              </a:rPr>
              <a:t>Hướng dẫn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ature (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5"/>
          <p:cNvSpPr>
            <a:spLocks noTextEdit="1"/>
          </p:cNvSpPr>
          <p:nvPr/>
        </p:nvSpPr>
        <p:spPr>
          <a:xfrm>
            <a:off x="76200" y="201613"/>
            <a:ext cx="4495800" cy="1093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.VnLinus" panose="020B7200000000000000" charset="0"/>
              </a:rPr>
              <a:t>Hướng dẫn về nhà</a:t>
            </a:r>
          </a:p>
        </p:txBody>
      </p:sp>
      <p:sp>
        <p:nvSpPr>
          <p:cNvPr id="16388" name="Line 6"/>
          <p:cNvSpPr/>
          <p:nvPr/>
        </p:nvSpPr>
        <p:spPr>
          <a:xfrm>
            <a:off x="152400" y="990600"/>
            <a:ext cx="434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3015" name="Text Box 7"/>
          <p:cNvSpPr txBox="1"/>
          <p:nvPr/>
        </p:nvSpPr>
        <p:spPr>
          <a:xfrm>
            <a:off x="0" y="1143000"/>
            <a:ext cx="7391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chemeClr val="bg1"/>
                </a:solidFill>
              </a:rPr>
              <a:t>- Học thuộc bài</a:t>
            </a:r>
          </a:p>
        </p:txBody>
      </p:sp>
      <p:sp>
        <p:nvSpPr>
          <p:cNvPr id="43016" name="Text Box 8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chemeClr val="bg1"/>
                </a:solidFill>
              </a:rPr>
              <a:t>- Làm các bài tập còn lại trong SGK.</a:t>
            </a:r>
          </a:p>
        </p:txBody>
      </p:sp>
      <p:sp>
        <p:nvSpPr>
          <p:cNvPr id="43017" name="Text Box 9">
            <a:hlinkClick r:id="rId3" action="ppaction://hlinksldjump"/>
          </p:cNvPr>
          <p:cNvSpPr txBox="1"/>
          <p:nvPr/>
        </p:nvSpPr>
        <p:spPr>
          <a:xfrm>
            <a:off x="0" y="2209800"/>
            <a:ext cx="7239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3200" i="1">
                <a:solidFill>
                  <a:schemeClr val="bg1"/>
                </a:solidFill>
              </a:rPr>
              <a:t>- Nghiên cứu trước bài 26: Clo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  <p:bldP spid="430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9" name="Picture 3" descr="46041_poster200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4820" name="Picture 4" descr="45413_poster2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5"/>
          <p:cNvSpPr/>
          <p:nvPr/>
        </p:nvSpPr>
        <p:spPr>
          <a:xfrm>
            <a:off x="3429000" y="0"/>
            <a:ext cx="34893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err="1">
                <a:solidFill>
                  <a:srgbClr val="FF3300"/>
                </a:solidFill>
                <a:latin typeface=".VnUniverseH" panose="020B7200000000000000" pitchFamily="34" charset="0"/>
              </a:rPr>
              <a:t>Buæi</a:t>
            </a:r>
            <a:r>
              <a:rPr sz="3200" b="1">
                <a:solidFill>
                  <a:srgbClr val="FF3300"/>
                </a:solidFill>
                <a:latin typeface=".VnUniverseH" panose="020B7200000000000000" pitchFamily="34" charset="0"/>
              </a:rPr>
              <a:t> </a:t>
            </a:r>
            <a:r>
              <a:rPr sz="3200" b="1" err="1">
                <a:solidFill>
                  <a:srgbClr val="FF3300"/>
                </a:solidFill>
                <a:latin typeface=".VnUniverseH" panose="020B7200000000000000" pitchFamily="34" charset="0"/>
              </a:rPr>
              <a:t>häc</a:t>
            </a:r>
            <a:r>
              <a:rPr sz="3200" b="1">
                <a:solidFill>
                  <a:srgbClr val="FF3300"/>
                </a:solidFill>
                <a:latin typeface=".VnUniverseH" panose="020B7200000000000000" pitchFamily="34" charset="0"/>
              </a:rPr>
              <a:t> </a:t>
            </a:r>
            <a:r>
              <a:rPr sz="3200" b="1" err="1">
                <a:solidFill>
                  <a:srgbClr val="FF3300"/>
                </a:solidFill>
                <a:latin typeface=".VnUniverseH" panose="020B7200000000000000" pitchFamily="34" charset="0"/>
              </a:rPr>
              <a:t>kÕt</a:t>
            </a:r>
            <a:r>
              <a:rPr sz="3200" b="1">
                <a:solidFill>
                  <a:srgbClr val="FF3300"/>
                </a:solidFill>
                <a:latin typeface=".VnUniverseH" panose="020B7200000000000000" pitchFamily="34" charset="0"/>
              </a:rPr>
              <a:t> </a:t>
            </a:r>
            <a:r>
              <a:rPr sz="3200" b="1" err="1">
                <a:solidFill>
                  <a:srgbClr val="FF3300"/>
                </a:solidFill>
                <a:latin typeface=".VnUniverseH" panose="020B7200000000000000" pitchFamily="34" charset="0"/>
              </a:rPr>
              <a:t>thóc</a:t>
            </a:r>
            <a:r>
              <a:rPr sz="3200" b="1">
                <a:solidFill>
                  <a:srgbClr val="FF3300"/>
                </a:solidFill>
                <a:latin typeface=".VnUniverseH" panose="020B7200000000000000" pitchFamily="34" charset="0"/>
              </a:rPr>
              <a:t>.</a:t>
            </a:r>
          </a:p>
        </p:txBody>
      </p:sp>
      <p:pic>
        <p:nvPicPr>
          <p:cNvPr id="34822" name="Picture 6" descr="40142_poster2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753600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WordArt 7"/>
          <p:cNvSpPr>
            <a:spLocks noTextEdit="1"/>
          </p:cNvSpPr>
          <p:nvPr/>
        </p:nvSpPr>
        <p:spPr>
          <a:xfrm>
            <a:off x="1676400" y="1447800"/>
            <a:ext cx="5791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.VnTifani HeavyH" panose="020B7200000000000000" charset="0"/>
              </a:rPr>
              <a:t>Kính chúc sức khỏe và cảm ơn các thầy cô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2" descr="DSTARS-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298825"/>
            <a:ext cx="1524000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3" descr="DSTARS-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70225"/>
            <a:ext cx="1524000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5" descr="DSTARS-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670425"/>
            <a:ext cx="1524000" cy="134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WordArt 18"/>
          <p:cNvSpPr>
            <a:spLocks noTextEdit="1"/>
          </p:cNvSpPr>
          <p:nvPr/>
        </p:nvSpPr>
        <p:spPr>
          <a:xfrm>
            <a:off x="1447800" y="1219200"/>
            <a:ext cx="59436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r>
              <a:rPr lang="en-US" sz="3600" b="1"/>
              <a:t>MÔN HOÁ HỌC 9</a:t>
            </a:r>
          </a:p>
        </p:txBody>
      </p:sp>
      <p:pic>
        <p:nvPicPr>
          <p:cNvPr id="3081" name="Picture 19" descr="AG00373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5029200"/>
            <a:ext cx="16002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4" descr="DSC01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144000" cy="792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/>
          <p:nvPr/>
        </p:nvSpPr>
        <p:spPr>
          <a:xfrm>
            <a:off x="-152400" y="0"/>
            <a:ext cx="9144000" cy="138499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sz="2800"/>
              <a:t>CHƯƠNG 3: </a:t>
            </a:r>
          </a:p>
          <a:p>
            <a:pPr algn="ctr"/>
            <a:r>
              <a:rPr lang="vi-VN" sz="2800"/>
              <a:t>PHI KIM. SƠ LƯỢC VỀ BẢNG TUẦN HOÀN CÁC NGUYÊN TỐ HOÁ HỌC.</a:t>
            </a:r>
          </a:p>
        </p:txBody>
      </p:sp>
      <p:grpSp>
        <p:nvGrpSpPr>
          <p:cNvPr id="25607" name="Group 7"/>
          <p:cNvGrpSpPr/>
          <p:nvPr/>
        </p:nvGrpSpPr>
        <p:grpSpPr>
          <a:xfrm>
            <a:off x="112713" y="1752600"/>
            <a:ext cx="8686800" cy="1752600"/>
            <a:chOff x="167" y="1536"/>
            <a:chExt cx="5472" cy="1104"/>
          </a:xfrm>
        </p:grpSpPr>
        <p:sp>
          <p:nvSpPr>
            <p:cNvPr id="5130" name="Text Box 8"/>
            <p:cNvSpPr txBox="1"/>
            <p:nvPr/>
          </p:nvSpPr>
          <p:spPr>
            <a:xfrm>
              <a:off x="1776" y="1536"/>
              <a:ext cx="16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i="1">
                  <a:solidFill>
                    <a:schemeClr val="bg1"/>
                  </a:solidFill>
                </a:rPr>
                <a:t>Tiết 31. Bài 25</a:t>
              </a:r>
              <a:endParaRPr lang="en-US" sz="2800"/>
            </a:p>
          </p:txBody>
        </p:sp>
        <p:sp>
          <p:nvSpPr>
            <p:cNvPr id="5131" name="WordArt 9"/>
            <p:cNvSpPr>
              <a:spLocks noTextEdit="1"/>
            </p:cNvSpPr>
            <p:nvPr/>
          </p:nvSpPr>
          <p:spPr>
            <a:xfrm>
              <a:off x="167" y="1986"/>
              <a:ext cx="5472" cy="6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r>
                <a:rPr lang="en-US" sz="3600" b="1">
                  <a:solidFill>
                    <a:srgbClr val="FF0000"/>
                  </a:solidFill>
                </a:rPr>
                <a:t>TÍNH CHẤT CỦA PHI KIM</a:t>
              </a: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Picture 15" descr="mhj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5334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4" name="Text Box 16"/>
          <p:cNvSpPr txBox="1"/>
          <p:nvPr/>
        </p:nvSpPr>
        <p:spPr>
          <a:xfrm>
            <a:off x="457200" y="990600"/>
            <a:ext cx="86868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err="1">
                <a:latin typeface=".VnTime" panose="020B7200000000000000" pitchFamily="34" charset="0"/>
              </a:rPr>
              <a:t>Quan</a:t>
            </a:r>
            <a:r>
              <a:rPr sz="2400">
                <a:latin typeface=".VnTime" panose="020B7200000000000000" pitchFamily="34" charset="0"/>
              </a:rPr>
              <a:t> </a:t>
            </a:r>
            <a:r>
              <a:rPr sz="2400" err="1">
                <a:latin typeface=".VnTime" panose="020B7200000000000000" pitchFamily="34" charset="0"/>
              </a:rPr>
              <a:t>s¸t</a:t>
            </a:r>
            <a:r>
              <a:rPr sz="2400">
                <a:latin typeface=".VnTime" panose="020B7200000000000000" pitchFamily="34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.VnTime" panose="020B7200000000000000" pitchFamily="34" charset="0"/>
              </a:rPr>
              <a:t> </a:t>
            </a:r>
            <a:r>
              <a:rPr sz="2400" err="1">
                <a:latin typeface=".VnTime" panose="020B7200000000000000" pitchFamily="34" charset="0"/>
              </a:rPr>
              <a:t>mÉu</a:t>
            </a:r>
            <a:r>
              <a:rPr sz="2400">
                <a:latin typeface=".VnTime" panose="020B7200000000000000" pitchFamily="34" charset="0"/>
              </a:rPr>
              <a:t> ho¸ </a:t>
            </a:r>
            <a:r>
              <a:rPr sz="2400" err="1">
                <a:latin typeface=".VnTime" panose="020B7200000000000000" pitchFamily="34" charset="0"/>
              </a:rPr>
              <a:t>chÊt</a:t>
            </a:r>
            <a:r>
              <a:rPr sz="2400">
                <a:latin typeface=".VnTime" panose="020B7200000000000000" pitchFamily="34" charset="0"/>
              </a:rPr>
              <a:t> </a:t>
            </a:r>
            <a:r>
              <a:rPr sz="2400" err="1">
                <a:latin typeface=".VnTime" panose="020B7200000000000000" pitchFamily="34" charset="0"/>
              </a:rPr>
              <a:t>sau</a:t>
            </a:r>
            <a:r>
              <a:rPr sz="2400">
                <a:latin typeface=".VnTime" panose="020B7200000000000000" pitchFamily="34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đây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>
                <a:latin typeface=".VnTime" panose="020B7200000000000000" pitchFamily="34" charset="0"/>
              </a:rPr>
              <a:t>vµ </a:t>
            </a:r>
            <a:r>
              <a:rPr sz="2400" err="1">
                <a:latin typeface=".VnTime" panose="020B7200000000000000" pitchFamily="34" charset="0"/>
              </a:rPr>
              <a:t>nªu</a:t>
            </a:r>
            <a:r>
              <a:rPr sz="2400">
                <a:latin typeface=".VnTime" panose="020B7200000000000000" pitchFamily="34" charset="0"/>
              </a:rPr>
              <a:t> tr¹ng </a:t>
            </a:r>
            <a:r>
              <a:rPr sz="2400" err="1">
                <a:latin typeface=".VnTime" panose="020B7200000000000000" pitchFamily="34" charset="0"/>
              </a:rPr>
              <a:t>th¸i</a:t>
            </a:r>
            <a:r>
              <a:rPr sz="2400">
                <a:latin typeface=".VnTime" panose="020B7200000000000000" pitchFamily="34" charset="0"/>
              </a:rPr>
              <a:t> </a:t>
            </a:r>
            <a:r>
              <a:rPr sz="2400" err="1">
                <a:latin typeface=".VnTime" panose="020B7200000000000000" pitchFamily="34" charset="0"/>
              </a:rPr>
              <a:t>cña</a:t>
            </a:r>
            <a:r>
              <a:rPr sz="2400">
                <a:latin typeface=".VnTime" panose="020B7200000000000000" pitchFamily="34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.VnTime" panose="020B7200000000000000" pitchFamily="34" charset="0"/>
              </a:rPr>
              <a:t>chÊt</a:t>
            </a:r>
            <a:r>
              <a:rPr sz="2400">
                <a:latin typeface=".VnTime" panose="020B7200000000000000" pitchFamily="34" charset="0"/>
              </a:rPr>
              <a:t> ®ã </a:t>
            </a:r>
          </a:p>
          <a:p>
            <a:pPr>
              <a:spcBef>
                <a:spcPct val="50000"/>
              </a:spcBef>
            </a:pPr>
            <a:r>
              <a:rPr sz="2400">
                <a:latin typeface=".VnTime" panose="020B7200000000000000" pitchFamily="34" charset="0"/>
              </a:rPr>
              <a:t>(</a:t>
            </a:r>
            <a:r>
              <a:rPr sz="2400">
                <a:latin typeface="Times New Roman" panose="02020603050405020304" pitchFamily="18" charset="0"/>
              </a:rPr>
              <a:t>ở </a:t>
            </a:r>
            <a:r>
              <a:rPr sz="2400" err="1">
                <a:latin typeface="Times New Roman" panose="02020603050405020304" pitchFamily="18" charset="0"/>
              </a:rPr>
              <a:t>điều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kiện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thường</a:t>
            </a:r>
            <a:r>
              <a:rPr sz="2400">
                <a:latin typeface="Times New Roman" panose="02020603050405020304" pitchFamily="18" charset="0"/>
              </a:rPr>
              <a:t>).</a:t>
            </a:r>
          </a:p>
        </p:txBody>
      </p:sp>
      <p:pic>
        <p:nvPicPr>
          <p:cNvPr id="17425" name="Picture 17" descr="DSC014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044700"/>
            <a:ext cx="2667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Picture 18" descr="DSC014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044700"/>
            <a:ext cx="2667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Picture 19" descr="DSC014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057400"/>
            <a:ext cx="2667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0" name="Picture 22" descr="DSC014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328795"/>
            <a:ext cx="2667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1" name="Picture 23" descr="DSC014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4343400"/>
            <a:ext cx="2667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2" name="Picture 24" descr="DSC015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343400"/>
            <a:ext cx="26670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6" name="Text Box 28"/>
          <p:cNvSpPr txBox="1"/>
          <p:nvPr/>
        </p:nvSpPr>
        <p:spPr>
          <a:xfrm>
            <a:off x="152400" y="533400"/>
            <a:ext cx="899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.VnTime" panose="020B7200000000000000" pitchFamily="34" charset="0"/>
              </a:rPr>
              <a:t>I. </a:t>
            </a:r>
            <a:r>
              <a:rPr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PHI KIM CÓ NHỮNG TÍNH CHẤT VẬT LÍ NÀO</a:t>
            </a:r>
            <a:r>
              <a:rPr sz="2400" b="1" u="sng">
                <a:solidFill>
                  <a:srgbClr val="FF3300"/>
                </a:solidFill>
                <a:latin typeface=".VnTime" panose="020B7200000000000000" pitchFamily="34" charset="0"/>
              </a:rPr>
              <a:t>?</a:t>
            </a:r>
            <a:endParaRPr sz="2400">
              <a:latin typeface=".VnTime" panose="020B7200000000000000" pitchFamily="34" charset="0"/>
            </a:endParaRPr>
          </a:p>
        </p:txBody>
      </p:sp>
      <p:sp>
        <p:nvSpPr>
          <p:cNvPr id="17438" name="Text Box 30"/>
          <p:cNvSpPr txBox="1"/>
          <p:nvPr/>
        </p:nvSpPr>
        <p:spPr>
          <a:xfrm>
            <a:off x="533400" y="3124200"/>
            <a:ext cx="8229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/>
              <a:t>Ngoài ra phi kim còn có những tính chất vật lí nào khác?</a:t>
            </a:r>
          </a:p>
        </p:txBody>
      </p:sp>
      <p:pic>
        <p:nvPicPr>
          <p:cNvPr id="17439" name="Picture 31" descr="mhj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609600" cy="45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40" name="Group 32"/>
          <p:cNvGrpSpPr/>
          <p:nvPr/>
        </p:nvGrpSpPr>
        <p:grpSpPr>
          <a:xfrm>
            <a:off x="3429000" y="2133600"/>
            <a:ext cx="2819400" cy="2590800"/>
            <a:chOff x="3408" y="2112"/>
            <a:chExt cx="2352" cy="2208"/>
          </a:xfrm>
        </p:grpSpPr>
        <p:pic>
          <p:nvPicPr>
            <p:cNvPr id="6164" name="Picture 33" descr="DSC015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8" y="2112"/>
              <a:ext cx="2352" cy="22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165" name="Group 34"/>
            <p:cNvGrpSpPr/>
            <p:nvPr/>
          </p:nvGrpSpPr>
          <p:grpSpPr>
            <a:xfrm>
              <a:off x="3920" y="3191"/>
              <a:ext cx="640" cy="340"/>
              <a:chOff x="2404" y="3191"/>
              <a:chExt cx="640" cy="340"/>
            </a:xfrm>
          </p:grpSpPr>
          <p:sp>
            <p:nvSpPr>
              <p:cNvPr id="6166" name="AutoShape 35"/>
              <p:cNvSpPr/>
              <p:nvPr/>
            </p:nvSpPr>
            <p:spPr>
              <a:xfrm>
                <a:off x="2404" y="3191"/>
                <a:ext cx="640" cy="295"/>
              </a:xfrm>
              <a:prstGeom prst="rightArrow">
                <a:avLst>
                  <a:gd name="adj1" fmla="val 50000"/>
                  <a:gd name="adj2" fmla="val 54237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7" name="Text Box 36"/>
              <p:cNvSpPr txBox="1"/>
              <p:nvPr/>
            </p:nvSpPr>
            <p:spPr>
              <a:xfrm>
                <a:off x="2448" y="3244"/>
                <a:ext cx="444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err="1">
                    <a:solidFill>
                      <a:schemeClr val="bg1"/>
                    </a:solidFill>
                    <a:latin typeface=".VnTime" panose="020B7200000000000000" pitchFamily="34" charset="0"/>
                  </a:rPr>
                  <a:t>đ</a:t>
                </a:r>
                <a:r>
                  <a:rPr sz="1600" b="1" err="1">
                    <a:solidFill>
                      <a:schemeClr val="bg1"/>
                    </a:solidFill>
                    <a:latin typeface=".VnTime" panose="020B7200000000000000" pitchFamily="34" charset="0"/>
                  </a:rPr>
                  <a:t>éc</a:t>
                </a:r>
                <a:endParaRPr sz="1600" b="1">
                  <a:solidFill>
                    <a:schemeClr val="bg1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6162" name="Text Box 39"/>
          <p:cNvSpPr txBox="1"/>
          <p:nvPr/>
        </p:nvSpPr>
        <p:spPr>
          <a:xfrm>
            <a:off x="533400" y="0"/>
            <a:ext cx="3048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i="1"/>
              <a:t>Tiết 31 - Bài 25 :</a:t>
            </a:r>
          </a:p>
        </p:txBody>
      </p:sp>
      <p:sp>
        <p:nvSpPr>
          <p:cNvPr id="6163" name="WordArt 40"/>
          <p:cNvSpPr>
            <a:spLocks noTextEdit="1"/>
          </p:cNvSpPr>
          <p:nvPr/>
        </p:nvSpPr>
        <p:spPr>
          <a:xfrm>
            <a:off x="3124200" y="0"/>
            <a:ext cx="5410200" cy="48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r>
              <a:rPr lang="en-US" sz="3200" b="1">
                <a:solidFill>
                  <a:srgbClr val="92D050"/>
                </a:solidFill>
              </a:rPr>
              <a:t>TÍNH CHẤT CỦA PHI KIM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P spid="17424" grpId="1"/>
      <p:bldP spid="17424" grpId="2"/>
      <p:bldP spid="17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/>
          <p:nvPr/>
        </p:nvSpPr>
        <p:spPr>
          <a:xfrm>
            <a:off x="0" y="30940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198" name="Rectangle 17"/>
          <p:cNvSpPr/>
          <p:nvPr/>
        </p:nvSpPr>
        <p:spPr>
          <a:xfrm>
            <a:off x="0" y="30940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1527" name="Picture 23" descr="mhj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14800"/>
            <a:ext cx="5334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8" name="Text Box 24"/>
          <p:cNvSpPr txBox="1"/>
          <p:nvPr/>
        </p:nvSpPr>
        <p:spPr>
          <a:xfrm>
            <a:off x="685800" y="4114800"/>
            <a:ext cx="8229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Em có nhận xét gì về phản ứng của phi kim với kim loại ?</a:t>
            </a:r>
          </a:p>
        </p:txBody>
      </p:sp>
      <p:sp>
        <p:nvSpPr>
          <p:cNvPr id="21529" name="Text Box 25"/>
          <p:cNvSpPr txBox="1"/>
          <p:nvPr/>
        </p:nvSpPr>
        <p:spPr>
          <a:xfrm>
            <a:off x="0" y="762000"/>
            <a:ext cx="899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3300"/>
                </a:solidFill>
                <a:latin typeface=".VnTime" panose="020B7200000000000000" pitchFamily="34" charset="0"/>
              </a:rPr>
              <a:t>II. </a:t>
            </a:r>
            <a:r>
              <a:rPr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PHI KIM CÓ NHỮNG TÍNH CHẤT HÓA HỌC NÀO?</a:t>
            </a:r>
          </a:p>
        </p:txBody>
      </p:sp>
      <p:sp>
        <p:nvSpPr>
          <p:cNvPr id="21530" name="Text Box 26"/>
          <p:cNvSpPr txBox="1"/>
          <p:nvPr/>
        </p:nvSpPr>
        <p:spPr>
          <a:xfrm>
            <a:off x="457200" y="1219200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/>
              <a:t>1. Tác dụng với kim loại.</a:t>
            </a:r>
          </a:p>
        </p:txBody>
      </p:sp>
      <p:sp>
        <p:nvSpPr>
          <p:cNvPr id="8204" name="Text Box 47"/>
          <p:cNvSpPr txBox="1"/>
          <p:nvPr/>
        </p:nvSpPr>
        <p:spPr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3300"/>
                </a:solidFill>
                <a:latin typeface=".VnTime" panose="020B7200000000000000" pitchFamily="34" charset="0"/>
              </a:rPr>
              <a:t>I. </a:t>
            </a:r>
            <a:r>
              <a:rPr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PHI KIM CÓ NHỮNG TÍNH CHẤT VẬT LÍ NÀO?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8205" name="Text Box 48"/>
          <p:cNvSpPr txBox="1"/>
          <p:nvPr/>
        </p:nvSpPr>
        <p:spPr>
          <a:xfrm>
            <a:off x="304800" y="0"/>
            <a:ext cx="3048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i="1"/>
              <a:t>Tiết 31 - Bài 25 :</a:t>
            </a:r>
          </a:p>
        </p:txBody>
      </p:sp>
      <p:sp>
        <p:nvSpPr>
          <p:cNvPr id="8206" name="WordArt 49"/>
          <p:cNvSpPr>
            <a:spLocks noTextEdit="1"/>
          </p:cNvSpPr>
          <p:nvPr/>
        </p:nvSpPr>
        <p:spPr>
          <a:xfrm>
            <a:off x="2971800" y="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r>
              <a:rPr lang="en-US" sz="2000" b="1"/>
              <a:t>TÍNH CHẤT CỦA PHI KIM</a:t>
            </a:r>
          </a:p>
        </p:txBody>
      </p:sp>
      <p:sp>
        <p:nvSpPr>
          <p:cNvPr id="2" name="Text Box 26"/>
          <p:cNvSpPr txBox="1"/>
          <p:nvPr/>
        </p:nvSpPr>
        <p:spPr>
          <a:xfrm>
            <a:off x="685800" y="1600200"/>
            <a:ext cx="845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hlink"/>
                </a:solidFill>
                <a:latin typeface=".VnTime" panose="020B7200000000000000" pitchFamily="34" charset="0"/>
              </a:rPr>
              <a:t>.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Nhiều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phi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kim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dụng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kim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loại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tạo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thành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muối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26"/>
          <p:cNvSpPr txBox="1"/>
          <p:nvPr/>
        </p:nvSpPr>
        <p:spPr>
          <a:xfrm>
            <a:off x="685800" y="1981200"/>
            <a:ext cx="8458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 +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C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lo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rine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6"/>
          <p:cNvSpPr txBox="1"/>
          <p:nvPr/>
        </p:nvSpPr>
        <p:spPr>
          <a:xfrm>
            <a:off x="685800" y="2362200"/>
            <a:ext cx="8458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 +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Sulfur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26"/>
          <p:cNvSpPr txBox="1"/>
          <p:nvPr/>
        </p:nvSpPr>
        <p:spPr>
          <a:xfrm>
            <a:off x="685800" y="2667000"/>
            <a:ext cx="8458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Ox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ygen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dụng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kim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loại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tạo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thành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basic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oxi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8" grpId="0"/>
      <p:bldP spid="21529" grpId="0"/>
      <p:bldP spid="21530" grpId="0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/>
          <p:nvPr/>
        </p:nvSpPr>
        <p:spPr>
          <a:xfrm>
            <a:off x="457200" y="1299865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C16DE"/>
                </a:solidFill>
              </a:rPr>
              <a:t>1. Tác dụng với kim loại.</a:t>
            </a:r>
          </a:p>
        </p:txBody>
      </p:sp>
      <p:sp>
        <p:nvSpPr>
          <p:cNvPr id="53257" name="Text Box 9"/>
          <p:cNvSpPr txBox="1"/>
          <p:nvPr/>
        </p:nvSpPr>
        <p:spPr>
          <a:xfrm>
            <a:off x="457200" y="1757065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C16DE"/>
                </a:solidFill>
              </a:rPr>
              <a:t>2. Tác dụng với hydrogen.</a:t>
            </a:r>
          </a:p>
        </p:txBody>
      </p:sp>
      <p:sp>
        <p:nvSpPr>
          <p:cNvPr id="9233" name="Text Box 47"/>
          <p:cNvSpPr txBox="1"/>
          <p:nvPr/>
        </p:nvSpPr>
        <p:spPr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3300"/>
                </a:solidFill>
                <a:latin typeface=".VnTime" panose="020B7200000000000000" pitchFamily="34" charset="0"/>
              </a:rPr>
              <a:t>I. </a:t>
            </a:r>
            <a:r>
              <a:rPr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PHI KIM CÓ NHỮNG TÍNH CHẤT VẬT LÍ NÀO?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1529" name="Text Box 25"/>
          <p:cNvSpPr txBox="1"/>
          <p:nvPr/>
        </p:nvSpPr>
        <p:spPr>
          <a:xfrm>
            <a:off x="0" y="762000"/>
            <a:ext cx="899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3300"/>
                </a:solidFill>
                <a:latin typeface=".VnTime" panose="020B7200000000000000" pitchFamily="34" charset="0"/>
              </a:rPr>
              <a:t>II. </a:t>
            </a:r>
            <a:r>
              <a:rPr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PHI KIM CÓ NHỮNG TÍNH CHẤT HÓA HỌC NÀO?</a:t>
            </a:r>
          </a:p>
        </p:txBody>
      </p:sp>
      <p:sp>
        <p:nvSpPr>
          <p:cNvPr id="2" name="Text Box 9"/>
          <p:cNvSpPr txBox="1"/>
          <p:nvPr/>
        </p:nvSpPr>
        <p:spPr>
          <a:xfrm>
            <a:off x="609600" y="2138065"/>
            <a:ext cx="516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hlink"/>
                </a:solidFill>
                <a:latin typeface=".VnTime" panose="020B7200000000000000" pitchFamily="34" charset="0"/>
              </a:rPr>
              <a:t>.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Ox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ygen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dụng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yd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ro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gen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622300" y="2442865"/>
            <a:ext cx="47117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C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lo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rine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dụng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ydr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ro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gen</a:t>
            </a:r>
          </a:p>
        </p:txBody>
      </p:sp>
      <p:sp>
        <p:nvSpPr>
          <p:cNvPr id="10" name="Text Box 48"/>
          <p:cNvSpPr txBox="1"/>
          <p:nvPr/>
        </p:nvSpPr>
        <p:spPr>
          <a:xfrm>
            <a:off x="304800" y="0"/>
            <a:ext cx="3048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i="1"/>
              <a:t>Tiết 31 - Bài 25 :</a:t>
            </a:r>
          </a:p>
        </p:txBody>
      </p:sp>
      <p:sp>
        <p:nvSpPr>
          <p:cNvPr id="11" name="WordArt 49"/>
          <p:cNvSpPr>
            <a:spLocks noTextEdit="1"/>
          </p:cNvSpPr>
          <p:nvPr/>
        </p:nvSpPr>
        <p:spPr>
          <a:xfrm>
            <a:off x="2971800" y="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r>
              <a:rPr lang="en-US" sz="2000" b="1"/>
              <a:t>TÍNH CHẤT CỦA PHI KIM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Verdana" panose="020B0604030504040204" pitchFamily="34" charset="0"/>
            </a:endParaRPr>
          </a:p>
        </p:txBody>
      </p:sp>
      <p:sp>
        <p:nvSpPr>
          <p:cNvPr id="37891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vi-VN" altLang="x-none" dirty="0">
              <a:latin typeface="Verdana" panose="020B0604030504040204" pitchFamily="34" charset="0"/>
            </a:endParaRPr>
          </a:p>
        </p:txBody>
      </p:sp>
      <p:grpSp>
        <p:nvGrpSpPr>
          <p:cNvPr id="257030" name="Group 6"/>
          <p:cNvGrpSpPr/>
          <p:nvPr/>
        </p:nvGrpSpPr>
        <p:grpSpPr>
          <a:xfrm>
            <a:off x="6172200" y="3200400"/>
            <a:ext cx="1190625" cy="1905000"/>
            <a:chOff x="3474" y="2850"/>
            <a:chExt cx="750" cy="1200"/>
          </a:xfrm>
        </p:grpSpPr>
        <p:pic>
          <p:nvPicPr>
            <p:cNvPr id="37893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4" y="2850"/>
              <a:ext cx="750" cy="12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7894" name="Group 8"/>
            <p:cNvGrpSpPr/>
            <p:nvPr/>
          </p:nvGrpSpPr>
          <p:grpSpPr>
            <a:xfrm>
              <a:off x="3570" y="3858"/>
              <a:ext cx="576" cy="144"/>
              <a:chOff x="4128" y="3264"/>
              <a:chExt cx="576" cy="144"/>
            </a:xfrm>
          </p:grpSpPr>
          <p:sp>
            <p:nvSpPr>
              <p:cNvPr id="37895" name="Line 9"/>
              <p:cNvSpPr/>
              <p:nvPr/>
            </p:nvSpPr>
            <p:spPr>
              <a:xfrm>
                <a:off x="4128" y="3264"/>
                <a:ext cx="576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896" name="Line 10"/>
              <p:cNvSpPr/>
              <p:nvPr/>
            </p:nvSpPr>
            <p:spPr>
              <a:xfrm>
                <a:off x="4128" y="3312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897" name="Line 11"/>
              <p:cNvSpPr/>
              <p:nvPr/>
            </p:nvSpPr>
            <p:spPr>
              <a:xfrm>
                <a:off x="4560" y="3312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898" name="Line 12"/>
              <p:cNvSpPr/>
              <p:nvPr/>
            </p:nvSpPr>
            <p:spPr>
              <a:xfrm>
                <a:off x="4224" y="3360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899" name="Line 13"/>
              <p:cNvSpPr/>
              <p:nvPr/>
            </p:nvSpPr>
            <p:spPr>
              <a:xfrm>
                <a:off x="4368" y="3408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900" name="Line 14"/>
              <p:cNvSpPr/>
              <p:nvPr/>
            </p:nvSpPr>
            <p:spPr>
              <a:xfrm>
                <a:off x="4416" y="3360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901" name="Line 15"/>
              <p:cNvSpPr/>
              <p:nvPr/>
            </p:nvSpPr>
            <p:spPr>
              <a:xfrm>
                <a:off x="4176" y="3408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902" name="Line 16"/>
              <p:cNvSpPr/>
              <p:nvPr/>
            </p:nvSpPr>
            <p:spPr>
              <a:xfrm>
                <a:off x="4512" y="3360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903" name="Line 17"/>
              <p:cNvSpPr/>
              <p:nvPr/>
            </p:nvSpPr>
            <p:spPr>
              <a:xfrm>
                <a:off x="4560" y="3408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7904" name="Line 18"/>
              <p:cNvSpPr/>
              <p:nvPr/>
            </p:nvSpPr>
            <p:spPr>
              <a:xfrm>
                <a:off x="4320" y="3312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</p:grpSp>
      </p:grpSp>
      <p:sp>
        <p:nvSpPr>
          <p:cNvPr id="257043" name="AutoShape 19"/>
          <p:cNvSpPr/>
          <p:nvPr/>
        </p:nvSpPr>
        <p:spPr>
          <a:xfrm rot="735710">
            <a:off x="7086600" y="4343400"/>
            <a:ext cx="76200" cy="6858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9525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Verdana" panose="020B0604030504040204" pitchFamily="34" charset="0"/>
            </a:endParaRPr>
          </a:p>
        </p:txBody>
      </p:sp>
      <p:sp>
        <p:nvSpPr>
          <p:cNvPr id="257044" name="AutoShape 20"/>
          <p:cNvSpPr/>
          <p:nvPr/>
        </p:nvSpPr>
        <p:spPr>
          <a:xfrm rot="735710">
            <a:off x="7035800" y="4800600"/>
            <a:ext cx="76200" cy="2286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Verdana" panose="020B0604030504040204" pitchFamily="34" charset="0"/>
            </a:endParaRPr>
          </a:p>
        </p:txBody>
      </p:sp>
      <p:pic>
        <p:nvPicPr>
          <p:cNvPr id="257049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200400"/>
            <a:ext cx="1219200" cy="1905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7050" name="Group 26"/>
          <p:cNvGrpSpPr/>
          <p:nvPr/>
        </p:nvGrpSpPr>
        <p:grpSpPr>
          <a:xfrm>
            <a:off x="3581400" y="2743200"/>
            <a:ext cx="1143000" cy="1885950"/>
            <a:chOff x="3792" y="1920"/>
            <a:chExt cx="864" cy="1188"/>
          </a:xfrm>
        </p:grpSpPr>
        <p:pic>
          <p:nvPicPr>
            <p:cNvPr id="37909" name="Picture 27"/>
            <p:cNvPicPr>
              <a:picLocks noChangeAspect="1"/>
            </p:cNvPicPr>
            <p:nvPr/>
          </p:nvPicPr>
          <p:blipFill>
            <a:blip r:embed="rId3"/>
            <a:srcRect l="61539" r="-699"/>
            <a:stretch>
              <a:fillRect/>
            </a:stretch>
          </p:blipFill>
          <p:spPr>
            <a:xfrm>
              <a:off x="4320" y="1920"/>
              <a:ext cx="336" cy="11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10" name="Picture 28"/>
            <p:cNvPicPr>
              <a:picLocks noChangeAspect="1"/>
            </p:cNvPicPr>
            <p:nvPr/>
          </p:nvPicPr>
          <p:blipFill>
            <a:blip r:embed="rId3"/>
            <a:srcRect r="27272" b="91919"/>
            <a:stretch>
              <a:fillRect/>
            </a:stretch>
          </p:blipFill>
          <p:spPr>
            <a:xfrm>
              <a:off x="3792" y="1920"/>
              <a:ext cx="624" cy="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7053" name="Line 29"/>
          <p:cNvSpPr/>
          <p:nvPr/>
        </p:nvSpPr>
        <p:spPr>
          <a:xfrm>
            <a:off x="3886200" y="2667000"/>
            <a:ext cx="381000" cy="0"/>
          </a:xfrm>
          <a:prstGeom prst="line">
            <a:avLst/>
          </a:prstGeom>
          <a:ln w="9525" cap="flat" cmpd="sng">
            <a:solidFill>
              <a:schemeClr val="bg2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257054" name="Text Box 30"/>
          <p:cNvSpPr txBox="1"/>
          <p:nvPr/>
        </p:nvSpPr>
        <p:spPr>
          <a:xfrm>
            <a:off x="5257800" y="3657600"/>
            <a:ext cx="8382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1400" err="1">
                <a:solidFill>
                  <a:schemeClr val="bg1"/>
                </a:solidFill>
                <a:latin typeface="Arial" panose="020B0604020202020204" pitchFamily="34" charset="0"/>
              </a:rPr>
              <a:t>Khí</a:t>
            </a:r>
            <a:r>
              <a:rPr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1400" err="1">
                <a:solidFill>
                  <a:schemeClr val="bg1"/>
                </a:solidFill>
                <a:latin typeface="Arial" panose="020B0604020202020204" pitchFamily="34" charset="0"/>
              </a:rPr>
              <a:t>HCl</a:t>
            </a:r>
            <a:endParaRPr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7055" name="Line 31"/>
          <p:cNvSpPr/>
          <p:nvPr/>
        </p:nvSpPr>
        <p:spPr>
          <a:xfrm flipV="1">
            <a:off x="4953000" y="3886200"/>
            <a:ext cx="381000" cy="76200"/>
          </a:xfrm>
          <a:prstGeom prst="line">
            <a:avLst/>
          </a:prstGeom>
          <a:ln w="952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7056" name="Line 32"/>
          <p:cNvSpPr/>
          <p:nvPr/>
        </p:nvSpPr>
        <p:spPr>
          <a:xfrm>
            <a:off x="5486400" y="4165600"/>
            <a:ext cx="457200" cy="0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7057" name="Line 33"/>
          <p:cNvSpPr/>
          <p:nvPr/>
        </p:nvSpPr>
        <p:spPr>
          <a:xfrm>
            <a:off x="3429000" y="4229100"/>
            <a:ext cx="457200" cy="0"/>
          </a:xfrm>
          <a:prstGeom prst="line">
            <a:avLst/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7058" name="Text Box 34"/>
          <p:cNvSpPr txBox="1"/>
          <p:nvPr/>
        </p:nvSpPr>
        <p:spPr>
          <a:xfrm>
            <a:off x="7239000" y="3886200"/>
            <a:ext cx="609600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1400" err="1">
                <a:solidFill>
                  <a:schemeClr val="bg1"/>
                </a:solidFill>
                <a:latin typeface="Arial" panose="020B0604020202020204" pitchFamily="34" charset="0"/>
              </a:rPr>
              <a:t>Giấy</a:t>
            </a:r>
            <a:r>
              <a:rPr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1400" err="1">
                <a:solidFill>
                  <a:schemeClr val="bg1"/>
                </a:solidFill>
                <a:latin typeface="Arial" panose="020B0604020202020204" pitchFamily="34" charset="0"/>
              </a:rPr>
              <a:t>quỳ</a:t>
            </a:r>
            <a:r>
              <a:rPr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1400" err="1">
                <a:solidFill>
                  <a:schemeClr val="bg1"/>
                </a:solidFill>
                <a:latin typeface="Arial" panose="020B0604020202020204" pitchFamily="34" charset="0"/>
              </a:rPr>
              <a:t>tím</a:t>
            </a:r>
            <a:endParaRPr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7059" name="Line 35"/>
          <p:cNvSpPr/>
          <p:nvPr/>
        </p:nvSpPr>
        <p:spPr>
          <a:xfrm flipV="1">
            <a:off x="7162800" y="4076700"/>
            <a:ext cx="228600" cy="228600"/>
          </a:xfrm>
          <a:prstGeom prst="line">
            <a:avLst/>
          </a:prstGeom>
          <a:ln w="952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7060" name="Text Box 36"/>
          <p:cNvSpPr txBox="1"/>
          <p:nvPr/>
        </p:nvSpPr>
        <p:spPr>
          <a:xfrm>
            <a:off x="7391400" y="4648200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1400" err="1">
                <a:solidFill>
                  <a:srgbClr val="FF3300"/>
                </a:solidFill>
                <a:latin typeface="Arial" panose="020B0604020202020204" pitchFamily="34" charset="0"/>
              </a:rPr>
              <a:t>Biến</a:t>
            </a:r>
            <a:r>
              <a:rPr sz="14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sz="1400" err="1">
                <a:solidFill>
                  <a:srgbClr val="FF3300"/>
                </a:solidFill>
                <a:latin typeface="Arial" panose="020B0604020202020204" pitchFamily="34" charset="0"/>
              </a:rPr>
              <a:t>thành</a:t>
            </a:r>
            <a:r>
              <a:rPr sz="14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sz="1400" err="1">
                <a:solidFill>
                  <a:srgbClr val="FF3300"/>
                </a:solidFill>
                <a:latin typeface="Arial" panose="020B0604020202020204" pitchFamily="34" charset="0"/>
              </a:rPr>
              <a:t>màu</a:t>
            </a:r>
            <a:r>
              <a:rPr sz="14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sz="1400" err="1">
                <a:solidFill>
                  <a:srgbClr val="FF3300"/>
                </a:solidFill>
                <a:latin typeface="Arial" panose="020B0604020202020204" pitchFamily="34" charset="0"/>
              </a:rPr>
              <a:t>đỏ</a:t>
            </a:r>
            <a:endParaRPr sz="1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57061" name="Line 37"/>
          <p:cNvSpPr/>
          <p:nvPr/>
        </p:nvSpPr>
        <p:spPr>
          <a:xfrm>
            <a:off x="7086600" y="4826000"/>
            <a:ext cx="457200" cy="0"/>
          </a:xfrm>
          <a:prstGeom prst="line">
            <a:avLst/>
          </a:prstGeom>
          <a:ln w="9525" cap="flat" cmpd="sng">
            <a:solidFill>
              <a:srgbClr val="FF7C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7062" name="Text Box 38"/>
          <p:cNvSpPr txBox="1"/>
          <p:nvPr/>
        </p:nvSpPr>
        <p:spPr>
          <a:xfrm>
            <a:off x="5638800" y="4191000"/>
            <a:ext cx="762000" cy="1049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1400">
                <a:solidFill>
                  <a:schemeClr val="bg1"/>
                </a:solidFill>
                <a:latin typeface="Arial" panose="020B0604020202020204" pitchFamily="34" charset="0"/>
              </a:rPr>
              <a:t>Dung </a:t>
            </a:r>
            <a:r>
              <a:rPr sz="1400" err="1">
                <a:solidFill>
                  <a:schemeClr val="bg1"/>
                </a:solidFill>
                <a:latin typeface="Arial" panose="020B0604020202020204" pitchFamily="34" charset="0"/>
              </a:rPr>
              <a:t>dịch</a:t>
            </a:r>
            <a:r>
              <a:rPr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1400" err="1">
                <a:solidFill>
                  <a:schemeClr val="bg1"/>
                </a:solidFill>
                <a:latin typeface="Arial" panose="020B0604020202020204" pitchFamily="34" charset="0"/>
              </a:rPr>
              <a:t>HCl</a:t>
            </a:r>
            <a:endParaRPr sz="1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7063" name="Line 39"/>
          <p:cNvSpPr/>
          <p:nvPr/>
        </p:nvSpPr>
        <p:spPr>
          <a:xfrm>
            <a:off x="6096000" y="4572000"/>
            <a:ext cx="228600" cy="22860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7073" name="Text Box 49"/>
          <p:cNvSpPr txBox="1"/>
          <p:nvPr/>
        </p:nvSpPr>
        <p:spPr>
          <a:xfrm>
            <a:off x="3810000" y="22098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37923" name="Picture 22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162300"/>
            <a:ext cx="1316038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24" name="Text Box 23"/>
          <p:cNvSpPr txBox="1"/>
          <p:nvPr/>
        </p:nvSpPr>
        <p:spPr>
          <a:xfrm>
            <a:off x="2895600" y="4419600"/>
            <a:ext cx="990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1400" b="1">
                <a:solidFill>
                  <a:schemeClr val="bg2"/>
                </a:solidFill>
                <a:latin typeface="Arial" panose="020B0604020202020204" pitchFamily="34" charset="0"/>
              </a:rPr>
              <a:t>Cl</a:t>
            </a:r>
            <a:r>
              <a:rPr sz="14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925" name="Line 24"/>
          <p:cNvSpPr/>
          <p:nvPr/>
        </p:nvSpPr>
        <p:spPr>
          <a:xfrm flipV="1">
            <a:off x="2841625" y="4610100"/>
            <a:ext cx="271463" cy="152400"/>
          </a:xfrm>
          <a:prstGeom prst="line">
            <a:avLst/>
          </a:prstGeom>
          <a:ln w="9525">
            <a:noFill/>
          </a:ln>
        </p:spPr>
      </p:sp>
      <p:sp>
        <p:nvSpPr>
          <p:cNvPr id="37926" name="Text Box 55"/>
          <p:cNvSpPr txBox="1"/>
          <p:nvPr/>
        </p:nvSpPr>
        <p:spPr>
          <a:xfrm>
            <a:off x="1828800" y="3619500"/>
            <a:ext cx="1143000" cy="1433513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x-none" sz="8800" dirty="0">
              <a:latin typeface="Arial" panose="020B0604020202020204" pitchFamily="34" charset="0"/>
            </a:endParaRPr>
          </a:p>
        </p:txBody>
      </p:sp>
      <p:grpSp>
        <p:nvGrpSpPr>
          <p:cNvPr id="257064" name="Group 40"/>
          <p:cNvGrpSpPr/>
          <p:nvPr/>
        </p:nvGrpSpPr>
        <p:grpSpPr>
          <a:xfrm>
            <a:off x="1085850" y="0"/>
            <a:ext cx="1828800" cy="2474913"/>
            <a:chOff x="2256" y="494"/>
            <a:chExt cx="1152" cy="1559"/>
          </a:xfrm>
        </p:grpSpPr>
        <p:sp>
          <p:nvSpPr>
            <p:cNvPr id="37928" name="Text Box 41" descr="Parchment"/>
            <p:cNvSpPr txBox="1"/>
            <p:nvPr/>
          </p:nvSpPr>
          <p:spPr>
            <a:xfrm>
              <a:off x="2640" y="494"/>
              <a:ext cx="768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000">
                  <a:solidFill>
                    <a:schemeClr val="bg1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H</a:t>
              </a:r>
              <a:r>
                <a:rPr sz="3000" baseline="-25000">
                  <a:solidFill>
                    <a:schemeClr val="bg1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2</a:t>
              </a:r>
              <a:endParaRPr sz="3000">
                <a:solidFill>
                  <a:schemeClr val="bg1"/>
                </a:solidFill>
                <a:latin typeface=".VnTime" panose="020B7200000000000000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37929" name="Group 42"/>
            <p:cNvGrpSpPr/>
            <p:nvPr/>
          </p:nvGrpSpPr>
          <p:grpSpPr>
            <a:xfrm>
              <a:off x="2256" y="768"/>
              <a:ext cx="1100" cy="1285"/>
              <a:chOff x="2256" y="768"/>
              <a:chExt cx="1100" cy="1285"/>
            </a:xfrm>
          </p:grpSpPr>
          <p:grpSp>
            <p:nvGrpSpPr>
              <p:cNvPr id="37930" name="Group 43"/>
              <p:cNvGrpSpPr/>
              <p:nvPr/>
            </p:nvGrpSpPr>
            <p:grpSpPr>
              <a:xfrm>
                <a:off x="2544" y="860"/>
                <a:ext cx="812" cy="1193"/>
                <a:chOff x="3814" y="919"/>
                <a:chExt cx="812" cy="1193"/>
              </a:xfrm>
            </p:grpSpPr>
            <p:pic>
              <p:nvPicPr>
                <p:cNvPr id="37931" name="Picture 4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14" y="919"/>
                  <a:ext cx="510" cy="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7932" name="Picture 4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2" y="1824"/>
                  <a:ext cx="35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7933" name="Picture 4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5" y="964"/>
                  <a:ext cx="174" cy="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37934" name="Line 47"/>
              <p:cNvSpPr/>
              <p:nvPr/>
            </p:nvSpPr>
            <p:spPr>
              <a:xfrm>
                <a:off x="2256" y="768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37935" name="Line 58"/>
          <p:cNvSpPr/>
          <p:nvPr/>
        </p:nvSpPr>
        <p:spPr>
          <a:xfrm flipV="1">
            <a:off x="2895600" y="4572000"/>
            <a:ext cx="304800" cy="152400"/>
          </a:xfrm>
          <a:prstGeom prst="line">
            <a:avLst/>
          </a:prstGeom>
          <a:ln w="952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54 L -3.33333E-6 0.319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43" grpId="0" animBg="1"/>
      <p:bldP spid="2570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47"/>
          <p:cNvSpPr txBox="1"/>
          <p:nvPr/>
        </p:nvSpPr>
        <p:spPr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3300"/>
                </a:solidFill>
                <a:latin typeface=".VnTime" panose="020B7200000000000000" pitchFamily="34" charset="0"/>
              </a:rPr>
              <a:t>I. </a:t>
            </a:r>
            <a:r>
              <a:rPr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PHI KIM CÓ NHỮNG TÍNH CHẤT VẬT LÍ NÀO?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1529" name="Text Box 25"/>
          <p:cNvSpPr txBox="1"/>
          <p:nvPr/>
        </p:nvSpPr>
        <p:spPr>
          <a:xfrm>
            <a:off x="0" y="762000"/>
            <a:ext cx="899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3300"/>
                </a:solidFill>
                <a:latin typeface=".VnTime" panose="020B7200000000000000" pitchFamily="34" charset="0"/>
              </a:rPr>
              <a:t>II. </a:t>
            </a:r>
            <a:r>
              <a:rPr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PHI KIM CÓ NHỮNG TÍNH CHẤT HÓA HỌC NÀO?</a:t>
            </a:r>
          </a:p>
        </p:txBody>
      </p:sp>
      <p:pic>
        <p:nvPicPr>
          <p:cNvPr id="53266" name="Picture 18" descr="mhj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7" name="Text Box 19"/>
          <p:cNvSpPr txBox="1"/>
          <p:nvPr/>
        </p:nvSpPr>
        <p:spPr>
          <a:xfrm>
            <a:off x="609600" y="3657600"/>
            <a:ext cx="8534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Em có nhận xét gì về phản ứng của phi kim với hydrogen?</a:t>
            </a:r>
          </a:p>
        </p:txBody>
      </p:sp>
      <p:sp>
        <p:nvSpPr>
          <p:cNvPr id="13" name="Text Box 48"/>
          <p:cNvSpPr txBox="1"/>
          <p:nvPr/>
        </p:nvSpPr>
        <p:spPr>
          <a:xfrm>
            <a:off x="304800" y="0"/>
            <a:ext cx="3048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i="1"/>
              <a:t>Tiết 31 - Bài 25 :</a:t>
            </a:r>
          </a:p>
        </p:txBody>
      </p:sp>
      <p:sp>
        <p:nvSpPr>
          <p:cNvPr id="14" name="WordArt 49"/>
          <p:cNvSpPr>
            <a:spLocks noTextEdit="1"/>
          </p:cNvSpPr>
          <p:nvPr/>
        </p:nvSpPr>
        <p:spPr>
          <a:xfrm>
            <a:off x="2971800" y="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r>
              <a:rPr lang="en-US" sz="2000" b="1"/>
              <a:t>TÍNH CHẤT CỦA PHI KIM</a:t>
            </a:r>
          </a:p>
        </p:txBody>
      </p:sp>
      <p:sp>
        <p:nvSpPr>
          <p:cNvPr id="15" name="Text Box 5"/>
          <p:cNvSpPr txBox="1"/>
          <p:nvPr/>
        </p:nvSpPr>
        <p:spPr>
          <a:xfrm>
            <a:off x="457200" y="1299865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C16DE"/>
                </a:solidFill>
              </a:rPr>
              <a:t>1. Tác dụng với kim loại.</a:t>
            </a:r>
          </a:p>
        </p:txBody>
      </p:sp>
      <p:sp>
        <p:nvSpPr>
          <p:cNvPr id="16" name="Text Box 9"/>
          <p:cNvSpPr txBox="1"/>
          <p:nvPr/>
        </p:nvSpPr>
        <p:spPr>
          <a:xfrm>
            <a:off x="457200" y="1757065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C16DE"/>
                </a:solidFill>
              </a:rPr>
              <a:t>2. Tác dụng với hydrogen.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609600" y="2138065"/>
            <a:ext cx="516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hlink"/>
                </a:solidFill>
                <a:latin typeface=".VnTime" panose="020B7200000000000000" pitchFamily="34" charset="0"/>
              </a:rPr>
              <a:t>.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Ox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ygen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dụng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yd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ro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gen</a:t>
            </a:r>
          </a:p>
        </p:txBody>
      </p:sp>
      <p:sp>
        <p:nvSpPr>
          <p:cNvPr id="18" name="Text Box 9"/>
          <p:cNvSpPr txBox="1"/>
          <p:nvPr/>
        </p:nvSpPr>
        <p:spPr>
          <a:xfrm>
            <a:off x="622300" y="2442865"/>
            <a:ext cx="47117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C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lo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rine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tác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dụng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ydr</a:t>
            </a:r>
            <a:r>
              <a:rPr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ro</a:t>
            </a:r>
            <a:r>
              <a:rPr lang="en-US" sz="24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gen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7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/>
          <p:nvPr/>
        </p:nvSpPr>
        <p:spPr>
          <a:xfrm>
            <a:off x="0" y="1219200"/>
            <a:ext cx="8991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II. Phi kim có những tính chất hoá học nào?</a:t>
            </a:r>
          </a:p>
        </p:txBody>
      </p:sp>
      <p:sp>
        <p:nvSpPr>
          <p:cNvPr id="10243" name="Text Box 5"/>
          <p:cNvSpPr txBox="1"/>
          <p:nvPr/>
        </p:nvSpPr>
        <p:spPr>
          <a:xfrm>
            <a:off x="457200" y="1600200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/>
              <a:t>1. Tác dụng với kim loại.</a:t>
            </a:r>
          </a:p>
        </p:txBody>
      </p:sp>
      <p:sp>
        <p:nvSpPr>
          <p:cNvPr id="10244" name="Text Box 6"/>
          <p:cNvSpPr txBox="1"/>
          <p:nvPr/>
        </p:nvSpPr>
        <p:spPr>
          <a:xfrm>
            <a:off x="457200" y="1981200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2. Tác dụng với hydrogen.</a:t>
            </a:r>
            <a:endParaRPr sz="2400" b="1">
              <a:solidFill>
                <a:schemeClr val="hlink"/>
              </a:solidFill>
              <a:latin typeface=".VnTime" panose="020B7200000000000000" pitchFamily="34" charset="0"/>
            </a:endParaRPr>
          </a:p>
        </p:txBody>
      </p:sp>
      <p:sp>
        <p:nvSpPr>
          <p:cNvPr id="48143" name="Text Box 15"/>
          <p:cNvSpPr txBox="1"/>
          <p:nvPr/>
        </p:nvSpPr>
        <p:spPr>
          <a:xfrm>
            <a:off x="457200" y="2362200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/>
              <a:t>3. Tác dụng với oxygen.</a:t>
            </a:r>
          </a:p>
        </p:txBody>
      </p:sp>
      <p:sp>
        <p:nvSpPr>
          <p:cNvPr id="10249" name="Text Box 16"/>
          <p:cNvSpPr txBox="1"/>
          <p:nvPr/>
        </p:nvSpPr>
        <p:spPr>
          <a:xfrm>
            <a:off x="0" y="762000"/>
            <a:ext cx="5638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I. Phi kim có những tính chất vật lí nào?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 Box 48"/>
          <p:cNvSpPr txBox="1"/>
          <p:nvPr/>
        </p:nvSpPr>
        <p:spPr>
          <a:xfrm>
            <a:off x="304800" y="0"/>
            <a:ext cx="3048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i="1"/>
              <a:t>Tiết 31 - Bài 25 :</a:t>
            </a:r>
          </a:p>
        </p:txBody>
      </p:sp>
      <p:sp>
        <p:nvSpPr>
          <p:cNvPr id="10" name="WordArt 49"/>
          <p:cNvSpPr>
            <a:spLocks noTextEdit="1"/>
          </p:cNvSpPr>
          <p:nvPr/>
        </p:nvSpPr>
        <p:spPr>
          <a:xfrm>
            <a:off x="2971800" y="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r>
              <a:rPr lang="en-US" sz="2000" b="1"/>
              <a:t>TÍNH CHẤT CỦA PHI KIM</a:t>
            </a:r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32</TotalTime>
  <Words>1219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.VnLinus</vt:lpstr>
      <vt:lpstr>.VnShelley Allegro</vt:lpstr>
      <vt:lpstr>.VnTifani HeavyH</vt:lpstr>
      <vt:lpstr>.VnTime</vt:lpstr>
      <vt:lpstr>.VnTimeH</vt:lpstr>
      <vt:lpstr>.VnUniverseH</vt:lpstr>
      <vt:lpstr>Arial</vt:lpstr>
      <vt:lpstr>Calibri</vt:lpstr>
      <vt:lpstr>Calibri Light</vt:lpstr>
      <vt:lpstr>Times New Roman</vt:lpstr>
      <vt:lpstr>Verdana</vt:lpstr>
      <vt:lpstr>Wingdings</vt:lpstr>
      <vt:lpstr>Maple</vt:lpstr>
      <vt:lpstr>1_Office Theme</vt:lpstr>
      <vt:lpstr>Equation.3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KhÝ oxi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</cp:lastModifiedBy>
  <cp:revision>99</cp:revision>
  <dcterms:created xsi:type="dcterms:W3CDTF">2021-11-14T14:57:00Z</dcterms:created>
  <dcterms:modified xsi:type="dcterms:W3CDTF">2022-08-08T08:22:52Z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21996B26864A40A485F53600DE750AD8</vt:lpwstr>
  </property>
  <property fmtid="{D5CDD505-2E9C-101B-9397-08002B2CF9AE}" pid="4" name="KSOProductBuildVer">
    <vt:lpwstr>1033-11.2.0.10382</vt:lpwstr>
  </property>
</Properties>
</file>