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298" r:id="rId3"/>
    <p:sldId id="297" r:id="rId4"/>
    <p:sldId id="285" r:id="rId5"/>
    <p:sldId id="293" r:id="rId6"/>
    <p:sldId id="289" r:id="rId7"/>
    <p:sldId id="294" r:id="rId8"/>
    <p:sldId id="264" r:id="rId9"/>
    <p:sldId id="267" r:id="rId10"/>
    <p:sldId id="295" r:id="rId11"/>
    <p:sldId id="268" r:id="rId12"/>
    <p:sldId id="275" r:id="rId13"/>
    <p:sldId id="276" r:id="rId14"/>
    <p:sldId id="280" r:id="rId15"/>
    <p:sldId id="281" r:id="rId16"/>
    <p:sldId id="282" r:id="rId17"/>
    <p:sldId id="274" r:id="rId18"/>
    <p:sldId id="272" r:id="rId19"/>
    <p:sldId id="291" r:id="rId20"/>
    <p:sldId id="296" r:id="rId21"/>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FF"/>
    <a:srgbClr val="66FF33"/>
    <a:srgbClr val="0000FF"/>
    <a:srgbClr val="33CC33"/>
    <a:srgbClr val="9933FF"/>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7" autoAdjust="0"/>
  </p:normalViewPr>
  <p:slideViewPr>
    <p:cSldViewPr>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6A86FB4-DCB4-4A18-AC5C-A63438D279B7}" type="datetimeFigureOut">
              <a:rPr lang="en-US"/>
              <a:t>8/7/2022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F721E82-CA9A-4303-8673-8557CCC49CE1}"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893235D-EFB1-4FF3-A880-F835B8108911}" type="slidenum">
              <a:rPr lang="en-US" altLang="en-US" sz="1200" smtClean="0">
                <a:latin typeface="Arial" panose="020B0604020202020204" pitchFamily="34" charset="0"/>
              </a:rPr>
              <a:t>2</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BC56679-CBA4-42FD-B396-B18B64CE43EE}" type="slidenum">
              <a:rPr lang="en-US" altLang="en-US" smtClean="0"/>
              <a:t>‹#›</a:t>
            </a:fld>
            <a:endParaRPr lang="en-US"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A5CA17A-1057-4541-9DE1-79EF055D424E}" type="slidenum">
              <a:rPr lang="en-US" altLang="en-US" smtClean="0"/>
              <a:t>‹#›</a:t>
            </a:fld>
            <a:endParaRPr lang="en-US"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366DDC0-DE3A-48E9-BA78-67532ED13693}" type="slidenum">
              <a:rPr lang="en-US" altLang="en-US" smtClean="0"/>
              <a:t>‹#›</a:t>
            </a:fld>
            <a:endParaRPr lang="en-US"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480E-B5E7-4B49-93F6-0D189095AA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6957CF-7990-4D1B-B8E5-13A2375399D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027804E-1202-4424-B155-E6FDAC6A27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49EE784-8096-468B-BD84-9D97F63A2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6FF85A-14FD-4D65-A0CF-7AC0CCB2EAC1}"/>
              </a:ext>
            </a:extLst>
          </p:cNvPr>
          <p:cNvSpPr>
            <a:spLocks noGrp="1"/>
          </p:cNvSpPr>
          <p:nvPr>
            <p:ph type="sldNum" sz="quarter" idx="12"/>
          </p:nvPr>
        </p:nvSpPr>
        <p:spPr/>
        <p:txBody>
          <a:bodyPr/>
          <a:lstStyle>
            <a:lvl1pPr>
              <a:defRPr/>
            </a:lvl1pPr>
          </a:lstStyle>
          <a:p>
            <a:pPr>
              <a:defRPr/>
            </a:pPr>
            <a:fld id="{37615E96-5A60-44F6-A751-4E721F7751EE}" type="slidenum">
              <a:rPr lang="en-US" altLang="en-US"/>
              <a:pPr>
                <a:defRPr/>
              </a:pPr>
              <a:t>‹#›</a:t>
            </a:fld>
            <a:endParaRPr lang="en-US" altLang="en-US"/>
          </a:p>
        </p:txBody>
      </p:sp>
    </p:spTree>
    <p:extLst>
      <p:ext uri="{BB962C8B-B14F-4D97-AF65-F5344CB8AC3E}">
        <p14:creationId xmlns:p14="http://schemas.microsoft.com/office/powerpoint/2010/main" val="648226943"/>
      </p:ext>
    </p:extLst>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EDF5-AB5D-414F-85C1-E8E578106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2DE2C-D22B-40AB-88C3-27FB94E642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F1A21-A46D-4867-BBA4-2DE8AAE404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D783949-7FD0-45D1-AD40-D6945448ED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B285FA-37D8-4B5F-B572-2D133892A198}"/>
              </a:ext>
            </a:extLst>
          </p:cNvPr>
          <p:cNvSpPr>
            <a:spLocks noGrp="1"/>
          </p:cNvSpPr>
          <p:nvPr>
            <p:ph type="sldNum" sz="quarter" idx="12"/>
          </p:nvPr>
        </p:nvSpPr>
        <p:spPr/>
        <p:txBody>
          <a:bodyPr/>
          <a:lstStyle>
            <a:lvl1pPr>
              <a:defRPr/>
            </a:lvl1pPr>
          </a:lstStyle>
          <a:p>
            <a:pPr>
              <a:defRPr/>
            </a:pPr>
            <a:fld id="{78BF4B93-7617-4006-8549-BB2BBF495AD2}" type="slidenum">
              <a:rPr lang="en-US" altLang="en-US"/>
              <a:pPr>
                <a:defRPr/>
              </a:pPr>
              <a:t>‹#›</a:t>
            </a:fld>
            <a:endParaRPr lang="en-US" altLang="en-US"/>
          </a:p>
        </p:txBody>
      </p:sp>
    </p:spTree>
    <p:extLst>
      <p:ext uri="{BB962C8B-B14F-4D97-AF65-F5344CB8AC3E}">
        <p14:creationId xmlns:p14="http://schemas.microsoft.com/office/powerpoint/2010/main" val="3385114791"/>
      </p:ext>
    </p:extLst>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BA7B-51E0-4212-ADEF-7258359C2A2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F7EF366-7FFE-4B75-B473-40FB73DBB09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88C862-3A68-4672-AC99-3862ABED6BC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844262A-C471-4C14-A840-6B14427EA2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FB2EA2-7C20-4412-88A2-E42B5D3231A2}"/>
              </a:ext>
            </a:extLst>
          </p:cNvPr>
          <p:cNvSpPr>
            <a:spLocks noGrp="1"/>
          </p:cNvSpPr>
          <p:nvPr>
            <p:ph type="sldNum" sz="quarter" idx="12"/>
          </p:nvPr>
        </p:nvSpPr>
        <p:spPr/>
        <p:txBody>
          <a:bodyPr/>
          <a:lstStyle>
            <a:lvl1pPr>
              <a:defRPr/>
            </a:lvl1pPr>
          </a:lstStyle>
          <a:p>
            <a:pPr>
              <a:defRPr/>
            </a:pPr>
            <a:fld id="{5A398BF4-D9F8-4C8F-B6BD-BD6D5DA44674}" type="slidenum">
              <a:rPr lang="en-US" altLang="en-US"/>
              <a:pPr>
                <a:defRPr/>
              </a:pPr>
              <a:t>‹#›</a:t>
            </a:fld>
            <a:endParaRPr lang="en-US" altLang="en-US"/>
          </a:p>
        </p:txBody>
      </p:sp>
    </p:spTree>
    <p:extLst>
      <p:ext uri="{BB962C8B-B14F-4D97-AF65-F5344CB8AC3E}">
        <p14:creationId xmlns:p14="http://schemas.microsoft.com/office/powerpoint/2010/main" val="3195213481"/>
      </p:ext>
    </p:extLst>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7FF7-CBE2-4EA4-9086-7640958AF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504B1-F0AB-4085-9A67-C5BD23BC2E4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DABEAA-B5D4-460E-BF6B-0ABD342B3FF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5763AB-D69D-4C6D-B9F3-F8F85EA800F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501A19B-4F62-4F6E-A548-440F56C916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BB8BEE-0692-4D94-A44D-B738494A5AD6}"/>
              </a:ext>
            </a:extLst>
          </p:cNvPr>
          <p:cNvSpPr>
            <a:spLocks noGrp="1"/>
          </p:cNvSpPr>
          <p:nvPr>
            <p:ph type="sldNum" sz="quarter" idx="12"/>
          </p:nvPr>
        </p:nvSpPr>
        <p:spPr/>
        <p:txBody>
          <a:bodyPr/>
          <a:lstStyle>
            <a:lvl1pPr>
              <a:defRPr/>
            </a:lvl1pPr>
          </a:lstStyle>
          <a:p>
            <a:pPr>
              <a:defRPr/>
            </a:pPr>
            <a:fld id="{4DD1568C-FD97-4BB2-8343-025C926A81A9}" type="slidenum">
              <a:rPr lang="en-US" altLang="en-US"/>
              <a:pPr>
                <a:defRPr/>
              </a:pPr>
              <a:t>‹#›</a:t>
            </a:fld>
            <a:endParaRPr lang="en-US" altLang="en-US"/>
          </a:p>
        </p:txBody>
      </p:sp>
    </p:spTree>
    <p:extLst>
      <p:ext uri="{BB962C8B-B14F-4D97-AF65-F5344CB8AC3E}">
        <p14:creationId xmlns:p14="http://schemas.microsoft.com/office/powerpoint/2010/main" val="1722509871"/>
      </p:ext>
    </p:extLst>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DDA-4D75-4F46-8DF0-A3097EAF45B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757E57-A099-42F0-8E6E-D0213DE952F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3578003-1EC5-467F-8716-C930250BAA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A80A5-42C7-4FF5-A92C-DC12093E4C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259812C-ADC3-4C7C-8467-D843A457B61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B6B24D-F55D-4745-80C9-257437027BF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9902FC1-5D1E-4C03-ADA0-D72E8BADC2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D1AD3CD-6BF4-432B-9F96-A539D08495E8}"/>
              </a:ext>
            </a:extLst>
          </p:cNvPr>
          <p:cNvSpPr>
            <a:spLocks noGrp="1"/>
          </p:cNvSpPr>
          <p:nvPr>
            <p:ph type="sldNum" sz="quarter" idx="12"/>
          </p:nvPr>
        </p:nvSpPr>
        <p:spPr/>
        <p:txBody>
          <a:bodyPr/>
          <a:lstStyle>
            <a:lvl1pPr>
              <a:defRPr/>
            </a:lvl1pPr>
          </a:lstStyle>
          <a:p>
            <a:pPr>
              <a:defRPr/>
            </a:pPr>
            <a:fld id="{6E2BBFF7-B2F1-4183-A6B7-7285519F8306}" type="slidenum">
              <a:rPr lang="en-US" altLang="en-US"/>
              <a:pPr>
                <a:defRPr/>
              </a:pPr>
              <a:t>‹#›</a:t>
            </a:fld>
            <a:endParaRPr lang="en-US" altLang="en-US"/>
          </a:p>
        </p:txBody>
      </p:sp>
    </p:spTree>
    <p:extLst>
      <p:ext uri="{BB962C8B-B14F-4D97-AF65-F5344CB8AC3E}">
        <p14:creationId xmlns:p14="http://schemas.microsoft.com/office/powerpoint/2010/main" val="3205645521"/>
      </p:ext>
    </p:extLst>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79CE-3049-4B15-9EDA-D9933FB5F313}"/>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ED3D500-6D6F-41B7-BC9F-A6B245352B5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2D596E1-B0C4-4ADB-9C24-5650E5CB9B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B899347-C697-4479-867E-A72148010314}"/>
              </a:ext>
            </a:extLst>
          </p:cNvPr>
          <p:cNvSpPr>
            <a:spLocks noGrp="1"/>
          </p:cNvSpPr>
          <p:nvPr>
            <p:ph type="sldNum" sz="quarter" idx="12"/>
          </p:nvPr>
        </p:nvSpPr>
        <p:spPr/>
        <p:txBody>
          <a:bodyPr/>
          <a:lstStyle>
            <a:lvl1pPr>
              <a:defRPr/>
            </a:lvl1pPr>
          </a:lstStyle>
          <a:p>
            <a:pPr>
              <a:defRPr/>
            </a:pPr>
            <a:fld id="{207DA9A8-21C3-4EA7-92E1-78CD9E1D121A}" type="slidenum">
              <a:rPr lang="en-US" altLang="en-US"/>
              <a:pPr>
                <a:defRPr/>
              </a:pPr>
              <a:t>‹#›</a:t>
            </a:fld>
            <a:endParaRPr lang="en-US" altLang="en-US"/>
          </a:p>
        </p:txBody>
      </p:sp>
    </p:spTree>
    <p:extLst>
      <p:ext uri="{BB962C8B-B14F-4D97-AF65-F5344CB8AC3E}">
        <p14:creationId xmlns:p14="http://schemas.microsoft.com/office/powerpoint/2010/main" val="2463172718"/>
      </p:ext>
    </p:extLst>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257633D-6909-40B4-9163-86B1284C7F4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3B28980-D72F-4728-B609-A9D47F5D382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927E09C-F0FE-4A02-9C4E-770EB011D536}"/>
              </a:ext>
            </a:extLst>
          </p:cNvPr>
          <p:cNvSpPr>
            <a:spLocks noGrp="1"/>
          </p:cNvSpPr>
          <p:nvPr>
            <p:ph type="sldNum" sz="quarter" idx="12"/>
          </p:nvPr>
        </p:nvSpPr>
        <p:spPr/>
        <p:txBody>
          <a:bodyPr/>
          <a:lstStyle>
            <a:lvl1pPr>
              <a:defRPr/>
            </a:lvl1pPr>
          </a:lstStyle>
          <a:p>
            <a:pPr>
              <a:defRPr/>
            </a:pPr>
            <a:fld id="{32B89E27-1189-4D2B-9382-5A704EE2B400}" type="slidenum">
              <a:rPr lang="en-US" altLang="en-US"/>
              <a:pPr>
                <a:defRPr/>
              </a:pPr>
              <a:t>‹#›</a:t>
            </a:fld>
            <a:endParaRPr lang="en-US" altLang="en-US"/>
          </a:p>
        </p:txBody>
      </p:sp>
    </p:spTree>
    <p:extLst>
      <p:ext uri="{BB962C8B-B14F-4D97-AF65-F5344CB8AC3E}">
        <p14:creationId xmlns:p14="http://schemas.microsoft.com/office/powerpoint/2010/main" val="4078604490"/>
      </p:ext>
    </p:extLst>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8C1-E1D0-4458-88FF-ED77747DC4F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F9BF5DE-3C89-47C1-BE4F-936C6F8C7B2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1BB159-684D-4F13-A562-37BF1D00B9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17F6298-B98A-42AE-BD25-9131C7CA7FE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75E3D2D-B757-474B-98A2-7C646CD4D3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B32245-065F-4AEE-8B0F-356C4C00DF31}"/>
              </a:ext>
            </a:extLst>
          </p:cNvPr>
          <p:cNvSpPr>
            <a:spLocks noGrp="1"/>
          </p:cNvSpPr>
          <p:nvPr>
            <p:ph type="sldNum" sz="quarter" idx="12"/>
          </p:nvPr>
        </p:nvSpPr>
        <p:spPr/>
        <p:txBody>
          <a:bodyPr/>
          <a:lstStyle>
            <a:lvl1pPr>
              <a:defRPr/>
            </a:lvl1pPr>
          </a:lstStyle>
          <a:p>
            <a:pPr>
              <a:defRPr/>
            </a:pPr>
            <a:fld id="{DAABD77A-FD6D-4521-B487-DF65E895886D}" type="slidenum">
              <a:rPr lang="en-US" altLang="en-US"/>
              <a:pPr>
                <a:defRPr/>
              </a:pPr>
              <a:t>‹#›</a:t>
            </a:fld>
            <a:endParaRPr lang="en-US" altLang="en-US"/>
          </a:p>
        </p:txBody>
      </p:sp>
    </p:spTree>
    <p:extLst>
      <p:ext uri="{BB962C8B-B14F-4D97-AF65-F5344CB8AC3E}">
        <p14:creationId xmlns:p14="http://schemas.microsoft.com/office/powerpoint/2010/main" val="1432027443"/>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D38DA8D-5F47-4764-9067-C1F21B2E0D2C}" type="slidenum">
              <a:rPr lang="en-US" altLang="en-US" smtClean="0"/>
              <a:t>‹#›</a:t>
            </a:fld>
            <a:endParaRPr lang="en-US"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BDFD-40FA-4DE9-9186-DAB37FC2958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9651BC-08A6-40BB-953A-EF2A2BFCFB53}"/>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EC51BEDD-B418-4638-93FB-3C3E27DE0C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A3D0DC9-0B26-4C5B-86BE-2D48A97261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8FD11DA-B1D4-4CCB-8A13-577E60A473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D7EA32-DB62-48F7-99F5-0C25AED9C646}"/>
              </a:ext>
            </a:extLst>
          </p:cNvPr>
          <p:cNvSpPr>
            <a:spLocks noGrp="1"/>
          </p:cNvSpPr>
          <p:nvPr>
            <p:ph type="sldNum" sz="quarter" idx="12"/>
          </p:nvPr>
        </p:nvSpPr>
        <p:spPr/>
        <p:txBody>
          <a:bodyPr/>
          <a:lstStyle>
            <a:lvl1pPr>
              <a:defRPr/>
            </a:lvl1pPr>
          </a:lstStyle>
          <a:p>
            <a:pPr>
              <a:defRPr/>
            </a:pPr>
            <a:fld id="{5FF08BD7-61C9-4BB8-A393-B0FB666DF33C}" type="slidenum">
              <a:rPr lang="en-US" altLang="en-US"/>
              <a:pPr>
                <a:defRPr/>
              </a:pPr>
              <a:t>‹#›</a:t>
            </a:fld>
            <a:endParaRPr lang="en-US" altLang="en-US"/>
          </a:p>
        </p:txBody>
      </p:sp>
    </p:spTree>
    <p:extLst>
      <p:ext uri="{BB962C8B-B14F-4D97-AF65-F5344CB8AC3E}">
        <p14:creationId xmlns:p14="http://schemas.microsoft.com/office/powerpoint/2010/main" val="2118012237"/>
      </p:ext>
    </p:extLst>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4D7E-22E6-46DC-A61D-18125F2D0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2DB9F-6C65-4600-AA6A-8DB5E9C687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8D63F-B5A9-441C-9C64-4CC72B0FC0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A4CAA56-4C83-4B33-A8B9-1D97DC402C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F094D5-DAF3-46D7-99A1-2FC29B4CE33D}"/>
              </a:ext>
            </a:extLst>
          </p:cNvPr>
          <p:cNvSpPr>
            <a:spLocks noGrp="1"/>
          </p:cNvSpPr>
          <p:nvPr>
            <p:ph type="sldNum" sz="quarter" idx="12"/>
          </p:nvPr>
        </p:nvSpPr>
        <p:spPr/>
        <p:txBody>
          <a:bodyPr/>
          <a:lstStyle>
            <a:lvl1pPr>
              <a:defRPr/>
            </a:lvl1pPr>
          </a:lstStyle>
          <a:p>
            <a:pPr>
              <a:defRPr/>
            </a:pPr>
            <a:fld id="{319F7A9E-FD1D-476A-972F-AB809A694EE4}" type="slidenum">
              <a:rPr lang="en-US" altLang="en-US"/>
              <a:pPr>
                <a:defRPr/>
              </a:pPr>
              <a:t>‹#›</a:t>
            </a:fld>
            <a:endParaRPr lang="en-US" altLang="en-US"/>
          </a:p>
        </p:txBody>
      </p:sp>
    </p:spTree>
    <p:extLst>
      <p:ext uri="{BB962C8B-B14F-4D97-AF65-F5344CB8AC3E}">
        <p14:creationId xmlns:p14="http://schemas.microsoft.com/office/powerpoint/2010/main" val="3635772081"/>
      </p:ext>
    </p:extLst>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8557A4-003D-429E-AF54-E5CCEED7122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7B7EE-F197-4478-875F-47699BBAA42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F2D40-7598-4CA1-871D-12FD7E3B53D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B8DA2AD-98F7-4B3F-8F75-E71C8D5B89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089D13-B2CA-4F51-BCB7-32126EF76B73}"/>
              </a:ext>
            </a:extLst>
          </p:cNvPr>
          <p:cNvSpPr>
            <a:spLocks noGrp="1"/>
          </p:cNvSpPr>
          <p:nvPr>
            <p:ph type="sldNum" sz="quarter" idx="12"/>
          </p:nvPr>
        </p:nvSpPr>
        <p:spPr/>
        <p:txBody>
          <a:bodyPr/>
          <a:lstStyle>
            <a:lvl1pPr>
              <a:defRPr/>
            </a:lvl1pPr>
          </a:lstStyle>
          <a:p>
            <a:pPr>
              <a:defRPr/>
            </a:pPr>
            <a:fld id="{2119A91F-D1EA-4402-BCC5-5BD759E2BA12}" type="slidenum">
              <a:rPr lang="en-US" altLang="en-US"/>
              <a:pPr>
                <a:defRPr/>
              </a:pPr>
              <a:t>‹#›</a:t>
            </a:fld>
            <a:endParaRPr lang="en-US" altLang="en-US"/>
          </a:p>
        </p:txBody>
      </p:sp>
    </p:spTree>
    <p:extLst>
      <p:ext uri="{BB962C8B-B14F-4D97-AF65-F5344CB8AC3E}">
        <p14:creationId xmlns:p14="http://schemas.microsoft.com/office/powerpoint/2010/main" val="2805532960"/>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80C1881-6DD3-4656-9F91-36FE92C24E68}" type="slidenum">
              <a:rPr lang="en-US" altLang="en-US" smtClean="0"/>
              <a:t>‹#›</a:t>
            </a:fld>
            <a:endParaRPr lang="en-US"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F30D290-E5B1-40E0-8035-DE925B59CB1A}" type="slidenum">
              <a:rPr lang="en-US" altLang="en-US" smtClean="0"/>
              <a:t>‹#›</a:t>
            </a:fld>
            <a:endParaRPr lang="en-US"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5F52CCF5-ACA5-42BB-B184-3B5930F5105A}" type="slidenum">
              <a:rPr lang="en-US" altLang="en-US" smtClean="0"/>
              <a:t>‹#›</a:t>
            </a:fld>
            <a:endParaRPr lang="en-US"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7959663-A685-4CE5-A06E-504DA6BF5059}" type="slidenum">
              <a:rPr lang="en-US" altLang="en-US" smtClean="0"/>
              <a:t>‹#›</a:t>
            </a:fld>
            <a:endParaRPr lang="en-US"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F82155E-28A0-44EB-B6CF-C704F5ADE65B}" type="slidenum">
              <a:rPr lang="en-US" altLang="en-US" smtClean="0"/>
              <a:t>‹#›</a:t>
            </a:fld>
            <a:endParaRPr lang="en-US"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5FE4CB1-B607-4A16-BBB9-726024895A5A}" type="slidenum">
              <a:rPr lang="en-US" altLang="en-US" smtClean="0"/>
              <a:t>‹#›</a:t>
            </a:fld>
            <a:endParaRPr lang="en-US"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0E76032-C73E-43F2-B623-8AA56680F68F}" type="slidenum">
              <a:rPr lang="en-US" altLang="en-US" smtClean="0"/>
              <a:t>‹#›</a:t>
            </a:fld>
            <a:endParaRPr lang="en-US"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9D9C5C7-A014-45CE-B0B2-0852A225DDBD}"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set>
                                      <p:cBhvr>
                                        <p:cTn id="50" dur="1" fill="hold">
                                          <p:stCondLst>
                                            <p:cond delay="499"/>
                                          </p:stCondLst>
                                        </p:cTn>
                                        <p:tgtEl>
                                          <p:spTgt spid="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allAtOnce"/>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C9D4467-A9DD-484C-8191-21B0D4B9020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EBC7991-4723-47A9-BEFC-3B9AA5FA671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F426B1B-2BF9-4BF0-B862-6CAB9A0A9D7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DF0684B-1F8C-47B2-AF8D-0B5FD8884A5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F07485C-F676-4098-BA5A-6293EC8F759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14EEFFE4-4CD0-44C6-8488-EACFADD2E937}" type="slidenum">
              <a:rPr lang="en-US" altLang="en-US"/>
              <a:pPr>
                <a:defRPr/>
              </a:pPr>
              <a:t>‹#›</a:t>
            </a:fld>
            <a:endParaRPr lang="en-US" altLang="en-US"/>
          </a:p>
        </p:txBody>
      </p:sp>
    </p:spTree>
    <p:extLst>
      <p:ext uri="{BB962C8B-B14F-4D97-AF65-F5344CB8AC3E}">
        <p14:creationId xmlns:p14="http://schemas.microsoft.com/office/powerpoint/2010/main" val="2824679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blinds dir="vert"/>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1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1.xml"/><Relationship Id="rId7"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1.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image" Target="../media/image15.wmf"/><Relationship Id="rId5" Type="http://schemas.openxmlformats.org/officeDocument/2006/relationships/oleObject" Target="../embeddings/oleObject7.bin"/><Relationship Id="rId10" Type="http://schemas.openxmlformats.org/officeDocument/2006/relationships/oleObject" Target="../embeddings/oleObject10.bin"/><Relationship Id="rId4" Type="http://schemas.openxmlformats.org/officeDocument/2006/relationships/image" Target="../media/image16.png"/><Relationship Id="rId9"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dieu\Khuc_Ca_Nguoi_GiaoVien_-_Nhom_Hoa_Co_May.mp3" TargetMode="External"/><Relationship Id="rId1" Type="http://schemas.microsoft.com/office/2007/relationships/media" Target="file:///D:\dieu\Khuc_Ca_Nguoi_GiaoVien_-_Nhom_Hoa_Co_May.mp3" TargetMode="Externa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Downloads\9convert.com%20-%20Kh&#237;%20clo%20t&#225;c%20d&#7909;ng%20v&#7899;i%20&#273;&#7891;ng%20Cl2%20%20Cu.mp4" TargetMode="External"/><Relationship Id="rId1" Type="http://schemas.microsoft.com/office/2007/relationships/media" Target="file:///C:\Users\ADMIN\Downloads\9convert.com%20-%20Kh&#237;%20clo%20t&#225;c%20d&#7909;ng%20v&#7899;i%20&#273;&#7891;ng%20Cl2%20%20Cu.mp4"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Downloads\9convert.com%20-%20Clo%20t&#225;c%20d&#7909;ng%20v&#7899;i%20s&#7855;t.mp4" TargetMode="External"/><Relationship Id="rId1" Type="http://schemas.microsoft.com/office/2007/relationships/media" Target="file:///C:\Users\ADMIN\Downloads\9convert.com%20-%20Clo%20t&#225;c%20d&#7909;ng%20v&#7899;i%20s&#7855;t.mp4"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Downloads\9convert.com%20-%20Th&#237;%20nghi&#7879;m%20Clo%20t&#225;c%20d&#7909;ng%20v&#7899;i%20Hidro.mp4" TargetMode="External"/><Relationship Id="rId1" Type="http://schemas.microsoft.com/office/2007/relationships/media" Target="file:///C:\Users\ADMIN\Downloads\9convert.com%20-%20Th&#237;%20nghi&#7879;m%20Clo%20t&#225;c%20d&#7909;ng%20v&#7899;i%20Hidro.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Downloads\9convert.com%20-%20th&#237;%20nghi&#7879;m%20h&#243;a%209%2010%20clo%20t&#225;c%20d&#7909;ng%20v&#7899;i%20n&#432;&#7899;c%20kh&#7843;%20n&#259;ng%20t&#7849;y%20m&#224;u%20c&#7911;a%20n&#432;&#7899;c%20clo.mp4" TargetMode="External"/><Relationship Id="rId1" Type="http://schemas.microsoft.com/office/2007/relationships/media" Target="file:///C:\Users\ADMIN\Downloads\9convert.com%20-%20th&#237;%20nghi&#7879;m%20h&#243;a%209%2010%20clo%20t&#225;c%20d&#7909;ng%20v&#7899;i%20n&#432;&#7899;c%20kh&#7843;%20n&#259;ng%20t&#7849;y%20m&#224;u%20c&#7911;a%20n&#432;&#7899;c%20clo.mp4"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Downloads\9convert.com%20-%20clo%20tac%20dung%20voi%20naoh.mp4" TargetMode="External"/><Relationship Id="rId1" Type="http://schemas.microsoft.com/office/2007/relationships/media" Target="file:///C:\Users\ADMIN\Downloads\9convert.com%20-%20clo%20tac%20dung%20voi%20naoh.mp4"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644110A0-D09D-479C-AB0E-BAC735B2ED0E}"/>
              </a:ext>
            </a:extLst>
          </p:cNvPr>
          <p:cNvSpPr txBox="1">
            <a:spLocks noChangeArrowheads="1"/>
          </p:cNvSpPr>
          <p:nvPr/>
        </p:nvSpPr>
        <p:spPr bwMode="auto">
          <a:xfrm>
            <a:off x="3733800" y="5410200"/>
            <a:ext cx="4953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HÓA HỌC 9</a:t>
            </a:r>
          </a:p>
        </p:txBody>
      </p:sp>
    </p:spTree>
    <p:extLst>
      <p:ext uri="{BB962C8B-B14F-4D97-AF65-F5344CB8AC3E}">
        <p14:creationId xmlns:p14="http://schemas.microsoft.com/office/powerpoint/2010/main" val="2931794185"/>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0" y="6858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II. TÍNH CHẤT HOÁ HỌC</a:t>
            </a:r>
          </a:p>
        </p:txBody>
      </p:sp>
      <p:sp>
        <p:nvSpPr>
          <p:cNvPr id="15363" name="Text Box 8"/>
          <p:cNvSpPr txBox="1">
            <a:spLocks noChangeArrowheads="1"/>
          </p:cNvSpPr>
          <p:nvPr/>
        </p:nvSpPr>
        <p:spPr bwMode="auto">
          <a:xfrm>
            <a:off x="101600" y="1181100"/>
            <a:ext cx="89154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75000"/>
              </a:lnSpc>
              <a:spcBef>
                <a:spcPct val="50000"/>
              </a:spcBef>
              <a:buClrTx/>
              <a:buSzTx/>
              <a:buFontTx/>
              <a:buNone/>
            </a:pPr>
            <a:r>
              <a:rPr lang="en-US" altLang="en-US" b="1">
                <a:solidFill>
                  <a:srgbClr val="0000FF"/>
                </a:solidFill>
                <a:latin typeface="Times New Roman" panose="02020603050405020304" pitchFamily="18" charset="0"/>
              </a:rPr>
              <a:t>2. Clo còn có những tính chất hoá học nào khác ?</a:t>
            </a:r>
          </a:p>
        </p:txBody>
      </p:sp>
      <p:sp>
        <p:nvSpPr>
          <p:cNvPr id="15364" name="Text Box 11"/>
          <p:cNvSpPr txBox="1">
            <a:spLocks noChangeArrowheads="1"/>
          </p:cNvSpPr>
          <p:nvPr/>
        </p:nvSpPr>
        <p:spPr bwMode="auto">
          <a:xfrm>
            <a:off x="738188" y="2676525"/>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Times New Roman" panose="02020603050405020304" pitchFamily="18" charset="0"/>
            </a:endParaRPr>
          </a:p>
        </p:txBody>
      </p:sp>
      <p:sp>
        <p:nvSpPr>
          <p:cNvPr id="21518" name="Text Box 14"/>
          <p:cNvSpPr txBox="1">
            <a:spLocks noChangeArrowheads="1"/>
          </p:cNvSpPr>
          <p:nvPr/>
        </p:nvSpPr>
        <p:spPr bwMode="auto">
          <a:xfrm>
            <a:off x="850900" y="21463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0000FF"/>
                </a:solidFill>
                <a:latin typeface="Times New Roman" panose="02020603050405020304" pitchFamily="18" charset="0"/>
              </a:rPr>
              <a:t>Cl</a:t>
            </a:r>
            <a:r>
              <a:rPr lang="en-US" altLang="en-US" b="1" baseline="-25000">
                <a:solidFill>
                  <a:srgbClr val="0000FF"/>
                </a:solidFill>
                <a:latin typeface="Times New Roman" panose="02020603050405020304" pitchFamily="18" charset="0"/>
              </a:rPr>
              <a:t>2   </a:t>
            </a:r>
            <a:r>
              <a:rPr lang="en-US" altLang="en-US" b="1">
                <a:solidFill>
                  <a:srgbClr val="0000FF"/>
                </a:solidFill>
                <a:latin typeface="Times New Roman" panose="02020603050405020304" pitchFamily="18" charset="0"/>
              </a:rPr>
              <a:t>+  H</a:t>
            </a:r>
            <a:r>
              <a:rPr lang="en-US" altLang="en-US" b="1" baseline="-25000">
                <a:solidFill>
                  <a:srgbClr val="0000FF"/>
                </a:solidFill>
                <a:latin typeface="Times New Roman" panose="02020603050405020304" pitchFamily="18" charset="0"/>
              </a:rPr>
              <a:t>2</a:t>
            </a:r>
            <a:r>
              <a:rPr lang="en-US" altLang="en-US" b="1">
                <a:solidFill>
                  <a:srgbClr val="0000FF"/>
                </a:solidFill>
                <a:latin typeface="Times New Roman" panose="02020603050405020304" pitchFamily="18" charset="0"/>
              </a:rPr>
              <a:t>O              HCl </a:t>
            </a:r>
            <a:r>
              <a:rPr lang="en-US" altLang="en-US" b="1" baseline="-25000">
                <a:solidFill>
                  <a:srgbClr val="0000FF"/>
                </a:solidFill>
                <a:latin typeface="Times New Roman" panose="02020603050405020304" pitchFamily="18" charset="0"/>
              </a:rPr>
              <a:t>     </a:t>
            </a:r>
            <a:r>
              <a:rPr lang="en-US" altLang="en-US" b="1">
                <a:solidFill>
                  <a:srgbClr val="0000FF"/>
                </a:solidFill>
                <a:latin typeface="Times New Roman" panose="02020603050405020304" pitchFamily="18" charset="0"/>
              </a:rPr>
              <a:t>+  HClO</a:t>
            </a:r>
          </a:p>
        </p:txBody>
      </p:sp>
      <p:graphicFrame>
        <p:nvGraphicFramePr>
          <p:cNvPr id="21519" name="Object 15"/>
          <p:cNvGraphicFramePr>
            <a:graphicFrameLocks noChangeAspect="1"/>
          </p:cNvGraphicFramePr>
          <p:nvPr/>
        </p:nvGraphicFramePr>
        <p:xfrm>
          <a:off x="2895600" y="2206625"/>
          <a:ext cx="762000" cy="541338"/>
        </p:xfrm>
        <a:graphic>
          <a:graphicData uri="http://schemas.openxmlformats.org/presentationml/2006/ole">
            <mc:AlternateContent xmlns:mc="http://schemas.openxmlformats.org/markup-compatibility/2006">
              <mc:Choice xmlns:v="urn:schemas-microsoft-com:vml" Requires="v">
                <p:oleObj spid="_x0000_s15406" name="Equation" r:id="rId4" imgW="393700" imgH="254000" progId="Equation.DSMT4">
                  <p:embed/>
                </p:oleObj>
              </mc:Choice>
              <mc:Fallback>
                <p:oleObj name="Equation" r:id="rId4" imgW="393700" imgH="2540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206625"/>
                        <a:ext cx="7620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20" name="Text Box 16"/>
          <p:cNvSpPr txBox="1">
            <a:spLocks noChangeArrowheads="1"/>
          </p:cNvSpPr>
          <p:nvPr/>
        </p:nvSpPr>
        <p:spPr bwMode="auto">
          <a:xfrm>
            <a:off x="101600" y="5441950"/>
            <a:ext cx="8839200" cy="18002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a:solidFill>
                  <a:schemeClr val="tx1"/>
                </a:solidFill>
                <a:latin typeface="Times New Roman" panose="02020603050405020304" pitchFamily="18" charset="0"/>
              </a:rPr>
              <a:t>Nước clo là hỗn hợp các chất Cl</a:t>
            </a:r>
            <a:r>
              <a:rPr lang="en-US" altLang="en-US" baseline="-25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 HCl, HClO nên có màu vàng lục, mùi hắc của khí clo. Lúc đầu dung dịch axit làm quì tím hoá đỏ nhưng nhanh chóng bị mất màu do tác dụng oxi hoá mạnh của axit hipoclorơ (HClO)</a:t>
            </a:r>
          </a:p>
        </p:txBody>
      </p:sp>
      <p:sp>
        <p:nvSpPr>
          <p:cNvPr id="12" name="Text Box 6"/>
          <p:cNvSpPr txBox="1">
            <a:spLocks noChangeArrowheads="1"/>
          </p:cNvSpPr>
          <p:nvPr/>
        </p:nvSpPr>
        <p:spPr bwMode="auto">
          <a:xfrm>
            <a:off x="14654" y="23446"/>
            <a:ext cx="9143999" cy="646331"/>
          </a:xfrm>
          <a:prstGeom prst="rect">
            <a:avLst/>
          </a:pr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400" b="1" dirty="0" err="1">
                <a:cs typeface="Times New Roman" panose="02020603050405020304" pitchFamily="18" charset="0"/>
              </a:rPr>
              <a:t>Bài</a:t>
            </a:r>
            <a:r>
              <a:rPr lang="en-US" sz="2400" b="1" dirty="0">
                <a:cs typeface="Times New Roman" panose="02020603050405020304" pitchFamily="18" charset="0"/>
              </a:rPr>
              <a:t> 26: </a:t>
            </a:r>
            <a:r>
              <a:rPr lang="en-US" sz="3600" b="1" dirty="0" err="1">
                <a:solidFill>
                  <a:srgbClr val="C00000"/>
                </a:solidFill>
                <a:cs typeface="Times New Roman" panose="02020603050405020304" pitchFamily="18" charset="0"/>
              </a:rPr>
              <a:t>Clo</a:t>
            </a:r>
            <a:r>
              <a:rPr lang="en-US" sz="3600" b="1" dirty="0">
                <a:solidFill>
                  <a:srgbClr val="C00000"/>
                </a:solidFill>
                <a:cs typeface="Times New Roman" panose="02020603050405020304" pitchFamily="18" charset="0"/>
              </a:rPr>
              <a:t> </a:t>
            </a:r>
            <a:r>
              <a:rPr lang="en-US" b="1" dirty="0">
                <a:solidFill>
                  <a:srgbClr val="C00000"/>
                </a:solidFill>
                <a:cs typeface="Times New Roman" panose="02020603050405020304" pitchFamily="18" charset="0"/>
              </a:rPr>
              <a:t> </a:t>
            </a:r>
            <a:r>
              <a:rPr lang="en-US" sz="2400" b="1" dirty="0">
                <a:solidFill>
                  <a:srgbClr val="C00000"/>
                </a:solidFill>
                <a:cs typeface="Times New Roman" panose="02020603050405020304" pitchFamily="18" charset="0"/>
              </a:rPr>
              <a:t>( KHHH: Cl, NTK = 35,5)</a:t>
            </a:r>
          </a:p>
        </p:txBody>
      </p:sp>
      <p:sp>
        <p:nvSpPr>
          <p:cNvPr id="13" name="Text Box 9"/>
          <p:cNvSpPr txBox="1">
            <a:spLocks noChangeArrowheads="1"/>
          </p:cNvSpPr>
          <p:nvPr/>
        </p:nvSpPr>
        <p:spPr bwMode="auto">
          <a:xfrm>
            <a:off x="280988" y="2700338"/>
            <a:ext cx="5578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a:solidFill>
                  <a:schemeClr val="tx1"/>
                </a:solidFill>
                <a:latin typeface="Times New Roman" panose="02020603050405020304" pitchFamily="18" charset="0"/>
              </a:rPr>
              <a:t>b) Tác dụng với dung dịch NaOH</a:t>
            </a:r>
          </a:p>
        </p:txBody>
      </p:sp>
      <p:sp>
        <p:nvSpPr>
          <p:cNvPr id="14" name="Text Box 18"/>
          <p:cNvSpPr txBox="1">
            <a:spLocks noChangeArrowheads="1"/>
          </p:cNvSpPr>
          <p:nvPr/>
        </p:nvSpPr>
        <p:spPr bwMode="auto">
          <a:xfrm>
            <a:off x="609600" y="30829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00FF"/>
                </a:solidFill>
                <a:latin typeface="Times New Roman" panose="02020603050405020304" pitchFamily="18" charset="0"/>
              </a:rPr>
              <a:t>  Cl</a:t>
            </a:r>
            <a:r>
              <a:rPr lang="en-US" altLang="en-US" baseline="-25000">
                <a:solidFill>
                  <a:srgbClr val="0000FF"/>
                </a:solidFill>
                <a:latin typeface="Times New Roman" panose="02020603050405020304" pitchFamily="18" charset="0"/>
              </a:rPr>
              <a:t>2   </a:t>
            </a:r>
            <a:r>
              <a:rPr lang="en-US" altLang="en-US">
                <a:solidFill>
                  <a:srgbClr val="0000FF"/>
                </a:solidFill>
                <a:latin typeface="Times New Roman" panose="02020603050405020304" pitchFamily="18" charset="0"/>
              </a:rPr>
              <a:t>+   2NaOH          NaCl </a:t>
            </a:r>
            <a:r>
              <a:rPr lang="en-US" altLang="en-US" baseline="-25000">
                <a:solidFill>
                  <a:srgbClr val="0000FF"/>
                </a:solidFill>
                <a:latin typeface="Times New Roman" panose="02020603050405020304" pitchFamily="18" charset="0"/>
              </a:rPr>
              <a:t>     </a:t>
            </a:r>
            <a:r>
              <a:rPr lang="en-US" altLang="en-US">
                <a:solidFill>
                  <a:srgbClr val="0000FF"/>
                </a:solidFill>
                <a:latin typeface="Times New Roman" panose="02020603050405020304" pitchFamily="18" charset="0"/>
              </a:rPr>
              <a:t>+   NaClO</a:t>
            </a:r>
            <a:r>
              <a:rPr lang="en-US" altLang="en-US" baseline="-25000">
                <a:solidFill>
                  <a:srgbClr val="0000FF"/>
                </a:solidFill>
                <a:latin typeface="Times New Roman" panose="02020603050405020304" pitchFamily="18" charset="0"/>
              </a:rPr>
              <a:t>  </a:t>
            </a:r>
            <a:r>
              <a:rPr lang="en-US" altLang="en-US">
                <a:solidFill>
                  <a:srgbClr val="0000FF"/>
                </a:solidFill>
                <a:latin typeface="Times New Roman" panose="02020603050405020304" pitchFamily="18" charset="0"/>
              </a:rPr>
              <a:t> +</a:t>
            </a:r>
            <a:r>
              <a:rPr lang="en-US" altLang="en-US" baseline="-25000">
                <a:solidFill>
                  <a:srgbClr val="0000FF"/>
                </a:solidFill>
                <a:latin typeface="Times New Roman" panose="02020603050405020304" pitchFamily="18" charset="0"/>
              </a:rPr>
              <a:t>   </a:t>
            </a:r>
            <a:r>
              <a:rPr lang="en-US" altLang="en-US">
                <a:solidFill>
                  <a:srgbClr val="0000FF"/>
                </a:solidFill>
                <a:latin typeface="Times New Roman" panose="02020603050405020304" pitchFamily="18" charset="0"/>
              </a:rPr>
              <a:t>H</a:t>
            </a:r>
            <a:r>
              <a:rPr lang="en-US" altLang="en-US" baseline="-25000">
                <a:solidFill>
                  <a:srgbClr val="0000FF"/>
                </a:solidFill>
                <a:latin typeface="Times New Roman" panose="02020603050405020304" pitchFamily="18" charset="0"/>
              </a:rPr>
              <a:t>2</a:t>
            </a:r>
            <a:r>
              <a:rPr lang="en-US" altLang="en-US">
                <a:solidFill>
                  <a:srgbClr val="0000FF"/>
                </a:solidFill>
                <a:latin typeface="Times New Roman" panose="02020603050405020304" pitchFamily="18" charset="0"/>
              </a:rPr>
              <a:t>O </a:t>
            </a:r>
          </a:p>
        </p:txBody>
      </p:sp>
      <p:graphicFrame>
        <p:nvGraphicFramePr>
          <p:cNvPr id="15" name="Object 19"/>
          <p:cNvGraphicFramePr>
            <a:graphicFrameLocks noChangeAspect="1"/>
          </p:cNvGraphicFramePr>
          <p:nvPr/>
        </p:nvGraphicFramePr>
        <p:xfrm>
          <a:off x="3176588" y="3155950"/>
          <a:ext cx="762000" cy="393700"/>
        </p:xfrm>
        <a:graphic>
          <a:graphicData uri="http://schemas.openxmlformats.org/presentationml/2006/ole">
            <mc:AlternateContent xmlns:mc="http://schemas.openxmlformats.org/markup-compatibility/2006">
              <mc:Choice xmlns:v="urn:schemas-microsoft-com:vml" Requires="v">
                <p:oleObj spid="_x0000_s15407" name="Equation" r:id="rId6" imgW="393700" imgH="203200" progId="Equation.DSMT4">
                  <p:embed/>
                </p:oleObj>
              </mc:Choice>
              <mc:Fallback>
                <p:oleObj name="Equation" r:id="rId6" imgW="393700" imgH="203200"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588" y="3155950"/>
                        <a:ext cx="7620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AutoShape 35"/>
          <p:cNvSpPr/>
          <p:nvPr/>
        </p:nvSpPr>
        <p:spPr bwMode="auto">
          <a:xfrm rot="-5400000">
            <a:off x="5638800" y="1927225"/>
            <a:ext cx="304800" cy="3505200"/>
          </a:xfrm>
          <a:prstGeom prst="leftBrace">
            <a:avLst>
              <a:gd name="adj1" fmla="val 95833"/>
              <a:gd name="adj2" fmla="val 49995"/>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7" name="Text Box 37"/>
          <p:cNvSpPr txBox="1">
            <a:spLocks noChangeArrowheads="1"/>
          </p:cNvSpPr>
          <p:nvPr/>
        </p:nvSpPr>
        <p:spPr bwMode="auto">
          <a:xfrm>
            <a:off x="4775200" y="3786188"/>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000">
                <a:solidFill>
                  <a:schemeClr val="tx1"/>
                </a:solidFill>
                <a:latin typeface="Times New Roman" panose="02020603050405020304" pitchFamily="18" charset="0"/>
              </a:rPr>
              <a:t>Nước Gia-ven</a:t>
            </a:r>
          </a:p>
        </p:txBody>
      </p:sp>
      <p:sp>
        <p:nvSpPr>
          <p:cNvPr id="18" name="Text Box 9"/>
          <p:cNvSpPr txBox="1">
            <a:spLocks noChangeArrowheads="1"/>
          </p:cNvSpPr>
          <p:nvPr/>
        </p:nvSpPr>
        <p:spPr bwMode="auto">
          <a:xfrm>
            <a:off x="255588" y="1657350"/>
            <a:ext cx="5578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a:solidFill>
                  <a:schemeClr val="tx1"/>
                </a:solidFill>
                <a:latin typeface="Times New Roman" panose="02020603050405020304" pitchFamily="18" charset="0"/>
              </a:rPr>
              <a:t>a) Tác dụng với nước</a:t>
            </a:r>
          </a:p>
        </p:txBody>
      </p:sp>
      <p:sp>
        <p:nvSpPr>
          <p:cNvPr id="19" name="Text Box 29"/>
          <p:cNvSpPr txBox="1">
            <a:spLocks noChangeArrowheads="1"/>
          </p:cNvSpPr>
          <p:nvPr/>
        </p:nvSpPr>
        <p:spPr bwMode="auto">
          <a:xfrm>
            <a:off x="357188" y="4757738"/>
            <a:ext cx="8458200" cy="946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a:solidFill>
                  <a:schemeClr val="tx1"/>
                </a:solidFill>
                <a:latin typeface="Times New Roman" panose="02020603050405020304" pitchFamily="18" charset="0"/>
              </a:rPr>
              <a:t>Dung dịch hỗn hợp 2 muối natri clorua và natri hipoclorit gọi là nước Gia ven. Nước Giaven có tính tẩy màu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childTnLst>
                          </p:cTn>
                        </p:par>
                        <p:par>
                          <p:cTn id="10" fill="hold">
                            <p:stCondLst>
                              <p:cond delay="1000"/>
                            </p:stCondLst>
                            <p:childTnLst>
                              <p:par>
                                <p:cTn id="11" presetID="54" presetClass="entr" presetSubtype="0" accel="100000" fill="hold" grpId="0" nodeType="afterEffect">
                                  <p:stCondLst>
                                    <p:cond delay="0"/>
                                  </p:stCondLst>
                                  <p:childTnLst>
                                    <p:set>
                                      <p:cBhvr>
                                        <p:cTn id="12" dur="1" fill="hold">
                                          <p:stCondLst>
                                            <p:cond delay="0"/>
                                          </p:stCondLst>
                                        </p:cTn>
                                        <p:tgtEl>
                                          <p:spTgt spid="21518"/>
                                        </p:tgtEl>
                                        <p:attrNameLst>
                                          <p:attrName>style.visibility</p:attrName>
                                        </p:attrNameLst>
                                      </p:cBhvr>
                                      <p:to>
                                        <p:strVal val="visible"/>
                                      </p:to>
                                    </p:set>
                                    <p:anim calcmode="lin" valueType="num">
                                      <p:cBhvr>
                                        <p:cTn id="13" dur="500" fill="hold"/>
                                        <p:tgtEl>
                                          <p:spTgt spid="21518"/>
                                        </p:tgtEl>
                                        <p:attrNameLst>
                                          <p:attrName>ppt_w</p:attrName>
                                        </p:attrNameLst>
                                      </p:cBhvr>
                                      <p:tavLst>
                                        <p:tav tm="0">
                                          <p:val>
                                            <p:strVal val="#ppt_w*0.05"/>
                                          </p:val>
                                        </p:tav>
                                        <p:tav tm="100000">
                                          <p:val>
                                            <p:strVal val="#ppt_w"/>
                                          </p:val>
                                        </p:tav>
                                      </p:tavLst>
                                    </p:anim>
                                    <p:anim calcmode="lin" valueType="num">
                                      <p:cBhvr>
                                        <p:cTn id="14" dur="500" fill="hold"/>
                                        <p:tgtEl>
                                          <p:spTgt spid="21518"/>
                                        </p:tgtEl>
                                        <p:attrNameLst>
                                          <p:attrName>ppt_h</p:attrName>
                                        </p:attrNameLst>
                                      </p:cBhvr>
                                      <p:tavLst>
                                        <p:tav tm="0">
                                          <p:val>
                                            <p:strVal val="#ppt_h"/>
                                          </p:val>
                                        </p:tav>
                                        <p:tav tm="100000">
                                          <p:val>
                                            <p:strVal val="#ppt_h"/>
                                          </p:val>
                                        </p:tav>
                                      </p:tavLst>
                                    </p:anim>
                                    <p:anim calcmode="lin" valueType="num">
                                      <p:cBhvr>
                                        <p:cTn id="15" dur="500" fill="hold"/>
                                        <p:tgtEl>
                                          <p:spTgt spid="21518"/>
                                        </p:tgtEl>
                                        <p:attrNameLst>
                                          <p:attrName>ppt_x</p:attrName>
                                        </p:attrNameLst>
                                      </p:cBhvr>
                                      <p:tavLst>
                                        <p:tav tm="0">
                                          <p:val>
                                            <p:strVal val="#ppt_x-.2"/>
                                          </p:val>
                                        </p:tav>
                                        <p:tav tm="100000">
                                          <p:val>
                                            <p:strVal val="#ppt_x"/>
                                          </p:val>
                                        </p:tav>
                                      </p:tavLst>
                                    </p:anim>
                                    <p:anim calcmode="lin" valueType="num">
                                      <p:cBhvr>
                                        <p:cTn id="16" dur="500" fill="hold"/>
                                        <p:tgtEl>
                                          <p:spTgt spid="21518"/>
                                        </p:tgtEl>
                                        <p:attrNameLst>
                                          <p:attrName>ppt_y</p:attrName>
                                        </p:attrNameLst>
                                      </p:cBhvr>
                                      <p:tavLst>
                                        <p:tav tm="0">
                                          <p:val>
                                            <p:strVal val="#ppt_y"/>
                                          </p:val>
                                        </p:tav>
                                        <p:tav tm="100000">
                                          <p:val>
                                            <p:strVal val="#ppt_y"/>
                                          </p:val>
                                        </p:tav>
                                      </p:tavLst>
                                    </p:anim>
                                    <p:animEffect transition="in" filter="fade">
                                      <p:cBhvr>
                                        <p:cTn id="17" dur="500"/>
                                        <p:tgtEl>
                                          <p:spTgt spid="21518"/>
                                        </p:tgtEl>
                                      </p:cBhvr>
                                    </p:animEffect>
                                  </p:childTnLst>
                                </p:cTn>
                              </p:par>
                              <p:par>
                                <p:cTn id="18" presetID="54" presetClass="entr" presetSubtype="0" accel="100000" fill="hold" nodeType="withEffect">
                                  <p:stCondLst>
                                    <p:cond delay="0"/>
                                  </p:stCondLst>
                                  <p:childTnLst>
                                    <p:set>
                                      <p:cBhvr>
                                        <p:cTn id="19" dur="1" fill="hold">
                                          <p:stCondLst>
                                            <p:cond delay="0"/>
                                          </p:stCondLst>
                                        </p:cTn>
                                        <p:tgtEl>
                                          <p:spTgt spid="21519"/>
                                        </p:tgtEl>
                                        <p:attrNameLst>
                                          <p:attrName>style.visibility</p:attrName>
                                        </p:attrNameLst>
                                      </p:cBhvr>
                                      <p:to>
                                        <p:strVal val="visible"/>
                                      </p:to>
                                    </p:set>
                                    <p:anim calcmode="lin" valueType="num">
                                      <p:cBhvr>
                                        <p:cTn id="20" dur="500" fill="hold"/>
                                        <p:tgtEl>
                                          <p:spTgt spid="21519"/>
                                        </p:tgtEl>
                                        <p:attrNameLst>
                                          <p:attrName>ppt_w</p:attrName>
                                        </p:attrNameLst>
                                      </p:cBhvr>
                                      <p:tavLst>
                                        <p:tav tm="0">
                                          <p:val>
                                            <p:strVal val="#ppt_w*0.05"/>
                                          </p:val>
                                        </p:tav>
                                        <p:tav tm="100000">
                                          <p:val>
                                            <p:strVal val="#ppt_w"/>
                                          </p:val>
                                        </p:tav>
                                      </p:tavLst>
                                    </p:anim>
                                    <p:anim calcmode="lin" valueType="num">
                                      <p:cBhvr>
                                        <p:cTn id="21" dur="500" fill="hold"/>
                                        <p:tgtEl>
                                          <p:spTgt spid="21519"/>
                                        </p:tgtEl>
                                        <p:attrNameLst>
                                          <p:attrName>ppt_h</p:attrName>
                                        </p:attrNameLst>
                                      </p:cBhvr>
                                      <p:tavLst>
                                        <p:tav tm="0">
                                          <p:val>
                                            <p:strVal val="#ppt_h"/>
                                          </p:val>
                                        </p:tav>
                                        <p:tav tm="100000">
                                          <p:val>
                                            <p:strVal val="#ppt_h"/>
                                          </p:val>
                                        </p:tav>
                                      </p:tavLst>
                                    </p:anim>
                                    <p:anim calcmode="lin" valueType="num">
                                      <p:cBhvr>
                                        <p:cTn id="22" dur="500" fill="hold"/>
                                        <p:tgtEl>
                                          <p:spTgt spid="21519"/>
                                        </p:tgtEl>
                                        <p:attrNameLst>
                                          <p:attrName>ppt_x</p:attrName>
                                        </p:attrNameLst>
                                      </p:cBhvr>
                                      <p:tavLst>
                                        <p:tav tm="0">
                                          <p:val>
                                            <p:strVal val="#ppt_x-.2"/>
                                          </p:val>
                                        </p:tav>
                                        <p:tav tm="100000">
                                          <p:val>
                                            <p:strVal val="#ppt_x"/>
                                          </p:val>
                                        </p:tav>
                                      </p:tavLst>
                                    </p:anim>
                                    <p:anim calcmode="lin" valueType="num">
                                      <p:cBhvr>
                                        <p:cTn id="23" dur="500" fill="hold"/>
                                        <p:tgtEl>
                                          <p:spTgt spid="21519"/>
                                        </p:tgtEl>
                                        <p:attrNameLst>
                                          <p:attrName>ppt_y</p:attrName>
                                        </p:attrNameLst>
                                      </p:cBhvr>
                                      <p:tavLst>
                                        <p:tav tm="0">
                                          <p:val>
                                            <p:strVal val="#ppt_y"/>
                                          </p:val>
                                        </p:tav>
                                        <p:tav tm="100000">
                                          <p:val>
                                            <p:strVal val="#ppt_y"/>
                                          </p:val>
                                        </p:tav>
                                      </p:tavLst>
                                    </p:anim>
                                    <p:animEffect transition="in" filter="fade">
                                      <p:cBhvr>
                                        <p:cTn id="24" dur="500"/>
                                        <p:tgtEl>
                                          <p:spTgt spid="21519"/>
                                        </p:tgtEl>
                                      </p:cBhvr>
                                    </p:animEffect>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1520"/>
                                        </p:tgtEl>
                                        <p:attrNameLst>
                                          <p:attrName>style.visibility</p:attrName>
                                        </p:attrNameLst>
                                      </p:cBhvr>
                                      <p:to>
                                        <p:strVal val="visible"/>
                                      </p:to>
                                    </p:set>
                                    <p:animEffect transition="in" filter="fade">
                                      <p:cBhvr>
                                        <p:cTn id="29" dur="500"/>
                                        <p:tgtEl>
                                          <p:spTgt spid="21520"/>
                                        </p:tgtEl>
                                      </p:cBhvr>
                                    </p:animEffect>
                                    <p:anim calcmode="lin" valueType="num">
                                      <p:cBhvr>
                                        <p:cTn id="30" dur="500" fill="hold"/>
                                        <p:tgtEl>
                                          <p:spTgt spid="21520"/>
                                        </p:tgtEl>
                                        <p:attrNameLst>
                                          <p:attrName>ppt_x</p:attrName>
                                        </p:attrNameLst>
                                      </p:cBhvr>
                                      <p:tavLst>
                                        <p:tav tm="0">
                                          <p:val>
                                            <p:strVal val="#ppt_x-.1"/>
                                          </p:val>
                                        </p:tav>
                                        <p:tav tm="100000">
                                          <p:val>
                                            <p:strVal val="#ppt_x"/>
                                          </p:val>
                                        </p:tav>
                                      </p:tavLst>
                                    </p:anim>
                                    <p:anim calcmode="lin" valueType="num">
                                      <p:cBhvr>
                                        <p:cTn id="31" dur="500" fill="hold"/>
                                        <p:tgtEl>
                                          <p:spTgt spid="215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iterate type="lt">
                                    <p:tmPct val="0"/>
                                  </p:iterate>
                                  <p:childTnLst>
                                    <p:anim calcmode="lin" valueType="num">
                                      <p:cBhvr>
                                        <p:cTn id="35" dur="500"/>
                                        <p:tgtEl>
                                          <p:spTgt spid="21520"/>
                                        </p:tgtEl>
                                        <p:attrNameLst>
                                          <p:attrName>ppt_w</p:attrName>
                                        </p:attrNameLst>
                                      </p:cBhvr>
                                      <p:tavLst>
                                        <p:tav tm="0">
                                          <p:val>
                                            <p:strVal val="ppt_w"/>
                                          </p:val>
                                        </p:tav>
                                        <p:tav tm="100000">
                                          <p:val>
                                            <p:fltVal val="0"/>
                                          </p:val>
                                        </p:tav>
                                      </p:tavLst>
                                    </p:anim>
                                    <p:anim calcmode="lin" valueType="num">
                                      <p:cBhvr>
                                        <p:cTn id="36" dur="500"/>
                                        <p:tgtEl>
                                          <p:spTgt spid="21520"/>
                                        </p:tgtEl>
                                        <p:attrNameLst>
                                          <p:attrName>ppt_h</p:attrName>
                                        </p:attrNameLst>
                                      </p:cBhvr>
                                      <p:tavLst>
                                        <p:tav tm="0">
                                          <p:val>
                                            <p:strVal val="ppt_h"/>
                                          </p:val>
                                        </p:tav>
                                        <p:tav tm="100000">
                                          <p:val>
                                            <p:fltVal val="0"/>
                                          </p:val>
                                        </p:tav>
                                      </p:tavLst>
                                    </p:anim>
                                    <p:animEffect transition="out" filter="fade">
                                      <p:cBhvr>
                                        <p:cTn id="37" dur="500"/>
                                        <p:tgtEl>
                                          <p:spTgt spid="21520"/>
                                        </p:tgtEl>
                                      </p:cBhvr>
                                    </p:animEffect>
                                    <p:set>
                                      <p:cBhvr>
                                        <p:cTn id="38" dur="1" fill="hold">
                                          <p:stCondLst>
                                            <p:cond delay="499"/>
                                          </p:stCondLst>
                                        </p:cTn>
                                        <p:tgtEl>
                                          <p:spTgt spid="21520"/>
                                        </p:tgtEl>
                                        <p:attrNameLst>
                                          <p:attrName>style.visibility</p:attrName>
                                        </p:attrNameLst>
                                      </p:cBhvr>
                                      <p:to>
                                        <p:strVal val="hidden"/>
                                      </p:to>
                                    </p:set>
                                  </p:childTnLst>
                                </p:cTn>
                              </p:par>
                            </p:childTnLst>
                          </p:cTn>
                        </p:par>
                        <p:par>
                          <p:cTn id="39" fill="hold">
                            <p:stCondLst>
                              <p:cond delay="500"/>
                            </p:stCondLst>
                            <p:childTnLst>
                              <p:par>
                                <p:cTn id="40" presetID="5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Scale>
                                      <p:cBhvr>
                                        <p:cTn id="4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
                                        </p:tgtEl>
                                        <p:attrNameLst>
                                          <p:attrName>ppt_x</p:attrName>
                                          <p:attrName>ppt_y</p:attrName>
                                        </p:attrNameLst>
                                      </p:cBhvr>
                                    </p:animMotion>
                                    <p:animEffect transition="in" filter="fade">
                                      <p:cBhvr>
                                        <p:cTn id="44" dur="1000"/>
                                        <p:tgtEl>
                                          <p:spTgt spid="13"/>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4"/>
                                        </p:tgtEl>
                                      </p:cBhvr>
                                    </p:animEffect>
                                  </p:childTnLst>
                                </p:cTn>
                              </p:par>
                              <p:par>
                                <p:cTn id="55" presetID="25"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5"/>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0" dur="1000" fill="hold"/>
                                        <p:tgtEl>
                                          <p:spTgt spid="1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7"/>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0" dur="1000" fill="hold"/>
                                        <p:tgtEl>
                                          <p:spTgt spid="16"/>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grpId="1" nodeType="clickEffect">
                                  <p:stCondLst>
                                    <p:cond delay="0"/>
                                  </p:stCondLst>
                                  <p:childTnLst>
                                    <p:anim calcmode="lin" valueType="num">
                                      <p:cBhvr>
                                        <p:cTn id="94" dur="500"/>
                                        <p:tgtEl>
                                          <p:spTgt spid="19"/>
                                        </p:tgtEl>
                                        <p:attrNameLst>
                                          <p:attrName>ppt_w</p:attrName>
                                        </p:attrNameLst>
                                      </p:cBhvr>
                                      <p:tavLst>
                                        <p:tav tm="0">
                                          <p:val>
                                            <p:strVal val="ppt_w"/>
                                          </p:val>
                                        </p:tav>
                                        <p:tav tm="100000">
                                          <p:val>
                                            <p:fltVal val="0"/>
                                          </p:val>
                                        </p:tav>
                                      </p:tavLst>
                                    </p:anim>
                                    <p:anim calcmode="lin" valueType="num">
                                      <p:cBhvr>
                                        <p:cTn id="95" dur="500"/>
                                        <p:tgtEl>
                                          <p:spTgt spid="19"/>
                                        </p:tgtEl>
                                        <p:attrNameLst>
                                          <p:attrName>ppt_h</p:attrName>
                                        </p:attrNameLst>
                                      </p:cBhvr>
                                      <p:tavLst>
                                        <p:tav tm="0">
                                          <p:val>
                                            <p:strVal val="ppt_h"/>
                                          </p:val>
                                        </p:tav>
                                        <p:tav tm="100000">
                                          <p:val>
                                            <p:fltVal val="0"/>
                                          </p:val>
                                        </p:tav>
                                      </p:tavLst>
                                    </p:anim>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20" grpId="0" animBg="1"/>
      <p:bldP spid="21520" grpId="1" animBg="1"/>
      <p:bldP spid="13" grpId="0"/>
      <p:bldP spid="14" grpId="0"/>
      <p:bldP spid="16" grpId="0" animBg="1"/>
      <p:bldP spid="17" grpId="0"/>
      <p:bldP spid="18" grpId="0"/>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2743200" y="371475"/>
            <a:ext cx="3282950" cy="395288"/>
          </a:xfrm>
          <a:prstGeom prst="rect">
            <a:avLst/>
          </a:prstGeom>
        </p:spPr>
        <p:txBody>
          <a:bodyPr wrap="none" fromWordArt="1">
            <a:prstTxWarp prst="textPlain">
              <a:avLst>
                <a:gd name="adj" fmla="val 50000"/>
              </a:avLst>
            </a:prstTxWarp>
          </a:bodyPr>
          <a:lstStyle/>
          <a:p>
            <a:pPr algn="ctr"/>
            <a:r>
              <a:rPr lang="en-US" sz="3200" b="1" kern="10">
                <a:ln w="12700">
                  <a:solidFill>
                    <a:srgbClr val="0000FF"/>
                  </a:solidFill>
                  <a:round/>
                </a:ln>
                <a:solidFill>
                  <a:srgbClr val="0000FF">
                    <a:alpha val="81960"/>
                  </a:srgbClr>
                </a:solidFill>
                <a:latin typeface="Arial" panose="020B0604020202020204" pitchFamily="34" charset="0"/>
                <a:cs typeface="Arial" panose="020B0604020202020204" pitchFamily="34" charset="0"/>
              </a:rPr>
              <a:t>BÀI TẬP</a:t>
            </a:r>
          </a:p>
        </p:txBody>
      </p:sp>
      <p:pic>
        <p:nvPicPr>
          <p:cNvPr id="16387" name="Picture 3" descr="ho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0"/>
            <a:ext cx="9144000" cy="76200"/>
          </a:xfrm>
          <a:prstGeom prst="rect">
            <a:avLst/>
          </a:prstGeom>
          <a:solidFill>
            <a:srgbClr val="FF3300"/>
          </a:solidFill>
          <a:ln w="9525">
            <a:solidFill>
              <a:srgbClr val="FF3300"/>
            </a:solidFill>
            <a:miter lim="800000"/>
            <a:headEnd/>
            <a:tailEnd/>
          </a:ln>
        </p:spPr>
      </p:pic>
      <p:grpSp>
        <p:nvGrpSpPr>
          <p:cNvPr id="13316" name="Group 23"/>
          <p:cNvGrpSpPr/>
          <p:nvPr/>
        </p:nvGrpSpPr>
        <p:grpSpPr bwMode="auto">
          <a:xfrm>
            <a:off x="685800" y="3352800"/>
            <a:ext cx="1981200" cy="914400"/>
            <a:chOff x="432" y="2112"/>
            <a:chExt cx="1248" cy="576"/>
          </a:xfrm>
        </p:grpSpPr>
        <p:sp>
          <p:nvSpPr>
            <p:cNvPr id="16398" name="AutoShape 14">
              <a:hlinkClick r:id="rId4" action="ppaction://hlinksldjump"/>
            </p:cNvPr>
            <p:cNvSpPr>
              <a:spLocks noChangeArrowheads="1"/>
            </p:cNvSpPr>
            <p:nvPr/>
          </p:nvSpPr>
          <p:spPr bwMode="auto">
            <a:xfrm>
              <a:off x="432" y="2112"/>
              <a:ext cx="1248" cy="576"/>
            </a:xfrm>
            <a:prstGeom prst="irregularSeal2">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8690" name="Text Box 18">
              <a:hlinkClick r:id="rId4" action="ppaction://hlinksldjump"/>
            </p:cNvPr>
            <p:cNvSpPr txBox="1">
              <a:spLocks noChangeArrowheads="1"/>
            </p:cNvSpPr>
            <p:nvPr/>
          </p:nvSpPr>
          <p:spPr bwMode="auto">
            <a:xfrm>
              <a:off x="864" y="2208"/>
              <a:ext cx="25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3600" b="1" dirty="0">
                  <a:effectLst>
                    <a:outerShdw blurRad="38100" dist="38100" dir="2700000" algn="tl">
                      <a:srgbClr val="FFFFFF"/>
                    </a:outerShdw>
                  </a:effectLst>
                </a:rPr>
                <a:t>1</a:t>
              </a:r>
            </a:p>
          </p:txBody>
        </p:sp>
      </p:grpSp>
      <p:grpSp>
        <p:nvGrpSpPr>
          <p:cNvPr id="13317" name="Group 27"/>
          <p:cNvGrpSpPr/>
          <p:nvPr/>
        </p:nvGrpSpPr>
        <p:grpSpPr bwMode="auto">
          <a:xfrm>
            <a:off x="3048000" y="4800600"/>
            <a:ext cx="1981200" cy="914400"/>
            <a:chOff x="1920" y="3024"/>
            <a:chExt cx="1248" cy="576"/>
          </a:xfrm>
        </p:grpSpPr>
        <p:sp>
          <p:nvSpPr>
            <p:cNvPr id="16396" name="AutoShape 16">
              <a:hlinkClick r:id="rId5" action="ppaction://hlinksldjump"/>
            </p:cNvPr>
            <p:cNvSpPr>
              <a:spLocks noChangeArrowheads="1"/>
            </p:cNvSpPr>
            <p:nvPr/>
          </p:nvSpPr>
          <p:spPr bwMode="auto">
            <a:xfrm>
              <a:off x="1920" y="3024"/>
              <a:ext cx="1248" cy="576"/>
            </a:xfrm>
            <a:prstGeom prst="irregularSeal2">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8691" name="Text Box 19"/>
            <p:cNvSpPr txBox="1">
              <a:spLocks noChangeArrowheads="1"/>
            </p:cNvSpPr>
            <p:nvPr/>
          </p:nvSpPr>
          <p:spPr bwMode="auto">
            <a:xfrm>
              <a:off x="2352" y="3100"/>
              <a:ext cx="2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3600" b="1">
                  <a:effectLst>
                    <a:outerShdw blurRad="38100" dist="38100" dir="2700000" algn="tl">
                      <a:srgbClr val="FFFFFF"/>
                    </a:outerShdw>
                  </a:effectLst>
                </a:rPr>
                <a:t>3</a:t>
              </a:r>
            </a:p>
          </p:txBody>
        </p:sp>
      </p:grpSp>
      <p:grpSp>
        <p:nvGrpSpPr>
          <p:cNvPr id="13318" name="Group 24"/>
          <p:cNvGrpSpPr/>
          <p:nvPr/>
        </p:nvGrpSpPr>
        <p:grpSpPr bwMode="auto">
          <a:xfrm>
            <a:off x="3975100" y="2565400"/>
            <a:ext cx="1981200" cy="914400"/>
            <a:chOff x="2504" y="1616"/>
            <a:chExt cx="1248" cy="576"/>
          </a:xfrm>
        </p:grpSpPr>
        <p:sp>
          <p:nvSpPr>
            <p:cNvPr id="16394" name="AutoShape 15">
              <a:hlinkClick r:id="rId6" action="ppaction://hlinksldjump"/>
            </p:cNvPr>
            <p:cNvSpPr>
              <a:spLocks noChangeArrowheads="1"/>
            </p:cNvSpPr>
            <p:nvPr/>
          </p:nvSpPr>
          <p:spPr bwMode="auto">
            <a:xfrm>
              <a:off x="2504" y="1616"/>
              <a:ext cx="1248" cy="576"/>
            </a:xfrm>
            <a:prstGeom prst="irregularSeal2">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8692" name="Text Box 20">
              <a:hlinkClick r:id="rId6" action="ppaction://hlinksldjump"/>
            </p:cNvPr>
            <p:cNvSpPr txBox="1">
              <a:spLocks noChangeArrowheads="1"/>
            </p:cNvSpPr>
            <p:nvPr/>
          </p:nvSpPr>
          <p:spPr bwMode="auto">
            <a:xfrm>
              <a:off x="2984" y="1712"/>
              <a:ext cx="2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3600" b="1" dirty="0">
                  <a:effectLst>
                    <a:outerShdw blurRad="38100" dist="38100" dir="2700000" algn="tl">
                      <a:srgbClr val="FFFFFF"/>
                    </a:outerShdw>
                  </a:effectLst>
                </a:rPr>
                <a:t>2</a:t>
              </a:r>
            </a:p>
          </p:txBody>
        </p:sp>
      </p:grpSp>
      <p:grpSp>
        <p:nvGrpSpPr>
          <p:cNvPr id="13319" name="Group 25"/>
          <p:cNvGrpSpPr/>
          <p:nvPr/>
        </p:nvGrpSpPr>
        <p:grpSpPr bwMode="auto">
          <a:xfrm>
            <a:off x="6172200" y="4343400"/>
            <a:ext cx="1981200" cy="914400"/>
            <a:chOff x="3888" y="2736"/>
            <a:chExt cx="1248" cy="576"/>
          </a:xfrm>
        </p:grpSpPr>
        <p:sp>
          <p:nvSpPr>
            <p:cNvPr id="16392" name="AutoShape 21">
              <a:hlinkClick r:id="rId7" action="ppaction://hlinksldjump"/>
            </p:cNvPr>
            <p:cNvSpPr>
              <a:spLocks noChangeArrowheads="1"/>
            </p:cNvSpPr>
            <p:nvPr/>
          </p:nvSpPr>
          <p:spPr bwMode="auto">
            <a:xfrm>
              <a:off x="3888" y="2736"/>
              <a:ext cx="1248" cy="576"/>
            </a:xfrm>
            <a:prstGeom prst="irregularSeal2">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8694" name="Text Box 22"/>
            <p:cNvSpPr txBox="1">
              <a:spLocks noChangeArrowheads="1"/>
            </p:cNvSpPr>
            <p:nvPr/>
          </p:nvSpPr>
          <p:spPr bwMode="auto">
            <a:xfrm>
              <a:off x="4320" y="2812"/>
              <a:ext cx="2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3600" b="1">
                  <a:effectLst>
                    <a:outerShdw blurRad="38100" dist="38100" dir="2700000" algn="tl">
                      <a:srgbClr val="FFFFFF"/>
                    </a:outerShdw>
                  </a:effectLst>
                </a:rPr>
                <a:t>4</a:t>
              </a:r>
            </a:p>
          </p:txBody>
        </p:sp>
      </p:grpSp>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13314"/>
                    </p:tgtEl>
                  </p:cond>
                </p:stCondLst>
                <p:endSync evt="end" delay="0">
                  <p:rtn val="all"/>
                </p:endSync>
                <p:childTnLst>
                  <p:par>
                    <p:cTn id="3" fill="hold">
                      <p:stCondLst>
                        <p:cond delay="0"/>
                      </p:stCondLst>
                      <p:childTnLst>
                        <p:par>
                          <p:cTn id="4" fill="hold">
                            <p:stCondLst>
                              <p:cond delay="0"/>
                            </p:stCondLst>
                            <p:childTnLst>
                              <p:par>
                                <p:cTn id="5" presetID="53" presetClass="exit" presetSubtype="544" fill="hold" nodeType="afterEffect">
                                  <p:stCondLst>
                                    <p:cond delay="0"/>
                                  </p:stCondLst>
                                  <p:childTnLst>
                                    <p:anim calcmode="lin" valueType="num">
                                      <p:cBhvr>
                                        <p:cTn id="6" dur="500"/>
                                        <p:tgtEl>
                                          <p:spTgt spid="13318"/>
                                        </p:tgtEl>
                                        <p:attrNameLst>
                                          <p:attrName>ppt_w</p:attrName>
                                        </p:attrNameLst>
                                      </p:cBhvr>
                                      <p:tavLst>
                                        <p:tav tm="0">
                                          <p:val>
                                            <p:strVal val="ppt_w"/>
                                          </p:val>
                                        </p:tav>
                                        <p:tav tm="100000">
                                          <p:val>
                                            <p:fltVal val="0"/>
                                          </p:val>
                                        </p:tav>
                                      </p:tavLst>
                                    </p:anim>
                                    <p:anim calcmode="lin" valueType="num">
                                      <p:cBhvr>
                                        <p:cTn id="7" dur="500"/>
                                        <p:tgtEl>
                                          <p:spTgt spid="13318"/>
                                        </p:tgtEl>
                                        <p:attrNameLst>
                                          <p:attrName>ppt_h</p:attrName>
                                        </p:attrNameLst>
                                      </p:cBhvr>
                                      <p:tavLst>
                                        <p:tav tm="0">
                                          <p:val>
                                            <p:strVal val="ppt_h"/>
                                          </p:val>
                                        </p:tav>
                                        <p:tav tm="100000">
                                          <p:val>
                                            <p:fltVal val="0"/>
                                          </p:val>
                                        </p:tav>
                                      </p:tavLst>
                                    </p:anim>
                                    <p:animEffect transition="out" filter="fade">
                                      <p:cBhvr>
                                        <p:cTn id="8" dur="500"/>
                                        <p:tgtEl>
                                          <p:spTgt spid="13318"/>
                                        </p:tgtEl>
                                      </p:cBhvr>
                                    </p:animEffect>
                                    <p:anim calcmode="lin" valueType="num">
                                      <p:cBhvr>
                                        <p:cTn id="9" dur="500"/>
                                        <p:tgtEl>
                                          <p:spTgt spid="13318"/>
                                        </p:tgtEl>
                                        <p:attrNameLst>
                                          <p:attrName>ppt_x</p:attrName>
                                        </p:attrNameLst>
                                      </p:cBhvr>
                                      <p:tavLst>
                                        <p:tav tm="0">
                                          <p:val>
                                            <p:strVal val="ppt_x"/>
                                          </p:val>
                                        </p:tav>
                                        <p:tav tm="100000">
                                          <p:val>
                                            <p:fltVal val="0.5"/>
                                          </p:val>
                                        </p:tav>
                                      </p:tavLst>
                                    </p:anim>
                                    <p:anim calcmode="lin" valueType="num">
                                      <p:cBhvr>
                                        <p:cTn id="10" dur="500"/>
                                        <p:tgtEl>
                                          <p:spTgt spid="13318"/>
                                        </p:tgtEl>
                                        <p:attrNameLst>
                                          <p:attrName>ppt_y</p:attrName>
                                        </p:attrNameLst>
                                      </p:cBhvr>
                                      <p:tavLst>
                                        <p:tav tm="0">
                                          <p:val>
                                            <p:strVal val="ppt_y"/>
                                          </p:val>
                                        </p:tav>
                                        <p:tav tm="100000">
                                          <p:val>
                                            <p:fltVal val="0.5"/>
                                          </p:val>
                                        </p:tav>
                                      </p:tavLst>
                                    </p:anim>
                                    <p:set>
                                      <p:cBhvr>
                                        <p:cTn id="11" dur="1" fill="hold">
                                          <p:stCondLst>
                                            <p:cond delay="499"/>
                                          </p:stCondLst>
                                        </p:cTn>
                                        <p:tgtEl>
                                          <p:spTgt spid="13318"/>
                                        </p:tgtEl>
                                        <p:attrNameLst>
                                          <p:attrName>style.visibility</p:attrName>
                                        </p:attrNameLst>
                                      </p:cBhvr>
                                      <p:to>
                                        <p:strVal val="hidden"/>
                                      </p:to>
                                    </p:set>
                                  </p:childTnLst>
                                </p:cTn>
                              </p:par>
                            </p:childTnLst>
                          </p:cTn>
                        </p:par>
                        <p:par>
                          <p:cTn id="12" fill="hold">
                            <p:stCondLst>
                              <p:cond delay="500"/>
                            </p:stCondLst>
                            <p:childTnLst>
                              <p:par>
                                <p:cTn id="13" presetID="53" presetClass="exit" presetSubtype="32" fill="hold" nodeType="afterEffect">
                                  <p:stCondLst>
                                    <p:cond delay="0"/>
                                  </p:stCondLst>
                                  <p:childTnLst>
                                    <p:anim calcmode="lin" valueType="num">
                                      <p:cBhvr>
                                        <p:cTn id="14" dur="500"/>
                                        <p:tgtEl>
                                          <p:spTgt spid="13317"/>
                                        </p:tgtEl>
                                        <p:attrNameLst>
                                          <p:attrName>ppt_w</p:attrName>
                                        </p:attrNameLst>
                                      </p:cBhvr>
                                      <p:tavLst>
                                        <p:tav tm="0">
                                          <p:val>
                                            <p:strVal val="ppt_w"/>
                                          </p:val>
                                        </p:tav>
                                        <p:tav tm="100000">
                                          <p:val>
                                            <p:fltVal val="0"/>
                                          </p:val>
                                        </p:tav>
                                      </p:tavLst>
                                    </p:anim>
                                    <p:anim calcmode="lin" valueType="num">
                                      <p:cBhvr>
                                        <p:cTn id="15" dur="500"/>
                                        <p:tgtEl>
                                          <p:spTgt spid="13317"/>
                                        </p:tgtEl>
                                        <p:attrNameLst>
                                          <p:attrName>ppt_h</p:attrName>
                                        </p:attrNameLst>
                                      </p:cBhvr>
                                      <p:tavLst>
                                        <p:tav tm="0">
                                          <p:val>
                                            <p:strVal val="ppt_h"/>
                                          </p:val>
                                        </p:tav>
                                        <p:tav tm="100000">
                                          <p:val>
                                            <p:fltVal val="0"/>
                                          </p:val>
                                        </p:tav>
                                      </p:tavLst>
                                    </p:anim>
                                    <p:animEffect transition="out" filter="fade">
                                      <p:cBhvr>
                                        <p:cTn id="16" dur="500"/>
                                        <p:tgtEl>
                                          <p:spTgt spid="13317"/>
                                        </p:tgtEl>
                                      </p:cBhvr>
                                    </p:animEffect>
                                    <p:set>
                                      <p:cBhvr>
                                        <p:cTn id="17" dur="1" fill="hold">
                                          <p:stCondLst>
                                            <p:cond delay="499"/>
                                          </p:stCondLst>
                                        </p:cTn>
                                        <p:tgtEl>
                                          <p:spTgt spid="13317"/>
                                        </p:tgtEl>
                                        <p:attrNameLst>
                                          <p:attrName>style.visibility</p:attrName>
                                        </p:attrNameLst>
                                      </p:cBhvr>
                                      <p:to>
                                        <p:strVal val="hidden"/>
                                      </p:to>
                                    </p:set>
                                  </p:childTnLst>
                                </p:cTn>
                              </p:par>
                            </p:childTnLst>
                          </p:cTn>
                        </p:par>
                        <p:par>
                          <p:cTn id="18" fill="hold">
                            <p:stCondLst>
                              <p:cond delay="1000"/>
                            </p:stCondLst>
                            <p:childTnLst>
                              <p:par>
                                <p:cTn id="19" presetID="53" presetClass="exit" presetSubtype="32" fill="hold" nodeType="afterEffect">
                                  <p:stCondLst>
                                    <p:cond delay="0"/>
                                  </p:stCondLst>
                                  <p:childTnLst>
                                    <p:anim calcmode="lin" valueType="num">
                                      <p:cBhvr>
                                        <p:cTn id="20" dur="500"/>
                                        <p:tgtEl>
                                          <p:spTgt spid="13319"/>
                                        </p:tgtEl>
                                        <p:attrNameLst>
                                          <p:attrName>ppt_w</p:attrName>
                                        </p:attrNameLst>
                                      </p:cBhvr>
                                      <p:tavLst>
                                        <p:tav tm="0">
                                          <p:val>
                                            <p:strVal val="ppt_w"/>
                                          </p:val>
                                        </p:tav>
                                        <p:tav tm="100000">
                                          <p:val>
                                            <p:fltVal val="0"/>
                                          </p:val>
                                        </p:tav>
                                      </p:tavLst>
                                    </p:anim>
                                    <p:anim calcmode="lin" valueType="num">
                                      <p:cBhvr>
                                        <p:cTn id="21" dur="500"/>
                                        <p:tgtEl>
                                          <p:spTgt spid="13319"/>
                                        </p:tgtEl>
                                        <p:attrNameLst>
                                          <p:attrName>ppt_h</p:attrName>
                                        </p:attrNameLst>
                                      </p:cBhvr>
                                      <p:tavLst>
                                        <p:tav tm="0">
                                          <p:val>
                                            <p:strVal val="ppt_h"/>
                                          </p:val>
                                        </p:tav>
                                        <p:tav tm="100000">
                                          <p:val>
                                            <p:fltVal val="0"/>
                                          </p:val>
                                        </p:tav>
                                      </p:tavLst>
                                    </p:anim>
                                    <p:animEffect transition="out" filter="fade">
                                      <p:cBhvr>
                                        <p:cTn id="22" dur="500"/>
                                        <p:tgtEl>
                                          <p:spTgt spid="13319"/>
                                        </p:tgtEl>
                                      </p:cBhvr>
                                    </p:animEffect>
                                    <p:set>
                                      <p:cBhvr>
                                        <p:cTn id="23" dur="1" fill="hold">
                                          <p:stCondLst>
                                            <p:cond delay="499"/>
                                          </p:stCondLst>
                                        </p:cTn>
                                        <p:tgtEl>
                                          <p:spTgt spid="13319"/>
                                        </p:tgtEl>
                                        <p:attrNameLst>
                                          <p:attrName>style.visibility</p:attrName>
                                        </p:attrNameLst>
                                      </p:cBhvr>
                                      <p:to>
                                        <p:strVal val="hidden"/>
                                      </p:to>
                                    </p:set>
                                  </p:childTnLst>
                                </p:cTn>
                              </p:par>
                            </p:childTnLst>
                          </p:cTn>
                        </p:par>
                        <p:par>
                          <p:cTn id="24" fill="hold">
                            <p:stCondLst>
                              <p:cond delay="1500"/>
                            </p:stCondLst>
                            <p:childTnLst>
                              <p:par>
                                <p:cTn id="25" presetID="53" presetClass="exit" presetSubtype="32" fill="hold" nodeType="afterEffect">
                                  <p:stCondLst>
                                    <p:cond delay="0"/>
                                  </p:stCondLst>
                                  <p:childTnLst>
                                    <p:anim calcmode="lin" valueType="num">
                                      <p:cBhvr>
                                        <p:cTn id="26" dur="500"/>
                                        <p:tgtEl>
                                          <p:spTgt spid="13316"/>
                                        </p:tgtEl>
                                        <p:attrNameLst>
                                          <p:attrName>ppt_w</p:attrName>
                                        </p:attrNameLst>
                                      </p:cBhvr>
                                      <p:tavLst>
                                        <p:tav tm="0">
                                          <p:val>
                                            <p:strVal val="ppt_w"/>
                                          </p:val>
                                        </p:tav>
                                        <p:tav tm="100000">
                                          <p:val>
                                            <p:fltVal val="0"/>
                                          </p:val>
                                        </p:tav>
                                      </p:tavLst>
                                    </p:anim>
                                    <p:anim calcmode="lin" valueType="num">
                                      <p:cBhvr>
                                        <p:cTn id="27" dur="500"/>
                                        <p:tgtEl>
                                          <p:spTgt spid="13316"/>
                                        </p:tgtEl>
                                        <p:attrNameLst>
                                          <p:attrName>ppt_h</p:attrName>
                                        </p:attrNameLst>
                                      </p:cBhvr>
                                      <p:tavLst>
                                        <p:tav tm="0">
                                          <p:val>
                                            <p:strVal val="ppt_h"/>
                                          </p:val>
                                        </p:tav>
                                        <p:tav tm="100000">
                                          <p:val>
                                            <p:fltVal val="0"/>
                                          </p:val>
                                        </p:tav>
                                      </p:tavLst>
                                    </p:anim>
                                    <p:animEffect transition="out" filter="fade">
                                      <p:cBhvr>
                                        <p:cTn id="28" dur="500"/>
                                        <p:tgtEl>
                                          <p:spTgt spid="13316"/>
                                        </p:tgtEl>
                                      </p:cBhvr>
                                    </p:animEffect>
                                    <p:set>
                                      <p:cBhvr>
                                        <p:cTn id="29" dur="1" fill="hold">
                                          <p:stCondLst>
                                            <p:cond delay="499"/>
                                          </p:stCondLst>
                                        </p:cTn>
                                        <p:tgtEl>
                                          <p:spTgt spid="13316"/>
                                        </p:tgtEl>
                                        <p:attrNameLst>
                                          <p:attrName>style.visibility</p:attrName>
                                        </p:attrNameLst>
                                      </p:cBhvr>
                                      <p:to>
                                        <p:strVal val="hidden"/>
                                      </p:to>
                                    </p:set>
                                  </p:childTnLst>
                                </p:cTn>
                              </p:par>
                            </p:childTnLst>
                          </p:cTn>
                        </p:par>
                      </p:childTnLst>
                    </p:cTn>
                  </p:par>
                </p:childTnLst>
              </p:cTn>
              <p:nextCondLst>
                <p:cond evt="onClick" delay="0">
                  <p:tgtEl>
                    <p:spTgt spid="133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736" name="Text Box 40"/>
          <p:cNvSpPr txBox="1">
            <a:spLocks noChangeArrowheads="1"/>
          </p:cNvSpPr>
          <p:nvPr/>
        </p:nvSpPr>
        <p:spPr bwMode="auto">
          <a:xfrm>
            <a:off x="271463" y="1563688"/>
            <a:ext cx="1590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200" b="1" u="sng" dirty="0" err="1">
                <a:effectLst>
                  <a:outerShdw blurRad="38100" dist="38100" dir="2700000" algn="tl">
                    <a:srgbClr val="FFFFFF"/>
                  </a:outerShdw>
                </a:effectLst>
              </a:rPr>
              <a:t>Đáp</a:t>
            </a:r>
            <a:r>
              <a:rPr lang="en-US" altLang="en-US" sz="3200" b="1" u="sng" dirty="0">
                <a:effectLst>
                  <a:outerShdw blurRad="38100" dist="38100" dir="2700000" algn="tl">
                    <a:srgbClr val="FFFFFF"/>
                  </a:outerShdw>
                </a:effectLst>
              </a:rPr>
              <a:t> </a:t>
            </a:r>
            <a:r>
              <a:rPr lang="en-US" altLang="en-US" sz="3200" b="1" u="sng" dirty="0" err="1">
                <a:effectLst>
                  <a:outerShdw blurRad="38100" dist="38100" dir="2700000" algn="tl">
                    <a:srgbClr val="FFFFFF"/>
                  </a:outerShdw>
                </a:effectLst>
              </a:rPr>
              <a:t>án</a:t>
            </a:r>
            <a:r>
              <a:rPr lang="en-US" altLang="en-US" sz="3200" b="1" dirty="0">
                <a:effectLst>
                  <a:outerShdw blurRad="38100" dist="38100" dir="2700000" algn="tl">
                    <a:srgbClr val="FFFFFF"/>
                  </a:outerShdw>
                </a:effectLst>
              </a:rPr>
              <a:t>:</a:t>
            </a:r>
          </a:p>
        </p:txBody>
      </p:sp>
      <p:sp>
        <p:nvSpPr>
          <p:cNvPr id="17411" name="AutoShape 54">
            <a:hlinkClick r:id="rId3" action="ppaction://hlinksldjump" highlightClick="1"/>
          </p:cNvPr>
          <p:cNvSpPr>
            <a:spLocks noChangeArrowheads="1"/>
          </p:cNvSpPr>
          <p:nvPr/>
        </p:nvSpPr>
        <p:spPr bwMode="auto">
          <a:xfrm>
            <a:off x="8229600" y="6248400"/>
            <a:ext cx="914400" cy="6096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9751" name="Oval 55"/>
          <p:cNvSpPr>
            <a:spLocks noChangeArrowheads="1"/>
          </p:cNvSpPr>
          <p:nvPr/>
        </p:nvSpPr>
        <p:spPr bwMode="auto">
          <a:xfrm>
            <a:off x="533400" y="71438"/>
            <a:ext cx="8610600" cy="1676400"/>
          </a:xfrm>
          <a:prstGeom prst="ellipse">
            <a:avLst/>
          </a:prstGeom>
          <a:solidFill>
            <a:schemeClr val="bg1"/>
          </a:solidFill>
          <a:ln w="9525">
            <a:solidFill>
              <a:schemeClr val="tx1"/>
            </a:solidFill>
            <a:rou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u="sng">
                <a:solidFill>
                  <a:schemeClr val="tx1"/>
                </a:solidFill>
                <a:latin typeface="Times New Roman" panose="02020603050405020304" pitchFamily="18" charset="0"/>
              </a:rPr>
              <a:t>Câu 1</a:t>
            </a:r>
            <a:r>
              <a:rPr lang="en-US" altLang="en-US" sz="3200" b="1">
                <a:solidFill>
                  <a:schemeClr val="tx1"/>
                </a:solidFill>
                <a:latin typeface="Times New Roman" panose="02020603050405020304" pitchFamily="18" charset="0"/>
              </a:rPr>
              <a:t>: Để nhận biết các khí clo, hiđro clorua </a:t>
            </a:r>
          </a:p>
          <a:p>
            <a:pPr algn="ctr" eaLnBrk="1" hangingPunct="1">
              <a:spcBef>
                <a:spcPct val="0"/>
              </a:spcBef>
              <a:buClrTx/>
              <a:buSzTx/>
              <a:buFontTx/>
              <a:buNone/>
            </a:pPr>
            <a:r>
              <a:rPr lang="en-US" altLang="en-US" sz="3200" b="1">
                <a:solidFill>
                  <a:schemeClr val="tx1"/>
                </a:solidFill>
                <a:latin typeface="Times New Roman" panose="02020603050405020304" pitchFamily="18" charset="0"/>
              </a:rPr>
              <a:t>và oxi, người ta làm cách nào ?</a:t>
            </a:r>
          </a:p>
        </p:txBody>
      </p:sp>
      <p:graphicFrame>
        <p:nvGraphicFramePr>
          <p:cNvPr id="4" name="Table 3"/>
          <p:cNvGraphicFramePr>
            <a:graphicFrameLocks noGrp="1"/>
          </p:cNvGraphicFramePr>
          <p:nvPr/>
        </p:nvGraphicFramePr>
        <p:xfrm>
          <a:off x="1914525" y="1941513"/>
          <a:ext cx="6616701" cy="3235324"/>
        </p:xfrm>
        <a:graphic>
          <a:graphicData uri="http://schemas.openxmlformats.org/drawingml/2006/table">
            <a:tbl>
              <a:tblPr firstRow="1" bandRow="1">
                <a:tableStyleId>{5C22544A-7EE6-4342-B048-85BDC9FD1C3A}</a:tableStyleId>
              </a:tblPr>
              <a:tblGrid>
                <a:gridCol w="1819592">
                  <a:extLst>
                    <a:ext uri="{9D8B030D-6E8A-4147-A177-3AD203B41FA5}">
                      <a16:colId xmlns:a16="http://schemas.microsoft.com/office/drawing/2014/main" val="20000"/>
                    </a:ext>
                  </a:extLst>
                </a:gridCol>
                <a:gridCol w="1488759">
                  <a:extLst>
                    <a:ext uri="{9D8B030D-6E8A-4147-A177-3AD203B41FA5}">
                      <a16:colId xmlns:a16="http://schemas.microsoft.com/office/drawing/2014/main" val="20001"/>
                    </a:ext>
                  </a:extLst>
                </a:gridCol>
                <a:gridCol w="1654175">
                  <a:extLst>
                    <a:ext uri="{9D8B030D-6E8A-4147-A177-3AD203B41FA5}">
                      <a16:colId xmlns:a16="http://schemas.microsoft.com/office/drawing/2014/main" val="20002"/>
                    </a:ext>
                  </a:extLst>
                </a:gridCol>
                <a:gridCol w="1654175">
                  <a:extLst>
                    <a:ext uri="{9D8B030D-6E8A-4147-A177-3AD203B41FA5}">
                      <a16:colId xmlns:a16="http://schemas.microsoft.com/office/drawing/2014/main" val="20003"/>
                    </a:ext>
                  </a:extLst>
                </a:gridCol>
              </a:tblGrid>
              <a:tr h="613567">
                <a:tc>
                  <a:txBody>
                    <a:bodyPr/>
                    <a:lstStyle/>
                    <a:p>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r>
                        <a:rPr lang="en-US" altLang="en-US" sz="2800" b="1" dirty="0" err="1">
                          <a:solidFill>
                            <a:schemeClr val="tx1"/>
                          </a:solidFill>
                        </a:rPr>
                        <a:t>Khí</a:t>
                      </a:r>
                      <a:r>
                        <a:rPr lang="en-US" altLang="en-US" sz="2800" b="1" baseline="0" dirty="0">
                          <a:solidFill>
                            <a:schemeClr val="tx1"/>
                          </a:solidFill>
                        </a:rPr>
                        <a:t> </a:t>
                      </a:r>
                      <a:r>
                        <a:rPr lang="en-US" altLang="en-US" sz="2800" b="1" dirty="0">
                          <a:solidFill>
                            <a:schemeClr val="tx1"/>
                          </a:solidFill>
                        </a:rPr>
                        <a:t>Cl</a:t>
                      </a:r>
                      <a:r>
                        <a:rPr lang="en-US" altLang="en-US" sz="2800" b="1" baseline="-25000" dirty="0">
                          <a:solidFill>
                            <a:schemeClr val="tx1"/>
                          </a:solidFill>
                        </a:rPr>
                        <a:t>2</a:t>
                      </a:r>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r>
                        <a:rPr lang="en-US" altLang="en-US" sz="2800" b="1" dirty="0" err="1">
                          <a:solidFill>
                            <a:schemeClr val="tx1"/>
                          </a:solidFill>
                        </a:rPr>
                        <a:t>Khí</a:t>
                      </a:r>
                      <a:r>
                        <a:rPr lang="en-US" altLang="en-US" sz="2800" b="1" baseline="0" dirty="0">
                          <a:solidFill>
                            <a:schemeClr val="tx1"/>
                          </a:solidFill>
                        </a:rPr>
                        <a:t> </a:t>
                      </a:r>
                      <a:r>
                        <a:rPr lang="en-US" altLang="en-US" sz="2800" b="1" baseline="0" dirty="0" err="1">
                          <a:solidFill>
                            <a:schemeClr val="tx1"/>
                          </a:solidFill>
                        </a:rPr>
                        <a:t>H</a:t>
                      </a:r>
                      <a:r>
                        <a:rPr lang="en-US" altLang="en-US" sz="2800" b="1" dirty="0" err="1">
                          <a:solidFill>
                            <a:schemeClr val="tx1"/>
                          </a:solidFill>
                        </a:rPr>
                        <a:t>Cl</a:t>
                      </a:r>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sz="2800" b="1" dirty="0" err="1">
                          <a:solidFill>
                            <a:schemeClr val="tx1"/>
                          </a:solidFill>
                        </a:rPr>
                        <a:t>Khí</a:t>
                      </a:r>
                      <a:r>
                        <a:rPr lang="en-US" altLang="en-US" sz="2800" b="1" baseline="0" dirty="0">
                          <a:solidFill>
                            <a:schemeClr val="tx1"/>
                          </a:solidFill>
                        </a:rPr>
                        <a:t> O</a:t>
                      </a:r>
                      <a:r>
                        <a:rPr lang="en-US" altLang="en-US" sz="2800" b="1" baseline="-25000" dirty="0">
                          <a:solidFill>
                            <a:schemeClr val="tx1"/>
                          </a:solidFill>
                        </a:rPr>
                        <a:t>2</a:t>
                      </a:r>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1250090">
                <a:tc>
                  <a:txBody>
                    <a:bodyPr/>
                    <a:lstStyle/>
                    <a:p>
                      <a:endParaRPr lang="en-US" sz="2800" dirty="0"/>
                    </a:p>
                    <a:p>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endParaRPr lang="en-US" sz="280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endParaRPr lang="en-US" sz="280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1"/>
                  </a:ext>
                </a:extLst>
              </a:tr>
              <a:tr h="1371667">
                <a:tc>
                  <a:txBody>
                    <a:bodyPr/>
                    <a:lstStyle/>
                    <a:p>
                      <a:endParaRPr lang="en-US" sz="2800" dirty="0"/>
                    </a:p>
                    <a:p>
                      <a:endParaRPr lang="en-US" sz="2800" dirty="0"/>
                    </a:p>
                    <a:p>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endParaRPr lang="en-US" sz="2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2"/>
                  </a:ext>
                </a:extLst>
              </a:tr>
            </a:tbl>
          </a:graphicData>
        </a:graphic>
      </p:graphicFrame>
      <p:sp>
        <p:nvSpPr>
          <p:cNvPr id="11" name="Rounded Rectangle 10"/>
          <p:cNvSpPr/>
          <p:nvPr/>
        </p:nvSpPr>
        <p:spPr>
          <a:xfrm>
            <a:off x="2054225" y="2774950"/>
            <a:ext cx="1524000" cy="725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400" b="1" dirty="0" err="1">
                <a:solidFill>
                  <a:schemeClr val="tx1"/>
                </a:solidFill>
              </a:rPr>
              <a:t>Quỳ</a:t>
            </a:r>
            <a:r>
              <a:rPr lang="en-US" altLang="en-US" sz="2400" b="1" dirty="0">
                <a:solidFill>
                  <a:schemeClr val="tx1"/>
                </a:solidFill>
              </a:rPr>
              <a:t> </a:t>
            </a:r>
            <a:r>
              <a:rPr lang="en-US" altLang="en-US" sz="2400" b="1" dirty="0" err="1">
                <a:solidFill>
                  <a:schemeClr val="tx1"/>
                </a:solidFill>
              </a:rPr>
              <a:t>tím</a:t>
            </a:r>
            <a:endParaRPr lang="en-US" altLang="en-US" sz="2400" b="1" dirty="0">
              <a:solidFill>
                <a:schemeClr val="tx1"/>
              </a:solidFill>
            </a:endParaRPr>
          </a:p>
          <a:p>
            <a:pPr algn="ctr">
              <a:defRPr/>
            </a:pPr>
            <a:r>
              <a:rPr lang="en-US" altLang="en-US" sz="2400" b="1" dirty="0">
                <a:solidFill>
                  <a:schemeClr val="tx1"/>
                </a:solidFill>
              </a:rPr>
              <a:t> </a:t>
            </a:r>
            <a:r>
              <a:rPr lang="en-US" altLang="en-US" sz="2400" b="1" dirty="0" err="1">
                <a:solidFill>
                  <a:schemeClr val="tx1"/>
                </a:solidFill>
              </a:rPr>
              <a:t>ẩm</a:t>
            </a:r>
            <a:endParaRPr lang="en-US" sz="2400" dirty="0">
              <a:solidFill>
                <a:schemeClr val="tx1"/>
              </a:solidFill>
            </a:endParaRPr>
          </a:p>
        </p:txBody>
      </p:sp>
      <p:sp>
        <p:nvSpPr>
          <p:cNvPr id="12" name="Rounded Rectangle 11"/>
          <p:cNvSpPr/>
          <p:nvPr/>
        </p:nvSpPr>
        <p:spPr>
          <a:xfrm>
            <a:off x="3883025" y="2774950"/>
            <a:ext cx="1219200" cy="725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mất</a:t>
            </a:r>
            <a:r>
              <a:rPr lang="en-US" sz="2400" b="1" dirty="0">
                <a:solidFill>
                  <a:schemeClr val="tx1"/>
                </a:solidFill>
              </a:rPr>
              <a:t> </a:t>
            </a:r>
            <a:r>
              <a:rPr lang="en-US" sz="2400" b="1" dirty="0" err="1">
                <a:solidFill>
                  <a:schemeClr val="tx1"/>
                </a:solidFill>
              </a:rPr>
              <a:t>màu</a:t>
            </a:r>
            <a:endParaRPr lang="en-US" sz="2400" dirty="0">
              <a:solidFill>
                <a:schemeClr val="tx1"/>
              </a:solidFill>
            </a:endParaRPr>
          </a:p>
        </p:txBody>
      </p:sp>
      <p:sp>
        <p:nvSpPr>
          <p:cNvPr id="13" name="Rounded Rectangle 12"/>
          <p:cNvSpPr/>
          <p:nvPr/>
        </p:nvSpPr>
        <p:spPr>
          <a:xfrm>
            <a:off x="5407025" y="2779713"/>
            <a:ext cx="1219200" cy="7254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Tím</a:t>
            </a:r>
            <a:r>
              <a:rPr lang="en-US" sz="2400" b="1" dirty="0">
                <a:solidFill>
                  <a:schemeClr val="tx1"/>
                </a:solidFill>
              </a:rPr>
              <a:t> </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err="1">
                <a:solidFill>
                  <a:schemeClr val="tx1"/>
                </a:solidFill>
                <a:latin typeface="Times New Roman" panose="02020603050405020304" pitchFamily="18" charset="0"/>
                <a:cs typeface="Times New Roman" panose="02020603050405020304" pitchFamily="18" charset="0"/>
              </a:rPr>
              <a:t>đỏ</a:t>
            </a:r>
            <a:endParaRPr lang="en-US" sz="2400" dirty="0">
              <a:solidFill>
                <a:schemeClr val="tx1"/>
              </a:solidFill>
            </a:endParaRPr>
          </a:p>
        </p:txBody>
      </p:sp>
      <p:sp>
        <p:nvSpPr>
          <p:cNvPr id="14" name="Rounded Rectangle 13"/>
          <p:cNvSpPr/>
          <p:nvPr/>
        </p:nvSpPr>
        <p:spPr>
          <a:xfrm>
            <a:off x="6950075" y="2927350"/>
            <a:ext cx="1219200" cy="7254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rPr>
              <a:t>Không</a:t>
            </a:r>
            <a:r>
              <a:rPr lang="en-US" sz="2400" b="1" dirty="0">
                <a:solidFill>
                  <a:schemeClr val="tx1"/>
                </a:solidFill>
              </a:rPr>
              <a:t> </a:t>
            </a:r>
            <a:r>
              <a:rPr lang="en-US" sz="2400" b="1" dirty="0" err="1">
                <a:solidFill>
                  <a:schemeClr val="tx1"/>
                </a:solidFill>
              </a:rPr>
              <a:t>đổi</a:t>
            </a:r>
            <a:r>
              <a:rPr lang="en-US" sz="2400" b="1" dirty="0">
                <a:solidFill>
                  <a:schemeClr val="tx1"/>
                </a:solidFill>
              </a:rPr>
              <a:t> </a:t>
            </a:r>
            <a:r>
              <a:rPr lang="en-US" sz="2400" b="1" dirty="0" err="1">
                <a:solidFill>
                  <a:schemeClr val="tx1"/>
                </a:solidFill>
              </a:rPr>
              <a:t>màu</a:t>
            </a:r>
            <a:endParaRPr lang="en-US" sz="2400" dirty="0">
              <a:solidFill>
                <a:schemeClr val="tx1"/>
              </a:solidFill>
            </a:endParaRPr>
          </a:p>
        </p:txBody>
      </p:sp>
      <p:sp>
        <p:nvSpPr>
          <p:cNvPr id="17439" name="TextBox 4"/>
          <p:cNvSpPr txBox="1">
            <a:spLocks noChangeArrowheads="1"/>
          </p:cNvSpPr>
          <p:nvPr/>
        </p:nvSpPr>
        <p:spPr bwMode="auto">
          <a:xfrm>
            <a:off x="4705350" y="6135688"/>
            <a:ext cx="73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latin typeface="Times New Roman" panose="02020603050405020304" pitchFamily="18" charset="0"/>
              </a:rPr>
              <a:t>10</a:t>
            </a:r>
          </a:p>
        </p:txBody>
      </p:sp>
      <p:sp>
        <p:nvSpPr>
          <p:cNvPr id="17440" name="TextBox 16"/>
          <p:cNvSpPr txBox="1">
            <a:spLocks noChangeArrowheads="1"/>
          </p:cNvSpPr>
          <p:nvPr/>
        </p:nvSpPr>
        <p:spPr bwMode="auto">
          <a:xfrm>
            <a:off x="2786063" y="6135688"/>
            <a:ext cx="73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latin typeface="Times New Roman" panose="02020603050405020304" pitchFamily="18" charset="0"/>
              </a:rPr>
              <a:t>9</a:t>
            </a:r>
          </a:p>
        </p:txBody>
      </p:sp>
      <p:sp>
        <p:nvSpPr>
          <p:cNvPr id="17441" name="TextBox 17"/>
          <p:cNvSpPr txBox="1">
            <a:spLocks noChangeArrowheads="1"/>
          </p:cNvSpPr>
          <p:nvPr/>
        </p:nvSpPr>
        <p:spPr bwMode="auto">
          <a:xfrm>
            <a:off x="3733800" y="6126163"/>
            <a:ext cx="73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latin typeface="Times New Roman" panose="02020603050405020304" pitchFamily="18" charset="0"/>
              </a:rPr>
              <a:t>8</a:t>
            </a:r>
          </a:p>
        </p:txBody>
      </p:sp>
      <p:sp>
        <p:nvSpPr>
          <p:cNvPr id="17442" name="TextBox 18"/>
          <p:cNvSpPr txBox="1">
            <a:spLocks noChangeArrowheads="1"/>
          </p:cNvSpPr>
          <p:nvPr/>
        </p:nvSpPr>
        <p:spPr bwMode="auto">
          <a:xfrm>
            <a:off x="1631950" y="6116638"/>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latin typeface="Times New Roman" panose="02020603050405020304" pitchFamily="18" charset="0"/>
              </a:rPr>
              <a:t>7</a:t>
            </a:r>
          </a:p>
        </p:txBody>
      </p:sp>
      <p:sp>
        <p:nvSpPr>
          <p:cNvPr id="17443" name="TextBox 19"/>
          <p:cNvSpPr txBox="1">
            <a:spLocks noChangeArrowheads="1"/>
          </p:cNvSpPr>
          <p:nvPr/>
        </p:nvSpPr>
        <p:spPr bwMode="auto">
          <a:xfrm>
            <a:off x="5835650" y="622141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latin typeface="Times New Roman" panose="02020603050405020304" pitchFamily="18" charset="0"/>
              </a:rPr>
              <a:t>7</a:t>
            </a:r>
          </a:p>
        </p:txBody>
      </p:sp>
      <p:pic>
        <p:nvPicPr>
          <p:cNvPr id="17444" name="Picture 9" descr="Giấy bìa cứng làm hộp quà đẹp, bền lâu | SAIGONGIFTBOX"/>
          <p:cNvPicPr>
            <a:picLocks noChangeAspect="1" noChangeArrowheads="1"/>
          </p:cNvPicPr>
          <p:nvPr/>
        </p:nvPicPr>
        <p:blipFill>
          <a:blip r:embed="rId4">
            <a:extLst>
              <a:ext uri="{28A0092B-C50C-407E-A947-70E740481C1C}">
                <a14:useLocalDpi xmlns:a14="http://schemas.microsoft.com/office/drawing/2010/main" val="0"/>
              </a:ext>
            </a:extLst>
          </a:blip>
          <a:srcRect t="12004" b="7349"/>
          <a:stretch>
            <a:fillRect/>
          </a:stretch>
        </p:blipFill>
        <p:spPr bwMode="auto">
          <a:xfrm>
            <a:off x="1276350" y="5614988"/>
            <a:ext cx="10890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8" descr="Hộp quà nhỏ có nơ - Gift shop: qua tang sinh nhat y nghia, qua luu niem,  trang suc han quoc"/>
          <p:cNvPicPr>
            <a:picLocks noChangeAspect="1" noChangeArrowheads="1"/>
          </p:cNvPicPr>
          <p:nvPr/>
        </p:nvPicPr>
        <p:blipFill>
          <a:blip r:embed="rId5">
            <a:extLst>
              <a:ext uri="{28A0092B-C50C-407E-A947-70E740481C1C}">
                <a14:useLocalDpi xmlns:a14="http://schemas.microsoft.com/office/drawing/2010/main" val="0"/>
              </a:ext>
            </a:extLst>
          </a:blip>
          <a:srcRect l="11427" t="18143" r="13142" b="11000"/>
          <a:stretch>
            <a:fillRect/>
          </a:stretch>
        </p:blipFill>
        <p:spPr bwMode="auto">
          <a:xfrm>
            <a:off x="2366963" y="5594350"/>
            <a:ext cx="1054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Picture 3" descr="prese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238" y="5486400"/>
            <a:ext cx="1349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5188" y="5614988"/>
            <a:ext cx="10175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07050" y="5594350"/>
            <a:ext cx="10191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6" grpId="0" autoUpdateAnimBg="0"/>
      <p:bldP spid="29751" grpId="0" animBg="1" autoUpdateAnimBg="0"/>
      <p:bldP spid="11" grpId="0" autoUpdateAnimBg="0"/>
      <p:bldP spid="12" grpId="0" autoUpdateAnimBg="0"/>
      <p:bldP spid="13" grpId="0" autoUpdateAnimBg="0"/>
      <p:bldP spid="1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AutoShape 14">
            <a:hlinkClick r:id="rId3" action="ppaction://hlinksldjump" highlightClick="1"/>
          </p:cNvPr>
          <p:cNvSpPr>
            <a:spLocks noChangeArrowheads="1"/>
          </p:cNvSpPr>
          <p:nvPr/>
        </p:nvSpPr>
        <p:spPr bwMode="auto">
          <a:xfrm>
            <a:off x="8229600" y="6248400"/>
            <a:ext cx="914400" cy="6096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35855" name="Oval 15"/>
          <p:cNvSpPr>
            <a:spLocks noChangeArrowheads="1"/>
          </p:cNvSpPr>
          <p:nvPr/>
        </p:nvSpPr>
        <p:spPr bwMode="auto">
          <a:xfrm>
            <a:off x="381000" y="977900"/>
            <a:ext cx="8763000" cy="1447800"/>
          </a:xfrm>
          <a:prstGeom prst="ellipse">
            <a:avLst/>
          </a:prstGeom>
          <a:solidFill>
            <a:srgbClr val="66FF33"/>
          </a:solidFill>
          <a:ln w="9525">
            <a:solidFill>
              <a:schemeClr val="tx1"/>
            </a:solidFill>
            <a:rou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80000"/>
              </a:lnSpc>
              <a:spcBef>
                <a:spcPct val="50000"/>
              </a:spcBef>
              <a:buClrTx/>
              <a:buSzTx/>
              <a:buFontTx/>
              <a:buNone/>
            </a:pPr>
            <a:endParaRPr lang="en-US" altLang="en-US" b="1" u="sng">
              <a:solidFill>
                <a:schemeClr val="tx1"/>
              </a:solidFill>
              <a:latin typeface="Times New Roman" panose="02020603050405020304" pitchFamily="18" charset="0"/>
            </a:endParaRPr>
          </a:p>
          <a:p>
            <a:pPr algn="ctr" eaLnBrk="1" hangingPunct="1">
              <a:lnSpc>
                <a:spcPct val="80000"/>
              </a:lnSpc>
              <a:spcBef>
                <a:spcPct val="50000"/>
              </a:spcBef>
              <a:buClrTx/>
              <a:buSzTx/>
              <a:buFontTx/>
              <a:buNone/>
            </a:pPr>
            <a:r>
              <a:rPr lang="en-US" altLang="en-US" sz="3200" b="1" u="sng">
                <a:solidFill>
                  <a:schemeClr val="tx1"/>
                </a:solidFill>
                <a:latin typeface="Times New Roman" panose="02020603050405020304" pitchFamily="18" charset="0"/>
              </a:rPr>
              <a:t>Câu  2:</a:t>
            </a:r>
            <a:r>
              <a:rPr lang="en-US" altLang="en-US" sz="3200" b="1">
                <a:solidFill>
                  <a:schemeClr val="tx1"/>
                </a:solidFill>
                <a:latin typeface="Times New Roman" panose="02020603050405020304" pitchFamily="18" charset="0"/>
              </a:rPr>
              <a:t> Nước gia-ven là dung dịch hỗn hợp </a:t>
            </a:r>
          </a:p>
          <a:p>
            <a:pPr algn="ctr" eaLnBrk="1" hangingPunct="1">
              <a:lnSpc>
                <a:spcPct val="80000"/>
              </a:lnSpc>
              <a:spcBef>
                <a:spcPct val="50000"/>
              </a:spcBef>
              <a:buClrTx/>
              <a:buSzTx/>
              <a:buFontTx/>
              <a:buNone/>
            </a:pPr>
            <a:r>
              <a:rPr lang="en-US" altLang="en-US" sz="3200" b="1">
                <a:solidFill>
                  <a:schemeClr val="tx1"/>
                </a:solidFill>
                <a:latin typeface="Times New Roman" panose="02020603050405020304" pitchFamily="18" charset="0"/>
              </a:rPr>
              <a:t>của những chất nào?</a:t>
            </a:r>
          </a:p>
          <a:p>
            <a:pPr algn="ctr" eaLnBrk="1" hangingPunct="1">
              <a:spcBef>
                <a:spcPct val="0"/>
              </a:spcBef>
              <a:buClrTx/>
              <a:buSzTx/>
              <a:buFontTx/>
              <a:buNone/>
            </a:pPr>
            <a:endParaRPr lang="en-US" altLang="en-US" sz="3200" b="1">
              <a:solidFill>
                <a:srgbClr val="CC3300"/>
              </a:solidFill>
              <a:latin typeface="Arial" panose="020B0604020202020204" pitchFamily="34" charset="0"/>
            </a:endParaRPr>
          </a:p>
        </p:txBody>
      </p:sp>
      <p:sp>
        <p:nvSpPr>
          <p:cNvPr id="35856" name="AutoShape 16"/>
          <p:cNvSpPr>
            <a:spLocks noChangeArrowheads="1"/>
          </p:cNvSpPr>
          <p:nvPr/>
        </p:nvSpPr>
        <p:spPr bwMode="auto">
          <a:xfrm rot="10800000">
            <a:off x="685800" y="3429000"/>
            <a:ext cx="7772400" cy="2665413"/>
          </a:xfrm>
          <a:prstGeom prst="wedgeRoundRectCallout">
            <a:avLst>
              <a:gd name="adj1" fmla="val -25713"/>
              <a:gd name="adj2" fmla="val 48708"/>
              <a:gd name="adj3" fmla="val 16667"/>
            </a:avLst>
          </a:prstGeom>
          <a:solidFill>
            <a:schemeClr val="bg1"/>
          </a:solidFill>
          <a:ln w="9525">
            <a:solidFill>
              <a:schemeClr val="tx1"/>
            </a:solidFill>
            <a:miter lim="800000"/>
          </a:ln>
        </p:spPr>
        <p:txBody>
          <a:bodyPr rot="10800000"/>
          <a:lstStyle>
            <a:lvl1pPr marL="342900" indent="-342900">
              <a:defRPr sz="2800">
                <a:solidFill>
                  <a:schemeClr val="tx1"/>
                </a:solidFill>
                <a:latin typeface="Times New Roman" panose="02020603050405020304" pitchFamily="18" charset="0"/>
              </a:defRPr>
            </a:lvl1pPr>
            <a:lvl2pPr marL="800100" indent="-342900">
              <a:defRPr sz="2800">
                <a:solidFill>
                  <a:schemeClr val="tx1"/>
                </a:solidFill>
                <a:latin typeface="Times New Roman" panose="02020603050405020304" pitchFamily="18" charset="0"/>
              </a:defRPr>
            </a:lvl2pPr>
            <a:lvl3pPr marL="1257300" indent="-342900">
              <a:defRPr sz="2800">
                <a:solidFill>
                  <a:schemeClr val="tx1"/>
                </a:solidFill>
                <a:latin typeface="Times New Roman" panose="02020603050405020304" pitchFamily="18" charset="0"/>
              </a:defRPr>
            </a:lvl3pPr>
            <a:lvl4pPr marL="1714500" indent="-342900">
              <a:defRPr sz="2800">
                <a:solidFill>
                  <a:schemeClr val="tx1"/>
                </a:solidFill>
                <a:latin typeface="Times New Roman" panose="02020603050405020304" pitchFamily="18" charset="0"/>
              </a:defRPr>
            </a:lvl4pPr>
            <a:lvl5pPr marL="2171700" indent="-342900">
              <a:defRPr sz="28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8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8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8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buFontTx/>
              <a:buAutoNum type="alphaUcPeriod"/>
            </a:pPr>
            <a:r>
              <a:rPr lang="en-US" altLang="en-US" b="1" dirty="0"/>
              <a:t> </a:t>
            </a:r>
            <a:r>
              <a:rPr lang="en-US" altLang="en-US" b="1" dirty="0" err="1"/>
              <a:t>NaCl</a:t>
            </a:r>
            <a:r>
              <a:rPr lang="en-US" altLang="en-US" b="1" dirty="0"/>
              <a:t> </a:t>
            </a:r>
            <a:r>
              <a:rPr lang="en-US" altLang="en-US" b="1" dirty="0" err="1"/>
              <a:t>và</a:t>
            </a:r>
            <a:r>
              <a:rPr lang="en-US" altLang="en-US" b="1" dirty="0"/>
              <a:t> </a:t>
            </a:r>
            <a:r>
              <a:rPr lang="en-US" altLang="en-US" b="1" dirty="0" err="1"/>
              <a:t>NaClO</a:t>
            </a:r>
            <a:r>
              <a:rPr lang="vi-VN" altLang="en-US" b="1" dirty="0"/>
              <a:t>.</a:t>
            </a:r>
            <a:endParaRPr lang="en-US" altLang="en-US" b="1" dirty="0"/>
          </a:p>
          <a:p>
            <a:pPr eaLnBrk="1" hangingPunct="1">
              <a:buFontTx/>
              <a:buAutoNum type="alphaUcPeriod"/>
            </a:pPr>
            <a:r>
              <a:rPr lang="en-US" altLang="en-US" b="1" dirty="0"/>
              <a:t> </a:t>
            </a:r>
            <a:r>
              <a:rPr lang="en-US" altLang="en-US" b="1" dirty="0" err="1"/>
              <a:t>NaClO</a:t>
            </a:r>
            <a:r>
              <a:rPr lang="en-US" altLang="en-US" b="1" dirty="0"/>
              <a:t> </a:t>
            </a:r>
            <a:r>
              <a:rPr lang="en-US" altLang="en-US" b="1" dirty="0" err="1"/>
              <a:t>và</a:t>
            </a:r>
            <a:r>
              <a:rPr lang="en-US" altLang="en-US" b="1" dirty="0"/>
              <a:t> H</a:t>
            </a:r>
            <a:r>
              <a:rPr lang="en-US" altLang="en-US" b="1" baseline="-25000" dirty="0"/>
              <a:t>2</a:t>
            </a:r>
            <a:r>
              <a:rPr lang="en-US" altLang="en-US" b="1" dirty="0"/>
              <a:t>O</a:t>
            </a:r>
            <a:r>
              <a:rPr lang="vi-VN" altLang="en-US" b="1" dirty="0"/>
              <a:t>.</a:t>
            </a:r>
            <a:endParaRPr lang="en-US" altLang="en-US" b="1" dirty="0"/>
          </a:p>
          <a:p>
            <a:pPr eaLnBrk="1" hangingPunct="1">
              <a:buFontTx/>
              <a:buAutoNum type="alphaUcPeriod"/>
            </a:pPr>
            <a:r>
              <a:rPr lang="en-US" altLang="en-US" b="1" dirty="0"/>
              <a:t> </a:t>
            </a:r>
            <a:r>
              <a:rPr lang="en-US" altLang="en-US" b="1" dirty="0" err="1"/>
              <a:t>NaCl</a:t>
            </a:r>
            <a:r>
              <a:rPr lang="en-US" altLang="en-US" b="1" dirty="0"/>
              <a:t> </a:t>
            </a:r>
            <a:r>
              <a:rPr lang="en-US" altLang="en-US" b="1" dirty="0" err="1"/>
              <a:t>và</a:t>
            </a:r>
            <a:r>
              <a:rPr lang="en-US" altLang="en-US" b="1" dirty="0"/>
              <a:t> H</a:t>
            </a:r>
            <a:r>
              <a:rPr lang="en-US" altLang="en-US" b="1" baseline="-25000" dirty="0"/>
              <a:t>2</a:t>
            </a:r>
            <a:r>
              <a:rPr lang="en-US" altLang="en-US" b="1" dirty="0"/>
              <a:t>O</a:t>
            </a:r>
            <a:r>
              <a:rPr lang="vi-VN" altLang="en-US" b="1" dirty="0"/>
              <a:t>.</a:t>
            </a:r>
            <a:r>
              <a:rPr lang="en-US" altLang="en-US" b="1" dirty="0"/>
              <a:t> </a:t>
            </a:r>
          </a:p>
          <a:p>
            <a:pPr eaLnBrk="1" hangingPunct="1">
              <a:buFontTx/>
              <a:buAutoNum type="alphaUcPeriod"/>
            </a:pPr>
            <a:r>
              <a:rPr lang="en-US" altLang="en-US" b="1" dirty="0"/>
              <a:t> </a:t>
            </a:r>
            <a:r>
              <a:rPr lang="en-US" altLang="en-US" b="1" dirty="0" err="1"/>
              <a:t>NaCl</a:t>
            </a:r>
            <a:r>
              <a:rPr lang="en-US" altLang="en-US" b="1" dirty="0"/>
              <a:t>, </a:t>
            </a:r>
            <a:r>
              <a:rPr lang="en-US" altLang="en-US" b="1" dirty="0" err="1"/>
              <a:t>NaClO</a:t>
            </a:r>
            <a:r>
              <a:rPr lang="en-US" altLang="en-US" b="1" dirty="0"/>
              <a:t> </a:t>
            </a:r>
            <a:r>
              <a:rPr lang="en-US" altLang="en-US" b="1" dirty="0" err="1"/>
              <a:t>và</a:t>
            </a:r>
            <a:r>
              <a:rPr lang="en-US" altLang="en-US" b="1" dirty="0"/>
              <a:t> H</a:t>
            </a:r>
            <a:r>
              <a:rPr lang="en-US" altLang="en-US" b="1" baseline="-25000" dirty="0"/>
              <a:t>2</a:t>
            </a:r>
            <a:r>
              <a:rPr lang="en-US" altLang="en-US" b="1" dirty="0"/>
              <a:t>O</a:t>
            </a:r>
            <a:r>
              <a:rPr lang="vi-VN" altLang="en-US" b="1" dirty="0"/>
              <a:t>.</a:t>
            </a:r>
            <a:r>
              <a:rPr lang="en-US" altLang="en-US" b="1" dirty="0"/>
              <a:t> </a:t>
            </a:r>
          </a:p>
          <a:p>
            <a:pPr eaLnBrk="1" hangingPunct="1"/>
            <a:endParaRPr lang="en-US" altLang="en-US" b="1" dirty="0"/>
          </a:p>
          <a:p>
            <a:pPr eaLnBrk="1" hangingPunct="1">
              <a:buFontTx/>
              <a:buAutoNum type="alphaUcPeriod"/>
            </a:pPr>
            <a:endParaRPr lang="en-US" altLang="en-US" b="1" dirty="0"/>
          </a:p>
        </p:txBody>
      </p:sp>
      <p:sp>
        <p:nvSpPr>
          <p:cNvPr id="35857" name="Oval 17"/>
          <p:cNvSpPr>
            <a:spLocks noChangeArrowheads="1"/>
          </p:cNvSpPr>
          <p:nvPr/>
        </p:nvSpPr>
        <p:spPr bwMode="auto">
          <a:xfrm>
            <a:off x="701675" y="4876800"/>
            <a:ext cx="609600"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5855"/>
                                        </p:tgtEl>
                                        <p:attrNameLst>
                                          <p:attrName>style.visibility</p:attrName>
                                        </p:attrNameLst>
                                      </p:cBhvr>
                                      <p:to>
                                        <p:strVal val="visible"/>
                                      </p:to>
                                    </p:set>
                                    <p:anim from="(-#ppt_w/2)" to="(#ppt_x)" calcmode="lin" valueType="num">
                                      <p:cBhvr>
                                        <p:cTn id="7" dur="300" fill="hold">
                                          <p:stCondLst>
                                            <p:cond delay="0"/>
                                          </p:stCondLst>
                                        </p:cTn>
                                        <p:tgtEl>
                                          <p:spTgt spid="35855"/>
                                        </p:tgtEl>
                                        <p:attrNameLst>
                                          <p:attrName>ppt_x</p:attrName>
                                        </p:attrNameLst>
                                      </p:cBhvr>
                                    </p:anim>
                                    <p:anim from="0" to="-1.0" calcmode="lin" valueType="num">
                                      <p:cBhvr>
                                        <p:cTn id="8" dur="100" decel="50000" autoRev="1" fill="hold">
                                          <p:stCondLst>
                                            <p:cond delay="300"/>
                                          </p:stCondLst>
                                        </p:cTn>
                                        <p:tgtEl>
                                          <p:spTgt spid="35855"/>
                                        </p:tgtEl>
                                        <p:attrNameLst>
                                          <p:attrName>xshear</p:attrName>
                                        </p:attrNameLst>
                                      </p:cBhvr>
                                    </p:anim>
                                    <p:animScale>
                                      <p:cBhvr>
                                        <p:cTn id="9" dur="100" decel="100000" autoRev="1" fill="hold">
                                          <p:stCondLst>
                                            <p:cond delay="300"/>
                                          </p:stCondLst>
                                        </p:cTn>
                                        <p:tgtEl>
                                          <p:spTgt spid="35855"/>
                                        </p:tgtEl>
                                      </p:cBhvr>
                                      <p:from x="100000" y="100000"/>
                                      <p:to x="80000" y="100000"/>
                                    </p:animScale>
                                    <p:anim by="(#ppt_h/3+#ppt_w*0.1)" calcmode="lin" valueType="num">
                                      <p:cBhvr additive="sum">
                                        <p:cTn id="10" dur="100" decel="100000" autoRev="1" fill="hold">
                                          <p:stCondLst>
                                            <p:cond delay="300"/>
                                          </p:stCondLst>
                                        </p:cTn>
                                        <p:tgtEl>
                                          <p:spTgt spid="35855"/>
                                        </p:tgtEl>
                                        <p:attrNameLst>
                                          <p:attrName>ppt_x</p:attrName>
                                        </p:attrNameLst>
                                      </p:cBhvr>
                                    </p:anim>
                                  </p:childTnLst>
                                </p:cTn>
                              </p:par>
                              <p:par>
                                <p:cTn id="11" presetID="25" presetClass="entr" presetSubtype="0" fill="hold" grpId="0" nodeType="withEffect">
                                  <p:stCondLst>
                                    <p:cond delay="0"/>
                                  </p:stCondLst>
                                  <p:childTnLst>
                                    <p:set>
                                      <p:cBhvr>
                                        <p:cTn id="12" dur="1" fill="hold">
                                          <p:stCondLst>
                                            <p:cond delay="0"/>
                                          </p:stCondLst>
                                        </p:cTn>
                                        <p:tgtEl>
                                          <p:spTgt spid="35856"/>
                                        </p:tgtEl>
                                        <p:attrNameLst>
                                          <p:attrName>style.visibility</p:attrName>
                                        </p:attrNameLst>
                                      </p:cBhvr>
                                      <p:to>
                                        <p:strVal val="visible"/>
                                      </p:to>
                                    </p:set>
                                    <p:anim calcmode="lin" valueType="num">
                                      <p:cBhvr>
                                        <p:cTn id="13" dur="500" decel="50000" fill="hold">
                                          <p:stCondLst>
                                            <p:cond delay="0"/>
                                          </p:stCondLst>
                                        </p:cTn>
                                        <p:tgtEl>
                                          <p:spTgt spid="3585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585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5856"/>
                                        </p:tgtEl>
                                        <p:attrNameLst>
                                          <p:attrName>ppt_w</p:attrName>
                                        </p:attrNameLst>
                                      </p:cBhvr>
                                      <p:tavLst>
                                        <p:tav tm="0">
                                          <p:val>
                                            <p:strVal val="#ppt_w*.05"/>
                                          </p:val>
                                        </p:tav>
                                        <p:tav tm="100000">
                                          <p:val>
                                            <p:strVal val="#ppt_w"/>
                                          </p:val>
                                        </p:tav>
                                      </p:tavLst>
                                    </p:anim>
                                    <p:anim calcmode="lin" valueType="num">
                                      <p:cBhvr>
                                        <p:cTn id="16" dur="1000" fill="hold"/>
                                        <p:tgtEl>
                                          <p:spTgt spid="3585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585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585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585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585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5857"/>
                                        </p:tgtEl>
                                        <p:attrNameLst>
                                          <p:attrName>style.visibility</p:attrName>
                                        </p:attrNameLst>
                                      </p:cBhvr>
                                      <p:to>
                                        <p:strVal val="visible"/>
                                      </p:to>
                                    </p:set>
                                    <p:anim calcmode="lin" valueType="num">
                                      <p:cBhvr>
                                        <p:cTn id="25" dur="500" decel="50000" fill="hold">
                                          <p:stCondLst>
                                            <p:cond delay="0"/>
                                          </p:stCondLst>
                                        </p:cTn>
                                        <p:tgtEl>
                                          <p:spTgt spid="3585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585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5857"/>
                                        </p:tgtEl>
                                        <p:attrNameLst>
                                          <p:attrName>ppt_w</p:attrName>
                                        </p:attrNameLst>
                                      </p:cBhvr>
                                      <p:tavLst>
                                        <p:tav tm="0">
                                          <p:val>
                                            <p:strVal val="#ppt_w*.05"/>
                                          </p:val>
                                        </p:tav>
                                        <p:tav tm="100000">
                                          <p:val>
                                            <p:strVal val="#ppt_w"/>
                                          </p:val>
                                        </p:tav>
                                      </p:tavLst>
                                    </p:anim>
                                    <p:anim calcmode="lin" valueType="num">
                                      <p:cBhvr>
                                        <p:cTn id="28" dur="1000" fill="hold"/>
                                        <p:tgtEl>
                                          <p:spTgt spid="3585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585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585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585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56" grpId="0" animBg="1"/>
      <p:bldP spid="358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52400" y="21478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Times New Roman" panose="02020603050405020304" pitchFamily="18" charset="0"/>
            </a:endParaRPr>
          </a:p>
        </p:txBody>
      </p:sp>
      <p:sp>
        <p:nvSpPr>
          <p:cNvPr id="19459" name="AutoShape 14">
            <a:hlinkClick r:id="rId4" action="ppaction://hlinksldjump" highlightClick="1"/>
          </p:cNvPr>
          <p:cNvSpPr>
            <a:spLocks noChangeArrowheads="1"/>
          </p:cNvSpPr>
          <p:nvPr/>
        </p:nvSpPr>
        <p:spPr bwMode="auto">
          <a:xfrm>
            <a:off x="8229600" y="6248400"/>
            <a:ext cx="914400" cy="6096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37903" name="Oval 15"/>
          <p:cNvSpPr>
            <a:spLocks noChangeArrowheads="1"/>
          </p:cNvSpPr>
          <p:nvPr/>
        </p:nvSpPr>
        <p:spPr bwMode="auto">
          <a:xfrm>
            <a:off x="609600" y="609600"/>
            <a:ext cx="8229600" cy="1371600"/>
          </a:xfrm>
          <a:prstGeom prst="ellipse">
            <a:avLst/>
          </a:prstGeom>
          <a:solidFill>
            <a:srgbClr val="F8F8A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u="sng">
                <a:solidFill>
                  <a:schemeClr val="tx1"/>
                </a:solidFill>
                <a:latin typeface="Times New Roman" panose="02020603050405020304" pitchFamily="18" charset="0"/>
              </a:rPr>
              <a:t>Câu 3</a:t>
            </a:r>
            <a:r>
              <a:rPr lang="en-US" altLang="en-US" sz="3200" b="1">
                <a:solidFill>
                  <a:schemeClr val="tx1"/>
                </a:solidFill>
                <a:latin typeface="Times New Roman" panose="02020603050405020304" pitchFamily="18" charset="0"/>
              </a:rPr>
              <a:t> : Phát biểu nào sau đây </a:t>
            </a:r>
            <a:r>
              <a:rPr lang="en-US" altLang="en-US" sz="3200" b="1" i="1">
                <a:solidFill>
                  <a:schemeClr val="tx1"/>
                </a:solidFill>
                <a:latin typeface="Times New Roman" panose="02020603050405020304" pitchFamily="18" charset="0"/>
              </a:rPr>
              <a:t>không</a:t>
            </a:r>
            <a:r>
              <a:rPr lang="en-US" altLang="en-US" sz="3200" b="1">
                <a:solidFill>
                  <a:schemeClr val="tx1"/>
                </a:solidFill>
                <a:latin typeface="Times New Roman" panose="02020603050405020304" pitchFamily="18" charset="0"/>
              </a:rPr>
              <a:t> đúng</a:t>
            </a:r>
          </a:p>
          <a:p>
            <a:pPr algn="ctr" eaLnBrk="1" hangingPunct="1">
              <a:spcBef>
                <a:spcPct val="0"/>
              </a:spcBef>
              <a:buClrTx/>
              <a:buSzTx/>
              <a:buFontTx/>
              <a:buNone/>
            </a:pPr>
            <a:r>
              <a:rPr lang="en-US" altLang="en-US" sz="3200" b="1">
                <a:solidFill>
                  <a:schemeClr val="tx1"/>
                </a:solidFill>
                <a:latin typeface="Times New Roman" panose="02020603050405020304" pitchFamily="18" charset="0"/>
              </a:rPr>
              <a:t>khi nói về khí Clo ?</a:t>
            </a:r>
          </a:p>
        </p:txBody>
      </p:sp>
      <p:sp>
        <p:nvSpPr>
          <p:cNvPr id="37910" name="Oval 22"/>
          <p:cNvSpPr>
            <a:spLocks noChangeArrowheads="1"/>
          </p:cNvSpPr>
          <p:nvPr/>
        </p:nvSpPr>
        <p:spPr bwMode="auto">
          <a:xfrm>
            <a:off x="2209800" y="2889250"/>
            <a:ext cx="533400"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9462" name="Rectangle 1"/>
          <p:cNvSpPr>
            <a:spLocks noChangeArrowheads="1"/>
          </p:cNvSpPr>
          <p:nvPr/>
        </p:nvSpPr>
        <p:spPr bwMode="auto">
          <a:xfrm>
            <a:off x="2286000" y="2198688"/>
            <a:ext cx="45720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AutoNum type="alphaUcPeriod"/>
            </a:pPr>
            <a:r>
              <a:rPr lang="vi-VN"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Nặng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hơn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không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khí</a:t>
            </a:r>
            <a:r>
              <a:rPr lang="vi-VN" altLang="en-US" dirty="0">
                <a:solidFill>
                  <a:srgbClr val="0000FF"/>
                </a:solidFill>
                <a:latin typeface="Times New Roman" panose="02020603050405020304" pitchFamily="18" charset="0"/>
              </a:rPr>
              <a:t>.</a:t>
            </a:r>
            <a:r>
              <a:rPr lang="en-US" altLang="en-US" dirty="0">
                <a:solidFill>
                  <a:srgbClr val="0000FF"/>
                </a:solidFill>
                <a:latin typeface="Times New Roman" panose="02020603050405020304" pitchFamily="18" charset="0"/>
              </a:rPr>
              <a:t> </a:t>
            </a:r>
          </a:p>
          <a:p>
            <a:pPr eaLnBrk="1" hangingPunct="1">
              <a:spcBef>
                <a:spcPct val="50000"/>
              </a:spcBef>
              <a:buClrTx/>
              <a:buSzTx/>
              <a:buFontTx/>
              <a:buAutoNum type="alphaUcPeriod"/>
            </a:pP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Ít</a:t>
            </a:r>
            <a:r>
              <a:rPr lang="en-US" altLang="en-US" dirty="0">
                <a:solidFill>
                  <a:srgbClr val="0000FF"/>
                </a:solidFill>
                <a:latin typeface="Times New Roman" panose="02020603050405020304" pitchFamily="18" charset="0"/>
              </a:rPr>
              <a:t> tan </a:t>
            </a:r>
            <a:r>
              <a:rPr lang="en-US" altLang="en-US" dirty="0" err="1">
                <a:solidFill>
                  <a:srgbClr val="0000FF"/>
                </a:solidFill>
                <a:latin typeface="Times New Roman" panose="02020603050405020304" pitchFamily="18" charset="0"/>
              </a:rPr>
              <a:t>trong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nước</a:t>
            </a:r>
            <a:r>
              <a:rPr lang="vi-VN" altLang="en-US" dirty="0">
                <a:solidFill>
                  <a:srgbClr val="0000FF"/>
                </a:solidFill>
                <a:latin typeface="Times New Roman" panose="02020603050405020304" pitchFamily="18" charset="0"/>
              </a:rPr>
              <a:t>.</a:t>
            </a:r>
            <a:endParaRPr lang="en-US" altLang="en-US" dirty="0">
              <a:solidFill>
                <a:srgbClr val="0000FF"/>
              </a:solidFill>
              <a:latin typeface="Times New Roman" panose="02020603050405020304" pitchFamily="18" charset="0"/>
            </a:endParaRPr>
          </a:p>
          <a:p>
            <a:pPr eaLnBrk="1" hangingPunct="1">
              <a:spcBef>
                <a:spcPct val="50000"/>
              </a:spcBef>
              <a:buClrTx/>
              <a:buSzTx/>
              <a:buFontTx/>
              <a:buAutoNum type="alphaUcPeriod"/>
            </a:pP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Rất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độc</a:t>
            </a:r>
            <a:r>
              <a:rPr lang="vi-VN" altLang="en-US" dirty="0">
                <a:solidFill>
                  <a:srgbClr val="0000FF"/>
                </a:solidFill>
                <a:latin typeface="Times New Roman" panose="02020603050405020304" pitchFamily="18" charset="0"/>
              </a:rPr>
              <a:t>.</a:t>
            </a:r>
            <a:r>
              <a:rPr lang="en-US" altLang="en-US" dirty="0">
                <a:solidFill>
                  <a:srgbClr val="0000FF"/>
                </a:solidFill>
                <a:latin typeface="Times New Roman" panose="02020603050405020304" pitchFamily="18" charset="0"/>
              </a:rPr>
              <a:t> </a:t>
            </a:r>
          </a:p>
          <a:p>
            <a:pPr eaLnBrk="1" hangingPunct="1">
              <a:spcBef>
                <a:spcPct val="50000"/>
              </a:spcBef>
              <a:buClrTx/>
              <a:buSzTx/>
              <a:buFontTx/>
              <a:buAutoNum type="alphaUcPeriod"/>
            </a:pP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Có</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tính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tẩy</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màu</a:t>
            </a:r>
            <a:r>
              <a:rPr lang="vi-VN" altLang="en-US" dirty="0">
                <a:solidFill>
                  <a:srgbClr val="0000FF"/>
                </a:solidFill>
                <a:latin typeface="Times New Roman" panose="02020603050405020304" pitchFamily="18" charset="0"/>
              </a:rPr>
              <a:t>.</a:t>
            </a:r>
            <a:endParaRPr lang="en-US" altLang="en-US" dirty="0">
              <a:solidFill>
                <a:srgbClr val="0000FF"/>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903"/>
                                        </p:tgtEl>
                                        <p:attrNameLst>
                                          <p:attrName>style.visibility</p:attrName>
                                        </p:attrNameLst>
                                      </p:cBhvr>
                                      <p:to>
                                        <p:strVal val="visible"/>
                                      </p:to>
                                    </p:set>
                                    <p:anim calcmode="lin" valueType="num">
                                      <p:cBhvr>
                                        <p:cTn id="7" dur="500" fill="hold"/>
                                        <p:tgtEl>
                                          <p:spTgt spid="37903"/>
                                        </p:tgtEl>
                                        <p:attrNameLst>
                                          <p:attrName>ppt_w</p:attrName>
                                        </p:attrNameLst>
                                      </p:cBhvr>
                                      <p:tavLst>
                                        <p:tav tm="0">
                                          <p:val>
                                            <p:fltVal val="0"/>
                                          </p:val>
                                        </p:tav>
                                        <p:tav tm="100000">
                                          <p:val>
                                            <p:strVal val="#ppt_w"/>
                                          </p:val>
                                        </p:tav>
                                      </p:tavLst>
                                    </p:anim>
                                    <p:anim calcmode="lin" valueType="num">
                                      <p:cBhvr>
                                        <p:cTn id="8" dur="500" fill="hold"/>
                                        <p:tgtEl>
                                          <p:spTgt spid="3790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791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animBg="1" autoUpdateAnimBg="0"/>
      <p:bldP spid="3791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52400" y="21478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Times New Roman" panose="02020603050405020304" pitchFamily="18" charset="0"/>
            </a:endParaRPr>
          </a:p>
        </p:txBody>
      </p:sp>
      <p:grpSp>
        <p:nvGrpSpPr>
          <p:cNvPr id="39949" name="Group 13"/>
          <p:cNvGrpSpPr/>
          <p:nvPr/>
        </p:nvGrpSpPr>
        <p:grpSpPr bwMode="auto">
          <a:xfrm>
            <a:off x="533400" y="685800"/>
            <a:ext cx="8229600" cy="2286000"/>
            <a:chOff x="384" y="144"/>
            <a:chExt cx="5136" cy="1296"/>
          </a:xfrm>
          <a:solidFill>
            <a:srgbClr val="66FF33"/>
          </a:solidFill>
        </p:grpSpPr>
        <p:sp>
          <p:nvSpPr>
            <p:cNvPr id="23560" name="AutoShape 4"/>
            <p:cNvSpPr>
              <a:spLocks noChangeArrowheads="1"/>
            </p:cNvSpPr>
            <p:nvPr/>
          </p:nvSpPr>
          <p:spPr bwMode="auto">
            <a:xfrm>
              <a:off x="384" y="144"/>
              <a:ext cx="5136" cy="1296"/>
            </a:xfrm>
            <a:prstGeom prst="horizontalScroll">
              <a:avLst>
                <a:gd name="adj" fmla="val 12500"/>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2800"/>
            </a:p>
          </p:txBody>
        </p:sp>
        <p:sp>
          <p:nvSpPr>
            <p:cNvPr id="39941" name="Text Box 5"/>
            <p:cNvSpPr txBox="1">
              <a:spLocks noChangeArrowheads="1"/>
            </p:cNvSpPr>
            <p:nvPr/>
          </p:nvSpPr>
          <p:spPr bwMode="auto">
            <a:xfrm>
              <a:off x="576" y="336"/>
              <a:ext cx="4704" cy="89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altLang="en-US" sz="3200" b="1" u="sng" dirty="0" err="1"/>
                <a:t>Câu</a:t>
              </a:r>
              <a:r>
                <a:rPr lang="en-US" altLang="en-US" sz="3200" b="1" u="sng" dirty="0"/>
                <a:t> 4:</a:t>
              </a:r>
              <a:r>
                <a:rPr lang="en-US" altLang="en-US" sz="3200" b="1" dirty="0"/>
                <a:t> </a:t>
              </a:r>
              <a:r>
                <a:rPr lang="en-US" altLang="en-US" sz="3200" b="1" dirty="0" err="1"/>
                <a:t>Sau</a:t>
              </a:r>
              <a:r>
                <a:rPr lang="en-US" altLang="en-US" sz="3200" b="1" dirty="0"/>
                <a:t> </a:t>
              </a:r>
              <a:r>
                <a:rPr lang="en-US" altLang="en-US" sz="3200" b="1" dirty="0" err="1"/>
                <a:t>khi</a:t>
              </a:r>
              <a:r>
                <a:rPr lang="en-US" altLang="en-US" sz="3200" b="1" dirty="0"/>
                <a:t> </a:t>
              </a:r>
              <a:r>
                <a:rPr lang="en-US" altLang="en-US" sz="3200" b="1" dirty="0" err="1"/>
                <a:t>làm</a:t>
              </a:r>
              <a:r>
                <a:rPr lang="en-US" altLang="en-US" sz="3200" b="1" dirty="0"/>
                <a:t> </a:t>
              </a:r>
              <a:r>
                <a:rPr lang="en-US" altLang="en-US" sz="3200" b="1" dirty="0" err="1"/>
                <a:t>thí</a:t>
              </a:r>
              <a:r>
                <a:rPr lang="en-US" altLang="en-US" sz="3200" b="1" dirty="0"/>
                <a:t> </a:t>
              </a:r>
              <a:r>
                <a:rPr lang="en-US" altLang="en-US" sz="3200" b="1" dirty="0" err="1"/>
                <a:t>nghiệm</a:t>
              </a:r>
              <a:r>
                <a:rPr lang="en-US" altLang="en-US" sz="3200" b="1" dirty="0"/>
                <a:t>, </a:t>
              </a:r>
              <a:r>
                <a:rPr lang="en-US" altLang="en-US" sz="3200" b="1" dirty="0" err="1"/>
                <a:t>một</a:t>
              </a:r>
              <a:r>
                <a:rPr lang="en-US" altLang="en-US" sz="3200" b="1" dirty="0"/>
                <a:t> </a:t>
              </a:r>
              <a:r>
                <a:rPr lang="en-US" altLang="en-US" sz="3200" b="1" dirty="0" err="1"/>
                <a:t>lượng</a:t>
              </a:r>
              <a:r>
                <a:rPr lang="en-US" altLang="en-US" sz="3200" b="1" dirty="0"/>
                <a:t> </a:t>
              </a:r>
              <a:r>
                <a:rPr lang="en-US" altLang="en-US" sz="3200" b="1" dirty="0" err="1"/>
                <a:t>khí</a:t>
              </a:r>
              <a:r>
                <a:rPr lang="en-US" altLang="en-US" sz="3200" b="1" dirty="0"/>
                <a:t> Cl</a:t>
              </a:r>
              <a:r>
                <a:rPr lang="en-US" altLang="en-US" sz="3200" b="1" baseline="-25000" dirty="0"/>
                <a:t>2</a:t>
              </a:r>
              <a:r>
                <a:rPr lang="en-US" altLang="en-US" sz="3200" b="1" dirty="0"/>
                <a:t> </a:t>
              </a:r>
              <a:r>
                <a:rPr lang="en-US" altLang="en-US" sz="3200" b="1" dirty="0" err="1"/>
                <a:t>còn</a:t>
              </a:r>
              <a:r>
                <a:rPr lang="en-US" altLang="en-US" sz="3200" b="1" dirty="0"/>
                <a:t> </a:t>
              </a:r>
              <a:r>
                <a:rPr lang="en-US" altLang="en-US" sz="3200" b="1" dirty="0" err="1"/>
                <a:t>dư</a:t>
              </a:r>
              <a:r>
                <a:rPr lang="en-US" altLang="en-US" sz="3200" b="1" dirty="0"/>
                <a:t>. </a:t>
              </a:r>
              <a:r>
                <a:rPr lang="en-US" altLang="en-US" sz="3200" b="1" dirty="0" err="1"/>
                <a:t>Người</a:t>
              </a:r>
              <a:r>
                <a:rPr lang="en-US" altLang="en-US" sz="3200" b="1" dirty="0"/>
                <a:t> ta </a:t>
              </a:r>
              <a:r>
                <a:rPr lang="en-US" altLang="en-US" sz="3200" b="1" dirty="0" err="1"/>
                <a:t>loại</a:t>
              </a:r>
              <a:r>
                <a:rPr lang="en-US" altLang="en-US" sz="3200" b="1" dirty="0"/>
                <a:t> </a:t>
              </a:r>
              <a:r>
                <a:rPr lang="en-US" altLang="en-US" sz="3200" b="1" dirty="0" err="1"/>
                <a:t>bỏ</a:t>
              </a:r>
              <a:r>
                <a:rPr lang="en-US" altLang="en-US" sz="3200" b="1" dirty="0"/>
                <a:t> </a:t>
              </a:r>
              <a:r>
                <a:rPr lang="en-US" altLang="en-US" sz="3200" b="1" dirty="0" err="1"/>
                <a:t>bằng</a:t>
              </a:r>
              <a:r>
                <a:rPr lang="en-US" altLang="en-US" sz="3200" b="1" dirty="0"/>
                <a:t> </a:t>
              </a:r>
              <a:r>
                <a:rPr lang="en-US" altLang="en-US" sz="3200" b="1" dirty="0" err="1"/>
                <a:t>cách</a:t>
              </a:r>
              <a:r>
                <a:rPr lang="en-US" altLang="en-US" sz="3200" b="1" dirty="0"/>
                <a:t> </a:t>
              </a:r>
              <a:r>
                <a:rPr lang="en-US" altLang="en-US" sz="3200" b="1" dirty="0" err="1"/>
                <a:t>sục</a:t>
              </a:r>
              <a:r>
                <a:rPr lang="en-US" altLang="en-US" sz="3200" b="1" dirty="0"/>
                <a:t> </a:t>
              </a:r>
              <a:r>
                <a:rPr lang="en-US" altLang="en-US" sz="3200" b="1" dirty="0" err="1"/>
                <a:t>khí</a:t>
              </a:r>
              <a:r>
                <a:rPr lang="en-US" altLang="en-US" sz="3200" b="1" dirty="0"/>
                <a:t> Cl</a:t>
              </a:r>
              <a:r>
                <a:rPr lang="en-US" altLang="en-US" sz="3200" b="1" baseline="-25000" dirty="0"/>
                <a:t>2 </a:t>
              </a:r>
              <a:r>
                <a:rPr lang="en-US" altLang="en-US" sz="3200" b="1" dirty="0" err="1"/>
                <a:t>d</a:t>
              </a:r>
              <a:r>
                <a:rPr lang="en-US" altLang="en-US" b="1" dirty="0" err="1"/>
                <a:t>ư</a:t>
              </a:r>
              <a:r>
                <a:rPr lang="en-US" altLang="en-US" b="1" dirty="0"/>
                <a:t> </a:t>
              </a:r>
              <a:r>
                <a:rPr lang="en-US" altLang="en-US" b="1" dirty="0" err="1"/>
                <a:t>vào</a:t>
              </a:r>
              <a:r>
                <a:rPr lang="en-US" altLang="en-US" b="1" dirty="0"/>
                <a:t> </a:t>
              </a:r>
            </a:p>
          </p:txBody>
        </p:sp>
      </p:grpSp>
      <p:sp>
        <p:nvSpPr>
          <p:cNvPr id="20484" name="AutoShape 14">
            <a:hlinkClick r:id="rId4" action="ppaction://hlinksldjump" highlightClick="1"/>
          </p:cNvPr>
          <p:cNvSpPr>
            <a:spLocks noChangeArrowheads="1"/>
          </p:cNvSpPr>
          <p:nvPr/>
        </p:nvSpPr>
        <p:spPr bwMode="auto">
          <a:xfrm>
            <a:off x="8229600" y="6248400"/>
            <a:ext cx="914400" cy="6096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39956" name="Cloud"/>
          <p:cNvSpPr>
            <a:spLocks noChangeAspect="1" noEditPoints="1" noChangeArrowheads="1"/>
          </p:cNvSpPr>
          <p:nvPr/>
        </p:nvSpPr>
        <p:spPr bwMode="auto">
          <a:xfrm>
            <a:off x="1371600" y="2836863"/>
            <a:ext cx="7010400" cy="39449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ln>
          <a:effectLst>
            <a:outerShdw dist="107763" dir="2700000" algn="ctr" rotWithShape="0">
              <a:srgbClr val="808080"/>
            </a:outerShdw>
          </a:effec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dirty="0">
                <a:solidFill>
                  <a:schemeClr val="tx1"/>
                </a:solidFill>
                <a:latin typeface="Times New Roman" panose="02020603050405020304" pitchFamily="18" charset="0"/>
              </a:rPr>
              <a:t> </a:t>
            </a:r>
            <a:r>
              <a:rPr lang="en-US" altLang="en-US" sz="3200" b="1" dirty="0">
                <a:solidFill>
                  <a:schemeClr val="tx1"/>
                </a:solidFill>
                <a:latin typeface="Times New Roman" panose="02020603050405020304" pitchFamily="18" charset="0"/>
              </a:rPr>
              <a:t>A. </a:t>
            </a:r>
            <a:r>
              <a:rPr lang="vi-VN" altLang="en-US" sz="3200" b="1" dirty="0">
                <a:solidFill>
                  <a:schemeClr val="tx1"/>
                </a:solidFill>
                <a:latin typeface="Times New Roman" panose="02020603050405020304" pitchFamily="18" charset="0"/>
              </a:rPr>
              <a:t>d</a:t>
            </a:r>
            <a:r>
              <a:rPr lang="en-US" altLang="en-US" sz="3200" b="1" dirty="0" err="1">
                <a:solidFill>
                  <a:schemeClr val="tx1"/>
                </a:solidFill>
                <a:latin typeface="Times New Roman" panose="02020603050405020304" pitchFamily="18" charset="0"/>
              </a:rPr>
              <a:t>ung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dịch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HCl</a:t>
            </a:r>
            <a:r>
              <a:rPr lang="vi-VN" altLang="en-US" sz="3200" b="1" dirty="0">
                <a:solidFill>
                  <a:schemeClr val="tx1"/>
                </a:solidFill>
                <a:latin typeface="Times New Roman" panose="02020603050405020304" pitchFamily="18" charset="0"/>
              </a:rPr>
              <a:t>.</a:t>
            </a:r>
            <a:endParaRPr lang="en-US" altLang="en-US" sz="3200" b="1" dirty="0">
              <a:solidFill>
                <a:schemeClr val="tx1"/>
              </a:solidFill>
              <a:latin typeface="Times New Roman" panose="02020603050405020304" pitchFamily="18" charset="0"/>
            </a:endParaRPr>
          </a:p>
          <a:p>
            <a:pPr eaLnBrk="1" hangingPunct="1">
              <a:spcBef>
                <a:spcPct val="0"/>
              </a:spcBef>
              <a:buClrTx/>
              <a:buSzTx/>
              <a:buFontTx/>
              <a:buNone/>
            </a:pPr>
            <a:r>
              <a:rPr lang="en-US" altLang="en-US" sz="3200" b="1" dirty="0">
                <a:solidFill>
                  <a:schemeClr val="tx1"/>
                </a:solidFill>
                <a:latin typeface="Times New Roman" panose="02020603050405020304" pitchFamily="18" charset="0"/>
              </a:rPr>
              <a:t> B. </a:t>
            </a:r>
            <a:r>
              <a:rPr lang="vi-VN" altLang="en-US" sz="3200" b="1" dirty="0">
                <a:solidFill>
                  <a:schemeClr val="tx1"/>
                </a:solidFill>
                <a:latin typeface="Times New Roman" panose="02020603050405020304" pitchFamily="18" charset="0"/>
              </a:rPr>
              <a:t>d</a:t>
            </a:r>
            <a:r>
              <a:rPr lang="en-US" altLang="en-US" sz="3200" b="1" dirty="0" err="1">
                <a:solidFill>
                  <a:schemeClr val="tx1"/>
                </a:solidFill>
                <a:latin typeface="Times New Roman" panose="02020603050405020304" pitchFamily="18" charset="0"/>
              </a:rPr>
              <a:t>ung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dịch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NaOH</a:t>
            </a:r>
            <a:r>
              <a:rPr lang="vi-VN" altLang="en-US" sz="3200" b="1" dirty="0">
                <a:solidFill>
                  <a:schemeClr val="tx1"/>
                </a:solidFill>
                <a:latin typeface="Times New Roman" panose="02020603050405020304" pitchFamily="18" charset="0"/>
              </a:rPr>
              <a:t>.</a:t>
            </a:r>
            <a:endParaRPr lang="en-US" altLang="en-US" sz="3200" b="1" dirty="0">
              <a:solidFill>
                <a:schemeClr val="tx1"/>
              </a:solidFill>
              <a:latin typeface="Times New Roman" panose="02020603050405020304" pitchFamily="18" charset="0"/>
            </a:endParaRPr>
          </a:p>
          <a:p>
            <a:pPr eaLnBrk="1" hangingPunct="1">
              <a:spcBef>
                <a:spcPct val="0"/>
              </a:spcBef>
              <a:buClrTx/>
              <a:buSzTx/>
              <a:buFontTx/>
              <a:buNone/>
            </a:pPr>
            <a:r>
              <a:rPr lang="en-US" altLang="en-US" sz="3200" b="1" dirty="0">
                <a:solidFill>
                  <a:schemeClr val="tx1"/>
                </a:solidFill>
                <a:latin typeface="Times New Roman" panose="02020603050405020304" pitchFamily="18" charset="0"/>
              </a:rPr>
              <a:t> C. </a:t>
            </a:r>
            <a:r>
              <a:rPr lang="vi-VN" altLang="en-US" sz="3200" b="1" dirty="0">
                <a:solidFill>
                  <a:schemeClr val="tx1"/>
                </a:solidFill>
                <a:latin typeface="Times New Roman" panose="02020603050405020304" pitchFamily="18" charset="0"/>
              </a:rPr>
              <a:t>d</a:t>
            </a:r>
            <a:r>
              <a:rPr lang="en-US" altLang="en-US" sz="3200" b="1" dirty="0" err="1">
                <a:solidFill>
                  <a:schemeClr val="tx1"/>
                </a:solidFill>
                <a:latin typeface="Times New Roman" panose="02020603050405020304" pitchFamily="18" charset="0"/>
              </a:rPr>
              <a:t>ung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dịch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NaCl</a:t>
            </a:r>
            <a:r>
              <a:rPr lang="vi-VN" altLang="en-US" sz="3200" b="1" dirty="0">
                <a:solidFill>
                  <a:schemeClr val="tx1"/>
                </a:solidFill>
                <a:latin typeface="Times New Roman" panose="02020603050405020304" pitchFamily="18" charset="0"/>
              </a:rPr>
              <a:t>.</a:t>
            </a:r>
            <a:r>
              <a:rPr lang="en-US" altLang="en-US" sz="3200" b="1" dirty="0">
                <a:solidFill>
                  <a:schemeClr val="tx1"/>
                </a:solidFill>
                <a:latin typeface="Times New Roman" panose="02020603050405020304" pitchFamily="18" charset="0"/>
              </a:rPr>
              <a:t> </a:t>
            </a:r>
          </a:p>
          <a:p>
            <a:pPr eaLnBrk="1" hangingPunct="1">
              <a:spcBef>
                <a:spcPct val="0"/>
              </a:spcBef>
              <a:buClrTx/>
              <a:buSzTx/>
              <a:buFontTx/>
              <a:buNone/>
            </a:pPr>
            <a:r>
              <a:rPr lang="en-US" altLang="en-US" sz="3200" b="1" dirty="0">
                <a:solidFill>
                  <a:schemeClr val="tx1"/>
                </a:solidFill>
                <a:latin typeface="Times New Roman" panose="02020603050405020304" pitchFamily="18" charset="0"/>
              </a:rPr>
              <a:t> D. </a:t>
            </a:r>
            <a:r>
              <a:rPr lang="vi-VN" altLang="en-US" sz="3200" b="1" dirty="0">
                <a:solidFill>
                  <a:schemeClr val="tx1"/>
                </a:solidFill>
                <a:latin typeface="Times New Roman" panose="02020603050405020304" pitchFamily="18" charset="0"/>
              </a:rPr>
              <a:t>n</a:t>
            </a:r>
            <a:r>
              <a:rPr lang="en-US" altLang="en-US" sz="3200" b="1" dirty="0" err="1">
                <a:solidFill>
                  <a:schemeClr val="tx1"/>
                </a:solidFill>
                <a:latin typeface="Times New Roman" panose="02020603050405020304" pitchFamily="18" charset="0"/>
              </a:rPr>
              <a:t>ước</a:t>
            </a:r>
            <a:r>
              <a:rPr lang="vi-VN" altLang="en-US" sz="3200" b="1" dirty="0">
                <a:solidFill>
                  <a:schemeClr val="tx1"/>
                </a:solidFill>
                <a:latin typeface="Times New Roman" panose="02020603050405020304" pitchFamily="18" charset="0"/>
              </a:rPr>
              <a:t>.</a:t>
            </a:r>
            <a:endParaRPr lang="en-US" altLang="en-US" sz="3200" b="1" dirty="0">
              <a:solidFill>
                <a:schemeClr val="tx1"/>
              </a:solidFill>
              <a:latin typeface="Times New Roman" panose="02020603050405020304" pitchFamily="18" charset="0"/>
            </a:endParaRPr>
          </a:p>
          <a:p>
            <a:pPr eaLnBrk="1" hangingPunct="1">
              <a:spcBef>
                <a:spcPct val="0"/>
              </a:spcBef>
              <a:buClrTx/>
              <a:buSzTx/>
              <a:buFontTx/>
              <a:buNone/>
            </a:pPr>
            <a:endParaRPr lang="en-US" altLang="en-US" sz="32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3200" b="1" dirty="0">
              <a:solidFill>
                <a:schemeClr val="tx1"/>
              </a:solidFill>
              <a:latin typeface="Arial" panose="020B0604020202020204" pitchFamily="34" charset="0"/>
            </a:endParaRPr>
          </a:p>
        </p:txBody>
      </p:sp>
      <p:sp>
        <p:nvSpPr>
          <p:cNvPr id="39960" name="Oval 24"/>
          <p:cNvSpPr>
            <a:spLocks noChangeArrowheads="1"/>
          </p:cNvSpPr>
          <p:nvPr/>
        </p:nvSpPr>
        <p:spPr bwMode="auto">
          <a:xfrm>
            <a:off x="2286000" y="3962400"/>
            <a:ext cx="685800"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0487" name="AutoShape 8" descr="VỎ HỘP QUÀ TẶNG - Home | Facebook"/>
          <p:cNvSpPr>
            <a:spLocks noChangeAspect="1" noChangeArrowheads="1"/>
          </p:cNvSpPr>
          <p:nvPr/>
        </p:nvSpPr>
        <p:spPr bwMode="auto">
          <a:xfrm>
            <a:off x="180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994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95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996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animBg="1" autoUpdateAnimBg="0"/>
      <p:bldP spid="3996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1506" name="Picture 5" descr="ho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003300"/>
            <a:ext cx="9144000" cy="76200"/>
          </a:xfrm>
          <a:prstGeom prst="rect">
            <a:avLst/>
          </a:prstGeom>
          <a:solidFill>
            <a:srgbClr val="FF3300"/>
          </a:solidFill>
          <a:ln w="9525">
            <a:solidFill>
              <a:srgbClr val="FF3300"/>
            </a:solidFill>
            <a:miter lim="800000"/>
            <a:headEnd/>
            <a:tailEnd/>
          </a:ln>
        </p:spPr>
      </p:pic>
      <p:sp>
        <p:nvSpPr>
          <p:cNvPr id="27654" name="Text Box 6"/>
          <p:cNvSpPr txBox="1">
            <a:spLocks noChangeArrowheads="1"/>
          </p:cNvSpPr>
          <p:nvPr/>
        </p:nvSpPr>
        <p:spPr bwMode="auto">
          <a:xfrm>
            <a:off x="152400" y="12192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a:t>
            </a:r>
            <a:r>
              <a:rPr lang="en-US" altLang="en-US" sz="3200" b="1">
                <a:solidFill>
                  <a:schemeClr val="tx1"/>
                </a:solidFill>
                <a:latin typeface="Times New Roman" panose="02020603050405020304" pitchFamily="18" charset="0"/>
              </a:rPr>
              <a:t>Hoàn thành sơ đồ phản ứng</a:t>
            </a:r>
          </a:p>
        </p:txBody>
      </p:sp>
      <p:sp>
        <p:nvSpPr>
          <p:cNvPr id="27655" name="Text Box 7"/>
          <p:cNvSpPr txBox="1">
            <a:spLocks noChangeArrowheads="1"/>
          </p:cNvSpPr>
          <p:nvPr/>
        </p:nvSpPr>
        <p:spPr bwMode="auto">
          <a:xfrm>
            <a:off x="104775" y="1981200"/>
            <a:ext cx="9648825"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indent="-514350" eaLnBrk="1" hangingPunct="1">
              <a:lnSpc>
                <a:spcPct val="100000"/>
              </a:lnSpc>
              <a:spcBef>
                <a:spcPct val="50000"/>
              </a:spcBef>
              <a:buFontTx/>
              <a:buAutoNum type="arabicPeriod"/>
              <a:defRPr/>
            </a:pPr>
            <a:r>
              <a:rPr lang="en-US" altLang="en-US" sz="3200" dirty="0">
                <a:latin typeface="Times New Roman" panose="02020603050405020304" pitchFamily="18" charset="0"/>
              </a:rPr>
              <a:t>Zn</a:t>
            </a:r>
            <a:r>
              <a:rPr lang="en-US" altLang="en-US" sz="3200" baseline="-25000" dirty="0">
                <a:latin typeface="Times New Roman" panose="02020603050405020304" pitchFamily="18" charset="0"/>
              </a:rPr>
              <a:t> </a:t>
            </a:r>
            <a:r>
              <a:rPr lang="en-US" altLang="en-US" sz="3200" dirty="0">
                <a:latin typeface="Times New Roman" panose="02020603050405020304" pitchFamily="18" charset="0"/>
              </a:rPr>
              <a:t>    +     Cl</a:t>
            </a:r>
            <a:r>
              <a:rPr lang="en-US" altLang="en-US" sz="3200" baseline="-25000" dirty="0">
                <a:latin typeface="Times New Roman" panose="02020603050405020304" pitchFamily="18" charset="0"/>
              </a:rPr>
              <a:t>2  </a:t>
            </a:r>
            <a:r>
              <a:rPr lang="en-US" altLang="en-US" sz="3200" dirty="0">
                <a:latin typeface="Times New Roman" panose="02020603050405020304" pitchFamily="18" charset="0"/>
              </a:rPr>
              <a:t>                      </a:t>
            </a:r>
          </a:p>
          <a:p>
            <a:pPr marL="514350" indent="-514350" eaLnBrk="1" hangingPunct="1">
              <a:lnSpc>
                <a:spcPct val="100000"/>
              </a:lnSpc>
              <a:spcBef>
                <a:spcPct val="50000"/>
              </a:spcBef>
              <a:buFontTx/>
              <a:buAutoNum type="arabicPeriod"/>
              <a:defRPr/>
            </a:pPr>
            <a:r>
              <a:rPr lang="en-US" altLang="en-US" sz="3200" dirty="0">
                <a:latin typeface="Times New Roman" panose="02020603050405020304" pitchFamily="18" charset="0"/>
              </a:rPr>
              <a:t> Cl</a:t>
            </a:r>
            <a:r>
              <a:rPr lang="en-US" altLang="en-US" sz="3200" baseline="-25000" dirty="0">
                <a:latin typeface="Times New Roman" panose="02020603050405020304" pitchFamily="18" charset="0"/>
              </a:rPr>
              <a:t>2 </a:t>
            </a:r>
            <a:r>
              <a:rPr lang="en-US" altLang="en-US" sz="3200" dirty="0">
                <a:latin typeface="Times New Roman" panose="02020603050405020304" pitchFamily="18" charset="0"/>
              </a:rPr>
              <a:t>   +      H</a:t>
            </a:r>
            <a:r>
              <a:rPr lang="en-US" altLang="en-US" sz="3200" baseline="-25000" dirty="0">
                <a:latin typeface="Times New Roman" panose="02020603050405020304" pitchFamily="18" charset="0"/>
              </a:rPr>
              <a:t>2 </a:t>
            </a:r>
            <a:r>
              <a:rPr lang="en-US" altLang="en-US" sz="3200" dirty="0">
                <a:latin typeface="Times New Roman" panose="02020603050405020304" pitchFamily="18" charset="0"/>
              </a:rPr>
              <a:t>                       </a:t>
            </a:r>
          </a:p>
          <a:p>
            <a:pPr marL="514350" indent="-514350" eaLnBrk="1" hangingPunct="1">
              <a:lnSpc>
                <a:spcPct val="100000"/>
              </a:lnSpc>
              <a:spcBef>
                <a:spcPct val="50000"/>
              </a:spcBef>
              <a:buFontTx/>
              <a:buAutoNum type="arabicPeriod"/>
              <a:defRPr/>
            </a:pPr>
            <a:r>
              <a:rPr lang="en-US" altLang="en-US" sz="3200" dirty="0">
                <a:latin typeface="Times New Roman" panose="02020603050405020304" pitchFamily="18" charset="0"/>
              </a:rPr>
              <a:t> Cl</a:t>
            </a:r>
            <a:r>
              <a:rPr lang="en-US" altLang="en-US" sz="3200" baseline="-25000" dirty="0">
                <a:latin typeface="Times New Roman" panose="02020603050405020304" pitchFamily="18" charset="0"/>
              </a:rPr>
              <a:t>2 </a:t>
            </a:r>
            <a:r>
              <a:rPr lang="en-US" altLang="en-US" sz="3200" dirty="0">
                <a:latin typeface="Times New Roman" panose="02020603050405020304" pitchFamily="18" charset="0"/>
              </a:rPr>
              <a:t>    +     H</a:t>
            </a:r>
            <a:r>
              <a:rPr lang="en-US" altLang="en-US" sz="3200" baseline="-25000" dirty="0">
                <a:latin typeface="Times New Roman" panose="02020603050405020304" pitchFamily="18" charset="0"/>
              </a:rPr>
              <a:t>2</a:t>
            </a:r>
            <a:r>
              <a:rPr lang="en-US" altLang="en-US" sz="3200" dirty="0">
                <a:latin typeface="Times New Roman" panose="02020603050405020304" pitchFamily="18" charset="0"/>
              </a:rPr>
              <a:t>O</a:t>
            </a:r>
          </a:p>
          <a:p>
            <a:pPr eaLnBrk="1" hangingPunct="1">
              <a:lnSpc>
                <a:spcPct val="100000"/>
              </a:lnSpc>
              <a:spcBef>
                <a:spcPct val="50000"/>
              </a:spcBef>
              <a:buFontTx/>
              <a:buNone/>
              <a:defRPr/>
            </a:pPr>
            <a:r>
              <a:rPr lang="en-US" altLang="en-US" dirty="0">
                <a:latin typeface="Times New Roman" panose="02020603050405020304" pitchFamily="18" charset="0"/>
              </a:rPr>
              <a:t>4.   </a:t>
            </a:r>
            <a:r>
              <a:rPr lang="pt-BR" altLang="en-US" dirty="0">
                <a:latin typeface="Times New Roman" panose="02020603050405020304" pitchFamily="18" charset="0"/>
              </a:rPr>
              <a:t>Cl</a:t>
            </a:r>
            <a:r>
              <a:rPr lang="pt-BR" altLang="en-US" baseline="-25000" dirty="0">
                <a:latin typeface="Times New Roman" panose="02020603050405020304" pitchFamily="18" charset="0"/>
              </a:rPr>
              <a:t>2</a:t>
            </a:r>
            <a:r>
              <a:rPr lang="pt-BR" altLang="en-US" dirty="0">
                <a:latin typeface="Times New Roman" panose="02020603050405020304" pitchFamily="18" charset="0"/>
              </a:rPr>
              <a:t>     +     2NaOH</a:t>
            </a:r>
            <a:endParaRPr lang="en-US" altLang="en-US" sz="3200" dirty="0">
              <a:latin typeface="Times New Roman" panose="02020603050405020304" pitchFamily="18" charset="0"/>
            </a:endParaRPr>
          </a:p>
        </p:txBody>
      </p:sp>
      <p:graphicFrame>
        <p:nvGraphicFramePr>
          <p:cNvPr id="27656" name="Object 8"/>
          <p:cNvGraphicFramePr>
            <a:graphicFrameLocks noChangeAspect="1"/>
          </p:cNvGraphicFramePr>
          <p:nvPr/>
        </p:nvGraphicFramePr>
        <p:xfrm>
          <a:off x="3733800" y="1917700"/>
          <a:ext cx="1066800" cy="533400"/>
        </p:xfrm>
        <a:graphic>
          <a:graphicData uri="http://schemas.openxmlformats.org/presentationml/2006/ole">
            <mc:AlternateContent xmlns:mc="http://schemas.openxmlformats.org/markup-compatibility/2006">
              <mc:Choice xmlns:v="urn:schemas-microsoft-com:vml" Requires="v">
                <p:oleObj spid="_x0000_s21571" name="Equation" r:id="rId5" imgW="431800" imgH="228600" progId="Equation.DSMT4">
                  <p:embed/>
                </p:oleObj>
              </mc:Choice>
              <mc:Fallback>
                <p:oleObj name="Equation" r:id="rId5" imgW="431800" imgH="2286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917700"/>
                        <a:ext cx="1066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9"/>
          <p:cNvGraphicFramePr>
            <a:graphicFrameLocks noChangeAspect="1"/>
          </p:cNvGraphicFramePr>
          <p:nvPr/>
        </p:nvGraphicFramePr>
        <p:xfrm>
          <a:off x="3686175" y="2705100"/>
          <a:ext cx="1066800" cy="533400"/>
        </p:xfrm>
        <a:graphic>
          <a:graphicData uri="http://schemas.openxmlformats.org/presentationml/2006/ole">
            <mc:AlternateContent xmlns:mc="http://schemas.openxmlformats.org/markup-compatibility/2006">
              <mc:Choice xmlns:v="urn:schemas-microsoft-com:vml" Requires="v">
                <p:oleObj spid="_x0000_s21572" name="Equation" r:id="rId7" imgW="431800" imgH="228600" progId="Equation.DSMT4">
                  <p:embed/>
                </p:oleObj>
              </mc:Choice>
              <mc:Fallback>
                <p:oleObj name="Equation" r:id="rId7" imgW="431800" imgH="2286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6175" y="2705100"/>
                        <a:ext cx="1066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810000" y="3578225"/>
          <a:ext cx="762000" cy="541338"/>
        </p:xfrm>
        <a:graphic>
          <a:graphicData uri="http://schemas.openxmlformats.org/presentationml/2006/ole">
            <mc:AlternateContent xmlns:mc="http://schemas.openxmlformats.org/markup-compatibility/2006">
              <mc:Choice xmlns:v="urn:schemas-microsoft-com:vml" Requires="v">
                <p:oleObj spid="_x0000_s21573" name="Equation" r:id="rId8" imgW="393700" imgH="254000" progId="Equation.DSMT4">
                  <p:embed/>
                </p:oleObj>
              </mc:Choice>
              <mc:Fallback>
                <p:oleObj name="Equation" r:id="rId8" imgW="393700" imgH="2540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3578225"/>
                        <a:ext cx="762000" cy="5413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9" name="Object 11"/>
          <p:cNvGraphicFramePr>
            <a:graphicFrameLocks noChangeAspect="1"/>
          </p:cNvGraphicFramePr>
          <p:nvPr/>
        </p:nvGraphicFramePr>
        <p:xfrm>
          <a:off x="3678238" y="4164013"/>
          <a:ext cx="762000" cy="393700"/>
        </p:xfrm>
        <a:graphic>
          <a:graphicData uri="http://schemas.openxmlformats.org/presentationml/2006/ole">
            <mc:AlternateContent xmlns:mc="http://schemas.openxmlformats.org/markup-compatibility/2006">
              <mc:Choice xmlns:v="urn:schemas-microsoft-com:vml" Requires="v">
                <p:oleObj spid="_x0000_s21574" name="Equation" r:id="rId10" imgW="393700" imgH="203200" progId="Equation.DSMT4">
                  <p:embed/>
                </p:oleObj>
              </mc:Choice>
              <mc:Fallback>
                <p:oleObj name="Equation" r:id="rId10" imgW="393700" imgH="2032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8238" y="4164013"/>
                        <a:ext cx="7620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a:spLocks noChangeArrowheads="1"/>
          </p:cNvSpPr>
          <p:nvPr/>
        </p:nvSpPr>
        <p:spPr bwMode="auto">
          <a:xfrm>
            <a:off x="4740275" y="1971675"/>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ZnCl</a:t>
            </a:r>
            <a:r>
              <a:rPr lang="en-US" altLang="en-US" baseline="-25000">
                <a:solidFill>
                  <a:schemeClr val="tx1"/>
                </a:solidFill>
                <a:latin typeface="Times New Roman" panose="02020603050405020304" pitchFamily="18" charset="0"/>
              </a:rPr>
              <a:t>2  </a:t>
            </a:r>
          </a:p>
        </p:txBody>
      </p:sp>
      <p:sp>
        <p:nvSpPr>
          <p:cNvPr id="3" name="Rectangle 2"/>
          <p:cNvSpPr>
            <a:spLocks noChangeArrowheads="1"/>
          </p:cNvSpPr>
          <p:nvPr/>
        </p:nvSpPr>
        <p:spPr bwMode="auto">
          <a:xfrm>
            <a:off x="4929188" y="2814638"/>
            <a:ext cx="1020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2HCl</a:t>
            </a:r>
            <a:r>
              <a:rPr lang="en-US" altLang="en-US" baseline="-25000">
                <a:solidFill>
                  <a:schemeClr val="tx1"/>
                </a:solidFill>
                <a:latin typeface="Times New Roman" panose="02020603050405020304" pitchFamily="18" charset="0"/>
              </a:rPr>
              <a:t> </a:t>
            </a:r>
            <a:endParaRPr lang="en-US" altLang="en-US">
              <a:solidFill>
                <a:schemeClr val="tx1"/>
              </a:solidFill>
              <a:latin typeface="Times New Roman" panose="02020603050405020304" pitchFamily="18" charset="0"/>
            </a:endParaRPr>
          </a:p>
        </p:txBody>
      </p:sp>
      <p:sp>
        <p:nvSpPr>
          <p:cNvPr id="4" name="Rectangle 3"/>
          <p:cNvSpPr>
            <a:spLocks noChangeArrowheads="1"/>
          </p:cNvSpPr>
          <p:nvPr/>
        </p:nvSpPr>
        <p:spPr bwMode="auto">
          <a:xfrm>
            <a:off x="4929188" y="3490913"/>
            <a:ext cx="2560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latin typeface="Times New Roman" panose="02020603050405020304" pitchFamily="18" charset="0"/>
              </a:rPr>
              <a:t>HCl    +   HClO </a:t>
            </a:r>
          </a:p>
        </p:txBody>
      </p:sp>
      <p:sp>
        <p:nvSpPr>
          <p:cNvPr id="5" name="Rectangle 4"/>
          <p:cNvSpPr>
            <a:spLocks noChangeArrowheads="1"/>
          </p:cNvSpPr>
          <p:nvPr/>
        </p:nvSpPr>
        <p:spPr bwMode="auto">
          <a:xfrm>
            <a:off x="4740275" y="4119563"/>
            <a:ext cx="383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pt-BR" altLang="en-US">
                <a:solidFill>
                  <a:schemeClr val="tx1"/>
                </a:solidFill>
                <a:latin typeface="Times New Roman" panose="02020603050405020304" pitchFamily="18" charset="0"/>
              </a:rPr>
              <a:t>NaCl</a:t>
            </a:r>
            <a:r>
              <a:rPr lang="en-US" altLang="en-US" baseline="-25000">
                <a:solidFill>
                  <a:schemeClr val="tx1"/>
                </a:solidFill>
                <a:latin typeface="Times New Roman" panose="02020603050405020304" pitchFamily="18" charset="0"/>
              </a:rPr>
              <a:t>  </a:t>
            </a:r>
            <a:r>
              <a:rPr lang="pt-BR" altLang="en-US">
                <a:solidFill>
                  <a:schemeClr val="tx1"/>
                </a:solidFill>
                <a:latin typeface="Times New Roman" panose="02020603050405020304" pitchFamily="18" charset="0"/>
              </a:rPr>
              <a:t> +   NaClO  +  H</a:t>
            </a:r>
            <a:r>
              <a:rPr lang="pt-BR" altLang="en-US" baseline="-25000">
                <a:solidFill>
                  <a:schemeClr val="tx1"/>
                </a:solidFill>
                <a:latin typeface="Times New Roman" panose="02020603050405020304" pitchFamily="18" charset="0"/>
              </a:rPr>
              <a:t>2</a:t>
            </a:r>
            <a:r>
              <a:rPr lang="pt-BR" altLang="en-US">
                <a:solidFill>
                  <a:schemeClr val="tx1"/>
                </a:solidFill>
                <a:latin typeface="Times New Roman" panose="02020603050405020304" pitchFamily="18" charset="0"/>
              </a:rPr>
              <a:t>O</a:t>
            </a:r>
            <a:endParaRPr lang="en-US" altLang="en-US" sz="3200">
              <a:solidFill>
                <a:schemeClr val="tx1"/>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decel="50000" fill="hold">
                                          <p:stCondLst>
                                            <p:cond delay="0"/>
                                          </p:stCondLst>
                                        </p:cTn>
                                        <p:tgtEl>
                                          <p:spTgt spid="276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54"/>
                                        </p:tgtEl>
                                        <p:attrNameLst>
                                          <p:attrName>ppt_w</p:attrName>
                                        </p:attrNameLst>
                                      </p:cBhvr>
                                      <p:tavLst>
                                        <p:tav tm="0">
                                          <p:val>
                                            <p:strVal val="#ppt_w*.05"/>
                                          </p:val>
                                        </p:tav>
                                        <p:tav tm="100000">
                                          <p:val>
                                            <p:strVal val="#ppt_w"/>
                                          </p:val>
                                        </p:tav>
                                      </p:tavLst>
                                    </p:anim>
                                    <p:anim calcmode="lin" valueType="num">
                                      <p:cBhvr>
                                        <p:cTn id="10" dur="1000" fill="hold"/>
                                        <p:tgtEl>
                                          <p:spTgt spid="276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5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27655"/>
                                        </p:tgtEl>
                                        <p:attrNameLst>
                                          <p:attrName>style.visibility</p:attrName>
                                        </p:attrNameLst>
                                      </p:cBhvr>
                                      <p:to>
                                        <p:strVal val="visible"/>
                                      </p:to>
                                    </p:set>
                                    <p:anim calcmode="lin" valueType="num">
                                      <p:cBhvr>
                                        <p:cTn id="17" dur="500" fill="hold"/>
                                        <p:tgtEl>
                                          <p:spTgt spid="27655"/>
                                        </p:tgtEl>
                                        <p:attrNameLst>
                                          <p:attrName>ppt_w</p:attrName>
                                        </p:attrNameLst>
                                      </p:cBhvr>
                                      <p:tavLst>
                                        <p:tav tm="0">
                                          <p:val>
                                            <p:fltVal val="0"/>
                                          </p:val>
                                        </p:tav>
                                        <p:tav tm="100000">
                                          <p:val>
                                            <p:strVal val="#ppt_w"/>
                                          </p:val>
                                        </p:tav>
                                      </p:tavLst>
                                    </p:anim>
                                    <p:anim calcmode="lin" valueType="num">
                                      <p:cBhvr>
                                        <p:cTn id="18" dur="500" fill="hold"/>
                                        <p:tgtEl>
                                          <p:spTgt spid="2765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7656"/>
                                        </p:tgtEl>
                                        <p:attrNameLst>
                                          <p:attrName>style.visibility</p:attrName>
                                        </p:attrNameLst>
                                      </p:cBhvr>
                                      <p:to>
                                        <p:strVal val="visible"/>
                                      </p:to>
                                    </p:set>
                                    <p:anim calcmode="lin" valueType="num">
                                      <p:cBhvr>
                                        <p:cTn id="23" dur="500" fill="hold"/>
                                        <p:tgtEl>
                                          <p:spTgt spid="27656"/>
                                        </p:tgtEl>
                                        <p:attrNameLst>
                                          <p:attrName>ppt_w</p:attrName>
                                        </p:attrNameLst>
                                      </p:cBhvr>
                                      <p:tavLst>
                                        <p:tav tm="0">
                                          <p:val>
                                            <p:fltVal val="0"/>
                                          </p:val>
                                        </p:tav>
                                        <p:tav tm="100000">
                                          <p:val>
                                            <p:strVal val="#ppt_w"/>
                                          </p:val>
                                        </p:tav>
                                      </p:tavLst>
                                    </p:anim>
                                    <p:anim calcmode="lin" valueType="num">
                                      <p:cBhvr>
                                        <p:cTn id="24" dur="500" fill="hold"/>
                                        <p:tgtEl>
                                          <p:spTgt spid="27656"/>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7657"/>
                                        </p:tgtEl>
                                        <p:attrNameLst>
                                          <p:attrName>style.visibility</p:attrName>
                                        </p:attrNameLst>
                                      </p:cBhvr>
                                      <p:to>
                                        <p:strVal val="visible"/>
                                      </p:to>
                                    </p:set>
                                    <p:anim calcmode="lin" valueType="num">
                                      <p:cBhvr>
                                        <p:cTn id="32" dur="500" fill="hold"/>
                                        <p:tgtEl>
                                          <p:spTgt spid="27657"/>
                                        </p:tgtEl>
                                        <p:attrNameLst>
                                          <p:attrName>ppt_w</p:attrName>
                                        </p:attrNameLst>
                                      </p:cBhvr>
                                      <p:tavLst>
                                        <p:tav tm="0">
                                          <p:val>
                                            <p:fltVal val="0"/>
                                          </p:val>
                                        </p:tav>
                                        <p:tav tm="100000">
                                          <p:val>
                                            <p:strVal val="#ppt_w"/>
                                          </p:val>
                                        </p:tav>
                                      </p:tavLst>
                                    </p:anim>
                                    <p:anim calcmode="lin" valueType="num">
                                      <p:cBhvr>
                                        <p:cTn id="33" dur="500" fill="hold"/>
                                        <p:tgtEl>
                                          <p:spTgt spid="27657"/>
                                        </p:tgtEl>
                                        <p:attrNameLst>
                                          <p:attrName>ppt_h</p:attrName>
                                        </p:attrNameLst>
                                      </p:cBhvr>
                                      <p:tavLst>
                                        <p:tav tm="0">
                                          <p:val>
                                            <p:fltVal val="0"/>
                                          </p:val>
                                        </p:tav>
                                        <p:tav tm="100000">
                                          <p:val>
                                            <p:strVal val="#ppt_h"/>
                                          </p:val>
                                        </p:tav>
                                      </p:tavLst>
                                    </p:anim>
                                  </p:childTnLst>
                                </p:cTn>
                              </p:par>
                              <p:par>
                                <p:cTn id="34" presetID="1"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7658"/>
                                        </p:tgtEl>
                                        <p:attrNameLst>
                                          <p:attrName>style.visibility</p:attrName>
                                        </p:attrNameLst>
                                      </p:cBhvr>
                                      <p:to>
                                        <p:strVal val="visible"/>
                                      </p:to>
                                    </p:set>
                                    <p:anim calcmode="lin" valueType="num">
                                      <p:cBhvr>
                                        <p:cTn id="40" dur="500" fill="hold"/>
                                        <p:tgtEl>
                                          <p:spTgt spid="27658"/>
                                        </p:tgtEl>
                                        <p:attrNameLst>
                                          <p:attrName>ppt_w</p:attrName>
                                        </p:attrNameLst>
                                      </p:cBhvr>
                                      <p:tavLst>
                                        <p:tav tm="0">
                                          <p:val>
                                            <p:fltVal val="0"/>
                                          </p:val>
                                        </p:tav>
                                        <p:tav tm="100000">
                                          <p:val>
                                            <p:strVal val="#ppt_w"/>
                                          </p:val>
                                        </p:tav>
                                      </p:tavLst>
                                    </p:anim>
                                    <p:anim calcmode="lin" valueType="num">
                                      <p:cBhvr>
                                        <p:cTn id="41" dur="500" fill="hold"/>
                                        <p:tgtEl>
                                          <p:spTgt spid="27658"/>
                                        </p:tgtEl>
                                        <p:attrNameLst>
                                          <p:attrName>ppt_h</p:attrName>
                                        </p:attrNameLst>
                                      </p:cBhvr>
                                      <p:tavLst>
                                        <p:tav tm="0">
                                          <p:val>
                                            <p:fltVal val="0"/>
                                          </p:val>
                                        </p:tav>
                                        <p:tav tm="100000">
                                          <p:val>
                                            <p:strVal val="#ppt_h"/>
                                          </p:val>
                                        </p:tav>
                                      </p:tavLst>
                                    </p:anim>
                                  </p:childTnLst>
                                </p:cTn>
                              </p:par>
                              <p:par>
                                <p:cTn id="42" presetID="1"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27659"/>
                                        </p:tgtEl>
                                        <p:attrNameLst>
                                          <p:attrName>style.visibility</p:attrName>
                                        </p:attrNameLst>
                                      </p:cBhvr>
                                      <p:to>
                                        <p:strVal val="visible"/>
                                      </p:to>
                                    </p:set>
                                    <p:anim calcmode="lin" valueType="num">
                                      <p:cBhvr>
                                        <p:cTn id="48" dur="500" fill="hold"/>
                                        <p:tgtEl>
                                          <p:spTgt spid="27659"/>
                                        </p:tgtEl>
                                        <p:attrNameLst>
                                          <p:attrName>ppt_w</p:attrName>
                                        </p:attrNameLst>
                                      </p:cBhvr>
                                      <p:tavLst>
                                        <p:tav tm="0">
                                          <p:val>
                                            <p:fltVal val="0"/>
                                          </p:val>
                                        </p:tav>
                                        <p:tav tm="100000">
                                          <p:val>
                                            <p:strVal val="#ppt_w"/>
                                          </p:val>
                                        </p:tav>
                                      </p:tavLst>
                                    </p:anim>
                                    <p:anim calcmode="lin" valueType="num">
                                      <p:cBhvr>
                                        <p:cTn id="49" dur="500" fill="hold"/>
                                        <p:tgtEl>
                                          <p:spTgt spid="27659"/>
                                        </p:tgtEl>
                                        <p:attrNameLst>
                                          <p:attrName>ppt_h</p:attrName>
                                        </p:attrNameLst>
                                      </p:cBhvr>
                                      <p:tavLst>
                                        <p:tav tm="0">
                                          <p:val>
                                            <p:fltVal val="0"/>
                                          </p:val>
                                        </p:tav>
                                        <p:tav tm="100000">
                                          <p:val>
                                            <p:strVal val="#ppt_h"/>
                                          </p:val>
                                        </p:tav>
                                      </p:tavLst>
                                    </p:anim>
                                  </p:childTnLst>
                                </p:cTn>
                              </p:par>
                              <p:par>
                                <p:cTn id="50" presetID="1" presetClass="entr" presetSubtype="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2530" name="Picture 5" descr="ho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003300"/>
            <a:ext cx="9144000" cy="76200"/>
          </a:xfrm>
          <a:prstGeom prst="rect">
            <a:avLst/>
          </a:prstGeom>
          <a:solidFill>
            <a:srgbClr val="FF3300"/>
          </a:solidFill>
          <a:ln w="9525">
            <a:solidFill>
              <a:srgbClr val="FF3300"/>
            </a:solidFill>
            <a:miter lim="800000"/>
            <a:headEnd/>
            <a:tailEnd/>
          </a:ln>
        </p:spPr>
      </p:pic>
      <p:sp>
        <p:nvSpPr>
          <p:cNvPr id="25606" name="Text Box 6"/>
          <p:cNvSpPr txBox="1">
            <a:spLocks noChangeArrowheads="1"/>
          </p:cNvSpPr>
          <p:nvPr/>
        </p:nvSpPr>
        <p:spPr bwMode="auto">
          <a:xfrm>
            <a:off x="109538" y="12192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b="1">
                <a:solidFill>
                  <a:schemeClr val="tx1"/>
                </a:solidFill>
                <a:latin typeface="Times New Roman" panose="02020603050405020304" pitchFamily="18" charset="0"/>
              </a:rPr>
              <a:t>Hoàn thành sơ đồ phản ứng sau: </a:t>
            </a:r>
          </a:p>
        </p:txBody>
      </p:sp>
      <p:sp>
        <p:nvSpPr>
          <p:cNvPr id="25608" name="Text Box 8"/>
          <p:cNvSpPr txBox="1">
            <a:spLocks noChangeArrowheads="1"/>
          </p:cNvSpPr>
          <p:nvPr/>
        </p:nvSpPr>
        <p:spPr bwMode="auto">
          <a:xfrm>
            <a:off x="228600" y="2111375"/>
            <a:ext cx="8686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a:t>
            </a:r>
            <a:r>
              <a:rPr lang="en-US" altLang="en-US" sz="3200">
                <a:solidFill>
                  <a:schemeClr val="tx1"/>
                </a:solidFill>
                <a:latin typeface="Times New Roman" panose="02020603050405020304" pitchFamily="18" charset="0"/>
              </a:rPr>
              <a:t>Nước clo</a:t>
            </a:r>
          </a:p>
          <a:p>
            <a:pPr eaLnBrk="1" hangingPunct="1">
              <a:spcBef>
                <a:spcPct val="50000"/>
              </a:spcBef>
              <a:buClrTx/>
              <a:buSzTx/>
              <a:buFontTx/>
              <a:buNone/>
            </a:pPr>
            <a:r>
              <a:rPr lang="en-US" altLang="en-US" sz="3200">
                <a:solidFill>
                  <a:schemeClr val="tx1"/>
                </a:solidFill>
                <a:latin typeface="Times New Roman" panose="02020603050405020304" pitchFamily="18" charset="0"/>
              </a:rPr>
              <a:t>                                       </a:t>
            </a:r>
          </a:p>
          <a:p>
            <a:pPr eaLnBrk="1" hangingPunct="1">
              <a:spcBef>
                <a:spcPct val="50000"/>
              </a:spcBef>
              <a:buClrTx/>
              <a:buSzTx/>
              <a:buFontTx/>
              <a:buNone/>
            </a:pPr>
            <a:r>
              <a:rPr lang="en-US" altLang="en-US" sz="3200">
                <a:solidFill>
                  <a:schemeClr val="tx1"/>
                </a:solidFill>
                <a:latin typeface="Times New Roman" panose="02020603050405020304" pitchFamily="18" charset="0"/>
              </a:rPr>
              <a:t>Hiđro clorua                  Clo               nước gia ven</a:t>
            </a:r>
          </a:p>
          <a:p>
            <a:pPr eaLnBrk="1" hangingPunct="1">
              <a:spcBef>
                <a:spcPct val="50000"/>
              </a:spcBef>
              <a:buClrTx/>
              <a:buSzTx/>
              <a:buFontTx/>
              <a:buNone/>
            </a:pPr>
            <a:endParaRPr lang="en-US" altLang="en-US" sz="3200">
              <a:solidFill>
                <a:schemeClr val="tx1"/>
              </a:solidFill>
              <a:latin typeface="Times New Roman" panose="02020603050405020304" pitchFamily="18" charset="0"/>
            </a:endParaRPr>
          </a:p>
          <a:p>
            <a:pPr eaLnBrk="1" hangingPunct="1">
              <a:spcBef>
                <a:spcPct val="50000"/>
              </a:spcBef>
              <a:buClrTx/>
              <a:buSzTx/>
              <a:buFontTx/>
              <a:buNone/>
            </a:pPr>
            <a:r>
              <a:rPr lang="en-US" altLang="en-US" sz="3200">
                <a:solidFill>
                  <a:schemeClr val="tx1"/>
                </a:solidFill>
                <a:latin typeface="Times New Roman" panose="02020603050405020304" pitchFamily="18" charset="0"/>
              </a:rPr>
              <a:t>                                 Kẽm clorua </a:t>
            </a:r>
          </a:p>
        </p:txBody>
      </p:sp>
      <p:graphicFrame>
        <p:nvGraphicFramePr>
          <p:cNvPr id="25610" name="Object 10"/>
          <p:cNvGraphicFramePr>
            <a:graphicFrameLocks noChangeAspect="1"/>
          </p:cNvGraphicFramePr>
          <p:nvPr/>
        </p:nvGraphicFramePr>
        <p:xfrm>
          <a:off x="5021263" y="3595688"/>
          <a:ext cx="1057275" cy="552450"/>
        </p:xfrm>
        <a:graphic>
          <a:graphicData uri="http://schemas.openxmlformats.org/presentationml/2006/ole">
            <mc:AlternateContent xmlns:mc="http://schemas.openxmlformats.org/markup-compatibility/2006">
              <mc:Choice xmlns:v="urn:schemas-microsoft-com:vml" Requires="v">
                <p:oleObj spid="_x0000_s22558" name="Equation" r:id="rId5" imgW="469900" imgH="203200" progId="Equation.DSMT4">
                  <p:embed/>
                </p:oleObj>
              </mc:Choice>
              <mc:Fallback>
                <p:oleObj name="Equation" r:id="rId5" imgW="469900" imgH="2032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1263" y="3595688"/>
                        <a:ext cx="10572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4" name="Group 25"/>
          <p:cNvGrpSpPr/>
          <p:nvPr/>
        </p:nvGrpSpPr>
        <p:grpSpPr bwMode="auto">
          <a:xfrm>
            <a:off x="4394200" y="4197350"/>
            <a:ext cx="482600" cy="762000"/>
            <a:chOff x="2768" y="2644"/>
            <a:chExt cx="304" cy="480"/>
          </a:xfrm>
        </p:grpSpPr>
        <p:sp>
          <p:nvSpPr>
            <p:cNvPr id="22541" name="Line 13"/>
            <p:cNvSpPr>
              <a:spLocks noChangeShapeType="1"/>
            </p:cNvSpPr>
            <p:nvPr/>
          </p:nvSpPr>
          <p:spPr bwMode="auto">
            <a:xfrm>
              <a:off x="2800" y="2644"/>
              <a:ext cx="0" cy="48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Text Box 14"/>
            <p:cNvSpPr txBox="1">
              <a:spLocks noChangeArrowheads="1"/>
            </p:cNvSpPr>
            <p:nvPr/>
          </p:nvSpPr>
          <p:spPr bwMode="auto">
            <a:xfrm>
              <a:off x="2768" y="2692"/>
              <a:ext cx="3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000">
                  <a:solidFill>
                    <a:schemeClr val="tx1"/>
                  </a:solidFill>
                  <a:latin typeface="Times New Roman" panose="02020603050405020304" pitchFamily="18" charset="0"/>
                </a:rPr>
                <a:t>(1)</a:t>
              </a:r>
            </a:p>
          </p:txBody>
        </p:sp>
      </p:grpSp>
      <p:grpSp>
        <p:nvGrpSpPr>
          <p:cNvPr id="22535" name="Group 24"/>
          <p:cNvGrpSpPr/>
          <p:nvPr/>
        </p:nvGrpSpPr>
        <p:grpSpPr bwMode="auto">
          <a:xfrm>
            <a:off x="4424363" y="2713038"/>
            <a:ext cx="528637" cy="838200"/>
            <a:chOff x="2787" y="1709"/>
            <a:chExt cx="333" cy="528"/>
          </a:xfrm>
        </p:grpSpPr>
        <p:sp>
          <p:nvSpPr>
            <p:cNvPr id="22539" name="Line 16"/>
            <p:cNvSpPr>
              <a:spLocks noChangeShapeType="1"/>
            </p:cNvSpPr>
            <p:nvPr/>
          </p:nvSpPr>
          <p:spPr bwMode="auto">
            <a:xfrm flipV="1">
              <a:off x="2803" y="1709"/>
              <a:ext cx="0" cy="528"/>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Text Box 17"/>
            <p:cNvSpPr txBox="1">
              <a:spLocks noChangeArrowheads="1"/>
            </p:cNvSpPr>
            <p:nvPr/>
          </p:nvSpPr>
          <p:spPr bwMode="auto">
            <a:xfrm>
              <a:off x="2787" y="1837"/>
              <a:ext cx="3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000">
                  <a:solidFill>
                    <a:schemeClr val="tx1"/>
                  </a:solidFill>
                  <a:latin typeface="Times New Roman" panose="02020603050405020304" pitchFamily="18" charset="0"/>
                </a:rPr>
                <a:t>(3)</a:t>
              </a:r>
            </a:p>
          </p:txBody>
        </p:sp>
      </p:grpSp>
      <p:grpSp>
        <p:nvGrpSpPr>
          <p:cNvPr id="22536" name="Group 23"/>
          <p:cNvGrpSpPr/>
          <p:nvPr/>
        </p:nvGrpSpPr>
        <p:grpSpPr bwMode="auto">
          <a:xfrm>
            <a:off x="2992438" y="3514725"/>
            <a:ext cx="838200" cy="457200"/>
            <a:chOff x="1885" y="2214"/>
            <a:chExt cx="528" cy="288"/>
          </a:xfrm>
        </p:grpSpPr>
        <p:sp>
          <p:nvSpPr>
            <p:cNvPr id="22537" name="Line 20"/>
            <p:cNvSpPr>
              <a:spLocks noChangeShapeType="1"/>
            </p:cNvSpPr>
            <p:nvPr/>
          </p:nvSpPr>
          <p:spPr bwMode="auto">
            <a:xfrm rot="16200000" flipV="1">
              <a:off x="2149" y="2216"/>
              <a:ext cx="0" cy="528"/>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Text Box 21"/>
            <p:cNvSpPr txBox="1">
              <a:spLocks noChangeArrowheads="1"/>
            </p:cNvSpPr>
            <p:nvPr/>
          </p:nvSpPr>
          <p:spPr bwMode="auto">
            <a:xfrm rot="-137436">
              <a:off x="2040" y="2214"/>
              <a:ext cx="3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(2)</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decel="50000" fill="hold">
                                          <p:stCondLst>
                                            <p:cond delay="0"/>
                                          </p:stCondLst>
                                        </p:cTn>
                                        <p:tgtEl>
                                          <p:spTgt spid="256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6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606"/>
                                        </p:tgtEl>
                                        <p:attrNameLst>
                                          <p:attrName>ppt_w</p:attrName>
                                        </p:attrNameLst>
                                      </p:cBhvr>
                                      <p:tavLst>
                                        <p:tav tm="0">
                                          <p:val>
                                            <p:strVal val="#ppt_w*.05"/>
                                          </p:val>
                                        </p:tav>
                                        <p:tav tm="100000">
                                          <p:val>
                                            <p:strVal val="#ppt_w"/>
                                          </p:val>
                                        </p:tav>
                                      </p:tavLst>
                                    </p:anim>
                                    <p:anim calcmode="lin" valueType="num">
                                      <p:cBhvr>
                                        <p:cTn id="10" dur="1000" fill="hold"/>
                                        <p:tgtEl>
                                          <p:spTgt spid="256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6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6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6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60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5608"/>
                                        </p:tgtEl>
                                        <p:attrNameLst>
                                          <p:attrName>style.visibility</p:attrName>
                                        </p:attrNameLst>
                                      </p:cBhvr>
                                      <p:to>
                                        <p:strVal val="visible"/>
                                      </p:to>
                                    </p:set>
                                    <p:anim calcmode="lin" valueType="num">
                                      <p:cBhvr>
                                        <p:cTn id="19" dur="500" decel="50000" fill="hold">
                                          <p:stCondLst>
                                            <p:cond delay="0"/>
                                          </p:stCondLst>
                                        </p:cTn>
                                        <p:tgtEl>
                                          <p:spTgt spid="2560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560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5608"/>
                                        </p:tgtEl>
                                        <p:attrNameLst>
                                          <p:attrName>ppt_w</p:attrName>
                                        </p:attrNameLst>
                                      </p:cBhvr>
                                      <p:tavLst>
                                        <p:tav tm="0">
                                          <p:val>
                                            <p:strVal val="#ppt_w*.05"/>
                                          </p:val>
                                        </p:tav>
                                        <p:tav tm="100000">
                                          <p:val>
                                            <p:strVal val="#ppt_w"/>
                                          </p:val>
                                        </p:tav>
                                      </p:tavLst>
                                    </p:anim>
                                    <p:anim calcmode="lin" valueType="num">
                                      <p:cBhvr>
                                        <p:cTn id="22" dur="1000" fill="hold"/>
                                        <p:tgtEl>
                                          <p:spTgt spid="2560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560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560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560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5608"/>
                                        </p:tgtEl>
                                      </p:cBhvr>
                                    </p:animEffect>
                                  </p:childTnLst>
                                </p:cTn>
                              </p:par>
                              <p:par>
                                <p:cTn id="27" presetID="25" presetClass="entr" presetSubtype="0" fill="hold" nodeType="withEffect">
                                  <p:stCondLst>
                                    <p:cond delay="0"/>
                                  </p:stCondLst>
                                  <p:childTnLst>
                                    <p:set>
                                      <p:cBhvr>
                                        <p:cTn id="28" dur="1" fill="hold">
                                          <p:stCondLst>
                                            <p:cond delay="0"/>
                                          </p:stCondLst>
                                        </p:cTn>
                                        <p:tgtEl>
                                          <p:spTgt spid="25610"/>
                                        </p:tgtEl>
                                        <p:attrNameLst>
                                          <p:attrName>style.visibility</p:attrName>
                                        </p:attrNameLst>
                                      </p:cBhvr>
                                      <p:to>
                                        <p:strVal val="visible"/>
                                      </p:to>
                                    </p:set>
                                    <p:anim calcmode="lin" valueType="num">
                                      <p:cBhvr>
                                        <p:cTn id="29" dur="500" decel="50000" fill="hold">
                                          <p:stCondLst>
                                            <p:cond delay="0"/>
                                          </p:stCondLst>
                                        </p:cTn>
                                        <p:tgtEl>
                                          <p:spTgt spid="256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56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5610"/>
                                        </p:tgtEl>
                                        <p:attrNameLst>
                                          <p:attrName>ppt_w</p:attrName>
                                        </p:attrNameLst>
                                      </p:cBhvr>
                                      <p:tavLst>
                                        <p:tav tm="0">
                                          <p:val>
                                            <p:strVal val="#ppt_w*.05"/>
                                          </p:val>
                                        </p:tav>
                                        <p:tav tm="100000">
                                          <p:val>
                                            <p:strVal val="#ppt_w"/>
                                          </p:val>
                                        </p:tav>
                                      </p:tavLst>
                                    </p:anim>
                                    <p:anim calcmode="lin" valueType="num">
                                      <p:cBhvr>
                                        <p:cTn id="32" dur="1000" fill="hold"/>
                                        <p:tgtEl>
                                          <p:spTgt spid="256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56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56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56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9888"/>
            <a:ext cx="44989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2903538"/>
            <a:ext cx="49403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850900"/>
            <a:ext cx="48609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762000"/>
            <a:ext cx="42846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2298700"/>
            <a:ext cx="192405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left)">
                                      <p:cBhvr>
                                        <p:cTn id="7" dur="5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wipe(left)">
                                      <p:cBhvr>
                                        <p:cTn id="12" dur="5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right)">
                                      <p:cBhvr>
                                        <p:cTn id="17" dur="500"/>
                                        <p:tgtEl>
                                          <p:spTgt spid="215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right)">
                                      <p:cBhvr>
                                        <p:cTn id="22"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lowers_fr0205-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24579" name="Picture 6"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26720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35280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02920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24" name="Khuc_Ca_Nguoi_GiaoVien_-_Nhom_Hoa_Co_May.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199322" y="696913"/>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vi-VN" altLang="en-US" sz="3200" b="1" dirty="0">
                <a:solidFill>
                  <a:schemeClr val="tx1"/>
                </a:solidFill>
                <a:latin typeface="VNI-Briquet" panose="020B7200000000000000" pitchFamily="34" charset="0"/>
                <a:cs typeface="Times New Roman" panose="02020603050405020304" pitchFamily="18" charset="0"/>
              </a:rPr>
              <a:t>GIAO NHIỆM VỤ</a:t>
            </a:r>
            <a:r>
              <a:rPr lang="en-US" altLang="en-US" sz="3200" b="1" dirty="0">
                <a:solidFill>
                  <a:schemeClr val="tx1"/>
                </a:solidFill>
                <a:latin typeface="VNI-Briquet" panose="020B7200000000000000" pitchFamily="34" charset="0"/>
                <a:cs typeface="Times New Roman" panose="02020603050405020304" pitchFamily="18" charset="0"/>
              </a:rPr>
              <a:t> VỀ NHÀ</a:t>
            </a:r>
          </a:p>
        </p:txBody>
      </p:sp>
      <p:sp>
        <p:nvSpPr>
          <p:cNvPr id="8" name="Text Box 7"/>
          <p:cNvSpPr txBox="1">
            <a:spLocks noChangeArrowheads="1"/>
          </p:cNvSpPr>
          <p:nvPr/>
        </p:nvSpPr>
        <p:spPr bwMode="auto">
          <a:xfrm>
            <a:off x="614363" y="1281113"/>
            <a:ext cx="6929437" cy="1169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Char char="-"/>
            </a:pPr>
            <a:r>
              <a:rPr lang="en-US" altLang="en-US"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Học</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bài</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làm</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bài</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tập</a:t>
            </a:r>
            <a:r>
              <a:rPr lang="en-US" altLang="en-US" b="1" dirty="0">
                <a:solidFill>
                  <a:srgbClr val="0000FF"/>
                </a:solidFill>
                <a:latin typeface="Arial" panose="020B0604020202020204" pitchFamily="34" charset="0"/>
                <a:cs typeface="Arial" panose="020B0604020202020204" pitchFamily="34" charset="0"/>
              </a:rPr>
              <a:t> 2,3,4,5,6 SGK.</a:t>
            </a:r>
          </a:p>
          <a:p>
            <a:pPr eaLnBrk="1" hangingPunct="1">
              <a:spcBef>
                <a:spcPct val="50000"/>
              </a:spcBef>
              <a:buClrTx/>
              <a:buSzTx/>
              <a:buFontTx/>
              <a:buChar char="-"/>
            </a:pP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Xem</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và</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chuẩn</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bị</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trước</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bài</a:t>
            </a:r>
            <a:r>
              <a:rPr lang="en-US" altLang="en-US" b="1" dirty="0">
                <a:solidFill>
                  <a:srgbClr val="0000FF"/>
                </a:solidFill>
                <a:latin typeface="Arial" panose="020B0604020202020204" pitchFamily="34" charset="0"/>
                <a:cs typeface="Arial" panose="020B0604020202020204" pitchFamily="34" charset="0"/>
              </a:rPr>
              <a:t> 27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431" fill="hold"/>
                                        <p:tgtEl>
                                          <p:spTgt spid="397324"/>
                                        </p:tgtEl>
                                      </p:cBhvr>
                                    </p:cmd>
                                  </p:childTnLst>
                                </p:cTn>
                              </p:par>
                              <p:par>
                                <p:cTn id="7" presetID="22"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1000"/>
                                        <p:tgtEl>
                                          <p:spTgt spid="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97324"/>
                </p:tgtEl>
              </p:cMediaNode>
            </p:audio>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8"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6629400"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9" name="Object 11"/>
          <p:cNvGraphicFramePr>
            <a:graphicFrameLocks noChangeAspect="1"/>
          </p:cNvGraphicFramePr>
          <p:nvPr/>
        </p:nvGraphicFramePr>
        <p:xfrm>
          <a:off x="7239000" y="5080000"/>
          <a:ext cx="2070100" cy="1774825"/>
        </p:xfrm>
        <a:graphic>
          <a:graphicData uri="http://schemas.openxmlformats.org/presentationml/2006/ole">
            <mc:AlternateContent xmlns:mc="http://schemas.openxmlformats.org/markup-compatibility/2006">
              <mc:Choice xmlns:v="urn:schemas-microsoft-com:vml" Requires="v">
                <p:oleObj spid="_x0000_s6180" name="Clip" r:id="rId5" imgW="1999615" imgH="1831340" progId="MS_ClipArt_Gallery.2">
                  <p:embed/>
                </p:oleObj>
              </mc:Choice>
              <mc:Fallback>
                <p:oleObj name="Clip" r:id="rId5" imgW="1999615" imgH="1831340" progId="MS_ClipArt_Gallery.2">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5080000"/>
                        <a:ext cx="20701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Text Box 10"/>
          <p:cNvSpPr txBox="1">
            <a:spLocks noChangeArrowheads="1"/>
          </p:cNvSpPr>
          <p:nvPr/>
        </p:nvSpPr>
        <p:spPr bwMode="auto">
          <a:xfrm>
            <a:off x="1752600" y="448572"/>
            <a:ext cx="464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vi-VN" altLang="en-US" sz="4400" b="1" dirty="0">
                <a:solidFill>
                  <a:srgbClr val="FF0000"/>
                </a:solidFill>
                <a:latin typeface="Times New Roman" panose="02020603050405020304" pitchFamily="18" charset="0"/>
                <a:cs typeface="Times New Roman" panose="02020603050405020304" pitchFamily="18" charset="0"/>
              </a:rPr>
              <a:t>BÀI 26: </a:t>
            </a:r>
            <a:r>
              <a:rPr lang="en-US" altLang="en-US" sz="4400" b="1" dirty="0">
                <a:solidFill>
                  <a:srgbClr val="FF0000"/>
                </a:solidFill>
                <a:latin typeface="Times New Roman" panose="02020603050405020304" pitchFamily="18" charset="0"/>
                <a:cs typeface="Times New Roman" panose="02020603050405020304" pitchFamily="18" charset="0"/>
              </a:rPr>
              <a:t>CLO</a:t>
            </a:r>
            <a:r>
              <a:rPr lang="en-US" altLang="en-US" sz="30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6151" name="Object 13"/>
          <p:cNvGraphicFramePr>
            <a:graphicFrameLocks noChangeAspect="1"/>
          </p:cNvGraphicFramePr>
          <p:nvPr/>
        </p:nvGraphicFramePr>
        <p:xfrm>
          <a:off x="71438" y="76200"/>
          <a:ext cx="1319212" cy="1371600"/>
        </p:xfrm>
        <a:graphic>
          <a:graphicData uri="http://schemas.openxmlformats.org/presentationml/2006/ole">
            <mc:AlternateContent xmlns:mc="http://schemas.openxmlformats.org/markup-compatibility/2006">
              <mc:Choice xmlns:v="urn:schemas-microsoft-com:vml" Requires="v">
                <p:oleObj spid="_x0000_s6181" name="Clip" r:id="rId7" imgW="1278255" imgH="1273810" progId="MS_ClipArt_Gallery.2">
                  <p:embed/>
                </p:oleObj>
              </mc:Choice>
              <mc:Fallback>
                <p:oleObj name="Clip" r:id="rId7" imgW="1278255" imgH="1273810" progId="MS_ClipArt_Gallery.2">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8" y="76200"/>
                        <a:ext cx="13192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chlorinee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447800"/>
            <a:ext cx="3733800"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 Box 17"/>
          <p:cNvSpPr txBox="1">
            <a:spLocks noChangeArrowheads="1"/>
          </p:cNvSpPr>
          <p:nvPr/>
        </p:nvSpPr>
        <p:spPr bwMode="auto">
          <a:xfrm>
            <a:off x="44450" y="669925"/>
            <a:ext cx="4495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a:solidFill>
                  <a:schemeClr val="tx1"/>
                </a:solidFill>
                <a:latin typeface="Times New Roman" panose="02020603050405020304" pitchFamily="18" charset="0"/>
                <a:cs typeface="Times New Roman" panose="02020603050405020304" pitchFamily="18" charset="0"/>
              </a:rPr>
              <a:t>I- </a:t>
            </a:r>
            <a:r>
              <a:rPr lang="en-US" altLang="en-US" sz="2400" b="1" u="sng">
                <a:solidFill>
                  <a:schemeClr val="tx1"/>
                </a:solidFill>
                <a:latin typeface="Times New Roman" panose="02020603050405020304" pitchFamily="18" charset="0"/>
                <a:cs typeface="Times New Roman" panose="02020603050405020304" pitchFamily="18" charset="0"/>
              </a:rPr>
              <a:t>TÍNH CHẤT VẬT LÝ</a:t>
            </a:r>
            <a:r>
              <a:rPr lang="en-US" altLang="en-US" sz="2400" b="1">
                <a:solidFill>
                  <a:schemeClr val="tx1"/>
                </a:solidFill>
                <a:latin typeface="Times New Roman" panose="02020603050405020304" pitchFamily="18" charset="0"/>
                <a:cs typeface="Times New Roman" panose="02020603050405020304" pitchFamily="18" charset="0"/>
              </a:rPr>
              <a:t>: </a:t>
            </a:r>
          </a:p>
        </p:txBody>
      </p:sp>
      <p:sp>
        <p:nvSpPr>
          <p:cNvPr id="6148" name="Text Box 18"/>
          <p:cNvSpPr txBox="1">
            <a:spLocks noChangeArrowheads="1"/>
          </p:cNvSpPr>
          <p:nvPr/>
        </p:nvSpPr>
        <p:spPr bwMode="auto">
          <a:xfrm>
            <a:off x="304800" y="1447800"/>
            <a:ext cx="4953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dirty="0" err="1">
                <a:solidFill>
                  <a:srgbClr val="0000FF"/>
                </a:solidFill>
                <a:latin typeface="Times New Roman" panose="02020603050405020304" pitchFamily="18" charset="0"/>
                <a:cs typeface="Times New Roman" panose="02020603050405020304" pitchFamily="18" charset="0"/>
              </a:rPr>
              <a:t>Quan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đựng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clo</a:t>
            </a:r>
            <a:r>
              <a:rPr lang="en-US" altLang="en-US" dirty="0">
                <a:solidFill>
                  <a:srgbClr val="0000FF"/>
                </a:solidFill>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đọc </a:t>
            </a:r>
            <a:r>
              <a:rPr lang="en-US" altLang="en-US" dirty="0" err="1">
                <a:solidFill>
                  <a:srgbClr val="0000FF"/>
                </a:solidFill>
                <a:latin typeface="Times New Roman" panose="02020603050405020304" pitchFamily="18" charset="0"/>
                <a:cs typeface="Times New Roman" panose="02020603050405020304" pitchFamily="18" charset="0"/>
              </a:rPr>
              <a:t>thông</a:t>
            </a:r>
            <a:r>
              <a:rPr lang="en-US" altLang="en-US" dirty="0">
                <a:solidFill>
                  <a:srgbClr val="0000FF"/>
                </a:solidFill>
                <a:latin typeface="Times New Roman" panose="02020603050405020304" pitchFamily="18" charset="0"/>
                <a:cs typeface="Times New Roman" panose="02020603050405020304" pitchFamily="18" charset="0"/>
              </a:rPr>
              <a:t> tin SGK</a:t>
            </a:r>
            <a:r>
              <a:rPr lang="vi-VN" altLang="en-US" dirty="0">
                <a:solidFill>
                  <a:srgbClr val="0000FF"/>
                </a:solidFill>
                <a:latin typeface="Times New Roman" panose="02020603050405020304" pitchFamily="18" charset="0"/>
                <a:cs typeface="Times New Roman" panose="02020603050405020304" pitchFamily="18" charset="0"/>
              </a:rPr>
              <a:t>. C</a:t>
            </a:r>
            <a:r>
              <a:rPr lang="en-US" altLang="en-US" dirty="0">
                <a:solidFill>
                  <a:srgbClr val="0000FF"/>
                </a:solidFill>
                <a:latin typeface="Times New Roman" panose="02020603050405020304" pitchFamily="18" charset="0"/>
                <a:cs typeface="Times New Roman" panose="02020603050405020304" pitchFamily="18" charset="0"/>
              </a:rPr>
              <a:t>ho </a:t>
            </a:r>
            <a:r>
              <a:rPr lang="en-US" altLang="en-US" dirty="0" err="1">
                <a:solidFill>
                  <a:srgbClr val="0000FF"/>
                </a:solidFill>
                <a:latin typeface="Times New Roman" panose="02020603050405020304" pitchFamily="18" charset="0"/>
                <a:cs typeface="Times New Roman" panose="02020603050405020304" pitchFamily="18" charset="0"/>
              </a:rPr>
              <a:t>biết</a:t>
            </a:r>
            <a:r>
              <a:rPr lang="en-US" altLang="en-US" dirty="0">
                <a:solidFill>
                  <a:srgbClr val="0000FF"/>
                </a:solidFill>
                <a:latin typeface="Times New Roman" panose="02020603050405020304" pitchFamily="18" charset="0"/>
                <a:cs typeface="Times New Roman" panose="02020603050405020304" pitchFamily="18" charset="0"/>
              </a:rPr>
              <a:t>:</a:t>
            </a:r>
          </a:p>
          <a:p>
            <a:pPr>
              <a:spcBef>
                <a:spcPct val="50000"/>
              </a:spcBef>
              <a:buClrTx/>
              <a:buSzTx/>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màu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sắc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clo</a:t>
            </a:r>
            <a:r>
              <a:rPr lang="en-US" altLang="en-US" dirty="0">
                <a:solidFill>
                  <a:srgbClr val="0000FF"/>
                </a:solidFill>
                <a:latin typeface="Times New Roman" panose="02020603050405020304" pitchFamily="18" charset="0"/>
                <a:cs typeface="Times New Roman" panose="02020603050405020304" pitchFamily="18" charset="0"/>
              </a:rPr>
              <a:t>.</a:t>
            </a:r>
          </a:p>
          <a:p>
            <a:pPr>
              <a:spcBef>
                <a:spcPct val="50000"/>
              </a:spcBef>
              <a:buClrTx/>
              <a:buSzTx/>
              <a:buFontTx/>
              <a:buChar char="-"/>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Tỉ</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clo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khí</a:t>
            </a:r>
            <a:r>
              <a:rPr lang="en-US" altLang="en-US" dirty="0">
                <a:solidFill>
                  <a:srgbClr val="0000FF"/>
                </a:solidFill>
                <a:latin typeface="Times New Roman" panose="02020603050405020304" pitchFamily="18" charset="0"/>
                <a:cs typeface="Times New Roman" panose="02020603050405020304" pitchFamily="18" charset="0"/>
              </a:rPr>
              <a:t>.</a:t>
            </a:r>
          </a:p>
          <a:p>
            <a:pPr>
              <a:spcBef>
                <a:spcPct val="50000"/>
              </a:spcBef>
              <a:buClrTx/>
              <a:buSzTx/>
              <a:buFontTx/>
              <a:buChar char="-"/>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năng</a:t>
            </a:r>
            <a:r>
              <a:rPr lang="en-US" altLang="en-US" dirty="0">
                <a:solidFill>
                  <a:srgbClr val="0000FF"/>
                </a:solidFill>
                <a:latin typeface="Times New Roman" panose="02020603050405020304" pitchFamily="18" charset="0"/>
                <a:cs typeface="Times New Roman" panose="02020603050405020304" pitchFamily="18" charset="0"/>
              </a:rPr>
              <a:t> tan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clo</a:t>
            </a:r>
            <a:r>
              <a:rPr lang="vi-VN" altLang="en-US" dirty="0">
                <a:solidFill>
                  <a:srgbClr val="0000FF"/>
                </a:solidFill>
                <a:latin typeface="Times New Roman" panose="02020603050405020304" pitchFamily="18" charset="0"/>
                <a:cs typeface="Times New Roman" panose="02020603050405020304" pitchFamily="18" charset="0"/>
              </a:rPr>
              <a:t>.</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ClrTx/>
              <a:buSzTx/>
              <a:buFontTx/>
              <a:buNone/>
            </a:pPr>
            <a:endParaRPr lang="en-US" altLang="en-US" dirty="0">
              <a:solidFill>
                <a:srgbClr val="0000FF"/>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14654" y="23446"/>
            <a:ext cx="9143999" cy="646331"/>
          </a:xfrm>
          <a:prstGeom prst="rect">
            <a:avLst/>
          </a:pr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400" b="1" dirty="0" err="1">
                <a:cs typeface="Times New Roman" panose="02020603050405020304" pitchFamily="18" charset="0"/>
              </a:rPr>
              <a:t>Bài</a:t>
            </a:r>
            <a:r>
              <a:rPr lang="en-US" sz="2400" b="1" dirty="0">
                <a:cs typeface="Times New Roman" panose="02020603050405020304" pitchFamily="18" charset="0"/>
              </a:rPr>
              <a:t> 26: </a:t>
            </a:r>
            <a:r>
              <a:rPr lang="en-US" sz="3600" b="1" dirty="0" err="1">
                <a:solidFill>
                  <a:srgbClr val="C00000"/>
                </a:solidFill>
                <a:cs typeface="Times New Roman" panose="02020603050405020304" pitchFamily="18" charset="0"/>
              </a:rPr>
              <a:t>Clo</a:t>
            </a:r>
            <a:r>
              <a:rPr lang="en-US" sz="3600" b="1" dirty="0">
                <a:solidFill>
                  <a:srgbClr val="C00000"/>
                </a:solidFill>
                <a:cs typeface="Times New Roman" panose="02020603050405020304" pitchFamily="18" charset="0"/>
              </a:rPr>
              <a:t> </a:t>
            </a:r>
            <a:r>
              <a:rPr lang="en-US" b="1" dirty="0">
                <a:solidFill>
                  <a:srgbClr val="C00000"/>
                </a:solidFill>
                <a:cs typeface="Times New Roman" panose="02020603050405020304" pitchFamily="18" charset="0"/>
              </a:rPr>
              <a:t> </a:t>
            </a:r>
            <a:r>
              <a:rPr lang="en-US" sz="2400" b="1" dirty="0">
                <a:solidFill>
                  <a:srgbClr val="C00000"/>
                </a:solidFill>
                <a:cs typeface="Times New Roman" panose="02020603050405020304" pitchFamily="18" charset="0"/>
              </a:rPr>
              <a:t>( KHHH: Cl, NTK = 35,5)</a:t>
            </a:r>
          </a:p>
        </p:txBody>
      </p:sp>
      <p:sp>
        <p:nvSpPr>
          <p:cNvPr id="7" name="Rectangle 36"/>
          <p:cNvSpPr>
            <a:spLocks noChangeArrowheads="1"/>
          </p:cNvSpPr>
          <p:nvPr/>
        </p:nvSpPr>
        <p:spPr bwMode="auto">
          <a:xfrm>
            <a:off x="304800" y="1447800"/>
            <a:ext cx="472440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tabLst>
                <a:tab pos="4572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4572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4572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Clo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chất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màu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lục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hắc</a:t>
            </a:r>
            <a:r>
              <a:rPr lang="en-US" altLang="en-US" b="1" dirty="0">
                <a:solidFill>
                  <a:srgbClr val="0000FF"/>
                </a:solidFill>
                <a:latin typeface="Times New Roman" panose="02020603050405020304" pitchFamily="18" charset="0"/>
                <a:cs typeface="Times New Roman" panose="02020603050405020304" pitchFamily="18" charset="0"/>
              </a:rPr>
              <a:t>, tan </a:t>
            </a:r>
            <a:r>
              <a:rPr lang="en-US" altLang="en-US" b="1" dirty="0" err="1">
                <a:solidFill>
                  <a:srgbClr val="0000FF"/>
                </a:solidFill>
                <a:latin typeface="Times New Roman" panose="02020603050405020304" pitchFamily="18" charset="0"/>
                <a:cs typeface="Times New Roman" panose="02020603050405020304" pitchFamily="18" charset="0"/>
              </a:rPr>
              <a:t>được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nước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nặng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hơn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Clo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độc</a:t>
            </a:r>
            <a:r>
              <a:rPr lang="en-US" altLang="en-US" b="1" dirty="0">
                <a:solidFill>
                  <a:srgbClr val="0000FF"/>
                </a:solidFill>
                <a:latin typeface="Times New Roman" panose="02020603050405020304" pitchFamily="18" charset="0"/>
                <a:cs typeface="Times New Roman" panose="02020603050405020304" pitchFamily="18" charset="0"/>
              </a:rPr>
              <a:t>.</a:t>
            </a:r>
          </a:p>
        </p:txBody>
      </p:sp>
      <p:pic>
        <p:nvPicPr>
          <p:cNvPr id="8" name="Picture 32"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93982" y="594637"/>
            <a:ext cx="1116013"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wheel(1)">
                                      <p:cBhvr>
                                        <p:cTn id="9" dur="20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6148"/>
                                        </p:tgtEl>
                                        <p:attrNameLst>
                                          <p:attrName>ppt_w</p:attrName>
                                        </p:attrNameLst>
                                      </p:cBhvr>
                                      <p:tavLst>
                                        <p:tav tm="0">
                                          <p:val>
                                            <p:strVal val="ppt_w"/>
                                          </p:val>
                                        </p:tav>
                                        <p:tav tm="100000">
                                          <p:val>
                                            <p:fltVal val="0"/>
                                          </p:val>
                                        </p:tav>
                                      </p:tavLst>
                                    </p:anim>
                                    <p:anim calcmode="lin" valueType="num">
                                      <p:cBhvr>
                                        <p:cTn id="14" dur="500"/>
                                        <p:tgtEl>
                                          <p:spTgt spid="6148"/>
                                        </p:tgtEl>
                                        <p:attrNameLst>
                                          <p:attrName>ppt_h</p:attrName>
                                        </p:attrNameLst>
                                      </p:cBhvr>
                                      <p:tavLst>
                                        <p:tav tm="0">
                                          <p:val>
                                            <p:strVal val="ppt_h"/>
                                          </p:val>
                                        </p:tav>
                                        <p:tav tm="100000">
                                          <p:val>
                                            <p:fltVal val="0"/>
                                          </p:val>
                                        </p:tav>
                                      </p:tavLst>
                                    </p:anim>
                                    <p:animEffect transition="out" filter="fade">
                                      <p:cBhvr>
                                        <p:cTn id="15" dur="500"/>
                                        <p:tgtEl>
                                          <p:spTgt spid="6148"/>
                                        </p:tgtEl>
                                      </p:cBhvr>
                                    </p:animEffect>
                                    <p:set>
                                      <p:cBhvr>
                                        <p:cTn id="16" dur="1" fill="hold">
                                          <p:stCondLst>
                                            <p:cond delay="499"/>
                                          </p:stCondLst>
                                        </p:cTn>
                                        <p:tgtEl>
                                          <p:spTgt spid="6148"/>
                                        </p:tgtEl>
                                        <p:attrNameLst>
                                          <p:attrName>style.visibility</p:attrName>
                                        </p:attrNameLst>
                                      </p:cBhvr>
                                      <p:to>
                                        <p:strVal val="hidden"/>
                                      </p:to>
                                    </p:set>
                                  </p:childTnLst>
                                </p:cTn>
                              </p:par>
                            </p:childTnLst>
                          </p:cTn>
                        </p:par>
                        <p:par>
                          <p:cTn id="17" fill="hold">
                            <p:stCondLst>
                              <p:cond delay="5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90"/>
                                          </p:val>
                                        </p:tav>
                                        <p:tav tm="100000">
                                          <p:val>
                                            <p:fltVal val="0"/>
                                          </p:val>
                                        </p:tav>
                                      </p:tavLst>
                                    </p:anim>
                                    <p:animEffect transition="in" filter="fade">
                                      <p:cBhvr>
                                        <p:cTn id="23" dur="500"/>
                                        <p:tgtEl>
                                          <p:spTgt spid="7"/>
                                        </p:tgtEl>
                                      </p:cBhvr>
                                    </p:animEffect>
                                  </p:childTnLst>
                                </p:cTn>
                              </p:par>
                              <p:par>
                                <p:cTn id="24" presetID="4"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8" grpId="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7"/>
          <p:cNvSpPr txBox="1">
            <a:spLocks noChangeArrowheads="1"/>
          </p:cNvSpPr>
          <p:nvPr/>
        </p:nvSpPr>
        <p:spPr bwMode="auto">
          <a:xfrm>
            <a:off x="44450" y="669925"/>
            <a:ext cx="4495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a:solidFill>
                  <a:schemeClr val="tx1"/>
                </a:solidFill>
                <a:latin typeface="Times New Roman" panose="02020603050405020304" pitchFamily="18" charset="0"/>
                <a:cs typeface="Times New Roman" panose="02020603050405020304" pitchFamily="18" charset="0"/>
              </a:rPr>
              <a:t>I- </a:t>
            </a:r>
            <a:r>
              <a:rPr lang="en-US" altLang="en-US" sz="2400" b="1" u="sng">
                <a:solidFill>
                  <a:schemeClr val="tx1"/>
                </a:solidFill>
                <a:latin typeface="Times New Roman" panose="02020603050405020304" pitchFamily="18" charset="0"/>
                <a:cs typeface="Times New Roman" panose="02020603050405020304" pitchFamily="18" charset="0"/>
              </a:rPr>
              <a:t>TÍNH CHẤT HÓA HỌC</a:t>
            </a:r>
            <a:r>
              <a:rPr lang="en-US" altLang="en-US" sz="2400" b="1">
                <a:solidFill>
                  <a:schemeClr val="tx1"/>
                </a:solidFill>
                <a:latin typeface="Times New Roman" panose="02020603050405020304" pitchFamily="18" charset="0"/>
                <a:cs typeface="Times New Roman" panose="02020603050405020304" pitchFamily="18" charset="0"/>
              </a:rPr>
              <a:t>: </a:t>
            </a:r>
          </a:p>
        </p:txBody>
      </p:sp>
      <p:sp>
        <p:nvSpPr>
          <p:cNvPr id="6" name="Text Box 6"/>
          <p:cNvSpPr txBox="1">
            <a:spLocks noChangeArrowheads="1"/>
          </p:cNvSpPr>
          <p:nvPr/>
        </p:nvSpPr>
        <p:spPr bwMode="auto">
          <a:xfrm>
            <a:off x="14654" y="23446"/>
            <a:ext cx="9143999" cy="646331"/>
          </a:xfrm>
          <a:prstGeom prst="rect">
            <a:avLst/>
          </a:pr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400" b="1" dirty="0" err="1">
                <a:cs typeface="Times New Roman" panose="02020603050405020304" pitchFamily="18" charset="0"/>
              </a:rPr>
              <a:t>Bài</a:t>
            </a:r>
            <a:r>
              <a:rPr lang="en-US" sz="2400" b="1" dirty="0">
                <a:cs typeface="Times New Roman" panose="02020603050405020304" pitchFamily="18" charset="0"/>
              </a:rPr>
              <a:t> 26: </a:t>
            </a:r>
            <a:r>
              <a:rPr lang="en-US" sz="3600" b="1" dirty="0" err="1">
                <a:solidFill>
                  <a:srgbClr val="C00000"/>
                </a:solidFill>
                <a:cs typeface="Times New Roman" panose="02020603050405020304" pitchFamily="18" charset="0"/>
              </a:rPr>
              <a:t>Clo</a:t>
            </a:r>
            <a:r>
              <a:rPr lang="en-US" sz="3600" b="1" dirty="0">
                <a:solidFill>
                  <a:srgbClr val="C00000"/>
                </a:solidFill>
                <a:cs typeface="Times New Roman" panose="02020603050405020304" pitchFamily="18" charset="0"/>
              </a:rPr>
              <a:t> </a:t>
            </a:r>
            <a:r>
              <a:rPr lang="en-US" b="1" dirty="0">
                <a:solidFill>
                  <a:srgbClr val="C00000"/>
                </a:solidFill>
                <a:cs typeface="Times New Roman" panose="02020603050405020304" pitchFamily="18" charset="0"/>
              </a:rPr>
              <a:t> </a:t>
            </a:r>
            <a:r>
              <a:rPr lang="en-US" sz="2400" b="1" dirty="0">
                <a:solidFill>
                  <a:srgbClr val="C00000"/>
                </a:solidFill>
                <a:cs typeface="Times New Roman" panose="02020603050405020304" pitchFamily="18" charset="0"/>
              </a:rPr>
              <a:t>( KHHH: Cl, NTK = 35,5)</a:t>
            </a:r>
          </a:p>
        </p:txBody>
      </p:sp>
      <p:sp>
        <p:nvSpPr>
          <p:cNvPr id="9222" name="Text Box 17"/>
          <p:cNvSpPr txBox="1">
            <a:spLocks noChangeArrowheads="1"/>
          </p:cNvSpPr>
          <p:nvPr/>
        </p:nvSpPr>
        <p:spPr bwMode="auto">
          <a:xfrm>
            <a:off x="69850" y="1071563"/>
            <a:ext cx="861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600" b="1">
                <a:solidFill>
                  <a:srgbClr val="FF0000"/>
                </a:solidFill>
                <a:latin typeface="Times New Roman" panose="02020603050405020304" pitchFamily="18" charset="0"/>
                <a:cs typeface="Times New Roman" panose="02020603050405020304" pitchFamily="18" charset="0"/>
              </a:rPr>
              <a:t>1. Clo có những tính chất hóa học của phi kim không</a:t>
            </a:r>
            <a:r>
              <a:rPr lang="en-US" altLang="en-US" sz="2600" b="1">
                <a:solidFill>
                  <a:srgbClr val="FF0000"/>
                </a:solidFill>
                <a:latin typeface="Times New Roman" panose="02020603050405020304" pitchFamily="18" charset="0"/>
                <a:cs typeface="Arial" panose="020B0604020202020204" pitchFamily="34" charset="0"/>
              </a:rPr>
              <a:t>?</a:t>
            </a:r>
          </a:p>
        </p:txBody>
      </p:sp>
      <p:pic>
        <p:nvPicPr>
          <p:cNvPr id="2" name="9convert.com - Khí clo tác dụng với đồng Cl2  Cu.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09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219200" y="5562600"/>
            <a:ext cx="7086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a:solidFill>
                  <a:schemeClr val="tx1"/>
                </a:solidFill>
                <a:latin typeface="Times New Roman" panose="02020603050405020304" pitchFamily="18" charset="0"/>
              </a:rPr>
              <a:t>Q</a:t>
            </a:r>
            <a:r>
              <a:rPr lang="en-US" altLang="en-US" b="1">
                <a:solidFill>
                  <a:schemeClr val="tx1"/>
                </a:solidFill>
                <a:latin typeface="Times New Roman" panose="02020603050405020304" pitchFamily="18" charset="0"/>
              </a:rPr>
              <a:t>uan sát thí nghiệm Clo tác dụng với đồng  và giải thích hiện tượng xảy ra</a:t>
            </a:r>
            <a:r>
              <a:rPr lang="vi-VN" altLang="en-US" b="1">
                <a:solidFill>
                  <a:schemeClr val="tx1"/>
                </a:solidFill>
                <a:latin typeface="Times New Roman" panose="02020603050405020304" pitchFamily="18" charset="0"/>
              </a:rPr>
              <a:t>.</a:t>
            </a:r>
            <a:endParaRPr lang="en-US" altLang="en-US" b="1">
              <a:solidFill>
                <a:schemeClr val="tx1"/>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152400" y="5181600"/>
            <a:ext cx="88392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r>
              <a:rPr lang="en-US" altLang="en-US" sz="4000" b="1" dirty="0">
                <a:solidFill>
                  <a:srgbClr val="FF3300"/>
                </a:solidFill>
                <a:effectLst>
                  <a:outerShdw blurRad="38100" dist="38100" dir="2700000" algn="tl">
                    <a:srgbClr val="C0C0C0"/>
                  </a:outerShdw>
                </a:effectLst>
                <a:sym typeface="Webdings" panose="05030102010509060703" pitchFamily="18" charset="2"/>
              </a:rPr>
              <a:t></a:t>
            </a:r>
            <a:r>
              <a:rPr lang="en-US" altLang="en-US" sz="4000" dirty="0"/>
              <a:t> </a:t>
            </a:r>
            <a:r>
              <a:rPr lang="en-US" altLang="en-US" sz="4000" dirty="0" err="1"/>
              <a:t>Q</a:t>
            </a:r>
            <a:r>
              <a:rPr lang="en-US" altLang="en-US" b="1" dirty="0" err="1"/>
              <a:t>uan</a:t>
            </a:r>
            <a:r>
              <a:rPr lang="en-US" altLang="en-US" b="1" dirty="0"/>
              <a:t> </a:t>
            </a:r>
            <a:r>
              <a:rPr lang="en-US" altLang="en-US" b="1" dirty="0" err="1"/>
              <a:t>sát</a:t>
            </a:r>
            <a:r>
              <a:rPr lang="en-US" altLang="en-US" b="1" dirty="0"/>
              <a:t> </a:t>
            </a:r>
            <a:r>
              <a:rPr lang="en-US" altLang="en-US" b="1" dirty="0" err="1"/>
              <a:t>thí</a:t>
            </a:r>
            <a:r>
              <a:rPr lang="en-US" altLang="en-US" b="1" dirty="0"/>
              <a:t> </a:t>
            </a:r>
            <a:r>
              <a:rPr lang="en-US" altLang="en-US" b="1" dirty="0" err="1"/>
              <a:t>nghiệm</a:t>
            </a:r>
            <a:r>
              <a:rPr lang="en-US" altLang="en-US" b="1" dirty="0"/>
              <a:t> </a:t>
            </a:r>
            <a:r>
              <a:rPr lang="en-US" altLang="en-US" b="1" dirty="0" err="1"/>
              <a:t>Clo</a:t>
            </a:r>
            <a:r>
              <a:rPr lang="en-US" altLang="en-US" b="1" dirty="0"/>
              <a:t> </a:t>
            </a:r>
            <a:r>
              <a:rPr lang="en-US" altLang="en-US" b="1" dirty="0" err="1"/>
              <a:t>tác</a:t>
            </a:r>
            <a:r>
              <a:rPr lang="en-US" altLang="en-US" b="1" dirty="0"/>
              <a:t> </a:t>
            </a:r>
            <a:r>
              <a:rPr lang="en-US" altLang="en-US" b="1" dirty="0" err="1"/>
              <a:t>dụng</a:t>
            </a:r>
            <a:r>
              <a:rPr lang="en-US" altLang="en-US" b="1" dirty="0"/>
              <a:t> </a:t>
            </a:r>
            <a:r>
              <a:rPr lang="en-US" altLang="en-US" b="1" dirty="0" err="1"/>
              <a:t>với</a:t>
            </a:r>
            <a:r>
              <a:rPr lang="en-US" altLang="en-US" b="1" dirty="0"/>
              <a:t> </a:t>
            </a:r>
            <a:r>
              <a:rPr lang="en-US" altLang="en-US" b="1" dirty="0" err="1"/>
              <a:t>sắt</a:t>
            </a:r>
            <a:r>
              <a:rPr lang="en-US" altLang="en-US" b="1" dirty="0"/>
              <a:t> </a:t>
            </a:r>
            <a:r>
              <a:rPr lang="en-US" altLang="en-US" b="1" dirty="0" err="1"/>
              <a:t>và</a:t>
            </a:r>
            <a:r>
              <a:rPr lang="en-US" altLang="en-US" b="1" dirty="0"/>
              <a:t> </a:t>
            </a:r>
            <a:r>
              <a:rPr lang="en-US" altLang="en-US" b="1" dirty="0" err="1"/>
              <a:t>giải</a:t>
            </a:r>
            <a:r>
              <a:rPr lang="en-US" altLang="en-US" b="1" dirty="0"/>
              <a:t> </a:t>
            </a:r>
            <a:r>
              <a:rPr lang="en-US" altLang="en-US" b="1" dirty="0" err="1"/>
              <a:t>thích</a:t>
            </a:r>
            <a:r>
              <a:rPr lang="en-US" altLang="en-US" b="1" dirty="0"/>
              <a:t> </a:t>
            </a:r>
            <a:r>
              <a:rPr lang="en-US" altLang="en-US" b="1" dirty="0" err="1"/>
              <a:t>hiện</a:t>
            </a:r>
            <a:r>
              <a:rPr lang="en-US" altLang="en-US" b="1" dirty="0"/>
              <a:t> </a:t>
            </a:r>
            <a:r>
              <a:rPr lang="en-US" altLang="en-US" b="1" dirty="0" err="1"/>
              <a:t>tượng</a:t>
            </a:r>
            <a:r>
              <a:rPr lang="en-US" altLang="en-US" b="1" dirty="0"/>
              <a:t> </a:t>
            </a:r>
            <a:r>
              <a:rPr lang="en-US" altLang="en-US" b="1" dirty="0" err="1"/>
              <a:t>xảy</a:t>
            </a:r>
            <a:r>
              <a:rPr lang="en-US" altLang="en-US" b="1" dirty="0"/>
              <a:t> </a:t>
            </a:r>
            <a:r>
              <a:rPr lang="en-US" altLang="en-US" b="1" dirty="0" err="1"/>
              <a:t>ra</a:t>
            </a:r>
            <a:r>
              <a:rPr lang="vi-VN" altLang="en-US" b="1" dirty="0"/>
              <a:t>.</a:t>
            </a:r>
            <a:endParaRPr lang="en-US" altLang="en-US" b="1" dirty="0"/>
          </a:p>
        </p:txBody>
      </p:sp>
      <p:pic>
        <p:nvPicPr>
          <p:cNvPr id="6" name="9convert.com - Clo tác dụng với sắt.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914400" y="6858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6"/>
                </p:tgtEl>
              </p:cMediaNode>
            </p:vide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152400" y="5181600"/>
            <a:ext cx="88392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r>
              <a:rPr lang="en-US" altLang="en-US" sz="4000" b="1" dirty="0">
                <a:solidFill>
                  <a:srgbClr val="FF3300"/>
                </a:solidFill>
                <a:effectLst>
                  <a:outerShdw blurRad="38100" dist="38100" dir="2700000" algn="tl">
                    <a:srgbClr val="C0C0C0"/>
                  </a:outerShdw>
                </a:effectLst>
                <a:sym typeface="Webdings" panose="05030102010509060703" pitchFamily="18" charset="2"/>
              </a:rPr>
              <a:t></a:t>
            </a:r>
            <a:r>
              <a:rPr lang="en-US" altLang="en-US" sz="4000" dirty="0"/>
              <a:t> </a:t>
            </a:r>
            <a:r>
              <a:rPr lang="en-US" altLang="en-US" sz="4000" dirty="0" err="1"/>
              <a:t>Q</a:t>
            </a:r>
            <a:r>
              <a:rPr lang="en-US" altLang="en-US" b="1" dirty="0" err="1"/>
              <a:t>uan</a:t>
            </a:r>
            <a:r>
              <a:rPr lang="en-US" altLang="en-US" b="1" dirty="0"/>
              <a:t> </a:t>
            </a:r>
            <a:r>
              <a:rPr lang="en-US" altLang="en-US" b="1" dirty="0" err="1"/>
              <a:t>sát</a:t>
            </a:r>
            <a:r>
              <a:rPr lang="en-US" altLang="en-US" b="1" dirty="0"/>
              <a:t> </a:t>
            </a:r>
            <a:r>
              <a:rPr lang="en-US" altLang="en-US" b="1" dirty="0" err="1"/>
              <a:t>thí</a:t>
            </a:r>
            <a:r>
              <a:rPr lang="en-US" altLang="en-US" b="1" dirty="0"/>
              <a:t> </a:t>
            </a:r>
            <a:r>
              <a:rPr lang="en-US" altLang="en-US" b="1" dirty="0" err="1"/>
              <a:t>nghiệm</a:t>
            </a:r>
            <a:r>
              <a:rPr lang="en-US" altLang="en-US" b="1" dirty="0"/>
              <a:t> </a:t>
            </a:r>
            <a:r>
              <a:rPr lang="en-US" altLang="en-US" b="1" dirty="0" err="1"/>
              <a:t>Clo</a:t>
            </a:r>
            <a:r>
              <a:rPr lang="en-US" altLang="en-US" b="1" dirty="0"/>
              <a:t> </a:t>
            </a:r>
            <a:r>
              <a:rPr lang="en-US" altLang="en-US" b="1" dirty="0" err="1"/>
              <a:t>tác</a:t>
            </a:r>
            <a:r>
              <a:rPr lang="en-US" altLang="en-US" b="1" dirty="0"/>
              <a:t> </a:t>
            </a:r>
            <a:r>
              <a:rPr lang="en-US" altLang="en-US" b="1" dirty="0" err="1"/>
              <a:t>dụng</a:t>
            </a:r>
            <a:r>
              <a:rPr lang="en-US" altLang="en-US" b="1" dirty="0"/>
              <a:t> </a:t>
            </a:r>
            <a:r>
              <a:rPr lang="en-US" altLang="en-US" b="1" dirty="0" err="1"/>
              <a:t>với</a:t>
            </a:r>
            <a:r>
              <a:rPr lang="en-US" altLang="en-US" b="1" dirty="0"/>
              <a:t> </a:t>
            </a:r>
            <a:r>
              <a:rPr lang="en-US" altLang="en-US" b="1" dirty="0" err="1"/>
              <a:t>hiđro</a:t>
            </a:r>
            <a:r>
              <a:rPr lang="en-US" altLang="en-US" b="1" dirty="0"/>
              <a:t> </a:t>
            </a:r>
            <a:r>
              <a:rPr lang="en-US" altLang="en-US" b="1" dirty="0" err="1"/>
              <a:t>và</a:t>
            </a:r>
            <a:r>
              <a:rPr lang="en-US" altLang="en-US" b="1" dirty="0"/>
              <a:t> </a:t>
            </a:r>
            <a:r>
              <a:rPr lang="en-US" altLang="en-US" b="1" dirty="0" err="1"/>
              <a:t>giải</a:t>
            </a:r>
            <a:r>
              <a:rPr lang="en-US" altLang="en-US" b="1" dirty="0"/>
              <a:t> </a:t>
            </a:r>
            <a:r>
              <a:rPr lang="en-US" altLang="en-US" b="1" dirty="0" err="1"/>
              <a:t>thích</a:t>
            </a:r>
            <a:r>
              <a:rPr lang="en-US" altLang="en-US" b="1" dirty="0"/>
              <a:t> </a:t>
            </a:r>
            <a:r>
              <a:rPr lang="en-US" altLang="en-US" b="1" dirty="0" err="1"/>
              <a:t>hiện</a:t>
            </a:r>
            <a:r>
              <a:rPr lang="en-US" altLang="en-US" b="1" dirty="0"/>
              <a:t> </a:t>
            </a:r>
            <a:r>
              <a:rPr lang="en-US" altLang="en-US" b="1" dirty="0" err="1"/>
              <a:t>tượng</a:t>
            </a:r>
            <a:r>
              <a:rPr lang="en-US" altLang="en-US" b="1" dirty="0"/>
              <a:t> </a:t>
            </a:r>
            <a:r>
              <a:rPr lang="en-US" altLang="en-US" b="1" dirty="0" err="1"/>
              <a:t>xảy</a:t>
            </a:r>
            <a:r>
              <a:rPr lang="en-US" altLang="en-US" b="1" dirty="0"/>
              <a:t> </a:t>
            </a:r>
            <a:r>
              <a:rPr lang="en-US" altLang="en-US" b="1" dirty="0" err="1"/>
              <a:t>ra</a:t>
            </a:r>
            <a:r>
              <a:rPr lang="vi-VN" altLang="en-US" b="1"/>
              <a:t>.</a:t>
            </a:r>
            <a:endParaRPr lang="en-US" altLang="en-US" b="1" dirty="0"/>
          </a:p>
        </p:txBody>
      </p:sp>
      <p:pic>
        <p:nvPicPr>
          <p:cNvPr id="2" name="9convert.com - Thí nghiệm Clo tác dụng với Hidro.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219200" y="533400"/>
            <a:ext cx="6629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2"/>
                </p:tgtEl>
              </p:cMediaNode>
            </p:vide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14288" y="7620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II. TÍNH CHẤT HOÁ HỌC</a:t>
            </a:r>
          </a:p>
        </p:txBody>
      </p:sp>
      <p:sp>
        <p:nvSpPr>
          <p:cNvPr id="12291" name="Text Box 9"/>
          <p:cNvSpPr txBox="1">
            <a:spLocks noChangeArrowheads="1"/>
          </p:cNvSpPr>
          <p:nvPr/>
        </p:nvSpPr>
        <p:spPr bwMode="auto">
          <a:xfrm>
            <a:off x="152400" y="1524000"/>
            <a:ext cx="87630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50000"/>
              </a:spcBef>
              <a:buClrTx/>
              <a:buSzTx/>
              <a:buFontTx/>
              <a:buNone/>
            </a:pPr>
            <a:r>
              <a:rPr lang="en-US" altLang="en-US" b="1">
                <a:solidFill>
                  <a:srgbClr val="0000FF"/>
                </a:solidFill>
                <a:latin typeface="Times New Roman" panose="02020603050405020304" pitchFamily="18" charset="0"/>
              </a:rPr>
              <a:t>1. Clo có những tính chất hóa học của phi kim không?</a:t>
            </a:r>
          </a:p>
          <a:p>
            <a:pPr eaLnBrk="1" hangingPunct="1">
              <a:lnSpc>
                <a:spcPct val="80000"/>
              </a:lnSpc>
              <a:spcBef>
                <a:spcPct val="50000"/>
              </a:spcBef>
              <a:buClrTx/>
              <a:buSzTx/>
              <a:buFontTx/>
              <a:buNone/>
            </a:pPr>
            <a:r>
              <a:rPr lang="en-US" altLang="en-US" b="1">
                <a:solidFill>
                  <a:schemeClr val="tx1"/>
                </a:solidFill>
                <a:latin typeface="Times New Roman" panose="02020603050405020304" pitchFamily="18" charset="0"/>
              </a:rPr>
              <a:t>a) Tác dụng với kim loại </a:t>
            </a:r>
            <a:r>
              <a:rPr lang="en-US" altLang="en-US" b="1">
                <a:solidFill>
                  <a:schemeClr val="tx1"/>
                </a:solidFill>
                <a:latin typeface="Times New Roman" panose="02020603050405020304" pitchFamily="18" charset="0"/>
                <a:cs typeface="Times New Roman" panose="02020603050405020304" pitchFamily="18" charset="0"/>
              </a:rPr>
              <a:t>→ Muối</a:t>
            </a:r>
            <a:r>
              <a:rPr lang="en-US" altLang="en-US" b="1">
                <a:solidFill>
                  <a:schemeClr val="tx1"/>
                </a:solidFill>
                <a:latin typeface="Times New Roman" panose="02020603050405020304" pitchFamily="18" charset="0"/>
              </a:rPr>
              <a:t> </a:t>
            </a:r>
          </a:p>
        </p:txBody>
      </p:sp>
      <p:grpSp>
        <p:nvGrpSpPr>
          <p:cNvPr id="12292" name="Group 1"/>
          <p:cNvGrpSpPr/>
          <p:nvPr/>
        </p:nvGrpSpPr>
        <p:grpSpPr bwMode="auto">
          <a:xfrm>
            <a:off x="773113" y="2843213"/>
            <a:ext cx="4891087" cy="844550"/>
            <a:chOff x="1016977" y="735736"/>
            <a:chExt cx="4890477" cy="844550"/>
          </a:xfrm>
        </p:grpSpPr>
        <p:sp>
          <p:nvSpPr>
            <p:cNvPr id="12302" name="Text Box 10"/>
            <p:cNvSpPr txBox="1">
              <a:spLocks noChangeArrowheads="1"/>
            </p:cNvSpPr>
            <p:nvPr/>
          </p:nvSpPr>
          <p:spPr bwMode="auto">
            <a:xfrm>
              <a:off x="1016977" y="816512"/>
              <a:ext cx="48904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0066FF"/>
                  </a:solidFill>
                  <a:latin typeface="Times New Roman" panose="02020603050405020304" pitchFamily="18" charset="0"/>
                  <a:sym typeface="Webdings" panose="05030102010509060703" pitchFamily="18" charset="2"/>
                </a:rPr>
                <a:t> </a:t>
              </a:r>
              <a:r>
                <a:rPr lang="en-US" altLang="en-US" b="1">
                  <a:solidFill>
                    <a:srgbClr val="0000FF"/>
                  </a:solidFill>
                  <a:latin typeface="Times New Roman" panose="02020603050405020304" pitchFamily="18" charset="0"/>
                  <a:sym typeface="Webdings" panose="05030102010509060703" pitchFamily="18" charset="2"/>
                </a:rPr>
                <a:t>3Cl</a:t>
              </a:r>
              <a:r>
                <a:rPr lang="en-US" altLang="en-US" b="1" baseline="-25000">
                  <a:solidFill>
                    <a:srgbClr val="0000FF"/>
                  </a:solidFill>
                  <a:latin typeface="Times New Roman" panose="02020603050405020304" pitchFamily="18" charset="0"/>
                  <a:sym typeface="Webdings" panose="05030102010509060703" pitchFamily="18" charset="2"/>
                </a:rPr>
                <a:t>2  </a:t>
              </a:r>
              <a:r>
                <a:rPr lang="en-US" altLang="en-US" b="1">
                  <a:solidFill>
                    <a:srgbClr val="0000FF"/>
                  </a:solidFill>
                  <a:latin typeface="Times New Roman" panose="02020603050405020304" pitchFamily="18" charset="0"/>
                  <a:sym typeface="Webdings" panose="05030102010509060703" pitchFamily="18" charset="2"/>
                </a:rPr>
                <a:t>  +   2Fe                 2FeCl</a:t>
              </a:r>
              <a:r>
                <a:rPr lang="en-US" altLang="en-US" b="1" baseline="-25000">
                  <a:solidFill>
                    <a:srgbClr val="0000FF"/>
                  </a:solidFill>
                  <a:latin typeface="Times New Roman" panose="02020603050405020304" pitchFamily="18" charset="0"/>
                  <a:sym typeface="Webdings" panose="05030102010509060703" pitchFamily="18" charset="2"/>
                </a:rPr>
                <a:t>3 </a:t>
              </a:r>
              <a:r>
                <a:rPr lang="en-US" altLang="en-US" b="1">
                  <a:solidFill>
                    <a:srgbClr val="0000FF"/>
                  </a:solidFill>
                  <a:latin typeface="Times New Roman" panose="02020603050405020304" pitchFamily="18" charset="0"/>
                  <a:sym typeface="Webdings" panose="05030102010509060703" pitchFamily="18" charset="2"/>
                </a:rPr>
                <a:t> </a:t>
              </a:r>
            </a:p>
          </p:txBody>
        </p:sp>
        <p:graphicFrame>
          <p:nvGraphicFramePr>
            <p:cNvPr id="12303" name="Object 11"/>
            <p:cNvGraphicFramePr>
              <a:graphicFrameLocks noChangeAspect="1"/>
            </p:cNvGraphicFramePr>
            <p:nvPr/>
          </p:nvGraphicFramePr>
          <p:xfrm>
            <a:off x="3215054" y="735736"/>
            <a:ext cx="1219200" cy="646113"/>
          </p:xfrm>
          <a:graphic>
            <a:graphicData uri="http://schemas.openxmlformats.org/presentationml/2006/ole">
              <mc:AlternateContent xmlns:mc="http://schemas.openxmlformats.org/markup-compatibility/2006">
                <mc:Choice xmlns:v="urn:schemas-microsoft-com:vml" Requires="v">
                  <p:oleObj spid="_x0000_s12333" name="Equation" r:id="rId4" imgW="431800" imgH="228600" progId="Equation.DSMT4">
                    <p:embed/>
                  </p:oleObj>
                </mc:Choice>
                <mc:Fallback>
                  <p:oleObj name="Equation" r:id="rId4" imgW="431800" imgH="2286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054" y="735736"/>
                          <a:ext cx="12192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4" name="Text Box 14"/>
            <p:cNvSpPr txBox="1">
              <a:spLocks noChangeArrowheads="1"/>
            </p:cNvSpPr>
            <p:nvPr/>
          </p:nvSpPr>
          <p:spPr bwMode="auto">
            <a:xfrm>
              <a:off x="4586654" y="1183411"/>
              <a:ext cx="132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000">
                  <a:solidFill>
                    <a:schemeClr val="tx1"/>
                  </a:solidFill>
                  <a:latin typeface="Times New Roman" panose="02020603050405020304" pitchFamily="18" charset="0"/>
                </a:rPr>
                <a:t>(nâu đỏ)</a:t>
              </a:r>
            </a:p>
          </p:txBody>
        </p:sp>
      </p:grpSp>
      <p:sp>
        <p:nvSpPr>
          <p:cNvPr id="12293" name="Text Box 20"/>
          <p:cNvSpPr txBox="1">
            <a:spLocks noChangeArrowheads="1"/>
          </p:cNvSpPr>
          <p:nvPr/>
        </p:nvSpPr>
        <p:spPr bwMode="auto">
          <a:xfrm>
            <a:off x="609600" y="2363788"/>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rPr>
              <a:t>Clo phản ứng với hầu hết kim loại</a:t>
            </a:r>
          </a:p>
        </p:txBody>
      </p:sp>
      <p:sp>
        <p:nvSpPr>
          <p:cNvPr id="17" name="Text Box 6"/>
          <p:cNvSpPr txBox="1">
            <a:spLocks noChangeArrowheads="1"/>
          </p:cNvSpPr>
          <p:nvPr/>
        </p:nvSpPr>
        <p:spPr bwMode="auto">
          <a:xfrm>
            <a:off x="14654" y="23446"/>
            <a:ext cx="9143999" cy="646331"/>
          </a:xfrm>
          <a:prstGeom prst="rect">
            <a:avLst/>
          </a:pr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400" b="1" dirty="0" err="1">
                <a:cs typeface="Times New Roman" panose="02020603050405020304" pitchFamily="18" charset="0"/>
              </a:rPr>
              <a:t>Bài</a:t>
            </a:r>
            <a:r>
              <a:rPr lang="en-US" sz="2400" b="1" dirty="0">
                <a:cs typeface="Times New Roman" panose="02020603050405020304" pitchFamily="18" charset="0"/>
              </a:rPr>
              <a:t> 26: </a:t>
            </a:r>
            <a:r>
              <a:rPr lang="en-US" sz="3600" b="1" dirty="0" err="1">
                <a:solidFill>
                  <a:srgbClr val="C00000"/>
                </a:solidFill>
                <a:cs typeface="Times New Roman" panose="02020603050405020304" pitchFamily="18" charset="0"/>
              </a:rPr>
              <a:t>Clo</a:t>
            </a:r>
            <a:r>
              <a:rPr lang="en-US" sz="3600" b="1" dirty="0">
                <a:solidFill>
                  <a:srgbClr val="C00000"/>
                </a:solidFill>
                <a:cs typeface="Times New Roman" panose="02020603050405020304" pitchFamily="18" charset="0"/>
              </a:rPr>
              <a:t> </a:t>
            </a:r>
            <a:r>
              <a:rPr lang="en-US" b="1" dirty="0">
                <a:solidFill>
                  <a:srgbClr val="C00000"/>
                </a:solidFill>
                <a:cs typeface="Times New Roman" panose="02020603050405020304" pitchFamily="18" charset="0"/>
              </a:rPr>
              <a:t> </a:t>
            </a:r>
            <a:r>
              <a:rPr lang="en-US" sz="2400" b="1" dirty="0">
                <a:solidFill>
                  <a:srgbClr val="C00000"/>
                </a:solidFill>
                <a:cs typeface="Times New Roman" panose="02020603050405020304" pitchFamily="18" charset="0"/>
              </a:rPr>
              <a:t>( KHHH: Cl, NTK = 35,5)</a:t>
            </a:r>
          </a:p>
        </p:txBody>
      </p:sp>
      <p:grpSp>
        <p:nvGrpSpPr>
          <p:cNvPr id="12297" name="Group 22"/>
          <p:cNvGrpSpPr/>
          <p:nvPr/>
        </p:nvGrpSpPr>
        <p:grpSpPr bwMode="auto">
          <a:xfrm>
            <a:off x="914400" y="4129088"/>
            <a:ext cx="4305300" cy="584200"/>
            <a:chOff x="800100" y="2963863"/>
            <a:chExt cx="7226300" cy="584775"/>
          </a:xfrm>
        </p:grpSpPr>
        <p:sp>
          <p:nvSpPr>
            <p:cNvPr id="12300" name="Text Box 9"/>
            <p:cNvSpPr txBox="1">
              <a:spLocks noChangeArrowheads="1"/>
            </p:cNvSpPr>
            <p:nvPr/>
          </p:nvSpPr>
          <p:spPr bwMode="auto">
            <a:xfrm>
              <a:off x="800100" y="2963863"/>
              <a:ext cx="7226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a:solidFill>
                    <a:srgbClr val="0066FF"/>
                  </a:solidFill>
                  <a:latin typeface="Times New Roman" panose="02020603050405020304" pitchFamily="18" charset="0"/>
                  <a:sym typeface="Webdings" panose="05030102010509060703" pitchFamily="18" charset="2"/>
                </a:rPr>
                <a:t> </a:t>
              </a:r>
              <a:r>
                <a:rPr lang="en-US" altLang="en-US" b="1">
                  <a:solidFill>
                    <a:srgbClr val="0000FF"/>
                  </a:solidFill>
                  <a:latin typeface="Times New Roman" panose="02020603050405020304" pitchFamily="18" charset="0"/>
                  <a:sym typeface="Webdings" panose="05030102010509060703" pitchFamily="18" charset="2"/>
                </a:rPr>
                <a:t>Cl</a:t>
              </a:r>
              <a:r>
                <a:rPr lang="en-US" altLang="en-US" b="1" baseline="-25000">
                  <a:solidFill>
                    <a:srgbClr val="0000FF"/>
                  </a:solidFill>
                  <a:latin typeface="Times New Roman" panose="02020603050405020304" pitchFamily="18" charset="0"/>
                  <a:sym typeface="Webdings" panose="05030102010509060703" pitchFamily="18" charset="2"/>
                </a:rPr>
                <a:t>2 </a:t>
              </a:r>
              <a:r>
                <a:rPr lang="en-US" altLang="en-US" b="1">
                  <a:solidFill>
                    <a:srgbClr val="0000FF"/>
                  </a:solidFill>
                  <a:latin typeface="Times New Roman" panose="02020603050405020304" pitchFamily="18" charset="0"/>
                  <a:sym typeface="Webdings" panose="05030102010509060703" pitchFamily="18" charset="2"/>
                </a:rPr>
                <a:t>   +     H</a:t>
              </a:r>
              <a:r>
                <a:rPr lang="en-US" altLang="en-US" b="1" baseline="-25000">
                  <a:solidFill>
                    <a:srgbClr val="0000FF"/>
                  </a:solidFill>
                  <a:latin typeface="Times New Roman" panose="02020603050405020304" pitchFamily="18" charset="0"/>
                  <a:sym typeface="Webdings" panose="05030102010509060703" pitchFamily="18" charset="2"/>
                </a:rPr>
                <a:t>2 </a:t>
              </a:r>
              <a:r>
                <a:rPr lang="en-US" altLang="en-US" b="1">
                  <a:solidFill>
                    <a:srgbClr val="0000FF"/>
                  </a:solidFill>
                  <a:latin typeface="Times New Roman" panose="02020603050405020304" pitchFamily="18" charset="0"/>
                  <a:sym typeface="Webdings" panose="05030102010509060703" pitchFamily="18" charset="2"/>
                </a:rPr>
                <a:t>            2HCl </a:t>
              </a:r>
              <a:r>
                <a:rPr lang="en-US" altLang="en-US" sz="3200" b="1">
                  <a:solidFill>
                    <a:srgbClr val="0000FF"/>
                  </a:solidFill>
                  <a:latin typeface="Times New Roman" panose="02020603050405020304" pitchFamily="18" charset="0"/>
                  <a:sym typeface="Webdings" panose="05030102010509060703" pitchFamily="18" charset="2"/>
                </a:rPr>
                <a:t> </a:t>
              </a:r>
            </a:p>
          </p:txBody>
        </p:sp>
        <p:graphicFrame>
          <p:nvGraphicFramePr>
            <p:cNvPr id="12301" name="Object 10"/>
            <p:cNvGraphicFramePr>
              <a:graphicFrameLocks noChangeAspect="1"/>
            </p:cNvGraphicFramePr>
            <p:nvPr/>
          </p:nvGraphicFramePr>
          <p:xfrm>
            <a:off x="4442766" y="3047494"/>
            <a:ext cx="1089601" cy="417512"/>
          </p:xfrm>
          <a:graphic>
            <a:graphicData uri="http://schemas.openxmlformats.org/presentationml/2006/ole">
              <mc:AlternateContent xmlns:mc="http://schemas.openxmlformats.org/markup-compatibility/2006">
                <mc:Choice xmlns:v="urn:schemas-microsoft-com:vml" Requires="v">
                  <p:oleObj spid="_x0000_s12334" name="Equation" r:id="rId6" imgW="431800" imgH="228600" progId="Equation.DSMT4">
                    <p:embed/>
                  </p:oleObj>
                </mc:Choice>
                <mc:Fallback>
                  <p:oleObj name="Equation" r:id="rId6" imgW="431800" imgH="2286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766" y="3047494"/>
                          <a:ext cx="1089601"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6" name="Text Box 12"/>
          <p:cNvSpPr txBox="1">
            <a:spLocks noChangeArrowheads="1"/>
          </p:cNvSpPr>
          <p:nvPr/>
        </p:nvSpPr>
        <p:spPr bwMode="auto">
          <a:xfrm>
            <a:off x="228600" y="4745038"/>
            <a:ext cx="8382000" cy="18161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b="1" u="sng">
                <a:solidFill>
                  <a:srgbClr val="FF0000"/>
                </a:solidFill>
                <a:latin typeface="Times New Roman" panose="02020603050405020304" pitchFamily="18" charset="0"/>
              </a:rPr>
              <a:t>Kết luận</a:t>
            </a:r>
            <a:r>
              <a:rPr lang="en-US" altLang="en-US">
                <a:solidFill>
                  <a:schemeClr val="tx1"/>
                </a:solidFill>
                <a:latin typeface="Times New Roman" panose="02020603050405020304" pitchFamily="18" charset="0"/>
              </a:rPr>
              <a:t>: Clo có những tính chất hoá học của phi kim: tác dụng với hầu hết kim loại ở nhiệt độ cao tạo thành muối clorua, tác dụng với hiđro tạo thành khí hiđro clorua. Clo là một phi kim hoạt động hoá học mạnh. </a:t>
            </a:r>
          </a:p>
        </p:txBody>
      </p:sp>
      <p:sp>
        <p:nvSpPr>
          <p:cNvPr id="12299" name="Text Box 6"/>
          <p:cNvSpPr txBox="1">
            <a:spLocks noChangeArrowheads="1"/>
          </p:cNvSpPr>
          <p:nvPr/>
        </p:nvSpPr>
        <p:spPr bwMode="auto">
          <a:xfrm>
            <a:off x="190500" y="3754438"/>
            <a:ext cx="4076700"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80000"/>
              </a:lnSpc>
              <a:spcBef>
                <a:spcPct val="50000"/>
              </a:spcBef>
              <a:buClrTx/>
              <a:buSzTx/>
              <a:buFontTx/>
              <a:buNone/>
            </a:pPr>
            <a:r>
              <a:rPr lang="en-US" altLang="en-US" b="1">
                <a:solidFill>
                  <a:schemeClr val="tx1"/>
                </a:solidFill>
                <a:latin typeface="Times New Roman" panose="02020603050405020304" pitchFamily="18" charset="0"/>
              </a:rPr>
              <a:t>b) Tác dụng với hiđro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6"/>
                                        </p:tgtEl>
                                        <p:attrNameLst>
                                          <p:attrName>ppt_y</p:attrName>
                                        </p:attrNameLst>
                                      </p:cBhvr>
                                      <p:tavLst>
                                        <p:tav tm="0">
                                          <p:val>
                                            <p:strVal val="#ppt_y"/>
                                          </p:val>
                                        </p:tav>
                                        <p:tav tm="100000">
                                          <p:val>
                                            <p:strVal val="#ppt_y"/>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4288" y="620713"/>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II. TÍNH CHẤT HOÁ HỌC</a:t>
            </a:r>
          </a:p>
        </p:txBody>
      </p:sp>
      <p:sp>
        <p:nvSpPr>
          <p:cNvPr id="12" name="Text Box 6"/>
          <p:cNvSpPr txBox="1">
            <a:spLocks noChangeArrowheads="1"/>
          </p:cNvSpPr>
          <p:nvPr/>
        </p:nvSpPr>
        <p:spPr bwMode="auto">
          <a:xfrm>
            <a:off x="14654" y="23446"/>
            <a:ext cx="9143999" cy="646331"/>
          </a:xfrm>
          <a:prstGeom prst="rect">
            <a:avLst/>
          </a:pr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400" b="1" dirty="0" err="1">
                <a:cs typeface="Times New Roman" panose="02020603050405020304" pitchFamily="18" charset="0"/>
              </a:rPr>
              <a:t>Bài</a:t>
            </a:r>
            <a:r>
              <a:rPr lang="en-US" sz="2400" b="1" dirty="0">
                <a:cs typeface="Times New Roman" panose="02020603050405020304" pitchFamily="18" charset="0"/>
              </a:rPr>
              <a:t> 26: </a:t>
            </a:r>
            <a:r>
              <a:rPr lang="en-US" sz="3600" b="1" dirty="0" err="1">
                <a:solidFill>
                  <a:srgbClr val="C00000"/>
                </a:solidFill>
                <a:cs typeface="Times New Roman" panose="02020603050405020304" pitchFamily="18" charset="0"/>
              </a:rPr>
              <a:t>Clo</a:t>
            </a:r>
            <a:r>
              <a:rPr lang="en-US" sz="3600" b="1" dirty="0">
                <a:solidFill>
                  <a:srgbClr val="C00000"/>
                </a:solidFill>
                <a:cs typeface="Times New Roman" panose="02020603050405020304" pitchFamily="18" charset="0"/>
              </a:rPr>
              <a:t> </a:t>
            </a:r>
            <a:r>
              <a:rPr lang="en-US" b="1" dirty="0">
                <a:solidFill>
                  <a:srgbClr val="C00000"/>
                </a:solidFill>
                <a:cs typeface="Times New Roman" panose="02020603050405020304" pitchFamily="18" charset="0"/>
              </a:rPr>
              <a:t> </a:t>
            </a:r>
            <a:r>
              <a:rPr lang="en-US" sz="2400" b="1" dirty="0">
                <a:solidFill>
                  <a:srgbClr val="C00000"/>
                </a:solidFill>
                <a:cs typeface="Times New Roman" panose="02020603050405020304" pitchFamily="18" charset="0"/>
              </a:rPr>
              <a:t>( KHHH: Cl, NTK = 35,5)</a:t>
            </a:r>
          </a:p>
        </p:txBody>
      </p:sp>
      <p:sp>
        <p:nvSpPr>
          <p:cNvPr id="13318" name="Text Box 8"/>
          <p:cNvSpPr txBox="1">
            <a:spLocks noChangeArrowheads="1"/>
          </p:cNvSpPr>
          <p:nvPr/>
        </p:nvSpPr>
        <p:spPr bwMode="auto">
          <a:xfrm>
            <a:off x="65088" y="1139825"/>
            <a:ext cx="89154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75000"/>
              </a:lnSpc>
              <a:spcBef>
                <a:spcPct val="50000"/>
              </a:spcBef>
              <a:buClrTx/>
              <a:buSzTx/>
              <a:buFontTx/>
              <a:buNone/>
            </a:pPr>
            <a:r>
              <a:rPr lang="en-US" altLang="en-US" b="1">
                <a:solidFill>
                  <a:srgbClr val="0000FF"/>
                </a:solidFill>
                <a:latin typeface="Times New Roman" panose="02020603050405020304" pitchFamily="18" charset="0"/>
              </a:rPr>
              <a:t>2. Clo còn có những tính chất hoá học nào khác ?</a:t>
            </a:r>
          </a:p>
        </p:txBody>
      </p:sp>
      <p:sp>
        <p:nvSpPr>
          <p:cNvPr id="15" name="Text Box 12"/>
          <p:cNvSpPr txBox="1">
            <a:spLocks noChangeArrowheads="1"/>
          </p:cNvSpPr>
          <p:nvPr/>
        </p:nvSpPr>
        <p:spPr bwMode="auto">
          <a:xfrm>
            <a:off x="6400800" y="1563688"/>
            <a:ext cx="24384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r>
              <a:rPr lang="en-US" altLang="en-US" sz="2400" b="1" dirty="0">
                <a:solidFill>
                  <a:srgbClr val="0000FF"/>
                </a:solidFill>
                <a:effectLst>
                  <a:outerShdw blurRad="38100" dist="38100" dir="2700000" algn="tl">
                    <a:srgbClr val="C0C0C0"/>
                  </a:outerShdw>
                </a:effectLst>
                <a:sym typeface="Webdings" panose="05030102010509060703" pitchFamily="18" charset="2"/>
              </a:rPr>
              <a:t></a:t>
            </a:r>
            <a:r>
              <a:rPr lang="en-US" altLang="en-US" sz="2400" dirty="0">
                <a:solidFill>
                  <a:srgbClr val="0000FF"/>
                </a:solidFill>
              </a:rPr>
              <a:t> </a:t>
            </a:r>
            <a:r>
              <a:rPr lang="vi-VN" altLang="en-US" sz="2400" dirty="0" err="1">
                <a:solidFill>
                  <a:srgbClr val="0000FF"/>
                </a:solidFill>
              </a:rPr>
              <a:t>Q</a:t>
            </a:r>
            <a:r>
              <a:rPr lang="en-US" altLang="en-US" sz="2400" b="1" dirty="0" err="1">
                <a:solidFill>
                  <a:srgbClr val="0000FF"/>
                </a:solidFill>
              </a:rPr>
              <a:t>uan</a:t>
            </a:r>
            <a:r>
              <a:rPr lang="en-US" altLang="en-US" sz="2400" b="1" dirty="0">
                <a:solidFill>
                  <a:srgbClr val="0000FF"/>
                </a:solidFill>
              </a:rPr>
              <a:t> </a:t>
            </a:r>
            <a:r>
              <a:rPr lang="en-US" altLang="en-US" sz="2400" b="1" dirty="0" err="1">
                <a:solidFill>
                  <a:srgbClr val="0000FF"/>
                </a:solidFill>
              </a:rPr>
              <a:t>sát</a:t>
            </a:r>
            <a:r>
              <a:rPr lang="en-US" altLang="en-US" sz="2400" b="1" dirty="0">
                <a:solidFill>
                  <a:srgbClr val="0000FF"/>
                </a:solidFill>
              </a:rPr>
              <a:t> </a:t>
            </a:r>
            <a:r>
              <a:rPr lang="en-US" altLang="en-US" sz="2400" b="1" dirty="0" err="1">
                <a:solidFill>
                  <a:srgbClr val="0000FF"/>
                </a:solidFill>
              </a:rPr>
              <a:t>thí</a:t>
            </a:r>
            <a:r>
              <a:rPr lang="en-US" altLang="en-US" sz="2400" b="1" dirty="0">
                <a:solidFill>
                  <a:srgbClr val="0000FF"/>
                </a:solidFill>
              </a:rPr>
              <a:t> </a:t>
            </a:r>
            <a:r>
              <a:rPr lang="en-US" altLang="en-US" sz="2400" b="1" dirty="0" err="1">
                <a:solidFill>
                  <a:srgbClr val="0000FF"/>
                </a:solidFill>
              </a:rPr>
              <a:t>nghiệm</a:t>
            </a:r>
            <a:r>
              <a:rPr lang="en-US" altLang="en-US" sz="2400" b="1" dirty="0">
                <a:solidFill>
                  <a:srgbClr val="0000FF"/>
                </a:solidFill>
              </a:rPr>
              <a:t> </a:t>
            </a:r>
            <a:r>
              <a:rPr lang="en-US" altLang="en-US" sz="2400" b="1" dirty="0" err="1">
                <a:solidFill>
                  <a:srgbClr val="0000FF"/>
                </a:solidFill>
              </a:rPr>
              <a:t>Clo</a:t>
            </a:r>
            <a:r>
              <a:rPr lang="en-US" altLang="en-US" sz="2400" b="1" dirty="0">
                <a:solidFill>
                  <a:srgbClr val="0000FF"/>
                </a:solidFill>
              </a:rPr>
              <a:t> </a:t>
            </a:r>
            <a:r>
              <a:rPr lang="en-US" altLang="en-US" sz="2400" b="1" dirty="0" err="1">
                <a:solidFill>
                  <a:srgbClr val="0000FF"/>
                </a:solidFill>
              </a:rPr>
              <a:t>tác</a:t>
            </a:r>
            <a:r>
              <a:rPr lang="en-US" altLang="en-US" sz="2400" b="1" dirty="0">
                <a:solidFill>
                  <a:srgbClr val="0000FF"/>
                </a:solidFill>
              </a:rPr>
              <a:t> </a:t>
            </a:r>
            <a:r>
              <a:rPr lang="en-US" altLang="en-US" sz="2400" b="1" dirty="0" err="1">
                <a:solidFill>
                  <a:srgbClr val="0000FF"/>
                </a:solidFill>
              </a:rPr>
              <a:t>dụng</a:t>
            </a:r>
            <a:r>
              <a:rPr lang="en-US" altLang="en-US" sz="2400" b="1" dirty="0">
                <a:solidFill>
                  <a:srgbClr val="0000FF"/>
                </a:solidFill>
              </a:rPr>
              <a:t> </a:t>
            </a:r>
            <a:r>
              <a:rPr lang="en-US" altLang="en-US" sz="2400" b="1" dirty="0" err="1">
                <a:solidFill>
                  <a:srgbClr val="0000FF"/>
                </a:solidFill>
              </a:rPr>
              <a:t>với</a:t>
            </a:r>
            <a:r>
              <a:rPr lang="en-US" altLang="en-US" sz="2400" b="1" dirty="0">
                <a:solidFill>
                  <a:srgbClr val="0000FF"/>
                </a:solidFill>
              </a:rPr>
              <a:t> </a:t>
            </a:r>
            <a:r>
              <a:rPr lang="en-US" altLang="en-US" sz="2400" b="1" dirty="0" err="1">
                <a:solidFill>
                  <a:srgbClr val="0000FF"/>
                </a:solidFill>
              </a:rPr>
              <a:t>nước</a:t>
            </a:r>
            <a:r>
              <a:rPr lang="en-US" altLang="en-US" sz="2400" b="1" dirty="0">
                <a:solidFill>
                  <a:srgbClr val="0000FF"/>
                </a:solidFill>
              </a:rPr>
              <a:t> </a:t>
            </a:r>
            <a:r>
              <a:rPr lang="en-US" altLang="en-US" sz="2400" b="1" dirty="0" err="1">
                <a:solidFill>
                  <a:srgbClr val="0000FF"/>
                </a:solidFill>
              </a:rPr>
              <a:t>và</a:t>
            </a:r>
            <a:r>
              <a:rPr lang="en-US" altLang="en-US" sz="2400" b="1" dirty="0">
                <a:solidFill>
                  <a:srgbClr val="0000FF"/>
                </a:solidFill>
              </a:rPr>
              <a:t> </a:t>
            </a:r>
            <a:r>
              <a:rPr lang="en-US" altLang="en-US" sz="2400" b="1" dirty="0" err="1">
                <a:solidFill>
                  <a:srgbClr val="0000FF"/>
                </a:solidFill>
              </a:rPr>
              <a:t>giải</a:t>
            </a:r>
            <a:r>
              <a:rPr lang="en-US" altLang="en-US" sz="2400" b="1" dirty="0">
                <a:solidFill>
                  <a:srgbClr val="0000FF"/>
                </a:solidFill>
              </a:rPr>
              <a:t> </a:t>
            </a:r>
            <a:r>
              <a:rPr lang="en-US" altLang="en-US" sz="2400" b="1" dirty="0" err="1">
                <a:solidFill>
                  <a:srgbClr val="0000FF"/>
                </a:solidFill>
              </a:rPr>
              <a:t>thích</a:t>
            </a:r>
            <a:r>
              <a:rPr lang="en-US" altLang="en-US" sz="2400" b="1" dirty="0">
                <a:solidFill>
                  <a:srgbClr val="0000FF"/>
                </a:solidFill>
              </a:rPr>
              <a:t> </a:t>
            </a:r>
            <a:r>
              <a:rPr lang="en-US" altLang="en-US" sz="2400" b="1" dirty="0" err="1">
                <a:solidFill>
                  <a:srgbClr val="0000FF"/>
                </a:solidFill>
              </a:rPr>
              <a:t>hiện</a:t>
            </a:r>
            <a:r>
              <a:rPr lang="en-US" altLang="en-US" sz="2400" b="1" dirty="0">
                <a:solidFill>
                  <a:srgbClr val="0000FF"/>
                </a:solidFill>
              </a:rPr>
              <a:t> </a:t>
            </a:r>
            <a:r>
              <a:rPr lang="en-US" altLang="en-US" sz="2400" b="1" dirty="0" err="1">
                <a:solidFill>
                  <a:srgbClr val="0000FF"/>
                </a:solidFill>
              </a:rPr>
              <a:t>tượng</a:t>
            </a:r>
            <a:r>
              <a:rPr lang="en-US" altLang="en-US" sz="2400" b="1" dirty="0">
                <a:solidFill>
                  <a:srgbClr val="0000FF"/>
                </a:solidFill>
              </a:rPr>
              <a:t> </a:t>
            </a:r>
            <a:r>
              <a:rPr lang="en-US" altLang="en-US" sz="2400" b="1" dirty="0" err="1">
                <a:solidFill>
                  <a:srgbClr val="0000FF"/>
                </a:solidFill>
              </a:rPr>
              <a:t>xảy</a:t>
            </a:r>
            <a:r>
              <a:rPr lang="en-US" altLang="en-US" sz="2400" b="1" dirty="0">
                <a:solidFill>
                  <a:srgbClr val="0000FF"/>
                </a:solidFill>
              </a:rPr>
              <a:t> </a:t>
            </a:r>
            <a:r>
              <a:rPr lang="en-US" altLang="en-US" sz="2400" b="1" dirty="0" err="1">
                <a:solidFill>
                  <a:srgbClr val="0000FF"/>
                </a:solidFill>
              </a:rPr>
              <a:t>ra</a:t>
            </a:r>
            <a:r>
              <a:rPr lang="vi-VN" altLang="en-US" sz="2400" b="1" dirty="0">
                <a:solidFill>
                  <a:srgbClr val="0000FF"/>
                </a:solidFill>
              </a:rPr>
              <a:t>.</a:t>
            </a:r>
            <a:endParaRPr lang="en-US" altLang="en-US" sz="2400" b="1" dirty="0">
              <a:solidFill>
                <a:srgbClr val="0000FF"/>
              </a:solidFill>
            </a:endParaRPr>
          </a:p>
        </p:txBody>
      </p:sp>
      <p:sp>
        <p:nvSpPr>
          <p:cNvPr id="16" name="Text Box 10"/>
          <p:cNvSpPr txBox="1">
            <a:spLocks noChangeArrowheads="1"/>
          </p:cNvSpPr>
          <p:nvPr/>
        </p:nvSpPr>
        <p:spPr bwMode="auto">
          <a:xfrm>
            <a:off x="6400800" y="3492500"/>
            <a:ext cx="24384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a:solidFill>
                  <a:srgbClr val="FF0000"/>
                </a:solidFill>
                <a:latin typeface="Times New Roman" panose="02020603050405020304" pitchFamily="18" charset="0"/>
              </a:rPr>
              <a:t>Hiện tượng:</a:t>
            </a:r>
            <a:endParaRPr lang="en-US" altLang="en-US" sz="2400" b="1">
              <a:solidFill>
                <a:schemeClr val="tx1"/>
              </a:solidFill>
              <a:latin typeface="Times New Roman" panose="02020603050405020304" pitchFamily="18" charset="0"/>
            </a:endParaRPr>
          </a:p>
          <a:p>
            <a:pPr algn="just" eaLnBrk="1" hangingPunct="1">
              <a:spcBef>
                <a:spcPct val="50000"/>
              </a:spcBef>
              <a:buClrTx/>
              <a:buSzTx/>
              <a:buFontTx/>
              <a:buNone/>
            </a:pPr>
            <a:r>
              <a:rPr lang="en-US" altLang="en-US" sz="2400" b="1">
                <a:solidFill>
                  <a:schemeClr val="tx1"/>
                </a:solidFill>
                <a:latin typeface="Times New Roman" panose="02020603050405020304" pitchFamily="18" charset="0"/>
              </a:rPr>
              <a:t>dung dịch nước clo có màu vàng lục, mùi hắc của khí clo. Giấy quì tím chuyển sang màu đỏ sau đó mất màu ngay.</a:t>
            </a:r>
          </a:p>
        </p:txBody>
      </p:sp>
      <p:pic>
        <p:nvPicPr>
          <p:cNvPr id="3" name="9convert.com - thí nghiệm hóa 9 10 clo tác dụng với nước khả năng tẩy màu của nước clo.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3213" y="1736725"/>
            <a:ext cx="5792787"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Scale>
                                      <p:cBhvr>
                                        <p:cTn id="1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6"/>
                                        </p:tgtEl>
                                        <p:attrNameLst>
                                          <p:attrName>ppt_x</p:attrName>
                                          <p:attrName>ppt_y</p:attrName>
                                        </p:attrNameLst>
                                      </p:cBhvr>
                                    </p:animMotion>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4288" y="620713"/>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II. TÍNH CHẤT HOÁ HỌC</a:t>
            </a:r>
          </a:p>
        </p:txBody>
      </p:sp>
      <p:sp>
        <p:nvSpPr>
          <p:cNvPr id="12" name="Text Box 6"/>
          <p:cNvSpPr txBox="1">
            <a:spLocks noChangeArrowheads="1"/>
          </p:cNvSpPr>
          <p:nvPr/>
        </p:nvSpPr>
        <p:spPr bwMode="auto">
          <a:xfrm>
            <a:off x="14654" y="23446"/>
            <a:ext cx="9143999" cy="646331"/>
          </a:xfrm>
          <a:prstGeom prst="rect">
            <a:avLst/>
          </a:pr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400" b="1" dirty="0" err="1">
                <a:cs typeface="Times New Roman" panose="02020603050405020304" pitchFamily="18" charset="0"/>
              </a:rPr>
              <a:t>Bài</a:t>
            </a:r>
            <a:r>
              <a:rPr lang="en-US" sz="2400" b="1" dirty="0">
                <a:cs typeface="Times New Roman" panose="02020603050405020304" pitchFamily="18" charset="0"/>
              </a:rPr>
              <a:t> 26: </a:t>
            </a:r>
            <a:r>
              <a:rPr lang="en-US" sz="3600" b="1" dirty="0" err="1">
                <a:solidFill>
                  <a:srgbClr val="C00000"/>
                </a:solidFill>
                <a:cs typeface="Times New Roman" panose="02020603050405020304" pitchFamily="18" charset="0"/>
              </a:rPr>
              <a:t>Clo</a:t>
            </a:r>
            <a:r>
              <a:rPr lang="en-US" sz="3600" b="1" dirty="0">
                <a:solidFill>
                  <a:srgbClr val="C00000"/>
                </a:solidFill>
                <a:cs typeface="Times New Roman" panose="02020603050405020304" pitchFamily="18" charset="0"/>
              </a:rPr>
              <a:t> </a:t>
            </a:r>
            <a:r>
              <a:rPr lang="en-US" b="1" dirty="0">
                <a:solidFill>
                  <a:srgbClr val="C00000"/>
                </a:solidFill>
                <a:cs typeface="Times New Roman" panose="02020603050405020304" pitchFamily="18" charset="0"/>
              </a:rPr>
              <a:t> </a:t>
            </a:r>
            <a:r>
              <a:rPr lang="en-US" sz="2400" b="1" dirty="0">
                <a:solidFill>
                  <a:srgbClr val="C00000"/>
                </a:solidFill>
                <a:cs typeface="Times New Roman" panose="02020603050405020304" pitchFamily="18" charset="0"/>
              </a:rPr>
              <a:t>( KHHH: Cl, NTK = 35,5)</a:t>
            </a:r>
          </a:p>
        </p:txBody>
      </p:sp>
      <p:sp>
        <p:nvSpPr>
          <p:cNvPr id="14342" name="Text Box 8"/>
          <p:cNvSpPr txBox="1">
            <a:spLocks noChangeArrowheads="1"/>
          </p:cNvSpPr>
          <p:nvPr/>
        </p:nvSpPr>
        <p:spPr bwMode="auto">
          <a:xfrm>
            <a:off x="65088" y="1139825"/>
            <a:ext cx="89154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75000"/>
              </a:lnSpc>
              <a:spcBef>
                <a:spcPct val="50000"/>
              </a:spcBef>
              <a:buClrTx/>
              <a:buSzTx/>
              <a:buFontTx/>
              <a:buNone/>
            </a:pPr>
            <a:r>
              <a:rPr lang="en-US" altLang="en-US" b="1">
                <a:solidFill>
                  <a:srgbClr val="0000FF"/>
                </a:solidFill>
                <a:latin typeface="Times New Roman" panose="02020603050405020304" pitchFamily="18" charset="0"/>
              </a:rPr>
              <a:t>2. Clo còn có những tính chất hoá học nào khác ?</a:t>
            </a:r>
          </a:p>
        </p:txBody>
      </p:sp>
      <p:sp>
        <p:nvSpPr>
          <p:cNvPr id="15" name="Text Box 12"/>
          <p:cNvSpPr txBox="1">
            <a:spLocks noChangeArrowheads="1"/>
          </p:cNvSpPr>
          <p:nvPr/>
        </p:nvSpPr>
        <p:spPr bwMode="auto">
          <a:xfrm>
            <a:off x="6400800" y="1563688"/>
            <a:ext cx="24384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r>
              <a:rPr lang="en-US" altLang="en-US" sz="2400" b="1" dirty="0">
                <a:solidFill>
                  <a:srgbClr val="0000FF"/>
                </a:solidFill>
                <a:effectLst>
                  <a:outerShdw blurRad="38100" dist="38100" dir="2700000" algn="tl">
                    <a:srgbClr val="C0C0C0"/>
                  </a:outerShdw>
                </a:effectLst>
                <a:sym typeface="Webdings" panose="05030102010509060703" pitchFamily="18" charset="2"/>
              </a:rPr>
              <a:t></a:t>
            </a:r>
            <a:r>
              <a:rPr lang="en-US" altLang="en-US" sz="2400" dirty="0">
                <a:solidFill>
                  <a:srgbClr val="0000FF"/>
                </a:solidFill>
              </a:rPr>
              <a:t> </a:t>
            </a:r>
            <a:r>
              <a:rPr lang="vi-VN" altLang="en-US" sz="2400" dirty="0">
                <a:solidFill>
                  <a:srgbClr val="0000FF"/>
                </a:solidFill>
              </a:rPr>
              <a:t>Q</a:t>
            </a:r>
            <a:r>
              <a:rPr lang="en-US" altLang="en-US" sz="2400" b="1" dirty="0" err="1">
                <a:solidFill>
                  <a:srgbClr val="0000FF"/>
                </a:solidFill>
              </a:rPr>
              <a:t>uan</a:t>
            </a:r>
            <a:r>
              <a:rPr lang="en-US" altLang="en-US" sz="2400" b="1" dirty="0">
                <a:solidFill>
                  <a:srgbClr val="0000FF"/>
                </a:solidFill>
              </a:rPr>
              <a:t> </a:t>
            </a:r>
            <a:r>
              <a:rPr lang="en-US" altLang="en-US" sz="2400" b="1" dirty="0" err="1">
                <a:solidFill>
                  <a:srgbClr val="0000FF"/>
                </a:solidFill>
              </a:rPr>
              <a:t>sát</a:t>
            </a:r>
            <a:r>
              <a:rPr lang="en-US" altLang="en-US" sz="2400" b="1" dirty="0">
                <a:solidFill>
                  <a:srgbClr val="0000FF"/>
                </a:solidFill>
              </a:rPr>
              <a:t> </a:t>
            </a:r>
            <a:r>
              <a:rPr lang="en-US" altLang="en-US" sz="2400" b="1" dirty="0" err="1">
                <a:solidFill>
                  <a:srgbClr val="0000FF"/>
                </a:solidFill>
              </a:rPr>
              <a:t>thí</a:t>
            </a:r>
            <a:r>
              <a:rPr lang="en-US" altLang="en-US" sz="2400" b="1" dirty="0">
                <a:solidFill>
                  <a:srgbClr val="0000FF"/>
                </a:solidFill>
              </a:rPr>
              <a:t> </a:t>
            </a:r>
            <a:r>
              <a:rPr lang="en-US" altLang="en-US" sz="2400" b="1" dirty="0" err="1">
                <a:solidFill>
                  <a:srgbClr val="0000FF"/>
                </a:solidFill>
              </a:rPr>
              <a:t>nghiệm</a:t>
            </a:r>
            <a:r>
              <a:rPr lang="en-US" altLang="en-US" sz="2400" b="1" dirty="0">
                <a:solidFill>
                  <a:srgbClr val="0000FF"/>
                </a:solidFill>
              </a:rPr>
              <a:t> </a:t>
            </a:r>
            <a:r>
              <a:rPr lang="en-US" altLang="en-US" sz="2400" b="1" dirty="0" err="1">
                <a:solidFill>
                  <a:srgbClr val="0000FF"/>
                </a:solidFill>
              </a:rPr>
              <a:t>Clo</a:t>
            </a:r>
            <a:r>
              <a:rPr lang="en-US" altLang="en-US" sz="2400" b="1" dirty="0">
                <a:solidFill>
                  <a:srgbClr val="0000FF"/>
                </a:solidFill>
              </a:rPr>
              <a:t> </a:t>
            </a:r>
            <a:r>
              <a:rPr lang="en-US" altLang="en-US" sz="2400" b="1" dirty="0" err="1">
                <a:solidFill>
                  <a:srgbClr val="0000FF"/>
                </a:solidFill>
              </a:rPr>
              <a:t>tác</a:t>
            </a:r>
            <a:r>
              <a:rPr lang="en-US" altLang="en-US" sz="2400" b="1" dirty="0">
                <a:solidFill>
                  <a:srgbClr val="0000FF"/>
                </a:solidFill>
              </a:rPr>
              <a:t> </a:t>
            </a:r>
            <a:r>
              <a:rPr lang="en-US" altLang="en-US" sz="2400" b="1" dirty="0" err="1">
                <a:solidFill>
                  <a:srgbClr val="0000FF"/>
                </a:solidFill>
              </a:rPr>
              <a:t>dụng</a:t>
            </a:r>
            <a:r>
              <a:rPr lang="en-US" altLang="en-US" sz="2400" b="1" dirty="0">
                <a:solidFill>
                  <a:srgbClr val="0000FF"/>
                </a:solidFill>
              </a:rPr>
              <a:t> </a:t>
            </a:r>
            <a:r>
              <a:rPr lang="en-US" altLang="en-US" sz="2400" b="1" dirty="0" err="1">
                <a:solidFill>
                  <a:srgbClr val="0000FF"/>
                </a:solidFill>
              </a:rPr>
              <a:t>với</a:t>
            </a:r>
            <a:r>
              <a:rPr lang="en-US" altLang="en-US" sz="2400" b="1" dirty="0">
                <a:solidFill>
                  <a:srgbClr val="0000FF"/>
                </a:solidFill>
              </a:rPr>
              <a:t> </a:t>
            </a:r>
            <a:r>
              <a:rPr lang="en-US" altLang="en-US" sz="2400" b="1" dirty="0" err="1">
                <a:solidFill>
                  <a:srgbClr val="0000FF"/>
                </a:solidFill>
              </a:rPr>
              <a:t>NaOH</a:t>
            </a:r>
            <a:r>
              <a:rPr lang="en-US" altLang="en-US" sz="2400" b="1" dirty="0">
                <a:solidFill>
                  <a:srgbClr val="0000FF"/>
                </a:solidFill>
              </a:rPr>
              <a:t> </a:t>
            </a:r>
            <a:r>
              <a:rPr lang="en-US" altLang="en-US" sz="2400" b="1" dirty="0" err="1">
                <a:solidFill>
                  <a:srgbClr val="0000FF"/>
                </a:solidFill>
              </a:rPr>
              <a:t>và</a:t>
            </a:r>
            <a:r>
              <a:rPr lang="en-US" altLang="en-US" sz="2400" b="1" dirty="0">
                <a:solidFill>
                  <a:srgbClr val="0000FF"/>
                </a:solidFill>
              </a:rPr>
              <a:t> </a:t>
            </a:r>
            <a:r>
              <a:rPr lang="en-US" altLang="en-US" sz="2400" b="1" dirty="0" err="1">
                <a:solidFill>
                  <a:srgbClr val="0000FF"/>
                </a:solidFill>
              </a:rPr>
              <a:t>giải</a:t>
            </a:r>
            <a:r>
              <a:rPr lang="en-US" altLang="en-US" sz="2400" b="1" dirty="0">
                <a:solidFill>
                  <a:srgbClr val="0000FF"/>
                </a:solidFill>
              </a:rPr>
              <a:t> </a:t>
            </a:r>
            <a:r>
              <a:rPr lang="en-US" altLang="en-US" sz="2400" b="1" dirty="0" err="1">
                <a:solidFill>
                  <a:srgbClr val="0000FF"/>
                </a:solidFill>
              </a:rPr>
              <a:t>thích</a:t>
            </a:r>
            <a:r>
              <a:rPr lang="en-US" altLang="en-US" sz="2400" b="1" dirty="0">
                <a:solidFill>
                  <a:srgbClr val="0000FF"/>
                </a:solidFill>
              </a:rPr>
              <a:t> </a:t>
            </a:r>
            <a:r>
              <a:rPr lang="en-US" altLang="en-US" sz="2400" b="1" dirty="0" err="1">
                <a:solidFill>
                  <a:srgbClr val="0000FF"/>
                </a:solidFill>
              </a:rPr>
              <a:t>hiện</a:t>
            </a:r>
            <a:r>
              <a:rPr lang="en-US" altLang="en-US" sz="2400" b="1" dirty="0">
                <a:solidFill>
                  <a:srgbClr val="0000FF"/>
                </a:solidFill>
              </a:rPr>
              <a:t> </a:t>
            </a:r>
            <a:r>
              <a:rPr lang="en-US" altLang="en-US" sz="2400" b="1" dirty="0" err="1">
                <a:solidFill>
                  <a:srgbClr val="0000FF"/>
                </a:solidFill>
              </a:rPr>
              <a:t>tượng</a:t>
            </a:r>
            <a:r>
              <a:rPr lang="en-US" altLang="en-US" sz="2400" b="1" dirty="0">
                <a:solidFill>
                  <a:srgbClr val="0000FF"/>
                </a:solidFill>
              </a:rPr>
              <a:t> </a:t>
            </a:r>
            <a:r>
              <a:rPr lang="en-US" altLang="en-US" sz="2400" b="1" dirty="0" err="1">
                <a:solidFill>
                  <a:srgbClr val="0000FF"/>
                </a:solidFill>
              </a:rPr>
              <a:t>xảy</a:t>
            </a:r>
            <a:r>
              <a:rPr lang="en-US" altLang="en-US" sz="2400" b="1" dirty="0">
                <a:solidFill>
                  <a:srgbClr val="0000FF"/>
                </a:solidFill>
              </a:rPr>
              <a:t> </a:t>
            </a:r>
            <a:r>
              <a:rPr lang="en-US" altLang="en-US" sz="2400" b="1" dirty="0" err="1">
                <a:solidFill>
                  <a:srgbClr val="0000FF"/>
                </a:solidFill>
              </a:rPr>
              <a:t>ra</a:t>
            </a:r>
            <a:r>
              <a:rPr lang="vi-VN" altLang="en-US" sz="2400" b="1" dirty="0">
                <a:solidFill>
                  <a:srgbClr val="0000FF"/>
                </a:solidFill>
              </a:rPr>
              <a:t>.</a:t>
            </a:r>
            <a:endParaRPr lang="en-US" altLang="en-US" sz="2400" b="1" dirty="0">
              <a:solidFill>
                <a:srgbClr val="0000FF"/>
              </a:solidFill>
            </a:endParaRPr>
          </a:p>
        </p:txBody>
      </p:sp>
      <p:sp>
        <p:nvSpPr>
          <p:cNvPr id="16" name="Text Box 10"/>
          <p:cNvSpPr txBox="1">
            <a:spLocks noChangeArrowheads="1"/>
          </p:cNvSpPr>
          <p:nvPr/>
        </p:nvSpPr>
        <p:spPr bwMode="auto">
          <a:xfrm>
            <a:off x="6400800" y="3492500"/>
            <a:ext cx="24384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a:solidFill>
                  <a:srgbClr val="FF0000"/>
                </a:solidFill>
                <a:latin typeface="Times New Roman" panose="02020603050405020304" pitchFamily="18" charset="0"/>
              </a:rPr>
              <a:t>Hiện tượng:</a:t>
            </a:r>
            <a:endParaRPr lang="en-US" altLang="en-US" sz="2400" b="1">
              <a:solidFill>
                <a:schemeClr val="tx1"/>
              </a:solidFill>
              <a:latin typeface="Times New Roman" panose="02020603050405020304" pitchFamily="18" charset="0"/>
            </a:endParaRPr>
          </a:p>
          <a:p>
            <a:pPr algn="just" eaLnBrk="1" hangingPunct="1">
              <a:spcBef>
                <a:spcPct val="50000"/>
              </a:spcBef>
              <a:buClrTx/>
              <a:buSzTx/>
              <a:buFontTx/>
              <a:buNone/>
            </a:pPr>
            <a:r>
              <a:rPr lang="en-US" altLang="en-US" sz="2400" b="1">
                <a:solidFill>
                  <a:schemeClr val="tx1"/>
                </a:solidFill>
                <a:latin typeface="Times New Roman" panose="02020603050405020304" pitchFamily="18" charset="0"/>
              </a:rPr>
              <a:t>Thu được dung dịch trong suốt, không màu</a:t>
            </a:r>
            <a:r>
              <a:rPr lang="en-US" altLang="en-US" sz="2400" b="1">
                <a:solidFill>
                  <a:schemeClr val="tx1"/>
                </a:solidFill>
                <a:latin typeface="Times New Roman" panose="02020603050405020304" pitchFamily="18" charset="0"/>
                <a:cs typeface="Times New Roman" panose="02020603050405020304" pitchFamily="18" charset="0"/>
              </a:rPr>
              <a:t>→ </a:t>
            </a:r>
            <a:r>
              <a:rPr lang="en-US" altLang="en-US" sz="2400" b="1">
                <a:solidFill>
                  <a:schemeClr val="tx1"/>
                </a:solidFill>
                <a:latin typeface="Times New Roman" panose="02020603050405020304" pitchFamily="18" charset="0"/>
              </a:rPr>
              <a:t> mất màu giấy quì ngay.</a:t>
            </a:r>
          </a:p>
        </p:txBody>
      </p:sp>
      <p:pic>
        <p:nvPicPr>
          <p:cNvPr id="2" name="9convert.com - clo tac dung voi naoh.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609600" y="2027238"/>
            <a:ext cx="5181600"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05"/>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 calcmode="lin" valueType="num">
                                      <p:cBhvr>
                                        <p:cTn id="9" dur="500" fill="hold"/>
                                        <p:tgtEl>
                                          <p:spTgt spid="15"/>
                                        </p:tgtEl>
                                        <p:attrNameLst>
                                          <p:attrName>ppt_x</p:attrName>
                                        </p:attrNameLst>
                                      </p:cBhvr>
                                      <p:tavLst>
                                        <p:tav tm="0">
                                          <p:val>
                                            <p:strVal val="#ppt_x-.2"/>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Scale>
                                      <p:cBhvr>
                                        <p:cTn id="1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6"/>
                                        </p:tgtEl>
                                        <p:attrNameLst>
                                          <p:attrName>ppt_x</p:attrName>
                                          <p:attrName>ppt_y</p:attrName>
                                        </p:attrNameLst>
                                      </p:cBhvr>
                                    </p:animMotion>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video>
              <p:cMediaNode vol="80000">
                <p:cTn id="24" fill="hold" display="0">
                  <p:stCondLst>
                    <p:cond delay="indefinite"/>
                  </p:stCondLst>
                </p:cTn>
                <p:tgtEl>
                  <p:spTgt spid="2"/>
                </p:tgtEl>
              </p:cMediaNode>
            </p:video>
          </p:childTnLst>
        </p:cTn>
      </p:par>
    </p:tnLst>
    <p:bldLst>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866</Words>
  <Application>Microsoft Office PowerPoint</Application>
  <PresentationFormat>On-screen Show (4:3)</PresentationFormat>
  <Paragraphs>109</Paragraphs>
  <Slides>19</Slides>
  <Notes>1</Notes>
  <HiddenSlides>0</HiddenSlides>
  <MMClips>6</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9" baseType="lpstr">
      <vt:lpstr>Arial</vt:lpstr>
      <vt:lpstr>Calibri</vt:lpstr>
      <vt:lpstr>Calibri Light</vt:lpstr>
      <vt:lpstr>Times New Roman</vt:lpstr>
      <vt:lpstr>VNI-Briquet</vt:lpstr>
      <vt:lpstr>Webdings</vt:lpstr>
      <vt:lpstr>Office Theme</vt:lpstr>
      <vt:lpstr>1_Office Theme</vt:lpstr>
      <vt:lpstr>Clip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Trường THCS Tòng Bạt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CHÍ BÌNH</dc:creator>
  <cp:lastModifiedBy>Thu</cp:lastModifiedBy>
  <cp:revision>87</cp:revision>
  <dcterms:created xsi:type="dcterms:W3CDTF">2009-11-22T01:37:00Z</dcterms:created>
  <dcterms:modified xsi:type="dcterms:W3CDTF">2022-08-07T11:52:47Z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A1C7EC2A1A79478DB717A62700B958C3</vt:lpwstr>
  </property>
  <property fmtid="{D5CDD505-2E9C-101B-9397-08002B2CF9AE}" pid="3" name="KSOProductBuildVer">
    <vt:lpwstr>1033-11.2.0.11042</vt:lpwstr>
  </property>
</Properties>
</file>