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03" r:id="rId3"/>
    <p:sldId id="260" r:id="rId4"/>
    <p:sldId id="261" r:id="rId5"/>
    <p:sldId id="302" r:id="rId6"/>
    <p:sldId id="304" r:id="rId7"/>
    <p:sldId id="305" r:id="rId8"/>
    <p:sldId id="306" r:id="rId9"/>
    <p:sldId id="307" r:id="rId10"/>
    <p:sldId id="308" r:id="rId11"/>
    <p:sldId id="309" r:id="rId12"/>
    <p:sldId id="301" r:id="rId13"/>
    <p:sldId id="310" r:id="rId14"/>
    <p:sldId id="311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E2FF-0786-4CC3-A409-40519C4AC36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965A-A941-4ED4-BD7D-E30417C5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4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anso.org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-6350" y="0"/>
            <a:ext cx="9156700" cy="838200"/>
            <a:chOff x="0" y="8"/>
            <a:chExt cx="5768" cy="839"/>
          </a:xfrm>
        </p:grpSpPr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vi-VN" sz="10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1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vi-VN" sz="6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3600" b="1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TOÁN 6: CHÂN TRỜI SÁNG TẠO</a:t>
              </a:r>
              <a:endPara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FD132E0E-6DB6-BB78-1E04-B5AA18686A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77" y="1214881"/>
            <a:ext cx="8710148" cy="415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33FA2D-3E52-F376-6A4D-2AE73A7C3149}"/>
              </a:ext>
            </a:extLst>
          </p:cNvPr>
          <p:cNvSpPr/>
          <p:nvPr/>
        </p:nvSpPr>
        <p:spPr>
          <a:xfrm>
            <a:off x="125876" y="5554711"/>
            <a:ext cx="8935573" cy="1214882"/>
          </a:xfrm>
          <a:prstGeom prst="rect">
            <a:avLst/>
          </a:prstGeom>
          <a:solidFill>
            <a:srgbClr val="9933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TOÁN </a:t>
            </a:r>
          </a:p>
        </p:txBody>
      </p:sp>
    </p:spTree>
    <p:extLst>
      <p:ext uri="{BB962C8B-B14F-4D97-AF65-F5344CB8AC3E}">
        <p14:creationId xmlns:p14="http://schemas.microsoft.com/office/powerpoint/2010/main" val="120016868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430887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43088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3:  LÀM TRÒN SỐ THẬP PHÂN VÀ ƯỚC LƯỢNG KẾT QUẢ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96404" y="954107"/>
            <a:ext cx="88951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96404" y="1981200"/>
            <a:ext cx="62281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21095" y="2590800"/>
            <a:ext cx="3360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(-11,032) . (-24,3)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964295" y="5715000"/>
            <a:ext cx="55701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≈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590800" y="4724400"/>
            <a:ext cx="55701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-11,032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2583873" y="5247620"/>
            <a:ext cx="55701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-24,3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533400" y="3110767"/>
            <a:ext cx="3360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≈ (-11) . (-24) = 264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221095" y="3810000"/>
            <a:ext cx="3360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(-762,40) : 6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602095" y="4462790"/>
            <a:ext cx="3360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≈ (-762) : 6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2583873" y="4492125"/>
            <a:ext cx="3360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-127</a:t>
            </a:r>
          </a:p>
        </p:txBody>
      </p:sp>
    </p:spTree>
    <p:extLst>
      <p:ext uri="{BB962C8B-B14F-4D97-AF65-F5344CB8AC3E}">
        <p14:creationId xmlns:p14="http://schemas.microsoft.com/office/powerpoint/2010/main" val="154000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/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430887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43088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3:  LÀM TRÒN SỐ THẬP PHÂN VÀ ƯỚC LƯỢNG KẾT QUẢ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96404" y="954107"/>
            <a:ext cx="88951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96404" y="1981200"/>
            <a:ext cx="88951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93386" y="2795090"/>
            <a:ext cx="6359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0,246 . (-5,128) = -3,261488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381000" y="3332165"/>
            <a:ext cx="6740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0,246 . (-5,128) ≈ 0,2 . (-5) = -1 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381000" y="3855385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-1. 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436418" y="4392460"/>
            <a:ext cx="5680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93386" y="5029200"/>
            <a:ext cx="6359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-7,105 + 4,23 = -5,682</a:t>
            </a: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158750" y="5638800"/>
            <a:ext cx="5403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-7,105 + 4,23 ≈ (-7) + 4 = -3 </a:t>
            </a: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158750" y="6172200"/>
            <a:ext cx="5680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141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/>
      <p:bldP spid="15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9" name="Text Box 129"/>
          <p:cNvSpPr txBox="1">
            <a:spLocks noChangeArrowheads="1"/>
          </p:cNvSpPr>
          <p:nvPr/>
        </p:nvSpPr>
        <p:spPr bwMode="auto">
          <a:xfrm>
            <a:off x="-2" y="533400"/>
            <a:ext cx="58674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5" name="TextBox 3"/>
          <p:cNvSpPr txBox="1">
            <a:spLocks noChangeArrowheads="1"/>
          </p:cNvSpPr>
          <p:nvPr/>
        </p:nvSpPr>
        <p:spPr bwMode="auto">
          <a:xfrm>
            <a:off x="2157845" y="0"/>
            <a:ext cx="5600700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 – VẬN DỤNG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806545"/>
              </p:ext>
            </p:extLst>
          </p:nvPr>
        </p:nvGraphicFramePr>
        <p:xfrm>
          <a:off x="228600" y="1219197"/>
          <a:ext cx="8686800" cy="5047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3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-492,7926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320,1415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-568,7182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931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931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931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931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931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6931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 Box 129"/>
          <p:cNvSpPr txBox="1">
            <a:spLocks noChangeArrowheads="1"/>
          </p:cNvSpPr>
          <p:nvPr/>
        </p:nvSpPr>
        <p:spPr bwMode="auto">
          <a:xfrm>
            <a:off x="3228108" y="1905000"/>
            <a:ext cx="13785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-492,8</a:t>
            </a:r>
          </a:p>
        </p:txBody>
      </p:sp>
      <p:sp>
        <p:nvSpPr>
          <p:cNvPr id="13" name="Text Box 129"/>
          <p:cNvSpPr txBox="1">
            <a:spLocks noChangeArrowheads="1"/>
          </p:cNvSpPr>
          <p:nvPr/>
        </p:nvSpPr>
        <p:spPr bwMode="auto">
          <a:xfrm>
            <a:off x="5403274" y="1905000"/>
            <a:ext cx="13785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320,1</a:t>
            </a:r>
          </a:p>
        </p:txBody>
      </p:sp>
      <p:sp>
        <p:nvSpPr>
          <p:cNvPr id="14" name="Text Box 129"/>
          <p:cNvSpPr txBox="1">
            <a:spLocks noChangeArrowheads="1"/>
          </p:cNvSpPr>
          <p:nvPr/>
        </p:nvSpPr>
        <p:spPr bwMode="auto">
          <a:xfrm>
            <a:off x="7308274" y="1905000"/>
            <a:ext cx="13785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-568,7</a:t>
            </a: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228108" y="2667000"/>
            <a:ext cx="13785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-492,79</a:t>
            </a:r>
          </a:p>
        </p:txBody>
      </p:sp>
      <p:sp>
        <p:nvSpPr>
          <p:cNvPr id="16" name="Text Box 129"/>
          <p:cNvSpPr txBox="1">
            <a:spLocks noChangeArrowheads="1"/>
          </p:cNvSpPr>
          <p:nvPr/>
        </p:nvSpPr>
        <p:spPr bwMode="auto">
          <a:xfrm>
            <a:off x="5403274" y="2667000"/>
            <a:ext cx="13785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320,14</a:t>
            </a:r>
          </a:p>
        </p:txBody>
      </p:sp>
      <p:sp>
        <p:nvSpPr>
          <p:cNvPr id="17" name="Text Box 129"/>
          <p:cNvSpPr txBox="1">
            <a:spLocks noChangeArrowheads="1"/>
          </p:cNvSpPr>
          <p:nvPr/>
        </p:nvSpPr>
        <p:spPr bwMode="auto">
          <a:xfrm>
            <a:off x="7308274" y="2667000"/>
            <a:ext cx="13785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-568,72</a:t>
            </a:r>
          </a:p>
        </p:txBody>
      </p:sp>
      <p:sp>
        <p:nvSpPr>
          <p:cNvPr id="21" name="Text Box 129"/>
          <p:cNvSpPr txBox="1">
            <a:spLocks noChangeArrowheads="1"/>
          </p:cNvSpPr>
          <p:nvPr/>
        </p:nvSpPr>
        <p:spPr bwMode="auto">
          <a:xfrm>
            <a:off x="3228108" y="3429000"/>
            <a:ext cx="1572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-492,793</a:t>
            </a:r>
          </a:p>
        </p:txBody>
      </p:sp>
      <p:sp>
        <p:nvSpPr>
          <p:cNvPr id="22" name="Text Box 129"/>
          <p:cNvSpPr txBox="1">
            <a:spLocks noChangeArrowheads="1"/>
          </p:cNvSpPr>
          <p:nvPr/>
        </p:nvSpPr>
        <p:spPr bwMode="auto">
          <a:xfrm>
            <a:off x="5403274" y="3408218"/>
            <a:ext cx="13785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320,142</a:t>
            </a:r>
          </a:p>
        </p:txBody>
      </p:sp>
      <p:sp>
        <p:nvSpPr>
          <p:cNvPr id="23" name="Text Box 129"/>
          <p:cNvSpPr txBox="1">
            <a:spLocks noChangeArrowheads="1"/>
          </p:cNvSpPr>
          <p:nvPr/>
        </p:nvSpPr>
        <p:spPr bwMode="auto">
          <a:xfrm>
            <a:off x="7308274" y="3429000"/>
            <a:ext cx="1683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-568,718</a:t>
            </a:r>
          </a:p>
        </p:txBody>
      </p:sp>
      <p:sp>
        <p:nvSpPr>
          <p:cNvPr id="24" name="Text Box 129"/>
          <p:cNvSpPr txBox="1">
            <a:spLocks noChangeArrowheads="1"/>
          </p:cNvSpPr>
          <p:nvPr/>
        </p:nvSpPr>
        <p:spPr bwMode="auto">
          <a:xfrm>
            <a:off x="3214253" y="4191000"/>
            <a:ext cx="1572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-493</a:t>
            </a:r>
          </a:p>
        </p:txBody>
      </p:sp>
      <p:sp>
        <p:nvSpPr>
          <p:cNvPr id="25" name="Text Box 129"/>
          <p:cNvSpPr txBox="1">
            <a:spLocks noChangeArrowheads="1"/>
          </p:cNvSpPr>
          <p:nvPr/>
        </p:nvSpPr>
        <p:spPr bwMode="auto">
          <a:xfrm>
            <a:off x="5403274" y="4191000"/>
            <a:ext cx="13785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320</a:t>
            </a:r>
          </a:p>
        </p:txBody>
      </p:sp>
      <p:sp>
        <p:nvSpPr>
          <p:cNvPr id="26" name="Text Box 129"/>
          <p:cNvSpPr txBox="1">
            <a:spLocks noChangeArrowheads="1"/>
          </p:cNvSpPr>
          <p:nvPr/>
        </p:nvSpPr>
        <p:spPr bwMode="auto">
          <a:xfrm>
            <a:off x="7308274" y="4184073"/>
            <a:ext cx="1683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-569</a:t>
            </a:r>
          </a:p>
        </p:txBody>
      </p:sp>
      <p:sp>
        <p:nvSpPr>
          <p:cNvPr id="27" name="Text Box 129"/>
          <p:cNvSpPr txBox="1">
            <a:spLocks noChangeArrowheads="1"/>
          </p:cNvSpPr>
          <p:nvPr/>
        </p:nvSpPr>
        <p:spPr bwMode="auto">
          <a:xfrm>
            <a:off x="3241963" y="4876800"/>
            <a:ext cx="1572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-490</a:t>
            </a:r>
          </a:p>
        </p:txBody>
      </p:sp>
      <p:sp>
        <p:nvSpPr>
          <p:cNvPr id="28" name="Text Box 129"/>
          <p:cNvSpPr txBox="1">
            <a:spLocks noChangeArrowheads="1"/>
          </p:cNvSpPr>
          <p:nvPr/>
        </p:nvSpPr>
        <p:spPr bwMode="auto">
          <a:xfrm>
            <a:off x="5403274" y="4869873"/>
            <a:ext cx="13785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320</a:t>
            </a:r>
          </a:p>
        </p:txBody>
      </p:sp>
      <p:sp>
        <p:nvSpPr>
          <p:cNvPr id="29" name="Text Box 129"/>
          <p:cNvSpPr txBox="1">
            <a:spLocks noChangeArrowheads="1"/>
          </p:cNvSpPr>
          <p:nvPr/>
        </p:nvSpPr>
        <p:spPr bwMode="auto">
          <a:xfrm>
            <a:off x="7308274" y="4869873"/>
            <a:ext cx="1683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-570</a:t>
            </a:r>
          </a:p>
        </p:txBody>
      </p:sp>
      <p:sp>
        <p:nvSpPr>
          <p:cNvPr id="30" name="Text Box 129"/>
          <p:cNvSpPr txBox="1">
            <a:spLocks noChangeArrowheads="1"/>
          </p:cNvSpPr>
          <p:nvPr/>
        </p:nvSpPr>
        <p:spPr bwMode="auto">
          <a:xfrm>
            <a:off x="3214253" y="5638800"/>
            <a:ext cx="1572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-500</a:t>
            </a:r>
          </a:p>
        </p:txBody>
      </p:sp>
      <p:sp>
        <p:nvSpPr>
          <p:cNvPr id="31" name="Text Box 129"/>
          <p:cNvSpPr txBox="1">
            <a:spLocks noChangeArrowheads="1"/>
          </p:cNvSpPr>
          <p:nvPr/>
        </p:nvSpPr>
        <p:spPr bwMode="auto">
          <a:xfrm>
            <a:off x="5396347" y="5638800"/>
            <a:ext cx="13785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300</a:t>
            </a:r>
          </a:p>
        </p:txBody>
      </p:sp>
      <p:sp>
        <p:nvSpPr>
          <p:cNvPr id="32" name="Text Box 129"/>
          <p:cNvSpPr txBox="1">
            <a:spLocks noChangeArrowheads="1"/>
          </p:cNvSpPr>
          <p:nvPr/>
        </p:nvSpPr>
        <p:spPr bwMode="auto">
          <a:xfrm>
            <a:off x="7308274" y="5624945"/>
            <a:ext cx="1683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-600</a:t>
            </a:r>
          </a:p>
        </p:txBody>
      </p:sp>
    </p:spTree>
    <p:extLst>
      <p:ext uri="{BB962C8B-B14F-4D97-AF65-F5344CB8AC3E}">
        <p14:creationId xmlns:p14="http://schemas.microsoft.com/office/powerpoint/2010/main" val="3402973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9" grpId="0"/>
      <p:bldP spid="75" grpId="0" animBg="1"/>
      <p:bldP spid="12" grpId="0"/>
      <p:bldP spid="13" grpId="0"/>
      <p:bldP spid="14" grpId="0"/>
      <p:bldP spid="15" grpId="0"/>
      <p:bldP spid="16" grpId="0"/>
      <p:bldP spid="17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9" name="Text Box 129"/>
          <p:cNvSpPr txBox="1">
            <a:spLocks noChangeArrowheads="1"/>
          </p:cNvSpPr>
          <p:nvPr/>
        </p:nvSpPr>
        <p:spPr bwMode="auto">
          <a:xfrm>
            <a:off x="-2" y="533400"/>
            <a:ext cx="91440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3"/>
          <p:cNvSpPr txBox="1">
            <a:spLocks noChangeArrowheads="1"/>
          </p:cNvSpPr>
          <p:nvPr/>
        </p:nvSpPr>
        <p:spPr bwMode="auto">
          <a:xfrm>
            <a:off x="2157845" y="0"/>
            <a:ext cx="5600700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 – VẬN DỤNG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63859"/>
              </p:ext>
            </p:extLst>
          </p:nvPr>
        </p:nvGraphicFramePr>
        <p:xfrm>
          <a:off x="228598" y="2209800"/>
          <a:ext cx="8686801" cy="1336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3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-79,2384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60,403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-0,255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50,996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931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thập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Box 129"/>
          <p:cNvSpPr txBox="1">
            <a:spLocks noChangeArrowheads="1"/>
          </p:cNvSpPr>
          <p:nvPr/>
        </p:nvSpPr>
        <p:spPr bwMode="auto">
          <a:xfrm>
            <a:off x="4184074" y="2814935"/>
            <a:ext cx="1378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-79,24</a:t>
            </a:r>
          </a:p>
        </p:txBody>
      </p:sp>
      <p:sp>
        <p:nvSpPr>
          <p:cNvPr id="33" name="Text Box 129"/>
          <p:cNvSpPr txBox="1">
            <a:spLocks noChangeArrowheads="1"/>
          </p:cNvSpPr>
          <p:nvPr/>
        </p:nvSpPr>
        <p:spPr bwMode="auto">
          <a:xfrm>
            <a:off x="5505450" y="2821862"/>
            <a:ext cx="1378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60,40</a:t>
            </a:r>
          </a:p>
        </p:txBody>
      </p:sp>
      <p:sp>
        <p:nvSpPr>
          <p:cNvPr id="34" name="Text Box 129"/>
          <p:cNvSpPr txBox="1">
            <a:spLocks noChangeArrowheads="1"/>
          </p:cNvSpPr>
          <p:nvPr/>
        </p:nvSpPr>
        <p:spPr bwMode="auto">
          <a:xfrm>
            <a:off x="6705600" y="2821862"/>
            <a:ext cx="1378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-0,26</a:t>
            </a:r>
          </a:p>
        </p:txBody>
      </p:sp>
      <p:sp>
        <p:nvSpPr>
          <p:cNvPr id="35" name="Text Box 129"/>
          <p:cNvSpPr txBox="1">
            <a:spLocks noChangeArrowheads="1"/>
          </p:cNvSpPr>
          <p:nvPr/>
        </p:nvSpPr>
        <p:spPr bwMode="auto">
          <a:xfrm>
            <a:off x="7924800" y="2819400"/>
            <a:ext cx="1378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3674784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9" grpId="0"/>
      <p:bldP spid="1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9" name="Text Box 129"/>
          <p:cNvSpPr txBox="1">
            <a:spLocks noChangeArrowheads="1"/>
          </p:cNvSpPr>
          <p:nvPr/>
        </p:nvSpPr>
        <p:spPr bwMode="auto">
          <a:xfrm>
            <a:off x="-2" y="533400"/>
            <a:ext cx="914400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  <a:hlinkClick r:id="rId2"/>
              </a:rPr>
              <a:t>http://danso.org/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nagỳ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9/10/2020,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97 553 839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331 523 221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3"/>
          <p:cNvSpPr txBox="1">
            <a:spLocks noChangeArrowheads="1"/>
          </p:cNvSpPr>
          <p:nvPr/>
        </p:nvSpPr>
        <p:spPr bwMode="auto">
          <a:xfrm>
            <a:off x="2157845" y="0"/>
            <a:ext cx="5600700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 – VẬN DỤNG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80929"/>
              </p:ext>
            </p:extLst>
          </p:nvPr>
        </p:nvGraphicFramePr>
        <p:xfrm>
          <a:off x="6927" y="2590800"/>
          <a:ext cx="8749145" cy="3517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3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Việt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931"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97 553 839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331 523 221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931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931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931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 Box 129"/>
          <p:cNvSpPr txBox="1">
            <a:spLocks noChangeArrowheads="1"/>
          </p:cNvSpPr>
          <p:nvPr/>
        </p:nvSpPr>
        <p:spPr bwMode="auto">
          <a:xfrm>
            <a:off x="3733800" y="4003964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97 553 840</a:t>
            </a:r>
          </a:p>
        </p:txBody>
      </p:sp>
      <p:sp>
        <p:nvSpPr>
          <p:cNvPr id="9" name="Text Box 129"/>
          <p:cNvSpPr txBox="1">
            <a:spLocks noChangeArrowheads="1"/>
          </p:cNvSpPr>
          <p:nvPr/>
        </p:nvSpPr>
        <p:spPr bwMode="auto">
          <a:xfrm>
            <a:off x="6324600" y="4003964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331 523 220</a:t>
            </a:r>
          </a:p>
        </p:txBody>
      </p:sp>
      <p:sp>
        <p:nvSpPr>
          <p:cNvPr id="10" name="Text Box 129"/>
          <p:cNvSpPr txBox="1">
            <a:spLocks noChangeArrowheads="1"/>
          </p:cNvSpPr>
          <p:nvPr/>
        </p:nvSpPr>
        <p:spPr bwMode="auto">
          <a:xfrm>
            <a:off x="3733800" y="4724400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97 553 800</a:t>
            </a:r>
          </a:p>
        </p:txBody>
      </p:sp>
      <p:sp>
        <p:nvSpPr>
          <p:cNvPr id="11" name="Text Box 129"/>
          <p:cNvSpPr txBox="1">
            <a:spLocks noChangeArrowheads="1"/>
          </p:cNvSpPr>
          <p:nvPr/>
        </p:nvSpPr>
        <p:spPr bwMode="auto">
          <a:xfrm>
            <a:off x="6296891" y="4724400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331 523 200</a:t>
            </a:r>
          </a:p>
        </p:txBody>
      </p:sp>
      <p:sp>
        <p:nvSpPr>
          <p:cNvPr id="13" name="Text Box 129"/>
          <p:cNvSpPr txBox="1">
            <a:spLocks noChangeArrowheads="1"/>
          </p:cNvSpPr>
          <p:nvPr/>
        </p:nvSpPr>
        <p:spPr bwMode="auto">
          <a:xfrm>
            <a:off x="3733800" y="5410200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97 554 000</a:t>
            </a:r>
          </a:p>
        </p:txBody>
      </p:sp>
      <p:sp>
        <p:nvSpPr>
          <p:cNvPr id="14" name="Text Box 129"/>
          <p:cNvSpPr txBox="1">
            <a:spLocks noChangeArrowheads="1"/>
          </p:cNvSpPr>
          <p:nvPr/>
        </p:nvSpPr>
        <p:spPr bwMode="auto">
          <a:xfrm>
            <a:off x="6296891" y="5410200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331 </a:t>
            </a: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523 000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124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9" grpId="0"/>
      <p:bldP spid="12" grpId="0"/>
      <p:bldP spid="9" grpId="0"/>
      <p:bldP spid="10" grpId="0"/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DU LIEU QUAN TRONG -HUEBOM\CA VIDEO NEN PPT\cdnvn-xuan-2015-hoa-dao-hinh-n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-20782" y="122711"/>
            <a:ext cx="7640782" cy="76944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10000"/>
              </a:spcBef>
            </a:pPr>
            <a:r>
              <a:rPr lang="en-US" sz="4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CHÚC CÁC EM HỌC TỐT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96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54797"/>
            <a:ext cx="6608617" cy="319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152399" y="4114800"/>
            <a:ext cx="8763001" cy="1169551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kilômét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510,2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km</a:t>
            </a:r>
            <a:r>
              <a:rPr lang="en-US" altLang="en-US" sz="28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4" name="Rectangle 3"/>
          <p:cNvSpPr/>
          <p:nvPr/>
        </p:nvSpPr>
        <p:spPr>
          <a:xfrm>
            <a:off x="2074565" y="-76200"/>
            <a:ext cx="5299669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KHỞI ĐỘNG</a:t>
            </a:r>
          </a:p>
        </p:txBody>
      </p:sp>
      <p:pic>
        <p:nvPicPr>
          <p:cNvPr id="5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3855" y="6808067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855" y="5562600"/>
            <a:ext cx="8382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34434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Text Box 4"/>
          <p:cNvSpPr txBox="1">
            <a:spLocks noChangeArrowheads="1"/>
          </p:cNvSpPr>
          <p:nvPr/>
        </p:nvSpPr>
        <p:spPr bwMode="auto">
          <a:xfrm>
            <a:off x="353772" y="2410815"/>
            <a:ext cx="655002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i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3 </a:t>
            </a:r>
            <a:r>
              <a:rPr lang="en-US" sz="6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( 1 </a:t>
            </a:r>
            <a:r>
              <a:rPr lang="en-US" sz="6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158" name="WordArt 12"/>
          <p:cNvSpPr>
            <a:spLocks noChangeArrowheads="1" noChangeShapeType="1" noTextEdit="1"/>
          </p:cNvSpPr>
          <p:nvPr/>
        </p:nvSpPr>
        <p:spPr bwMode="auto">
          <a:xfrm>
            <a:off x="217697" y="3798757"/>
            <a:ext cx="8575675" cy="100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LÀM TRÒN SỐ THẬP PHÂN VÀ ƯỚC LƯỢNG KẾT QUẢ</a:t>
            </a:r>
          </a:p>
        </p:txBody>
      </p:sp>
      <p:sp>
        <p:nvSpPr>
          <p:cNvPr id="6148" name="WordArt 13"/>
          <p:cNvSpPr>
            <a:spLocks noChangeArrowheads="1" noChangeShapeType="1" noTextEdit="1"/>
          </p:cNvSpPr>
          <p:nvPr/>
        </p:nvSpPr>
        <p:spPr bwMode="auto">
          <a:xfrm>
            <a:off x="6553200" y="98425"/>
            <a:ext cx="2362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Số  và Đại số</a:t>
            </a:r>
          </a:p>
        </p:txBody>
      </p:sp>
      <p:pic>
        <p:nvPicPr>
          <p:cNvPr id="615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4C9379-67E7-6C2E-B009-7289808C32DA}"/>
              </a:ext>
            </a:extLst>
          </p:cNvPr>
          <p:cNvSpPr txBox="1"/>
          <p:nvPr/>
        </p:nvSpPr>
        <p:spPr>
          <a:xfrm>
            <a:off x="991473" y="1702929"/>
            <a:ext cx="7112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 ĐỀ 15: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THẬP PHÂN</a:t>
            </a:r>
          </a:p>
        </p:txBody>
      </p:sp>
    </p:spTree>
    <p:extLst>
      <p:ext uri="{BB962C8B-B14F-4D97-AF65-F5344CB8AC3E}">
        <p14:creationId xmlns:p14="http://schemas.microsoft.com/office/powerpoint/2010/main" val="192044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4358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43088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3:  LÀM TRÒN SỐ THẬP PHÂN VÀ ƯỚC LƯỢNG KẾT QUẢ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125844" y="1445567"/>
            <a:ext cx="9018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33,3333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33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9255" y="2362200"/>
            <a:ext cx="90181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33,3333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33,33</a:t>
            </a:r>
          </a:p>
        </p:txBody>
      </p:sp>
    </p:spTree>
    <p:extLst>
      <p:ext uri="{BB962C8B-B14F-4D97-AF65-F5344CB8AC3E}">
        <p14:creationId xmlns:p14="http://schemas.microsoft.com/office/powerpoint/2010/main" val="30071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430887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43088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3:  LÀM TRÒN SỐ THẬP PHÂN VÀ ƯỚC LƯỢNG KẾT QUẢ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82549" y="862462"/>
            <a:ext cx="5131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-13855" y="1324127"/>
            <a:ext cx="90181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400" y="2155124"/>
            <a:ext cx="90181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-13855" y="3020672"/>
            <a:ext cx="65670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927" y="3482337"/>
            <a:ext cx="90181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927" y="5059373"/>
            <a:ext cx="90181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527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2" grpId="0"/>
      <p:bldP spid="1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430887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43088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3:  LÀM TRÒN SỐ THẬP PHÂN VÀ ƯỚC LƯỢNG KẾT QUẢ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96404" y="954107"/>
            <a:ext cx="50089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489036" y="1780305"/>
            <a:ext cx="21913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–125,924 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248400" y="1738743"/>
            <a:ext cx="21913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2348,387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96404" y="2904482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800600" y="2317892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800600" y="4114800"/>
            <a:ext cx="3086100" cy="623560"/>
          </a:xfrm>
          <a:prstGeom prst="wedgeEllipseCallout">
            <a:avLst>
              <a:gd name="adj1" fmla="val -34404"/>
              <a:gd name="adj2" fmla="val -338561"/>
            </a:avLst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10" idx="2"/>
          </p:cNvCxnSpPr>
          <p:nvPr/>
        </p:nvCxnSpPr>
        <p:spPr>
          <a:xfrm>
            <a:off x="4584700" y="2426636"/>
            <a:ext cx="0" cy="6213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3581400" y="3013670"/>
            <a:ext cx="21913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–125,92 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7626927" y="2266655"/>
            <a:ext cx="2597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62800" y="2317892"/>
            <a:ext cx="0" cy="6213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6266873" y="3011269"/>
            <a:ext cx="21913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2348,39</a:t>
            </a:r>
          </a:p>
        </p:txBody>
      </p:sp>
      <p:sp>
        <p:nvSpPr>
          <p:cNvPr id="26" name="AutoShape 18"/>
          <p:cNvSpPr>
            <a:spLocks noChangeArrowheads="1"/>
          </p:cNvSpPr>
          <p:nvPr/>
        </p:nvSpPr>
        <p:spPr bwMode="auto">
          <a:xfrm>
            <a:off x="5943600" y="463914"/>
            <a:ext cx="3086100" cy="623560"/>
          </a:xfrm>
          <a:prstGeom prst="wedgeEllipseCallout">
            <a:avLst>
              <a:gd name="adj1" fmla="val 15877"/>
              <a:gd name="adj2" fmla="val 179130"/>
            </a:avLst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77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11" grpId="0"/>
      <p:bldP spid="12" grpId="0"/>
      <p:bldP spid="17" grpId="0" animBg="1"/>
      <p:bldP spid="17" grpId="1" animBg="1"/>
      <p:bldP spid="21" grpId="0"/>
      <p:bldP spid="25" grpId="0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430887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43088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3:  LÀM TRÒN SỐ THẬP PHÂN VÀ ƯỚC LƯỢNG KẾT QUẢ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96404" y="954107"/>
            <a:ext cx="50089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489036" y="1780305"/>
            <a:ext cx="21913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–125,924 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248400" y="1738743"/>
            <a:ext cx="21913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2341,387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96404" y="2904482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976255" y="2308220"/>
            <a:ext cx="304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800600" y="4114800"/>
            <a:ext cx="3086100" cy="623560"/>
          </a:xfrm>
          <a:prstGeom prst="wedgeEllipseCallout">
            <a:avLst>
              <a:gd name="adj1" fmla="val -47423"/>
              <a:gd name="adj2" fmla="val -318565"/>
            </a:avLst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10" idx="2"/>
          </p:cNvCxnSpPr>
          <p:nvPr/>
        </p:nvCxnSpPr>
        <p:spPr>
          <a:xfrm>
            <a:off x="4584700" y="2426636"/>
            <a:ext cx="0" cy="6213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3581400" y="3013670"/>
            <a:ext cx="21913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–130 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781800" y="2261165"/>
            <a:ext cx="25977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62800" y="2317892"/>
            <a:ext cx="0" cy="6213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6266873" y="3011269"/>
            <a:ext cx="21913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2340</a:t>
            </a:r>
          </a:p>
        </p:txBody>
      </p:sp>
      <p:sp>
        <p:nvSpPr>
          <p:cNvPr id="26" name="AutoShape 18"/>
          <p:cNvSpPr>
            <a:spLocks noChangeArrowheads="1"/>
          </p:cNvSpPr>
          <p:nvPr/>
        </p:nvSpPr>
        <p:spPr bwMode="auto">
          <a:xfrm>
            <a:off x="5943600" y="463914"/>
            <a:ext cx="3086100" cy="623560"/>
          </a:xfrm>
          <a:prstGeom prst="wedgeEllipseCallout">
            <a:avLst>
              <a:gd name="adj1" fmla="val 5103"/>
              <a:gd name="adj2" fmla="val 152468"/>
            </a:avLst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6"/>
          <p:cNvSpPr>
            <a:spLocks/>
          </p:cNvSpPr>
          <p:nvPr/>
        </p:nvSpPr>
        <p:spPr bwMode="auto">
          <a:xfrm rot="16200000">
            <a:off x="4757645" y="1858298"/>
            <a:ext cx="127475" cy="969819"/>
          </a:xfrm>
          <a:prstGeom prst="leftBrace">
            <a:avLst>
              <a:gd name="adj1" fmla="val 38937"/>
              <a:gd name="adj2" fmla="val 50000"/>
            </a:avLst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8" name="AutoShape 16"/>
          <p:cNvSpPr>
            <a:spLocks/>
          </p:cNvSpPr>
          <p:nvPr/>
        </p:nvSpPr>
        <p:spPr bwMode="auto">
          <a:xfrm rot="16200000" flipH="1">
            <a:off x="7582356" y="1360748"/>
            <a:ext cx="130708" cy="969819"/>
          </a:xfrm>
          <a:prstGeom prst="leftBrace">
            <a:avLst>
              <a:gd name="adj1" fmla="val 38937"/>
              <a:gd name="adj2" fmla="val 50000"/>
            </a:avLst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7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17" grpId="1" animBg="1"/>
      <p:bldP spid="21" grpId="0"/>
      <p:bldP spid="25" grpId="0"/>
      <p:bldP spid="26" grpId="0" animBg="1"/>
      <p:bldP spid="26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507917"/>
              </p:ext>
            </p:extLst>
          </p:nvPr>
        </p:nvGraphicFramePr>
        <p:xfrm>
          <a:off x="96404" y="1752600"/>
          <a:ext cx="889519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-10,349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1995,921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-822,399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99,999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430887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43088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3:  LÀM TRÒN SỐ THẬP PHÂN VÀ ƯỚC LƯỢNG KẾT QUẢ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96404" y="954107"/>
            <a:ext cx="50089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TH: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129395" y="2438400"/>
            <a:ext cx="133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–10,3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796145" y="216131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0" y="216131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4462895" y="2438400"/>
            <a:ext cx="133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1995,9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802580" y="2161311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6019800" y="2410691"/>
            <a:ext cx="133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-822,4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8174180" y="2161313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7611340" y="2424546"/>
            <a:ext cx="133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4003965" y="21336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4"/>
          <p:cNvSpPr txBox="1">
            <a:spLocks noChangeArrowheads="1"/>
          </p:cNvSpPr>
          <p:nvPr/>
        </p:nvSpPr>
        <p:spPr bwMode="auto">
          <a:xfrm>
            <a:off x="3129395" y="3048000"/>
            <a:ext cx="133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–10,35 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533155" y="2175165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4419600" y="3048000"/>
            <a:ext cx="1522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1995,92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6982690" y="2161311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"/>
          <p:cNvSpPr txBox="1">
            <a:spLocks noChangeArrowheads="1"/>
          </p:cNvSpPr>
          <p:nvPr/>
        </p:nvSpPr>
        <p:spPr bwMode="auto">
          <a:xfrm>
            <a:off x="6040580" y="3044748"/>
            <a:ext cx="133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-822,40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8382000" y="2168235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7715250" y="3041496"/>
            <a:ext cx="133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3505200" y="2175165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3205595" y="3589172"/>
            <a:ext cx="133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–10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5051709" y="2175165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"/>
          <p:cNvSpPr txBox="1">
            <a:spLocks noChangeArrowheads="1"/>
          </p:cNvSpPr>
          <p:nvPr/>
        </p:nvSpPr>
        <p:spPr bwMode="auto">
          <a:xfrm>
            <a:off x="4462895" y="3589172"/>
            <a:ext cx="1522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1996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6534150" y="2175165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6047507" y="3589172"/>
            <a:ext cx="133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-822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7897090" y="216131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4"/>
          <p:cNvSpPr txBox="1">
            <a:spLocks noChangeArrowheads="1"/>
          </p:cNvSpPr>
          <p:nvPr/>
        </p:nvSpPr>
        <p:spPr bwMode="auto">
          <a:xfrm>
            <a:off x="7611340" y="3589172"/>
            <a:ext cx="133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3344143" y="2175165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4"/>
          <p:cNvSpPr txBox="1">
            <a:spLocks noChangeArrowheads="1"/>
          </p:cNvSpPr>
          <p:nvPr/>
        </p:nvSpPr>
        <p:spPr bwMode="auto">
          <a:xfrm>
            <a:off x="3164031" y="4153957"/>
            <a:ext cx="133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–10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4899309" y="2175166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4"/>
          <p:cNvSpPr txBox="1">
            <a:spLocks noChangeArrowheads="1"/>
          </p:cNvSpPr>
          <p:nvPr/>
        </p:nvSpPr>
        <p:spPr bwMode="auto">
          <a:xfrm>
            <a:off x="4462895" y="4267200"/>
            <a:ext cx="1522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2000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6381750" y="2175168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4"/>
          <p:cNvSpPr txBox="1">
            <a:spLocks noChangeArrowheads="1"/>
          </p:cNvSpPr>
          <p:nvPr/>
        </p:nvSpPr>
        <p:spPr bwMode="auto">
          <a:xfrm>
            <a:off x="6047507" y="4226481"/>
            <a:ext cx="133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-820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7715250" y="2175168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4"/>
          <p:cNvSpPr txBox="1">
            <a:spLocks noChangeArrowheads="1"/>
          </p:cNvSpPr>
          <p:nvPr/>
        </p:nvSpPr>
        <p:spPr bwMode="auto">
          <a:xfrm>
            <a:off x="7659830" y="4226481"/>
            <a:ext cx="133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7033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27" grpId="0"/>
      <p:bldP spid="29" grpId="0"/>
      <p:bldP spid="31" grpId="0"/>
      <p:bldP spid="37" grpId="0"/>
      <p:bldP spid="39" grpId="0"/>
      <p:bldP spid="41" grpId="0"/>
      <p:bldP spid="43" grpId="0"/>
      <p:bldP spid="45" grpId="0"/>
      <p:bldP spid="47" grpId="0"/>
      <p:bldP spid="49" grpId="0"/>
      <p:bldP spid="51" grpId="0"/>
      <p:bldP spid="54" grpId="0"/>
      <p:bldP spid="56" grpId="0"/>
      <p:bldP spid="58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430887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43088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3:  LÀM TRÒN SỐ THẬP PHÂN VÀ ƯỚC LƯỢNG KẾT QUẢ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96404" y="954107"/>
            <a:ext cx="88951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TH: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Mai 300 000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43 000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38600" y="2154436"/>
            <a:ext cx="5243945" cy="3286421"/>
            <a:chOff x="4038600" y="2154436"/>
            <a:chExt cx="5243945" cy="328642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154436"/>
              <a:ext cx="4924136" cy="3286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TextBox 4"/>
            <p:cNvSpPr txBox="1">
              <a:spLocks noChangeArrowheads="1"/>
            </p:cNvSpPr>
            <p:nvPr/>
          </p:nvSpPr>
          <p:spPr bwMode="auto">
            <a:xfrm>
              <a:off x="6068290" y="4772890"/>
              <a:ext cx="32142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HAI TRĂM NĂM MƯƠI SÁU NGÀN </a:t>
              </a:r>
            </a:p>
            <a:p>
              <a:pPr algn="just" eaLnBrk="1" hangingPunct="1"/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CHÍN TRĂM MƯỜI ĐỒNG</a:t>
              </a:r>
            </a:p>
          </p:txBody>
        </p:sp>
      </p:grpSp>
      <p:sp>
        <p:nvSpPr>
          <p:cNvPr id="61" name="TextBox 4"/>
          <p:cNvSpPr txBox="1">
            <a:spLocks noChangeArrowheads="1"/>
          </p:cNvSpPr>
          <p:nvPr/>
        </p:nvSpPr>
        <p:spPr bwMode="auto">
          <a:xfrm>
            <a:off x="533400" y="5638800"/>
            <a:ext cx="6553200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2" name="TextBox 4"/>
          <p:cNvSpPr txBox="1">
            <a:spLocks noChangeArrowheads="1"/>
          </p:cNvSpPr>
          <p:nvPr/>
        </p:nvSpPr>
        <p:spPr bwMode="auto">
          <a:xfrm>
            <a:off x="381000" y="2438400"/>
            <a:ext cx="224501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256 910 (đ)</a:t>
            </a:r>
          </a:p>
        </p:txBody>
      </p:sp>
      <p:sp>
        <p:nvSpPr>
          <p:cNvPr id="63" name="TextBox 4"/>
          <p:cNvSpPr txBox="1">
            <a:spLocks noChangeArrowheads="1"/>
          </p:cNvSpPr>
          <p:nvPr/>
        </p:nvSpPr>
        <p:spPr bwMode="auto">
          <a:xfrm>
            <a:off x="775855" y="5638800"/>
            <a:ext cx="6068290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4" name="TextBox 4"/>
          <p:cNvSpPr txBox="1">
            <a:spLocks noChangeArrowheads="1"/>
          </p:cNvSpPr>
          <p:nvPr/>
        </p:nvSpPr>
        <p:spPr bwMode="auto">
          <a:xfrm>
            <a:off x="381000" y="3102250"/>
            <a:ext cx="2245014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257 000 (đ)</a:t>
            </a:r>
          </a:p>
        </p:txBody>
      </p:sp>
      <p:sp>
        <p:nvSpPr>
          <p:cNvPr id="65" name="TextBox 4"/>
          <p:cNvSpPr txBox="1">
            <a:spLocks noChangeArrowheads="1"/>
          </p:cNvSpPr>
          <p:nvPr/>
        </p:nvSpPr>
        <p:spPr bwMode="auto">
          <a:xfrm>
            <a:off x="741219" y="5680363"/>
            <a:ext cx="6068290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43 000 đ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6" name="TextBox 4"/>
          <p:cNvSpPr txBox="1">
            <a:spLocks noChangeArrowheads="1"/>
          </p:cNvSpPr>
          <p:nvPr/>
        </p:nvSpPr>
        <p:spPr bwMode="auto">
          <a:xfrm>
            <a:off x="533400" y="5578172"/>
            <a:ext cx="828559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43 000 đ</a:t>
            </a:r>
          </a:p>
        </p:txBody>
      </p:sp>
    </p:spTree>
    <p:extLst>
      <p:ext uri="{BB962C8B-B14F-4D97-AF65-F5344CB8AC3E}">
        <p14:creationId xmlns:p14="http://schemas.microsoft.com/office/powerpoint/2010/main" val="271181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1" grpId="0" animBg="1"/>
      <p:bldP spid="61" grpId="1" animBg="1"/>
      <p:bldP spid="62" grpId="0"/>
      <p:bldP spid="63" grpId="0" animBg="1"/>
      <p:bldP spid="63" grpId="1" animBg="1"/>
      <p:bldP spid="64" grpId="0"/>
      <p:bldP spid="65" grpId="0" animBg="1"/>
      <p:bldP spid="65" grpId="1" animBg="1"/>
      <p:bldP spid="6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1122</Words>
  <Application>Microsoft Office PowerPoint</Application>
  <PresentationFormat>On-screen Show (4:3)</PresentationFormat>
  <Paragraphs>164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BICHTUYEN</cp:lastModifiedBy>
  <cp:revision>144</cp:revision>
  <dcterms:created xsi:type="dcterms:W3CDTF">2021-07-27T23:26:22Z</dcterms:created>
  <dcterms:modified xsi:type="dcterms:W3CDTF">2022-08-04T07:20:05Z</dcterms:modified>
</cp:coreProperties>
</file>