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5"/>
  </p:notesMasterIdLst>
  <p:sldIdLst>
    <p:sldId id="498" r:id="rId2"/>
    <p:sldId id="321" r:id="rId3"/>
    <p:sldId id="423" r:id="rId4"/>
    <p:sldId id="425" r:id="rId5"/>
    <p:sldId id="427" r:id="rId6"/>
    <p:sldId id="431" r:id="rId7"/>
    <p:sldId id="429" r:id="rId8"/>
    <p:sldId id="435" r:id="rId9"/>
    <p:sldId id="437" r:id="rId10"/>
    <p:sldId id="439" r:id="rId11"/>
    <p:sldId id="440" r:id="rId12"/>
    <p:sldId id="442" r:id="rId13"/>
    <p:sldId id="387" r:id="rId14"/>
    <p:sldId id="446" r:id="rId15"/>
    <p:sldId id="447" r:id="rId16"/>
    <p:sldId id="448" r:id="rId17"/>
    <p:sldId id="449" r:id="rId18"/>
    <p:sldId id="450" r:id="rId19"/>
    <p:sldId id="466" r:id="rId20"/>
    <p:sldId id="451" r:id="rId21"/>
    <p:sldId id="462" r:id="rId22"/>
    <p:sldId id="464" r:id="rId23"/>
    <p:sldId id="452" r:id="rId24"/>
    <p:sldId id="453" r:id="rId25"/>
    <p:sldId id="394" r:id="rId26"/>
    <p:sldId id="460" r:id="rId27"/>
    <p:sldId id="396" r:id="rId28"/>
    <p:sldId id="468" r:id="rId29"/>
    <p:sldId id="473" r:id="rId30"/>
    <p:sldId id="475" r:id="rId31"/>
    <p:sldId id="471" r:id="rId32"/>
    <p:sldId id="398" r:id="rId33"/>
    <p:sldId id="476" r:id="rId34"/>
    <p:sldId id="399" r:id="rId35"/>
    <p:sldId id="400" r:id="rId36"/>
    <p:sldId id="478" r:id="rId37"/>
    <p:sldId id="480" r:id="rId38"/>
    <p:sldId id="482" r:id="rId39"/>
    <p:sldId id="404" r:id="rId40"/>
    <p:sldId id="485" r:id="rId41"/>
    <p:sldId id="484" r:id="rId42"/>
    <p:sldId id="402" r:id="rId43"/>
    <p:sldId id="487" r:id="rId44"/>
    <p:sldId id="405" r:id="rId45"/>
    <p:sldId id="406" r:id="rId46"/>
    <p:sldId id="489" r:id="rId47"/>
    <p:sldId id="407" r:id="rId48"/>
    <p:sldId id="408" r:id="rId49"/>
    <p:sldId id="491" r:id="rId50"/>
    <p:sldId id="492" r:id="rId51"/>
    <p:sldId id="409" r:id="rId52"/>
    <p:sldId id="410" r:id="rId53"/>
    <p:sldId id="494" r:id="rId54"/>
    <p:sldId id="495" r:id="rId55"/>
    <p:sldId id="497" r:id="rId56"/>
    <p:sldId id="411" r:id="rId57"/>
    <p:sldId id="412" r:id="rId58"/>
    <p:sldId id="413" r:id="rId59"/>
    <p:sldId id="419" r:id="rId60"/>
    <p:sldId id="420" r:id="rId61"/>
    <p:sldId id="421" r:id="rId62"/>
    <p:sldId id="422" r:id="rId63"/>
    <p:sldId id="38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E007F"/>
    <a:srgbClr val="FFFF00"/>
    <a:srgbClr val="8C20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14" autoAdjust="0"/>
    <p:restoredTop sz="92657" autoAdjust="0"/>
  </p:normalViewPr>
  <p:slideViewPr>
    <p:cSldViewPr>
      <p:cViewPr varScale="1">
        <p:scale>
          <a:sx n="67" d="100"/>
          <a:sy n="67" d="100"/>
        </p:scale>
        <p:origin x="1272" y="72"/>
      </p:cViewPr>
      <p:guideLst>
        <p:guide orient="horz" pos="2160"/>
        <p:guide pos="2880"/>
      </p:guideLst>
    </p:cSldViewPr>
  </p:slideViewPr>
  <p:outlineViewPr>
    <p:cViewPr>
      <p:scale>
        <a:sx n="33" d="100"/>
        <a:sy n="33" d="100"/>
      </p:scale>
      <p:origin x="0" y="3504"/>
    </p:cViewPr>
  </p:outlineViewPr>
  <p:notesTextViewPr>
    <p:cViewPr>
      <p:scale>
        <a:sx n="1" d="1"/>
        <a:sy n="1" d="1"/>
      </p:scale>
      <p:origin x="0" y="0"/>
    </p:cViewPr>
  </p:notesTextViewPr>
  <p:sorterViewPr>
    <p:cViewPr>
      <p:scale>
        <a:sx n="100" d="100"/>
        <a:sy n="100" d="100"/>
      </p:scale>
      <p:origin x="0" y="45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99B0FA-3FDE-43D1-BA91-7D6290444165}" type="datetimeFigureOut">
              <a:rPr lang="en-US" smtClean="0"/>
              <a:t>8/2/2022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F5B61-8280-4DDD-BF0D-27330B3F74CE}" type="slidenum">
              <a:rPr lang="en-US" smtClean="0"/>
              <a:t>‹#›</a:t>
            </a:fld>
            <a:endParaRPr lang="en-US"/>
          </a:p>
        </p:txBody>
      </p:sp>
    </p:spTree>
    <p:extLst>
      <p:ext uri="{BB962C8B-B14F-4D97-AF65-F5344CB8AC3E}">
        <p14:creationId xmlns:p14="http://schemas.microsoft.com/office/powerpoint/2010/main" val="242562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364B9DE-0615-4D28-B053-66DF2A0DC282}" type="datetimeFigureOut">
              <a:rPr lang="en-US" smtClean="0"/>
              <a:t>8/2/2022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4964115-7A92-4E73-833B-14E960143F8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364B9DE-0615-4D28-B053-66DF2A0DC282}"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4115-7A92-4E73-833B-14E960143F85}"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364B9DE-0615-4D28-B053-66DF2A0DC282}"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964115-7A92-4E73-833B-14E960143F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64B9DE-0615-4D28-B053-66DF2A0DC282}"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964115-7A92-4E73-833B-14E960143F85}"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4B9DE-0615-4D28-B053-66DF2A0DC282}"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964115-7A92-4E73-833B-14E960143F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364B9DE-0615-4D28-B053-66DF2A0DC282}"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4115-7A92-4E73-833B-14E960143F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364B9DE-0615-4D28-B053-66DF2A0DC282}" type="datetimeFigureOut">
              <a:rPr lang="en-US" smtClean="0"/>
              <a:t>8/2/2022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4964115-7A92-4E73-833B-14E960143F8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364B9DE-0615-4D28-B053-66DF2A0DC282}" type="datetimeFigureOut">
              <a:rPr lang="en-US" smtClean="0"/>
              <a:t>8/2/2022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4964115-7A92-4E73-833B-14E960143F8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D:\NH%20%202021-2022\GI&#193;O%20&#193;N%20&#272;ANG%20SO&#7840;N%20M&#7898;I\gi&#225;o%20&#225;n%20pp%20khtn6%20%20ti&#234;n%20g&#7917;i\GI&#193;O%20&#193;N%20PP%20KHTN%206-%201\GI&#193;O%20&#193;N%20PP%20KHTN%206-%201\Bai%203\Countdown%202%20minutes-Nho.mp4"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Users\Ngoc%20Lien\OneDrive\M&#225;y%20t&#237;nh\Li&#234;n%20So&#7841;n%20V1\Countdown%202%20minutes-Nho.mp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Users\Ngoc%20Lien\OneDrive\M&#225;y%20t&#237;nh\Li&#234;n%20So&#7841;n%20V1\Countdown%202%20minutes-Nho.mp4"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GA%20KHTN%20Ho&#224;n%20ch&#7881;nh%20&#273;&#7867;%20d&#7841;y%20Ng&#7885;c/C&#193;CH%20S&#7916;%20D&#7908;NG%20K&#205;NH%20L&#218;P%20V&#192;%20KHVQH.mp4"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D:\NH%20%202021-2022\GI&#193;O%20&#193;N%20&#272;ANG%20SO&#7840;N%20M&#7898;I\gi&#225;o%20&#225;n%20pp%20khtn6%20%20ti&#234;n%20g&#7917;i\GI&#193;O%20&#193;N%20PP%20KHTN%206-%201\GI&#193;O%20&#193;N%20PP%20KHTN%206-%201\Bai%203\V&#7909;%20n&#7893;%20PTN%20tr&#432;&#7901;ng+Phan+&#272;&#236;nh+Ph&#249;ng,+H&#224;+N&#7897;i.mp4"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D:\NH%20%202021-2022\GI&#193;O%20&#193;N%20&#272;ANG%20SO&#7840;N%20M&#7898;I\gi&#225;o%20&#225;n%20pp%20khtn6%20%20ti&#234;n%20g&#7917;i\GI&#193;O%20&#193;N%20PP%20KHTN%206-%201\GI&#193;O%20&#193;N%20PP%20KHTN%206-%201\Bai%203\TNo%20ch&#225;y.mp4"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D:\NH%20%202021-2022\GI&#193;O%20&#193;N%20&#272;ANG%20SO&#7840;N%20M&#7898;I\gi&#225;o%20&#225;n%20pp%20khtn6%20%20ti&#234;n%20g&#7917;i\GI&#193;O%20&#193;N%20PP%20KHTN%206-%201\GI&#193;O%20&#193;N%20PP%20KHTN%206-%201\Bai%203\Countdown%202%20minutes-Nho.mp4" TargetMode="Externa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027922-B228-4DDA-BD24-FB1DE626BDF5}"/>
              </a:ext>
            </a:extLst>
          </p:cNvPr>
          <p:cNvPicPr>
            <a:picLocks noChangeAspect="1"/>
          </p:cNvPicPr>
          <p:nvPr/>
        </p:nvPicPr>
        <p:blipFill>
          <a:blip r:embed="rId2"/>
          <a:stretch>
            <a:fillRect/>
          </a:stretch>
        </p:blipFill>
        <p:spPr>
          <a:xfrm>
            <a:off x="0" y="10989"/>
            <a:ext cx="9144000" cy="6847011"/>
          </a:xfrm>
          <a:prstGeom prst="rect">
            <a:avLst/>
          </a:prstGeom>
        </p:spPr>
      </p:pic>
      <p:sp>
        <p:nvSpPr>
          <p:cNvPr id="2" name="Title 1">
            <a:extLst>
              <a:ext uri="{FF2B5EF4-FFF2-40B4-BE49-F238E27FC236}">
                <a16:creationId xmlns:a16="http://schemas.microsoft.com/office/drawing/2014/main" id="{A8626C88-FA63-43A4-AB39-3D3179E9159A}"/>
              </a:ext>
            </a:extLst>
          </p:cNvPr>
          <p:cNvSpPr>
            <a:spLocks noGrp="1"/>
          </p:cNvSpPr>
          <p:nvPr>
            <p:ph type="ctrTitle"/>
          </p:nvPr>
        </p:nvSpPr>
        <p:spPr>
          <a:xfrm>
            <a:off x="228600" y="4013203"/>
            <a:ext cx="8639176" cy="939797"/>
          </a:xfrm>
          <a:solidFill>
            <a:srgbClr val="FFFF00"/>
          </a:solidFill>
        </p:spPr>
        <p:txBody>
          <a:bodyPr>
            <a:normAutofit fontScale="90000"/>
          </a:bodyPr>
          <a:lstStyle/>
          <a:p>
            <a:pPr algn="l"/>
            <a:r>
              <a:rPr lang="en-SG" sz="6000" dirty="0" smtClean="0">
                <a:solidFill>
                  <a:srgbClr val="FF0000"/>
                </a:solidFill>
                <a:latin typeface="Times New Roman" panose="02020603050405020304" pitchFamily="18" charset="0"/>
                <a:cs typeface="Times New Roman" panose="02020603050405020304" pitchFamily="18" charset="0"/>
              </a:rPr>
              <a:t>KHOA HỌC TỰ NHIÊN 6</a:t>
            </a:r>
            <a:endParaRPr lang="en-SG"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44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3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58850" y="327025"/>
            <a:ext cx="7820025" cy="563563"/>
          </a:xfrm>
        </p:spPr>
        <p:txBody>
          <a:bodyPr/>
          <a:lstStyle/>
          <a:p>
            <a:pPr eaLnBrk="1" hangingPunct="1"/>
            <a:r>
              <a:rPr lang="en-US" altLang="en-US" sz="2000" b="1" smtClean="0"/>
              <a:t>1. Quy định an toàn khi học trong phòng thực hành</a:t>
            </a:r>
            <a:endParaRPr lang="en-US" altLang="en-US" sz="2000" smtClean="0"/>
          </a:p>
        </p:txBody>
      </p:sp>
      <p:sp>
        <p:nvSpPr>
          <p:cNvPr id="11267" name="AutoShape 8"/>
          <p:cNvSpPr>
            <a:spLocks noChangeAspect="1" noChangeArrowheads="1" noTextEdit="1"/>
          </p:cNvSpPr>
          <p:nvPr/>
        </p:nvSpPr>
        <p:spPr bwMode="gray">
          <a:xfrm flipH="1">
            <a:off x="4868863" y="31480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11268" name="Rectangle 3"/>
          <p:cNvSpPr txBox="1">
            <a:spLocks noChangeArrowheads="1"/>
          </p:cNvSpPr>
          <p:nvPr/>
        </p:nvSpPr>
        <p:spPr bwMode="auto">
          <a:xfrm>
            <a:off x="395288" y="1173163"/>
            <a:ext cx="1584325" cy="551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a:spcBef>
                <a:spcPct val="20000"/>
              </a:spcBef>
              <a:buClr>
                <a:schemeClr val="hlink"/>
              </a:buClr>
              <a:buFont typeface="Wingdings" pitchFamily="2" charset="2"/>
              <a:buNone/>
            </a:pPr>
            <a:r>
              <a:rPr lang="en-US" altLang="en-US">
                <a:latin typeface="Times New Roman" pitchFamily="18" charset="0"/>
                <a:cs typeface="Times New Roman" pitchFamily="18" charset="0"/>
              </a:rPr>
              <a:t>Đáp án:</a:t>
            </a:r>
          </a:p>
          <a:p>
            <a:pPr algn="just">
              <a:spcBef>
                <a:spcPct val="20000"/>
              </a:spcBef>
              <a:buClr>
                <a:schemeClr val="hlink"/>
              </a:buClr>
              <a:buFont typeface="Wingdings" pitchFamily="2" charset="2"/>
              <a:buChar char="v"/>
            </a:pPr>
            <a:r>
              <a:rPr lang="en-US" altLang="en-US" b="0">
                <a:latin typeface="Times New Roman" pitchFamily="18" charset="0"/>
                <a:cs typeface="Times New Roman" pitchFamily="18" charset="0"/>
              </a:rPr>
              <a:t> Câu 2. Những điều không được làm trong phòng </a:t>
            </a:r>
            <a:r>
              <a:rPr lang="vi-VN" altLang="en-US" b="0">
                <a:latin typeface="Times New Roman" pitchFamily="18" charset="0"/>
                <a:cs typeface="Times New Roman" pitchFamily="18" charset="0"/>
              </a:rPr>
              <a:t>thực hành</a:t>
            </a:r>
            <a:r>
              <a:rPr lang="en-US" altLang="en-US" b="0">
                <a:latin typeface="Times New Roman" pitchFamily="18" charset="0"/>
                <a:cs typeface="Times New Roman" pitchFamily="18" charset="0"/>
              </a:rPr>
              <a:t>:</a:t>
            </a:r>
            <a:r>
              <a:rPr lang="en-US" altLang="en-US">
                <a:latin typeface="Times New Roman" pitchFamily="18" charset="0"/>
                <a:cs typeface="Times New Roman" pitchFamily="18" charset="0"/>
              </a:rPr>
              <a:t> 1</a:t>
            </a:r>
            <a:endParaRPr lang="en-US" altLang="en-US" b="0">
              <a:latin typeface="Times New Roman" pitchFamily="18" charset="0"/>
              <a:cs typeface="Times New Roman" pitchFamily="18" charset="0"/>
            </a:endParaRPr>
          </a:p>
          <a:p>
            <a:pPr algn="just">
              <a:spcBef>
                <a:spcPct val="20000"/>
              </a:spcBef>
              <a:buClr>
                <a:schemeClr val="hlink"/>
              </a:buClr>
              <a:buFont typeface="Wingdings" pitchFamily="2" charset="2"/>
              <a:buNone/>
            </a:pPr>
            <a:endParaRPr lang="en-US" altLang="en-US" b="0">
              <a:latin typeface="Times New Roman" pitchFamily="18" charset="0"/>
              <a:cs typeface="Times New Roman" pitchFamily="18" charset="0"/>
            </a:endParaRPr>
          </a:p>
          <a:p>
            <a:pPr marL="742950" lvl="1" indent="-285750" algn="just" eaLnBrk="1" hangingPunct="1">
              <a:lnSpc>
                <a:spcPct val="80000"/>
              </a:lnSpc>
              <a:spcBef>
                <a:spcPct val="20000"/>
              </a:spcBef>
              <a:buClr>
                <a:schemeClr val="accent1"/>
              </a:buClr>
              <a:buFont typeface="Wingdings" pitchFamily="2" charset="2"/>
              <a:buChar char="§"/>
            </a:pPr>
            <a:endParaRPr lang="en-US" altLang="en-US">
              <a:latin typeface="Times New Roman" pitchFamily="18" charset="0"/>
              <a:cs typeface="Times New Roman" pitchFamily="18" charset="0"/>
            </a:endParaRPr>
          </a:p>
        </p:txBody>
      </p:sp>
      <p:pic>
        <p:nvPicPr>
          <p:cNvPr id="112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6788" y="1620838"/>
            <a:ext cx="4638675"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2"/>
          <p:cNvSpPr>
            <a:spLocks noChangeArrowheads="1"/>
          </p:cNvSpPr>
          <p:nvPr/>
        </p:nvSpPr>
        <p:spPr bwMode="auto">
          <a:xfrm>
            <a:off x="2576513" y="1036638"/>
            <a:ext cx="4298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a:latin typeface="Times New Roman" pitchFamily="18" charset="0"/>
                <a:cs typeface="Times New Roman" pitchFamily="18" charset="0"/>
              </a:rPr>
              <a:t>Nội quy, quy định an toàn PTH</a:t>
            </a:r>
            <a:endParaRPr lang="en-US" altLang="en-US" sz="2400" b="1"/>
          </a:p>
        </p:txBody>
      </p:sp>
      <p:pic>
        <p:nvPicPr>
          <p:cNvPr id="112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6788" y="3357563"/>
            <a:ext cx="6907212"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763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58850" y="327025"/>
            <a:ext cx="7820025" cy="563563"/>
          </a:xfrm>
        </p:spPr>
        <p:txBody>
          <a:bodyPr/>
          <a:lstStyle/>
          <a:p>
            <a:pPr eaLnBrk="1" hangingPunct="1"/>
            <a:r>
              <a:rPr lang="en-US" altLang="en-US" sz="2000" b="1" smtClean="0"/>
              <a:t>1. Quy định an toàn khi học trong phòng thực hành</a:t>
            </a:r>
            <a:endParaRPr lang="en-US" altLang="en-US" sz="2000" smtClean="0"/>
          </a:p>
        </p:txBody>
      </p:sp>
      <p:sp>
        <p:nvSpPr>
          <p:cNvPr id="12291" name="AutoShape 8"/>
          <p:cNvSpPr>
            <a:spLocks noChangeAspect="1" noChangeArrowheads="1" noTextEdit="1"/>
          </p:cNvSpPr>
          <p:nvPr/>
        </p:nvSpPr>
        <p:spPr bwMode="gray">
          <a:xfrm flipH="1">
            <a:off x="4868863" y="31480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12292" name="Rectangle 3"/>
          <p:cNvSpPr txBox="1">
            <a:spLocks noChangeArrowheads="1"/>
          </p:cNvSpPr>
          <p:nvPr/>
        </p:nvSpPr>
        <p:spPr bwMode="auto">
          <a:xfrm>
            <a:off x="395288" y="1173163"/>
            <a:ext cx="1584325" cy="551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a:spcBef>
                <a:spcPct val="20000"/>
              </a:spcBef>
              <a:buClr>
                <a:schemeClr val="hlink"/>
              </a:buClr>
              <a:buFont typeface="Wingdings" pitchFamily="2" charset="2"/>
              <a:buNone/>
            </a:pPr>
            <a:r>
              <a:rPr lang="en-US" altLang="en-US" sz="2400">
                <a:latin typeface="Times New Roman" pitchFamily="18" charset="0"/>
                <a:cs typeface="Times New Roman" pitchFamily="18" charset="0"/>
              </a:rPr>
              <a:t>Đáp án:</a:t>
            </a:r>
          </a:p>
          <a:p>
            <a:pPr algn="just">
              <a:spcBef>
                <a:spcPct val="20000"/>
              </a:spcBef>
              <a:buClr>
                <a:schemeClr val="hlink"/>
              </a:buClr>
              <a:buFont typeface="Wingdings" pitchFamily="2" charset="2"/>
              <a:buChar char="v"/>
            </a:pPr>
            <a:r>
              <a:rPr lang="en-US" altLang="en-US" sz="2400" b="0">
                <a:latin typeface="Times New Roman" pitchFamily="18" charset="0"/>
                <a:cs typeface="Times New Roman" pitchFamily="18" charset="0"/>
              </a:rPr>
              <a:t> Câu 3: Để an toàn khi học trong phòng </a:t>
            </a:r>
            <a:r>
              <a:rPr lang="vi-VN" altLang="en-US" sz="2400" b="0">
                <a:latin typeface="Times New Roman" pitchFamily="18" charset="0"/>
                <a:cs typeface="Times New Roman" pitchFamily="18" charset="0"/>
              </a:rPr>
              <a:t>thực hàn</a:t>
            </a:r>
            <a:r>
              <a:rPr lang="en-US" altLang="en-US" sz="2400" b="0">
                <a:latin typeface="Times New Roman" pitchFamily="18" charset="0"/>
                <a:cs typeface="Times New Roman" pitchFamily="18" charset="0"/>
              </a:rPr>
              <a:t>h, cần tuân thủ những nội quy, quy định an toàn: </a:t>
            </a:r>
            <a:r>
              <a:rPr lang="en-US" altLang="en-US" sz="2400">
                <a:latin typeface="Times New Roman" pitchFamily="18" charset="0"/>
                <a:cs typeface="Times New Roman" pitchFamily="18" charset="0"/>
              </a:rPr>
              <a:t>1, 2, 3, 4, 5, 6, 7, 8.</a:t>
            </a:r>
            <a:endParaRPr lang="en-US" altLang="en-US" sz="2400" b="0">
              <a:latin typeface="Times New Roman" pitchFamily="18" charset="0"/>
              <a:cs typeface="Times New Roman" pitchFamily="18" charset="0"/>
            </a:endParaRPr>
          </a:p>
          <a:p>
            <a:pPr algn="just">
              <a:spcBef>
                <a:spcPct val="20000"/>
              </a:spcBef>
              <a:buClr>
                <a:schemeClr val="hlink"/>
              </a:buClr>
              <a:buFont typeface="Wingdings" pitchFamily="2" charset="2"/>
              <a:buChar char="v"/>
            </a:pPr>
            <a:endParaRPr lang="en-US" altLang="en-US" sz="2400" b="0">
              <a:latin typeface="Times New Roman" pitchFamily="18" charset="0"/>
              <a:cs typeface="Times New Roman" pitchFamily="18" charset="0"/>
            </a:endParaRPr>
          </a:p>
          <a:p>
            <a:pPr marL="742950" lvl="1" indent="-285750" algn="just" eaLnBrk="1" hangingPunct="1">
              <a:lnSpc>
                <a:spcPct val="80000"/>
              </a:lnSpc>
              <a:spcBef>
                <a:spcPct val="20000"/>
              </a:spcBef>
              <a:buClr>
                <a:schemeClr val="accent1"/>
              </a:buClr>
              <a:buFont typeface="Wingdings" pitchFamily="2" charset="2"/>
              <a:buChar char="§"/>
            </a:pPr>
            <a:endParaRPr lang="en-US" altLang="en-US" sz="2400">
              <a:latin typeface="Times New Roman" pitchFamily="18" charset="0"/>
              <a:cs typeface="Times New Roman" pitchFamily="18" charset="0"/>
            </a:endParaRPr>
          </a:p>
        </p:txBody>
      </p:sp>
      <p:pic>
        <p:nvPicPr>
          <p:cNvPr id="122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6788" y="1620838"/>
            <a:ext cx="4638675"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2"/>
          <p:cNvSpPr>
            <a:spLocks noChangeArrowheads="1"/>
          </p:cNvSpPr>
          <p:nvPr/>
        </p:nvSpPr>
        <p:spPr bwMode="auto">
          <a:xfrm>
            <a:off x="2576513" y="1036638"/>
            <a:ext cx="4298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a:latin typeface="Times New Roman" pitchFamily="18" charset="0"/>
                <a:cs typeface="Times New Roman" pitchFamily="18" charset="0"/>
              </a:rPr>
              <a:t>Nội quy, quy định an toàn PTH</a:t>
            </a:r>
            <a:endParaRPr lang="en-US" altLang="en-US" sz="2400" b="1"/>
          </a:p>
        </p:txBody>
      </p:sp>
      <p:pic>
        <p:nvPicPr>
          <p:cNvPr id="1229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6788" y="3444875"/>
            <a:ext cx="6907212"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33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58850" y="327025"/>
            <a:ext cx="7820025" cy="563563"/>
          </a:xfrm>
        </p:spPr>
        <p:txBody>
          <a:bodyPr/>
          <a:lstStyle/>
          <a:p>
            <a:pPr eaLnBrk="1" hangingPunct="1"/>
            <a:r>
              <a:rPr lang="en-US" altLang="en-US" sz="2000" b="1" smtClean="0"/>
              <a:t>1. Quy định an toàn khi học trong phòng thực hành</a:t>
            </a:r>
            <a:endParaRPr lang="en-US" altLang="en-US" sz="2000" smtClean="0"/>
          </a:p>
        </p:txBody>
      </p:sp>
      <p:sp>
        <p:nvSpPr>
          <p:cNvPr id="12291" name="AutoShape 8"/>
          <p:cNvSpPr>
            <a:spLocks noChangeAspect="1" noChangeArrowheads="1" noTextEdit="1"/>
          </p:cNvSpPr>
          <p:nvPr/>
        </p:nvSpPr>
        <p:spPr bwMode="gray">
          <a:xfrm flipH="1">
            <a:off x="4868863" y="31480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12292" name="Rectangle 3"/>
          <p:cNvSpPr txBox="1">
            <a:spLocks noChangeArrowheads="1"/>
          </p:cNvSpPr>
          <p:nvPr/>
        </p:nvSpPr>
        <p:spPr bwMode="auto">
          <a:xfrm>
            <a:off x="395288" y="1173163"/>
            <a:ext cx="1584325" cy="551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a:spcBef>
                <a:spcPct val="20000"/>
              </a:spcBef>
              <a:buClr>
                <a:schemeClr val="hlink"/>
              </a:buClr>
              <a:buFont typeface="Wingdings" pitchFamily="2" charset="2"/>
              <a:buNone/>
            </a:pPr>
            <a:r>
              <a:rPr lang="en-US" altLang="en-US" sz="2400">
                <a:latin typeface="Times New Roman" pitchFamily="18" charset="0"/>
                <a:cs typeface="Times New Roman" pitchFamily="18" charset="0"/>
              </a:rPr>
              <a:t>Đáp án:</a:t>
            </a:r>
          </a:p>
          <a:p>
            <a:pPr algn="just">
              <a:spcBef>
                <a:spcPct val="20000"/>
              </a:spcBef>
              <a:buClr>
                <a:schemeClr val="hlink"/>
              </a:buClr>
              <a:buFont typeface="Wingdings" pitchFamily="2" charset="2"/>
              <a:buChar char="v"/>
            </a:pPr>
            <a:r>
              <a:rPr lang="en-US" altLang="en-US" sz="2400" b="0">
                <a:latin typeface="Times New Roman" pitchFamily="18" charset="0"/>
                <a:cs typeface="Times New Roman" pitchFamily="18" charset="0"/>
              </a:rPr>
              <a:t> Câu 3: Để an toàn khi học trong phòng </a:t>
            </a:r>
            <a:r>
              <a:rPr lang="vi-VN" altLang="en-US" sz="2400" b="0">
                <a:latin typeface="Times New Roman" pitchFamily="18" charset="0"/>
                <a:cs typeface="Times New Roman" pitchFamily="18" charset="0"/>
              </a:rPr>
              <a:t>thực hàn</a:t>
            </a:r>
            <a:r>
              <a:rPr lang="en-US" altLang="en-US" sz="2400" b="0">
                <a:latin typeface="Times New Roman" pitchFamily="18" charset="0"/>
                <a:cs typeface="Times New Roman" pitchFamily="18" charset="0"/>
              </a:rPr>
              <a:t>h, cần tuân thủ những nội quy, quy định an toàn: </a:t>
            </a:r>
            <a:r>
              <a:rPr lang="en-US" altLang="en-US" sz="2400">
                <a:latin typeface="Times New Roman" pitchFamily="18" charset="0"/>
                <a:cs typeface="Times New Roman" pitchFamily="18" charset="0"/>
              </a:rPr>
              <a:t>1, 2, 3, 4, 5, 6, 7, 8.</a:t>
            </a:r>
            <a:endParaRPr lang="en-US" altLang="en-US" sz="2400" b="0">
              <a:latin typeface="Times New Roman" pitchFamily="18" charset="0"/>
              <a:cs typeface="Times New Roman" pitchFamily="18" charset="0"/>
            </a:endParaRPr>
          </a:p>
          <a:p>
            <a:pPr algn="just">
              <a:spcBef>
                <a:spcPct val="20000"/>
              </a:spcBef>
              <a:buClr>
                <a:schemeClr val="hlink"/>
              </a:buClr>
              <a:buFont typeface="Wingdings" pitchFamily="2" charset="2"/>
              <a:buChar char="v"/>
            </a:pPr>
            <a:endParaRPr lang="en-US" altLang="en-US" sz="2400" b="0">
              <a:latin typeface="Times New Roman" pitchFamily="18" charset="0"/>
              <a:cs typeface="Times New Roman" pitchFamily="18" charset="0"/>
            </a:endParaRPr>
          </a:p>
          <a:p>
            <a:pPr marL="742950" lvl="1" indent="-285750" algn="just" eaLnBrk="1" hangingPunct="1">
              <a:lnSpc>
                <a:spcPct val="80000"/>
              </a:lnSpc>
              <a:spcBef>
                <a:spcPct val="20000"/>
              </a:spcBef>
              <a:buClr>
                <a:schemeClr val="accent1"/>
              </a:buClr>
              <a:buFont typeface="Wingdings" pitchFamily="2" charset="2"/>
              <a:buChar char="§"/>
            </a:pPr>
            <a:endParaRPr lang="en-US" altLang="en-US" sz="2400">
              <a:latin typeface="Times New Roman" pitchFamily="18" charset="0"/>
              <a:cs typeface="Times New Roman" pitchFamily="18" charset="0"/>
            </a:endParaRPr>
          </a:p>
        </p:txBody>
      </p:sp>
      <p:pic>
        <p:nvPicPr>
          <p:cNvPr id="122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6788" y="1620838"/>
            <a:ext cx="4638675"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2"/>
          <p:cNvSpPr>
            <a:spLocks noChangeArrowheads="1"/>
          </p:cNvSpPr>
          <p:nvPr/>
        </p:nvSpPr>
        <p:spPr bwMode="auto">
          <a:xfrm>
            <a:off x="2576513" y="1036638"/>
            <a:ext cx="4298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a:latin typeface="Times New Roman" pitchFamily="18" charset="0"/>
                <a:cs typeface="Times New Roman" pitchFamily="18" charset="0"/>
              </a:rPr>
              <a:t>Nội quy, quy định an toàn PTH</a:t>
            </a:r>
            <a:endParaRPr lang="en-US" altLang="en-US" sz="2400" b="1"/>
          </a:p>
        </p:txBody>
      </p:sp>
      <p:pic>
        <p:nvPicPr>
          <p:cNvPr id="1229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6788" y="3444875"/>
            <a:ext cx="6907212"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884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9"/>
          <p:cNvSpPr txBox="1">
            <a:spLocks noChangeArrowheads="1"/>
          </p:cNvSpPr>
          <p:nvPr/>
        </p:nvSpPr>
        <p:spPr bwMode="auto">
          <a:xfrm>
            <a:off x="81467" y="0"/>
            <a:ext cx="7223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000" b="1">
                <a:solidFill>
                  <a:schemeClr val="tx2"/>
                </a:solidFill>
                <a:latin typeface="Times New Roman" pitchFamily="18" charset="0"/>
              </a:defRPr>
            </a:lvl1pPr>
            <a:lvl2pPr marL="742950" indent="-285750">
              <a:defRPr sz="4000" b="1">
                <a:solidFill>
                  <a:schemeClr val="tx2"/>
                </a:solidFill>
                <a:latin typeface="Times New Roman" pitchFamily="18" charset="0"/>
              </a:defRPr>
            </a:lvl2pPr>
            <a:lvl3pPr marL="1143000" indent="-228600">
              <a:defRPr sz="4000" b="1">
                <a:solidFill>
                  <a:schemeClr val="tx2"/>
                </a:solidFill>
                <a:latin typeface="Times New Roman" pitchFamily="18" charset="0"/>
              </a:defRPr>
            </a:lvl3pPr>
            <a:lvl4pPr marL="1600200" indent="-228600">
              <a:defRPr sz="4000" b="1">
                <a:solidFill>
                  <a:schemeClr val="tx2"/>
                </a:solidFill>
                <a:latin typeface="Times New Roman" pitchFamily="18" charset="0"/>
              </a:defRPr>
            </a:lvl4pPr>
            <a:lvl5pPr marL="2057400" indent="-228600">
              <a:defRPr sz="4000" b="1">
                <a:solidFill>
                  <a:schemeClr val="tx2"/>
                </a:solidFill>
                <a:latin typeface="Times New Roman" pitchFamily="18" charset="0"/>
              </a:defRPr>
            </a:lvl5pPr>
            <a:lvl6pPr marL="2514600" indent="-228600" eaLnBrk="0" fontAlgn="base" hangingPunct="0">
              <a:spcBef>
                <a:spcPct val="0"/>
              </a:spcBef>
              <a:spcAft>
                <a:spcPct val="0"/>
              </a:spcAft>
              <a:defRPr sz="4000" b="1">
                <a:solidFill>
                  <a:schemeClr val="tx2"/>
                </a:solidFill>
                <a:latin typeface="Times New Roman" pitchFamily="18" charset="0"/>
              </a:defRPr>
            </a:lvl6pPr>
            <a:lvl7pPr marL="2971800" indent="-228600" eaLnBrk="0" fontAlgn="base" hangingPunct="0">
              <a:spcBef>
                <a:spcPct val="0"/>
              </a:spcBef>
              <a:spcAft>
                <a:spcPct val="0"/>
              </a:spcAft>
              <a:defRPr sz="4000" b="1">
                <a:solidFill>
                  <a:schemeClr val="tx2"/>
                </a:solidFill>
                <a:latin typeface="Times New Roman" pitchFamily="18" charset="0"/>
              </a:defRPr>
            </a:lvl7pPr>
            <a:lvl8pPr marL="3429000" indent="-228600" eaLnBrk="0" fontAlgn="base" hangingPunct="0">
              <a:spcBef>
                <a:spcPct val="0"/>
              </a:spcBef>
              <a:spcAft>
                <a:spcPct val="0"/>
              </a:spcAft>
              <a:defRPr sz="4000" b="1">
                <a:solidFill>
                  <a:schemeClr val="tx2"/>
                </a:solidFill>
                <a:latin typeface="Times New Roman" pitchFamily="18" charset="0"/>
              </a:defRPr>
            </a:lvl8pPr>
            <a:lvl9pPr marL="3886200" indent="-228600" eaLnBrk="0" fontAlgn="base" hangingPunct="0">
              <a:spcBef>
                <a:spcPct val="0"/>
              </a:spcBef>
              <a:spcAft>
                <a:spcPct val="0"/>
              </a:spcAft>
              <a:defRPr sz="4000" b="1">
                <a:solidFill>
                  <a:schemeClr val="tx2"/>
                </a:solidFill>
                <a:latin typeface="Times New Roman" pitchFamily="18" charset="0"/>
              </a:defRPr>
            </a:lvl9pPr>
          </a:lstStyle>
          <a:p>
            <a:pPr algn="ctr" eaLnBrk="1" hangingPunct="1">
              <a:spcBef>
                <a:spcPct val="50000"/>
              </a:spcBef>
            </a:pPr>
            <a:r>
              <a:rPr lang="en-US" sz="4800" dirty="0" smtClean="0">
                <a:solidFill>
                  <a:srgbClr val="FF3300"/>
                </a:solidFill>
                <a:latin typeface="Arial" pitchFamily="34" charset="0"/>
                <a:sym typeface="Wingdings" pitchFamily="2" charset="2"/>
              </a:rPr>
              <a:t> </a:t>
            </a:r>
            <a:endParaRPr lang="en-US" sz="4800" dirty="0">
              <a:solidFill>
                <a:srgbClr val="FF3300"/>
              </a:solidFill>
              <a:latin typeface="Arial" pitchFamily="34" charset="0"/>
              <a:sym typeface="Wingdings" pitchFamily="2" charset="2"/>
            </a:endParaRPr>
          </a:p>
        </p:txBody>
      </p:sp>
      <p:sp>
        <p:nvSpPr>
          <p:cNvPr id="5" name="TextBox 4"/>
          <p:cNvSpPr txBox="1"/>
          <p:nvPr/>
        </p:nvSpPr>
        <p:spPr>
          <a:xfrm>
            <a:off x="609600" y="246350"/>
            <a:ext cx="8382000" cy="400110"/>
          </a:xfrm>
          <a:prstGeom prst="rect">
            <a:avLst/>
          </a:prstGeom>
          <a:noFill/>
        </p:spPr>
        <p:txBody>
          <a:bodyPr wrap="square" rtlCol="0">
            <a:spAutoFit/>
          </a:bodyPr>
          <a:lstStyle/>
          <a:p>
            <a:r>
              <a:rPr lang="en-US" sz="2000" b="1" u="sng" dirty="0" smtClean="0">
                <a:solidFill>
                  <a:srgbClr val="FF0000"/>
                </a:solidFill>
                <a:latin typeface="Time  NEW ROMAN NEWROMAN s New Roman"/>
              </a:rPr>
              <a:t>I. </a:t>
            </a:r>
            <a:r>
              <a:rPr lang="vi-VN" sz="2000" b="1" u="sng" dirty="0" smtClean="0">
                <a:solidFill>
                  <a:srgbClr val="FF0000"/>
                </a:solidFill>
                <a:latin typeface="Time  NEW ROMAN NEWROMAN s New Roman"/>
              </a:rPr>
              <a:t>QUY ĐỊNH AN TOÀN KHI HỌC TRONG PHÒNG THỰC HÀNH (SGK)</a:t>
            </a:r>
            <a:endParaRPr lang="vi-VN" sz="2000" b="1" u="sng" dirty="0">
              <a:solidFill>
                <a:srgbClr val="FF0000"/>
              </a:solidFill>
              <a:latin typeface="Time  NEW ROMAN NEWROMAN s New Roman"/>
            </a:endParaRPr>
          </a:p>
        </p:txBody>
      </p:sp>
      <p:sp>
        <p:nvSpPr>
          <p:cNvPr id="6" name="TextBox 5"/>
          <p:cNvSpPr txBox="1"/>
          <p:nvPr/>
        </p:nvSpPr>
        <p:spPr>
          <a:xfrm>
            <a:off x="444374" y="613220"/>
            <a:ext cx="8382000" cy="5632311"/>
          </a:xfrm>
          <a:prstGeom prst="rect">
            <a:avLst/>
          </a:prstGeom>
          <a:solidFill>
            <a:schemeClr val="accent2">
              <a:lumMod val="20000"/>
              <a:lumOff val="80000"/>
            </a:schemeClr>
          </a:solidFill>
        </p:spPr>
        <p:txBody>
          <a:bodyPr wrap="square" rtlCol="0">
            <a:spAutoFit/>
          </a:bodyPr>
          <a:lstStyle/>
          <a:p>
            <a:r>
              <a:rPr lang="en-US" b="1" dirty="0" smtClean="0">
                <a:solidFill>
                  <a:srgbClr val="0000FF"/>
                </a:solidFill>
              </a:rPr>
              <a:t>-</a:t>
            </a:r>
            <a:r>
              <a:rPr lang="en-US" b="1" dirty="0" err="1" smtClean="0">
                <a:solidFill>
                  <a:srgbClr val="0000FF"/>
                </a:solidFill>
              </a:rPr>
              <a:t>Để</a:t>
            </a:r>
            <a:r>
              <a:rPr lang="en-US" b="1" dirty="0" smtClean="0">
                <a:solidFill>
                  <a:srgbClr val="0000FF"/>
                </a:solidFill>
              </a:rPr>
              <a:t> </a:t>
            </a:r>
            <a:r>
              <a:rPr lang="en-US" b="1" dirty="0">
                <a:solidFill>
                  <a:srgbClr val="0000FF"/>
                </a:solidFill>
              </a:rPr>
              <a:t>an </a:t>
            </a:r>
            <a:r>
              <a:rPr lang="en-US" b="1" dirty="0" err="1">
                <a:solidFill>
                  <a:srgbClr val="0000FF"/>
                </a:solidFill>
              </a:rPr>
              <a:t>toàn</a:t>
            </a:r>
            <a:r>
              <a:rPr lang="en-US" b="1" dirty="0">
                <a:solidFill>
                  <a:srgbClr val="0000FF"/>
                </a:solidFill>
              </a:rPr>
              <a:t> </a:t>
            </a:r>
            <a:r>
              <a:rPr lang="en-US" b="1" dirty="0" err="1">
                <a:solidFill>
                  <a:srgbClr val="0000FF"/>
                </a:solidFill>
              </a:rPr>
              <a:t>tuyệt</a:t>
            </a:r>
            <a:r>
              <a:rPr lang="en-US" b="1" dirty="0">
                <a:solidFill>
                  <a:srgbClr val="0000FF"/>
                </a:solidFill>
              </a:rPr>
              <a:t> </a:t>
            </a:r>
            <a:r>
              <a:rPr lang="en-US" b="1" dirty="0" err="1">
                <a:solidFill>
                  <a:srgbClr val="0000FF"/>
                </a:solidFill>
              </a:rPr>
              <a:t>đối</a:t>
            </a:r>
            <a:r>
              <a:rPr lang="en-US" b="1" dirty="0">
                <a:solidFill>
                  <a:srgbClr val="0000FF"/>
                </a:solidFill>
              </a:rPr>
              <a:t> </a:t>
            </a:r>
            <a:r>
              <a:rPr lang="en-US" b="1" dirty="0" err="1">
                <a:solidFill>
                  <a:srgbClr val="0000FF"/>
                </a:solidFill>
              </a:rPr>
              <a:t>trong</a:t>
            </a:r>
            <a:r>
              <a:rPr lang="en-US" b="1" dirty="0">
                <a:solidFill>
                  <a:srgbClr val="0000FF"/>
                </a:solidFill>
              </a:rPr>
              <a:t> </a:t>
            </a:r>
            <a:r>
              <a:rPr lang="en-US" b="1" dirty="0" err="1">
                <a:solidFill>
                  <a:srgbClr val="0000FF"/>
                </a:solidFill>
              </a:rPr>
              <a:t>khi</a:t>
            </a:r>
            <a:r>
              <a:rPr lang="en-US" b="1" dirty="0">
                <a:solidFill>
                  <a:srgbClr val="0000FF"/>
                </a:solidFill>
              </a:rPr>
              <a:t> </a:t>
            </a:r>
            <a:r>
              <a:rPr lang="en-US" b="1" dirty="0" err="1">
                <a:solidFill>
                  <a:srgbClr val="0000FF"/>
                </a:solidFill>
              </a:rPr>
              <a:t>học</a:t>
            </a:r>
            <a:r>
              <a:rPr lang="en-US" b="1" dirty="0">
                <a:solidFill>
                  <a:srgbClr val="0000FF"/>
                </a:solidFill>
              </a:rPr>
              <a:t> </a:t>
            </a:r>
            <a:r>
              <a:rPr lang="en-US" b="1" dirty="0" err="1">
                <a:solidFill>
                  <a:srgbClr val="0000FF"/>
                </a:solidFill>
              </a:rPr>
              <a:t>tập</a:t>
            </a:r>
            <a:r>
              <a:rPr lang="en-US" b="1" dirty="0">
                <a:solidFill>
                  <a:srgbClr val="0000FF"/>
                </a:solidFill>
              </a:rPr>
              <a:t> </a:t>
            </a:r>
            <a:r>
              <a:rPr lang="en-US" b="1" dirty="0" err="1">
                <a:solidFill>
                  <a:srgbClr val="0000FF"/>
                </a:solidFill>
              </a:rPr>
              <a:t>trong</a:t>
            </a:r>
            <a:r>
              <a:rPr lang="en-US" b="1" dirty="0">
                <a:solidFill>
                  <a:srgbClr val="0000FF"/>
                </a:solidFill>
              </a:rPr>
              <a:t> </a:t>
            </a:r>
            <a:r>
              <a:rPr lang="en-US" b="1" dirty="0" err="1">
                <a:solidFill>
                  <a:srgbClr val="0000FF"/>
                </a:solidFill>
              </a:rPr>
              <a:t>phòng</a:t>
            </a:r>
            <a:r>
              <a:rPr lang="en-US" b="1" dirty="0">
                <a:solidFill>
                  <a:srgbClr val="0000FF"/>
                </a:solidFill>
              </a:rPr>
              <a:t> </a:t>
            </a:r>
            <a:r>
              <a:rPr lang="en-US" b="1" dirty="0" err="1">
                <a:solidFill>
                  <a:srgbClr val="0000FF"/>
                </a:solidFill>
              </a:rPr>
              <a:t>thực</a:t>
            </a:r>
            <a:r>
              <a:rPr lang="en-US" b="1" dirty="0">
                <a:solidFill>
                  <a:srgbClr val="0000FF"/>
                </a:solidFill>
              </a:rPr>
              <a:t> </a:t>
            </a:r>
            <a:r>
              <a:rPr lang="en-US" b="1" dirty="0" err="1">
                <a:solidFill>
                  <a:srgbClr val="0000FF"/>
                </a:solidFill>
              </a:rPr>
              <a:t>hành</a:t>
            </a:r>
            <a:r>
              <a:rPr lang="en-US" b="1" dirty="0">
                <a:solidFill>
                  <a:srgbClr val="0000FF"/>
                </a:solidFill>
              </a:rPr>
              <a:t>, </a:t>
            </a:r>
            <a:r>
              <a:rPr lang="en-US" b="1" dirty="0" err="1">
                <a:solidFill>
                  <a:srgbClr val="0000FF"/>
                </a:solidFill>
              </a:rPr>
              <a:t>các</a:t>
            </a:r>
            <a:r>
              <a:rPr lang="en-US" b="1" dirty="0">
                <a:solidFill>
                  <a:srgbClr val="0000FF"/>
                </a:solidFill>
              </a:rPr>
              <a:t> </a:t>
            </a:r>
            <a:r>
              <a:rPr lang="en-US" b="1" dirty="0" err="1">
                <a:solidFill>
                  <a:srgbClr val="0000FF"/>
                </a:solidFill>
              </a:rPr>
              <a:t>em</a:t>
            </a:r>
            <a:r>
              <a:rPr lang="en-US" b="1" dirty="0">
                <a:solidFill>
                  <a:srgbClr val="0000FF"/>
                </a:solidFill>
              </a:rPr>
              <a:t> </a:t>
            </a:r>
            <a:r>
              <a:rPr lang="en-US" b="1" dirty="0" err="1">
                <a:solidFill>
                  <a:srgbClr val="0000FF"/>
                </a:solidFill>
              </a:rPr>
              <a:t>cần</a:t>
            </a:r>
            <a:r>
              <a:rPr lang="en-US" b="1" dirty="0">
                <a:solidFill>
                  <a:srgbClr val="0000FF"/>
                </a:solidFill>
              </a:rPr>
              <a:t> </a:t>
            </a:r>
            <a:r>
              <a:rPr lang="en-US" b="1" dirty="0" err="1">
                <a:solidFill>
                  <a:srgbClr val="0000FF"/>
                </a:solidFill>
              </a:rPr>
              <a:t>tuân</a:t>
            </a:r>
            <a:r>
              <a:rPr lang="en-US" b="1" dirty="0">
                <a:solidFill>
                  <a:srgbClr val="0000FF"/>
                </a:solidFill>
              </a:rPr>
              <a:t> </a:t>
            </a:r>
            <a:r>
              <a:rPr lang="en-US" b="1" dirty="0" err="1">
                <a:solidFill>
                  <a:srgbClr val="0000FF"/>
                </a:solidFill>
              </a:rPr>
              <a:t>thủ</a:t>
            </a:r>
            <a:r>
              <a:rPr lang="en-US" b="1" dirty="0">
                <a:solidFill>
                  <a:srgbClr val="0000FF"/>
                </a:solidFill>
              </a:rPr>
              <a:t> </a:t>
            </a:r>
            <a:r>
              <a:rPr lang="en-US" b="1" dirty="0" err="1">
                <a:solidFill>
                  <a:srgbClr val="0000FF"/>
                </a:solidFill>
              </a:rPr>
              <a:t>thực</a:t>
            </a:r>
            <a:r>
              <a:rPr lang="en-US" b="1" dirty="0">
                <a:solidFill>
                  <a:srgbClr val="0000FF"/>
                </a:solidFill>
              </a:rPr>
              <a:t> </a:t>
            </a:r>
            <a:r>
              <a:rPr lang="en-US" b="1" dirty="0" err="1">
                <a:solidFill>
                  <a:srgbClr val="0000FF"/>
                </a:solidFill>
              </a:rPr>
              <a:t>hiện</a:t>
            </a:r>
            <a:r>
              <a:rPr lang="en-US" b="1" dirty="0">
                <a:solidFill>
                  <a:srgbClr val="0000FF"/>
                </a:solidFill>
              </a:rPr>
              <a:t> </a:t>
            </a:r>
            <a:r>
              <a:rPr lang="en-US" b="1" dirty="0" err="1">
                <a:solidFill>
                  <a:srgbClr val="0000FF"/>
                </a:solidFill>
              </a:rPr>
              <a:t>đúng</a:t>
            </a:r>
            <a:r>
              <a:rPr lang="en-US" b="1" dirty="0">
                <a:solidFill>
                  <a:srgbClr val="0000FF"/>
                </a:solidFill>
              </a:rPr>
              <a:t> </a:t>
            </a:r>
            <a:r>
              <a:rPr lang="en-US" b="1" dirty="0" err="1">
                <a:solidFill>
                  <a:srgbClr val="0000FF"/>
                </a:solidFill>
              </a:rPr>
              <a:t>nội</a:t>
            </a:r>
            <a:r>
              <a:rPr lang="en-US" b="1" dirty="0">
                <a:solidFill>
                  <a:srgbClr val="0000FF"/>
                </a:solidFill>
              </a:rPr>
              <a:t> </a:t>
            </a:r>
            <a:r>
              <a:rPr lang="en-US" b="1" dirty="0" err="1">
                <a:solidFill>
                  <a:srgbClr val="0000FF"/>
                </a:solidFill>
              </a:rPr>
              <a:t>quy</a:t>
            </a:r>
            <a:r>
              <a:rPr lang="en-US" b="1" dirty="0">
                <a:solidFill>
                  <a:srgbClr val="0000FF"/>
                </a:solidFill>
              </a:rPr>
              <a:t> </a:t>
            </a:r>
            <a:r>
              <a:rPr lang="en-US" b="1" dirty="0" err="1">
                <a:solidFill>
                  <a:srgbClr val="0000FF"/>
                </a:solidFill>
              </a:rPr>
              <a:t>thực</a:t>
            </a:r>
            <a:r>
              <a:rPr lang="en-US" b="1" dirty="0">
                <a:solidFill>
                  <a:srgbClr val="0000FF"/>
                </a:solidFill>
              </a:rPr>
              <a:t> </a:t>
            </a:r>
            <a:r>
              <a:rPr lang="en-US" b="1" dirty="0" err="1">
                <a:solidFill>
                  <a:srgbClr val="0000FF"/>
                </a:solidFill>
              </a:rPr>
              <a:t>hành</a:t>
            </a:r>
            <a:r>
              <a:rPr lang="en-US" b="1" dirty="0">
                <a:solidFill>
                  <a:srgbClr val="0000FF"/>
                </a:solidFill>
              </a:rPr>
              <a:t> </a:t>
            </a:r>
            <a:r>
              <a:rPr lang="en-US" b="1" dirty="0" err="1">
                <a:solidFill>
                  <a:srgbClr val="0000FF"/>
                </a:solidFill>
              </a:rPr>
              <a:t>với</a:t>
            </a:r>
            <a:r>
              <a:rPr lang="en-US" b="1" dirty="0">
                <a:solidFill>
                  <a:srgbClr val="0000FF"/>
                </a:solidFill>
              </a:rPr>
              <a:t> </a:t>
            </a:r>
            <a:r>
              <a:rPr lang="en-US" b="1" dirty="0" err="1">
                <a:solidFill>
                  <a:srgbClr val="0000FF"/>
                </a:solidFill>
              </a:rPr>
              <a:t>một</a:t>
            </a:r>
            <a:r>
              <a:rPr lang="en-US" b="1" dirty="0">
                <a:solidFill>
                  <a:srgbClr val="0000FF"/>
                </a:solidFill>
              </a:rPr>
              <a:t> </a:t>
            </a:r>
            <a:r>
              <a:rPr lang="en-US" b="1" dirty="0" err="1">
                <a:solidFill>
                  <a:srgbClr val="0000FF"/>
                </a:solidFill>
              </a:rPr>
              <a:t>số</a:t>
            </a:r>
            <a:r>
              <a:rPr lang="en-US" b="1" dirty="0">
                <a:solidFill>
                  <a:srgbClr val="0000FF"/>
                </a:solidFill>
              </a:rPr>
              <a:t> </a:t>
            </a:r>
            <a:r>
              <a:rPr lang="en-US" b="1" dirty="0" err="1">
                <a:solidFill>
                  <a:srgbClr val="0000FF"/>
                </a:solidFill>
              </a:rPr>
              <a:t>quy</a:t>
            </a:r>
            <a:r>
              <a:rPr lang="en-US" b="1" dirty="0">
                <a:solidFill>
                  <a:srgbClr val="0000FF"/>
                </a:solidFill>
              </a:rPr>
              <a:t> </a:t>
            </a:r>
            <a:r>
              <a:rPr lang="en-US" b="1" dirty="0" err="1">
                <a:solidFill>
                  <a:srgbClr val="0000FF"/>
                </a:solidFill>
              </a:rPr>
              <a:t>định</a:t>
            </a:r>
            <a:r>
              <a:rPr lang="en-US" b="1" dirty="0">
                <a:solidFill>
                  <a:srgbClr val="0000FF"/>
                </a:solidFill>
              </a:rPr>
              <a:t> </a:t>
            </a:r>
            <a:r>
              <a:rPr lang="en-US" b="1" dirty="0" err="1">
                <a:solidFill>
                  <a:srgbClr val="0000FF"/>
                </a:solidFill>
              </a:rPr>
              <a:t>sau</a:t>
            </a:r>
            <a:r>
              <a:rPr lang="en-US" b="1" dirty="0">
                <a:solidFill>
                  <a:srgbClr val="0000FF"/>
                </a:solidFill>
              </a:rPr>
              <a:t> </a:t>
            </a:r>
            <a:r>
              <a:rPr lang="en-US" b="1" dirty="0" err="1" smtClean="0">
                <a:solidFill>
                  <a:srgbClr val="0000FF"/>
                </a:solidFill>
              </a:rPr>
              <a:t>đây</a:t>
            </a:r>
            <a:r>
              <a:rPr lang="en-US" b="1" dirty="0" smtClean="0">
                <a:solidFill>
                  <a:srgbClr val="0000FF"/>
                </a:solidFill>
              </a:rPr>
              <a:t>:</a:t>
            </a:r>
            <a:endParaRPr lang="en-US" b="1" dirty="0">
              <a:solidFill>
                <a:srgbClr val="0000FF"/>
              </a:solidFill>
            </a:endParaRPr>
          </a:p>
          <a:p>
            <a:r>
              <a:rPr lang="en-US" b="1" i="1" dirty="0" smtClean="0">
                <a:solidFill>
                  <a:srgbClr val="0000FF"/>
                </a:solidFill>
              </a:rPr>
              <a:t>1-</a:t>
            </a:r>
            <a:r>
              <a:rPr lang="en-US" b="1" i="1" dirty="0" err="1" smtClean="0">
                <a:solidFill>
                  <a:srgbClr val="0000FF"/>
                </a:solidFill>
              </a:rPr>
              <a:t>Không</a:t>
            </a:r>
            <a:r>
              <a:rPr lang="en-US" b="1" i="1" dirty="0" smtClean="0">
                <a:solidFill>
                  <a:srgbClr val="0000FF"/>
                </a:solidFill>
              </a:rPr>
              <a:t> </a:t>
            </a:r>
            <a:r>
              <a:rPr lang="en-US" b="1" i="1" dirty="0" err="1">
                <a:solidFill>
                  <a:srgbClr val="0000FF"/>
                </a:solidFill>
              </a:rPr>
              <a:t>ăn</a:t>
            </a:r>
            <a:r>
              <a:rPr lang="en-US" b="1" i="1" dirty="0">
                <a:solidFill>
                  <a:srgbClr val="0000FF"/>
                </a:solidFill>
              </a:rPr>
              <a:t>, </a:t>
            </a:r>
            <a:r>
              <a:rPr lang="en-US" b="1" i="1" dirty="0" err="1">
                <a:solidFill>
                  <a:srgbClr val="0000FF"/>
                </a:solidFill>
              </a:rPr>
              <a:t>uống</a:t>
            </a:r>
            <a:r>
              <a:rPr lang="en-US" b="1" i="1" dirty="0">
                <a:solidFill>
                  <a:srgbClr val="0000FF"/>
                </a:solidFill>
              </a:rPr>
              <a:t>, </a:t>
            </a:r>
            <a:r>
              <a:rPr lang="en-US" b="1" i="1" dirty="0" err="1">
                <a:solidFill>
                  <a:srgbClr val="0000FF"/>
                </a:solidFill>
              </a:rPr>
              <a:t>làm</a:t>
            </a:r>
            <a:r>
              <a:rPr lang="en-US" b="1" i="1" dirty="0">
                <a:solidFill>
                  <a:srgbClr val="0000FF"/>
                </a:solidFill>
              </a:rPr>
              <a:t> </a:t>
            </a:r>
            <a:r>
              <a:rPr lang="en-US" b="1" i="1" dirty="0" err="1">
                <a:solidFill>
                  <a:srgbClr val="0000FF"/>
                </a:solidFill>
              </a:rPr>
              <a:t>mất</a:t>
            </a:r>
            <a:r>
              <a:rPr lang="en-US" b="1" i="1" dirty="0">
                <a:solidFill>
                  <a:srgbClr val="0000FF"/>
                </a:solidFill>
              </a:rPr>
              <a:t> </a:t>
            </a:r>
            <a:r>
              <a:rPr lang="en-US" b="1" i="1" dirty="0" err="1">
                <a:solidFill>
                  <a:srgbClr val="0000FF"/>
                </a:solidFill>
              </a:rPr>
              <a:t>trật</a:t>
            </a:r>
            <a:r>
              <a:rPr lang="en-US" b="1" i="1" dirty="0">
                <a:solidFill>
                  <a:srgbClr val="0000FF"/>
                </a:solidFill>
              </a:rPr>
              <a:t> </a:t>
            </a:r>
            <a:r>
              <a:rPr lang="en-US" b="1" i="1" dirty="0" err="1">
                <a:solidFill>
                  <a:srgbClr val="0000FF"/>
                </a:solidFill>
              </a:rPr>
              <a:t>tự</a:t>
            </a:r>
            <a:r>
              <a:rPr lang="en-US" b="1" i="1" dirty="0">
                <a:solidFill>
                  <a:srgbClr val="0000FF"/>
                </a:solidFill>
              </a:rPr>
              <a:t> </a:t>
            </a:r>
            <a:r>
              <a:rPr lang="en-US" b="1" i="1" dirty="0" err="1">
                <a:solidFill>
                  <a:srgbClr val="0000FF"/>
                </a:solidFill>
              </a:rPr>
              <a:t>trong</a:t>
            </a:r>
            <a:r>
              <a:rPr lang="en-US" b="1" i="1" dirty="0">
                <a:solidFill>
                  <a:srgbClr val="0000FF"/>
                </a:solidFill>
              </a:rPr>
              <a:t> </a:t>
            </a:r>
            <a:r>
              <a:rPr lang="en-US" b="1" i="1" dirty="0" err="1">
                <a:solidFill>
                  <a:srgbClr val="0000FF"/>
                </a:solidFill>
              </a:rPr>
              <a:t>phòng</a:t>
            </a:r>
            <a:r>
              <a:rPr lang="en-US" b="1" i="1" dirty="0">
                <a:solidFill>
                  <a:srgbClr val="0000FF"/>
                </a:solidFill>
              </a:rPr>
              <a:t> </a:t>
            </a:r>
            <a:r>
              <a:rPr lang="en-US" b="1" i="1" dirty="0" err="1">
                <a:solidFill>
                  <a:srgbClr val="0000FF"/>
                </a:solidFill>
              </a:rPr>
              <a:t>thực</a:t>
            </a:r>
            <a:r>
              <a:rPr lang="en-US" b="1" i="1" dirty="0">
                <a:solidFill>
                  <a:srgbClr val="0000FF"/>
                </a:solidFill>
              </a:rPr>
              <a:t> </a:t>
            </a:r>
            <a:r>
              <a:rPr lang="en-US" b="1" i="1" dirty="0" err="1">
                <a:solidFill>
                  <a:srgbClr val="0000FF"/>
                </a:solidFill>
              </a:rPr>
              <a:t>hành</a:t>
            </a:r>
            <a:r>
              <a:rPr lang="en-US" b="1" i="1" dirty="0">
                <a:solidFill>
                  <a:srgbClr val="0000FF"/>
                </a:solidFill>
              </a:rPr>
              <a:t> </a:t>
            </a:r>
            <a:endParaRPr lang="en-US" b="1" i="1" dirty="0" smtClean="0">
              <a:solidFill>
                <a:srgbClr val="0000FF"/>
              </a:solidFill>
            </a:endParaRPr>
          </a:p>
          <a:p>
            <a:r>
              <a:rPr lang="en-US" b="1" i="1" dirty="0" smtClean="0">
                <a:solidFill>
                  <a:srgbClr val="0000FF"/>
                </a:solidFill>
              </a:rPr>
              <a:t>2-</a:t>
            </a:r>
            <a:r>
              <a:rPr lang="en-US" b="1" i="1" dirty="0" err="1" smtClean="0">
                <a:solidFill>
                  <a:srgbClr val="0000FF"/>
                </a:solidFill>
              </a:rPr>
              <a:t>Cặp</a:t>
            </a:r>
            <a:r>
              <a:rPr lang="en-US" b="1" i="1" dirty="0">
                <a:solidFill>
                  <a:srgbClr val="0000FF"/>
                </a:solidFill>
              </a:rPr>
              <a:t>, </a:t>
            </a:r>
            <a:r>
              <a:rPr lang="en-US" b="1" i="1" dirty="0" err="1">
                <a:solidFill>
                  <a:srgbClr val="0000FF"/>
                </a:solidFill>
              </a:rPr>
              <a:t>túi</a:t>
            </a:r>
            <a:r>
              <a:rPr lang="en-US" b="1" i="1" dirty="0">
                <a:solidFill>
                  <a:srgbClr val="0000FF"/>
                </a:solidFill>
              </a:rPr>
              <a:t>, </a:t>
            </a:r>
            <a:r>
              <a:rPr lang="en-US" b="1" i="1" dirty="0" err="1">
                <a:solidFill>
                  <a:srgbClr val="0000FF"/>
                </a:solidFill>
              </a:rPr>
              <a:t>balo</a:t>
            </a:r>
            <a:r>
              <a:rPr lang="en-US" b="1" i="1" dirty="0">
                <a:solidFill>
                  <a:srgbClr val="0000FF"/>
                </a:solidFill>
              </a:rPr>
              <a:t> </a:t>
            </a:r>
            <a:r>
              <a:rPr lang="en-US" b="1" i="1" dirty="0" err="1">
                <a:solidFill>
                  <a:srgbClr val="0000FF"/>
                </a:solidFill>
              </a:rPr>
              <a:t>phải</a:t>
            </a:r>
            <a:r>
              <a:rPr lang="en-US" b="1" i="1" dirty="0">
                <a:solidFill>
                  <a:srgbClr val="0000FF"/>
                </a:solidFill>
              </a:rPr>
              <a:t> </a:t>
            </a:r>
            <a:r>
              <a:rPr lang="en-US" b="1" i="1" dirty="0" err="1">
                <a:solidFill>
                  <a:srgbClr val="0000FF"/>
                </a:solidFill>
              </a:rPr>
              <a:t>để</a:t>
            </a:r>
            <a:r>
              <a:rPr lang="en-US" b="1" i="1" dirty="0">
                <a:solidFill>
                  <a:srgbClr val="0000FF"/>
                </a:solidFill>
              </a:rPr>
              <a:t> </a:t>
            </a:r>
            <a:r>
              <a:rPr lang="en-US" b="1" i="1" dirty="0" err="1">
                <a:solidFill>
                  <a:srgbClr val="0000FF"/>
                </a:solidFill>
              </a:rPr>
              <a:t>đúng</a:t>
            </a:r>
            <a:r>
              <a:rPr lang="en-US" b="1" i="1" dirty="0">
                <a:solidFill>
                  <a:srgbClr val="0000FF"/>
                </a:solidFill>
              </a:rPr>
              <a:t> </a:t>
            </a:r>
            <a:r>
              <a:rPr lang="en-US" b="1" i="1" dirty="0" err="1">
                <a:solidFill>
                  <a:srgbClr val="0000FF"/>
                </a:solidFill>
              </a:rPr>
              <a:t>nơi</a:t>
            </a:r>
            <a:r>
              <a:rPr lang="en-US" b="1" i="1" dirty="0">
                <a:solidFill>
                  <a:srgbClr val="0000FF"/>
                </a:solidFill>
              </a:rPr>
              <a:t> </a:t>
            </a:r>
            <a:r>
              <a:rPr lang="en-US" b="1" i="1" dirty="0" err="1">
                <a:solidFill>
                  <a:srgbClr val="0000FF"/>
                </a:solidFill>
              </a:rPr>
              <a:t>quy</a:t>
            </a:r>
            <a:r>
              <a:rPr lang="en-US" b="1" i="1" dirty="0">
                <a:solidFill>
                  <a:srgbClr val="0000FF"/>
                </a:solidFill>
              </a:rPr>
              <a:t> </a:t>
            </a:r>
            <a:r>
              <a:rPr lang="en-US" b="1" i="1" dirty="0" err="1">
                <a:solidFill>
                  <a:srgbClr val="0000FF"/>
                </a:solidFill>
              </a:rPr>
              <a:t>định.Đầu</a:t>
            </a:r>
            <a:r>
              <a:rPr lang="en-US" b="1" i="1" dirty="0">
                <a:solidFill>
                  <a:srgbClr val="0000FF"/>
                </a:solidFill>
              </a:rPr>
              <a:t> </a:t>
            </a:r>
            <a:r>
              <a:rPr lang="en-US" b="1" i="1" dirty="0" err="1">
                <a:solidFill>
                  <a:srgbClr val="0000FF"/>
                </a:solidFill>
              </a:rPr>
              <a:t>tóc</a:t>
            </a:r>
            <a:r>
              <a:rPr lang="en-US" b="1" i="1" dirty="0">
                <a:solidFill>
                  <a:srgbClr val="0000FF"/>
                </a:solidFill>
              </a:rPr>
              <a:t> </a:t>
            </a:r>
            <a:r>
              <a:rPr lang="en-US" b="1" i="1" dirty="0" err="1">
                <a:solidFill>
                  <a:srgbClr val="0000FF"/>
                </a:solidFill>
              </a:rPr>
              <a:t>gọn</a:t>
            </a:r>
            <a:r>
              <a:rPr lang="en-US" b="1" i="1" dirty="0">
                <a:solidFill>
                  <a:srgbClr val="0000FF"/>
                </a:solidFill>
              </a:rPr>
              <a:t> </a:t>
            </a:r>
            <a:r>
              <a:rPr lang="en-US" b="1" i="1" dirty="0" err="1">
                <a:solidFill>
                  <a:srgbClr val="0000FF"/>
                </a:solidFill>
              </a:rPr>
              <a:t>gàng</a:t>
            </a:r>
            <a:r>
              <a:rPr lang="en-US" b="1" i="1" dirty="0">
                <a:solidFill>
                  <a:srgbClr val="0000FF"/>
                </a:solidFill>
              </a:rPr>
              <a:t>, </a:t>
            </a:r>
            <a:r>
              <a:rPr lang="en-US" b="1" i="1" dirty="0" err="1">
                <a:solidFill>
                  <a:srgbClr val="0000FF"/>
                </a:solidFill>
              </a:rPr>
              <a:t>không</a:t>
            </a:r>
            <a:r>
              <a:rPr lang="en-US" b="1" i="1" dirty="0">
                <a:solidFill>
                  <a:srgbClr val="0000FF"/>
                </a:solidFill>
              </a:rPr>
              <a:t> </a:t>
            </a:r>
            <a:r>
              <a:rPr lang="en-US" b="1" i="1" dirty="0" err="1">
                <a:solidFill>
                  <a:srgbClr val="0000FF"/>
                </a:solidFill>
              </a:rPr>
              <a:t>đi</a:t>
            </a:r>
            <a:r>
              <a:rPr lang="en-US" b="1" i="1" dirty="0">
                <a:solidFill>
                  <a:srgbClr val="0000FF"/>
                </a:solidFill>
              </a:rPr>
              <a:t> </a:t>
            </a:r>
            <a:r>
              <a:rPr lang="en-US" b="1" i="1" dirty="0" err="1">
                <a:solidFill>
                  <a:srgbClr val="0000FF"/>
                </a:solidFill>
              </a:rPr>
              <a:t>giày</a:t>
            </a:r>
            <a:r>
              <a:rPr lang="en-US" b="1" i="1" dirty="0">
                <a:solidFill>
                  <a:srgbClr val="0000FF"/>
                </a:solidFill>
              </a:rPr>
              <a:t> </a:t>
            </a:r>
            <a:r>
              <a:rPr lang="en-US" b="1" i="1" dirty="0" err="1">
                <a:solidFill>
                  <a:srgbClr val="0000FF"/>
                </a:solidFill>
              </a:rPr>
              <a:t>dép</a:t>
            </a:r>
            <a:r>
              <a:rPr lang="en-US" b="1" i="1" dirty="0">
                <a:solidFill>
                  <a:srgbClr val="0000FF"/>
                </a:solidFill>
              </a:rPr>
              <a:t> </a:t>
            </a:r>
            <a:r>
              <a:rPr lang="en-US" b="1" i="1" dirty="0" err="1">
                <a:solidFill>
                  <a:srgbClr val="0000FF"/>
                </a:solidFill>
              </a:rPr>
              <a:t>cao</a:t>
            </a:r>
            <a:r>
              <a:rPr lang="en-US" b="1" i="1" dirty="0">
                <a:solidFill>
                  <a:srgbClr val="0000FF"/>
                </a:solidFill>
              </a:rPr>
              <a:t> </a:t>
            </a:r>
            <a:r>
              <a:rPr lang="en-US" b="1" i="1" dirty="0" err="1" smtClean="0">
                <a:solidFill>
                  <a:srgbClr val="0000FF"/>
                </a:solidFill>
              </a:rPr>
              <a:t>gót</a:t>
            </a:r>
            <a:endParaRPr lang="en-US" b="1" dirty="0" smtClean="0">
              <a:solidFill>
                <a:srgbClr val="0000FF"/>
              </a:solidFill>
            </a:endParaRPr>
          </a:p>
          <a:p>
            <a:r>
              <a:rPr lang="en-US" b="1" i="1" dirty="0" smtClean="0">
                <a:solidFill>
                  <a:srgbClr val="0000FF"/>
                </a:solidFill>
              </a:rPr>
              <a:t>3-</a:t>
            </a:r>
            <a:r>
              <a:rPr lang="en-US" b="1" i="1" dirty="0" err="1" smtClean="0">
                <a:solidFill>
                  <a:srgbClr val="0000FF"/>
                </a:solidFill>
              </a:rPr>
              <a:t>Có</a:t>
            </a:r>
            <a:r>
              <a:rPr lang="en-US" b="1" i="1" dirty="0" smtClean="0">
                <a:solidFill>
                  <a:srgbClr val="0000FF"/>
                </a:solidFill>
              </a:rPr>
              <a:t> </a:t>
            </a:r>
            <a:r>
              <a:rPr lang="en-US" b="1" i="1" dirty="0" err="1">
                <a:solidFill>
                  <a:srgbClr val="0000FF"/>
                </a:solidFill>
              </a:rPr>
              <a:t>đầy</a:t>
            </a:r>
            <a:r>
              <a:rPr lang="en-US" b="1" i="1" dirty="0">
                <a:solidFill>
                  <a:srgbClr val="0000FF"/>
                </a:solidFill>
              </a:rPr>
              <a:t> </a:t>
            </a:r>
            <a:r>
              <a:rPr lang="en-US" b="1" i="1" dirty="0" err="1">
                <a:solidFill>
                  <a:srgbClr val="0000FF"/>
                </a:solidFill>
              </a:rPr>
              <a:t>đủ</a:t>
            </a:r>
            <a:r>
              <a:rPr lang="en-US" b="1" i="1" dirty="0">
                <a:solidFill>
                  <a:srgbClr val="0000FF"/>
                </a:solidFill>
              </a:rPr>
              <a:t> </a:t>
            </a:r>
            <a:r>
              <a:rPr lang="en-US" b="1" i="1" dirty="0" err="1">
                <a:solidFill>
                  <a:srgbClr val="0000FF"/>
                </a:solidFill>
              </a:rPr>
              <a:t>các</a:t>
            </a:r>
            <a:r>
              <a:rPr lang="en-US" b="1" i="1" dirty="0">
                <a:solidFill>
                  <a:srgbClr val="0000FF"/>
                </a:solidFill>
              </a:rPr>
              <a:t> </a:t>
            </a:r>
            <a:r>
              <a:rPr lang="en-US" b="1" i="1" dirty="0" err="1">
                <a:solidFill>
                  <a:srgbClr val="0000FF"/>
                </a:solidFill>
              </a:rPr>
              <a:t>dụng</a:t>
            </a:r>
            <a:r>
              <a:rPr lang="en-US" b="1" i="1" dirty="0">
                <a:solidFill>
                  <a:srgbClr val="0000FF"/>
                </a:solidFill>
              </a:rPr>
              <a:t> </a:t>
            </a:r>
            <a:r>
              <a:rPr lang="en-US" b="1" i="1" dirty="0" err="1">
                <a:solidFill>
                  <a:srgbClr val="0000FF"/>
                </a:solidFill>
              </a:rPr>
              <a:t>cụ</a:t>
            </a:r>
            <a:r>
              <a:rPr lang="en-US" b="1" i="1" dirty="0">
                <a:solidFill>
                  <a:srgbClr val="0000FF"/>
                </a:solidFill>
              </a:rPr>
              <a:t> </a:t>
            </a:r>
            <a:r>
              <a:rPr lang="en-US" b="1" i="1" dirty="0" err="1">
                <a:solidFill>
                  <a:srgbClr val="0000FF"/>
                </a:solidFill>
              </a:rPr>
              <a:t>bảo</a:t>
            </a:r>
            <a:r>
              <a:rPr lang="en-US" b="1" i="1" dirty="0">
                <a:solidFill>
                  <a:srgbClr val="0000FF"/>
                </a:solidFill>
              </a:rPr>
              <a:t> </a:t>
            </a:r>
            <a:r>
              <a:rPr lang="en-US" b="1" i="1" dirty="0" err="1">
                <a:solidFill>
                  <a:srgbClr val="0000FF"/>
                </a:solidFill>
              </a:rPr>
              <a:t>hộ</a:t>
            </a:r>
            <a:r>
              <a:rPr lang="en-US" b="1" i="1" dirty="0">
                <a:solidFill>
                  <a:srgbClr val="0000FF"/>
                </a:solidFill>
              </a:rPr>
              <a:t> </a:t>
            </a:r>
            <a:r>
              <a:rPr lang="en-US" b="1" i="1" dirty="0" err="1">
                <a:solidFill>
                  <a:srgbClr val="0000FF"/>
                </a:solidFill>
              </a:rPr>
              <a:t>như</a:t>
            </a:r>
            <a:r>
              <a:rPr lang="en-US" b="1" i="1" dirty="0">
                <a:solidFill>
                  <a:srgbClr val="0000FF"/>
                </a:solidFill>
              </a:rPr>
              <a:t> </a:t>
            </a:r>
            <a:r>
              <a:rPr lang="en-US" b="1" i="1" dirty="0" err="1">
                <a:solidFill>
                  <a:srgbClr val="0000FF"/>
                </a:solidFill>
              </a:rPr>
              <a:t>kính</a:t>
            </a:r>
            <a:r>
              <a:rPr lang="en-US" b="1" i="1" dirty="0">
                <a:solidFill>
                  <a:srgbClr val="0000FF"/>
                </a:solidFill>
              </a:rPr>
              <a:t> </a:t>
            </a:r>
            <a:r>
              <a:rPr lang="en-US" b="1" i="1" dirty="0" err="1">
                <a:solidFill>
                  <a:srgbClr val="0000FF"/>
                </a:solidFill>
              </a:rPr>
              <a:t>bảo</a:t>
            </a:r>
            <a:r>
              <a:rPr lang="en-US" b="1" i="1" dirty="0">
                <a:solidFill>
                  <a:srgbClr val="0000FF"/>
                </a:solidFill>
              </a:rPr>
              <a:t> </a:t>
            </a:r>
            <a:r>
              <a:rPr lang="en-US" b="1" i="1" dirty="0" err="1">
                <a:solidFill>
                  <a:srgbClr val="0000FF"/>
                </a:solidFill>
              </a:rPr>
              <a:t>vệ</a:t>
            </a:r>
            <a:r>
              <a:rPr lang="en-US" b="1" i="1" dirty="0">
                <a:solidFill>
                  <a:srgbClr val="0000FF"/>
                </a:solidFill>
              </a:rPr>
              <a:t> </a:t>
            </a:r>
            <a:r>
              <a:rPr lang="en-US" b="1" i="1" dirty="0" err="1">
                <a:solidFill>
                  <a:srgbClr val="0000FF"/>
                </a:solidFill>
              </a:rPr>
              <a:t>mắt</a:t>
            </a:r>
            <a:r>
              <a:rPr lang="en-US" b="1" i="1" dirty="0">
                <a:solidFill>
                  <a:srgbClr val="0000FF"/>
                </a:solidFill>
              </a:rPr>
              <a:t>, </a:t>
            </a:r>
            <a:r>
              <a:rPr lang="en-US" b="1" i="1" dirty="0" err="1">
                <a:solidFill>
                  <a:srgbClr val="0000FF"/>
                </a:solidFill>
              </a:rPr>
              <a:t>găng</a:t>
            </a:r>
            <a:r>
              <a:rPr lang="en-US" b="1" i="1" dirty="0">
                <a:solidFill>
                  <a:srgbClr val="0000FF"/>
                </a:solidFill>
              </a:rPr>
              <a:t> </a:t>
            </a:r>
            <a:r>
              <a:rPr lang="en-US" b="1" i="1" dirty="0" err="1">
                <a:solidFill>
                  <a:srgbClr val="0000FF"/>
                </a:solidFill>
              </a:rPr>
              <a:t>tay</a:t>
            </a:r>
            <a:r>
              <a:rPr lang="en-US" b="1" i="1" dirty="0">
                <a:solidFill>
                  <a:srgbClr val="0000FF"/>
                </a:solidFill>
              </a:rPr>
              <a:t> </a:t>
            </a:r>
            <a:r>
              <a:rPr lang="en-US" b="1" i="1" dirty="0" err="1">
                <a:solidFill>
                  <a:srgbClr val="0000FF"/>
                </a:solidFill>
              </a:rPr>
              <a:t>lấy</a:t>
            </a:r>
            <a:r>
              <a:rPr lang="en-US" b="1" i="1" dirty="0">
                <a:solidFill>
                  <a:srgbClr val="0000FF"/>
                </a:solidFill>
              </a:rPr>
              <a:t> </a:t>
            </a:r>
            <a:r>
              <a:rPr lang="en-US" b="1" i="1" dirty="0" err="1">
                <a:solidFill>
                  <a:srgbClr val="0000FF"/>
                </a:solidFill>
              </a:rPr>
              <a:t>hóa</a:t>
            </a:r>
            <a:r>
              <a:rPr lang="en-US" b="1" i="1" dirty="0">
                <a:solidFill>
                  <a:srgbClr val="0000FF"/>
                </a:solidFill>
              </a:rPr>
              <a:t> </a:t>
            </a:r>
            <a:r>
              <a:rPr lang="en-US" b="1" i="1" dirty="0" err="1">
                <a:solidFill>
                  <a:srgbClr val="0000FF"/>
                </a:solidFill>
              </a:rPr>
              <a:t>chất</a:t>
            </a:r>
            <a:r>
              <a:rPr lang="en-US" b="1" i="1" dirty="0">
                <a:solidFill>
                  <a:srgbClr val="0000FF"/>
                </a:solidFill>
              </a:rPr>
              <a:t>, </a:t>
            </a:r>
            <a:r>
              <a:rPr lang="en-US" b="1" i="1" dirty="0" err="1">
                <a:solidFill>
                  <a:srgbClr val="0000FF"/>
                </a:solidFill>
              </a:rPr>
              <a:t>khẩu</a:t>
            </a:r>
            <a:r>
              <a:rPr lang="en-US" b="1" i="1" dirty="0">
                <a:solidFill>
                  <a:srgbClr val="0000FF"/>
                </a:solidFill>
              </a:rPr>
              <a:t> </a:t>
            </a:r>
            <a:r>
              <a:rPr lang="en-US" b="1" i="1" dirty="0" err="1">
                <a:solidFill>
                  <a:srgbClr val="0000FF"/>
                </a:solidFill>
              </a:rPr>
              <a:t>trang</a:t>
            </a:r>
            <a:r>
              <a:rPr lang="en-US" b="1" i="1" dirty="0">
                <a:solidFill>
                  <a:srgbClr val="0000FF"/>
                </a:solidFill>
              </a:rPr>
              <a:t> </a:t>
            </a:r>
            <a:r>
              <a:rPr lang="en-US" b="1" i="1" dirty="0" err="1">
                <a:solidFill>
                  <a:srgbClr val="0000FF"/>
                </a:solidFill>
              </a:rPr>
              <a:t>thí</a:t>
            </a:r>
            <a:r>
              <a:rPr lang="en-US" b="1" i="1" dirty="0">
                <a:solidFill>
                  <a:srgbClr val="0000FF"/>
                </a:solidFill>
              </a:rPr>
              <a:t> </a:t>
            </a:r>
            <a:r>
              <a:rPr lang="en-US" b="1" i="1" dirty="0" err="1">
                <a:solidFill>
                  <a:srgbClr val="0000FF"/>
                </a:solidFill>
              </a:rPr>
              <a:t>nghiệm</a:t>
            </a:r>
            <a:r>
              <a:rPr lang="en-US" b="1" i="1" dirty="0">
                <a:solidFill>
                  <a:srgbClr val="0000FF"/>
                </a:solidFill>
              </a:rPr>
              <a:t>,… </a:t>
            </a:r>
            <a:r>
              <a:rPr lang="en-US" b="1" i="1" dirty="0" err="1">
                <a:solidFill>
                  <a:srgbClr val="0000FF"/>
                </a:solidFill>
              </a:rPr>
              <a:t>khi</a:t>
            </a:r>
            <a:r>
              <a:rPr lang="en-US" b="1" i="1" dirty="0">
                <a:solidFill>
                  <a:srgbClr val="0000FF"/>
                </a:solidFill>
              </a:rPr>
              <a:t> </a:t>
            </a:r>
            <a:r>
              <a:rPr lang="en-US" b="1" i="1" dirty="0" err="1">
                <a:solidFill>
                  <a:srgbClr val="0000FF"/>
                </a:solidFill>
              </a:rPr>
              <a:t>làm</a:t>
            </a:r>
            <a:r>
              <a:rPr lang="en-US" b="1" i="1" dirty="0">
                <a:solidFill>
                  <a:srgbClr val="0000FF"/>
                </a:solidFill>
              </a:rPr>
              <a:t> </a:t>
            </a:r>
            <a:r>
              <a:rPr lang="en-US" b="1" i="1" dirty="0" err="1">
                <a:solidFill>
                  <a:srgbClr val="0000FF"/>
                </a:solidFill>
              </a:rPr>
              <a:t>thí</a:t>
            </a:r>
            <a:r>
              <a:rPr lang="en-US" b="1" i="1" dirty="0">
                <a:solidFill>
                  <a:srgbClr val="0000FF"/>
                </a:solidFill>
              </a:rPr>
              <a:t> </a:t>
            </a:r>
            <a:r>
              <a:rPr lang="en-US" b="1" i="1" dirty="0" err="1">
                <a:solidFill>
                  <a:srgbClr val="0000FF"/>
                </a:solidFill>
              </a:rPr>
              <a:t>nghiệm</a:t>
            </a:r>
            <a:r>
              <a:rPr lang="en-US" b="1" i="1" dirty="0">
                <a:solidFill>
                  <a:srgbClr val="0000FF"/>
                </a:solidFill>
              </a:rPr>
              <a:t>, </a:t>
            </a:r>
            <a:r>
              <a:rPr lang="en-US" b="1" i="1" dirty="0" err="1">
                <a:solidFill>
                  <a:srgbClr val="0000FF"/>
                </a:solidFill>
              </a:rPr>
              <a:t>thực</a:t>
            </a:r>
            <a:r>
              <a:rPr lang="en-US" b="1" i="1" dirty="0">
                <a:solidFill>
                  <a:srgbClr val="0000FF"/>
                </a:solidFill>
              </a:rPr>
              <a:t> </a:t>
            </a:r>
            <a:r>
              <a:rPr lang="en-US" b="1" i="1" dirty="0" err="1" smtClean="0">
                <a:solidFill>
                  <a:srgbClr val="0000FF"/>
                </a:solidFill>
              </a:rPr>
              <a:t>hành</a:t>
            </a:r>
            <a:r>
              <a:rPr lang="en-US" b="1" i="1" dirty="0" smtClean="0">
                <a:solidFill>
                  <a:srgbClr val="0000FF"/>
                </a:solidFill>
              </a:rPr>
              <a:t>.</a:t>
            </a:r>
          </a:p>
          <a:p>
            <a:r>
              <a:rPr lang="en-US" b="1" dirty="0" smtClean="0">
                <a:solidFill>
                  <a:srgbClr val="0000FF"/>
                </a:solidFill>
              </a:rPr>
              <a:t>4-</a:t>
            </a:r>
            <a:r>
              <a:rPr lang="en-US" b="1" i="1" dirty="0" err="1" smtClean="0">
                <a:solidFill>
                  <a:srgbClr val="0000FF"/>
                </a:solidFill>
              </a:rPr>
              <a:t>Chỉ</a:t>
            </a:r>
            <a:r>
              <a:rPr lang="en-US" b="1" i="1" dirty="0" smtClean="0">
                <a:solidFill>
                  <a:srgbClr val="0000FF"/>
                </a:solidFill>
              </a:rPr>
              <a:t> </a:t>
            </a:r>
            <a:r>
              <a:rPr lang="en-US" b="1" i="1" dirty="0" err="1">
                <a:solidFill>
                  <a:srgbClr val="0000FF"/>
                </a:solidFill>
              </a:rPr>
              <a:t>làm</a:t>
            </a:r>
            <a:r>
              <a:rPr lang="en-US" b="1" i="1" dirty="0">
                <a:solidFill>
                  <a:srgbClr val="0000FF"/>
                </a:solidFill>
              </a:rPr>
              <a:t> </a:t>
            </a:r>
            <a:r>
              <a:rPr lang="en-US" b="1" i="1" dirty="0" err="1">
                <a:solidFill>
                  <a:srgbClr val="0000FF"/>
                </a:solidFill>
              </a:rPr>
              <a:t>các</a:t>
            </a:r>
            <a:r>
              <a:rPr lang="en-US" b="1" i="1" dirty="0">
                <a:solidFill>
                  <a:srgbClr val="0000FF"/>
                </a:solidFill>
              </a:rPr>
              <a:t> </a:t>
            </a:r>
            <a:r>
              <a:rPr lang="en-US" b="1" i="1" dirty="0" err="1">
                <a:solidFill>
                  <a:srgbClr val="0000FF"/>
                </a:solidFill>
              </a:rPr>
              <a:t>thí</a:t>
            </a:r>
            <a:r>
              <a:rPr lang="en-US" b="1" i="1" dirty="0">
                <a:solidFill>
                  <a:srgbClr val="0000FF"/>
                </a:solidFill>
              </a:rPr>
              <a:t> </a:t>
            </a:r>
            <a:r>
              <a:rPr lang="en-US" b="1" i="1" dirty="0" err="1">
                <a:solidFill>
                  <a:srgbClr val="0000FF"/>
                </a:solidFill>
              </a:rPr>
              <a:t>nghiệm</a:t>
            </a:r>
            <a:r>
              <a:rPr lang="en-US" b="1" i="1" dirty="0">
                <a:solidFill>
                  <a:srgbClr val="0000FF"/>
                </a:solidFill>
              </a:rPr>
              <a:t>, </a:t>
            </a:r>
            <a:r>
              <a:rPr lang="en-US" b="1" i="1" dirty="0" err="1">
                <a:solidFill>
                  <a:srgbClr val="0000FF"/>
                </a:solidFill>
              </a:rPr>
              <a:t>các</a:t>
            </a:r>
            <a:r>
              <a:rPr lang="en-US" b="1" i="1" dirty="0">
                <a:solidFill>
                  <a:srgbClr val="0000FF"/>
                </a:solidFill>
              </a:rPr>
              <a:t> </a:t>
            </a:r>
            <a:r>
              <a:rPr lang="en-US" b="1" i="1" dirty="0" err="1">
                <a:solidFill>
                  <a:srgbClr val="0000FF"/>
                </a:solidFill>
              </a:rPr>
              <a:t>bài</a:t>
            </a:r>
            <a:r>
              <a:rPr lang="en-US" b="1" i="1" dirty="0">
                <a:solidFill>
                  <a:srgbClr val="0000FF"/>
                </a:solidFill>
              </a:rPr>
              <a:t> </a:t>
            </a:r>
            <a:r>
              <a:rPr lang="en-US" b="1" i="1" dirty="0" err="1">
                <a:solidFill>
                  <a:srgbClr val="0000FF"/>
                </a:solidFill>
              </a:rPr>
              <a:t>thực</a:t>
            </a:r>
            <a:r>
              <a:rPr lang="en-US" b="1" i="1" dirty="0">
                <a:solidFill>
                  <a:srgbClr val="0000FF"/>
                </a:solidFill>
              </a:rPr>
              <a:t> </a:t>
            </a:r>
            <a:r>
              <a:rPr lang="en-US" b="1" i="1" dirty="0" err="1">
                <a:solidFill>
                  <a:srgbClr val="0000FF"/>
                </a:solidFill>
              </a:rPr>
              <a:t>hành</a:t>
            </a:r>
            <a:r>
              <a:rPr lang="en-US" b="1" i="1" dirty="0">
                <a:solidFill>
                  <a:srgbClr val="0000FF"/>
                </a:solidFill>
              </a:rPr>
              <a:t> </a:t>
            </a:r>
            <a:r>
              <a:rPr lang="en-US" b="1" i="1" dirty="0" err="1">
                <a:solidFill>
                  <a:srgbClr val="0000FF"/>
                </a:solidFill>
              </a:rPr>
              <a:t>khi</a:t>
            </a:r>
            <a:r>
              <a:rPr lang="en-US" b="1" i="1" dirty="0">
                <a:solidFill>
                  <a:srgbClr val="0000FF"/>
                </a:solidFill>
              </a:rPr>
              <a:t> </a:t>
            </a:r>
            <a:r>
              <a:rPr lang="en-US" b="1" i="1" dirty="0" err="1">
                <a:solidFill>
                  <a:srgbClr val="0000FF"/>
                </a:solidFill>
              </a:rPr>
              <a:t>có</a:t>
            </a:r>
            <a:r>
              <a:rPr lang="en-US" b="1" i="1" dirty="0">
                <a:solidFill>
                  <a:srgbClr val="0000FF"/>
                </a:solidFill>
              </a:rPr>
              <a:t> </a:t>
            </a:r>
            <a:r>
              <a:rPr lang="en-US" b="1" i="1" dirty="0" err="1">
                <a:solidFill>
                  <a:srgbClr val="0000FF"/>
                </a:solidFill>
              </a:rPr>
              <a:t>sự</a:t>
            </a:r>
            <a:r>
              <a:rPr lang="en-US" b="1" i="1" dirty="0">
                <a:solidFill>
                  <a:srgbClr val="0000FF"/>
                </a:solidFill>
              </a:rPr>
              <a:t> </a:t>
            </a:r>
            <a:r>
              <a:rPr lang="en-US" b="1" i="1" dirty="0" err="1">
                <a:solidFill>
                  <a:srgbClr val="0000FF"/>
                </a:solidFill>
              </a:rPr>
              <a:t>hướng</a:t>
            </a:r>
            <a:r>
              <a:rPr lang="en-US" b="1" i="1" dirty="0">
                <a:solidFill>
                  <a:srgbClr val="0000FF"/>
                </a:solidFill>
              </a:rPr>
              <a:t> </a:t>
            </a:r>
            <a:r>
              <a:rPr lang="en-US" b="1" i="1" dirty="0" err="1">
                <a:solidFill>
                  <a:srgbClr val="0000FF"/>
                </a:solidFill>
              </a:rPr>
              <a:t>dẫn</a:t>
            </a:r>
            <a:r>
              <a:rPr lang="en-US" b="1" i="1" dirty="0">
                <a:solidFill>
                  <a:srgbClr val="0000FF"/>
                </a:solidFill>
              </a:rPr>
              <a:t> </a:t>
            </a:r>
            <a:r>
              <a:rPr lang="en-US" b="1" i="1" dirty="0" err="1">
                <a:solidFill>
                  <a:srgbClr val="0000FF"/>
                </a:solidFill>
              </a:rPr>
              <a:t>và</a:t>
            </a:r>
            <a:r>
              <a:rPr lang="en-US" b="1" i="1" dirty="0">
                <a:solidFill>
                  <a:srgbClr val="0000FF"/>
                </a:solidFill>
              </a:rPr>
              <a:t>  </a:t>
            </a:r>
            <a:r>
              <a:rPr lang="en-US" b="1" i="1" dirty="0" err="1">
                <a:solidFill>
                  <a:srgbClr val="0000FF"/>
                </a:solidFill>
              </a:rPr>
              <a:t>giám</a:t>
            </a:r>
            <a:r>
              <a:rPr lang="en-US" b="1" i="1" dirty="0">
                <a:solidFill>
                  <a:srgbClr val="0000FF"/>
                </a:solidFill>
              </a:rPr>
              <a:t> </a:t>
            </a:r>
            <a:r>
              <a:rPr lang="en-US" b="1" i="1" dirty="0" err="1">
                <a:solidFill>
                  <a:srgbClr val="0000FF"/>
                </a:solidFill>
              </a:rPr>
              <a:t>sát</a:t>
            </a:r>
            <a:r>
              <a:rPr lang="en-US" b="1" i="1" dirty="0">
                <a:solidFill>
                  <a:srgbClr val="0000FF"/>
                </a:solidFill>
              </a:rPr>
              <a:t> </a:t>
            </a:r>
            <a:r>
              <a:rPr lang="en-US" b="1" i="1" dirty="0" err="1">
                <a:solidFill>
                  <a:srgbClr val="0000FF"/>
                </a:solidFill>
              </a:rPr>
              <a:t>của</a:t>
            </a:r>
            <a:r>
              <a:rPr lang="en-US" b="1" i="1" dirty="0">
                <a:solidFill>
                  <a:srgbClr val="0000FF"/>
                </a:solidFill>
              </a:rPr>
              <a:t> </a:t>
            </a:r>
            <a:r>
              <a:rPr lang="en-US" b="1" i="1" dirty="0" err="1">
                <a:solidFill>
                  <a:srgbClr val="0000FF"/>
                </a:solidFill>
              </a:rPr>
              <a:t>giáo</a:t>
            </a:r>
            <a:r>
              <a:rPr lang="en-US" b="1" i="1" dirty="0">
                <a:solidFill>
                  <a:srgbClr val="0000FF"/>
                </a:solidFill>
              </a:rPr>
              <a:t> </a:t>
            </a:r>
            <a:r>
              <a:rPr lang="en-US" b="1" i="1" dirty="0" err="1" smtClean="0">
                <a:solidFill>
                  <a:srgbClr val="0000FF"/>
                </a:solidFill>
              </a:rPr>
              <a:t>viên</a:t>
            </a:r>
            <a:r>
              <a:rPr lang="en-US" b="1" i="1" dirty="0" smtClean="0">
                <a:solidFill>
                  <a:srgbClr val="0000FF"/>
                </a:solidFill>
              </a:rPr>
              <a:t>.</a:t>
            </a:r>
            <a:endParaRPr lang="en-US" b="1" dirty="0" smtClean="0">
              <a:solidFill>
                <a:srgbClr val="0000FF"/>
              </a:solidFill>
            </a:endParaRPr>
          </a:p>
          <a:p>
            <a:r>
              <a:rPr lang="en-US" b="1" i="1" dirty="0" smtClean="0">
                <a:solidFill>
                  <a:srgbClr val="0000FF"/>
                </a:solidFill>
              </a:rPr>
              <a:t>5-</a:t>
            </a:r>
            <a:r>
              <a:rPr lang="en-US" b="1" i="1" dirty="0" err="1" smtClean="0">
                <a:solidFill>
                  <a:srgbClr val="0000FF"/>
                </a:solidFill>
              </a:rPr>
              <a:t>hực</a:t>
            </a:r>
            <a:r>
              <a:rPr lang="en-US" b="1" i="1" dirty="0" smtClean="0">
                <a:solidFill>
                  <a:srgbClr val="0000FF"/>
                </a:solidFill>
              </a:rPr>
              <a:t> </a:t>
            </a:r>
            <a:r>
              <a:rPr lang="en-US" b="1" i="1" dirty="0" err="1">
                <a:solidFill>
                  <a:srgbClr val="0000FF"/>
                </a:solidFill>
              </a:rPr>
              <a:t>hiện</a:t>
            </a:r>
            <a:r>
              <a:rPr lang="en-US" b="1" i="1" dirty="0">
                <a:solidFill>
                  <a:srgbClr val="0000FF"/>
                </a:solidFill>
              </a:rPr>
              <a:t> </a:t>
            </a:r>
            <a:r>
              <a:rPr lang="en-US" b="1" i="1" dirty="0" err="1">
                <a:solidFill>
                  <a:srgbClr val="0000FF"/>
                </a:solidFill>
              </a:rPr>
              <a:t>đúng</a:t>
            </a:r>
            <a:r>
              <a:rPr lang="en-US" b="1" i="1" dirty="0">
                <a:solidFill>
                  <a:srgbClr val="0000FF"/>
                </a:solidFill>
              </a:rPr>
              <a:t>  </a:t>
            </a:r>
            <a:r>
              <a:rPr lang="en-US" b="1" i="1" dirty="0" err="1">
                <a:solidFill>
                  <a:srgbClr val="0000FF"/>
                </a:solidFill>
              </a:rPr>
              <a:t>nguyên</a:t>
            </a:r>
            <a:r>
              <a:rPr lang="en-US" b="1" i="1" dirty="0">
                <a:solidFill>
                  <a:srgbClr val="0000FF"/>
                </a:solidFill>
              </a:rPr>
              <a:t> </a:t>
            </a:r>
            <a:r>
              <a:rPr lang="en-US" b="1" i="1" dirty="0" err="1">
                <a:solidFill>
                  <a:srgbClr val="0000FF"/>
                </a:solidFill>
              </a:rPr>
              <a:t>tắc</a:t>
            </a:r>
            <a:r>
              <a:rPr lang="en-US" b="1" i="1" dirty="0">
                <a:solidFill>
                  <a:srgbClr val="0000FF"/>
                </a:solidFill>
              </a:rPr>
              <a:t> </a:t>
            </a:r>
            <a:r>
              <a:rPr lang="en-US" b="1" i="1" dirty="0" err="1">
                <a:solidFill>
                  <a:srgbClr val="0000FF"/>
                </a:solidFill>
              </a:rPr>
              <a:t>khi</a:t>
            </a:r>
            <a:r>
              <a:rPr lang="en-US" b="1" i="1" dirty="0">
                <a:solidFill>
                  <a:srgbClr val="0000FF"/>
                </a:solidFill>
              </a:rPr>
              <a:t> </a:t>
            </a:r>
            <a:r>
              <a:rPr lang="en-US" b="1" i="1" dirty="0" err="1">
                <a:solidFill>
                  <a:srgbClr val="0000FF"/>
                </a:solidFill>
              </a:rPr>
              <a:t>sử</a:t>
            </a:r>
            <a:r>
              <a:rPr lang="en-US" b="1" i="1" dirty="0">
                <a:solidFill>
                  <a:srgbClr val="0000FF"/>
                </a:solidFill>
              </a:rPr>
              <a:t> </a:t>
            </a:r>
            <a:r>
              <a:rPr lang="en-US" b="1" i="1" dirty="0" err="1">
                <a:solidFill>
                  <a:srgbClr val="0000FF"/>
                </a:solidFill>
              </a:rPr>
              <a:t>dụng</a:t>
            </a:r>
            <a:r>
              <a:rPr lang="en-US" b="1" i="1" dirty="0">
                <a:solidFill>
                  <a:srgbClr val="0000FF"/>
                </a:solidFill>
              </a:rPr>
              <a:t> </a:t>
            </a:r>
            <a:r>
              <a:rPr lang="en-US" b="1" i="1" dirty="0" err="1">
                <a:solidFill>
                  <a:srgbClr val="0000FF"/>
                </a:solidFill>
              </a:rPr>
              <a:t>hóa</a:t>
            </a:r>
            <a:r>
              <a:rPr lang="en-US" b="1" i="1" dirty="0">
                <a:solidFill>
                  <a:srgbClr val="0000FF"/>
                </a:solidFill>
              </a:rPr>
              <a:t> </a:t>
            </a:r>
            <a:r>
              <a:rPr lang="en-US" b="1" i="1" dirty="0" err="1">
                <a:solidFill>
                  <a:srgbClr val="0000FF"/>
                </a:solidFill>
              </a:rPr>
              <a:t>chất</a:t>
            </a:r>
            <a:r>
              <a:rPr lang="en-US" b="1" i="1" dirty="0">
                <a:solidFill>
                  <a:srgbClr val="0000FF"/>
                </a:solidFill>
              </a:rPr>
              <a:t>, </a:t>
            </a:r>
            <a:r>
              <a:rPr lang="en-US" b="1" i="1" dirty="0" err="1">
                <a:solidFill>
                  <a:srgbClr val="0000FF"/>
                </a:solidFill>
              </a:rPr>
              <a:t>dụng</a:t>
            </a:r>
            <a:r>
              <a:rPr lang="en-US" b="1" i="1" dirty="0">
                <a:solidFill>
                  <a:srgbClr val="0000FF"/>
                </a:solidFill>
              </a:rPr>
              <a:t> </a:t>
            </a:r>
            <a:r>
              <a:rPr lang="en-US" b="1" i="1" dirty="0" err="1">
                <a:solidFill>
                  <a:srgbClr val="0000FF"/>
                </a:solidFill>
              </a:rPr>
              <a:t>cụ</a:t>
            </a:r>
            <a:r>
              <a:rPr lang="en-US" b="1" i="1" dirty="0">
                <a:solidFill>
                  <a:srgbClr val="0000FF"/>
                </a:solidFill>
              </a:rPr>
              <a:t>, </a:t>
            </a:r>
            <a:r>
              <a:rPr lang="en-US" b="1" i="1" dirty="0" err="1">
                <a:solidFill>
                  <a:srgbClr val="0000FF"/>
                </a:solidFill>
              </a:rPr>
              <a:t>thiết</a:t>
            </a:r>
            <a:r>
              <a:rPr lang="en-US" b="1" i="1" dirty="0">
                <a:solidFill>
                  <a:srgbClr val="0000FF"/>
                </a:solidFill>
              </a:rPr>
              <a:t> </a:t>
            </a:r>
            <a:r>
              <a:rPr lang="en-US" b="1" i="1" dirty="0" err="1">
                <a:solidFill>
                  <a:srgbClr val="0000FF"/>
                </a:solidFill>
              </a:rPr>
              <a:t>bị</a:t>
            </a:r>
            <a:r>
              <a:rPr lang="en-US" b="1" i="1" dirty="0">
                <a:solidFill>
                  <a:srgbClr val="0000FF"/>
                </a:solidFill>
              </a:rPr>
              <a:t> </a:t>
            </a:r>
            <a:r>
              <a:rPr lang="en-US" b="1" i="1" dirty="0" err="1">
                <a:solidFill>
                  <a:srgbClr val="0000FF"/>
                </a:solidFill>
              </a:rPr>
              <a:t>trong</a:t>
            </a:r>
            <a:r>
              <a:rPr lang="en-US" b="1" i="1" dirty="0">
                <a:solidFill>
                  <a:srgbClr val="0000FF"/>
                </a:solidFill>
              </a:rPr>
              <a:t> </a:t>
            </a:r>
            <a:r>
              <a:rPr lang="en-US" b="1" i="1" dirty="0" err="1">
                <a:solidFill>
                  <a:srgbClr val="0000FF"/>
                </a:solidFill>
              </a:rPr>
              <a:t>phòng</a:t>
            </a:r>
            <a:r>
              <a:rPr lang="en-US" b="1" i="1" dirty="0">
                <a:solidFill>
                  <a:srgbClr val="0000FF"/>
                </a:solidFill>
              </a:rPr>
              <a:t> </a:t>
            </a:r>
            <a:r>
              <a:rPr lang="en-US" b="1" i="1" dirty="0" err="1">
                <a:solidFill>
                  <a:srgbClr val="0000FF"/>
                </a:solidFill>
              </a:rPr>
              <a:t>thực</a:t>
            </a:r>
            <a:r>
              <a:rPr lang="en-US" b="1" i="1" dirty="0">
                <a:solidFill>
                  <a:srgbClr val="0000FF"/>
                </a:solidFill>
              </a:rPr>
              <a:t> </a:t>
            </a:r>
            <a:r>
              <a:rPr lang="en-US" b="1" i="1" dirty="0" err="1">
                <a:solidFill>
                  <a:srgbClr val="0000FF"/>
                </a:solidFill>
              </a:rPr>
              <a:t>hành</a:t>
            </a:r>
            <a:r>
              <a:rPr lang="en-US" b="1" i="1" dirty="0">
                <a:solidFill>
                  <a:srgbClr val="0000FF"/>
                </a:solidFill>
              </a:rPr>
              <a:t> </a:t>
            </a:r>
            <a:r>
              <a:rPr lang="en-US" b="1" i="1" dirty="0" err="1">
                <a:solidFill>
                  <a:srgbClr val="0000FF"/>
                </a:solidFill>
              </a:rPr>
              <a:t>để</a:t>
            </a:r>
            <a:r>
              <a:rPr lang="en-US" b="1" i="1" dirty="0">
                <a:solidFill>
                  <a:srgbClr val="0000FF"/>
                </a:solidFill>
              </a:rPr>
              <a:t> </a:t>
            </a:r>
            <a:r>
              <a:rPr lang="en-US" b="1" i="1" dirty="0" err="1">
                <a:solidFill>
                  <a:srgbClr val="0000FF"/>
                </a:solidFill>
              </a:rPr>
              <a:t>đảm</a:t>
            </a:r>
            <a:r>
              <a:rPr lang="en-US" b="1" i="1" dirty="0">
                <a:solidFill>
                  <a:srgbClr val="0000FF"/>
                </a:solidFill>
              </a:rPr>
              <a:t> </a:t>
            </a:r>
            <a:r>
              <a:rPr lang="en-US" b="1" i="1" dirty="0" err="1">
                <a:solidFill>
                  <a:srgbClr val="0000FF"/>
                </a:solidFill>
              </a:rPr>
              <a:t>bảo</a:t>
            </a:r>
            <a:r>
              <a:rPr lang="en-US" b="1" i="1" dirty="0">
                <a:solidFill>
                  <a:srgbClr val="0000FF"/>
                </a:solidFill>
              </a:rPr>
              <a:t> an </a:t>
            </a:r>
            <a:r>
              <a:rPr lang="en-US" b="1" i="1" dirty="0" err="1">
                <a:solidFill>
                  <a:srgbClr val="0000FF"/>
                </a:solidFill>
              </a:rPr>
              <a:t>toàn</a:t>
            </a:r>
            <a:r>
              <a:rPr lang="en-US" b="1" i="1" dirty="0">
                <a:solidFill>
                  <a:srgbClr val="0000FF"/>
                </a:solidFill>
              </a:rPr>
              <a:t> </a:t>
            </a:r>
            <a:r>
              <a:rPr lang="en-US" b="1" i="1" dirty="0" err="1">
                <a:solidFill>
                  <a:srgbClr val="0000FF"/>
                </a:solidFill>
              </a:rPr>
              <a:t>tuyệt</a:t>
            </a:r>
            <a:r>
              <a:rPr lang="en-US" b="1" i="1" dirty="0">
                <a:solidFill>
                  <a:srgbClr val="0000FF"/>
                </a:solidFill>
              </a:rPr>
              <a:t> </a:t>
            </a:r>
            <a:r>
              <a:rPr lang="en-US" b="1" i="1" dirty="0" err="1">
                <a:solidFill>
                  <a:srgbClr val="0000FF"/>
                </a:solidFill>
              </a:rPr>
              <a:t>đối</a:t>
            </a:r>
            <a:r>
              <a:rPr lang="en-US" b="1" i="1" dirty="0">
                <a:solidFill>
                  <a:srgbClr val="0000FF"/>
                </a:solidFill>
              </a:rPr>
              <a:t> </a:t>
            </a:r>
            <a:r>
              <a:rPr lang="en-US" b="1" i="1" dirty="0" err="1">
                <a:solidFill>
                  <a:srgbClr val="0000FF"/>
                </a:solidFill>
              </a:rPr>
              <a:t>khi</a:t>
            </a:r>
            <a:r>
              <a:rPr lang="en-US" b="1" i="1" dirty="0">
                <a:solidFill>
                  <a:srgbClr val="0000FF"/>
                </a:solidFill>
              </a:rPr>
              <a:t> </a:t>
            </a:r>
            <a:r>
              <a:rPr lang="en-US" b="1" i="1" dirty="0" err="1">
                <a:solidFill>
                  <a:srgbClr val="0000FF"/>
                </a:solidFill>
              </a:rPr>
              <a:t>làm</a:t>
            </a:r>
            <a:r>
              <a:rPr lang="en-US" b="1" i="1" dirty="0">
                <a:solidFill>
                  <a:srgbClr val="0000FF"/>
                </a:solidFill>
              </a:rPr>
              <a:t> </a:t>
            </a:r>
            <a:r>
              <a:rPr lang="en-US" b="1" i="1" dirty="0" err="1">
                <a:solidFill>
                  <a:srgbClr val="0000FF"/>
                </a:solidFill>
              </a:rPr>
              <a:t>thí</a:t>
            </a:r>
            <a:r>
              <a:rPr lang="en-US" b="1" i="1" dirty="0">
                <a:solidFill>
                  <a:srgbClr val="0000FF"/>
                </a:solidFill>
              </a:rPr>
              <a:t> </a:t>
            </a:r>
            <a:r>
              <a:rPr lang="en-US" b="1" i="1" dirty="0" err="1" smtClean="0">
                <a:solidFill>
                  <a:srgbClr val="0000FF"/>
                </a:solidFill>
              </a:rPr>
              <a:t>nghiệm</a:t>
            </a:r>
            <a:endParaRPr lang="en-US" b="1" dirty="0" smtClean="0">
              <a:solidFill>
                <a:srgbClr val="0000FF"/>
              </a:solidFill>
            </a:endParaRPr>
          </a:p>
          <a:p>
            <a:r>
              <a:rPr lang="en-US" b="1" i="1" dirty="0" smtClean="0">
                <a:solidFill>
                  <a:srgbClr val="0000FF"/>
                </a:solidFill>
              </a:rPr>
              <a:t>6-</a:t>
            </a:r>
            <a:r>
              <a:rPr lang="en-US" b="1" i="1" dirty="0" err="1" smtClean="0">
                <a:solidFill>
                  <a:srgbClr val="0000FF"/>
                </a:solidFill>
              </a:rPr>
              <a:t>Biết</a:t>
            </a:r>
            <a:r>
              <a:rPr lang="en-US" b="1" i="1" dirty="0" smtClean="0">
                <a:solidFill>
                  <a:srgbClr val="0000FF"/>
                </a:solidFill>
              </a:rPr>
              <a:t> </a:t>
            </a:r>
            <a:r>
              <a:rPr lang="en-US" b="1" i="1" dirty="0" err="1">
                <a:solidFill>
                  <a:srgbClr val="0000FF"/>
                </a:solidFill>
              </a:rPr>
              <a:t>cách</a:t>
            </a:r>
            <a:r>
              <a:rPr lang="en-US" b="1" i="1" dirty="0">
                <a:solidFill>
                  <a:srgbClr val="0000FF"/>
                </a:solidFill>
              </a:rPr>
              <a:t> </a:t>
            </a:r>
            <a:r>
              <a:rPr lang="en-US" b="1" i="1" dirty="0" err="1">
                <a:solidFill>
                  <a:srgbClr val="0000FF"/>
                </a:solidFill>
              </a:rPr>
              <a:t>sử</a:t>
            </a:r>
            <a:r>
              <a:rPr lang="en-US" b="1" i="1" dirty="0">
                <a:solidFill>
                  <a:srgbClr val="0000FF"/>
                </a:solidFill>
              </a:rPr>
              <a:t> </a:t>
            </a:r>
            <a:r>
              <a:rPr lang="en-US" b="1" i="1" dirty="0" err="1">
                <a:solidFill>
                  <a:srgbClr val="0000FF"/>
                </a:solidFill>
              </a:rPr>
              <a:t>dụng</a:t>
            </a:r>
            <a:r>
              <a:rPr lang="en-US" b="1" i="1" dirty="0">
                <a:solidFill>
                  <a:srgbClr val="0000FF"/>
                </a:solidFill>
              </a:rPr>
              <a:t> </a:t>
            </a:r>
            <a:r>
              <a:rPr lang="en-US" b="1" i="1" dirty="0" err="1">
                <a:solidFill>
                  <a:srgbClr val="0000FF"/>
                </a:solidFill>
              </a:rPr>
              <a:t>thiết</a:t>
            </a:r>
            <a:r>
              <a:rPr lang="en-US" b="1" i="1" dirty="0">
                <a:solidFill>
                  <a:srgbClr val="0000FF"/>
                </a:solidFill>
              </a:rPr>
              <a:t> </a:t>
            </a:r>
            <a:r>
              <a:rPr lang="en-US" b="1" i="1" dirty="0" err="1">
                <a:solidFill>
                  <a:srgbClr val="0000FF"/>
                </a:solidFill>
              </a:rPr>
              <a:t>bị</a:t>
            </a:r>
            <a:r>
              <a:rPr lang="en-US" b="1" i="1" dirty="0">
                <a:solidFill>
                  <a:srgbClr val="0000FF"/>
                </a:solidFill>
              </a:rPr>
              <a:t> </a:t>
            </a:r>
            <a:r>
              <a:rPr lang="en-US" b="1" i="1" dirty="0" err="1">
                <a:solidFill>
                  <a:srgbClr val="0000FF"/>
                </a:solidFill>
              </a:rPr>
              <a:t>chữa</a:t>
            </a:r>
            <a:r>
              <a:rPr lang="en-US" b="1" i="1" dirty="0">
                <a:solidFill>
                  <a:srgbClr val="0000FF"/>
                </a:solidFill>
              </a:rPr>
              <a:t> </a:t>
            </a:r>
            <a:r>
              <a:rPr lang="en-US" b="1" i="1" dirty="0" err="1">
                <a:solidFill>
                  <a:srgbClr val="0000FF"/>
                </a:solidFill>
              </a:rPr>
              <a:t>cháy</a:t>
            </a:r>
            <a:r>
              <a:rPr lang="en-US" b="1" i="1" dirty="0">
                <a:solidFill>
                  <a:srgbClr val="0000FF"/>
                </a:solidFill>
              </a:rPr>
              <a:t> </a:t>
            </a:r>
            <a:r>
              <a:rPr lang="en-US" b="1" i="1" dirty="0" err="1">
                <a:solidFill>
                  <a:srgbClr val="0000FF"/>
                </a:solidFill>
              </a:rPr>
              <a:t>có</a:t>
            </a:r>
            <a:r>
              <a:rPr lang="en-US" b="1" i="1" dirty="0">
                <a:solidFill>
                  <a:srgbClr val="0000FF"/>
                </a:solidFill>
              </a:rPr>
              <a:t> </a:t>
            </a:r>
            <a:r>
              <a:rPr lang="en-US" b="1" i="1" dirty="0" err="1">
                <a:solidFill>
                  <a:srgbClr val="0000FF"/>
                </a:solidFill>
              </a:rPr>
              <a:t>trong</a:t>
            </a:r>
            <a:r>
              <a:rPr lang="en-US" b="1" i="1" dirty="0">
                <a:solidFill>
                  <a:srgbClr val="0000FF"/>
                </a:solidFill>
              </a:rPr>
              <a:t> </a:t>
            </a:r>
            <a:r>
              <a:rPr lang="en-US" b="1" i="1" dirty="0" err="1">
                <a:solidFill>
                  <a:srgbClr val="0000FF"/>
                </a:solidFill>
              </a:rPr>
              <a:t>phòng</a:t>
            </a:r>
            <a:r>
              <a:rPr lang="en-US" b="1" i="1" dirty="0">
                <a:solidFill>
                  <a:srgbClr val="0000FF"/>
                </a:solidFill>
              </a:rPr>
              <a:t> </a:t>
            </a:r>
            <a:r>
              <a:rPr lang="en-US" b="1" i="1" dirty="0" err="1">
                <a:solidFill>
                  <a:srgbClr val="0000FF"/>
                </a:solidFill>
              </a:rPr>
              <a:t>thực</a:t>
            </a:r>
            <a:r>
              <a:rPr lang="en-US" b="1" i="1" dirty="0">
                <a:solidFill>
                  <a:srgbClr val="0000FF"/>
                </a:solidFill>
              </a:rPr>
              <a:t> </a:t>
            </a:r>
            <a:r>
              <a:rPr lang="en-US" b="1" i="1" dirty="0" err="1">
                <a:solidFill>
                  <a:srgbClr val="0000FF"/>
                </a:solidFill>
              </a:rPr>
              <a:t>hành</a:t>
            </a:r>
            <a:r>
              <a:rPr lang="en-US" b="1" i="1" dirty="0">
                <a:solidFill>
                  <a:srgbClr val="0000FF"/>
                </a:solidFill>
              </a:rPr>
              <a:t>. </a:t>
            </a:r>
            <a:r>
              <a:rPr lang="en-US" b="1" i="1" dirty="0" err="1">
                <a:solidFill>
                  <a:srgbClr val="0000FF"/>
                </a:solidFill>
              </a:rPr>
              <a:t>Quan</a:t>
            </a:r>
            <a:r>
              <a:rPr lang="en-US" b="1" i="1" dirty="0">
                <a:solidFill>
                  <a:srgbClr val="0000FF"/>
                </a:solidFill>
              </a:rPr>
              <a:t> </a:t>
            </a:r>
            <a:r>
              <a:rPr lang="en-US" b="1" i="1" dirty="0" err="1">
                <a:solidFill>
                  <a:srgbClr val="0000FF"/>
                </a:solidFill>
              </a:rPr>
              <a:t>sát</a:t>
            </a:r>
            <a:r>
              <a:rPr lang="en-US" b="1" i="1" dirty="0">
                <a:solidFill>
                  <a:srgbClr val="0000FF"/>
                </a:solidFill>
              </a:rPr>
              <a:t> </a:t>
            </a:r>
            <a:r>
              <a:rPr lang="en-US" b="1" i="1" dirty="0" err="1">
                <a:solidFill>
                  <a:srgbClr val="0000FF"/>
                </a:solidFill>
              </a:rPr>
              <a:t>kĩ</a:t>
            </a:r>
            <a:r>
              <a:rPr lang="en-US" b="1" i="1" dirty="0">
                <a:solidFill>
                  <a:srgbClr val="0000FF"/>
                </a:solidFill>
              </a:rPr>
              <a:t> </a:t>
            </a:r>
            <a:r>
              <a:rPr lang="en-US" b="1" i="1" dirty="0" err="1">
                <a:solidFill>
                  <a:srgbClr val="0000FF"/>
                </a:solidFill>
              </a:rPr>
              <a:t>lối</a:t>
            </a:r>
            <a:r>
              <a:rPr lang="en-US" b="1" i="1" dirty="0">
                <a:solidFill>
                  <a:srgbClr val="0000FF"/>
                </a:solidFill>
              </a:rPr>
              <a:t> </a:t>
            </a:r>
            <a:r>
              <a:rPr lang="en-US" b="1" i="1" dirty="0" err="1">
                <a:solidFill>
                  <a:srgbClr val="0000FF"/>
                </a:solidFill>
              </a:rPr>
              <a:t>thoát</a:t>
            </a:r>
            <a:r>
              <a:rPr lang="en-US" b="1" i="1" dirty="0">
                <a:solidFill>
                  <a:srgbClr val="0000FF"/>
                </a:solidFill>
              </a:rPr>
              <a:t> </a:t>
            </a:r>
            <a:r>
              <a:rPr lang="en-US" b="1" i="1" dirty="0" err="1">
                <a:solidFill>
                  <a:srgbClr val="0000FF"/>
                </a:solidFill>
              </a:rPr>
              <a:t>hiểm</a:t>
            </a:r>
            <a:r>
              <a:rPr lang="en-US" b="1" i="1" dirty="0">
                <a:solidFill>
                  <a:srgbClr val="0000FF"/>
                </a:solidFill>
              </a:rPr>
              <a:t> </a:t>
            </a:r>
            <a:r>
              <a:rPr lang="en-US" b="1" i="1" dirty="0" err="1">
                <a:solidFill>
                  <a:srgbClr val="0000FF"/>
                </a:solidFill>
              </a:rPr>
              <a:t>của</a:t>
            </a:r>
            <a:r>
              <a:rPr lang="en-US" b="1" i="1" dirty="0">
                <a:solidFill>
                  <a:srgbClr val="0000FF"/>
                </a:solidFill>
              </a:rPr>
              <a:t> </a:t>
            </a:r>
            <a:r>
              <a:rPr lang="en-US" b="1" i="1" dirty="0" err="1">
                <a:solidFill>
                  <a:srgbClr val="0000FF"/>
                </a:solidFill>
              </a:rPr>
              <a:t>phòng</a:t>
            </a:r>
            <a:r>
              <a:rPr lang="en-US" b="1" i="1" dirty="0">
                <a:solidFill>
                  <a:srgbClr val="0000FF"/>
                </a:solidFill>
              </a:rPr>
              <a:t> </a:t>
            </a:r>
            <a:r>
              <a:rPr lang="en-US" b="1" i="1" dirty="0" err="1">
                <a:solidFill>
                  <a:srgbClr val="0000FF"/>
                </a:solidFill>
              </a:rPr>
              <a:t>thực</a:t>
            </a:r>
            <a:r>
              <a:rPr lang="en-US" b="1" i="1" dirty="0">
                <a:solidFill>
                  <a:srgbClr val="0000FF"/>
                </a:solidFill>
              </a:rPr>
              <a:t> </a:t>
            </a:r>
            <a:r>
              <a:rPr lang="en-US" b="1" i="1" dirty="0" err="1">
                <a:solidFill>
                  <a:srgbClr val="0000FF"/>
                </a:solidFill>
              </a:rPr>
              <a:t>hành</a:t>
            </a:r>
            <a:r>
              <a:rPr lang="en-US" b="1" i="1" dirty="0">
                <a:solidFill>
                  <a:srgbClr val="0000FF"/>
                </a:solidFill>
              </a:rPr>
              <a:t>. </a:t>
            </a:r>
            <a:r>
              <a:rPr lang="en-US" b="1" i="1" dirty="0" err="1">
                <a:solidFill>
                  <a:srgbClr val="0000FF"/>
                </a:solidFill>
              </a:rPr>
              <a:t>Thông</a:t>
            </a:r>
            <a:r>
              <a:rPr lang="en-US" b="1" i="1" dirty="0">
                <a:solidFill>
                  <a:srgbClr val="0000FF"/>
                </a:solidFill>
              </a:rPr>
              <a:t> </a:t>
            </a:r>
            <a:r>
              <a:rPr lang="en-US" b="1" i="1" dirty="0" err="1">
                <a:solidFill>
                  <a:srgbClr val="0000FF"/>
                </a:solidFill>
              </a:rPr>
              <a:t>báo</a:t>
            </a:r>
            <a:r>
              <a:rPr lang="en-US" b="1" i="1" dirty="0">
                <a:solidFill>
                  <a:srgbClr val="0000FF"/>
                </a:solidFill>
              </a:rPr>
              <a:t> </a:t>
            </a:r>
            <a:r>
              <a:rPr lang="en-US" b="1" i="1" dirty="0" err="1">
                <a:solidFill>
                  <a:srgbClr val="0000FF"/>
                </a:solidFill>
              </a:rPr>
              <a:t>ngya</a:t>
            </a:r>
            <a:r>
              <a:rPr lang="en-US" b="1" i="1" dirty="0">
                <a:solidFill>
                  <a:srgbClr val="0000FF"/>
                </a:solidFill>
              </a:rPr>
              <a:t> </a:t>
            </a:r>
            <a:r>
              <a:rPr lang="en-US" b="1" i="1" dirty="0" err="1">
                <a:solidFill>
                  <a:srgbClr val="0000FF"/>
                </a:solidFill>
              </a:rPr>
              <a:t>với</a:t>
            </a:r>
            <a:r>
              <a:rPr lang="en-US" b="1" i="1" dirty="0">
                <a:solidFill>
                  <a:srgbClr val="0000FF"/>
                </a:solidFill>
              </a:rPr>
              <a:t> </a:t>
            </a:r>
            <a:r>
              <a:rPr lang="en-US" b="1" i="1" dirty="0" err="1">
                <a:solidFill>
                  <a:srgbClr val="0000FF"/>
                </a:solidFill>
              </a:rPr>
              <a:t>giáo</a:t>
            </a:r>
            <a:r>
              <a:rPr lang="en-US" b="1" i="1" dirty="0">
                <a:solidFill>
                  <a:srgbClr val="0000FF"/>
                </a:solidFill>
              </a:rPr>
              <a:t> </a:t>
            </a:r>
            <a:r>
              <a:rPr lang="en-US" b="1" i="1" dirty="0" err="1">
                <a:solidFill>
                  <a:srgbClr val="0000FF"/>
                </a:solidFill>
              </a:rPr>
              <a:t>viên</a:t>
            </a:r>
            <a:r>
              <a:rPr lang="en-US" b="1" i="1" dirty="0">
                <a:solidFill>
                  <a:srgbClr val="0000FF"/>
                </a:solidFill>
              </a:rPr>
              <a:t> </a:t>
            </a:r>
            <a:r>
              <a:rPr lang="en-US" b="1" i="1" dirty="0" err="1">
                <a:solidFill>
                  <a:srgbClr val="0000FF"/>
                </a:solidFill>
              </a:rPr>
              <a:t>khi</a:t>
            </a:r>
            <a:r>
              <a:rPr lang="en-US" b="1" i="1" dirty="0">
                <a:solidFill>
                  <a:srgbClr val="0000FF"/>
                </a:solidFill>
              </a:rPr>
              <a:t> </a:t>
            </a:r>
            <a:r>
              <a:rPr lang="en-US" b="1" i="1" dirty="0" err="1">
                <a:solidFill>
                  <a:srgbClr val="0000FF"/>
                </a:solidFill>
              </a:rPr>
              <a:t>gặp</a:t>
            </a:r>
            <a:r>
              <a:rPr lang="en-US" b="1" i="1" dirty="0">
                <a:solidFill>
                  <a:srgbClr val="0000FF"/>
                </a:solidFill>
              </a:rPr>
              <a:t> </a:t>
            </a:r>
            <a:r>
              <a:rPr lang="en-US" b="1" i="1" dirty="0" err="1">
                <a:solidFill>
                  <a:srgbClr val="0000FF"/>
                </a:solidFill>
              </a:rPr>
              <a:t>các</a:t>
            </a:r>
            <a:r>
              <a:rPr lang="en-US" b="1" i="1" dirty="0">
                <a:solidFill>
                  <a:srgbClr val="0000FF"/>
                </a:solidFill>
              </a:rPr>
              <a:t> </a:t>
            </a:r>
            <a:r>
              <a:rPr lang="en-US" b="1" i="1" dirty="0" err="1">
                <a:solidFill>
                  <a:srgbClr val="0000FF"/>
                </a:solidFill>
              </a:rPr>
              <a:t>sự</a:t>
            </a:r>
            <a:r>
              <a:rPr lang="en-US" b="1" i="1" dirty="0">
                <a:solidFill>
                  <a:srgbClr val="0000FF"/>
                </a:solidFill>
              </a:rPr>
              <a:t> </a:t>
            </a:r>
            <a:r>
              <a:rPr lang="en-US" b="1" i="1" dirty="0" err="1">
                <a:solidFill>
                  <a:srgbClr val="0000FF"/>
                </a:solidFill>
              </a:rPr>
              <a:t>cố</a:t>
            </a:r>
            <a:r>
              <a:rPr lang="en-US" b="1" i="1" dirty="0">
                <a:solidFill>
                  <a:srgbClr val="0000FF"/>
                </a:solidFill>
              </a:rPr>
              <a:t> </a:t>
            </a:r>
            <a:r>
              <a:rPr lang="en-US" b="1" i="1" dirty="0" err="1">
                <a:solidFill>
                  <a:srgbClr val="0000FF"/>
                </a:solidFill>
              </a:rPr>
              <a:t>mất</a:t>
            </a:r>
            <a:r>
              <a:rPr lang="en-US" b="1" i="1" dirty="0">
                <a:solidFill>
                  <a:srgbClr val="0000FF"/>
                </a:solidFill>
              </a:rPr>
              <a:t> an </a:t>
            </a:r>
            <a:r>
              <a:rPr lang="en-US" b="1" i="1" dirty="0" err="1">
                <a:solidFill>
                  <a:srgbClr val="0000FF"/>
                </a:solidFill>
              </a:rPr>
              <a:t>toàn</a:t>
            </a:r>
            <a:r>
              <a:rPr lang="en-US" b="1" i="1" dirty="0">
                <a:solidFill>
                  <a:srgbClr val="0000FF"/>
                </a:solidFill>
              </a:rPr>
              <a:t> </a:t>
            </a:r>
            <a:r>
              <a:rPr lang="en-US" b="1" i="1" dirty="0" err="1">
                <a:solidFill>
                  <a:srgbClr val="0000FF"/>
                </a:solidFill>
              </a:rPr>
              <a:t>như</a:t>
            </a:r>
            <a:r>
              <a:rPr lang="en-US" b="1" i="1" dirty="0">
                <a:solidFill>
                  <a:srgbClr val="0000FF"/>
                </a:solidFill>
              </a:rPr>
              <a:t> </a:t>
            </a:r>
            <a:r>
              <a:rPr lang="en-US" b="1" i="1" dirty="0" err="1">
                <a:solidFill>
                  <a:srgbClr val="0000FF"/>
                </a:solidFill>
              </a:rPr>
              <a:t>bị</a:t>
            </a:r>
            <a:r>
              <a:rPr lang="en-US" b="1" i="1" dirty="0">
                <a:solidFill>
                  <a:srgbClr val="0000FF"/>
                </a:solidFill>
              </a:rPr>
              <a:t> </a:t>
            </a:r>
            <a:r>
              <a:rPr lang="en-US" b="1" i="1" dirty="0" err="1">
                <a:solidFill>
                  <a:srgbClr val="0000FF"/>
                </a:solidFill>
              </a:rPr>
              <a:t>đứt</a:t>
            </a:r>
            <a:r>
              <a:rPr lang="en-US" b="1" i="1" dirty="0">
                <a:solidFill>
                  <a:srgbClr val="0000FF"/>
                </a:solidFill>
              </a:rPr>
              <a:t> </a:t>
            </a:r>
            <a:r>
              <a:rPr lang="en-US" b="1" i="1" dirty="0" err="1">
                <a:solidFill>
                  <a:srgbClr val="0000FF"/>
                </a:solidFill>
              </a:rPr>
              <a:t>tay</a:t>
            </a:r>
            <a:r>
              <a:rPr lang="en-US" b="1" i="1" dirty="0">
                <a:solidFill>
                  <a:srgbClr val="0000FF"/>
                </a:solidFill>
              </a:rPr>
              <a:t>, </a:t>
            </a:r>
            <a:r>
              <a:rPr lang="en-US" b="1" i="1" dirty="0" err="1">
                <a:solidFill>
                  <a:srgbClr val="0000FF"/>
                </a:solidFill>
              </a:rPr>
              <a:t>hóa</a:t>
            </a:r>
            <a:r>
              <a:rPr lang="en-US" b="1" i="1" dirty="0">
                <a:solidFill>
                  <a:srgbClr val="0000FF"/>
                </a:solidFill>
              </a:rPr>
              <a:t> </a:t>
            </a:r>
            <a:r>
              <a:rPr lang="en-US" b="1" i="1" dirty="0" err="1">
                <a:solidFill>
                  <a:srgbClr val="0000FF"/>
                </a:solidFill>
              </a:rPr>
              <a:t>chất</a:t>
            </a:r>
            <a:r>
              <a:rPr lang="en-US" b="1" i="1" dirty="0">
                <a:solidFill>
                  <a:srgbClr val="0000FF"/>
                </a:solidFill>
              </a:rPr>
              <a:t> </a:t>
            </a:r>
            <a:r>
              <a:rPr lang="en-US" b="1" i="1" dirty="0" err="1">
                <a:solidFill>
                  <a:srgbClr val="0000FF"/>
                </a:solidFill>
              </a:rPr>
              <a:t>bắn</a:t>
            </a:r>
            <a:r>
              <a:rPr lang="en-US" b="1" i="1" dirty="0">
                <a:solidFill>
                  <a:srgbClr val="0000FF"/>
                </a:solidFill>
              </a:rPr>
              <a:t> </a:t>
            </a:r>
            <a:r>
              <a:rPr lang="en-US" b="1" i="1" dirty="0" err="1">
                <a:solidFill>
                  <a:srgbClr val="0000FF"/>
                </a:solidFill>
              </a:rPr>
              <a:t>vào</a:t>
            </a:r>
            <a:r>
              <a:rPr lang="en-US" b="1" i="1" dirty="0">
                <a:solidFill>
                  <a:srgbClr val="0000FF"/>
                </a:solidFill>
              </a:rPr>
              <a:t> </a:t>
            </a:r>
            <a:r>
              <a:rPr lang="en-US" b="1" i="1" dirty="0" err="1">
                <a:solidFill>
                  <a:srgbClr val="0000FF"/>
                </a:solidFill>
              </a:rPr>
              <a:t>mắt</a:t>
            </a:r>
            <a:r>
              <a:rPr lang="en-US" b="1" i="1" dirty="0">
                <a:solidFill>
                  <a:srgbClr val="0000FF"/>
                </a:solidFill>
              </a:rPr>
              <a:t>, </a:t>
            </a:r>
            <a:r>
              <a:rPr lang="en-US" b="1" i="1" dirty="0" err="1">
                <a:solidFill>
                  <a:srgbClr val="0000FF"/>
                </a:solidFill>
              </a:rPr>
              <a:t>bỏng</a:t>
            </a:r>
            <a:r>
              <a:rPr lang="en-US" b="1" i="1" dirty="0">
                <a:solidFill>
                  <a:srgbClr val="0000FF"/>
                </a:solidFill>
              </a:rPr>
              <a:t> </a:t>
            </a:r>
            <a:r>
              <a:rPr lang="en-US" b="1" i="1" dirty="0" err="1">
                <a:solidFill>
                  <a:srgbClr val="0000FF"/>
                </a:solidFill>
              </a:rPr>
              <a:t>hóa</a:t>
            </a:r>
            <a:r>
              <a:rPr lang="en-US" b="1" i="1" dirty="0">
                <a:solidFill>
                  <a:srgbClr val="0000FF"/>
                </a:solidFill>
              </a:rPr>
              <a:t> </a:t>
            </a:r>
            <a:r>
              <a:rPr lang="en-US" b="1" i="1" dirty="0" err="1">
                <a:solidFill>
                  <a:srgbClr val="0000FF"/>
                </a:solidFill>
              </a:rPr>
              <a:t>chất</a:t>
            </a:r>
            <a:r>
              <a:rPr lang="en-US" b="1" i="1" dirty="0">
                <a:solidFill>
                  <a:srgbClr val="0000FF"/>
                </a:solidFill>
              </a:rPr>
              <a:t>, </a:t>
            </a:r>
            <a:r>
              <a:rPr lang="en-US" b="1" i="1" dirty="0" err="1">
                <a:solidFill>
                  <a:srgbClr val="0000FF"/>
                </a:solidFill>
              </a:rPr>
              <a:t>bỏng</a:t>
            </a:r>
            <a:r>
              <a:rPr lang="en-US" b="1" i="1" dirty="0">
                <a:solidFill>
                  <a:srgbClr val="0000FF"/>
                </a:solidFill>
              </a:rPr>
              <a:t> </a:t>
            </a:r>
            <a:r>
              <a:rPr lang="en-US" b="1" i="1" dirty="0" err="1">
                <a:solidFill>
                  <a:srgbClr val="0000FF"/>
                </a:solidFill>
              </a:rPr>
              <a:t>nhiệt</a:t>
            </a:r>
            <a:r>
              <a:rPr lang="en-US" b="1" i="1" dirty="0">
                <a:solidFill>
                  <a:srgbClr val="0000FF"/>
                </a:solidFill>
              </a:rPr>
              <a:t>, </a:t>
            </a:r>
            <a:r>
              <a:rPr lang="en-US" b="1" i="1" dirty="0" err="1">
                <a:solidFill>
                  <a:srgbClr val="0000FF"/>
                </a:solidFill>
              </a:rPr>
              <a:t>làm</a:t>
            </a:r>
            <a:r>
              <a:rPr lang="en-US" b="1" i="1" dirty="0">
                <a:solidFill>
                  <a:srgbClr val="0000FF"/>
                </a:solidFill>
              </a:rPr>
              <a:t> </a:t>
            </a:r>
            <a:r>
              <a:rPr lang="en-US" b="1" i="1" dirty="0" err="1">
                <a:solidFill>
                  <a:srgbClr val="0000FF"/>
                </a:solidFill>
              </a:rPr>
              <a:t>vỡ</a:t>
            </a:r>
            <a:r>
              <a:rPr lang="en-US" b="1" i="1" dirty="0">
                <a:solidFill>
                  <a:srgbClr val="0000FF"/>
                </a:solidFill>
              </a:rPr>
              <a:t> </a:t>
            </a:r>
            <a:r>
              <a:rPr lang="en-US" b="1" i="1" dirty="0" err="1">
                <a:solidFill>
                  <a:srgbClr val="0000FF"/>
                </a:solidFill>
              </a:rPr>
              <a:t>dungh</a:t>
            </a:r>
            <a:r>
              <a:rPr lang="en-US" b="1" i="1" dirty="0">
                <a:solidFill>
                  <a:srgbClr val="0000FF"/>
                </a:solidFill>
              </a:rPr>
              <a:t> </a:t>
            </a:r>
            <a:r>
              <a:rPr lang="en-US" b="1" i="1" dirty="0" err="1">
                <a:solidFill>
                  <a:srgbClr val="0000FF"/>
                </a:solidFill>
              </a:rPr>
              <a:t>cụ</a:t>
            </a:r>
            <a:r>
              <a:rPr lang="en-US" b="1" i="1" dirty="0">
                <a:solidFill>
                  <a:srgbClr val="0000FF"/>
                </a:solidFill>
              </a:rPr>
              <a:t> </a:t>
            </a:r>
            <a:r>
              <a:rPr lang="en-US" b="1" i="1" dirty="0" err="1">
                <a:solidFill>
                  <a:srgbClr val="0000FF"/>
                </a:solidFill>
              </a:rPr>
              <a:t>thủy</a:t>
            </a:r>
            <a:r>
              <a:rPr lang="en-US" b="1" i="1" dirty="0">
                <a:solidFill>
                  <a:srgbClr val="0000FF"/>
                </a:solidFill>
              </a:rPr>
              <a:t> </a:t>
            </a:r>
            <a:r>
              <a:rPr lang="en-US" b="1" i="1" dirty="0" err="1">
                <a:solidFill>
                  <a:srgbClr val="0000FF"/>
                </a:solidFill>
              </a:rPr>
              <a:t>tinh</a:t>
            </a:r>
            <a:r>
              <a:rPr lang="en-US" b="1" i="1" dirty="0">
                <a:solidFill>
                  <a:srgbClr val="0000FF"/>
                </a:solidFill>
              </a:rPr>
              <a:t>, </a:t>
            </a:r>
            <a:r>
              <a:rPr lang="en-US" b="1" i="1" dirty="0" err="1">
                <a:solidFill>
                  <a:srgbClr val="0000FF"/>
                </a:solidFill>
              </a:rPr>
              <a:t>gây</a:t>
            </a:r>
            <a:r>
              <a:rPr lang="en-US" b="1" i="1" dirty="0">
                <a:solidFill>
                  <a:srgbClr val="0000FF"/>
                </a:solidFill>
              </a:rPr>
              <a:t> </a:t>
            </a:r>
            <a:r>
              <a:rPr lang="en-US" b="1" i="1" dirty="0" err="1">
                <a:solidFill>
                  <a:srgbClr val="0000FF"/>
                </a:solidFill>
              </a:rPr>
              <a:t>đổ</a:t>
            </a:r>
            <a:r>
              <a:rPr lang="en-US" b="1" i="1" dirty="0">
                <a:solidFill>
                  <a:srgbClr val="0000FF"/>
                </a:solidFill>
              </a:rPr>
              <a:t> </a:t>
            </a:r>
            <a:r>
              <a:rPr lang="en-US" b="1" i="1" dirty="0" err="1">
                <a:solidFill>
                  <a:srgbClr val="0000FF"/>
                </a:solidFill>
              </a:rPr>
              <a:t>hóa</a:t>
            </a:r>
            <a:r>
              <a:rPr lang="en-US" b="1" i="1" dirty="0">
                <a:solidFill>
                  <a:srgbClr val="0000FF"/>
                </a:solidFill>
              </a:rPr>
              <a:t> </a:t>
            </a:r>
            <a:r>
              <a:rPr lang="en-US" b="1" i="1" dirty="0" err="1">
                <a:solidFill>
                  <a:srgbClr val="0000FF"/>
                </a:solidFill>
              </a:rPr>
              <a:t>chất</a:t>
            </a:r>
            <a:r>
              <a:rPr lang="en-US" b="1" i="1" dirty="0">
                <a:solidFill>
                  <a:srgbClr val="0000FF"/>
                </a:solidFill>
              </a:rPr>
              <a:t>, </a:t>
            </a:r>
            <a:r>
              <a:rPr lang="en-US" b="1" i="1" dirty="0" err="1">
                <a:solidFill>
                  <a:srgbClr val="0000FF"/>
                </a:solidFill>
              </a:rPr>
              <a:t>cháy</a:t>
            </a:r>
            <a:r>
              <a:rPr lang="en-US" b="1" i="1" dirty="0">
                <a:solidFill>
                  <a:srgbClr val="0000FF"/>
                </a:solidFill>
              </a:rPr>
              <a:t> </a:t>
            </a:r>
            <a:r>
              <a:rPr lang="en-US" b="1" i="1" dirty="0" err="1">
                <a:solidFill>
                  <a:srgbClr val="0000FF"/>
                </a:solidFill>
              </a:rPr>
              <a:t>nổ</a:t>
            </a:r>
            <a:r>
              <a:rPr lang="en-US" b="1" i="1" dirty="0">
                <a:solidFill>
                  <a:srgbClr val="0000FF"/>
                </a:solidFill>
              </a:rPr>
              <a:t>, </a:t>
            </a:r>
            <a:r>
              <a:rPr lang="en-US" b="1" i="1" dirty="0" err="1">
                <a:solidFill>
                  <a:srgbClr val="0000FF"/>
                </a:solidFill>
              </a:rPr>
              <a:t>chập</a:t>
            </a:r>
            <a:r>
              <a:rPr lang="en-US" b="1" i="1" dirty="0">
                <a:solidFill>
                  <a:srgbClr val="0000FF"/>
                </a:solidFill>
              </a:rPr>
              <a:t> </a:t>
            </a:r>
            <a:r>
              <a:rPr lang="en-US" b="1" i="1" dirty="0" err="1" smtClean="0">
                <a:solidFill>
                  <a:srgbClr val="0000FF"/>
                </a:solidFill>
              </a:rPr>
              <a:t>điện</a:t>
            </a:r>
            <a:endParaRPr lang="en-US" b="1" dirty="0" smtClean="0">
              <a:solidFill>
                <a:srgbClr val="0000FF"/>
              </a:solidFill>
            </a:endParaRPr>
          </a:p>
          <a:p>
            <a:r>
              <a:rPr lang="en-US" b="1" i="1" dirty="0" smtClean="0">
                <a:solidFill>
                  <a:srgbClr val="0000FF"/>
                </a:solidFill>
              </a:rPr>
              <a:t>7-Thu </a:t>
            </a:r>
            <a:r>
              <a:rPr lang="en-US" b="1" i="1" dirty="0" err="1">
                <a:solidFill>
                  <a:srgbClr val="0000FF"/>
                </a:solidFill>
              </a:rPr>
              <a:t>gom</a:t>
            </a:r>
            <a:r>
              <a:rPr lang="en-US" b="1" i="1" dirty="0">
                <a:solidFill>
                  <a:srgbClr val="0000FF"/>
                </a:solidFill>
              </a:rPr>
              <a:t> </a:t>
            </a:r>
            <a:r>
              <a:rPr lang="en-US" b="1" i="1" dirty="0" err="1">
                <a:solidFill>
                  <a:srgbClr val="0000FF"/>
                </a:solidFill>
              </a:rPr>
              <a:t>hóa</a:t>
            </a:r>
            <a:r>
              <a:rPr lang="en-US" b="1" i="1" dirty="0">
                <a:solidFill>
                  <a:srgbClr val="0000FF"/>
                </a:solidFill>
              </a:rPr>
              <a:t> </a:t>
            </a:r>
            <a:r>
              <a:rPr lang="en-US" b="1" i="1" dirty="0" err="1">
                <a:solidFill>
                  <a:srgbClr val="0000FF"/>
                </a:solidFill>
              </a:rPr>
              <a:t>chất</a:t>
            </a:r>
            <a:r>
              <a:rPr lang="en-US" b="1" i="1" dirty="0">
                <a:solidFill>
                  <a:srgbClr val="0000FF"/>
                </a:solidFill>
              </a:rPr>
              <a:t>, </a:t>
            </a:r>
            <a:r>
              <a:rPr lang="en-US" b="1" i="1" dirty="0" err="1">
                <a:solidFill>
                  <a:srgbClr val="0000FF"/>
                </a:solidFill>
              </a:rPr>
              <a:t>rác</a:t>
            </a:r>
            <a:r>
              <a:rPr lang="en-US" b="1" i="1" dirty="0">
                <a:solidFill>
                  <a:srgbClr val="0000FF"/>
                </a:solidFill>
              </a:rPr>
              <a:t> </a:t>
            </a:r>
            <a:r>
              <a:rPr lang="en-US" b="1" i="1" dirty="0" err="1">
                <a:solidFill>
                  <a:srgbClr val="0000FF"/>
                </a:solidFill>
              </a:rPr>
              <a:t>thải</a:t>
            </a:r>
            <a:r>
              <a:rPr lang="en-US" b="1" i="1" dirty="0">
                <a:solidFill>
                  <a:srgbClr val="0000FF"/>
                </a:solidFill>
              </a:rPr>
              <a:t> </a:t>
            </a:r>
            <a:r>
              <a:rPr lang="en-US" b="1" i="1" dirty="0" err="1">
                <a:solidFill>
                  <a:srgbClr val="0000FF"/>
                </a:solidFill>
              </a:rPr>
              <a:t>sau</a:t>
            </a:r>
            <a:r>
              <a:rPr lang="en-US" b="1" i="1" dirty="0">
                <a:solidFill>
                  <a:srgbClr val="0000FF"/>
                </a:solidFill>
              </a:rPr>
              <a:t> </a:t>
            </a:r>
            <a:r>
              <a:rPr lang="en-US" b="1" i="1" dirty="0" err="1">
                <a:solidFill>
                  <a:srgbClr val="0000FF"/>
                </a:solidFill>
              </a:rPr>
              <a:t>khi</a:t>
            </a:r>
            <a:r>
              <a:rPr lang="en-US" b="1" i="1" dirty="0">
                <a:solidFill>
                  <a:srgbClr val="0000FF"/>
                </a:solidFill>
              </a:rPr>
              <a:t> </a:t>
            </a:r>
            <a:r>
              <a:rPr lang="en-US" b="1" i="1" dirty="0" err="1">
                <a:solidFill>
                  <a:srgbClr val="0000FF"/>
                </a:solidFill>
              </a:rPr>
              <a:t>thực</a:t>
            </a:r>
            <a:r>
              <a:rPr lang="en-US" b="1" i="1" dirty="0">
                <a:solidFill>
                  <a:srgbClr val="0000FF"/>
                </a:solidFill>
              </a:rPr>
              <a:t> </a:t>
            </a:r>
            <a:r>
              <a:rPr lang="en-US" b="1" i="1" dirty="0" err="1">
                <a:solidFill>
                  <a:srgbClr val="0000FF"/>
                </a:solidFill>
              </a:rPr>
              <a:t>hành</a:t>
            </a:r>
            <a:r>
              <a:rPr lang="en-US" b="1" i="1" dirty="0">
                <a:solidFill>
                  <a:srgbClr val="0000FF"/>
                </a:solidFill>
              </a:rPr>
              <a:t> </a:t>
            </a:r>
            <a:r>
              <a:rPr lang="en-US" b="1" i="1" dirty="0" err="1">
                <a:solidFill>
                  <a:srgbClr val="0000FF"/>
                </a:solidFill>
              </a:rPr>
              <a:t>và</a:t>
            </a:r>
            <a:r>
              <a:rPr lang="en-US" b="1" i="1" dirty="0">
                <a:solidFill>
                  <a:srgbClr val="0000FF"/>
                </a:solidFill>
              </a:rPr>
              <a:t> </a:t>
            </a:r>
            <a:r>
              <a:rPr lang="en-US" b="1" i="1" dirty="0" err="1">
                <a:solidFill>
                  <a:srgbClr val="0000FF"/>
                </a:solidFill>
              </a:rPr>
              <a:t>để</a:t>
            </a:r>
            <a:r>
              <a:rPr lang="en-US" b="1" i="1" dirty="0">
                <a:solidFill>
                  <a:srgbClr val="0000FF"/>
                </a:solidFill>
              </a:rPr>
              <a:t> </a:t>
            </a:r>
            <a:r>
              <a:rPr lang="en-US" b="1" i="1" dirty="0" err="1">
                <a:solidFill>
                  <a:srgbClr val="0000FF"/>
                </a:solidFill>
              </a:rPr>
              <a:t>đúng</a:t>
            </a:r>
            <a:r>
              <a:rPr lang="en-US" b="1" i="1" dirty="0">
                <a:solidFill>
                  <a:srgbClr val="0000FF"/>
                </a:solidFill>
              </a:rPr>
              <a:t> </a:t>
            </a:r>
            <a:r>
              <a:rPr lang="en-US" b="1" i="1" dirty="0" err="1">
                <a:solidFill>
                  <a:srgbClr val="0000FF"/>
                </a:solidFill>
              </a:rPr>
              <a:t>nơi</a:t>
            </a:r>
            <a:r>
              <a:rPr lang="en-US" b="1" i="1" dirty="0">
                <a:solidFill>
                  <a:srgbClr val="0000FF"/>
                </a:solidFill>
              </a:rPr>
              <a:t> </a:t>
            </a:r>
            <a:r>
              <a:rPr lang="en-US" b="1" i="1" dirty="0" err="1">
                <a:solidFill>
                  <a:srgbClr val="0000FF"/>
                </a:solidFill>
              </a:rPr>
              <a:t>quy</a:t>
            </a:r>
            <a:r>
              <a:rPr lang="en-US" b="1" i="1" dirty="0">
                <a:solidFill>
                  <a:srgbClr val="0000FF"/>
                </a:solidFill>
              </a:rPr>
              <a:t> </a:t>
            </a:r>
            <a:r>
              <a:rPr lang="en-US" b="1" i="1" dirty="0" err="1">
                <a:solidFill>
                  <a:srgbClr val="0000FF"/>
                </a:solidFill>
              </a:rPr>
              <a:t>định</a:t>
            </a:r>
            <a:endParaRPr lang="vi-VN" b="1" dirty="0">
              <a:solidFill>
                <a:srgbClr val="0000FF"/>
              </a:solidFill>
            </a:endParaRPr>
          </a:p>
          <a:p>
            <a:r>
              <a:rPr lang="en-US" b="1" i="1" dirty="0" smtClean="0">
                <a:solidFill>
                  <a:srgbClr val="0000FF"/>
                </a:solidFill>
              </a:rPr>
              <a:t>8-</a:t>
            </a:r>
            <a:r>
              <a:rPr lang="en-US" b="1" i="1" dirty="0" err="1" smtClean="0">
                <a:solidFill>
                  <a:srgbClr val="0000FF"/>
                </a:solidFill>
              </a:rPr>
              <a:t>Rửa</a:t>
            </a:r>
            <a:r>
              <a:rPr lang="en-US" b="1" i="1" dirty="0" smtClean="0">
                <a:solidFill>
                  <a:srgbClr val="0000FF"/>
                </a:solidFill>
              </a:rPr>
              <a:t> </a:t>
            </a:r>
            <a:r>
              <a:rPr lang="en-US" b="1" i="1" dirty="0" err="1">
                <a:solidFill>
                  <a:srgbClr val="0000FF"/>
                </a:solidFill>
              </a:rPr>
              <a:t>tay</a:t>
            </a:r>
            <a:r>
              <a:rPr lang="en-US" b="1" i="1" dirty="0">
                <a:solidFill>
                  <a:srgbClr val="0000FF"/>
                </a:solidFill>
              </a:rPr>
              <a:t> </a:t>
            </a:r>
            <a:r>
              <a:rPr lang="en-US" b="1" i="1" dirty="0" err="1">
                <a:solidFill>
                  <a:srgbClr val="0000FF"/>
                </a:solidFill>
              </a:rPr>
              <a:t>thường</a:t>
            </a:r>
            <a:r>
              <a:rPr lang="en-US" b="1" i="1" dirty="0">
                <a:solidFill>
                  <a:srgbClr val="0000FF"/>
                </a:solidFill>
              </a:rPr>
              <a:t> </a:t>
            </a:r>
            <a:r>
              <a:rPr lang="en-US" b="1" i="1" dirty="0" err="1">
                <a:solidFill>
                  <a:srgbClr val="0000FF"/>
                </a:solidFill>
              </a:rPr>
              <a:t>xuyên</a:t>
            </a:r>
            <a:r>
              <a:rPr lang="en-US" b="1" i="1" dirty="0">
                <a:solidFill>
                  <a:srgbClr val="0000FF"/>
                </a:solidFill>
              </a:rPr>
              <a:t> </a:t>
            </a:r>
            <a:r>
              <a:rPr lang="en-US" b="1" i="1" dirty="0" err="1">
                <a:solidFill>
                  <a:srgbClr val="0000FF"/>
                </a:solidFill>
              </a:rPr>
              <a:t>trong</a:t>
            </a:r>
            <a:r>
              <a:rPr lang="en-US" b="1" i="1" dirty="0">
                <a:solidFill>
                  <a:srgbClr val="0000FF"/>
                </a:solidFill>
              </a:rPr>
              <a:t> </a:t>
            </a:r>
            <a:r>
              <a:rPr lang="en-US" b="1" i="1" dirty="0" err="1">
                <a:solidFill>
                  <a:srgbClr val="0000FF"/>
                </a:solidFill>
              </a:rPr>
              <a:t>nước</a:t>
            </a:r>
            <a:r>
              <a:rPr lang="en-US" b="1" i="1" dirty="0">
                <a:solidFill>
                  <a:srgbClr val="0000FF"/>
                </a:solidFill>
              </a:rPr>
              <a:t> </a:t>
            </a:r>
            <a:r>
              <a:rPr lang="en-US" b="1" i="1" dirty="0" err="1">
                <a:solidFill>
                  <a:srgbClr val="0000FF"/>
                </a:solidFill>
              </a:rPr>
              <a:t>sạch</a:t>
            </a:r>
            <a:r>
              <a:rPr lang="en-US" b="1" i="1" dirty="0">
                <a:solidFill>
                  <a:srgbClr val="0000FF"/>
                </a:solidFill>
              </a:rPr>
              <a:t> </a:t>
            </a:r>
            <a:r>
              <a:rPr lang="en-US" b="1" i="1" dirty="0" err="1">
                <a:solidFill>
                  <a:srgbClr val="0000FF"/>
                </a:solidFill>
              </a:rPr>
              <a:t>và</a:t>
            </a:r>
            <a:r>
              <a:rPr lang="en-US" b="1" i="1" dirty="0">
                <a:solidFill>
                  <a:srgbClr val="0000FF"/>
                </a:solidFill>
              </a:rPr>
              <a:t> </a:t>
            </a:r>
            <a:r>
              <a:rPr lang="en-US" b="1" i="1" dirty="0" err="1">
                <a:solidFill>
                  <a:srgbClr val="0000FF"/>
                </a:solidFill>
              </a:rPr>
              <a:t>xà</a:t>
            </a:r>
            <a:r>
              <a:rPr lang="en-US" b="1" i="1" dirty="0">
                <a:solidFill>
                  <a:srgbClr val="0000FF"/>
                </a:solidFill>
              </a:rPr>
              <a:t> </a:t>
            </a:r>
            <a:r>
              <a:rPr lang="en-US" b="1" i="1" dirty="0" err="1">
                <a:solidFill>
                  <a:srgbClr val="0000FF"/>
                </a:solidFill>
              </a:rPr>
              <a:t>phòng</a:t>
            </a:r>
            <a:r>
              <a:rPr lang="en-US" b="1" i="1" dirty="0">
                <a:solidFill>
                  <a:srgbClr val="0000FF"/>
                </a:solidFill>
              </a:rPr>
              <a:t> </a:t>
            </a:r>
            <a:r>
              <a:rPr lang="en-US" b="1" i="1" dirty="0" err="1">
                <a:solidFill>
                  <a:srgbClr val="0000FF"/>
                </a:solidFill>
              </a:rPr>
              <a:t>khi</a:t>
            </a:r>
            <a:r>
              <a:rPr lang="en-US" b="1" i="1" dirty="0">
                <a:solidFill>
                  <a:srgbClr val="0000FF"/>
                </a:solidFill>
              </a:rPr>
              <a:t> </a:t>
            </a:r>
            <a:r>
              <a:rPr lang="en-US" b="1" i="1" dirty="0" err="1">
                <a:solidFill>
                  <a:srgbClr val="0000FF"/>
                </a:solidFill>
              </a:rPr>
              <a:t>tiếp</a:t>
            </a:r>
            <a:r>
              <a:rPr lang="en-US" b="1" i="1" dirty="0">
                <a:solidFill>
                  <a:srgbClr val="0000FF"/>
                </a:solidFill>
              </a:rPr>
              <a:t> </a:t>
            </a:r>
            <a:r>
              <a:rPr lang="en-US" b="1" i="1" dirty="0" err="1">
                <a:solidFill>
                  <a:srgbClr val="0000FF"/>
                </a:solidFill>
              </a:rPr>
              <a:t>xúc</a:t>
            </a:r>
            <a:r>
              <a:rPr lang="en-US" b="1" i="1" dirty="0">
                <a:solidFill>
                  <a:srgbClr val="0000FF"/>
                </a:solidFill>
              </a:rPr>
              <a:t> </a:t>
            </a:r>
            <a:r>
              <a:rPr lang="en-US" b="1" i="1" dirty="0" err="1">
                <a:solidFill>
                  <a:srgbClr val="0000FF"/>
                </a:solidFill>
              </a:rPr>
              <a:t>với</a:t>
            </a:r>
            <a:r>
              <a:rPr lang="en-US" b="1" i="1" dirty="0">
                <a:solidFill>
                  <a:srgbClr val="0000FF"/>
                </a:solidFill>
              </a:rPr>
              <a:t> </a:t>
            </a:r>
            <a:r>
              <a:rPr lang="en-US" b="1" i="1" dirty="0" err="1">
                <a:solidFill>
                  <a:srgbClr val="0000FF"/>
                </a:solidFill>
              </a:rPr>
              <a:t>hó</a:t>
            </a:r>
            <a:r>
              <a:rPr lang="en-US" b="1" i="1" dirty="0">
                <a:solidFill>
                  <a:srgbClr val="0000FF"/>
                </a:solidFill>
              </a:rPr>
              <a:t> </a:t>
            </a:r>
            <a:r>
              <a:rPr lang="en-US" b="1" i="1" dirty="0" err="1">
                <a:solidFill>
                  <a:srgbClr val="0000FF"/>
                </a:solidFill>
              </a:rPr>
              <a:t>chất</a:t>
            </a:r>
            <a:r>
              <a:rPr lang="en-US" b="1" i="1" dirty="0">
                <a:solidFill>
                  <a:srgbClr val="0000FF"/>
                </a:solidFill>
              </a:rPr>
              <a:t> </a:t>
            </a:r>
            <a:r>
              <a:rPr lang="en-US" b="1" i="1" dirty="0" err="1">
                <a:solidFill>
                  <a:srgbClr val="0000FF"/>
                </a:solidFill>
              </a:rPr>
              <a:t>và</a:t>
            </a:r>
            <a:r>
              <a:rPr lang="en-US" b="1" i="1" dirty="0">
                <a:solidFill>
                  <a:srgbClr val="0000FF"/>
                </a:solidFill>
              </a:rPr>
              <a:t> </a:t>
            </a:r>
            <a:r>
              <a:rPr lang="en-US" b="1" i="1" dirty="0" err="1">
                <a:solidFill>
                  <a:srgbClr val="0000FF"/>
                </a:solidFill>
              </a:rPr>
              <a:t>sau</a:t>
            </a:r>
            <a:r>
              <a:rPr lang="en-US" b="1" i="1" dirty="0">
                <a:solidFill>
                  <a:srgbClr val="0000FF"/>
                </a:solidFill>
              </a:rPr>
              <a:t> </a:t>
            </a:r>
            <a:r>
              <a:rPr lang="en-US" b="1" i="1" dirty="0" err="1">
                <a:solidFill>
                  <a:srgbClr val="0000FF"/>
                </a:solidFill>
              </a:rPr>
              <a:t>khi</a:t>
            </a:r>
            <a:r>
              <a:rPr lang="en-US" b="1" i="1" dirty="0">
                <a:solidFill>
                  <a:srgbClr val="0000FF"/>
                </a:solidFill>
              </a:rPr>
              <a:t> </a:t>
            </a:r>
            <a:r>
              <a:rPr lang="en-US" b="1" i="1" dirty="0" err="1">
                <a:solidFill>
                  <a:srgbClr val="0000FF"/>
                </a:solidFill>
              </a:rPr>
              <a:t>kết</a:t>
            </a:r>
            <a:r>
              <a:rPr lang="en-US" b="1" i="1" dirty="0">
                <a:solidFill>
                  <a:srgbClr val="0000FF"/>
                </a:solidFill>
              </a:rPr>
              <a:t> </a:t>
            </a:r>
            <a:r>
              <a:rPr lang="en-US" b="1" i="1" dirty="0" err="1">
                <a:solidFill>
                  <a:srgbClr val="0000FF"/>
                </a:solidFill>
              </a:rPr>
              <a:t>thúc</a:t>
            </a:r>
            <a:r>
              <a:rPr lang="en-US" b="1" i="1" dirty="0">
                <a:solidFill>
                  <a:srgbClr val="0000FF"/>
                </a:solidFill>
              </a:rPr>
              <a:t> </a:t>
            </a:r>
            <a:r>
              <a:rPr lang="en-US" b="1" i="1" dirty="0" err="1">
                <a:solidFill>
                  <a:srgbClr val="0000FF"/>
                </a:solidFill>
              </a:rPr>
              <a:t>buổi</a:t>
            </a:r>
            <a:r>
              <a:rPr lang="en-US" b="1" i="1" dirty="0">
                <a:solidFill>
                  <a:srgbClr val="0000FF"/>
                </a:solidFill>
              </a:rPr>
              <a:t> </a:t>
            </a:r>
            <a:r>
              <a:rPr lang="en-US" b="1" i="1" dirty="0" err="1">
                <a:solidFill>
                  <a:srgbClr val="0000FF"/>
                </a:solidFill>
              </a:rPr>
              <a:t>thực</a:t>
            </a:r>
            <a:r>
              <a:rPr lang="en-US" b="1" i="1" dirty="0">
                <a:solidFill>
                  <a:srgbClr val="0000FF"/>
                </a:solidFill>
              </a:rPr>
              <a:t> </a:t>
            </a:r>
            <a:r>
              <a:rPr lang="en-US" b="1" i="1" dirty="0" err="1">
                <a:solidFill>
                  <a:srgbClr val="0000FF"/>
                </a:solidFill>
              </a:rPr>
              <a:t>hành</a:t>
            </a:r>
            <a:r>
              <a:rPr lang="en-US" b="1" i="1" dirty="0">
                <a:solidFill>
                  <a:srgbClr val="0000FF"/>
                </a:solidFill>
              </a:rPr>
              <a:t>.</a:t>
            </a:r>
            <a:endParaRPr lang="vi-VN" b="1" dirty="0">
              <a:solidFill>
                <a:srgbClr val="0000FF"/>
              </a:solidFill>
            </a:endParaRPr>
          </a:p>
        </p:txBody>
      </p:sp>
    </p:spTree>
    <p:extLst>
      <p:ext uri="{BB962C8B-B14F-4D97-AF65-F5344CB8AC3E}">
        <p14:creationId xmlns:p14="http://schemas.microsoft.com/office/powerpoint/2010/main" val="16326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par>
                                <p:cTn id="7" presetID="36" presetClass="emph" presetSubtype="0" repeatCount="indefinite" fill="hold" grpId="1" nodeType="withEffect">
                                  <p:stCondLst>
                                    <p:cond delay="0"/>
                                  </p:stCondLst>
                                  <p:iterate type="lt">
                                    <p:tmPct val="10000"/>
                                  </p:iterate>
                                  <p:childTnLst>
                                    <p:animScale>
                                      <p:cBhvr>
                                        <p:cTn id="8" dur="500" autoRev="1" fill="hold">
                                          <p:stCondLst>
                                            <p:cond delay="0"/>
                                          </p:stCondLst>
                                        </p:cTn>
                                        <p:tgtEl>
                                          <p:spTgt spid="4"/>
                                        </p:tgtEl>
                                      </p:cBhvr>
                                      <p:to x="80000" y="100000"/>
                                    </p:animScale>
                                    <p:anim by="(#ppt_w*0.10)" calcmode="lin" valueType="num">
                                      <p:cBhvr>
                                        <p:cTn id="9" dur="500" autoRev="1" fill="hold">
                                          <p:stCondLst>
                                            <p:cond delay="0"/>
                                          </p:stCondLst>
                                        </p:cTn>
                                        <p:tgtEl>
                                          <p:spTgt spid="4"/>
                                        </p:tgtEl>
                                        <p:attrNameLst>
                                          <p:attrName>ppt_x</p:attrName>
                                        </p:attrNameLst>
                                      </p:cBhvr>
                                    </p:anim>
                                    <p:anim by="(-#ppt_w*0.10)" calcmode="lin" valueType="num">
                                      <p:cBhvr>
                                        <p:cTn id="10" dur="500" autoRev="1" fill="hold">
                                          <p:stCondLst>
                                            <p:cond delay="0"/>
                                          </p:stCondLst>
                                        </p:cTn>
                                        <p:tgtEl>
                                          <p:spTgt spid="4"/>
                                        </p:tgtEl>
                                        <p:attrNameLst>
                                          <p:attrName>ppt_y</p:attrName>
                                        </p:attrNameLst>
                                      </p:cBhvr>
                                    </p:anim>
                                    <p:animRot by="-480000">
                                      <p:cBhvr>
                                        <p:cTn id="11" dur="500" autoRev="1" fill="hold">
                                          <p:stCondLst>
                                            <p:cond delay="0"/>
                                          </p:stCondLst>
                                        </p:cTn>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000"/>
                                        <p:tgtEl>
                                          <p:spTgt spid="6">
                                            <p:txEl>
                                              <p:pRg st="0" end="0"/>
                                            </p:txEl>
                                          </p:spTgt>
                                        </p:tgtEl>
                                      </p:cBhvr>
                                    </p:animEffect>
                                    <p:anim calcmode="lin" valueType="num">
                                      <p:cBhvr>
                                        <p:cTn id="1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barn(inVertical)">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 calcmode="lin" valueType="num">
                                      <p:cBhvr>
                                        <p:cTn id="40"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barn(inVertical)">
                                      <p:cBhvr>
                                        <p:cTn id="47" dur="5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 calcmode="lin" valueType="num">
                                      <p:cBhvr>
                                        <p:cTn id="52"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3"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4"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55" dur="1000"/>
                                        <p:tgtEl>
                                          <p:spTgt spid="6">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 calcmode="lin" valueType="num">
                                      <p:cBhvr>
                                        <p:cTn id="60"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61"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62"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63" dur="1000"/>
                                        <p:tgtEl>
                                          <p:spTgt spid="6">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mph" presetSubtype="0" fill="hold" nodeType="clickEffect">
                                  <p:stCondLst>
                                    <p:cond delay="0"/>
                                  </p:stCondLst>
                                  <p:childTnLst>
                                    <p:animScale>
                                      <p:cBhvr>
                                        <p:cTn id="67" dur="2000" fill="hold"/>
                                        <p:tgtEl>
                                          <p:spTgt spid="6">
                                            <p:txEl>
                                              <p:pRg st="8" end="8"/>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58850" y="327025"/>
            <a:ext cx="7820025" cy="563563"/>
          </a:xfrm>
        </p:spPr>
        <p:txBody>
          <a:bodyPr/>
          <a:lstStyle/>
          <a:p>
            <a:pPr eaLnBrk="1" hangingPunct="1"/>
            <a:r>
              <a:rPr lang="en-US" altLang="en-US" sz="2000" b="1" smtClean="0"/>
              <a:t>2. Kí hiệu cảnh báo trong phòng thực hành</a:t>
            </a:r>
            <a:endParaRPr lang="en-US" altLang="en-US" sz="2000" smtClean="0"/>
          </a:p>
        </p:txBody>
      </p:sp>
      <p:sp>
        <p:nvSpPr>
          <p:cNvPr id="13315" name="AutoShape 8"/>
          <p:cNvSpPr>
            <a:spLocks noChangeAspect="1" noChangeArrowheads="1" noTextEdit="1"/>
          </p:cNvSpPr>
          <p:nvPr/>
        </p:nvSpPr>
        <p:spPr bwMode="gray">
          <a:xfrm flipH="1">
            <a:off x="4868863" y="31480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13316" name="Rectangle 1"/>
          <p:cNvSpPr>
            <a:spLocks noChangeArrowheads="1"/>
          </p:cNvSpPr>
          <p:nvPr/>
        </p:nvSpPr>
        <p:spPr bwMode="auto">
          <a:xfrm>
            <a:off x="323850" y="1268413"/>
            <a:ext cx="7704138"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a:latin typeface="Times New Roman" pitchFamily="18" charset="0"/>
                <a:cs typeface="Calibri" pitchFamily="34" charset="0"/>
              </a:rPr>
              <a:t>? Để giúp chủ động phòng tránh và giảm thiểu các rủi ro, nguy hiểm trong quá trình làm thí nghiệm, một hệ thống các kí hiệu cảnh báo trong PTH đã được sử dụng. Các kí hiệu cảnh báo trong PTH thường gặp gồm những kí hiệu nào, ý nghĩa của chúng là gì? </a:t>
            </a:r>
          </a:p>
        </p:txBody>
      </p:sp>
    </p:spTree>
    <p:extLst>
      <p:ext uri="{BB962C8B-B14F-4D97-AF65-F5344CB8AC3E}">
        <p14:creationId xmlns:p14="http://schemas.microsoft.com/office/powerpoint/2010/main" val="3983683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58850" y="327025"/>
            <a:ext cx="7820025" cy="563563"/>
          </a:xfrm>
        </p:spPr>
        <p:txBody>
          <a:bodyPr/>
          <a:lstStyle/>
          <a:p>
            <a:pPr eaLnBrk="1" hangingPunct="1"/>
            <a:r>
              <a:rPr lang="en-US" altLang="en-US" sz="2000" b="1" smtClean="0"/>
              <a:t>2. Kí hiệu cảnh báo trong phòng thực hành</a:t>
            </a:r>
            <a:endParaRPr lang="en-US" altLang="en-US" sz="2000" smtClean="0"/>
          </a:p>
        </p:txBody>
      </p:sp>
      <p:sp>
        <p:nvSpPr>
          <p:cNvPr id="14339" name="AutoShape 8"/>
          <p:cNvSpPr>
            <a:spLocks noChangeAspect="1" noChangeArrowheads="1" noTextEdit="1"/>
          </p:cNvSpPr>
          <p:nvPr/>
        </p:nvSpPr>
        <p:spPr bwMode="gray">
          <a:xfrm flipH="1">
            <a:off x="4868863" y="31480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14340" name="Rectangle 1"/>
          <p:cNvSpPr>
            <a:spLocks noChangeArrowheads="1"/>
          </p:cNvSpPr>
          <p:nvPr/>
        </p:nvSpPr>
        <p:spPr bwMode="auto">
          <a:xfrm>
            <a:off x="323850" y="1125538"/>
            <a:ext cx="77041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a:t>? Quan sát hình 3.2. SGK trang 13, trả lời câu hỏi qua tham gia các HĐ sau: </a:t>
            </a:r>
          </a:p>
        </p:txBody>
      </p:sp>
      <p:pic>
        <p:nvPicPr>
          <p:cNvPr id="1434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133600"/>
            <a:ext cx="5761038"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663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58850" y="327025"/>
            <a:ext cx="7820025" cy="563563"/>
          </a:xfrm>
        </p:spPr>
        <p:txBody>
          <a:bodyPr/>
          <a:lstStyle/>
          <a:p>
            <a:pPr eaLnBrk="1" hangingPunct="1"/>
            <a:r>
              <a:rPr lang="en-US" altLang="en-US" sz="2000" b="1" smtClean="0"/>
              <a:t>2. Kí hiệu cảnh báo trong phòng thực hành</a:t>
            </a:r>
            <a:endParaRPr lang="en-US" altLang="en-US" sz="2000" smtClean="0"/>
          </a:p>
        </p:txBody>
      </p:sp>
      <p:sp>
        <p:nvSpPr>
          <p:cNvPr id="15363" name="AutoShape 8"/>
          <p:cNvSpPr>
            <a:spLocks noChangeAspect="1" noChangeArrowheads="1" noTextEdit="1"/>
          </p:cNvSpPr>
          <p:nvPr/>
        </p:nvSpPr>
        <p:spPr bwMode="gray">
          <a:xfrm flipH="1">
            <a:off x="4868863" y="31480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15364" name="Rectangle 2"/>
          <p:cNvSpPr>
            <a:spLocks noChangeArrowheads="1"/>
          </p:cNvSpPr>
          <p:nvPr/>
        </p:nvSpPr>
        <p:spPr bwMode="auto">
          <a:xfrm>
            <a:off x="381000" y="740994"/>
            <a:ext cx="3671887"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42900" algn="just">
              <a:spcBef>
                <a:spcPts val="600"/>
              </a:spcBef>
              <a:spcAft>
                <a:spcPts val="600"/>
              </a:spcAft>
            </a:pPr>
            <a:r>
              <a:rPr lang="en-US" altLang="en-US" sz="3200" dirty="0" err="1">
                <a:solidFill>
                  <a:srgbClr val="002060"/>
                </a:solidFill>
                <a:latin typeface="Times New Roman" pitchFamily="18" charset="0"/>
                <a:cs typeface="Calibri" pitchFamily="34" charset="0"/>
              </a:rPr>
              <a:t>Câu</a:t>
            </a:r>
            <a:r>
              <a:rPr lang="en-US" altLang="en-US" sz="3200" dirty="0">
                <a:solidFill>
                  <a:srgbClr val="002060"/>
                </a:solidFill>
                <a:latin typeface="Times New Roman" pitchFamily="18" charset="0"/>
                <a:cs typeface="Calibri" pitchFamily="34" charset="0"/>
              </a:rPr>
              <a:t> 1. </a:t>
            </a:r>
            <a:r>
              <a:rPr lang="en-US" altLang="en-US" sz="3200" dirty="0" err="1">
                <a:solidFill>
                  <a:srgbClr val="002060"/>
                </a:solidFill>
                <a:latin typeface="Times New Roman" pitchFamily="18" charset="0"/>
                <a:cs typeface="Calibri" pitchFamily="34" charset="0"/>
              </a:rPr>
              <a:t>Tác</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dụng</a:t>
            </a:r>
            <a:r>
              <a:rPr lang="en-US" altLang="en-US" sz="3200" dirty="0">
                <a:solidFill>
                  <a:srgbClr val="002060"/>
                </a:solidFill>
                <a:latin typeface="Times New Roman" pitchFamily="18" charset="0"/>
                <a:cs typeface="Calibri" pitchFamily="34" charset="0"/>
              </a:rPr>
              <a:t>, ý </a:t>
            </a:r>
            <a:r>
              <a:rPr lang="en-US" altLang="en-US" sz="3200" dirty="0" err="1">
                <a:solidFill>
                  <a:srgbClr val="002060"/>
                </a:solidFill>
                <a:latin typeface="Times New Roman" pitchFamily="18" charset="0"/>
                <a:cs typeface="Calibri" pitchFamily="34" charset="0"/>
              </a:rPr>
              <a:t>nghĩa</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của</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các</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kí</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hiệu</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cảnh</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báo</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trong</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PTH</a:t>
            </a:r>
            <a:r>
              <a:rPr lang="en-US" altLang="en-US" sz="3200" dirty="0">
                <a:solidFill>
                  <a:srgbClr val="002060"/>
                </a:solidFill>
                <a:latin typeface="Times New Roman" pitchFamily="18" charset="0"/>
                <a:cs typeface="Calibri" pitchFamily="34" charset="0"/>
              </a:rPr>
              <a:t> ở </a:t>
            </a:r>
            <a:r>
              <a:rPr lang="en-US" altLang="en-US" sz="3200" dirty="0" err="1">
                <a:solidFill>
                  <a:srgbClr val="002060"/>
                </a:solidFill>
                <a:latin typeface="Times New Roman" pitchFamily="18" charset="0"/>
                <a:cs typeface="Calibri" pitchFamily="34" charset="0"/>
              </a:rPr>
              <a:t>hình</a:t>
            </a:r>
            <a:r>
              <a:rPr lang="en-US" altLang="en-US" sz="3200" dirty="0">
                <a:solidFill>
                  <a:srgbClr val="002060"/>
                </a:solidFill>
                <a:latin typeface="Times New Roman" pitchFamily="18" charset="0"/>
                <a:cs typeface="Calibri" pitchFamily="34" charset="0"/>
              </a:rPr>
              <a:t> 3.2, </a:t>
            </a:r>
            <a:r>
              <a:rPr lang="en-US" altLang="en-US" sz="3200" dirty="0" err="1">
                <a:solidFill>
                  <a:srgbClr val="002060"/>
                </a:solidFill>
                <a:latin typeface="Times New Roman" pitchFamily="18" charset="0"/>
                <a:cs typeface="Calibri" pitchFamily="34" charset="0"/>
              </a:rPr>
              <a:t>SGK</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trang</a:t>
            </a:r>
            <a:r>
              <a:rPr lang="en-US" altLang="en-US" sz="3200" dirty="0">
                <a:solidFill>
                  <a:srgbClr val="002060"/>
                </a:solidFill>
                <a:latin typeface="Times New Roman" pitchFamily="18" charset="0"/>
                <a:cs typeface="Calibri" pitchFamily="34" charset="0"/>
              </a:rPr>
              <a:t> 13 </a:t>
            </a:r>
            <a:r>
              <a:rPr lang="en-US" altLang="en-US" sz="3200" dirty="0" err="1">
                <a:solidFill>
                  <a:srgbClr val="002060"/>
                </a:solidFill>
                <a:latin typeface="Times New Roman" pitchFamily="18" charset="0"/>
                <a:cs typeface="Calibri" pitchFamily="34" charset="0"/>
              </a:rPr>
              <a:t>là</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gì</a:t>
            </a:r>
            <a:r>
              <a:rPr lang="en-US" altLang="en-US" sz="3200" dirty="0" smtClean="0">
                <a:solidFill>
                  <a:srgbClr val="002060"/>
                </a:solidFill>
                <a:latin typeface="Times New Roman" pitchFamily="18" charset="0"/>
                <a:cs typeface="Calibri" pitchFamily="34" charset="0"/>
              </a:rPr>
              <a:t>? </a:t>
            </a:r>
            <a:r>
              <a:rPr lang="vi-VN" altLang="en-US" sz="3200" dirty="0" smtClean="0">
                <a:solidFill>
                  <a:srgbClr val="002060"/>
                </a:solidFill>
                <a:latin typeface="Times New Roman" pitchFamily="18" charset="0"/>
                <a:cs typeface="Calibri" pitchFamily="34" charset="0"/>
              </a:rPr>
              <a:t>Giải thích</a:t>
            </a:r>
          </a:p>
          <a:p>
            <a:pPr indent="342900" algn="just">
              <a:spcBef>
                <a:spcPts val="600"/>
              </a:spcBef>
              <a:spcAft>
                <a:spcPts val="600"/>
              </a:spcAft>
            </a:pPr>
            <a:r>
              <a:rPr lang="en-US" altLang="en-US" sz="3200" dirty="0" err="1" smtClean="0">
                <a:solidFill>
                  <a:srgbClr val="002060"/>
                </a:solidFill>
                <a:latin typeface="Times New Roman" pitchFamily="18" charset="0"/>
                <a:cs typeface="Calibri" pitchFamily="34" charset="0"/>
              </a:rPr>
              <a:t>Câu</a:t>
            </a:r>
            <a:r>
              <a:rPr lang="en-US" altLang="en-US" sz="3200" dirty="0" smtClean="0">
                <a:solidFill>
                  <a:srgbClr val="002060"/>
                </a:solidFill>
                <a:latin typeface="Times New Roman" pitchFamily="18" charset="0"/>
                <a:cs typeface="Calibri" pitchFamily="34" charset="0"/>
              </a:rPr>
              <a:t> </a:t>
            </a:r>
            <a:r>
              <a:rPr lang="en-US" altLang="en-US" sz="3200" dirty="0">
                <a:solidFill>
                  <a:srgbClr val="002060"/>
                </a:solidFill>
                <a:latin typeface="Times New Roman" pitchFamily="18" charset="0"/>
                <a:cs typeface="Calibri" pitchFamily="34" charset="0"/>
              </a:rPr>
              <a:t>2. </a:t>
            </a:r>
            <a:r>
              <a:rPr lang="en-US" altLang="en-US" sz="3200" dirty="0" err="1">
                <a:solidFill>
                  <a:srgbClr val="002060"/>
                </a:solidFill>
                <a:latin typeface="Times New Roman" pitchFamily="18" charset="0"/>
                <a:cs typeface="Calibri" pitchFamily="34" charset="0"/>
              </a:rPr>
              <a:t>Phân</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biệt</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các</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kí</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hiệu</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cảnh</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báo</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trong</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PTH</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Tại</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sao</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lại</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sử</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dụng</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kí</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hiệu</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cảnh</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báo</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thay</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cho</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mô</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tả</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bằng</a:t>
            </a:r>
            <a:r>
              <a:rPr lang="en-US" altLang="en-US" sz="3200" dirty="0">
                <a:solidFill>
                  <a:srgbClr val="002060"/>
                </a:solidFill>
                <a:latin typeface="Times New Roman" pitchFamily="18" charset="0"/>
                <a:cs typeface="Calibri" pitchFamily="34" charset="0"/>
              </a:rPr>
              <a:t> </a:t>
            </a:r>
            <a:r>
              <a:rPr lang="en-US" altLang="en-US" sz="3200" dirty="0" err="1">
                <a:solidFill>
                  <a:srgbClr val="002060"/>
                </a:solidFill>
                <a:latin typeface="Times New Roman" pitchFamily="18" charset="0"/>
                <a:cs typeface="Calibri" pitchFamily="34" charset="0"/>
              </a:rPr>
              <a:t>chữ</a:t>
            </a:r>
            <a:r>
              <a:rPr lang="en-US" altLang="en-US" sz="3200" dirty="0">
                <a:solidFill>
                  <a:srgbClr val="002060"/>
                </a:solidFill>
                <a:latin typeface="Times New Roman" pitchFamily="18" charset="0"/>
                <a:cs typeface="Calibri" pitchFamily="34" charset="0"/>
              </a:rPr>
              <a:t>?</a:t>
            </a:r>
          </a:p>
        </p:txBody>
      </p:sp>
      <p:pic>
        <p:nvPicPr>
          <p:cNvPr id="1536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503363"/>
            <a:ext cx="3741738"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293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58850" y="327025"/>
            <a:ext cx="7820025" cy="563563"/>
          </a:xfrm>
        </p:spPr>
        <p:txBody>
          <a:bodyPr/>
          <a:lstStyle/>
          <a:p>
            <a:pPr eaLnBrk="1" hangingPunct="1"/>
            <a:r>
              <a:rPr lang="en-US" altLang="en-US" sz="2000" b="1" smtClean="0"/>
              <a:t>2. Kí hiệu cảnh báo trong phòng thực hành</a:t>
            </a:r>
            <a:endParaRPr lang="en-US" altLang="en-US" sz="2000" smtClean="0"/>
          </a:p>
        </p:txBody>
      </p:sp>
      <p:sp>
        <p:nvSpPr>
          <p:cNvPr id="16387" name="AutoShape 8"/>
          <p:cNvSpPr>
            <a:spLocks noChangeAspect="1" noChangeArrowheads="1" noTextEdit="1"/>
          </p:cNvSpPr>
          <p:nvPr/>
        </p:nvSpPr>
        <p:spPr bwMode="gray">
          <a:xfrm flipH="1">
            <a:off x="4868863" y="31480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pic>
        <p:nvPicPr>
          <p:cNvPr id="1638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56125" y="3419475"/>
            <a:ext cx="3059113"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1"/>
          <p:cNvSpPr>
            <a:spLocks noChangeArrowheads="1"/>
          </p:cNvSpPr>
          <p:nvPr/>
        </p:nvSpPr>
        <p:spPr bwMode="auto">
          <a:xfrm>
            <a:off x="233363" y="1641475"/>
            <a:ext cx="410368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dirty="0"/>
              <a:t>=&gt; </a:t>
            </a:r>
            <a:r>
              <a:rPr lang="en-US" altLang="en-US" sz="3200" dirty="0" err="1">
                <a:cs typeface="Arial" charset="0"/>
              </a:rPr>
              <a:t>Chọn</a:t>
            </a:r>
            <a:r>
              <a:rPr lang="en-US" altLang="en-US" sz="3200" dirty="0">
                <a:cs typeface="Arial" charset="0"/>
              </a:rPr>
              <a:t> 2 HS </a:t>
            </a:r>
            <a:r>
              <a:rPr lang="en-US" altLang="en-US" sz="3200" dirty="0" err="1">
                <a:cs typeface="Arial" charset="0"/>
              </a:rPr>
              <a:t>xung</a:t>
            </a:r>
            <a:r>
              <a:rPr lang="en-US" altLang="en-US" sz="3200" dirty="0">
                <a:cs typeface="Arial" charset="0"/>
              </a:rPr>
              <a:t> </a:t>
            </a:r>
            <a:r>
              <a:rPr lang="en-US" altLang="en-US" sz="3200" dirty="0" err="1" smtClean="0">
                <a:cs typeface="Arial" charset="0"/>
              </a:rPr>
              <a:t>phong</a:t>
            </a:r>
            <a:r>
              <a:rPr lang="en-US" altLang="en-US" sz="3200" dirty="0" smtClean="0">
                <a:cs typeface="Arial" charset="0"/>
              </a:rPr>
              <a:t> </a:t>
            </a:r>
            <a:r>
              <a:rPr lang="vi-VN" altLang="en-US" sz="3200" dirty="0" smtClean="0">
                <a:cs typeface="Arial" charset="0"/>
              </a:rPr>
              <a:t>hoàn thành bản sau</a:t>
            </a:r>
            <a:endParaRPr lang="en-US" altLang="en-US" sz="3200" dirty="0">
              <a:cs typeface="Arial" charset="0"/>
            </a:endParaRPr>
          </a:p>
          <a:p>
            <a:pPr algn="just"/>
            <a:r>
              <a:rPr lang="en-US" altLang="en-US" sz="3200" dirty="0">
                <a:cs typeface="Arial" charset="0"/>
              </a:rPr>
              <a:t>=&gt; HS </a:t>
            </a:r>
            <a:r>
              <a:rPr lang="en-US" altLang="en-US" sz="3200" dirty="0" err="1">
                <a:cs typeface="Arial" charset="0"/>
              </a:rPr>
              <a:t>khác</a:t>
            </a:r>
            <a:r>
              <a:rPr lang="en-US" altLang="en-US" sz="3200" dirty="0">
                <a:cs typeface="Arial" charset="0"/>
              </a:rPr>
              <a:t> </a:t>
            </a:r>
            <a:r>
              <a:rPr lang="en-US" altLang="en-US" sz="3200" dirty="0" err="1">
                <a:cs typeface="Arial" charset="0"/>
              </a:rPr>
              <a:t>nhận</a:t>
            </a:r>
            <a:r>
              <a:rPr lang="en-US" altLang="en-US" sz="3200" dirty="0">
                <a:cs typeface="Arial" charset="0"/>
              </a:rPr>
              <a:t> </a:t>
            </a:r>
            <a:r>
              <a:rPr lang="en-US" altLang="en-US" sz="3200" dirty="0" err="1">
                <a:cs typeface="Arial" charset="0"/>
              </a:rPr>
              <a:t>xét</a:t>
            </a:r>
            <a:r>
              <a:rPr lang="en-US" altLang="en-US" sz="3200" dirty="0">
                <a:cs typeface="Arial" charset="0"/>
              </a:rPr>
              <a:t>, </a:t>
            </a:r>
            <a:r>
              <a:rPr lang="en-US" altLang="en-US" sz="3200" dirty="0" err="1">
                <a:cs typeface="Arial" charset="0"/>
              </a:rPr>
              <a:t>bổ</a:t>
            </a:r>
            <a:r>
              <a:rPr lang="en-US" altLang="en-US" sz="3200" dirty="0">
                <a:cs typeface="Arial" charset="0"/>
              </a:rPr>
              <a:t> sung, </a:t>
            </a:r>
            <a:r>
              <a:rPr lang="en-US" altLang="en-US" sz="3200" dirty="0" err="1">
                <a:cs typeface="Arial" charset="0"/>
              </a:rPr>
              <a:t>đánh</a:t>
            </a:r>
            <a:r>
              <a:rPr lang="en-US" altLang="en-US" sz="3200" dirty="0">
                <a:cs typeface="Arial" charset="0"/>
              </a:rPr>
              <a:t> </a:t>
            </a:r>
            <a:r>
              <a:rPr lang="en-US" altLang="en-US" sz="3200" dirty="0" err="1">
                <a:cs typeface="Arial" charset="0"/>
              </a:rPr>
              <a:t>giá</a:t>
            </a:r>
            <a:r>
              <a:rPr lang="en-US" altLang="en-US" sz="3200" dirty="0">
                <a:cs typeface="Arial" charset="0"/>
              </a:rPr>
              <a:t>.</a:t>
            </a:r>
          </a:p>
          <a:p>
            <a:pPr algn="just"/>
            <a:r>
              <a:rPr lang="en-US" altLang="en-US" sz="3200" dirty="0">
                <a:cs typeface="Arial" charset="0"/>
              </a:rPr>
              <a:t>=&gt; </a:t>
            </a:r>
            <a:r>
              <a:rPr lang="en-US" altLang="en-US" sz="3200" dirty="0" err="1">
                <a:cs typeface="Arial" charset="0"/>
              </a:rPr>
              <a:t>GV</a:t>
            </a:r>
            <a:r>
              <a:rPr lang="en-US" altLang="en-US" sz="3200" dirty="0">
                <a:cs typeface="Arial" charset="0"/>
              </a:rPr>
              <a:t> </a:t>
            </a:r>
            <a:r>
              <a:rPr lang="en-US" altLang="en-US" sz="3200" dirty="0" err="1">
                <a:cs typeface="Arial" charset="0"/>
              </a:rPr>
              <a:t>chốt</a:t>
            </a:r>
            <a:r>
              <a:rPr lang="en-US" altLang="en-US" sz="3200" dirty="0">
                <a:cs typeface="Arial" charset="0"/>
              </a:rPr>
              <a:t> </a:t>
            </a:r>
            <a:r>
              <a:rPr lang="en-US" altLang="en-US" sz="3200" dirty="0" err="1">
                <a:cs typeface="Arial" charset="0"/>
              </a:rPr>
              <a:t>và</a:t>
            </a:r>
            <a:r>
              <a:rPr lang="en-US" altLang="en-US" sz="3200" dirty="0">
                <a:cs typeface="Arial" charset="0"/>
              </a:rPr>
              <a:t> </a:t>
            </a:r>
            <a:r>
              <a:rPr lang="en-US" altLang="en-US" sz="3200" dirty="0" err="1">
                <a:cs typeface="Arial" charset="0"/>
              </a:rPr>
              <a:t>cho</a:t>
            </a:r>
            <a:r>
              <a:rPr lang="en-US" altLang="en-US" sz="3200" dirty="0">
                <a:cs typeface="Arial" charset="0"/>
              </a:rPr>
              <a:t> </a:t>
            </a:r>
            <a:r>
              <a:rPr lang="en-US" altLang="en-US" sz="3200" dirty="0" err="1">
                <a:cs typeface="Arial" charset="0"/>
              </a:rPr>
              <a:t>điểm</a:t>
            </a:r>
            <a:r>
              <a:rPr lang="en-US" altLang="en-US" sz="3200" dirty="0">
                <a:cs typeface="Arial" charset="0"/>
              </a:rPr>
              <a:t> HS.  </a:t>
            </a:r>
          </a:p>
        </p:txBody>
      </p:sp>
      <p:sp>
        <p:nvSpPr>
          <p:cNvPr id="16390" name="Rectangle 1"/>
          <p:cNvSpPr>
            <a:spLocks noChangeArrowheads="1"/>
          </p:cNvSpPr>
          <p:nvPr/>
        </p:nvSpPr>
        <p:spPr bwMode="auto">
          <a:xfrm>
            <a:off x="593725" y="1114425"/>
            <a:ext cx="6450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b="1">
                <a:solidFill>
                  <a:srgbClr val="FF0000"/>
                </a:solidFill>
                <a:latin typeface="Times New Roman" pitchFamily="18" charset="0"/>
                <a:cs typeface="Calibri" pitchFamily="34" charset="0"/>
              </a:rPr>
              <a:t>TRÒ CHƠI: NHANH NHƯ CHỚP </a:t>
            </a:r>
            <a:endParaRPr lang="en-US" altLang="en-US" sz="3200" b="1">
              <a:solidFill>
                <a:srgbClr val="FF0000"/>
              </a:solidFill>
            </a:endParaRPr>
          </a:p>
        </p:txBody>
      </p:sp>
    </p:spTree>
    <p:extLst>
      <p:ext uri="{BB962C8B-B14F-4D97-AF65-F5344CB8AC3E}">
        <p14:creationId xmlns:p14="http://schemas.microsoft.com/office/powerpoint/2010/main" val="2994414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02 PHÚT</a:t>
            </a:r>
          </a:p>
        </p:txBody>
      </p:sp>
      <p:sp>
        <p:nvSpPr>
          <p:cNvPr id="4" name="Footer Placeholder 3"/>
          <p:cNvSpPr>
            <a:spLocks noGrp="1"/>
          </p:cNvSpPr>
          <p:nvPr>
            <p:ph type="ftr" sz="quarter" idx="11"/>
          </p:nvPr>
        </p:nvSpPr>
        <p:spPr/>
        <p:txBody>
          <a:bodyPr/>
          <a:lstStyle/>
          <a:p>
            <a:pPr>
              <a:defRPr/>
            </a:pPr>
            <a:r>
              <a:rPr lang="en-US" smtClean="0"/>
              <a:t>www.themegallery.com</a:t>
            </a:r>
            <a:endParaRPr lang="en-US"/>
          </a:p>
        </p:txBody>
      </p:sp>
      <p:pic>
        <p:nvPicPr>
          <p:cNvPr id="5" name="Countdown 2 minutes-Nho.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827088" y="1730375"/>
            <a:ext cx="6923087"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372225" y="6345238"/>
            <a:ext cx="1800225" cy="496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734620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pe&#10;&#10;Description automatically generated"/>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4648" y="838200"/>
            <a:ext cx="8077200" cy="4964011"/>
          </a:xfrm>
          <a:prstGeom prst="rect">
            <a:avLst/>
          </a:prstGeom>
          <a:noFill/>
          <a:ln>
            <a:noFill/>
          </a:ln>
        </p:spPr>
      </p:pic>
      <p:sp>
        <p:nvSpPr>
          <p:cNvPr id="2" name="Rounded Rectangle 1"/>
          <p:cNvSpPr/>
          <p:nvPr/>
        </p:nvSpPr>
        <p:spPr>
          <a:xfrm>
            <a:off x="820848" y="1981200"/>
            <a:ext cx="15240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ounded Rectangle 4"/>
          <p:cNvSpPr/>
          <p:nvPr/>
        </p:nvSpPr>
        <p:spPr>
          <a:xfrm>
            <a:off x="2971800" y="2027222"/>
            <a:ext cx="1524000" cy="258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ounded Rectangle 5"/>
          <p:cNvSpPr/>
          <p:nvPr/>
        </p:nvSpPr>
        <p:spPr>
          <a:xfrm>
            <a:off x="4953000" y="2057400"/>
            <a:ext cx="15240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1430448" y="3559521"/>
            <a:ext cx="18288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ounded Rectangle 7"/>
          <p:cNvSpPr/>
          <p:nvPr/>
        </p:nvSpPr>
        <p:spPr>
          <a:xfrm>
            <a:off x="7010400" y="2057400"/>
            <a:ext cx="18288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ounded Rectangle 8"/>
          <p:cNvSpPr/>
          <p:nvPr/>
        </p:nvSpPr>
        <p:spPr>
          <a:xfrm>
            <a:off x="3733800" y="3581400"/>
            <a:ext cx="18288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6324600" y="3505200"/>
            <a:ext cx="18288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ounded Rectangle 10"/>
          <p:cNvSpPr/>
          <p:nvPr/>
        </p:nvSpPr>
        <p:spPr>
          <a:xfrm>
            <a:off x="834428" y="5029200"/>
            <a:ext cx="18288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3155133" y="5027691"/>
            <a:ext cx="18288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ounded Rectangle 12"/>
          <p:cNvSpPr/>
          <p:nvPr/>
        </p:nvSpPr>
        <p:spPr>
          <a:xfrm>
            <a:off x="5257799" y="5091065"/>
            <a:ext cx="1554933"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ounded Rectangle 13"/>
          <p:cNvSpPr/>
          <p:nvPr/>
        </p:nvSpPr>
        <p:spPr>
          <a:xfrm>
            <a:off x="6968905" y="5091065"/>
            <a:ext cx="1717895"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3063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5" presetClass="exit" presetSubtype="0" fill="hold" grpId="0" nodeType="clickEffect">
                                  <p:stCondLst>
                                    <p:cond delay="0"/>
                                  </p:stCondLst>
                                  <p:childTnLst>
                                    <p:animEffect transition="out" filter="fade">
                                      <p:cBhvr>
                                        <p:cTn id="20" dur="2000"/>
                                        <p:tgtEl>
                                          <p:spTgt spid="6"/>
                                        </p:tgtEl>
                                      </p:cBhvr>
                                    </p:animEffect>
                                    <p:anim calcmode="lin" valueType="num">
                                      <p:cBhvr>
                                        <p:cTn id="21"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2000"/>
                                        <p:tgtEl>
                                          <p:spTgt spid="6"/>
                                        </p:tgtEl>
                                        <p:attrNameLst>
                                          <p:attrName>ppt_h</p:attrName>
                                        </p:attrNameLst>
                                      </p:cBhvr>
                                      <p:tavLst>
                                        <p:tav tm="0">
                                          <p:val>
                                            <p:strVal val="ppt_h"/>
                                          </p:val>
                                        </p:tav>
                                        <p:tav tm="100000">
                                          <p:val>
                                            <p:strVal val="ppt_h"/>
                                          </p:val>
                                        </p:tav>
                                      </p:tavLst>
                                    </p:anim>
                                    <p:set>
                                      <p:cBhvr>
                                        <p:cTn id="23" dur="1" fill="hold">
                                          <p:stCondLst>
                                            <p:cond delay="19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6" presetClass="exit" presetSubtype="0" fill="hold" grpId="0" nodeType="clickEffect">
                                  <p:stCondLst>
                                    <p:cond delay="0"/>
                                  </p:stCondLst>
                                  <p:childTnLst>
                                    <p:animEffect transition="out" filter="wipe(down)">
                                      <p:cBhvr>
                                        <p:cTn id="27" dur="180" accel="50000">
                                          <p:stCondLst>
                                            <p:cond delay="1820"/>
                                          </p:stCondLst>
                                        </p:cTn>
                                        <p:tgtEl>
                                          <p:spTgt spid="8"/>
                                        </p:tgtEl>
                                      </p:cBhvr>
                                    </p:animEffect>
                                    <p:anim calcmode="lin" valueType="num">
                                      <p:cBhvr>
                                        <p:cTn id="28"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29"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30"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4"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35" dur="26">
                                          <p:stCondLst>
                                            <p:cond delay="620"/>
                                          </p:stCondLst>
                                        </p:cTn>
                                        <p:tgtEl>
                                          <p:spTgt spid="8"/>
                                        </p:tgtEl>
                                      </p:cBhvr>
                                      <p:to x="100000" y="60000"/>
                                    </p:animScale>
                                    <p:animScale>
                                      <p:cBhvr>
                                        <p:cTn id="36" dur="166" decel="50000">
                                          <p:stCondLst>
                                            <p:cond delay="64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set>
                                      <p:cBhvr>
                                        <p:cTn id="43" dur="1" fill="hold">
                                          <p:stCondLst>
                                            <p:cond delay="1999"/>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5" presetClass="exit" presetSubtype="0" fill="hold" grpId="0" nodeType="clickEffect">
                                  <p:stCondLst>
                                    <p:cond delay="0"/>
                                  </p:stCondLst>
                                  <p:childTnLst>
                                    <p:animEffect transition="out" filter="fade">
                                      <p:cBhvr>
                                        <p:cTn id="47" dur="2000"/>
                                        <p:tgtEl>
                                          <p:spTgt spid="7"/>
                                        </p:tgtEl>
                                      </p:cBhvr>
                                    </p:animEffect>
                                    <p:anim calcmode="lin" valueType="num">
                                      <p:cBhvr>
                                        <p:cTn id="48"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9" dur="2000"/>
                                        <p:tgtEl>
                                          <p:spTgt spid="7"/>
                                        </p:tgtEl>
                                        <p:attrNameLst>
                                          <p:attrName>ppt_h</p:attrName>
                                        </p:attrNameLst>
                                      </p:cBhvr>
                                      <p:tavLst>
                                        <p:tav tm="0">
                                          <p:val>
                                            <p:strVal val="ppt_h"/>
                                          </p:val>
                                        </p:tav>
                                        <p:tav tm="100000">
                                          <p:val>
                                            <p:strVal val="ppt_h"/>
                                          </p:val>
                                        </p:tav>
                                      </p:tavLst>
                                    </p:anim>
                                    <p:set>
                                      <p:cBhvr>
                                        <p:cTn id="50" dur="1" fill="hold">
                                          <p:stCondLst>
                                            <p:cond delay="19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 presetClass="exit" presetSubtype="32" fill="hold" grpId="0" nodeType="clickEffect">
                                  <p:stCondLst>
                                    <p:cond delay="0"/>
                                  </p:stCondLst>
                                  <p:childTnLst>
                                    <p:animEffect transition="out" filter="circle(out)">
                                      <p:cBhvr>
                                        <p:cTn id="54" dur="2000"/>
                                        <p:tgtEl>
                                          <p:spTgt spid="9"/>
                                        </p:tgtEl>
                                      </p:cBhvr>
                                    </p:animEffect>
                                    <p:set>
                                      <p:cBhvr>
                                        <p:cTn id="55" dur="1" fill="hold">
                                          <p:stCondLst>
                                            <p:cond delay="1999"/>
                                          </p:stCondLst>
                                        </p:cTn>
                                        <p:tgtEl>
                                          <p:spTgt spid="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1" presetClass="exit" presetSubtype="1" fill="hold" grpId="0" nodeType="clickEffect">
                                  <p:stCondLst>
                                    <p:cond delay="0"/>
                                  </p:stCondLst>
                                  <p:childTnLst>
                                    <p:animEffect transition="out" filter="wheel(1)">
                                      <p:cBhvr>
                                        <p:cTn id="59" dur="2000"/>
                                        <p:tgtEl>
                                          <p:spTgt spid="10"/>
                                        </p:tgtEl>
                                      </p:cBhvr>
                                    </p:animEffect>
                                    <p:set>
                                      <p:cBhvr>
                                        <p:cTn id="60" dur="1" fill="hold">
                                          <p:stCondLst>
                                            <p:cond delay="1999"/>
                                          </p:stCondLst>
                                        </p:cTn>
                                        <p:tgtEl>
                                          <p:spTgt spid="1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1" presetClass="exit" presetSubtype="1" fill="hold" grpId="0" nodeType="clickEffect">
                                  <p:stCondLst>
                                    <p:cond delay="0"/>
                                  </p:stCondLst>
                                  <p:childTnLst>
                                    <p:animEffect transition="out" filter="wheel(1)">
                                      <p:cBhvr>
                                        <p:cTn id="64" dur="2000"/>
                                        <p:tgtEl>
                                          <p:spTgt spid="11"/>
                                        </p:tgtEl>
                                      </p:cBhvr>
                                    </p:animEffect>
                                    <p:set>
                                      <p:cBhvr>
                                        <p:cTn id="65" dur="1" fill="hold">
                                          <p:stCondLst>
                                            <p:cond delay="1999"/>
                                          </p:stCondLst>
                                        </p:cTn>
                                        <p:tgtEl>
                                          <p:spTgt spid="1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1" presetClass="exit" presetSubtype="1" fill="hold" grpId="0" nodeType="clickEffect">
                                  <p:stCondLst>
                                    <p:cond delay="0"/>
                                  </p:stCondLst>
                                  <p:childTnLst>
                                    <p:animEffect transition="out" filter="wheel(1)">
                                      <p:cBhvr>
                                        <p:cTn id="69" dur="2000"/>
                                        <p:tgtEl>
                                          <p:spTgt spid="12"/>
                                        </p:tgtEl>
                                      </p:cBhvr>
                                    </p:animEffect>
                                    <p:set>
                                      <p:cBhvr>
                                        <p:cTn id="70" dur="1" fill="hold">
                                          <p:stCondLst>
                                            <p:cond delay="1999"/>
                                          </p:stCondLst>
                                        </p:cTn>
                                        <p:tgtEl>
                                          <p:spTgt spid="1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0" nodeType="clickEffect">
                                  <p:stCondLst>
                                    <p:cond delay="0"/>
                                  </p:stCondLst>
                                  <p:childTnLst>
                                    <p:animEffect transition="out" filter="randombar(horizontal)">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6" presetClass="exit" presetSubtype="0" fill="hold" grpId="0" nodeType="clickEffect">
                                  <p:stCondLst>
                                    <p:cond delay="0"/>
                                  </p:stCondLst>
                                  <p:childTnLst>
                                    <p:animEffect transition="out" filter="wipe(down)">
                                      <p:cBhvr>
                                        <p:cTn id="79" dur="180" accel="50000">
                                          <p:stCondLst>
                                            <p:cond delay="1820"/>
                                          </p:stCondLst>
                                        </p:cTn>
                                        <p:tgtEl>
                                          <p:spTgt spid="14"/>
                                        </p:tgtEl>
                                      </p:cBhvr>
                                    </p:animEffect>
                                    <p:anim calcmode="lin" valueType="num">
                                      <p:cBhvr>
                                        <p:cTn id="80"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81"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82"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3"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4"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5"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6"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87" dur="26">
                                          <p:stCondLst>
                                            <p:cond delay="620"/>
                                          </p:stCondLst>
                                        </p:cTn>
                                        <p:tgtEl>
                                          <p:spTgt spid="14"/>
                                        </p:tgtEl>
                                      </p:cBhvr>
                                      <p:to x="100000" y="60000"/>
                                    </p:animScale>
                                    <p:animScale>
                                      <p:cBhvr>
                                        <p:cTn id="88" dur="166" decel="50000">
                                          <p:stCondLst>
                                            <p:cond delay="646"/>
                                          </p:stCondLst>
                                        </p:cTn>
                                        <p:tgtEl>
                                          <p:spTgt spid="14"/>
                                        </p:tgtEl>
                                      </p:cBhvr>
                                      <p:to x="100000" y="100000"/>
                                    </p:animScale>
                                    <p:animScale>
                                      <p:cBhvr>
                                        <p:cTn id="89" dur="26">
                                          <p:stCondLst>
                                            <p:cond delay="1312"/>
                                          </p:stCondLst>
                                        </p:cTn>
                                        <p:tgtEl>
                                          <p:spTgt spid="14"/>
                                        </p:tgtEl>
                                      </p:cBhvr>
                                      <p:to x="100000" y="80000"/>
                                    </p:animScale>
                                    <p:animScale>
                                      <p:cBhvr>
                                        <p:cTn id="90" dur="166" decel="50000">
                                          <p:stCondLst>
                                            <p:cond delay="1338"/>
                                          </p:stCondLst>
                                        </p:cTn>
                                        <p:tgtEl>
                                          <p:spTgt spid="14"/>
                                        </p:tgtEl>
                                      </p:cBhvr>
                                      <p:to x="100000" y="100000"/>
                                    </p:animScale>
                                    <p:animScale>
                                      <p:cBhvr>
                                        <p:cTn id="91" dur="26">
                                          <p:stCondLst>
                                            <p:cond delay="1642"/>
                                          </p:stCondLst>
                                        </p:cTn>
                                        <p:tgtEl>
                                          <p:spTgt spid="14"/>
                                        </p:tgtEl>
                                      </p:cBhvr>
                                      <p:to x="100000" y="90000"/>
                                    </p:animScale>
                                    <p:animScale>
                                      <p:cBhvr>
                                        <p:cTn id="92" dur="166" decel="50000">
                                          <p:stCondLst>
                                            <p:cond delay="1668"/>
                                          </p:stCondLst>
                                        </p:cTn>
                                        <p:tgtEl>
                                          <p:spTgt spid="14"/>
                                        </p:tgtEl>
                                      </p:cBhvr>
                                      <p:to x="100000" y="100000"/>
                                    </p:animScale>
                                    <p:animScale>
                                      <p:cBhvr>
                                        <p:cTn id="93" dur="26">
                                          <p:stCondLst>
                                            <p:cond delay="1808"/>
                                          </p:stCondLst>
                                        </p:cTn>
                                        <p:tgtEl>
                                          <p:spTgt spid="14"/>
                                        </p:tgtEl>
                                      </p:cBhvr>
                                      <p:to x="100000" y="95000"/>
                                    </p:animScale>
                                    <p:animScale>
                                      <p:cBhvr>
                                        <p:cTn id="94" dur="166" decel="50000">
                                          <p:stCondLst>
                                            <p:cond delay="1834"/>
                                          </p:stCondLst>
                                        </p:cTn>
                                        <p:tgtEl>
                                          <p:spTgt spid="14"/>
                                        </p:tgtEl>
                                      </p:cBhvr>
                                      <p:to x="100000" y="100000"/>
                                    </p:animScale>
                                    <p:set>
                                      <p:cBhvr>
                                        <p:cTn id="95"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75" y="609600"/>
            <a:ext cx="8229600" cy="4343400"/>
          </a:xfrm>
        </p:spPr>
        <p:txBody>
          <a:bodyPr>
            <a:noAutofit/>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BÀI </a:t>
            </a:r>
            <a:r>
              <a:rPr lang="en-US" sz="3200" dirty="0">
                <a:solidFill>
                  <a:srgbClr val="FF0000"/>
                </a:solidFill>
                <a:latin typeface="Times New Roman" panose="02020603050405020304" pitchFamily="18" charset="0"/>
                <a:cs typeface="Times New Roman" panose="02020603050405020304" pitchFamily="18" charset="0"/>
              </a:rPr>
              <a:t>3. </a:t>
            </a:r>
            <a:r>
              <a:rPr lang="en-US" sz="3200" dirty="0" err="1">
                <a:solidFill>
                  <a:srgbClr val="FF0000"/>
                </a:solidFill>
                <a:latin typeface="Times New Roman" panose="02020603050405020304" pitchFamily="18" charset="0"/>
                <a:cs typeface="Times New Roman" panose="02020603050405020304" pitchFamily="18" charset="0"/>
              </a:rPr>
              <a:t>QUY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AN </a:t>
            </a:r>
            <a:r>
              <a:rPr lang="en-US" sz="3200" dirty="0" err="1">
                <a:solidFill>
                  <a:srgbClr val="FF0000"/>
                </a:solidFill>
                <a:latin typeface="Times New Roman" panose="02020603050405020304" pitchFamily="18" charset="0"/>
                <a:cs typeface="Times New Roman" panose="02020603050405020304" pitchFamily="18" charset="0"/>
              </a:rPr>
              <a:t>TOÀN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PHÒNG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THIỆU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CỤ</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SỬ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LÚP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HIỂN</a:t>
            </a:r>
            <a:r>
              <a:rPr lang="en-US" sz="3200" dirty="0">
                <a:solidFill>
                  <a:srgbClr val="FF0000"/>
                </a:solidFill>
                <a:latin typeface="Times New Roman" panose="02020603050405020304" pitchFamily="18" charset="0"/>
                <a:cs typeface="Times New Roman" panose="02020603050405020304" pitchFamily="18" charset="0"/>
              </a:rPr>
              <a:t> VI </a:t>
            </a:r>
            <a:r>
              <a:rPr lang="en-US" sz="3200" dirty="0" err="1">
                <a:solidFill>
                  <a:srgbClr val="FF0000"/>
                </a:solidFill>
                <a:latin typeface="Times New Roman" panose="02020603050405020304" pitchFamily="18" charset="0"/>
                <a:cs typeface="Times New Roman" panose="02020603050405020304" pitchFamily="18" charset="0"/>
              </a:rPr>
              <a:t>QUANG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HỌC</a:t>
            </a:r>
            <a:r>
              <a:rPr lang="vi-VN" sz="3200" dirty="0" smtClean="0"/>
              <a:t/>
            </a:r>
            <a:br>
              <a:rPr lang="vi-VN" sz="3200" dirty="0" smtClean="0"/>
            </a:br>
            <a:r>
              <a:rPr lang="vi-VN" sz="3200" dirty="0" smtClean="0">
                <a:effectLst/>
              </a:rPr>
              <a:t>Môn </a:t>
            </a:r>
            <a:r>
              <a:rPr lang="vi-VN" sz="3200" dirty="0">
                <a:effectLst/>
              </a:rPr>
              <a:t>học: Khoa học tự nhiên lớp 6</a:t>
            </a:r>
            <a:br>
              <a:rPr lang="vi-VN" sz="3200" dirty="0">
                <a:effectLst/>
              </a:rPr>
            </a:br>
            <a:r>
              <a:rPr lang="vi-VN" sz="3200" dirty="0">
                <a:effectLst/>
              </a:rPr>
              <a:t>Thời gian thực hiện: 04 </a:t>
            </a:r>
            <a:r>
              <a:rPr lang="vi-VN" sz="3200" dirty="0" smtClean="0">
                <a:effectLst/>
              </a:rPr>
              <a:t>tiết</a:t>
            </a:r>
            <a:endParaRPr lang="vi-VN" sz="3200" dirty="0">
              <a:effectLst/>
            </a:endParaRPr>
          </a:p>
        </p:txBody>
      </p:sp>
      <p:sp>
        <p:nvSpPr>
          <p:cNvPr id="2" name="AutoShape 2" descr="Sở Giáo Dục và Đào Tạo TP Hồ Chí Minh | Cổng dữ liệu mở Thành Phố Hồ Chí  M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2818" y="121293"/>
            <a:ext cx="1132322" cy="113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69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58850" y="327025"/>
            <a:ext cx="7820025" cy="563563"/>
          </a:xfrm>
        </p:spPr>
        <p:txBody>
          <a:bodyPr/>
          <a:lstStyle/>
          <a:p>
            <a:pPr eaLnBrk="1" hangingPunct="1"/>
            <a:r>
              <a:rPr lang="en-US" altLang="en-US" sz="2000" b="1" smtClean="0"/>
              <a:t>2. Kí hiệu cảnh báo trong phòng thực hành</a:t>
            </a:r>
            <a:endParaRPr lang="en-US" altLang="en-US" sz="2000" smtClean="0"/>
          </a:p>
        </p:txBody>
      </p:sp>
      <p:sp>
        <p:nvSpPr>
          <p:cNvPr id="18435" name="AutoShape 8"/>
          <p:cNvSpPr>
            <a:spLocks noChangeAspect="1" noChangeArrowheads="1" noTextEdit="1"/>
          </p:cNvSpPr>
          <p:nvPr/>
        </p:nvSpPr>
        <p:spPr bwMode="gray">
          <a:xfrm flipH="1">
            <a:off x="4868863" y="31480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18436" name="Rectangle 2"/>
          <p:cNvSpPr>
            <a:spLocks noChangeArrowheads="1"/>
          </p:cNvSpPr>
          <p:nvPr/>
        </p:nvSpPr>
        <p:spPr bwMode="auto">
          <a:xfrm>
            <a:off x="107950" y="2835275"/>
            <a:ext cx="78486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42900" algn="just">
              <a:spcBef>
                <a:spcPts val="600"/>
              </a:spcBef>
              <a:spcAft>
                <a:spcPts val="600"/>
              </a:spcAft>
            </a:pPr>
            <a:r>
              <a:rPr lang="en-US" altLang="en-US" sz="2800" b="1">
                <a:solidFill>
                  <a:srgbClr val="002060"/>
                </a:solidFill>
                <a:latin typeface="Times New Roman" pitchFamily="18" charset="0"/>
                <a:cs typeface="Calibri" pitchFamily="34" charset="0"/>
              </a:rPr>
              <a:t>Câu 1. </a:t>
            </a:r>
            <a:r>
              <a:rPr lang="en-US" altLang="en-US" sz="2800">
                <a:solidFill>
                  <a:srgbClr val="002060"/>
                </a:solidFill>
                <a:latin typeface="Times New Roman" pitchFamily="18" charset="0"/>
                <a:cs typeface="Calibri" pitchFamily="34" charset="0"/>
              </a:rPr>
              <a:t>Tác dụng, ý nghĩa của các kí hiệu cảnh báo trong PTH: </a:t>
            </a:r>
          </a:p>
          <a:p>
            <a:pPr indent="342900" algn="just">
              <a:spcBef>
                <a:spcPts val="600"/>
              </a:spcBef>
              <a:spcAft>
                <a:spcPts val="600"/>
              </a:spcAft>
            </a:pPr>
            <a:r>
              <a:rPr lang="en-US" altLang="en-US" sz="2800">
                <a:latin typeface="Times New Roman" pitchFamily="18" charset="0"/>
                <a:cs typeface="Times New Roman" pitchFamily="18" charset="0"/>
              </a:rPr>
              <a:t>Để giúp chủ động phòng tránh và giảm thiểu các rủi ro, nguy hiểm trong quá trình làm thí nghiệm. Các kí hiệu cảnh báo thường gặp trong PTH gồm: Chất dễ cháy, chất ăn mòn, chất độc môi trường, chất độc sinh học, nguy hiểm về điện, hóa chất độc hại, chất phóng xạ, cấm lửa, lối thoát hiểm....</a:t>
            </a:r>
            <a:endParaRPr lang="en-US" altLang="en-US" sz="2800">
              <a:solidFill>
                <a:srgbClr val="002060"/>
              </a:solidFill>
              <a:latin typeface="Times New Roman" pitchFamily="18" charset="0"/>
              <a:ea typeface="Calibri" pitchFamily="34" charset="0"/>
              <a:cs typeface="Times New Roman" pitchFamily="18" charset="0"/>
            </a:endParaRPr>
          </a:p>
        </p:txBody>
      </p:sp>
      <p:pic>
        <p:nvPicPr>
          <p:cNvPr id="1843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119188"/>
            <a:ext cx="15113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
          <p:cNvSpPr>
            <a:spLocks noChangeArrowheads="1"/>
          </p:cNvSpPr>
          <p:nvPr/>
        </p:nvSpPr>
        <p:spPr bwMode="auto">
          <a:xfrm>
            <a:off x="2109788" y="1303338"/>
            <a:ext cx="170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b="1">
                <a:solidFill>
                  <a:srgbClr val="FF0000"/>
                </a:solidFill>
                <a:latin typeface="Times New Roman" pitchFamily="18" charset="0"/>
                <a:cs typeface="Calibri" pitchFamily="34" charset="0"/>
              </a:rPr>
              <a:t>ĐÁP ÁN</a:t>
            </a:r>
            <a:endParaRPr lang="en-US" altLang="en-US" sz="3200" b="1">
              <a:solidFill>
                <a:srgbClr val="FF0000"/>
              </a:solidFill>
            </a:endParaRPr>
          </a:p>
        </p:txBody>
      </p:sp>
    </p:spTree>
    <p:extLst>
      <p:ext uri="{BB962C8B-B14F-4D97-AF65-F5344CB8AC3E}">
        <p14:creationId xmlns:p14="http://schemas.microsoft.com/office/powerpoint/2010/main" val="537985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58850" y="327025"/>
            <a:ext cx="7820025" cy="563563"/>
          </a:xfrm>
        </p:spPr>
        <p:txBody>
          <a:bodyPr/>
          <a:lstStyle/>
          <a:p>
            <a:pPr eaLnBrk="1" hangingPunct="1"/>
            <a:r>
              <a:rPr lang="en-US" altLang="en-US" sz="2000" b="1" smtClean="0"/>
              <a:t>2. Kí hiệu cảnh báo trong phòng thực hành</a:t>
            </a:r>
            <a:endParaRPr lang="en-US" altLang="en-US" sz="2000" smtClean="0"/>
          </a:p>
        </p:txBody>
      </p:sp>
      <p:sp>
        <p:nvSpPr>
          <p:cNvPr id="22531" name="AutoShape 8"/>
          <p:cNvSpPr>
            <a:spLocks noChangeAspect="1" noChangeArrowheads="1" noTextEdit="1"/>
          </p:cNvSpPr>
          <p:nvPr/>
        </p:nvSpPr>
        <p:spPr bwMode="gray">
          <a:xfrm flipH="1">
            <a:off x="4868863" y="31480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235200"/>
            <a:ext cx="3349625"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ChangeArrowheads="1"/>
          </p:cNvSpPr>
          <p:nvPr/>
        </p:nvSpPr>
        <p:spPr bwMode="auto">
          <a:xfrm>
            <a:off x="179388" y="2124075"/>
            <a:ext cx="43148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200"/>
              <a:t>=&gt; Sử dụng kí hiệu cảnh báo thay cho mô tả bằng chữ vì: Kí hiệu cảnh báo có hình dạng và màu sắc riêng dễ nhận biết.</a:t>
            </a:r>
          </a:p>
        </p:txBody>
      </p:sp>
      <p:sp>
        <p:nvSpPr>
          <p:cNvPr id="22534" name="Rectangle 7"/>
          <p:cNvSpPr>
            <a:spLocks noChangeArrowheads="1"/>
          </p:cNvSpPr>
          <p:nvPr/>
        </p:nvSpPr>
        <p:spPr bwMode="auto">
          <a:xfrm>
            <a:off x="755650" y="1209675"/>
            <a:ext cx="180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b="1">
                <a:solidFill>
                  <a:srgbClr val="FF0000"/>
                </a:solidFill>
                <a:latin typeface="Times New Roman" pitchFamily="18" charset="0"/>
                <a:cs typeface="Calibri" pitchFamily="34" charset="0"/>
              </a:rPr>
              <a:t>ĐÁP ÁN </a:t>
            </a:r>
            <a:endParaRPr lang="en-US" altLang="en-US" sz="3200" b="1">
              <a:solidFill>
                <a:srgbClr val="FF0000"/>
              </a:solidFill>
            </a:endParaRPr>
          </a:p>
        </p:txBody>
      </p:sp>
    </p:spTree>
    <p:extLst>
      <p:ext uri="{BB962C8B-B14F-4D97-AF65-F5344CB8AC3E}">
        <p14:creationId xmlns:p14="http://schemas.microsoft.com/office/powerpoint/2010/main" val="4171848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58850" y="327025"/>
            <a:ext cx="7820025" cy="563563"/>
          </a:xfrm>
        </p:spPr>
        <p:txBody>
          <a:bodyPr/>
          <a:lstStyle/>
          <a:p>
            <a:pPr eaLnBrk="1" hangingPunct="1"/>
            <a:r>
              <a:rPr lang="en-US" altLang="en-US" sz="2000" b="1" smtClean="0"/>
              <a:t>2. Kí hiệu cảnh báo trong phòng thực hành</a:t>
            </a:r>
            <a:endParaRPr lang="en-US" altLang="en-US" sz="2000" smtClean="0"/>
          </a:p>
        </p:txBody>
      </p:sp>
      <p:sp>
        <p:nvSpPr>
          <p:cNvPr id="21507" name="AutoShape 8"/>
          <p:cNvSpPr>
            <a:spLocks noChangeAspect="1" noChangeArrowheads="1" noTextEdit="1"/>
          </p:cNvSpPr>
          <p:nvPr/>
        </p:nvSpPr>
        <p:spPr bwMode="gray">
          <a:xfrm flipH="1">
            <a:off x="4868863" y="31480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pic>
        <p:nvPicPr>
          <p:cNvPr id="2150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1117600"/>
            <a:ext cx="792163"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3"/>
          <p:cNvSpPr>
            <a:spLocks noChangeArrowheads="1"/>
          </p:cNvSpPr>
          <p:nvPr/>
        </p:nvSpPr>
        <p:spPr bwMode="auto">
          <a:xfrm>
            <a:off x="107950" y="1885950"/>
            <a:ext cx="80645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b="1">
                <a:solidFill>
                  <a:srgbClr val="002060"/>
                </a:solidFill>
                <a:latin typeface="Times New Roman" pitchFamily="18" charset="0"/>
                <a:ea typeface="Calibri" pitchFamily="34" charset="0"/>
                <a:cs typeface="Times New Roman" pitchFamily="18" charset="0"/>
              </a:rPr>
              <a:t>Câu 2</a:t>
            </a:r>
            <a:r>
              <a:rPr lang="en-US" altLang="en-US" sz="2800">
                <a:solidFill>
                  <a:srgbClr val="002060"/>
                </a:solidFill>
                <a:latin typeface="Times New Roman" pitchFamily="18" charset="0"/>
                <a:ea typeface="Calibri" pitchFamily="34" charset="0"/>
                <a:cs typeface="Times New Roman" pitchFamily="18" charset="0"/>
              </a:rPr>
              <a:t>. Phân biệt các kí hiệu cảnh báo trong PTH: </a:t>
            </a:r>
            <a:r>
              <a:rPr lang="en-US" altLang="en-US" sz="2800">
                <a:latin typeface="Times New Roman" pitchFamily="18" charset="0"/>
                <a:ea typeface="Calibri" pitchFamily="34" charset="0"/>
                <a:cs typeface="Times New Roman" pitchFamily="18" charset="0"/>
              </a:rPr>
              <a:t>Mỗi kí hiệu cảnh báo thường có hình dạng và màu sắc riêng để dễ nhận biết:</a:t>
            </a:r>
          </a:p>
          <a:p>
            <a:pPr algn="just"/>
            <a:r>
              <a:rPr lang="en-US" altLang="en-US" sz="2800" b="1" u="sng">
                <a:latin typeface="Times New Roman" pitchFamily="18" charset="0"/>
                <a:ea typeface="Calibri" pitchFamily="34" charset="0"/>
                <a:cs typeface="Times New Roman" pitchFamily="18" charset="0"/>
              </a:rPr>
              <a:t>* Kí hiệu cảnh báo cấm: </a:t>
            </a:r>
            <a:r>
              <a:rPr lang="en-US" altLang="en-US" sz="2800">
                <a:latin typeface="Times New Roman" pitchFamily="18" charset="0"/>
                <a:ea typeface="Calibri" pitchFamily="34" charset="0"/>
                <a:cs typeface="Times New Roman" pitchFamily="18" charset="0"/>
              </a:rPr>
              <a:t>Hình tròn, viền đỏ, nền trắng, hình đen.</a:t>
            </a:r>
          </a:p>
          <a:p>
            <a:pPr algn="just"/>
            <a:r>
              <a:rPr lang="en-US" altLang="en-US" sz="2800" b="1" u="sng">
                <a:latin typeface="Times New Roman" pitchFamily="18" charset="0"/>
                <a:ea typeface="Calibri" pitchFamily="34" charset="0"/>
                <a:cs typeface="Times New Roman" pitchFamily="18" charset="0"/>
              </a:rPr>
              <a:t>* Kí hiệu cảnh báo các khu vực nguy hiểm: </a:t>
            </a:r>
            <a:r>
              <a:rPr lang="en-US" altLang="en-US" sz="2800">
                <a:latin typeface="Times New Roman" pitchFamily="18" charset="0"/>
                <a:ea typeface="Calibri" pitchFamily="34" charset="0"/>
                <a:cs typeface="Times New Roman" pitchFamily="18" charset="0"/>
              </a:rPr>
              <a:t>Hình tam giác đều, viền đen hoặc đỏ, nền vàng, hình đen.</a:t>
            </a:r>
          </a:p>
          <a:p>
            <a:pPr algn="just"/>
            <a:r>
              <a:rPr lang="en-US" altLang="en-US" sz="2800" b="1" u="sng">
                <a:latin typeface="Times New Roman" pitchFamily="18" charset="0"/>
                <a:ea typeface="Calibri" pitchFamily="34" charset="0"/>
                <a:cs typeface="Times New Roman" pitchFamily="18" charset="0"/>
              </a:rPr>
              <a:t>* Kí hiệu cảnh báo nguy hại do hóa chất gây ra: </a:t>
            </a:r>
            <a:r>
              <a:rPr lang="en-US" altLang="en-US" sz="2800">
                <a:latin typeface="Times New Roman" pitchFamily="18" charset="0"/>
                <a:ea typeface="Calibri" pitchFamily="34" charset="0"/>
                <a:cs typeface="Times New Roman" pitchFamily="18" charset="0"/>
              </a:rPr>
              <a:t>Hình vuông, viền đen, nền đỏ, hình đen.</a:t>
            </a:r>
          </a:p>
          <a:p>
            <a:pPr algn="just"/>
            <a:r>
              <a:rPr lang="en-US" altLang="en-US" sz="2800" b="1" u="sng">
                <a:latin typeface="Times New Roman" pitchFamily="18" charset="0"/>
                <a:ea typeface="Calibri" pitchFamily="34" charset="0"/>
                <a:cs typeface="Times New Roman" pitchFamily="18" charset="0"/>
              </a:rPr>
              <a:t>* Kí hiệu cảnh báo chỉ dẫn thực hiện: </a:t>
            </a:r>
            <a:r>
              <a:rPr lang="en-US" altLang="en-US" sz="2800">
                <a:latin typeface="Times New Roman" pitchFamily="18" charset="0"/>
                <a:ea typeface="Calibri" pitchFamily="34" charset="0"/>
                <a:cs typeface="Times New Roman" pitchFamily="18" charset="0"/>
              </a:rPr>
              <a:t>Hình chữ nhật, nền xanh hoặc đỏ, trắng.</a:t>
            </a:r>
          </a:p>
        </p:txBody>
      </p:sp>
      <p:sp>
        <p:nvSpPr>
          <p:cNvPr id="21510" name="Rectangle 7"/>
          <p:cNvSpPr>
            <a:spLocks noChangeArrowheads="1"/>
          </p:cNvSpPr>
          <p:nvPr/>
        </p:nvSpPr>
        <p:spPr bwMode="auto">
          <a:xfrm>
            <a:off x="755650" y="1209675"/>
            <a:ext cx="180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b="1">
                <a:solidFill>
                  <a:srgbClr val="FF0000"/>
                </a:solidFill>
                <a:latin typeface="Times New Roman" pitchFamily="18" charset="0"/>
                <a:cs typeface="Calibri" pitchFamily="34" charset="0"/>
              </a:rPr>
              <a:t>ĐÁP ÁN </a:t>
            </a:r>
            <a:endParaRPr lang="en-US" altLang="en-US" sz="3200" b="1">
              <a:solidFill>
                <a:srgbClr val="FF0000"/>
              </a:solidFill>
            </a:endParaRPr>
          </a:p>
        </p:txBody>
      </p:sp>
    </p:spTree>
    <p:extLst>
      <p:ext uri="{BB962C8B-B14F-4D97-AF65-F5344CB8AC3E}">
        <p14:creationId xmlns:p14="http://schemas.microsoft.com/office/powerpoint/2010/main" val="1047172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58850" y="327025"/>
            <a:ext cx="7820025" cy="563563"/>
          </a:xfrm>
        </p:spPr>
        <p:txBody>
          <a:bodyPr/>
          <a:lstStyle/>
          <a:p>
            <a:pPr eaLnBrk="1" hangingPunct="1"/>
            <a:r>
              <a:rPr lang="en-US" altLang="en-US" sz="2000" b="1" smtClean="0"/>
              <a:t>2. Kí hiệu cảnh báo trong phòng thực hành</a:t>
            </a:r>
            <a:endParaRPr lang="en-US" altLang="en-US" sz="2000" smtClean="0"/>
          </a:p>
        </p:txBody>
      </p:sp>
      <p:sp>
        <p:nvSpPr>
          <p:cNvPr id="19459" name="AutoShape 8"/>
          <p:cNvSpPr>
            <a:spLocks noChangeAspect="1" noChangeArrowheads="1" noTextEdit="1"/>
          </p:cNvSpPr>
          <p:nvPr/>
        </p:nvSpPr>
        <p:spPr bwMode="gray">
          <a:xfrm flipH="1">
            <a:off x="4868863" y="31480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pic>
        <p:nvPicPr>
          <p:cNvPr id="1946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0" y="996950"/>
            <a:ext cx="20859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1"/>
          <p:cNvSpPr>
            <a:spLocks noChangeArrowheads="1"/>
          </p:cNvSpPr>
          <p:nvPr/>
        </p:nvSpPr>
        <p:spPr bwMode="auto">
          <a:xfrm>
            <a:off x="179388" y="3041650"/>
            <a:ext cx="799306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buFont typeface="Arial" charset="0"/>
              <a:buChar char="•"/>
            </a:pPr>
            <a:r>
              <a:rPr lang="en-US" altLang="en-US" sz="3200" dirty="0" err="1"/>
              <a:t>GV</a:t>
            </a:r>
            <a:r>
              <a:rPr lang="en-US" altLang="en-US" sz="3200" dirty="0"/>
              <a:t> chia </a:t>
            </a:r>
            <a:r>
              <a:rPr lang="en-US" altLang="en-US" sz="3200" dirty="0" err="1"/>
              <a:t>lớp</a:t>
            </a:r>
            <a:r>
              <a:rPr lang="en-US" altLang="en-US" sz="3200" dirty="0"/>
              <a:t> </a:t>
            </a:r>
            <a:r>
              <a:rPr lang="en-US" altLang="en-US" sz="3200" dirty="0" err="1"/>
              <a:t>thành</a:t>
            </a:r>
            <a:r>
              <a:rPr lang="en-US" altLang="en-US" sz="3200" dirty="0"/>
              <a:t> 4 </a:t>
            </a:r>
            <a:r>
              <a:rPr lang="en-US" altLang="en-US" sz="3200" dirty="0" err="1"/>
              <a:t>nhóm</a:t>
            </a:r>
            <a:r>
              <a:rPr lang="en-US" altLang="en-US" sz="3200" dirty="0" smtClean="0"/>
              <a:t>:. </a:t>
            </a:r>
            <a:r>
              <a:rPr lang="en-US" altLang="en-US" sz="3200" dirty="0" err="1"/>
              <a:t>Trong</a:t>
            </a:r>
            <a:r>
              <a:rPr lang="en-US" altLang="en-US" sz="3200" dirty="0"/>
              <a:t> 2 </a:t>
            </a:r>
            <a:r>
              <a:rPr lang="en-US" altLang="en-US" sz="3200" dirty="0" err="1"/>
              <a:t>phút</a:t>
            </a:r>
            <a:r>
              <a:rPr lang="en-US" altLang="en-US" sz="3200" dirty="0"/>
              <a:t>: </a:t>
            </a:r>
            <a:r>
              <a:rPr lang="en-US" altLang="en-US" sz="3200" dirty="0" err="1"/>
              <a:t>Đọc</a:t>
            </a:r>
            <a:r>
              <a:rPr lang="en-US" altLang="en-US" sz="3200" dirty="0"/>
              <a:t> </a:t>
            </a:r>
            <a:r>
              <a:rPr lang="en-US" altLang="en-US" sz="3200" dirty="0" err="1"/>
              <a:t>SGK</a:t>
            </a:r>
            <a:r>
              <a:rPr lang="en-US" altLang="en-US" sz="3200" dirty="0"/>
              <a:t>, </a:t>
            </a:r>
            <a:r>
              <a:rPr lang="en-US" altLang="en-US" sz="3200" dirty="0" err="1"/>
              <a:t>sắp</a:t>
            </a:r>
            <a:r>
              <a:rPr lang="en-US" altLang="en-US" sz="3200" dirty="0"/>
              <a:t> </a:t>
            </a:r>
            <a:r>
              <a:rPr lang="en-US" altLang="en-US" sz="3200" dirty="0" err="1"/>
              <a:t>xếp</a:t>
            </a:r>
            <a:r>
              <a:rPr lang="en-US" altLang="en-US" sz="3200" dirty="0"/>
              <a:t> </a:t>
            </a:r>
            <a:r>
              <a:rPr lang="en-US" altLang="en-US" sz="3200" dirty="0" err="1"/>
              <a:t>các</a:t>
            </a:r>
            <a:r>
              <a:rPr lang="en-US" altLang="en-US" sz="3200" dirty="0"/>
              <a:t> </a:t>
            </a:r>
            <a:r>
              <a:rPr lang="en-US" altLang="en-US" sz="3200" dirty="0" err="1"/>
              <a:t>kí</a:t>
            </a:r>
            <a:r>
              <a:rPr lang="en-US" altLang="en-US" sz="3200" dirty="0"/>
              <a:t> </a:t>
            </a:r>
            <a:r>
              <a:rPr lang="en-US" altLang="en-US" sz="3200" dirty="0" err="1"/>
              <a:t>hiệu</a:t>
            </a:r>
            <a:r>
              <a:rPr lang="en-US" altLang="en-US" sz="3200" dirty="0"/>
              <a:t> </a:t>
            </a:r>
            <a:r>
              <a:rPr lang="en-US" altLang="en-US" sz="3200" dirty="0" err="1"/>
              <a:t>đúng</a:t>
            </a:r>
            <a:r>
              <a:rPr lang="en-US" altLang="en-US" sz="3200" dirty="0"/>
              <a:t> 4 </a:t>
            </a:r>
            <a:r>
              <a:rPr lang="en-US" altLang="en-US" sz="3200" dirty="0" err="1"/>
              <a:t>nhóm</a:t>
            </a:r>
            <a:r>
              <a:rPr lang="en-US" altLang="en-US" sz="3200" dirty="0"/>
              <a:t>. </a:t>
            </a:r>
          </a:p>
          <a:p>
            <a:pPr marL="285750" indent="-285750" algn="just">
              <a:buFont typeface="Arial" charset="0"/>
              <a:buChar char="•"/>
            </a:pPr>
            <a:r>
              <a:rPr lang="en-US" altLang="en-US" sz="3200" dirty="0" err="1"/>
              <a:t>Đội</a:t>
            </a:r>
            <a:r>
              <a:rPr lang="en-US" altLang="en-US" sz="3200" dirty="0"/>
              <a:t> </a:t>
            </a:r>
            <a:r>
              <a:rPr lang="en-US" altLang="en-US" sz="3200" dirty="0" err="1"/>
              <a:t>thắng</a:t>
            </a:r>
            <a:r>
              <a:rPr lang="en-US" altLang="en-US" sz="3200" dirty="0"/>
              <a:t>: </a:t>
            </a:r>
            <a:r>
              <a:rPr lang="en-US" altLang="en-US" sz="3200" dirty="0" err="1"/>
              <a:t>Sắp</a:t>
            </a:r>
            <a:r>
              <a:rPr lang="en-US" altLang="en-US" sz="3200" dirty="0"/>
              <a:t> </a:t>
            </a:r>
            <a:r>
              <a:rPr lang="en-US" altLang="en-US" sz="3200" dirty="0" err="1"/>
              <a:t>xếp</a:t>
            </a:r>
            <a:r>
              <a:rPr lang="en-US" altLang="en-US" sz="3200" dirty="0"/>
              <a:t> </a:t>
            </a:r>
            <a:r>
              <a:rPr lang="en-US" altLang="en-US" sz="3200" dirty="0" err="1"/>
              <a:t>đúng</a:t>
            </a:r>
            <a:r>
              <a:rPr lang="en-US" altLang="en-US" sz="3200" dirty="0"/>
              <a:t> </a:t>
            </a:r>
            <a:r>
              <a:rPr lang="en-US" altLang="en-US" sz="3200" dirty="0" err="1"/>
              <a:t>và</a:t>
            </a:r>
            <a:r>
              <a:rPr lang="en-US" altLang="en-US" sz="3200" dirty="0"/>
              <a:t> </a:t>
            </a:r>
            <a:r>
              <a:rPr lang="en-US" altLang="en-US" sz="3200" dirty="0" err="1"/>
              <a:t>nhanh</a:t>
            </a:r>
            <a:r>
              <a:rPr lang="en-US" altLang="en-US" sz="3200" dirty="0"/>
              <a:t> </a:t>
            </a:r>
            <a:r>
              <a:rPr lang="en-US" altLang="en-US" sz="3200" dirty="0" err="1"/>
              <a:t>nhất</a:t>
            </a:r>
            <a:r>
              <a:rPr lang="en-US" altLang="en-US" sz="3200" dirty="0"/>
              <a:t>.</a:t>
            </a:r>
          </a:p>
          <a:p>
            <a:pPr marL="285750" indent="-285750" algn="just">
              <a:buFont typeface="Arial" charset="0"/>
              <a:buChar char="•"/>
            </a:pPr>
            <a:r>
              <a:rPr lang="en-US" altLang="en-US" sz="3200" dirty="0" err="1"/>
              <a:t>Đội</a:t>
            </a:r>
            <a:r>
              <a:rPr lang="en-US" altLang="en-US" sz="3200" dirty="0"/>
              <a:t> </a:t>
            </a:r>
            <a:r>
              <a:rPr lang="en-US" altLang="en-US" sz="3200" dirty="0" err="1"/>
              <a:t>khác</a:t>
            </a:r>
            <a:r>
              <a:rPr lang="en-US" altLang="en-US" sz="3200" dirty="0"/>
              <a:t> </a:t>
            </a:r>
            <a:r>
              <a:rPr lang="en-US" altLang="en-US" sz="3200" dirty="0" err="1"/>
              <a:t>nhận</a:t>
            </a:r>
            <a:r>
              <a:rPr lang="en-US" altLang="en-US" sz="3200" dirty="0"/>
              <a:t> </a:t>
            </a:r>
            <a:r>
              <a:rPr lang="en-US" altLang="en-US" sz="3200" dirty="0" err="1"/>
              <a:t>xét</a:t>
            </a:r>
            <a:r>
              <a:rPr lang="en-US" altLang="en-US" sz="3200" dirty="0"/>
              <a:t>, </a:t>
            </a:r>
            <a:r>
              <a:rPr lang="en-US" altLang="en-US" sz="3200" dirty="0" err="1"/>
              <a:t>bổ</a:t>
            </a:r>
            <a:r>
              <a:rPr lang="en-US" altLang="en-US" sz="3200" dirty="0"/>
              <a:t> sung, </a:t>
            </a:r>
            <a:r>
              <a:rPr lang="en-US" altLang="en-US" sz="3200" dirty="0" err="1"/>
              <a:t>đánh</a:t>
            </a:r>
            <a:r>
              <a:rPr lang="en-US" altLang="en-US" sz="3200" dirty="0"/>
              <a:t> </a:t>
            </a:r>
            <a:r>
              <a:rPr lang="en-US" altLang="en-US" sz="3200" dirty="0" err="1"/>
              <a:t>giá</a:t>
            </a:r>
            <a:r>
              <a:rPr lang="en-US" altLang="en-US" sz="3200" dirty="0"/>
              <a:t>.</a:t>
            </a:r>
          </a:p>
        </p:txBody>
      </p:sp>
      <p:sp>
        <p:nvSpPr>
          <p:cNvPr id="19462" name="Rectangle 7"/>
          <p:cNvSpPr>
            <a:spLocks noChangeArrowheads="1"/>
          </p:cNvSpPr>
          <p:nvPr/>
        </p:nvSpPr>
        <p:spPr bwMode="auto">
          <a:xfrm>
            <a:off x="755650" y="1209675"/>
            <a:ext cx="4784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b="1">
                <a:solidFill>
                  <a:srgbClr val="FF0000"/>
                </a:solidFill>
                <a:latin typeface="Times New Roman" pitchFamily="18" charset="0"/>
                <a:cs typeface="Calibri" pitchFamily="34" charset="0"/>
              </a:rPr>
              <a:t>TRÒ CHƠI: ĐOÀN KẾT </a:t>
            </a:r>
            <a:endParaRPr lang="en-US" altLang="en-US" sz="3200" b="1">
              <a:solidFill>
                <a:srgbClr val="FF0000"/>
              </a:solidFill>
            </a:endParaRPr>
          </a:p>
        </p:txBody>
      </p:sp>
    </p:spTree>
    <p:extLst>
      <p:ext uri="{BB962C8B-B14F-4D97-AF65-F5344CB8AC3E}">
        <p14:creationId xmlns:p14="http://schemas.microsoft.com/office/powerpoint/2010/main" val="4082741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02 PHÚT</a:t>
            </a:r>
          </a:p>
        </p:txBody>
      </p:sp>
      <p:sp>
        <p:nvSpPr>
          <p:cNvPr id="4" name="Footer Placeholder 3"/>
          <p:cNvSpPr>
            <a:spLocks noGrp="1"/>
          </p:cNvSpPr>
          <p:nvPr>
            <p:ph type="ftr" sz="quarter" idx="11"/>
          </p:nvPr>
        </p:nvSpPr>
        <p:spPr/>
        <p:txBody>
          <a:bodyPr/>
          <a:lstStyle/>
          <a:p>
            <a:pPr>
              <a:defRPr/>
            </a:pPr>
            <a:r>
              <a:rPr lang="en-US" smtClean="0"/>
              <a:t>www.themegallery.com</a:t>
            </a:r>
            <a:endParaRPr lang="en-US"/>
          </a:p>
        </p:txBody>
      </p:sp>
      <p:pic>
        <p:nvPicPr>
          <p:cNvPr id="5" name="Countdown 2 minutes-Nho.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827088" y="1730375"/>
            <a:ext cx="6923087"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372225" y="6345238"/>
            <a:ext cx="1800225" cy="496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156470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39353320"/>
              </p:ext>
            </p:extLst>
          </p:nvPr>
        </p:nvGraphicFramePr>
        <p:xfrm>
          <a:off x="457201" y="152401"/>
          <a:ext cx="7079932" cy="6798989"/>
        </p:xfrm>
        <a:graphic>
          <a:graphicData uri="http://schemas.openxmlformats.org/drawingml/2006/table">
            <a:tbl>
              <a:tblPr firstRow="1" firstCol="1" bandRow="1">
                <a:tableStyleId>{5C22544A-7EE6-4342-B048-85BDC9FD1C3A}</a:tableStyleId>
              </a:tblPr>
              <a:tblGrid>
                <a:gridCol w="1393395">
                  <a:extLst>
                    <a:ext uri="{9D8B030D-6E8A-4147-A177-3AD203B41FA5}">
                      <a16:colId xmlns:a16="http://schemas.microsoft.com/office/drawing/2014/main" val="20000"/>
                    </a:ext>
                  </a:extLst>
                </a:gridCol>
                <a:gridCol w="2364526">
                  <a:extLst>
                    <a:ext uri="{9D8B030D-6E8A-4147-A177-3AD203B41FA5}">
                      <a16:colId xmlns:a16="http://schemas.microsoft.com/office/drawing/2014/main" val="20001"/>
                    </a:ext>
                  </a:extLst>
                </a:gridCol>
                <a:gridCol w="3322011">
                  <a:extLst>
                    <a:ext uri="{9D8B030D-6E8A-4147-A177-3AD203B41FA5}">
                      <a16:colId xmlns:a16="http://schemas.microsoft.com/office/drawing/2014/main" val="20002"/>
                    </a:ext>
                  </a:extLst>
                </a:gridCol>
              </a:tblGrid>
              <a:tr h="433283">
                <a:tc>
                  <a:txBody>
                    <a:bodyPr/>
                    <a:lstStyle/>
                    <a:p>
                      <a:pPr marL="0" marR="0" algn="just">
                        <a:lnSpc>
                          <a:spcPct val="150000"/>
                        </a:lnSpc>
                        <a:spcBef>
                          <a:spcPts val="0"/>
                        </a:spcBef>
                        <a:spcAft>
                          <a:spcPts val="0"/>
                        </a:spcAft>
                      </a:pPr>
                      <a:r>
                        <a:rPr lang="en-US" sz="2000" dirty="0" err="1">
                          <a:effectLst/>
                        </a:rPr>
                        <a:t>Biển</a:t>
                      </a:r>
                      <a:r>
                        <a:rPr lang="en-US" sz="2000" dirty="0">
                          <a:effectLst/>
                        </a:rPr>
                        <a:t> </a:t>
                      </a:r>
                      <a:r>
                        <a:rPr lang="en-US" sz="2000" dirty="0" err="1">
                          <a:effectLst/>
                        </a:rPr>
                        <a:t>báo</a:t>
                      </a:r>
                      <a:endParaRPr lang="vi-VN" sz="2000" dirty="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err="1">
                          <a:effectLst/>
                        </a:rPr>
                        <a:t>Tên</a:t>
                      </a:r>
                      <a:r>
                        <a:rPr lang="en-US" sz="2000" dirty="0">
                          <a:effectLst/>
                        </a:rPr>
                        <a:t> </a:t>
                      </a:r>
                      <a:r>
                        <a:rPr lang="en-US" sz="2000" dirty="0" err="1">
                          <a:effectLst/>
                        </a:rPr>
                        <a:t>biển</a:t>
                      </a:r>
                      <a:r>
                        <a:rPr lang="en-US" sz="2000" dirty="0">
                          <a:effectLst/>
                        </a:rPr>
                        <a:t> </a:t>
                      </a:r>
                      <a:r>
                        <a:rPr lang="en-US" sz="2000" dirty="0" err="1">
                          <a:effectLst/>
                        </a:rPr>
                        <a:t>báo</a:t>
                      </a:r>
                      <a:r>
                        <a:rPr lang="en-US" sz="2000" dirty="0">
                          <a:effectLst/>
                        </a:rPr>
                        <a:t> </a:t>
                      </a:r>
                      <a:endParaRPr lang="vi-VN" sz="2000" dirty="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a:effectLst/>
                        </a:rPr>
                        <a:t>Ý </a:t>
                      </a:r>
                      <a:r>
                        <a:rPr lang="en-US" sz="2000" dirty="0" err="1">
                          <a:effectLst/>
                        </a:rPr>
                        <a:t>nghĩa</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1378629">
                <a:tc>
                  <a:txBody>
                    <a:bodyPr/>
                    <a:lstStyle/>
                    <a:p>
                      <a:pPr marL="0" marR="0" algn="just">
                        <a:lnSpc>
                          <a:spcPct val="150000"/>
                        </a:lnSpc>
                        <a:spcBef>
                          <a:spcPts val="0"/>
                        </a:spcBef>
                        <a:spcAft>
                          <a:spcPts val="0"/>
                        </a:spcAft>
                      </a:pPr>
                      <a:r>
                        <a:rPr lang="en-US" sz="2000" dirty="0">
                          <a:effectLst/>
                        </a:rPr>
                        <a:t> </a:t>
                      </a:r>
                      <a:endParaRPr lang="vi-VN" sz="2000" dirty="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err="1">
                          <a:effectLst/>
                        </a:rPr>
                        <a:t>Chất</a:t>
                      </a:r>
                      <a:r>
                        <a:rPr lang="en-US" sz="2000" dirty="0">
                          <a:effectLst/>
                        </a:rPr>
                        <a:t> </a:t>
                      </a:r>
                      <a:r>
                        <a:rPr lang="en-US" sz="2000" dirty="0" err="1">
                          <a:effectLst/>
                        </a:rPr>
                        <a:t>ăn</a:t>
                      </a:r>
                      <a:r>
                        <a:rPr lang="en-US" sz="2000" dirty="0">
                          <a:effectLst/>
                        </a:rPr>
                        <a:t> </a:t>
                      </a:r>
                      <a:r>
                        <a:rPr lang="en-US" sz="2000" dirty="0" err="1">
                          <a:effectLst/>
                        </a:rPr>
                        <a:t>mòn</a:t>
                      </a:r>
                      <a:endParaRPr lang="vi-VN" sz="2000" dirty="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err="1">
                          <a:effectLst/>
                        </a:rPr>
                        <a:t>Không</a:t>
                      </a:r>
                      <a:r>
                        <a:rPr lang="en-US" sz="2000" dirty="0">
                          <a:effectLst/>
                        </a:rPr>
                        <a:t> </a:t>
                      </a:r>
                      <a:r>
                        <a:rPr lang="en-US" sz="2000" dirty="0" err="1">
                          <a:effectLst/>
                        </a:rPr>
                        <a:t>để</a:t>
                      </a:r>
                      <a:r>
                        <a:rPr lang="en-US" sz="2000" dirty="0">
                          <a:effectLst/>
                        </a:rPr>
                        <a:t> </a:t>
                      </a:r>
                      <a:r>
                        <a:rPr lang="en-US" sz="2000" dirty="0" err="1">
                          <a:effectLst/>
                        </a:rPr>
                        <a:t>dây</a:t>
                      </a:r>
                      <a:r>
                        <a:rPr lang="en-US" sz="2000" dirty="0">
                          <a:effectLst/>
                        </a:rPr>
                        <a:t> </a:t>
                      </a:r>
                      <a:r>
                        <a:rPr lang="en-US" sz="2000" dirty="0" err="1">
                          <a:effectLst/>
                        </a:rPr>
                        <a:t>ra</a:t>
                      </a:r>
                      <a:r>
                        <a:rPr lang="en-US" sz="2000" dirty="0">
                          <a:effectLst/>
                        </a:rPr>
                        <a:t> </a:t>
                      </a:r>
                      <a:r>
                        <a:rPr lang="en-US" sz="2000" dirty="0" err="1">
                          <a:effectLst/>
                        </a:rPr>
                        <a:t>kim</a:t>
                      </a:r>
                      <a:r>
                        <a:rPr lang="en-US" sz="2000" dirty="0">
                          <a:effectLst/>
                        </a:rPr>
                        <a:t> </a:t>
                      </a:r>
                      <a:r>
                        <a:rPr lang="en-US" sz="2000" dirty="0" err="1">
                          <a:effectLst/>
                        </a:rPr>
                        <a:t>loại</a:t>
                      </a:r>
                      <a:r>
                        <a:rPr lang="en-US" sz="2000" dirty="0">
                          <a:effectLst/>
                        </a:rPr>
                        <a:t>, </a:t>
                      </a:r>
                      <a:r>
                        <a:rPr lang="en-US" sz="2000" dirty="0" err="1">
                          <a:effectLst/>
                        </a:rPr>
                        <a:t>các</a:t>
                      </a:r>
                      <a:r>
                        <a:rPr lang="en-US" sz="2000" dirty="0">
                          <a:effectLst/>
                        </a:rPr>
                        <a:t> </a:t>
                      </a:r>
                      <a:r>
                        <a:rPr lang="en-US" sz="2000" dirty="0" err="1">
                          <a:effectLst/>
                        </a:rPr>
                        <a:t>vật</a:t>
                      </a:r>
                      <a:r>
                        <a:rPr lang="en-US" sz="2000" dirty="0">
                          <a:effectLst/>
                        </a:rPr>
                        <a:t> </a:t>
                      </a:r>
                      <a:r>
                        <a:rPr lang="en-US" sz="2000" dirty="0" err="1">
                          <a:effectLst/>
                        </a:rPr>
                        <a:t>dụng</a:t>
                      </a:r>
                      <a:r>
                        <a:rPr lang="en-US" sz="2000" dirty="0">
                          <a:effectLst/>
                        </a:rPr>
                        <a:t> </a:t>
                      </a:r>
                      <a:r>
                        <a:rPr lang="en-US" sz="2000" dirty="0" err="1">
                          <a:effectLst/>
                        </a:rPr>
                        <a:t>hoặc</a:t>
                      </a:r>
                      <a:r>
                        <a:rPr lang="en-US" sz="2000" dirty="0">
                          <a:effectLst/>
                        </a:rPr>
                        <a:t> </a:t>
                      </a:r>
                      <a:r>
                        <a:rPr lang="en-US" sz="2000" dirty="0" err="1">
                          <a:effectLst/>
                        </a:rPr>
                        <a:t>cơ</a:t>
                      </a:r>
                      <a:r>
                        <a:rPr lang="en-US" sz="2000" dirty="0">
                          <a:effectLst/>
                        </a:rPr>
                        <a:t> </a:t>
                      </a:r>
                      <a:r>
                        <a:rPr lang="en-US" sz="2000" dirty="0" err="1">
                          <a:effectLst/>
                        </a:rPr>
                        <a:t>thể</a:t>
                      </a:r>
                      <a:r>
                        <a:rPr lang="en-US" sz="2000" dirty="0">
                          <a:effectLst/>
                        </a:rPr>
                        <a:t> </a:t>
                      </a:r>
                      <a:r>
                        <a:rPr lang="en-US" sz="2000" dirty="0" err="1">
                          <a:effectLst/>
                        </a:rPr>
                        <a:t>vì</a:t>
                      </a:r>
                      <a:r>
                        <a:rPr lang="en-US" sz="2000" dirty="0">
                          <a:effectLst/>
                        </a:rPr>
                        <a:t> </a:t>
                      </a:r>
                      <a:r>
                        <a:rPr lang="en-US" sz="2000" dirty="0" err="1">
                          <a:effectLst/>
                        </a:rPr>
                        <a:t>có</a:t>
                      </a:r>
                      <a:r>
                        <a:rPr lang="en-US" sz="2000" dirty="0">
                          <a:effectLst/>
                        </a:rPr>
                        <a:t> </a:t>
                      </a:r>
                      <a:r>
                        <a:rPr lang="en-US" sz="2000" dirty="0" err="1">
                          <a:effectLst/>
                        </a:rPr>
                        <a:t>thể</a:t>
                      </a:r>
                      <a:r>
                        <a:rPr lang="en-US" sz="2000" dirty="0">
                          <a:effectLst/>
                        </a:rPr>
                        <a:t> </a:t>
                      </a:r>
                      <a:r>
                        <a:rPr lang="en-US" sz="2000" dirty="0" err="1">
                          <a:effectLst/>
                        </a:rPr>
                        <a:t>gây</a:t>
                      </a:r>
                      <a:r>
                        <a:rPr lang="en-US" sz="2000" dirty="0">
                          <a:effectLst/>
                        </a:rPr>
                        <a:t> </a:t>
                      </a:r>
                      <a:r>
                        <a:rPr lang="en-US" sz="2000" dirty="0" err="1">
                          <a:effectLst/>
                        </a:rPr>
                        <a:t>ăn</a:t>
                      </a:r>
                      <a:r>
                        <a:rPr lang="en-US" sz="2000" dirty="0">
                          <a:effectLst/>
                        </a:rPr>
                        <a:t> </a:t>
                      </a:r>
                      <a:r>
                        <a:rPr lang="en-US" sz="2000" dirty="0" err="1">
                          <a:effectLst/>
                        </a:rPr>
                        <a:t>mòn</a:t>
                      </a:r>
                      <a:r>
                        <a:rPr lang="en-US" sz="2000" dirty="0">
                          <a:effectLst/>
                        </a:rPr>
                        <a:t>;</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905956">
                <a:tc>
                  <a:txBody>
                    <a:bodyPr/>
                    <a:lstStyle/>
                    <a:p>
                      <a:pPr marL="0" marR="0" algn="just">
                        <a:lnSpc>
                          <a:spcPct val="150000"/>
                        </a:lnSpc>
                        <a:spcBef>
                          <a:spcPts val="0"/>
                        </a:spcBef>
                        <a:spcAft>
                          <a:spcPts val="0"/>
                        </a:spcAft>
                      </a:pPr>
                      <a:endParaRPr lang="en-US" sz="2000" dirty="0">
                        <a:solidFill>
                          <a:srgbClr val="000000"/>
                        </a:solidFill>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a:effectLst/>
                        </a:rPr>
                        <a:t>Cấm lửa</a:t>
                      </a:r>
                      <a:endParaRPr lang="vi-VN" sz="200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err="1">
                          <a:effectLst/>
                        </a:rPr>
                        <a:t>Khu</a:t>
                      </a:r>
                      <a:r>
                        <a:rPr lang="en-US" sz="2000" dirty="0">
                          <a:effectLst/>
                        </a:rPr>
                        <a:t> </a:t>
                      </a:r>
                      <a:r>
                        <a:rPr lang="en-US" sz="2000" dirty="0" err="1">
                          <a:effectLst/>
                        </a:rPr>
                        <a:t>vực</a:t>
                      </a:r>
                      <a:r>
                        <a:rPr lang="en-US" sz="2000" dirty="0">
                          <a:effectLst/>
                        </a:rPr>
                        <a:t> </a:t>
                      </a:r>
                      <a:r>
                        <a:rPr lang="en-US" sz="2000" dirty="0" err="1">
                          <a:effectLst/>
                        </a:rPr>
                        <a:t>dễ</a:t>
                      </a:r>
                      <a:r>
                        <a:rPr lang="en-US" sz="2000" dirty="0">
                          <a:effectLst/>
                        </a:rPr>
                        <a:t> </a:t>
                      </a:r>
                      <a:r>
                        <a:rPr lang="en-US" sz="2000" dirty="0" err="1">
                          <a:effectLst/>
                        </a:rPr>
                        <a:t>xảy</a:t>
                      </a:r>
                      <a:r>
                        <a:rPr lang="en-US" sz="2000" dirty="0">
                          <a:effectLst/>
                        </a:rPr>
                        <a:t> </a:t>
                      </a:r>
                      <a:r>
                        <a:rPr lang="en-US" sz="2000" dirty="0" err="1">
                          <a:effectLst/>
                        </a:rPr>
                        <a:t>ra</a:t>
                      </a:r>
                      <a:r>
                        <a:rPr lang="en-US" sz="2000" dirty="0">
                          <a:effectLst/>
                        </a:rPr>
                        <a:t> </a:t>
                      </a:r>
                      <a:r>
                        <a:rPr lang="en-US" sz="2000" dirty="0" err="1">
                          <a:effectLst/>
                        </a:rPr>
                        <a:t>cháy</a:t>
                      </a:r>
                      <a:r>
                        <a:rPr lang="en-US" sz="2000" dirty="0">
                          <a:effectLst/>
                        </a:rPr>
                        <a:t>, </a:t>
                      </a:r>
                      <a:r>
                        <a:rPr lang="en-US" sz="2000" dirty="0" err="1">
                          <a:effectLst/>
                        </a:rPr>
                        <a:t>cẩn</a:t>
                      </a:r>
                      <a:r>
                        <a:rPr lang="en-US" sz="2000" dirty="0">
                          <a:effectLst/>
                        </a:rPr>
                        <a:t> </a:t>
                      </a:r>
                      <a:r>
                        <a:rPr lang="en-US" sz="2000" dirty="0" err="1">
                          <a:effectLst/>
                        </a:rPr>
                        <a:t>thận</a:t>
                      </a:r>
                      <a:r>
                        <a:rPr lang="en-US" sz="2000" dirty="0">
                          <a:effectLst/>
                        </a:rPr>
                        <a:t> </a:t>
                      </a:r>
                      <a:r>
                        <a:rPr lang="en-US" sz="2000" dirty="0" err="1">
                          <a:effectLst/>
                        </a:rPr>
                        <a:t>với</a:t>
                      </a:r>
                      <a:r>
                        <a:rPr lang="en-US" sz="2000" dirty="0">
                          <a:effectLst/>
                        </a:rPr>
                        <a:t> </a:t>
                      </a:r>
                      <a:r>
                        <a:rPr lang="en-US" sz="2000" dirty="0" err="1">
                          <a:effectLst/>
                        </a:rPr>
                        <a:t>nguồn</a:t>
                      </a:r>
                      <a:r>
                        <a:rPr lang="en-US" sz="2000" dirty="0">
                          <a:effectLst/>
                        </a:rPr>
                        <a:t> </a:t>
                      </a:r>
                      <a:r>
                        <a:rPr lang="en-US" sz="2000" dirty="0" err="1">
                          <a:effectLst/>
                        </a:rPr>
                        <a:t>lửa</a:t>
                      </a:r>
                      <a:r>
                        <a:rPr lang="en-US" sz="2000" dirty="0">
                          <a:effectLst/>
                        </a:rPr>
                        <a:t>;</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905956">
                <a:tc>
                  <a:txBody>
                    <a:bodyPr/>
                    <a:lstStyle/>
                    <a:p>
                      <a:pPr marL="0" marR="0" algn="just">
                        <a:lnSpc>
                          <a:spcPct val="150000"/>
                        </a:lnSpc>
                        <a:spcBef>
                          <a:spcPts val="0"/>
                        </a:spcBef>
                        <a:spcAft>
                          <a:spcPts val="0"/>
                        </a:spcAft>
                      </a:pPr>
                      <a:endParaRPr lang="en-US" sz="2000">
                        <a:solidFill>
                          <a:srgbClr val="000000"/>
                        </a:solidFill>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a:effectLst/>
                        </a:rPr>
                        <a:t>Chất dễ cháy</a:t>
                      </a:r>
                      <a:endParaRPr lang="vi-VN" sz="200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err="1">
                          <a:effectLst/>
                        </a:rPr>
                        <a:t>Tránh</a:t>
                      </a:r>
                      <a:r>
                        <a:rPr lang="en-US" sz="2000" dirty="0">
                          <a:effectLst/>
                        </a:rPr>
                        <a:t> </a:t>
                      </a:r>
                      <a:r>
                        <a:rPr lang="en-US" sz="2000" dirty="0" err="1">
                          <a:effectLst/>
                        </a:rPr>
                        <a:t>gần</a:t>
                      </a:r>
                      <a:r>
                        <a:rPr lang="en-US" sz="2000" dirty="0">
                          <a:effectLst/>
                        </a:rPr>
                        <a:t> </a:t>
                      </a:r>
                      <a:r>
                        <a:rPr lang="en-US" sz="2000" dirty="0" err="1">
                          <a:effectLst/>
                        </a:rPr>
                        <a:t>các</a:t>
                      </a:r>
                      <a:r>
                        <a:rPr lang="en-US" sz="2000" dirty="0">
                          <a:effectLst/>
                        </a:rPr>
                        <a:t> </a:t>
                      </a:r>
                      <a:r>
                        <a:rPr lang="en-US" sz="2000" dirty="0" err="1">
                          <a:effectLst/>
                        </a:rPr>
                        <a:t>nguổn</a:t>
                      </a:r>
                      <a:r>
                        <a:rPr lang="en-US" sz="2000" dirty="0">
                          <a:effectLst/>
                        </a:rPr>
                        <a:t> </a:t>
                      </a:r>
                      <a:r>
                        <a:rPr lang="en-US" sz="2000" dirty="0" err="1">
                          <a:effectLst/>
                        </a:rPr>
                        <a:t>lửa</a:t>
                      </a:r>
                      <a:r>
                        <a:rPr lang="en-US" sz="2000" dirty="0">
                          <a:effectLst/>
                        </a:rPr>
                        <a:t> </a:t>
                      </a:r>
                      <a:r>
                        <a:rPr lang="en-US" sz="2000" dirty="0" err="1">
                          <a:effectLst/>
                        </a:rPr>
                        <a:t>gây</a:t>
                      </a:r>
                      <a:r>
                        <a:rPr lang="en-US" sz="2000" dirty="0">
                          <a:effectLst/>
                        </a:rPr>
                        <a:t> </a:t>
                      </a:r>
                      <a:r>
                        <a:rPr lang="en-US" sz="2000" dirty="0" err="1">
                          <a:effectLst/>
                        </a:rPr>
                        <a:t>nguy</a:t>
                      </a:r>
                      <a:r>
                        <a:rPr lang="en-US" sz="2000" dirty="0">
                          <a:effectLst/>
                        </a:rPr>
                        <a:t> </a:t>
                      </a:r>
                      <a:r>
                        <a:rPr lang="en-US" sz="2000" dirty="0" err="1">
                          <a:effectLst/>
                        </a:rPr>
                        <a:t>hiểm</a:t>
                      </a:r>
                      <a:r>
                        <a:rPr lang="en-US" sz="2000" dirty="0">
                          <a:effectLst/>
                        </a:rPr>
                        <a:t> </a:t>
                      </a:r>
                      <a:r>
                        <a:rPr lang="en-US" sz="2000" dirty="0" err="1">
                          <a:effectLst/>
                        </a:rPr>
                        <a:t>cháy</a:t>
                      </a:r>
                      <a:r>
                        <a:rPr lang="en-US" sz="2000" dirty="0">
                          <a:effectLst/>
                        </a:rPr>
                        <a:t> </a:t>
                      </a:r>
                      <a:r>
                        <a:rPr lang="en-US" sz="2000" dirty="0" err="1">
                          <a:effectLst/>
                        </a:rPr>
                        <a:t>nổ</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905956">
                <a:tc>
                  <a:txBody>
                    <a:bodyPr/>
                    <a:lstStyle/>
                    <a:p>
                      <a:pPr marL="0" marR="0" algn="just">
                        <a:lnSpc>
                          <a:spcPct val="150000"/>
                        </a:lnSpc>
                        <a:spcBef>
                          <a:spcPts val="0"/>
                        </a:spcBef>
                        <a:spcAft>
                          <a:spcPts val="0"/>
                        </a:spcAft>
                      </a:pPr>
                      <a:endParaRPr lang="en-US" sz="2000">
                        <a:solidFill>
                          <a:srgbClr val="000000"/>
                        </a:solidFill>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a:effectLst/>
                        </a:rPr>
                        <a:t>Chất độc sinh học</a:t>
                      </a:r>
                      <a:endParaRPr lang="vi-VN" sz="200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err="1">
                          <a:effectLst/>
                        </a:rPr>
                        <a:t>Tác</a:t>
                      </a:r>
                      <a:r>
                        <a:rPr lang="en-US" sz="2000" dirty="0">
                          <a:effectLst/>
                        </a:rPr>
                        <a:t> </a:t>
                      </a:r>
                      <a:r>
                        <a:rPr lang="en-US" sz="2000" dirty="0" err="1">
                          <a:effectLst/>
                        </a:rPr>
                        <a:t>nhân</a:t>
                      </a:r>
                      <a:r>
                        <a:rPr lang="en-US" sz="2000" dirty="0">
                          <a:effectLst/>
                        </a:rPr>
                        <a:t> virus, vi </a:t>
                      </a:r>
                      <a:r>
                        <a:rPr lang="en-US" sz="2000" dirty="0" err="1">
                          <a:effectLst/>
                        </a:rPr>
                        <a:t>khuẩn</a:t>
                      </a:r>
                      <a:r>
                        <a:rPr lang="en-US" sz="2000" dirty="0">
                          <a:effectLst/>
                        </a:rPr>
                        <a:t> </a:t>
                      </a:r>
                      <a:r>
                        <a:rPr lang="en-US" sz="2000" dirty="0" err="1">
                          <a:effectLst/>
                        </a:rPr>
                        <a:t>nguy</a:t>
                      </a:r>
                      <a:r>
                        <a:rPr lang="en-US" sz="2000" dirty="0">
                          <a:effectLst/>
                        </a:rPr>
                        <a:t> </a:t>
                      </a:r>
                      <a:r>
                        <a:rPr lang="en-US" sz="2000" dirty="0" err="1">
                          <a:effectLst/>
                        </a:rPr>
                        <a:t>hiểm</a:t>
                      </a:r>
                      <a:r>
                        <a:rPr lang="en-US" sz="2000" dirty="0">
                          <a:effectLst/>
                        </a:rPr>
                        <a:t> </a:t>
                      </a:r>
                      <a:r>
                        <a:rPr lang="en-US" sz="2000" dirty="0" err="1">
                          <a:effectLst/>
                        </a:rPr>
                        <a:t>sinh</a:t>
                      </a:r>
                      <a:r>
                        <a:rPr lang="en-US" sz="2000" dirty="0">
                          <a:effectLst/>
                        </a:rPr>
                        <a:t> </a:t>
                      </a:r>
                      <a:r>
                        <a:rPr lang="en-US" sz="2000" dirty="0" err="1">
                          <a:effectLst/>
                        </a:rPr>
                        <a:t>học</a:t>
                      </a:r>
                      <a:r>
                        <a:rPr lang="en-US" sz="2000" dirty="0">
                          <a:effectLst/>
                        </a:rPr>
                        <a:t>, </a:t>
                      </a:r>
                      <a:r>
                        <a:rPr lang="en-US" sz="2000" dirty="0" err="1">
                          <a:effectLst/>
                        </a:rPr>
                        <a:t>không</a:t>
                      </a:r>
                      <a:r>
                        <a:rPr lang="en-US" sz="2000" dirty="0">
                          <a:effectLst/>
                        </a:rPr>
                        <a:t> </a:t>
                      </a:r>
                      <a:r>
                        <a:rPr lang="en-US" sz="2000" dirty="0" err="1">
                          <a:effectLst/>
                        </a:rPr>
                        <a:t>đến</a:t>
                      </a:r>
                      <a:r>
                        <a:rPr lang="en-US" sz="2000" dirty="0">
                          <a:effectLst/>
                        </a:rPr>
                        <a:t> </a:t>
                      </a:r>
                      <a:r>
                        <a:rPr lang="en-US" sz="2000" dirty="0" err="1">
                          <a:effectLst/>
                        </a:rPr>
                        <a:t>gẩn</a:t>
                      </a:r>
                      <a:r>
                        <a:rPr lang="en-US" sz="2000" dirty="0">
                          <a:effectLst/>
                        </a:rPr>
                        <a:t>;</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817078">
                <a:tc>
                  <a:txBody>
                    <a:bodyPr/>
                    <a:lstStyle/>
                    <a:p>
                      <a:pPr marL="0" marR="0" algn="just">
                        <a:lnSpc>
                          <a:spcPct val="150000"/>
                        </a:lnSpc>
                        <a:spcBef>
                          <a:spcPts val="0"/>
                        </a:spcBef>
                        <a:spcAft>
                          <a:spcPts val="0"/>
                        </a:spcAft>
                      </a:pPr>
                      <a:endParaRPr lang="en-US" sz="2000" dirty="0">
                        <a:solidFill>
                          <a:srgbClr val="000000"/>
                        </a:solidFill>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err="1">
                          <a:effectLst/>
                        </a:rPr>
                        <a:t>Nguy</a:t>
                      </a:r>
                      <a:r>
                        <a:rPr lang="en-US" sz="2000" dirty="0">
                          <a:effectLst/>
                        </a:rPr>
                        <a:t> </a:t>
                      </a:r>
                      <a:r>
                        <a:rPr lang="en-US" sz="2000" dirty="0" err="1">
                          <a:effectLst/>
                        </a:rPr>
                        <a:t>hiểm</a:t>
                      </a:r>
                      <a:r>
                        <a:rPr lang="en-US" sz="2000" dirty="0">
                          <a:effectLst/>
                        </a:rPr>
                        <a:t> </a:t>
                      </a:r>
                      <a:r>
                        <a:rPr lang="en-US" sz="2000" dirty="0" err="1">
                          <a:effectLst/>
                        </a:rPr>
                        <a:t>về</a:t>
                      </a:r>
                      <a:r>
                        <a:rPr lang="en-US" sz="2000" dirty="0">
                          <a:effectLst/>
                        </a:rPr>
                        <a:t> </a:t>
                      </a:r>
                      <a:r>
                        <a:rPr lang="en-US" sz="2000" dirty="0" err="1">
                          <a:effectLst/>
                        </a:rPr>
                        <a:t>điện</a:t>
                      </a:r>
                      <a:endParaRPr lang="vi-VN" sz="2000" dirty="0">
                        <a:effectLst/>
                        <a:latin typeface="Times New Roman"/>
                        <a:ea typeface="Calibri"/>
                        <a:cs typeface="Times New Roman"/>
                      </a:endParaRPr>
                    </a:p>
                  </a:txBody>
                  <a:tcPr marL="68580" marR="68580" marT="0" marB="0"/>
                </a:tc>
                <a:tc>
                  <a:txBody>
                    <a:bodyPr/>
                    <a:lstStyle/>
                    <a:p>
                      <a:pPr marL="0" marR="0" algn="just">
                        <a:lnSpc>
                          <a:spcPts val="1870"/>
                        </a:lnSpc>
                        <a:spcBef>
                          <a:spcPts val="0"/>
                        </a:spcBef>
                        <a:spcAft>
                          <a:spcPts val="0"/>
                        </a:spcAft>
                        <a:tabLst>
                          <a:tab pos="499110" algn="l"/>
                        </a:tabLst>
                      </a:pPr>
                      <a:r>
                        <a:rPr lang="en-US" sz="2000" dirty="0">
                          <a:effectLst/>
                        </a:rPr>
                        <a:t> </a:t>
                      </a:r>
                      <a:r>
                        <a:rPr lang="en-US" sz="2000" dirty="0" err="1">
                          <a:effectLst/>
                        </a:rPr>
                        <a:t>Tránh</a:t>
                      </a:r>
                      <a:r>
                        <a:rPr lang="en-US" sz="2000" dirty="0">
                          <a:effectLst/>
                        </a:rPr>
                        <a:t> </a:t>
                      </a:r>
                      <a:r>
                        <a:rPr lang="en-US" sz="2000" dirty="0" err="1">
                          <a:effectLst/>
                        </a:rPr>
                        <a:t>xa</a:t>
                      </a:r>
                      <a:r>
                        <a:rPr lang="en-US" sz="2000" dirty="0">
                          <a:effectLst/>
                        </a:rPr>
                        <a:t> </a:t>
                      </a:r>
                      <a:r>
                        <a:rPr lang="en-US" sz="2000" dirty="0" err="1">
                          <a:effectLst/>
                        </a:rPr>
                        <a:t>vì</a:t>
                      </a:r>
                      <a:r>
                        <a:rPr lang="en-US" sz="2000" dirty="0">
                          <a:effectLst/>
                        </a:rPr>
                        <a:t> </a:t>
                      </a:r>
                      <a:r>
                        <a:rPr lang="en-US" sz="2000" dirty="0" err="1">
                          <a:effectLst/>
                        </a:rPr>
                        <a:t>có</a:t>
                      </a:r>
                      <a:r>
                        <a:rPr lang="en-US" sz="2000" dirty="0">
                          <a:effectLst/>
                        </a:rPr>
                        <a:t> </a:t>
                      </a:r>
                      <a:r>
                        <a:rPr lang="en-US" sz="2000" dirty="0" err="1">
                          <a:effectLst/>
                        </a:rPr>
                        <a:t>thể</a:t>
                      </a:r>
                      <a:r>
                        <a:rPr lang="en-US" sz="2000" dirty="0">
                          <a:effectLst/>
                        </a:rPr>
                        <a:t> </a:t>
                      </a:r>
                      <a:r>
                        <a:rPr lang="en-US" sz="2000" dirty="0" err="1">
                          <a:effectLst/>
                        </a:rPr>
                        <a:t>bị</a:t>
                      </a:r>
                      <a:r>
                        <a:rPr lang="en-US" sz="2000" dirty="0">
                          <a:effectLst/>
                        </a:rPr>
                        <a:t> </a:t>
                      </a:r>
                      <a:r>
                        <a:rPr lang="en-US" sz="2000" dirty="0" err="1">
                          <a:effectLst/>
                        </a:rPr>
                        <a:t>điện</a:t>
                      </a:r>
                      <a:r>
                        <a:rPr lang="en-US" sz="2000" dirty="0">
                          <a:effectLst/>
                        </a:rPr>
                        <a:t> </a:t>
                      </a:r>
                      <a:r>
                        <a:rPr lang="en-US" sz="2000" dirty="0" err="1">
                          <a:effectLst/>
                        </a:rPr>
                        <a:t>giật</a:t>
                      </a:r>
                      <a:r>
                        <a:rPr lang="en-US" sz="2000" dirty="0">
                          <a:effectLst/>
                        </a:rPr>
                        <a:t>;</a:t>
                      </a:r>
                      <a:endParaRPr lang="vi-VN" sz="2000" dirty="0">
                        <a:effectLst/>
                      </a:endParaRPr>
                    </a:p>
                    <a:p>
                      <a:pPr marL="0" marR="0" algn="just">
                        <a:lnSpc>
                          <a:spcPct val="150000"/>
                        </a:lnSpc>
                        <a:spcBef>
                          <a:spcPts val="0"/>
                        </a:spcBef>
                        <a:spcAft>
                          <a:spcPts val="0"/>
                        </a:spcAft>
                      </a:pPr>
                      <a:r>
                        <a:rPr lang="en-US" sz="2000" dirty="0">
                          <a:effectLst/>
                        </a:rPr>
                        <a:t> </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817078">
                <a:tc>
                  <a:txBody>
                    <a:bodyPr/>
                    <a:lstStyle/>
                    <a:p>
                      <a:pPr marL="0" marR="0" algn="just">
                        <a:lnSpc>
                          <a:spcPct val="150000"/>
                        </a:lnSpc>
                        <a:spcBef>
                          <a:spcPts val="0"/>
                        </a:spcBef>
                        <a:spcAft>
                          <a:spcPts val="0"/>
                        </a:spcAft>
                      </a:pPr>
                      <a:endParaRPr lang="en-US" sz="1300" dirty="0">
                        <a:solidFill>
                          <a:srgbClr val="000000"/>
                        </a:solidFill>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kumimoji="0" lang="en-US" sz="1800" kern="1200" dirty="0" err="1" smtClean="0">
                          <a:solidFill>
                            <a:schemeClr val="dk1"/>
                          </a:solidFill>
                          <a:effectLst/>
                          <a:latin typeface="+mn-lt"/>
                          <a:ea typeface="+mn-ea"/>
                          <a:cs typeface="+mn-cs"/>
                        </a:rPr>
                        <a:t>Lối</a:t>
                      </a:r>
                      <a:r>
                        <a:rPr kumimoji="0" lang="en-US" sz="1800" kern="1200" dirty="0" smtClean="0">
                          <a:solidFill>
                            <a:schemeClr val="dk1"/>
                          </a:solidFill>
                          <a:effectLst/>
                          <a:latin typeface="+mn-lt"/>
                          <a:ea typeface="+mn-ea"/>
                          <a:cs typeface="+mn-cs"/>
                        </a:rPr>
                        <a:t> </a:t>
                      </a:r>
                      <a:r>
                        <a:rPr kumimoji="0" lang="en-US" sz="1800" kern="1200" dirty="0" err="1" smtClean="0">
                          <a:solidFill>
                            <a:schemeClr val="dk1"/>
                          </a:solidFill>
                          <a:effectLst/>
                          <a:latin typeface="+mn-lt"/>
                          <a:ea typeface="+mn-ea"/>
                          <a:cs typeface="+mn-cs"/>
                        </a:rPr>
                        <a:t>thoát</a:t>
                      </a:r>
                      <a:r>
                        <a:rPr kumimoji="0" lang="en-US" sz="1800" kern="1200" dirty="0" smtClean="0">
                          <a:solidFill>
                            <a:schemeClr val="dk1"/>
                          </a:solidFill>
                          <a:effectLst/>
                          <a:latin typeface="+mn-lt"/>
                          <a:ea typeface="+mn-ea"/>
                          <a:cs typeface="+mn-cs"/>
                        </a:rPr>
                        <a:t> </a:t>
                      </a:r>
                      <a:r>
                        <a:rPr kumimoji="0" lang="en-US" sz="1800" kern="1200" dirty="0" err="1" smtClean="0">
                          <a:solidFill>
                            <a:schemeClr val="dk1"/>
                          </a:solidFill>
                          <a:effectLst/>
                          <a:latin typeface="+mn-lt"/>
                          <a:ea typeface="+mn-ea"/>
                          <a:cs typeface="+mn-cs"/>
                        </a:rPr>
                        <a:t>hiểm</a:t>
                      </a:r>
                      <a:endParaRPr lang="vi-VN" sz="1400" dirty="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kumimoji="0" lang="en-US" sz="1800" kern="1200" dirty="0" smtClean="0">
                          <a:solidFill>
                            <a:schemeClr val="dk1"/>
                          </a:solidFill>
                          <a:effectLst/>
                          <a:latin typeface="+mn-lt"/>
                          <a:ea typeface="+mn-ea"/>
                          <a:cs typeface="+mn-cs"/>
                        </a:rPr>
                        <a:t> </a:t>
                      </a:r>
                      <a:r>
                        <a:rPr kumimoji="0" lang="en-US" sz="1800" kern="1200" dirty="0" err="1" smtClean="0">
                          <a:solidFill>
                            <a:schemeClr val="dk1"/>
                          </a:solidFill>
                          <a:effectLst/>
                          <a:latin typeface="+mn-lt"/>
                          <a:ea typeface="+mn-ea"/>
                          <a:cs typeface="+mn-cs"/>
                        </a:rPr>
                        <a:t>Chỗ</a:t>
                      </a:r>
                      <a:r>
                        <a:rPr kumimoji="0" lang="en-US" sz="1800" kern="1200" dirty="0" smtClean="0">
                          <a:solidFill>
                            <a:schemeClr val="dk1"/>
                          </a:solidFill>
                          <a:effectLst/>
                          <a:latin typeface="+mn-lt"/>
                          <a:ea typeface="+mn-ea"/>
                          <a:cs typeface="+mn-cs"/>
                        </a:rPr>
                        <a:t> </a:t>
                      </a:r>
                      <a:r>
                        <a:rPr kumimoji="0" lang="en-US" sz="1800" kern="1200" dirty="0" err="1" smtClean="0">
                          <a:solidFill>
                            <a:schemeClr val="dk1"/>
                          </a:solidFill>
                          <a:effectLst/>
                          <a:latin typeface="+mn-lt"/>
                          <a:ea typeface="+mn-ea"/>
                          <a:cs typeface="+mn-cs"/>
                        </a:rPr>
                        <a:t>thoát</a:t>
                      </a:r>
                      <a:r>
                        <a:rPr kumimoji="0" lang="en-US" sz="1800" kern="1200" dirty="0" smtClean="0">
                          <a:solidFill>
                            <a:schemeClr val="dk1"/>
                          </a:solidFill>
                          <a:effectLst/>
                          <a:latin typeface="+mn-lt"/>
                          <a:ea typeface="+mn-ea"/>
                          <a:cs typeface="+mn-cs"/>
                        </a:rPr>
                        <a:t> </a:t>
                      </a:r>
                      <a:r>
                        <a:rPr kumimoji="0" lang="en-US" sz="1800" kern="1200" dirty="0" err="1" smtClean="0">
                          <a:solidFill>
                            <a:schemeClr val="dk1"/>
                          </a:solidFill>
                          <a:effectLst/>
                          <a:latin typeface="+mn-lt"/>
                          <a:ea typeface="+mn-ea"/>
                          <a:cs typeface="+mn-cs"/>
                        </a:rPr>
                        <a:t>hiểm</a:t>
                      </a:r>
                      <a:r>
                        <a:rPr kumimoji="0" lang="en-US" sz="1800" kern="1200" dirty="0" smtClean="0">
                          <a:solidFill>
                            <a:schemeClr val="dk1"/>
                          </a:solidFill>
                          <a:effectLst/>
                          <a:latin typeface="+mn-lt"/>
                          <a:ea typeface="+mn-ea"/>
                          <a:cs typeface="+mn-cs"/>
                        </a:rPr>
                        <a:t> </a:t>
                      </a:r>
                      <a:r>
                        <a:rPr kumimoji="0" lang="en-US" sz="1800" kern="1200" dirty="0" err="1" smtClean="0">
                          <a:solidFill>
                            <a:schemeClr val="dk1"/>
                          </a:solidFill>
                          <a:effectLst/>
                          <a:latin typeface="+mn-lt"/>
                          <a:ea typeface="+mn-ea"/>
                          <a:cs typeface="+mn-cs"/>
                        </a:rPr>
                        <a:t>khi</a:t>
                      </a:r>
                      <a:r>
                        <a:rPr kumimoji="0" lang="en-US" sz="1800" kern="1200" dirty="0" smtClean="0">
                          <a:solidFill>
                            <a:schemeClr val="dk1"/>
                          </a:solidFill>
                          <a:effectLst/>
                          <a:latin typeface="+mn-lt"/>
                          <a:ea typeface="+mn-ea"/>
                          <a:cs typeface="+mn-cs"/>
                        </a:rPr>
                        <a:t> </a:t>
                      </a:r>
                      <a:r>
                        <a:rPr kumimoji="0" lang="en-US" sz="1800" kern="1200" dirty="0" err="1" smtClean="0">
                          <a:solidFill>
                            <a:schemeClr val="dk1"/>
                          </a:solidFill>
                          <a:effectLst/>
                          <a:latin typeface="+mn-lt"/>
                          <a:ea typeface="+mn-ea"/>
                          <a:cs typeface="+mn-cs"/>
                        </a:rPr>
                        <a:t>gặp</a:t>
                      </a:r>
                      <a:r>
                        <a:rPr kumimoji="0" lang="en-US" sz="1800" kern="1200" dirty="0" smtClean="0">
                          <a:solidFill>
                            <a:schemeClr val="dk1"/>
                          </a:solidFill>
                          <a:effectLst/>
                          <a:latin typeface="+mn-lt"/>
                          <a:ea typeface="+mn-ea"/>
                          <a:cs typeface="+mn-cs"/>
                        </a:rPr>
                        <a:t> </a:t>
                      </a:r>
                      <a:r>
                        <a:rPr kumimoji="0" lang="en-US" sz="1800" kern="1200" dirty="0" err="1" smtClean="0">
                          <a:solidFill>
                            <a:schemeClr val="dk1"/>
                          </a:solidFill>
                          <a:effectLst/>
                          <a:latin typeface="+mn-lt"/>
                          <a:ea typeface="+mn-ea"/>
                          <a:cs typeface="+mn-cs"/>
                        </a:rPr>
                        <a:t>sự</a:t>
                      </a:r>
                      <a:r>
                        <a:rPr kumimoji="0" lang="en-US" sz="1800" kern="1200" dirty="0" smtClean="0">
                          <a:solidFill>
                            <a:schemeClr val="dk1"/>
                          </a:solidFill>
                          <a:effectLst/>
                          <a:latin typeface="+mn-lt"/>
                          <a:ea typeface="+mn-ea"/>
                          <a:cs typeface="+mn-cs"/>
                        </a:rPr>
                        <a:t> </a:t>
                      </a:r>
                      <a:r>
                        <a:rPr kumimoji="0" lang="en-US" sz="1800" kern="1200" dirty="0" err="1" smtClean="0">
                          <a:solidFill>
                            <a:schemeClr val="dk1"/>
                          </a:solidFill>
                          <a:effectLst/>
                          <a:latin typeface="+mn-lt"/>
                          <a:ea typeface="+mn-ea"/>
                          <a:cs typeface="+mn-cs"/>
                        </a:rPr>
                        <a:t>cố</a:t>
                      </a:r>
                      <a:r>
                        <a:rPr kumimoji="0" lang="en-US" sz="1800" kern="1200" dirty="0" smtClean="0">
                          <a:solidFill>
                            <a:schemeClr val="dk1"/>
                          </a:solidFill>
                          <a:effectLst/>
                          <a:latin typeface="+mn-lt"/>
                          <a:ea typeface="+mn-ea"/>
                          <a:cs typeface="+mn-cs"/>
                        </a:rPr>
                        <a:t> </a:t>
                      </a:r>
                      <a:r>
                        <a:rPr kumimoji="0" lang="en-US" sz="1800" kern="1200" dirty="0" err="1" smtClean="0">
                          <a:solidFill>
                            <a:schemeClr val="dk1"/>
                          </a:solidFill>
                          <a:effectLst/>
                          <a:latin typeface="+mn-lt"/>
                          <a:ea typeface="+mn-ea"/>
                          <a:cs typeface="+mn-cs"/>
                        </a:rPr>
                        <a:t>hoả</a:t>
                      </a:r>
                      <a:r>
                        <a:rPr kumimoji="0" lang="en-US" sz="1800" kern="1200" dirty="0" smtClean="0">
                          <a:solidFill>
                            <a:schemeClr val="dk1"/>
                          </a:solidFill>
                          <a:effectLst/>
                          <a:latin typeface="+mn-lt"/>
                          <a:ea typeface="+mn-ea"/>
                          <a:cs typeface="+mn-cs"/>
                        </a:rPr>
                        <a:t> </a:t>
                      </a:r>
                      <a:r>
                        <a:rPr kumimoji="0" lang="en-US" sz="1800" kern="1200" dirty="0" err="1" smtClean="0">
                          <a:solidFill>
                            <a:schemeClr val="dk1"/>
                          </a:solidFill>
                          <a:effectLst/>
                          <a:latin typeface="+mn-lt"/>
                          <a:ea typeface="+mn-ea"/>
                          <a:cs typeface="+mn-cs"/>
                        </a:rPr>
                        <a:t>hoạn</a:t>
                      </a:r>
                      <a:r>
                        <a:rPr kumimoji="0" lang="en-US" sz="1800" kern="1200" dirty="0" smtClean="0">
                          <a:solidFill>
                            <a:schemeClr val="dk1"/>
                          </a:solidFill>
                          <a:effectLst/>
                          <a:latin typeface="+mn-lt"/>
                          <a:ea typeface="+mn-ea"/>
                          <a:cs typeface="+mn-cs"/>
                        </a:rPr>
                        <a:t>, </a:t>
                      </a:r>
                      <a:r>
                        <a:rPr kumimoji="0" lang="en-US" sz="1800" kern="1200" dirty="0" err="1" smtClean="0">
                          <a:solidFill>
                            <a:schemeClr val="dk1"/>
                          </a:solidFill>
                          <a:effectLst/>
                          <a:latin typeface="+mn-lt"/>
                          <a:ea typeface="+mn-ea"/>
                          <a:cs typeface="+mn-cs"/>
                        </a:rPr>
                        <a:t>cháy</a:t>
                      </a:r>
                      <a:r>
                        <a:rPr kumimoji="0" lang="en-US" sz="1800" kern="1200" dirty="0" smtClean="0">
                          <a:solidFill>
                            <a:schemeClr val="dk1"/>
                          </a:solidFill>
                          <a:effectLst/>
                          <a:latin typeface="+mn-lt"/>
                          <a:ea typeface="+mn-ea"/>
                          <a:cs typeface="+mn-cs"/>
                        </a:rPr>
                        <a:t> </a:t>
                      </a:r>
                      <a:r>
                        <a:rPr kumimoji="0" lang="en-US" sz="1800" kern="1200" dirty="0" err="1" smtClean="0">
                          <a:solidFill>
                            <a:schemeClr val="dk1"/>
                          </a:solidFill>
                          <a:effectLst/>
                          <a:latin typeface="+mn-lt"/>
                          <a:ea typeface="+mn-ea"/>
                          <a:cs typeface="+mn-cs"/>
                        </a:rPr>
                        <a:t>nổ</a:t>
                      </a:r>
                      <a:r>
                        <a:rPr kumimoji="0" lang="en-US" sz="1800" kern="1200" dirty="0" smtClean="0">
                          <a:solidFill>
                            <a:schemeClr val="dk1"/>
                          </a:solidFill>
                          <a:effectLst/>
                          <a:latin typeface="+mn-lt"/>
                          <a:ea typeface="+mn-ea"/>
                          <a:cs typeface="+mn-cs"/>
                        </a:rPr>
                        <a:t>,...</a:t>
                      </a:r>
                      <a:endParaRPr lang="vi-VN" sz="1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pic>
        <p:nvPicPr>
          <p:cNvPr id="6160" name="Picture 27" descr="Description: A picture containing text&#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1274" y="5181600"/>
            <a:ext cx="1416465" cy="914400"/>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5813" y="3886200"/>
            <a:ext cx="1235831" cy="1108296"/>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29" descr="Description: A picture containing text, clipart&#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8426" y="685800"/>
            <a:ext cx="1300480" cy="838200"/>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30" descr="Description: A picture containing text, clipart, picture frame&#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8426" y="1524000"/>
            <a:ext cx="130048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31" descr="Description: A yellow triangle sign&#10;&#10;Description automatically generated with medium confide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5447" y="2743200"/>
            <a:ext cx="1193800" cy="8836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Graphical user interface&#10;&#10;Description automatically generated with low confidenc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5446" y="6172200"/>
            <a:ext cx="1233459" cy="685800"/>
          </a:xfrm>
          <a:prstGeom prst="rect">
            <a:avLst/>
          </a:prstGeom>
          <a:noFill/>
          <a:ln>
            <a:noFill/>
          </a:ln>
        </p:spPr>
      </p:pic>
    </p:spTree>
    <p:extLst>
      <p:ext uri="{BB962C8B-B14F-4D97-AF65-F5344CB8AC3E}">
        <p14:creationId xmlns:p14="http://schemas.microsoft.com/office/powerpoint/2010/main" val="219266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72222E-6 6.93963E-7 L -0.79045 0.32755 " pathEditMode="relative" rAng="0" ptsTypes="AA">
                                      <p:cBhvr>
                                        <p:cTn id="6" dur="2000" fill="hold"/>
                                        <p:tgtEl>
                                          <p:spTgt spid="6158"/>
                                        </p:tgtEl>
                                        <p:attrNameLst>
                                          <p:attrName>ppt_x</p:attrName>
                                          <p:attrName>ppt_y</p:attrName>
                                        </p:attrNameLst>
                                      </p:cBhvr>
                                      <p:rCtr x="-39531" y="1637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72222E-6 1.58917E-6 L -0.78211 0.35531 " pathEditMode="relative" rAng="0" ptsTypes="AA">
                                      <p:cBhvr>
                                        <p:cTn id="10" dur="2000" fill="hold"/>
                                        <p:tgtEl>
                                          <p:spTgt spid="6157"/>
                                        </p:tgtEl>
                                        <p:attrNameLst>
                                          <p:attrName>ppt_x</p:attrName>
                                          <p:attrName>ppt_y</p:attrName>
                                        </p:attrNameLst>
                                      </p:cBhvr>
                                      <p:rCtr x="-39115" y="1776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77778E-6 3.90932E-7 L -0.78368 0.33541 " pathEditMode="relative" rAng="0" ptsTypes="AA">
                                      <p:cBhvr>
                                        <p:cTn id="14" dur="2000" fill="hold"/>
                                        <p:tgtEl>
                                          <p:spTgt spid="6156"/>
                                        </p:tgtEl>
                                        <p:attrNameLst>
                                          <p:attrName>ppt_x</p:attrName>
                                          <p:attrName>ppt_y</p:attrName>
                                        </p:attrNameLst>
                                      </p:cBhvr>
                                      <p:rCtr x="-39184" y="1677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33333E-6 -2.88226E-6 L -0.80834 -0.29377 " pathEditMode="relative" rAng="0" ptsTypes="AA">
                                      <p:cBhvr>
                                        <p:cTn id="18" dur="2000" fill="hold"/>
                                        <p:tgtEl>
                                          <p:spTgt spid="6159"/>
                                        </p:tgtEl>
                                        <p:attrNameLst>
                                          <p:attrName>ppt_x</p:attrName>
                                          <p:attrName>ppt_y</p:attrName>
                                        </p:attrNameLst>
                                      </p:cBhvr>
                                      <p:rCtr x="-40417" y="-1468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94444E-6 -3.12977E-6 L -0.78871 -0.61624 " pathEditMode="relative" rAng="0" ptsTypes="AA">
                                      <p:cBhvr>
                                        <p:cTn id="22" dur="2000" fill="hold"/>
                                        <p:tgtEl>
                                          <p:spTgt spid="6160"/>
                                        </p:tgtEl>
                                        <p:attrNameLst>
                                          <p:attrName>ppt_x</p:attrName>
                                          <p:attrName>ppt_y</p:attrName>
                                        </p:attrNameLst>
                                      </p:cBhvr>
                                      <p:rCtr x="-39444" y="-30812"/>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5.55556E-7 -7.356E-7 L -0.77743 -0.02776 " pathEditMode="relative" rAng="0" ptsTypes="AA">
                                      <p:cBhvr>
                                        <p:cTn id="26" dur="2000" fill="hold"/>
                                        <p:tgtEl>
                                          <p:spTgt spid="23"/>
                                        </p:tgtEl>
                                        <p:attrNameLst>
                                          <p:attrName>ppt_x</p:attrName>
                                          <p:attrName>ppt_y</p:attrName>
                                        </p:attrNameLst>
                                      </p:cBhvr>
                                      <p:rCtr x="-38872" y="-13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81780887"/>
              </p:ext>
            </p:extLst>
          </p:nvPr>
        </p:nvGraphicFramePr>
        <p:xfrm>
          <a:off x="181824" y="312345"/>
          <a:ext cx="8229600" cy="5813533"/>
        </p:xfrm>
        <a:graphic>
          <a:graphicData uri="http://schemas.openxmlformats.org/drawingml/2006/table">
            <a:tbl>
              <a:tblPr firstRow="1" firstCol="1" bandRow="1">
                <a:tableStyleId>{5C22544A-7EE6-4342-B048-85BDC9FD1C3A}</a:tableStyleId>
              </a:tblPr>
              <a:tblGrid>
                <a:gridCol w="1424701">
                  <a:extLst>
                    <a:ext uri="{9D8B030D-6E8A-4147-A177-3AD203B41FA5}">
                      <a16:colId xmlns:a16="http://schemas.microsoft.com/office/drawing/2014/main" val="20000"/>
                    </a:ext>
                  </a:extLst>
                </a:gridCol>
                <a:gridCol w="2417651">
                  <a:extLst>
                    <a:ext uri="{9D8B030D-6E8A-4147-A177-3AD203B41FA5}">
                      <a16:colId xmlns:a16="http://schemas.microsoft.com/office/drawing/2014/main" val="20001"/>
                    </a:ext>
                  </a:extLst>
                </a:gridCol>
                <a:gridCol w="4387248">
                  <a:extLst>
                    <a:ext uri="{9D8B030D-6E8A-4147-A177-3AD203B41FA5}">
                      <a16:colId xmlns:a16="http://schemas.microsoft.com/office/drawing/2014/main" val="20002"/>
                    </a:ext>
                  </a:extLst>
                </a:gridCol>
              </a:tblGrid>
              <a:tr h="816282">
                <a:tc>
                  <a:txBody>
                    <a:bodyPr/>
                    <a:lstStyle/>
                    <a:p>
                      <a:pPr marL="0" marR="0" algn="just">
                        <a:lnSpc>
                          <a:spcPct val="150000"/>
                        </a:lnSpc>
                        <a:spcBef>
                          <a:spcPts val="0"/>
                        </a:spcBef>
                        <a:spcAft>
                          <a:spcPts val="0"/>
                        </a:spcAft>
                      </a:pPr>
                      <a:r>
                        <a:rPr lang="en-US" sz="2000" dirty="0" err="1" smtClean="0">
                          <a:effectLst/>
                        </a:rPr>
                        <a:t>Biển</a:t>
                      </a:r>
                      <a:r>
                        <a:rPr lang="en-US" sz="2000" dirty="0" smtClean="0">
                          <a:effectLst/>
                        </a:rPr>
                        <a:t> </a:t>
                      </a:r>
                      <a:r>
                        <a:rPr lang="en-US" sz="2000" dirty="0" err="1" smtClean="0">
                          <a:effectLst/>
                        </a:rPr>
                        <a:t>báo</a:t>
                      </a:r>
                      <a:endParaRPr lang="vi-VN" sz="2000" dirty="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smtClean="0">
                          <a:effectLst/>
                        </a:rPr>
                        <a:t>Biển báo</a:t>
                      </a:r>
                      <a:endParaRPr lang="vi-VN" sz="2000" dirty="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err="1" smtClean="0">
                          <a:effectLst/>
                        </a:rPr>
                        <a:t>Biển</a:t>
                      </a:r>
                      <a:r>
                        <a:rPr lang="en-US" sz="2000" dirty="0" smtClean="0">
                          <a:effectLst/>
                        </a:rPr>
                        <a:t> </a:t>
                      </a:r>
                      <a:r>
                        <a:rPr lang="en-US" sz="2000" dirty="0" err="1" smtClean="0">
                          <a:effectLst/>
                        </a:rPr>
                        <a:t>báo</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733098">
                <a:tc>
                  <a:txBody>
                    <a:bodyPr/>
                    <a:lstStyle/>
                    <a:p>
                      <a:pPr marL="0" marR="0" algn="just">
                        <a:lnSpc>
                          <a:spcPct val="150000"/>
                        </a:lnSpc>
                        <a:spcBef>
                          <a:spcPts val="0"/>
                        </a:spcBef>
                        <a:spcAft>
                          <a:spcPts val="0"/>
                        </a:spcAft>
                      </a:pPr>
                      <a:endParaRPr lang="en-US" sz="2000">
                        <a:solidFill>
                          <a:srgbClr val="000000"/>
                        </a:solidFill>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a:effectLst/>
                        </a:rPr>
                        <a:t>C</a:t>
                      </a:r>
                      <a:r>
                        <a:rPr lang="vi-VN" sz="2000">
                          <a:effectLst/>
                        </a:rPr>
                        <a:t> </a:t>
                      </a:r>
                      <a:r>
                        <a:rPr lang="en-US" sz="2000">
                          <a:effectLst/>
                        </a:rPr>
                        <a:t>hất phóng xạ</a:t>
                      </a:r>
                      <a:endParaRPr lang="vi-VN" sz="200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a:effectLst/>
                        </a:rPr>
                        <a:t>      Nguồn phóng xạ gây nguy hiểm cho sức khoẻ;   </a:t>
                      </a:r>
                      <a:endParaRPr lang="vi-VN" sz="20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733098">
                <a:tc>
                  <a:txBody>
                    <a:bodyPr/>
                    <a:lstStyle/>
                    <a:p>
                      <a:pPr marL="0" marR="0" algn="just">
                        <a:lnSpc>
                          <a:spcPct val="150000"/>
                        </a:lnSpc>
                        <a:spcBef>
                          <a:spcPts val="0"/>
                        </a:spcBef>
                        <a:spcAft>
                          <a:spcPts val="0"/>
                        </a:spcAft>
                      </a:pPr>
                      <a:endParaRPr lang="en-US" sz="2000">
                        <a:solidFill>
                          <a:srgbClr val="000000"/>
                        </a:solidFill>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a:effectLst/>
                        </a:rPr>
                        <a:t>Chất độc môi trường</a:t>
                      </a:r>
                      <a:endParaRPr lang="vi-VN" sz="200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a:effectLst/>
                        </a:rPr>
                        <a:t> Không thải ra môi trường nước, không khí, đất;</a:t>
                      </a:r>
                      <a:endParaRPr lang="vi-VN" sz="200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971743">
                <a:tc>
                  <a:txBody>
                    <a:bodyPr/>
                    <a:lstStyle/>
                    <a:p>
                      <a:pPr marL="0" marR="0" algn="just">
                        <a:lnSpc>
                          <a:spcPct val="150000"/>
                        </a:lnSpc>
                        <a:spcBef>
                          <a:spcPts val="0"/>
                        </a:spcBef>
                        <a:spcAft>
                          <a:spcPts val="0"/>
                        </a:spcAft>
                      </a:pPr>
                      <a:endParaRPr lang="en-US" sz="2000">
                        <a:solidFill>
                          <a:srgbClr val="000000"/>
                        </a:solidFill>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err="1">
                          <a:effectLst/>
                        </a:rPr>
                        <a:t>Cấm</a:t>
                      </a:r>
                      <a:r>
                        <a:rPr lang="en-US" sz="2000" dirty="0">
                          <a:effectLst/>
                        </a:rPr>
                        <a:t> </a:t>
                      </a:r>
                      <a:r>
                        <a:rPr lang="en-US" sz="2000" dirty="0" err="1">
                          <a:effectLst/>
                        </a:rPr>
                        <a:t>sử</a:t>
                      </a:r>
                      <a:r>
                        <a:rPr lang="en-US" sz="2000" dirty="0">
                          <a:effectLst/>
                        </a:rPr>
                        <a:t>  </a:t>
                      </a:r>
                      <a:r>
                        <a:rPr lang="en-US" sz="2000" dirty="0" err="1">
                          <a:effectLst/>
                        </a:rPr>
                        <a:t>dụng</a:t>
                      </a:r>
                      <a:r>
                        <a:rPr lang="en-US" sz="2000" dirty="0">
                          <a:effectLst/>
                        </a:rPr>
                        <a:t> </a:t>
                      </a:r>
                      <a:r>
                        <a:rPr lang="en-US" sz="2000" dirty="0" err="1">
                          <a:effectLst/>
                        </a:rPr>
                        <a:t>nước</a:t>
                      </a:r>
                      <a:r>
                        <a:rPr lang="en-US" sz="2000" dirty="0">
                          <a:effectLst/>
                        </a:rPr>
                        <a:t> </a:t>
                      </a:r>
                      <a:r>
                        <a:rPr lang="en-US" sz="2000" dirty="0" err="1">
                          <a:effectLst/>
                        </a:rPr>
                        <a:t>uống</a:t>
                      </a:r>
                      <a:endParaRPr lang="vi-VN" sz="2000" dirty="0">
                        <a:effectLst/>
                        <a:latin typeface="Times New Roman"/>
                        <a:ea typeface="Calibri"/>
                        <a:cs typeface="Times New Roman"/>
                      </a:endParaRPr>
                    </a:p>
                  </a:txBody>
                  <a:tcPr marL="68580" marR="68580" marT="0" marB="0"/>
                </a:tc>
                <a:tc>
                  <a:txBody>
                    <a:bodyPr/>
                    <a:lstStyle/>
                    <a:p>
                      <a:pPr marL="0" marR="0" algn="just">
                        <a:lnSpc>
                          <a:spcPts val="1870"/>
                        </a:lnSpc>
                        <a:spcBef>
                          <a:spcPts val="0"/>
                        </a:spcBef>
                        <a:spcAft>
                          <a:spcPts val="0"/>
                        </a:spcAft>
                        <a:tabLst>
                          <a:tab pos="499110" algn="l"/>
                        </a:tabLst>
                      </a:pPr>
                      <a:r>
                        <a:rPr lang="en-US" sz="2000" dirty="0">
                          <a:effectLst/>
                        </a:rPr>
                        <a:t> </a:t>
                      </a:r>
                      <a:r>
                        <a:rPr lang="en-US" sz="2000" dirty="0" err="1" smtClean="0">
                          <a:effectLst/>
                        </a:rPr>
                        <a:t>Nước</a:t>
                      </a:r>
                      <a:r>
                        <a:rPr lang="en-US" sz="2000" dirty="0" smtClean="0">
                          <a:effectLst/>
                        </a:rPr>
                        <a:t> </a:t>
                      </a:r>
                      <a:r>
                        <a:rPr lang="en-US" sz="2000" dirty="0" err="1">
                          <a:effectLst/>
                        </a:rPr>
                        <a:t>dùng</a:t>
                      </a:r>
                      <a:r>
                        <a:rPr lang="en-US" sz="2000" dirty="0">
                          <a:effectLst/>
                        </a:rPr>
                        <a:t> </a:t>
                      </a:r>
                      <a:r>
                        <a:rPr lang="en-US" sz="2000" dirty="0" err="1">
                          <a:effectLst/>
                        </a:rPr>
                        <a:t>cho</a:t>
                      </a:r>
                      <a:r>
                        <a:rPr lang="en-US" sz="2000" dirty="0">
                          <a:effectLst/>
                        </a:rPr>
                        <a:t> </a:t>
                      </a:r>
                      <a:r>
                        <a:rPr lang="en-US" sz="2000" dirty="0" err="1">
                          <a:effectLst/>
                        </a:rPr>
                        <a:t>thí</a:t>
                      </a:r>
                      <a:r>
                        <a:rPr lang="en-US" sz="2000" dirty="0">
                          <a:effectLst/>
                        </a:rPr>
                        <a:t> </a:t>
                      </a:r>
                      <a:r>
                        <a:rPr lang="en-US" sz="2000" dirty="0" err="1">
                          <a:effectLst/>
                        </a:rPr>
                        <a:t>nghiệm</a:t>
                      </a:r>
                      <a:r>
                        <a:rPr lang="en-US" sz="2000" dirty="0">
                          <a:effectLst/>
                        </a:rPr>
                        <a:t>, </a:t>
                      </a:r>
                      <a:r>
                        <a:rPr lang="en-US" sz="2000" dirty="0" err="1">
                          <a:effectLst/>
                        </a:rPr>
                        <a:t>không</a:t>
                      </a:r>
                      <a:r>
                        <a:rPr lang="en-US" sz="2000" dirty="0">
                          <a:effectLst/>
                        </a:rPr>
                        <a:t> </a:t>
                      </a:r>
                      <a:r>
                        <a:rPr lang="en-US" sz="2000" dirty="0" err="1">
                          <a:effectLst/>
                        </a:rPr>
                        <a:t>phải</a:t>
                      </a:r>
                      <a:r>
                        <a:rPr lang="en-US" sz="2000" dirty="0">
                          <a:effectLst/>
                        </a:rPr>
                        <a:t> </a:t>
                      </a:r>
                      <a:r>
                        <a:rPr lang="en-US" sz="2000" dirty="0" err="1">
                          <a:effectLst/>
                        </a:rPr>
                        <a:t>nước</a:t>
                      </a:r>
                      <a:r>
                        <a:rPr lang="en-US" sz="2000" dirty="0">
                          <a:effectLst/>
                        </a:rPr>
                        <a:t> </a:t>
                      </a:r>
                      <a:r>
                        <a:rPr lang="en-US" sz="2000" dirty="0" err="1">
                          <a:effectLst/>
                        </a:rPr>
                        <a:t>uống</a:t>
                      </a:r>
                      <a:r>
                        <a:rPr lang="en-US" sz="2000" dirty="0">
                          <a:effectLst/>
                        </a:rPr>
                        <a:t>;</a:t>
                      </a:r>
                      <a:endParaRPr lang="vi-VN" sz="2000" dirty="0">
                        <a:effectLst/>
                      </a:endParaRPr>
                    </a:p>
                    <a:p>
                      <a:pPr marL="0" marR="0" algn="just">
                        <a:lnSpc>
                          <a:spcPct val="150000"/>
                        </a:lnSpc>
                        <a:spcBef>
                          <a:spcPts val="0"/>
                        </a:spcBef>
                        <a:spcAft>
                          <a:spcPts val="0"/>
                        </a:spcAft>
                      </a:pPr>
                      <a:r>
                        <a:rPr lang="en-US" sz="2000" dirty="0">
                          <a:effectLst/>
                        </a:rPr>
                        <a:t> </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1282308">
                <a:tc>
                  <a:txBody>
                    <a:bodyPr/>
                    <a:lstStyle/>
                    <a:p>
                      <a:pPr marL="0" marR="0" algn="just">
                        <a:lnSpc>
                          <a:spcPct val="150000"/>
                        </a:lnSpc>
                        <a:spcBef>
                          <a:spcPts val="0"/>
                        </a:spcBef>
                        <a:spcAft>
                          <a:spcPts val="0"/>
                        </a:spcAft>
                      </a:pPr>
                      <a:endParaRPr lang="en-US" sz="2000" dirty="0">
                        <a:solidFill>
                          <a:srgbClr val="000000"/>
                        </a:solidFill>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a:effectLst/>
                        </a:rPr>
                        <a:t>Hóa chất độc hại</a:t>
                      </a:r>
                      <a:endParaRPr lang="vi-VN" sz="2000">
                        <a:effectLst/>
                        <a:latin typeface="Times New Roman"/>
                        <a:ea typeface="Calibri"/>
                        <a:cs typeface="Times New Roman"/>
                      </a:endParaRPr>
                    </a:p>
                  </a:txBody>
                  <a:tcPr marL="68580" marR="68580" marT="0" marB="0"/>
                </a:tc>
                <a:tc>
                  <a:txBody>
                    <a:bodyPr/>
                    <a:lstStyle/>
                    <a:p>
                      <a:pPr marL="0" marR="0" algn="just">
                        <a:lnSpc>
                          <a:spcPts val="1870"/>
                        </a:lnSpc>
                        <a:spcBef>
                          <a:spcPts val="0"/>
                        </a:spcBef>
                        <a:spcAft>
                          <a:spcPts val="0"/>
                        </a:spcAft>
                        <a:tabLst>
                          <a:tab pos="499110" algn="l"/>
                        </a:tabLst>
                      </a:pPr>
                      <a:r>
                        <a:rPr lang="en-US" sz="2000">
                          <a:effectLst/>
                        </a:rPr>
                        <a:t>  Hoá chất độc đối với sức khoẻ, chỉ sửdụng cho mục đích thí nghiệm;</a:t>
                      </a:r>
                      <a:endParaRPr lang="vi-VN" sz="2000">
                        <a:effectLst/>
                      </a:endParaRPr>
                    </a:p>
                    <a:p>
                      <a:pPr marL="0" marR="0" algn="just">
                        <a:lnSpc>
                          <a:spcPct val="150000"/>
                        </a:lnSpc>
                        <a:spcBef>
                          <a:spcPts val="0"/>
                        </a:spcBef>
                        <a:spcAft>
                          <a:spcPts val="0"/>
                        </a:spcAft>
                      </a:pPr>
                      <a:r>
                        <a:rPr lang="en-US" sz="2000">
                          <a:effectLst/>
                        </a:rPr>
                        <a:t> </a:t>
                      </a:r>
                      <a:endParaRPr lang="vi-VN" sz="200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873670">
                <a:tc>
                  <a:txBody>
                    <a:bodyPr/>
                    <a:lstStyle/>
                    <a:p>
                      <a:pPr marL="0" marR="0" algn="just">
                        <a:lnSpc>
                          <a:spcPct val="150000"/>
                        </a:lnSpc>
                        <a:spcBef>
                          <a:spcPts val="0"/>
                        </a:spcBef>
                        <a:spcAft>
                          <a:spcPts val="0"/>
                        </a:spcAft>
                      </a:pPr>
                      <a:endParaRPr lang="en-US" sz="2000" dirty="0">
                        <a:solidFill>
                          <a:srgbClr val="000000"/>
                        </a:solidFill>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a:effectLst/>
                        </a:rPr>
                        <a:t>Nơi có bình chữa cháy</a:t>
                      </a:r>
                      <a:endParaRPr lang="vi-VN" sz="2000">
                        <a:effectLst/>
                        <a:latin typeface="Times New Roman"/>
                        <a:ea typeface="Calibri"/>
                        <a:cs typeface="Times New Roman"/>
                      </a:endParaRPr>
                    </a:p>
                  </a:txBody>
                  <a:tcPr marL="68580" marR="68580" marT="0" marB="0"/>
                </a:tc>
                <a:tc>
                  <a:txBody>
                    <a:bodyPr/>
                    <a:lstStyle/>
                    <a:p>
                      <a:pPr marL="0" marR="0" algn="just">
                        <a:lnSpc>
                          <a:spcPts val="1630"/>
                        </a:lnSpc>
                        <a:spcBef>
                          <a:spcPts val="0"/>
                        </a:spcBef>
                        <a:spcAft>
                          <a:spcPts val="0"/>
                        </a:spcAft>
                        <a:tabLst>
                          <a:tab pos="477520" algn="l"/>
                        </a:tabLst>
                      </a:pPr>
                      <a:r>
                        <a:rPr lang="en-US" sz="2000" dirty="0" err="1">
                          <a:effectLst/>
                        </a:rPr>
                        <a:t>Khu</a:t>
                      </a:r>
                      <a:r>
                        <a:rPr lang="en-US" sz="2000" dirty="0">
                          <a:effectLst/>
                        </a:rPr>
                        <a:t> </a:t>
                      </a:r>
                      <a:r>
                        <a:rPr lang="en-US" sz="2000" dirty="0" err="1">
                          <a:effectLst/>
                        </a:rPr>
                        <a:t>vực</a:t>
                      </a:r>
                      <a:r>
                        <a:rPr lang="en-US" sz="2000" dirty="0">
                          <a:effectLst/>
                        </a:rPr>
                        <a:t> </a:t>
                      </a:r>
                      <a:r>
                        <a:rPr lang="en-US" sz="2000" dirty="0" err="1">
                          <a:effectLst/>
                        </a:rPr>
                        <a:t>có</a:t>
                      </a:r>
                      <a:r>
                        <a:rPr lang="en-US" sz="2000" dirty="0">
                          <a:effectLst/>
                        </a:rPr>
                        <a:t> </a:t>
                      </a:r>
                      <a:r>
                        <a:rPr lang="en-US" sz="2000" dirty="0" err="1">
                          <a:effectLst/>
                        </a:rPr>
                        <a:t>bình</a:t>
                      </a:r>
                      <a:r>
                        <a:rPr lang="en-US" sz="2000" dirty="0">
                          <a:effectLst/>
                        </a:rPr>
                        <a:t> </a:t>
                      </a:r>
                      <a:r>
                        <a:rPr lang="en-US" sz="2000" dirty="0" err="1">
                          <a:effectLst/>
                        </a:rPr>
                        <a:t>chữa</a:t>
                      </a:r>
                      <a:r>
                        <a:rPr lang="en-US" sz="2000" dirty="0">
                          <a:effectLst/>
                        </a:rPr>
                        <a:t> </a:t>
                      </a:r>
                      <a:r>
                        <a:rPr lang="en-US" sz="2000" dirty="0" err="1">
                          <a:effectLst/>
                        </a:rPr>
                        <a:t>cháy</a:t>
                      </a:r>
                      <a:r>
                        <a:rPr lang="en-US" sz="2000" dirty="0">
                          <a:effectLst/>
                        </a:rPr>
                        <a:t>, </a:t>
                      </a:r>
                      <a:r>
                        <a:rPr lang="en-US" sz="2000" dirty="0" err="1">
                          <a:effectLst/>
                        </a:rPr>
                        <a:t>lưu</a:t>
                      </a:r>
                      <a:r>
                        <a:rPr lang="en-US" sz="2000" dirty="0">
                          <a:effectLst/>
                        </a:rPr>
                        <a:t> ý </a:t>
                      </a:r>
                      <a:r>
                        <a:rPr lang="en-US" sz="2000" dirty="0" err="1">
                          <a:effectLst/>
                        </a:rPr>
                        <a:t>để</a:t>
                      </a:r>
                      <a:r>
                        <a:rPr lang="en-US" sz="2000" dirty="0">
                          <a:effectLst/>
                        </a:rPr>
                        <a:t> </a:t>
                      </a:r>
                      <a:r>
                        <a:rPr lang="en-US" sz="2000" dirty="0" err="1">
                          <a:effectLst/>
                        </a:rPr>
                        <a:t>sử</a:t>
                      </a:r>
                      <a:r>
                        <a:rPr lang="en-US" sz="2000" dirty="0">
                          <a:effectLst/>
                        </a:rPr>
                        <a:t> </a:t>
                      </a:r>
                      <a:r>
                        <a:rPr lang="en-US" sz="2000" dirty="0" err="1">
                          <a:effectLst/>
                        </a:rPr>
                        <a:t>dụng</a:t>
                      </a:r>
                      <a:r>
                        <a:rPr lang="en-US" sz="2000" dirty="0">
                          <a:effectLst/>
                        </a:rPr>
                        <a:t> </a:t>
                      </a:r>
                      <a:r>
                        <a:rPr lang="en-US" sz="2000" dirty="0" err="1">
                          <a:effectLst/>
                        </a:rPr>
                        <a:t>khi</a:t>
                      </a:r>
                      <a:r>
                        <a:rPr lang="en-US" sz="2000" dirty="0">
                          <a:effectLst/>
                        </a:rPr>
                        <a:t> </a:t>
                      </a:r>
                      <a:r>
                        <a:rPr lang="en-US" sz="2000" dirty="0" err="1">
                          <a:effectLst/>
                        </a:rPr>
                        <a:t>có</a:t>
                      </a:r>
                      <a:r>
                        <a:rPr lang="en-US" sz="2000" dirty="0">
                          <a:effectLst/>
                        </a:rPr>
                        <a:t> </a:t>
                      </a:r>
                      <a:r>
                        <a:rPr lang="en-US" sz="2000" dirty="0" err="1">
                          <a:effectLst/>
                        </a:rPr>
                        <a:t>sự</a:t>
                      </a:r>
                      <a:r>
                        <a:rPr lang="en-US" sz="2000" dirty="0">
                          <a:effectLst/>
                        </a:rPr>
                        <a:t> </a:t>
                      </a:r>
                      <a:r>
                        <a:rPr lang="en-US" sz="2000" dirty="0" err="1">
                          <a:effectLst/>
                        </a:rPr>
                        <a:t>cố</a:t>
                      </a:r>
                      <a:r>
                        <a:rPr lang="en-US" sz="2000" dirty="0">
                          <a:effectLst/>
                        </a:rPr>
                        <a:t> </a:t>
                      </a:r>
                      <a:r>
                        <a:rPr lang="en-US" sz="2000" dirty="0" err="1">
                          <a:effectLst/>
                        </a:rPr>
                        <a:t>cháy</a:t>
                      </a:r>
                      <a:r>
                        <a:rPr lang="en-US" sz="2000" dirty="0">
                          <a:effectLst/>
                        </a:rPr>
                        <a:t>;</a:t>
                      </a:r>
                      <a:endParaRPr lang="vi-VN" sz="2000" dirty="0">
                        <a:effectLst/>
                      </a:endParaRPr>
                    </a:p>
                    <a:p>
                      <a:pPr marL="0" marR="0" algn="just">
                        <a:lnSpc>
                          <a:spcPct val="150000"/>
                        </a:lnSpc>
                        <a:spcBef>
                          <a:spcPts val="0"/>
                        </a:spcBef>
                        <a:spcAft>
                          <a:spcPts val="0"/>
                        </a:spcAft>
                      </a:pPr>
                      <a:r>
                        <a:rPr lang="en-US" sz="2000" dirty="0">
                          <a:effectLst/>
                        </a:rPr>
                        <a:t> </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pic>
        <p:nvPicPr>
          <p:cNvPr id="9222" name="Picture 33" descr="Description: A yellow triangle sign&#10;&#10;Description automatically generated with medium conf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101873"/>
            <a:ext cx="1524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34" descr="Description: A picture containing text, picture fram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723" y="5893383"/>
            <a:ext cx="1365250" cy="98252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6044471"/>
            <a:ext cx="1219200" cy="82917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36" descr="Description: A picture containing text, sign, vector graphics&#10;&#10;Description automatically generat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7618" y="6068803"/>
            <a:ext cx="1482725" cy="996950"/>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924800" y="4953000"/>
            <a:ext cx="1295400" cy="78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74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9.64608E-7 L -0.49167 -0.71062 " pathEditMode="relative" rAng="0" ptsTypes="AA">
                                      <p:cBhvr>
                                        <p:cTn id="6" dur="2000" fill="hold"/>
                                        <p:tgtEl>
                                          <p:spTgt spid="9222"/>
                                        </p:tgtEl>
                                        <p:attrNameLst>
                                          <p:attrName>ppt_x</p:attrName>
                                          <p:attrName>ppt_y</p:attrName>
                                        </p:attrNameLst>
                                      </p:cBhvr>
                                      <p:rCtr x="-24583" y="-3553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61111E-6 -4.32339E-6 L -0.24809 -0.30187 " pathEditMode="relative" rAng="0" ptsTypes="AA">
                                      <p:cBhvr>
                                        <p:cTn id="10" dur="2000" fill="hold"/>
                                        <p:tgtEl>
                                          <p:spTgt spid="9218"/>
                                        </p:tgtEl>
                                        <p:attrNameLst>
                                          <p:attrName>ppt_x</p:attrName>
                                          <p:attrName>ppt_y</p:attrName>
                                        </p:attrNameLst>
                                      </p:cBhvr>
                                      <p:rCtr x="-12413" y="-1510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 1.40412E-6 L -0.84583 0.04256 " pathEditMode="relative" rAng="0" ptsTypes="AA">
                                      <p:cBhvr>
                                        <p:cTn id="14" dur="2000" fill="hold"/>
                                        <p:tgtEl>
                                          <p:spTgt spid="9217"/>
                                        </p:tgtEl>
                                        <p:attrNameLst>
                                          <p:attrName>ppt_x</p:attrName>
                                          <p:attrName>ppt_y</p:attrName>
                                        </p:attrNameLst>
                                      </p:cBhvr>
                                      <p:rCtr x="-42292" y="212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33333E-6 -4.50613E-6 L -0.66667 -0.45269 " pathEditMode="relative" rAng="0" ptsTypes="AA">
                                      <p:cBhvr>
                                        <p:cTn id="18" dur="2000" fill="hold"/>
                                        <p:tgtEl>
                                          <p:spTgt spid="9219"/>
                                        </p:tgtEl>
                                        <p:attrNameLst>
                                          <p:attrName>ppt_x</p:attrName>
                                          <p:attrName>ppt_y</p:attrName>
                                        </p:attrNameLst>
                                      </p:cBhvr>
                                      <p:rCtr x="-33333" y="-2264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77778E-6 -1.10571E-6 L -0.82048 -0.57483 " pathEditMode="relative" rAng="0" ptsTypes="AA">
                                      <p:cBhvr>
                                        <p:cTn id="22" dur="2000" fill="hold"/>
                                        <p:tgtEl>
                                          <p:spTgt spid="9220"/>
                                        </p:tgtEl>
                                        <p:attrNameLst>
                                          <p:attrName>ppt_x</p:attrName>
                                          <p:attrName>ppt_y</p:attrName>
                                        </p:attrNameLst>
                                      </p:cBhvr>
                                      <p:rCtr x="-41024" y="-287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06782360"/>
              </p:ext>
            </p:extLst>
          </p:nvPr>
        </p:nvGraphicFramePr>
        <p:xfrm>
          <a:off x="926872" y="1143000"/>
          <a:ext cx="7150328" cy="4267200"/>
        </p:xfrm>
        <a:graphic>
          <a:graphicData uri="http://schemas.openxmlformats.org/drawingml/2006/table">
            <a:tbl>
              <a:tblPr firstRow="1" firstCol="1" bandRow="1">
                <a:tableStyleId>{5C22544A-7EE6-4342-B048-85BDC9FD1C3A}</a:tableStyleId>
              </a:tblPr>
              <a:tblGrid>
                <a:gridCol w="7150328">
                  <a:extLst>
                    <a:ext uri="{9D8B030D-6E8A-4147-A177-3AD203B41FA5}">
                      <a16:colId xmlns:a16="http://schemas.microsoft.com/office/drawing/2014/main" val="20000"/>
                    </a:ext>
                  </a:extLst>
                </a:gridCol>
              </a:tblGrid>
              <a:tr h="4267200">
                <a:tc>
                  <a:txBody>
                    <a:bodyPr/>
                    <a:lstStyle/>
                    <a:p>
                      <a:pPr marL="589280" marR="0" algn="just">
                        <a:lnSpc>
                          <a:spcPct val="150000"/>
                        </a:lnSpc>
                        <a:spcBef>
                          <a:spcPts val="0"/>
                        </a:spcBef>
                        <a:spcAft>
                          <a:spcPts val="0"/>
                        </a:spcAft>
                      </a:pPr>
                      <a:r>
                        <a:rPr lang="en-US" sz="2000" dirty="0" err="1">
                          <a:solidFill>
                            <a:srgbClr val="0000FF"/>
                          </a:solidFill>
                          <a:effectLst/>
                        </a:rPr>
                        <a:t>Mỗi</a:t>
                      </a:r>
                      <a:r>
                        <a:rPr lang="en-US" sz="2000" dirty="0">
                          <a:solidFill>
                            <a:srgbClr val="0000FF"/>
                          </a:solidFill>
                          <a:effectLst/>
                        </a:rPr>
                        <a:t>  </a:t>
                      </a:r>
                      <a:r>
                        <a:rPr lang="en-US" sz="2000" dirty="0" err="1">
                          <a:solidFill>
                            <a:srgbClr val="0000FF"/>
                          </a:solidFill>
                          <a:effectLst/>
                        </a:rPr>
                        <a:t>kí</a:t>
                      </a:r>
                      <a:r>
                        <a:rPr lang="en-US" sz="2000" dirty="0">
                          <a:solidFill>
                            <a:srgbClr val="0000FF"/>
                          </a:solidFill>
                          <a:effectLst/>
                        </a:rPr>
                        <a:t> </a:t>
                      </a:r>
                      <a:r>
                        <a:rPr lang="en-US" sz="2000" dirty="0" err="1">
                          <a:solidFill>
                            <a:srgbClr val="0000FF"/>
                          </a:solidFill>
                          <a:effectLst/>
                        </a:rPr>
                        <a:t>hiệu</a:t>
                      </a:r>
                      <a:r>
                        <a:rPr lang="en-US" sz="2000" dirty="0">
                          <a:solidFill>
                            <a:srgbClr val="0000FF"/>
                          </a:solidFill>
                          <a:effectLst/>
                        </a:rPr>
                        <a:t> </a:t>
                      </a:r>
                      <a:r>
                        <a:rPr lang="en-US" sz="2000" dirty="0" err="1">
                          <a:solidFill>
                            <a:srgbClr val="0000FF"/>
                          </a:solidFill>
                          <a:effectLst/>
                        </a:rPr>
                        <a:t>cảnh</a:t>
                      </a:r>
                      <a:r>
                        <a:rPr lang="en-US" sz="2000" dirty="0">
                          <a:solidFill>
                            <a:srgbClr val="0000FF"/>
                          </a:solidFill>
                          <a:effectLst/>
                        </a:rPr>
                        <a:t> </a:t>
                      </a:r>
                      <a:r>
                        <a:rPr lang="en-US" sz="2000" dirty="0" err="1">
                          <a:solidFill>
                            <a:srgbClr val="0000FF"/>
                          </a:solidFill>
                          <a:effectLst/>
                        </a:rPr>
                        <a:t>báo</a:t>
                      </a:r>
                      <a:r>
                        <a:rPr lang="en-US" sz="2000" dirty="0">
                          <a:solidFill>
                            <a:srgbClr val="0000FF"/>
                          </a:solidFill>
                          <a:effectLst/>
                        </a:rPr>
                        <a:t> </a:t>
                      </a:r>
                      <a:r>
                        <a:rPr lang="en-US" sz="2000" dirty="0" err="1">
                          <a:solidFill>
                            <a:srgbClr val="0000FF"/>
                          </a:solidFill>
                          <a:effectLst/>
                        </a:rPr>
                        <a:t>thường</a:t>
                      </a:r>
                      <a:r>
                        <a:rPr lang="en-US" sz="2000" dirty="0">
                          <a:solidFill>
                            <a:srgbClr val="0000FF"/>
                          </a:solidFill>
                          <a:effectLst/>
                        </a:rPr>
                        <a:t> </a:t>
                      </a:r>
                      <a:r>
                        <a:rPr lang="en-US" sz="2000" dirty="0" err="1">
                          <a:solidFill>
                            <a:srgbClr val="0000FF"/>
                          </a:solidFill>
                          <a:effectLst/>
                        </a:rPr>
                        <a:t>có</a:t>
                      </a:r>
                      <a:r>
                        <a:rPr lang="en-US" sz="2000" dirty="0">
                          <a:solidFill>
                            <a:srgbClr val="0000FF"/>
                          </a:solidFill>
                          <a:effectLst/>
                        </a:rPr>
                        <a:t> </a:t>
                      </a:r>
                      <a:r>
                        <a:rPr lang="en-US" sz="2000" dirty="0" err="1">
                          <a:solidFill>
                            <a:srgbClr val="0000FF"/>
                          </a:solidFill>
                          <a:effectLst/>
                        </a:rPr>
                        <a:t>hình</a:t>
                      </a:r>
                      <a:r>
                        <a:rPr lang="en-US" sz="2000" dirty="0">
                          <a:solidFill>
                            <a:srgbClr val="0000FF"/>
                          </a:solidFill>
                          <a:effectLst/>
                        </a:rPr>
                        <a:t> </a:t>
                      </a:r>
                      <a:r>
                        <a:rPr lang="en-US" sz="2000" dirty="0" err="1">
                          <a:solidFill>
                            <a:srgbClr val="0000FF"/>
                          </a:solidFill>
                          <a:effectLst/>
                        </a:rPr>
                        <a:t>dạng</a:t>
                      </a:r>
                      <a:r>
                        <a:rPr lang="en-US" sz="2000" dirty="0">
                          <a:solidFill>
                            <a:srgbClr val="0000FF"/>
                          </a:solidFill>
                          <a:effectLst/>
                        </a:rPr>
                        <a:t> </a:t>
                      </a:r>
                      <a:r>
                        <a:rPr lang="en-US" sz="2000" dirty="0" err="1">
                          <a:solidFill>
                            <a:srgbClr val="0000FF"/>
                          </a:solidFill>
                          <a:effectLst/>
                        </a:rPr>
                        <a:t>và</a:t>
                      </a:r>
                      <a:r>
                        <a:rPr lang="en-US" sz="2000" dirty="0">
                          <a:solidFill>
                            <a:srgbClr val="0000FF"/>
                          </a:solidFill>
                          <a:effectLst/>
                        </a:rPr>
                        <a:t> </a:t>
                      </a:r>
                      <a:r>
                        <a:rPr lang="en-US" sz="2000" dirty="0" err="1">
                          <a:solidFill>
                            <a:srgbClr val="0000FF"/>
                          </a:solidFill>
                          <a:effectLst/>
                        </a:rPr>
                        <a:t>màu</a:t>
                      </a:r>
                      <a:r>
                        <a:rPr lang="en-US" sz="2000" dirty="0">
                          <a:solidFill>
                            <a:srgbClr val="0000FF"/>
                          </a:solidFill>
                          <a:effectLst/>
                        </a:rPr>
                        <a:t> </a:t>
                      </a:r>
                      <a:r>
                        <a:rPr lang="en-US" sz="2000" dirty="0" err="1">
                          <a:solidFill>
                            <a:srgbClr val="0000FF"/>
                          </a:solidFill>
                          <a:effectLst/>
                        </a:rPr>
                        <a:t>sắc</a:t>
                      </a:r>
                      <a:r>
                        <a:rPr lang="en-US" sz="2000" dirty="0">
                          <a:solidFill>
                            <a:srgbClr val="0000FF"/>
                          </a:solidFill>
                          <a:effectLst/>
                        </a:rPr>
                        <a:t> </a:t>
                      </a:r>
                      <a:r>
                        <a:rPr lang="en-US" sz="2000" dirty="0" err="1">
                          <a:solidFill>
                            <a:srgbClr val="0000FF"/>
                          </a:solidFill>
                          <a:effectLst/>
                        </a:rPr>
                        <a:t>riêng</a:t>
                      </a:r>
                      <a:r>
                        <a:rPr lang="en-US" sz="2000" dirty="0">
                          <a:solidFill>
                            <a:srgbClr val="0000FF"/>
                          </a:solidFill>
                          <a:effectLst/>
                        </a:rPr>
                        <a:t> </a:t>
                      </a:r>
                      <a:r>
                        <a:rPr lang="en-US" sz="2000" dirty="0" err="1">
                          <a:solidFill>
                            <a:srgbClr val="0000FF"/>
                          </a:solidFill>
                          <a:effectLst/>
                        </a:rPr>
                        <a:t>để</a:t>
                      </a:r>
                      <a:r>
                        <a:rPr lang="en-US" sz="2000" dirty="0">
                          <a:solidFill>
                            <a:srgbClr val="0000FF"/>
                          </a:solidFill>
                          <a:effectLst/>
                        </a:rPr>
                        <a:t> </a:t>
                      </a:r>
                      <a:r>
                        <a:rPr lang="en-US" sz="2000" dirty="0" err="1">
                          <a:solidFill>
                            <a:srgbClr val="0000FF"/>
                          </a:solidFill>
                          <a:effectLst/>
                        </a:rPr>
                        <a:t>dễ</a:t>
                      </a:r>
                      <a:r>
                        <a:rPr lang="en-US" sz="2000" dirty="0">
                          <a:solidFill>
                            <a:srgbClr val="0000FF"/>
                          </a:solidFill>
                          <a:effectLst/>
                        </a:rPr>
                        <a:t> </a:t>
                      </a:r>
                      <a:r>
                        <a:rPr lang="en-US" sz="2000" dirty="0" err="1">
                          <a:solidFill>
                            <a:srgbClr val="0000FF"/>
                          </a:solidFill>
                          <a:effectLst/>
                        </a:rPr>
                        <a:t>nhận</a:t>
                      </a:r>
                      <a:r>
                        <a:rPr lang="en-US" sz="2000" dirty="0">
                          <a:solidFill>
                            <a:srgbClr val="0000FF"/>
                          </a:solidFill>
                          <a:effectLst/>
                        </a:rPr>
                        <a:t> </a:t>
                      </a:r>
                      <a:r>
                        <a:rPr lang="en-US" sz="2000" dirty="0" err="1">
                          <a:solidFill>
                            <a:srgbClr val="0000FF"/>
                          </a:solidFill>
                          <a:effectLst/>
                        </a:rPr>
                        <a:t>biết</a:t>
                      </a:r>
                      <a:r>
                        <a:rPr lang="en-US" sz="2000" dirty="0">
                          <a:solidFill>
                            <a:srgbClr val="0000FF"/>
                          </a:solidFill>
                          <a:effectLst/>
                        </a:rPr>
                        <a:t>.</a:t>
                      </a:r>
                      <a:endParaRPr lang="vi-VN" sz="2000" dirty="0">
                        <a:solidFill>
                          <a:srgbClr val="0000FF"/>
                        </a:solidFill>
                        <a:effectLst/>
                      </a:endParaRPr>
                    </a:p>
                    <a:p>
                      <a:pPr marL="342900" marR="0" lvl="0" indent="-342900" algn="just">
                        <a:lnSpc>
                          <a:spcPct val="150000"/>
                        </a:lnSpc>
                        <a:spcBef>
                          <a:spcPts val="0"/>
                        </a:spcBef>
                        <a:spcAft>
                          <a:spcPts val="0"/>
                        </a:spcAft>
                        <a:buFont typeface="Times New Roman"/>
                        <a:buChar char="-"/>
                      </a:pPr>
                      <a:r>
                        <a:rPr lang="en-US" sz="2000" dirty="0" err="1">
                          <a:solidFill>
                            <a:srgbClr val="0000FF"/>
                          </a:solidFill>
                          <a:effectLst/>
                        </a:rPr>
                        <a:t>Kí</a:t>
                      </a:r>
                      <a:r>
                        <a:rPr lang="en-US" sz="2000" dirty="0">
                          <a:solidFill>
                            <a:srgbClr val="0000FF"/>
                          </a:solidFill>
                          <a:effectLst/>
                        </a:rPr>
                        <a:t> </a:t>
                      </a:r>
                      <a:r>
                        <a:rPr lang="en-US" sz="2000" dirty="0" err="1">
                          <a:solidFill>
                            <a:srgbClr val="0000FF"/>
                          </a:solidFill>
                          <a:effectLst/>
                        </a:rPr>
                        <a:t>hiệu</a:t>
                      </a:r>
                      <a:r>
                        <a:rPr lang="en-US" sz="2000" dirty="0">
                          <a:solidFill>
                            <a:srgbClr val="0000FF"/>
                          </a:solidFill>
                          <a:effectLst/>
                        </a:rPr>
                        <a:t> </a:t>
                      </a:r>
                      <a:r>
                        <a:rPr lang="en-US" sz="2000" dirty="0" err="1">
                          <a:solidFill>
                            <a:srgbClr val="0000FF"/>
                          </a:solidFill>
                          <a:effectLst/>
                        </a:rPr>
                        <a:t>cảnh</a:t>
                      </a:r>
                      <a:r>
                        <a:rPr lang="en-US" sz="2000" dirty="0">
                          <a:solidFill>
                            <a:srgbClr val="0000FF"/>
                          </a:solidFill>
                          <a:effectLst/>
                        </a:rPr>
                        <a:t> </a:t>
                      </a:r>
                      <a:r>
                        <a:rPr lang="en-US" sz="2000" dirty="0" err="1">
                          <a:solidFill>
                            <a:srgbClr val="0000FF"/>
                          </a:solidFill>
                          <a:effectLst/>
                        </a:rPr>
                        <a:t>báo</a:t>
                      </a:r>
                      <a:r>
                        <a:rPr lang="en-US" sz="2000" dirty="0">
                          <a:solidFill>
                            <a:srgbClr val="0000FF"/>
                          </a:solidFill>
                          <a:effectLst/>
                        </a:rPr>
                        <a:t> </a:t>
                      </a:r>
                      <a:r>
                        <a:rPr lang="en-US" sz="2000" dirty="0" err="1">
                          <a:solidFill>
                            <a:srgbClr val="0000FF"/>
                          </a:solidFill>
                          <a:effectLst/>
                        </a:rPr>
                        <a:t>cấm</a:t>
                      </a:r>
                      <a:r>
                        <a:rPr lang="en-US" sz="2000" dirty="0">
                          <a:solidFill>
                            <a:srgbClr val="0000FF"/>
                          </a:solidFill>
                          <a:effectLst/>
                        </a:rPr>
                        <a:t>: </a:t>
                      </a:r>
                      <a:r>
                        <a:rPr lang="en-US" sz="2000" dirty="0" err="1">
                          <a:solidFill>
                            <a:srgbClr val="0000FF"/>
                          </a:solidFill>
                          <a:effectLst/>
                        </a:rPr>
                        <a:t>hình</a:t>
                      </a:r>
                      <a:r>
                        <a:rPr lang="en-US" sz="2000" dirty="0">
                          <a:solidFill>
                            <a:srgbClr val="0000FF"/>
                          </a:solidFill>
                          <a:effectLst/>
                        </a:rPr>
                        <a:t> </a:t>
                      </a:r>
                      <a:r>
                        <a:rPr lang="en-US" sz="2000" dirty="0" err="1">
                          <a:solidFill>
                            <a:srgbClr val="0000FF"/>
                          </a:solidFill>
                          <a:effectLst/>
                        </a:rPr>
                        <a:t>tròn</a:t>
                      </a:r>
                      <a:r>
                        <a:rPr lang="en-US" sz="2000" dirty="0">
                          <a:solidFill>
                            <a:srgbClr val="0000FF"/>
                          </a:solidFill>
                          <a:effectLst/>
                        </a:rPr>
                        <a:t>, </a:t>
                      </a:r>
                      <a:r>
                        <a:rPr lang="en-US" sz="2000" dirty="0" err="1">
                          <a:solidFill>
                            <a:srgbClr val="0000FF"/>
                          </a:solidFill>
                          <a:effectLst/>
                        </a:rPr>
                        <a:t>viền</a:t>
                      </a:r>
                      <a:r>
                        <a:rPr lang="en-US" sz="2000" dirty="0">
                          <a:solidFill>
                            <a:srgbClr val="0000FF"/>
                          </a:solidFill>
                          <a:effectLst/>
                        </a:rPr>
                        <a:t> </a:t>
                      </a:r>
                      <a:r>
                        <a:rPr lang="en-US" sz="2000" dirty="0" err="1">
                          <a:solidFill>
                            <a:srgbClr val="0000FF"/>
                          </a:solidFill>
                          <a:effectLst/>
                        </a:rPr>
                        <a:t>đỏ</a:t>
                      </a:r>
                      <a:r>
                        <a:rPr lang="en-US" sz="2000" dirty="0">
                          <a:solidFill>
                            <a:srgbClr val="0000FF"/>
                          </a:solidFill>
                          <a:effectLst/>
                        </a:rPr>
                        <a:t>, </a:t>
                      </a:r>
                      <a:r>
                        <a:rPr lang="en-US" sz="2000" dirty="0" err="1">
                          <a:solidFill>
                            <a:srgbClr val="0000FF"/>
                          </a:solidFill>
                          <a:effectLst/>
                        </a:rPr>
                        <a:t>nền</a:t>
                      </a:r>
                      <a:r>
                        <a:rPr lang="en-US" sz="2000" dirty="0">
                          <a:solidFill>
                            <a:srgbClr val="0000FF"/>
                          </a:solidFill>
                          <a:effectLst/>
                        </a:rPr>
                        <a:t> </a:t>
                      </a:r>
                      <a:r>
                        <a:rPr lang="en-US" sz="2000" dirty="0" err="1">
                          <a:solidFill>
                            <a:srgbClr val="0000FF"/>
                          </a:solidFill>
                          <a:effectLst/>
                        </a:rPr>
                        <a:t>trắng</a:t>
                      </a:r>
                      <a:endParaRPr lang="vi-VN" sz="2000" dirty="0">
                        <a:solidFill>
                          <a:srgbClr val="0000FF"/>
                        </a:solidFill>
                        <a:effectLst/>
                      </a:endParaRPr>
                    </a:p>
                    <a:p>
                      <a:pPr marL="342900" marR="0" lvl="0" indent="-342900" algn="just">
                        <a:lnSpc>
                          <a:spcPct val="150000"/>
                        </a:lnSpc>
                        <a:spcBef>
                          <a:spcPts val="0"/>
                        </a:spcBef>
                        <a:spcAft>
                          <a:spcPts val="0"/>
                        </a:spcAft>
                        <a:buFont typeface="Times New Roman"/>
                        <a:buChar char="-"/>
                      </a:pPr>
                      <a:r>
                        <a:rPr lang="en-US" sz="2000" dirty="0" err="1">
                          <a:solidFill>
                            <a:srgbClr val="0000FF"/>
                          </a:solidFill>
                          <a:effectLst/>
                        </a:rPr>
                        <a:t>Kí</a:t>
                      </a:r>
                      <a:r>
                        <a:rPr lang="en-US" sz="2000" dirty="0">
                          <a:solidFill>
                            <a:srgbClr val="0000FF"/>
                          </a:solidFill>
                          <a:effectLst/>
                        </a:rPr>
                        <a:t> </a:t>
                      </a:r>
                      <a:r>
                        <a:rPr lang="en-US" sz="2000" dirty="0" err="1">
                          <a:solidFill>
                            <a:srgbClr val="0000FF"/>
                          </a:solidFill>
                          <a:effectLst/>
                        </a:rPr>
                        <a:t>hiệu</a:t>
                      </a:r>
                      <a:r>
                        <a:rPr lang="en-US" sz="2000" dirty="0">
                          <a:solidFill>
                            <a:srgbClr val="0000FF"/>
                          </a:solidFill>
                          <a:effectLst/>
                        </a:rPr>
                        <a:t> </a:t>
                      </a:r>
                      <a:r>
                        <a:rPr lang="en-US" sz="2000" dirty="0" err="1">
                          <a:solidFill>
                            <a:srgbClr val="0000FF"/>
                          </a:solidFill>
                          <a:effectLst/>
                        </a:rPr>
                        <a:t>cảnh</a:t>
                      </a:r>
                      <a:r>
                        <a:rPr lang="en-US" sz="2000" dirty="0">
                          <a:solidFill>
                            <a:srgbClr val="0000FF"/>
                          </a:solidFill>
                          <a:effectLst/>
                        </a:rPr>
                        <a:t> </a:t>
                      </a:r>
                      <a:r>
                        <a:rPr lang="en-US" sz="2000" dirty="0" err="1">
                          <a:solidFill>
                            <a:srgbClr val="0000FF"/>
                          </a:solidFill>
                          <a:effectLst/>
                        </a:rPr>
                        <a:t>báo</a:t>
                      </a:r>
                      <a:r>
                        <a:rPr lang="en-US" sz="2000" dirty="0">
                          <a:solidFill>
                            <a:srgbClr val="0000FF"/>
                          </a:solidFill>
                          <a:effectLst/>
                        </a:rPr>
                        <a:t> </a:t>
                      </a:r>
                      <a:r>
                        <a:rPr lang="en-US" sz="2000" dirty="0" err="1">
                          <a:solidFill>
                            <a:srgbClr val="0000FF"/>
                          </a:solidFill>
                          <a:effectLst/>
                        </a:rPr>
                        <a:t>các</a:t>
                      </a:r>
                      <a:r>
                        <a:rPr lang="en-US" sz="2000" dirty="0">
                          <a:solidFill>
                            <a:srgbClr val="0000FF"/>
                          </a:solidFill>
                          <a:effectLst/>
                        </a:rPr>
                        <a:t> </a:t>
                      </a:r>
                      <a:r>
                        <a:rPr lang="en-US" sz="2000" dirty="0" err="1">
                          <a:solidFill>
                            <a:srgbClr val="0000FF"/>
                          </a:solidFill>
                          <a:effectLst/>
                        </a:rPr>
                        <a:t>khu</a:t>
                      </a:r>
                      <a:r>
                        <a:rPr lang="en-US" sz="2000" dirty="0">
                          <a:solidFill>
                            <a:srgbClr val="0000FF"/>
                          </a:solidFill>
                          <a:effectLst/>
                        </a:rPr>
                        <a:t> </a:t>
                      </a:r>
                      <a:r>
                        <a:rPr lang="en-US" sz="2000" dirty="0" err="1">
                          <a:solidFill>
                            <a:srgbClr val="0000FF"/>
                          </a:solidFill>
                          <a:effectLst/>
                        </a:rPr>
                        <a:t>vực</a:t>
                      </a:r>
                      <a:r>
                        <a:rPr lang="en-US" sz="2000" dirty="0">
                          <a:solidFill>
                            <a:srgbClr val="0000FF"/>
                          </a:solidFill>
                          <a:effectLst/>
                        </a:rPr>
                        <a:t> </a:t>
                      </a:r>
                      <a:r>
                        <a:rPr lang="en-US" sz="2000" dirty="0" err="1">
                          <a:solidFill>
                            <a:srgbClr val="0000FF"/>
                          </a:solidFill>
                          <a:effectLst/>
                        </a:rPr>
                        <a:t>nguy</a:t>
                      </a:r>
                      <a:r>
                        <a:rPr lang="en-US" sz="2000" dirty="0">
                          <a:solidFill>
                            <a:srgbClr val="0000FF"/>
                          </a:solidFill>
                          <a:effectLst/>
                        </a:rPr>
                        <a:t> </a:t>
                      </a:r>
                      <a:r>
                        <a:rPr lang="en-US" sz="2000" dirty="0" err="1">
                          <a:solidFill>
                            <a:srgbClr val="0000FF"/>
                          </a:solidFill>
                          <a:effectLst/>
                        </a:rPr>
                        <a:t>hiểm</a:t>
                      </a:r>
                      <a:r>
                        <a:rPr lang="en-US" sz="2000" dirty="0">
                          <a:solidFill>
                            <a:srgbClr val="0000FF"/>
                          </a:solidFill>
                          <a:effectLst/>
                        </a:rPr>
                        <a:t>: </a:t>
                      </a:r>
                      <a:r>
                        <a:rPr lang="en-US" sz="2000" dirty="0" err="1">
                          <a:solidFill>
                            <a:srgbClr val="0000FF"/>
                          </a:solidFill>
                          <a:effectLst/>
                        </a:rPr>
                        <a:t>hình</a:t>
                      </a:r>
                      <a:r>
                        <a:rPr lang="en-US" sz="2000" dirty="0">
                          <a:solidFill>
                            <a:srgbClr val="0000FF"/>
                          </a:solidFill>
                          <a:effectLst/>
                        </a:rPr>
                        <a:t> tam </a:t>
                      </a:r>
                      <a:r>
                        <a:rPr lang="en-US" sz="2000" dirty="0" err="1">
                          <a:solidFill>
                            <a:srgbClr val="0000FF"/>
                          </a:solidFill>
                          <a:effectLst/>
                        </a:rPr>
                        <a:t>giác</a:t>
                      </a:r>
                      <a:r>
                        <a:rPr lang="en-US" sz="2000" dirty="0">
                          <a:solidFill>
                            <a:srgbClr val="0000FF"/>
                          </a:solidFill>
                          <a:effectLst/>
                        </a:rPr>
                        <a:t> </a:t>
                      </a:r>
                      <a:r>
                        <a:rPr lang="en-US" sz="2000" dirty="0" err="1">
                          <a:solidFill>
                            <a:srgbClr val="0000FF"/>
                          </a:solidFill>
                          <a:effectLst/>
                        </a:rPr>
                        <a:t>đều</a:t>
                      </a:r>
                      <a:r>
                        <a:rPr lang="en-US" sz="2000" dirty="0">
                          <a:solidFill>
                            <a:srgbClr val="0000FF"/>
                          </a:solidFill>
                          <a:effectLst/>
                        </a:rPr>
                        <a:t>, </a:t>
                      </a:r>
                      <a:r>
                        <a:rPr lang="en-US" sz="2000" dirty="0" err="1">
                          <a:solidFill>
                            <a:srgbClr val="0000FF"/>
                          </a:solidFill>
                          <a:effectLst/>
                        </a:rPr>
                        <a:t>viền</a:t>
                      </a:r>
                      <a:r>
                        <a:rPr lang="en-US" sz="2000" dirty="0">
                          <a:solidFill>
                            <a:srgbClr val="0000FF"/>
                          </a:solidFill>
                          <a:effectLst/>
                        </a:rPr>
                        <a:t> </a:t>
                      </a:r>
                      <a:r>
                        <a:rPr lang="en-US" sz="2000" dirty="0" err="1">
                          <a:solidFill>
                            <a:srgbClr val="0000FF"/>
                          </a:solidFill>
                          <a:effectLst/>
                        </a:rPr>
                        <a:t>đen</a:t>
                      </a:r>
                      <a:r>
                        <a:rPr lang="en-US" sz="2000" dirty="0">
                          <a:solidFill>
                            <a:srgbClr val="0000FF"/>
                          </a:solidFill>
                          <a:effectLst/>
                        </a:rPr>
                        <a:t> </a:t>
                      </a:r>
                      <a:r>
                        <a:rPr lang="en-US" sz="2000" dirty="0" err="1">
                          <a:solidFill>
                            <a:srgbClr val="0000FF"/>
                          </a:solidFill>
                          <a:effectLst/>
                        </a:rPr>
                        <a:t>hoặc</a:t>
                      </a:r>
                      <a:r>
                        <a:rPr lang="en-US" sz="2000" dirty="0">
                          <a:solidFill>
                            <a:srgbClr val="0000FF"/>
                          </a:solidFill>
                          <a:effectLst/>
                        </a:rPr>
                        <a:t> </a:t>
                      </a:r>
                      <a:r>
                        <a:rPr lang="en-US" sz="2000" dirty="0" err="1">
                          <a:solidFill>
                            <a:srgbClr val="0000FF"/>
                          </a:solidFill>
                          <a:effectLst/>
                        </a:rPr>
                        <a:t>đỏ</a:t>
                      </a:r>
                      <a:r>
                        <a:rPr lang="en-US" sz="2000" dirty="0">
                          <a:solidFill>
                            <a:srgbClr val="0000FF"/>
                          </a:solidFill>
                          <a:effectLst/>
                        </a:rPr>
                        <a:t>, </a:t>
                      </a:r>
                      <a:r>
                        <a:rPr lang="en-US" sz="2000" dirty="0" err="1">
                          <a:solidFill>
                            <a:srgbClr val="0000FF"/>
                          </a:solidFill>
                          <a:effectLst/>
                        </a:rPr>
                        <a:t>nền</a:t>
                      </a:r>
                      <a:r>
                        <a:rPr lang="en-US" sz="2000" dirty="0">
                          <a:solidFill>
                            <a:srgbClr val="0000FF"/>
                          </a:solidFill>
                          <a:effectLst/>
                        </a:rPr>
                        <a:t> </a:t>
                      </a:r>
                      <a:r>
                        <a:rPr lang="en-US" sz="2000" dirty="0" err="1">
                          <a:solidFill>
                            <a:srgbClr val="0000FF"/>
                          </a:solidFill>
                          <a:effectLst/>
                        </a:rPr>
                        <a:t>vàng</a:t>
                      </a:r>
                      <a:endParaRPr lang="vi-VN" sz="2000" dirty="0">
                        <a:solidFill>
                          <a:srgbClr val="0000FF"/>
                        </a:solidFill>
                        <a:effectLst/>
                      </a:endParaRPr>
                    </a:p>
                    <a:p>
                      <a:pPr marL="342900" marR="0" lvl="0" indent="-342900" algn="just">
                        <a:lnSpc>
                          <a:spcPct val="150000"/>
                        </a:lnSpc>
                        <a:spcBef>
                          <a:spcPts val="0"/>
                        </a:spcBef>
                        <a:spcAft>
                          <a:spcPts val="0"/>
                        </a:spcAft>
                        <a:buFont typeface="Times New Roman"/>
                        <a:buChar char="-"/>
                      </a:pPr>
                      <a:r>
                        <a:rPr lang="en-US" sz="2000" dirty="0" err="1">
                          <a:solidFill>
                            <a:srgbClr val="0000FF"/>
                          </a:solidFill>
                          <a:effectLst/>
                        </a:rPr>
                        <a:t>Kí</a:t>
                      </a:r>
                      <a:r>
                        <a:rPr lang="en-US" sz="2000" dirty="0">
                          <a:solidFill>
                            <a:srgbClr val="0000FF"/>
                          </a:solidFill>
                          <a:effectLst/>
                        </a:rPr>
                        <a:t> </a:t>
                      </a:r>
                      <a:r>
                        <a:rPr lang="en-US" sz="2000" dirty="0" err="1">
                          <a:solidFill>
                            <a:srgbClr val="0000FF"/>
                          </a:solidFill>
                          <a:effectLst/>
                        </a:rPr>
                        <a:t>hiệu</a:t>
                      </a:r>
                      <a:r>
                        <a:rPr lang="en-US" sz="2000" dirty="0">
                          <a:solidFill>
                            <a:srgbClr val="0000FF"/>
                          </a:solidFill>
                          <a:effectLst/>
                        </a:rPr>
                        <a:t> </a:t>
                      </a:r>
                      <a:r>
                        <a:rPr lang="en-US" sz="2000" dirty="0" err="1">
                          <a:solidFill>
                            <a:srgbClr val="0000FF"/>
                          </a:solidFill>
                          <a:effectLst/>
                        </a:rPr>
                        <a:t>cảnh</a:t>
                      </a:r>
                      <a:r>
                        <a:rPr lang="en-US" sz="2000" dirty="0">
                          <a:solidFill>
                            <a:srgbClr val="0000FF"/>
                          </a:solidFill>
                          <a:effectLst/>
                        </a:rPr>
                        <a:t> </a:t>
                      </a:r>
                      <a:r>
                        <a:rPr lang="en-US" sz="2000" dirty="0" err="1">
                          <a:solidFill>
                            <a:srgbClr val="0000FF"/>
                          </a:solidFill>
                          <a:effectLst/>
                        </a:rPr>
                        <a:t>báo</a:t>
                      </a:r>
                      <a:r>
                        <a:rPr lang="en-US" sz="2000" dirty="0">
                          <a:solidFill>
                            <a:srgbClr val="0000FF"/>
                          </a:solidFill>
                          <a:effectLst/>
                        </a:rPr>
                        <a:t> </a:t>
                      </a:r>
                      <a:r>
                        <a:rPr lang="en-US" sz="2000" dirty="0" err="1">
                          <a:solidFill>
                            <a:srgbClr val="0000FF"/>
                          </a:solidFill>
                          <a:effectLst/>
                        </a:rPr>
                        <a:t>nguy</a:t>
                      </a:r>
                      <a:r>
                        <a:rPr lang="en-US" sz="2000" dirty="0">
                          <a:solidFill>
                            <a:srgbClr val="0000FF"/>
                          </a:solidFill>
                          <a:effectLst/>
                        </a:rPr>
                        <a:t> </a:t>
                      </a:r>
                      <a:r>
                        <a:rPr lang="en-US" sz="2000" dirty="0" err="1">
                          <a:solidFill>
                            <a:srgbClr val="0000FF"/>
                          </a:solidFill>
                          <a:effectLst/>
                        </a:rPr>
                        <a:t>hại</a:t>
                      </a:r>
                      <a:r>
                        <a:rPr lang="en-US" sz="2000" dirty="0">
                          <a:solidFill>
                            <a:srgbClr val="0000FF"/>
                          </a:solidFill>
                          <a:effectLst/>
                        </a:rPr>
                        <a:t> do </a:t>
                      </a:r>
                      <a:r>
                        <a:rPr lang="en-US" sz="2000" dirty="0" err="1">
                          <a:solidFill>
                            <a:srgbClr val="0000FF"/>
                          </a:solidFill>
                          <a:effectLst/>
                        </a:rPr>
                        <a:t>hóa</a:t>
                      </a:r>
                      <a:r>
                        <a:rPr lang="en-US" sz="2000" dirty="0">
                          <a:solidFill>
                            <a:srgbClr val="0000FF"/>
                          </a:solidFill>
                          <a:effectLst/>
                        </a:rPr>
                        <a:t> </a:t>
                      </a:r>
                      <a:r>
                        <a:rPr lang="en-US" sz="2000" dirty="0" err="1">
                          <a:solidFill>
                            <a:srgbClr val="0000FF"/>
                          </a:solidFill>
                          <a:effectLst/>
                        </a:rPr>
                        <a:t>chất</a:t>
                      </a:r>
                      <a:r>
                        <a:rPr lang="en-US" sz="2000" dirty="0">
                          <a:solidFill>
                            <a:srgbClr val="0000FF"/>
                          </a:solidFill>
                          <a:effectLst/>
                        </a:rPr>
                        <a:t> </a:t>
                      </a:r>
                      <a:r>
                        <a:rPr lang="en-US" sz="2000" dirty="0" err="1">
                          <a:solidFill>
                            <a:srgbClr val="0000FF"/>
                          </a:solidFill>
                          <a:effectLst/>
                        </a:rPr>
                        <a:t>gây</a:t>
                      </a:r>
                      <a:r>
                        <a:rPr lang="en-US" sz="2000" dirty="0">
                          <a:solidFill>
                            <a:srgbClr val="0000FF"/>
                          </a:solidFill>
                          <a:effectLst/>
                        </a:rPr>
                        <a:t> </a:t>
                      </a:r>
                      <a:r>
                        <a:rPr lang="en-US" sz="2000" dirty="0" err="1">
                          <a:solidFill>
                            <a:srgbClr val="0000FF"/>
                          </a:solidFill>
                          <a:effectLst/>
                        </a:rPr>
                        <a:t>ra</a:t>
                      </a:r>
                      <a:r>
                        <a:rPr lang="en-US" sz="2000" dirty="0">
                          <a:solidFill>
                            <a:srgbClr val="0000FF"/>
                          </a:solidFill>
                          <a:effectLst/>
                        </a:rPr>
                        <a:t>: </a:t>
                      </a:r>
                      <a:r>
                        <a:rPr lang="en-US" sz="2000" dirty="0" err="1">
                          <a:solidFill>
                            <a:srgbClr val="0000FF"/>
                          </a:solidFill>
                          <a:effectLst/>
                        </a:rPr>
                        <a:t>hình</a:t>
                      </a:r>
                      <a:r>
                        <a:rPr lang="en-US" sz="2000" dirty="0">
                          <a:solidFill>
                            <a:srgbClr val="0000FF"/>
                          </a:solidFill>
                          <a:effectLst/>
                        </a:rPr>
                        <a:t> </a:t>
                      </a:r>
                      <a:r>
                        <a:rPr lang="en-US" sz="2000" dirty="0" err="1">
                          <a:solidFill>
                            <a:srgbClr val="0000FF"/>
                          </a:solidFill>
                          <a:effectLst/>
                        </a:rPr>
                        <a:t>vuông</a:t>
                      </a:r>
                      <a:r>
                        <a:rPr lang="en-US" sz="2000" dirty="0">
                          <a:solidFill>
                            <a:srgbClr val="0000FF"/>
                          </a:solidFill>
                          <a:effectLst/>
                        </a:rPr>
                        <a:t>, </a:t>
                      </a:r>
                      <a:r>
                        <a:rPr lang="en-US" sz="2000" dirty="0" err="1">
                          <a:solidFill>
                            <a:srgbClr val="0000FF"/>
                          </a:solidFill>
                          <a:effectLst/>
                        </a:rPr>
                        <a:t>viền</a:t>
                      </a:r>
                      <a:r>
                        <a:rPr lang="en-US" sz="2000" dirty="0">
                          <a:solidFill>
                            <a:srgbClr val="0000FF"/>
                          </a:solidFill>
                          <a:effectLst/>
                        </a:rPr>
                        <a:t> </a:t>
                      </a:r>
                      <a:r>
                        <a:rPr lang="en-US" sz="2000" dirty="0" err="1">
                          <a:solidFill>
                            <a:srgbClr val="0000FF"/>
                          </a:solidFill>
                          <a:effectLst/>
                        </a:rPr>
                        <a:t>đen</a:t>
                      </a:r>
                      <a:r>
                        <a:rPr lang="en-US" sz="2000" dirty="0">
                          <a:solidFill>
                            <a:srgbClr val="0000FF"/>
                          </a:solidFill>
                          <a:effectLst/>
                        </a:rPr>
                        <a:t>, </a:t>
                      </a:r>
                      <a:r>
                        <a:rPr lang="en-US" sz="2000" dirty="0" err="1">
                          <a:solidFill>
                            <a:srgbClr val="0000FF"/>
                          </a:solidFill>
                          <a:effectLst/>
                        </a:rPr>
                        <a:t>nền</a:t>
                      </a:r>
                      <a:r>
                        <a:rPr lang="en-US" sz="2000" dirty="0">
                          <a:solidFill>
                            <a:srgbClr val="0000FF"/>
                          </a:solidFill>
                          <a:effectLst/>
                        </a:rPr>
                        <a:t> </a:t>
                      </a:r>
                      <a:r>
                        <a:rPr lang="en-US" sz="2000" dirty="0" err="1">
                          <a:solidFill>
                            <a:srgbClr val="0000FF"/>
                          </a:solidFill>
                          <a:effectLst/>
                        </a:rPr>
                        <a:t>đỏ</a:t>
                      </a:r>
                      <a:endParaRPr lang="vi-VN" sz="2000" dirty="0">
                        <a:solidFill>
                          <a:srgbClr val="0000FF"/>
                        </a:solidFill>
                        <a:effectLst/>
                      </a:endParaRPr>
                    </a:p>
                    <a:p>
                      <a:pPr marL="342900" marR="0" lvl="0" indent="-342900" algn="just">
                        <a:lnSpc>
                          <a:spcPct val="150000"/>
                        </a:lnSpc>
                        <a:spcBef>
                          <a:spcPts val="0"/>
                        </a:spcBef>
                        <a:spcAft>
                          <a:spcPts val="0"/>
                        </a:spcAft>
                        <a:buFont typeface="Times New Roman"/>
                        <a:buChar char="-"/>
                      </a:pPr>
                      <a:r>
                        <a:rPr lang="en-US" sz="2000" dirty="0" err="1">
                          <a:solidFill>
                            <a:srgbClr val="0000FF"/>
                          </a:solidFill>
                          <a:effectLst/>
                        </a:rPr>
                        <a:t>Kí</a:t>
                      </a:r>
                      <a:r>
                        <a:rPr lang="en-US" sz="2000" dirty="0">
                          <a:solidFill>
                            <a:srgbClr val="0000FF"/>
                          </a:solidFill>
                          <a:effectLst/>
                        </a:rPr>
                        <a:t> </a:t>
                      </a:r>
                      <a:r>
                        <a:rPr lang="en-US" sz="2000" dirty="0" err="1">
                          <a:solidFill>
                            <a:srgbClr val="0000FF"/>
                          </a:solidFill>
                          <a:effectLst/>
                        </a:rPr>
                        <a:t>hiệu</a:t>
                      </a:r>
                      <a:r>
                        <a:rPr lang="en-US" sz="2000" dirty="0">
                          <a:solidFill>
                            <a:srgbClr val="0000FF"/>
                          </a:solidFill>
                          <a:effectLst/>
                        </a:rPr>
                        <a:t> </a:t>
                      </a:r>
                      <a:r>
                        <a:rPr lang="en-US" sz="2000" dirty="0" err="1">
                          <a:solidFill>
                            <a:srgbClr val="0000FF"/>
                          </a:solidFill>
                          <a:effectLst/>
                        </a:rPr>
                        <a:t>cảnh</a:t>
                      </a:r>
                      <a:r>
                        <a:rPr lang="en-US" sz="2000" dirty="0">
                          <a:solidFill>
                            <a:srgbClr val="0000FF"/>
                          </a:solidFill>
                          <a:effectLst/>
                        </a:rPr>
                        <a:t> </a:t>
                      </a:r>
                      <a:r>
                        <a:rPr lang="en-US" sz="2000" dirty="0" err="1">
                          <a:solidFill>
                            <a:srgbClr val="0000FF"/>
                          </a:solidFill>
                          <a:effectLst/>
                        </a:rPr>
                        <a:t>báo</a:t>
                      </a:r>
                      <a:r>
                        <a:rPr lang="en-US" sz="2000" dirty="0">
                          <a:solidFill>
                            <a:srgbClr val="0000FF"/>
                          </a:solidFill>
                          <a:effectLst/>
                        </a:rPr>
                        <a:t> </a:t>
                      </a:r>
                      <a:r>
                        <a:rPr lang="en-US" sz="2000" dirty="0" err="1">
                          <a:solidFill>
                            <a:srgbClr val="0000FF"/>
                          </a:solidFill>
                          <a:effectLst/>
                        </a:rPr>
                        <a:t>chỉ</a:t>
                      </a:r>
                      <a:r>
                        <a:rPr lang="en-US" sz="2000" dirty="0">
                          <a:solidFill>
                            <a:srgbClr val="0000FF"/>
                          </a:solidFill>
                          <a:effectLst/>
                        </a:rPr>
                        <a:t> </a:t>
                      </a:r>
                      <a:r>
                        <a:rPr lang="en-US" sz="2000" dirty="0" err="1">
                          <a:solidFill>
                            <a:srgbClr val="0000FF"/>
                          </a:solidFill>
                          <a:effectLst/>
                        </a:rPr>
                        <a:t>dẫn</a:t>
                      </a:r>
                      <a:r>
                        <a:rPr lang="en-US" sz="2000" dirty="0">
                          <a:solidFill>
                            <a:srgbClr val="0000FF"/>
                          </a:solidFill>
                          <a:effectLst/>
                        </a:rPr>
                        <a:t> </a:t>
                      </a:r>
                      <a:r>
                        <a:rPr lang="en-US" sz="2000" dirty="0" err="1">
                          <a:solidFill>
                            <a:srgbClr val="0000FF"/>
                          </a:solidFill>
                          <a:effectLst/>
                        </a:rPr>
                        <a:t>thực</a:t>
                      </a:r>
                      <a:r>
                        <a:rPr lang="en-US" sz="2000" dirty="0">
                          <a:solidFill>
                            <a:srgbClr val="0000FF"/>
                          </a:solidFill>
                          <a:effectLst/>
                        </a:rPr>
                        <a:t> </a:t>
                      </a:r>
                      <a:r>
                        <a:rPr lang="en-US" sz="2000" dirty="0" err="1">
                          <a:solidFill>
                            <a:srgbClr val="0000FF"/>
                          </a:solidFill>
                          <a:effectLst/>
                        </a:rPr>
                        <a:t>hiện</a:t>
                      </a:r>
                      <a:r>
                        <a:rPr lang="en-US" sz="2000" dirty="0">
                          <a:solidFill>
                            <a:srgbClr val="0000FF"/>
                          </a:solidFill>
                          <a:effectLst/>
                        </a:rPr>
                        <a:t>: </a:t>
                      </a:r>
                      <a:r>
                        <a:rPr lang="en-US" sz="2000" dirty="0" err="1">
                          <a:solidFill>
                            <a:srgbClr val="0000FF"/>
                          </a:solidFill>
                          <a:effectLst/>
                        </a:rPr>
                        <a:t>hình</a:t>
                      </a:r>
                      <a:r>
                        <a:rPr lang="en-US" sz="2000" dirty="0">
                          <a:solidFill>
                            <a:srgbClr val="0000FF"/>
                          </a:solidFill>
                          <a:effectLst/>
                        </a:rPr>
                        <a:t> </a:t>
                      </a:r>
                      <a:r>
                        <a:rPr lang="en-US" sz="2000" dirty="0" err="1">
                          <a:solidFill>
                            <a:srgbClr val="0000FF"/>
                          </a:solidFill>
                          <a:effectLst/>
                        </a:rPr>
                        <a:t>chữ</a:t>
                      </a:r>
                      <a:r>
                        <a:rPr lang="en-US" sz="2000" dirty="0">
                          <a:solidFill>
                            <a:srgbClr val="0000FF"/>
                          </a:solidFill>
                          <a:effectLst/>
                        </a:rPr>
                        <a:t> </a:t>
                      </a:r>
                      <a:r>
                        <a:rPr lang="en-US" sz="2000" dirty="0" err="1">
                          <a:solidFill>
                            <a:srgbClr val="0000FF"/>
                          </a:solidFill>
                          <a:effectLst/>
                        </a:rPr>
                        <a:t>nhật</a:t>
                      </a:r>
                      <a:r>
                        <a:rPr lang="en-US" sz="2000" dirty="0">
                          <a:solidFill>
                            <a:srgbClr val="0000FF"/>
                          </a:solidFill>
                          <a:effectLst/>
                        </a:rPr>
                        <a:t>, </a:t>
                      </a:r>
                      <a:r>
                        <a:rPr lang="en-US" sz="2000" dirty="0" err="1">
                          <a:solidFill>
                            <a:srgbClr val="0000FF"/>
                          </a:solidFill>
                          <a:effectLst/>
                        </a:rPr>
                        <a:t>nền</a:t>
                      </a:r>
                      <a:r>
                        <a:rPr lang="en-US" sz="2000" dirty="0">
                          <a:solidFill>
                            <a:srgbClr val="0000FF"/>
                          </a:solidFill>
                          <a:effectLst/>
                        </a:rPr>
                        <a:t> </a:t>
                      </a:r>
                      <a:r>
                        <a:rPr lang="en-US" sz="2000" dirty="0" err="1">
                          <a:solidFill>
                            <a:srgbClr val="0000FF"/>
                          </a:solidFill>
                          <a:effectLst/>
                        </a:rPr>
                        <a:t>xanh</a:t>
                      </a:r>
                      <a:r>
                        <a:rPr lang="en-US" sz="2000" dirty="0">
                          <a:solidFill>
                            <a:srgbClr val="0000FF"/>
                          </a:solidFill>
                          <a:effectLst/>
                        </a:rPr>
                        <a:t> </a:t>
                      </a:r>
                      <a:r>
                        <a:rPr lang="en-US" sz="2000" dirty="0" err="1">
                          <a:solidFill>
                            <a:srgbClr val="0000FF"/>
                          </a:solidFill>
                          <a:effectLst/>
                        </a:rPr>
                        <a:t>hoặc</a:t>
                      </a:r>
                      <a:r>
                        <a:rPr lang="en-US" sz="2000" dirty="0">
                          <a:solidFill>
                            <a:srgbClr val="0000FF"/>
                          </a:solidFill>
                          <a:effectLst/>
                        </a:rPr>
                        <a:t> </a:t>
                      </a:r>
                      <a:r>
                        <a:rPr lang="en-US" sz="2000" dirty="0" err="1">
                          <a:solidFill>
                            <a:srgbClr val="0000FF"/>
                          </a:solidFill>
                          <a:effectLst/>
                        </a:rPr>
                        <a:t>đỏ</a:t>
                      </a:r>
                      <a:endParaRPr lang="vi-VN" sz="2000" dirty="0">
                        <a:solidFill>
                          <a:srgbClr val="0000FF"/>
                        </a:solidFill>
                        <a:effectLst/>
                        <a:latin typeface="Calibri"/>
                        <a:ea typeface="Calibri"/>
                        <a:cs typeface="Times New Roman"/>
                      </a:endParaRPr>
                    </a:p>
                  </a:txBody>
                  <a:tcPr marL="68580" marR="68580" marT="0" marB="0">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
        <p:nvSpPr>
          <p:cNvPr id="4" name="Text Box 79"/>
          <p:cNvSpPr txBox="1">
            <a:spLocks noChangeArrowheads="1"/>
          </p:cNvSpPr>
          <p:nvPr/>
        </p:nvSpPr>
        <p:spPr bwMode="auto">
          <a:xfrm>
            <a:off x="204559" y="0"/>
            <a:ext cx="7223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000" b="1">
                <a:solidFill>
                  <a:schemeClr val="tx2"/>
                </a:solidFill>
                <a:latin typeface="Times New Roman" pitchFamily="18" charset="0"/>
              </a:defRPr>
            </a:lvl1pPr>
            <a:lvl2pPr marL="742950" indent="-285750">
              <a:defRPr sz="4000" b="1">
                <a:solidFill>
                  <a:schemeClr val="tx2"/>
                </a:solidFill>
                <a:latin typeface="Times New Roman" pitchFamily="18" charset="0"/>
              </a:defRPr>
            </a:lvl2pPr>
            <a:lvl3pPr marL="1143000" indent="-228600">
              <a:defRPr sz="4000" b="1">
                <a:solidFill>
                  <a:schemeClr val="tx2"/>
                </a:solidFill>
                <a:latin typeface="Times New Roman" pitchFamily="18" charset="0"/>
              </a:defRPr>
            </a:lvl3pPr>
            <a:lvl4pPr marL="1600200" indent="-228600">
              <a:defRPr sz="4000" b="1">
                <a:solidFill>
                  <a:schemeClr val="tx2"/>
                </a:solidFill>
                <a:latin typeface="Times New Roman" pitchFamily="18" charset="0"/>
              </a:defRPr>
            </a:lvl4pPr>
            <a:lvl5pPr marL="2057400" indent="-228600">
              <a:defRPr sz="4000" b="1">
                <a:solidFill>
                  <a:schemeClr val="tx2"/>
                </a:solidFill>
                <a:latin typeface="Times New Roman" pitchFamily="18" charset="0"/>
              </a:defRPr>
            </a:lvl5pPr>
            <a:lvl6pPr marL="2514600" indent="-228600" eaLnBrk="0" fontAlgn="base" hangingPunct="0">
              <a:spcBef>
                <a:spcPct val="0"/>
              </a:spcBef>
              <a:spcAft>
                <a:spcPct val="0"/>
              </a:spcAft>
              <a:defRPr sz="4000" b="1">
                <a:solidFill>
                  <a:schemeClr val="tx2"/>
                </a:solidFill>
                <a:latin typeface="Times New Roman" pitchFamily="18" charset="0"/>
              </a:defRPr>
            </a:lvl6pPr>
            <a:lvl7pPr marL="2971800" indent="-228600" eaLnBrk="0" fontAlgn="base" hangingPunct="0">
              <a:spcBef>
                <a:spcPct val="0"/>
              </a:spcBef>
              <a:spcAft>
                <a:spcPct val="0"/>
              </a:spcAft>
              <a:defRPr sz="4000" b="1">
                <a:solidFill>
                  <a:schemeClr val="tx2"/>
                </a:solidFill>
                <a:latin typeface="Times New Roman" pitchFamily="18" charset="0"/>
              </a:defRPr>
            </a:lvl7pPr>
            <a:lvl8pPr marL="3429000" indent="-228600" eaLnBrk="0" fontAlgn="base" hangingPunct="0">
              <a:spcBef>
                <a:spcPct val="0"/>
              </a:spcBef>
              <a:spcAft>
                <a:spcPct val="0"/>
              </a:spcAft>
              <a:defRPr sz="4000" b="1">
                <a:solidFill>
                  <a:schemeClr val="tx2"/>
                </a:solidFill>
                <a:latin typeface="Times New Roman" pitchFamily="18" charset="0"/>
              </a:defRPr>
            </a:lvl8pPr>
            <a:lvl9pPr marL="3886200" indent="-228600" eaLnBrk="0" fontAlgn="base" hangingPunct="0">
              <a:spcBef>
                <a:spcPct val="0"/>
              </a:spcBef>
              <a:spcAft>
                <a:spcPct val="0"/>
              </a:spcAft>
              <a:defRPr sz="4000" b="1">
                <a:solidFill>
                  <a:schemeClr val="tx2"/>
                </a:solidFill>
                <a:latin typeface="Times New Roman" pitchFamily="18" charset="0"/>
              </a:defRPr>
            </a:lvl9pPr>
          </a:lstStyle>
          <a:p>
            <a:pPr algn="ctr" eaLnBrk="1" hangingPunct="1">
              <a:spcBef>
                <a:spcPct val="50000"/>
              </a:spcBef>
            </a:pPr>
            <a:r>
              <a:rPr lang="en-US" sz="4800" dirty="0">
                <a:solidFill>
                  <a:srgbClr val="FF3300"/>
                </a:solidFill>
                <a:latin typeface="Arial" pitchFamily="34" charset="0"/>
                <a:sym typeface="Wingdings" pitchFamily="2" charset="2"/>
              </a:rPr>
              <a:t></a:t>
            </a:r>
          </a:p>
        </p:txBody>
      </p:sp>
      <p:sp>
        <p:nvSpPr>
          <p:cNvPr id="6" name="TextBox 5"/>
          <p:cNvSpPr txBox="1"/>
          <p:nvPr/>
        </p:nvSpPr>
        <p:spPr>
          <a:xfrm>
            <a:off x="1219200" y="352455"/>
            <a:ext cx="6726521" cy="400110"/>
          </a:xfrm>
          <a:prstGeom prst="rect">
            <a:avLst/>
          </a:prstGeom>
          <a:noFill/>
        </p:spPr>
        <p:txBody>
          <a:bodyPr wrap="none" rtlCol="0">
            <a:spAutoFit/>
          </a:bodyPr>
          <a:lstStyle/>
          <a:p>
            <a:r>
              <a:rPr lang="en-US" sz="2000" b="1" u="sng" dirty="0" smtClean="0">
                <a:solidFill>
                  <a:srgbClr val="FF0000"/>
                </a:solidFill>
                <a:latin typeface="Time  NEW ROMAN NEWROMAN s New Roman"/>
              </a:rPr>
              <a:t>II. </a:t>
            </a:r>
            <a:r>
              <a:rPr lang="vi-VN" sz="2000" b="1" u="sng" dirty="0" smtClean="0">
                <a:solidFill>
                  <a:srgbClr val="FF0000"/>
                </a:solidFill>
                <a:latin typeface="Time  NEW ROMAN NEWROMAN s New Roman"/>
              </a:rPr>
              <a:t>KÍ HIỆU CẢNH BÁO  TRONG PHÒNG THỰC HÀNH</a:t>
            </a:r>
            <a:endParaRPr lang="vi-VN" sz="2000" b="1" u="sng" dirty="0">
              <a:solidFill>
                <a:srgbClr val="FF0000"/>
              </a:solidFill>
              <a:latin typeface="Time  NEW ROMAN NEWROMAN s New Roman"/>
            </a:endParaRPr>
          </a:p>
        </p:txBody>
      </p:sp>
    </p:spTree>
    <p:extLst>
      <p:ext uri="{BB962C8B-B14F-4D97-AF65-F5344CB8AC3E}">
        <p14:creationId xmlns:p14="http://schemas.microsoft.com/office/powerpoint/2010/main" val="196106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par>
                                <p:cTn id="7" presetID="36" presetClass="emph" presetSubtype="0" repeatCount="indefinite" fill="hold" grpId="1" nodeType="withEffect">
                                  <p:stCondLst>
                                    <p:cond delay="0"/>
                                  </p:stCondLst>
                                  <p:iterate type="lt">
                                    <p:tmPct val="10000"/>
                                  </p:iterate>
                                  <p:childTnLst>
                                    <p:animScale>
                                      <p:cBhvr>
                                        <p:cTn id="8" dur="500" autoRev="1" fill="hold">
                                          <p:stCondLst>
                                            <p:cond delay="0"/>
                                          </p:stCondLst>
                                        </p:cTn>
                                        <p:tgtEl>
                                          <p:spTgt spid="4"/>
                                        </p:tgtEl>
                                      </p:cBhvr>
                                      <p:to x="80000" y="100000"/>
                                    </p:animScale>
                                    <p:anim by="(#ppt_w*0.10)" calcmode="lin" valueType="num">
                                      <p:cBhvr>
                                        <p:cTn id="9" dur="500" autoRev="1" fill="hold">
                                          <p:stCondLst>
                                            <p:cond delay="0"/>
                                          </p:stCondLst>
                                        </p:cTn>
                                        <p:tgtEl>
                                          <p:spTgt spid="4"/>
                                        </p:tgtEl>
                                        <p:attrNameLst>
                                          <p:attrName>ppt_x</p:attrName>
                                        </p:attrNameLst>
                                      </p:cBhvr>
                                    </p:anim>
                                    <p:anim by="(-#ppt_w*0.10)" calcmode="lin" valueType="num">
                                      <p:cBhvr>
                                        <p:cTn id="10" dur="500" autoRev="1" fill="hold">
                                          <p:stCondLst>
                                            <p:cond delay="0"/>
                                          </p:stCondLst>
                                        </p:cTn>
                                        <p:tgtEl>
                                          <p:spTgt spid="4"/>
                                        </p:tgtEl>
                                        <p:attrNameLst>
                                          <p:attrName>ppt_y</p:attrName>
                                        </p:attrNameLst>
                                      </p:cBhvr>
                                    </p:anim>
                                    <p:animRot by="-480000">
                                      <p:cBhvr>
                                        <p:cTn id="11" dur="500" autoRev="1" fill="hold">
                                          <p:stCondLst>
                                            <p:cond delay="0"/>
                                          </p:stCondLst>
                                        </p:cTn>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58850" y="327025"/>
            <a:ext cx="7820025" cy="563563"/>
          </a:xfrm>
        </p:spPr>
        <p:txBody>
          <a:bodyPr/>
          <a:lstStyle/>
          <a:p>
            <a:pPr eaLnBrk="1" hangingPunct="1"/>
            <a:r>
              <a:rPr lang="en-US" altLang="en-US" sz="2000" b="1" smtClean="0"/>
              <a:t>3. GIỚI THIỆU MỘT SỐ DỤNG CỤ ĐO</a:t>
            </a:r>
            <a:endParaRPr lang="en-US" altLang="en-US" sz="2000" smtClean="0"/>
          </a:p>
        </p:txBody>
      </p:sp>
      <p:sp>
        <p:nvSpPr>
          <p:cNvPr id="23555" name="AutoShape 8"/>
          <p:cNvSpPr>
            <a:spLocks noChangeAspect="1" noChangeArrowheads="1" noTextEdit="1"/>
          </p:cNvSpPr>
          <p:nvPr/>
        </p:nvSpPr>
        <p:spPr bwMode="gray">
          <a:xfrm flipH="1">
            <a:off x="4868863" y="31480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23556" name="Rectangle 3"/>
          <p:cNvSpPr>
            <a:spLocks noChangeArrowheads="1"/>
          </p:cNvSpPr>
          <p:nvPr/>
        </p:nvSpPr>
        <p:spPr bwMode="auto">
          <a:xfrm>
            <a:off x="179388" y="1204913"/>
            <a:ext cx="76771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Wingdings" pitchFamily="2" charset="2"/>
              <a:buNone/>
            </a:pPr>
            <a:r>
              <a:rPr lang="en-US" altLang="en-US" sz="2800" b="1" dirty="0">
                <a:latin typeface="Verdana" pitchFamily="34" charset="0"/>
              </a:rPr>
              <a:t>? </a:t>
            </a:r>
            <a:r>
              <a:rPr lang="en-US" altLang="en-US" sz="2800" b="1" dirty="0" err="1">
                <a:cs typeface="Arial" charset="0"/>
              </a:rPr>
              <a:t>Trong</a:t>
            </a:r>
            <a:r>
              <a:rPr lang="en-US" altLang="en-US" sz="2800" b="1" dirty="0">
                <a:cs typeface="Arial" charset="0"/>
              </a:rPr>
              <a:t> </a:t>
            </a:r>
            <a:r>
              <a:rPr lang="en-US" altLang="en-US" sz="2800" b="1" dirty="0" err="1">
                <a:cs typeface="Arial" charset="0"/>
              </a:rPr>
              <a:t>PTH</a:t>
            </a:r>
            <a:r>
              <a:rPr lang="en-US" altLang="en-US" sz="2800" b="1" dirty="0">
                <a:cs typeface="Arial" charset="0"/>
              </a:rPr>
              <a:t> </a:t>
            </a:r>
            <a:r>
              <a:rPr lang="en-US" altLang="en-US" sz="2800" b="1" dirty="0" err="1">
                <a:cs typeface="Arial" charset="0"/>
              </a:rPr>
              <a:t>còn</a:t>
            </a:r>
            <a:r>
              <a:rPr lang="en-US" altLang="en-US" sz="2800" b="1" dirty="0">
                <a:cs typeface="Arial" charset="0"/>
              </a:rPr>
              <a:t> </a:t>
            </a:r>
            <a:r>
              <a:rPr lang="en-US" altLang="en-US" sz="2800" b="1" dirty="0" err="1">
                <a:cs typeface="Arial" charset="0"/>
              </a:rPr>
              <a:t>có</a:t>
            </a:r>
            <a:r>
              <a:rPr lang="en-US" altLang="en-US" sz="2800" b="1" dirty="0">
                <a:cs typeface="Arial" charset="0"/>
              </a:rPr>
              <a:t> </a:t>
            </a:r>
            <a:r>
              <a:rPr lang="en-US" altLang="en-US" sz="2800" b="1" dirty="0" err="1">
                <a:cs typeface="Arial" charset="0"/>
              </a:rPr>
              <a:t>đầy</a:t>
            </a:r>
            <a:r>
              <a:rPr lang="en-US" altLang="en-US" sz="2800" b="1" dirty="0">
                <a:cs typeface="Arial" charset="0"/>
              </a:rPr>
              <a:t> </a:t>
            </a:r>
            <a:r>
              <a:rPr lang="en-US" altLang="en-US" sz="2800" b="1" dirty="0" err="1">
                <a:cs typeface="Arial" charset="0"/>
              </a:rPr>
              <a:t>đủ</a:t>
            </a:r>
            <a:r>
              <a:rPr lang="en-US" altLang="en-US" sz="2800" b="1" dirty="0">
                <a:cs typeface="Arial" charset="0"/>
              </a:rPr>
              <a:t> </a:t>
            </a:r>
            <a:r>
              <a:rPr lang="en-US" altLang="en-US" sz="2800" b="1" dirty="0" err="1">
                <a:cs typeface="Arial" charset="0"/>
              </a:rPr>
              <a:t>các</a:t>
            </a:r>
            <a:r>
              <a:rPr lang="en-US" altLang="en-US" sz="2800" b="1" dirty="0">
                <a:cs typeface="Arial" charset="0"/>
              </a:rPr>
              <a:t> </a:t>
            </a:r>
            <a:r>
              <a:rPr lang="en-US" altLang="en-US" sz="2800" b="1" dirty="0" err="1">
                <a:cs typeface="Arial" charset="0"/>
              </a:rPr>
              <a:t>thiết</a:t>
            </a:r>
            <a:r>
              <a:rPr lang="en-US" altLang="en-US" sz="2800" b="1" dirty="0">
                <a:cs typeface="Arial" charset="0"/>
              </a:rPr>
              <a:t> </a:t>
            </a:r>
            <a:r>
              <a:rPr lang="en-US" altLang="en-US" sz="2800" b="1" dirty="0" err="1">
                <a:cs typeface="Arial" charset="0"/>
              </a:rPr>
              <a:t>bị</a:t>
            </a:r>
            <a:r>
              <a:rPr lang="en-US" altLang="en-US" sz="2800" b="1" dirty="0">
                <a:cs typeface="Arial" charset="0"/>
              </a:rPr>
              <a:t>, </a:t>
            </a:r>
            <a:r>
              <a:rPr lang="en-US" altLang="en-US" sz="2800" b="1" dirty="0" err="1">
                <a:cs typeface="Arial" charset="0"/>
              </a:rPr>
              <a:t>dụng</a:t>
            </a:r>
            <a:r>
              <a:rPr lang="en-US" altLang="en-US" sz="2800" b="1" dirty="0">
                <a:cs typeface="Arial" charset="0"/>
              </a:rPr>
              <a:t> </a:t>
            </a:r>
            <a:r>
              <a:rPr lang="en-US" altLang="en-US" sz="2800" b="1" dirty="0" err="1">
                <a:cs typeface="Arial" charset="0"/>
              </a:rPr>
              <a:t>cụ</a:t>
            </a:r>
            <a:r>
              <a:rPr lang="en-US" altLang="en-US" sz="2800" b="1" dirty="0">
                <a:cs typeface="Arial" charset="0"/>
              </a:rPr>
              <a:t>... </a:t>
            </a:r>
            <a:r>
              <a:rPr lang="en-US" altLang="en-US" sz="2800" b="1" dirty="0" err="1">
                <a:cs typeface="Arial" charset="0"/>
              </a:rPr>
              <a:t>để</a:t>
            </a:r>
            <a:r>
              <a:rPr lang="en-US" altLang="en-US" sz="2800" b="1" dirty="0">
                <a:cs typeface="Arial" charset="0"/>
              </a:rPr>
              <a:t> </a:t>
            </a:r>
            <a:r>
              <a:rPr lang="en-US" altLang="en-US" sz="2800" b="1" dirty="0" err="1">
                <a:cs typeface="Arial" charset="0"/>
              </a:rPr>
              <a:t>thực</a:t>
            </a:r>
            <a:r>
              <a:rPr lang="en-US" altLang="en-US" sz="2800" b="1" dirty="0">
                <a:cs typeface="Arial" charset="0"/>
              </a:rPr>
              <a:t> </a:t>
            </a:r>
            <a:r>
              <a:rPr lang="en-US" altLang="en-US" sz="2800" b="1" dirty="0" err="1">
                <a:cs typeface="Arial" charset="0"/>
              </a:rPr>
              <a:t>hiện</a:t>
            </a:r>
            <a:r>
              <a:rPr lang="en-US" altLang="en-US" sz="2800" b="1" dirty="0">
                <a:cs typeface="Arial" charset="0"/>
              </a:rPr>
              <a:t> </a:t>
            </a:r>
            <a:r>
              <a:rPr lang="en-US" altLang="en-US" sz="2800" b="1" dirty="0" err="1">
                <a:cs typeface="Arial" charset="0"/>
              </a:rPr>
              <a:t>thí</a:t>
            </a:r>
            <a:r>
              <a:rPr lang="en-US" altLang="en-US" sz="2800" b="1" dirty="0">
                <a:cs typeface="Arial" charset="0"/>
              </a:rPr>
              <a:t> </a:t>
            </a:r>
            <a:r>
              <a:rPr lang="en-US" altLang="en-US" sz="2800" b="1" dirty="0" err="1">
                <a:cs typeface="Arial" charset="0"/>
              </a:rPr>
              <a:t>nghiệm</a:t>
            </a:r>
            <a:r>
              <a:rPr lang="en-US" altLang="en-US" sz="2800" b="1" dirty="0">
                <a:cs typeface="Arial" charset="0"/>
              </a:rPr>
              <a:t>, </a:t>
            </a:r>
            <a:r>
              <a:rPr lang="en-US" altLang="en-US" sz="2800" b="1" dirty="0" err="1">
                <a:cs typeface="Arial" charset="0"/>
              </a:rPr>
              <a:t>thực</a:t>
            </a:r>
            <a:r>
              <a:rPr lang="en-US" altLang="en-US" sz="2800" b="1" dirty="0">
                <a:cs typeface="Arial" charset="0"/>
              </a:rPr>
              <a:t> </a:t>
            </a:r>
            <a:r>
              <a:rPr lang="en-US" altLang="en-US" sz="2800" b="1" dirty="0" err="1">
                <a:cs typeface="Arial" charset="0"/>
              </a:rPr>
              <a:t>hành</a:t>
            </a:r>
            <a:r>
              <a:rPr lang="en-US" altLang="en-US" sz="2800" b="1" dirty="0">
                <a:cs typeface="Arial" charset="0"/>
              </a:rPr>
              <a:t>. </a:t>
            </a:r>
            <a:r>
              <a:rPr lang="en-US" altLang="en-US" sz="2800" b="1" dirty="0" err="1">
                <a:cs typeface="Arial" charset="0"/>
              </a:rPr>
              <a:t>Thường</a:t>
            </a:r>
            <a:r>
              <a:rPr lang="en-US" altLang="en-US" sz="2800" b="1" dirty="0">
                <a:cs typeface="Arial" charset="0"/>
              </a:rPr>
              <a:t> </a:t>
            </a:r>
            <a:r>
              <a:rPr lang="en-US" altLang="en-US" sz="2800" b="1" dirty="0" err="1">
                <a:cs typeface="Arial" charset="0"/>
              </a:rPr>
              <a:t>gặp</a:t>
            </a:r>
            <a:r>
              <a:rPr lang="en-US" altLang="en-US" sz="2800" b="1" dirty="0">
                <a:cs typeface="Arial" charset="0"/>
              </a:rPr>
              <a:t> </a:t>
            </a:r>
            <a:r>
              <a:rPr lang="en-US" altLang="en-US" sz="2800" b="1" dirty="0" err="1">
                <a:cs typeface="Arial" charset="0"/>
              </a:rPr>
              <a:t>trong</a:t>
            </a:r>
            <a:r>
              <a:rPr lang="en-US" altLang="en-US" sz="2800" b="1" dirty="0">
                <a:cs typeface="Arial" charset="0"/>
              </a:rPr>
              <a:t> </a:t>
            </a:r>
            <a:r>
              <a:rPr lang="en-US" altLang="en-US" sz="2800" b="1" dirty="0" err="1">
                <a:cs typeface="Arial" charset="0"/>
              </a:rPr>
              <a:t>PTH</a:t>
            </a:r>
            <a:r>
              <a:rPr lang="en-US" altLang="en-US" sz="2800" b="1" dirty="0">
                <a:cs typeface="Arial" charset="0"/>
              </a:rPr>
              <a:t> </a:t>
            </a:r>
            <a:r>
              <a:rPr lang="en-US" altLang="en-US" sz="2800" b="1" dirty="0" err="1">
                <a:cs typeface="Arial" charset="0"/>
              </a:rPr>
              <a:t>các</a:t>
            </a:r>
            <a:r>
              <a:rPr lang="en-US" altLang="en-US" sz="2800" b="1" dirty="0">
                <a:cs typeface="Arial" charset="0"/>
              </a:rPr>
              <a:t> </a:t>
            </a:r>
            <a:r>
              <a:rPr lang="en-US" altLang="en-US" sz="2800" b="1" dirty="0" err="1">
                <a:cs typeface="Arial" charset="0"/>
              </a:rPr>
              <a:t>thiết</a:t>
            </a:r>
            <a:r>
              <a:rPr lang="en-US" altLang="en-US" sz="2800" b="1" dirty="0">
                <a:cs typeface="Arial" charset="0"/>
              </a:rPr>
              <a:t> </a:t>
            </a:r>
            <a:r>
              <a:rPr lang="en-US" altLang="en-US" sz="2800" b="1" dirty="0" err="1">
                <a:cs typeface="Arial" charset="0"/>
              </a:rPr>
              <a:t>bị</a:t>
            </a:r>
            <a:r>
              <a:rPr lang="en-US" altLang="en-US" sz="2800" b="1" dirty="0">
                <a:cs typeface="Arial" charset="0"/>
              </a:rPr>
              <a:t>, </a:t>
            </a:r>
            <a:r>
              <a:rPr lang="en-US" altLang="en-US" sz="2800" b="1" dirty="0" err="1">
                <a:cs typeface="Arial" charset="0"/>
              </a:rPr>
              <a:t>dụng</a:t>
            </a:r>
            <a:r>
              <a:rPr lang="en-US" altLang="en-US" sz="2800" b="1" dirty="0">
                <a:cs typeface="Arial" charset="0"/>
              </a:rPr>
              <a:t> </a:t>
            </a:r>
            <a:r>
              <a:rPr lang="en-US" altLang="en-US" sz="2800" b="1" dirty="0" err="1">
                <a:cs typeface="Arial" charset="0"/>
              </a:rPr>
              <a:t>cụ</a:t>
            </a:r>
            <a:r>
              <a:rPr lang="en-US" altLang="en-US" sz="2800" b="1" dirty="0">
                <a:cs typeface="Arial" charset="0"/>
              </a:rPr>
              <a:t>... </a:t>
            </a:r>
            <a:r>
              <a:rPr lang="en-US" altLang="en-US" sz="2800" b="1" dirty="0" err="1">
                <a:cs typeface="Arial" charset="0"/>
              </a:rPr>
              <a:t>nào</a:t>
            </a:r>
            <a:r>
              <a:rPr lang="en-US" altLang="en-US" sz="2800" b="1" dirty="0">
                <a:cs typeface="Arial" charset="0"/>
              </a:rPr>
              <a:t>? </a:t>
            </a:r>
            <a:r>
              <a:rPr lang="en-US" altLang="en-US" sz="2800" b="1" dirty="0" err="1">
                <a:cs typeface="Arial" charset="0"/>
              </a:rPr>
              <a:t>Tác</a:t>
            </a:r>
            <a:r>
              <a:rPr lang="en-US" altLang="en-US" sz="2800" b="1" dirty="0">
                <a:cs typeface="Arial" charset="0"/>
              </a:rPr>
              <a:t> </a:t>
            </a:r>
            <a:r>
              <a:rPr lang="en-US" altLang="en-US" sz="2800" b="1" dirty="0" err="1">
                <a:cs typeface="Arial" charset="0"/>
              </a:rPr>
              <a:t>dụng</a:t>
            </a:r>
            <a:r>
              <a:rPr lang="en-US" altLang="en-US" sz="2800" b="1" dirty="0">
                <a:cs typeface="Arial" charset="0"/>
              </a:rPr>
              <a:t> </a:t>
            </a:r>
            <a:r>
              <a:rPr lang="en-US" altLang="en-US" sz="2800" b="1" dirty="0" err="1">
                <a:cs typeface="Arial" charset="0"/>
              </a:rPr>
              <a:t>và</a:t>
            </a:r>
            <a:r>
              <a:rPr lang="en-US" altLang="en-US" sz="2800" b="1" dirty="0">
                <a:cs typeface="Arial" charset="0"/>
              </a:rPr>
              <a:t> </a:t>
            </a:r>
            <a:r>
              <a:rPr lang="en-US" altLang="en-US" sz="2800" b="1" dirty="0" err="1">
                <a:cs typeface="Arial" charset="0"/>
              </a:rPr>
              <a:t>cách</a:t>
            </a:r>
            <a:r>
              <a:rPr lang="en-US" altLang="en-US" sz="2800" b="1" dirty="0">
                <a:cs typeface="Arial" charset="0"/>
              </a:rPr>
              <a:t> </a:t>
            </a:r>
            <a:r>
              <a:rPr lang="en-US" altLang="en-US" sz="2800" b="1" dirty="0" err="1">
                <a:cs typeface="Arial" charset="0"/>
              </a:rPr>
              <a:t>sử</a:t>
            </a:r>
            <a:r>
              <a:rPr lang="en-US" altLang="en-US" sz="2800" b="1" dirty="0">
                <a:cs typeface="Arial" charset="0"/>
              </a:rPr>
              <a:t> </a:t>
            </a:r>
            <a:r>
              <a:rPr lang="en-US" altLang="en-US" sz="2800" b="1" dirty="0" err="1">
                <a:cs typeface="Arial" charset="0"/>
              </a:rPr>
              <a:t>dụng</a:t>
            </a:r>
            <a:r>
              <a:rPr lang="en-US" altLang="en-US" sz="2800" b="1" dirty="0">
                <a:cs typeface="Arial" charset="0"/>
              </a:rPr>
              <a:t> </a:t>
            </a:r>
            <a:r>
              <a:rPr lang="en-US" altLang="en-US" sz="2800" b="1" dirty="0" err="1">
                <a:cs typeface="Arial" charset="0"/>
              </a:rPr>
              <a:t>các</a:t>
            </a:r>
            <a:r>
              <a:rPr lang="en-US" altLang="en-US" sz="2800" b="1" dirty="0">
                <a:cs typeface="Arial" charset="0"/>
              </a:rPr>
              <a:t> </a:t>
            </a:r>
            <a:r>
              <a:rPr lang="en-US" altLang="en-US" sz="2800" b="1" dirty="0" err="1">
                <a:cs typeface="Arial" charset="0"/>
              </a:rPr>
              <a:t>thiết</a:t>
            </a:r>
            <a:r>
              <a:rPr lang="en-US" altLang="en-US" sz="2800" b="1" dirty="0">
                <a:cs typeface="Arial" charset="0"/>
              </a:rPr>
              <a:t> </a:t>
            </a:r>
            <a:r>
              <a:rPr lang="en-US" altLang="en-US" sz="2800" b="1" dirty="0" err="1">
                <a:cs typeface="Arial" charset="0"/>
              </a:rPr>
              <a:t>bị</a:t>
            </a:r>
            <a:r>
              <a:rPr lang="en-US" altLang="en-US" sz="2800" b="1" dirty="0">
                <a:cs typeface="Arial" charset="0"/>
              </a:rPr>
              <a:t>, </a:t>
            </a:r>
            <a:r>
              <a:rPr lang="en-US" altLang="en-US" sz="2800" b="1" dirty="0" err="1">
                <a:cs typeface="Arial" charset="0"/>
              </a:rPr>
              <a:t>dụng</a:t>
            </a:r>
            <a:r>
              <a:rPr lang="en-US" altLang="en-US" sz="2800" b="1" dirty="0">
                <a:cs typeface="Arial" charset="0"/>
              </a:rPr>
              <a:t> </a:t>
            </a:r>
            <a:r>
              <a:rPr lang="en-US" altLang="en-US" sz="2800" b="1" dirty="0" err="1">
                <a:cs typeface="Arial" charset="0"/>
              </a:rPr>
              <a:t>cụ</a:t>
            </a:r>
            <a:r>
              <a:rPr lang="en-US" altLang="en-US" sz="2800" b="1" dirty="0">
                <a:cs typeface="Arial" charset="0"/>
              </a:rPr>
              <a:t>... </a:t>
            </a:r>
            <a:r>
              <a:rPr lang="en-US" altLang="en-US" sz="2800" b="1" dirty="0" err="1">
                <a:cs typeface="Arial" charset="0"/>
              </a:rPr>
              <a:t>đó</a:t>
            </a:r>
            <a:r>
              <a:rPr lang="en-US" altLang="en-US" sz="2800" b="1" dirty="0">
                <a:cs typeface="Arial" charset="0"/>
              </a:rPr>
              <a:t> </a:t>
            </a:r>
            <a:r>
              <a:rPr lang="en-US" altLang="en-US" sz="2800" b="1" dirty="0" err="1">
                <a:cs typeface="Arial" charset="0"/>
              </a:rPr>
              <a:t>như</a:t>
            </a:r>
            <a:r>
              <a:rPr lang="en-US" altLang="en-US" sz="2800" b="1" dirty="0">
                <a:cs typeface="Arial" charset="0"/>
              </a:rPr>
              <a:t> </a:t>
            </a:r>
            <a:r>
              <a:rPr lang="en-US" altLang="en-US" sz="2800" b="1" dirty="0" err="1">
                <a:cs typeface="Arial" charset="0"/>
              </a:rPr>
              <a:t>thế</a:t>
            </a:r>
            <a:r>
              <a:rPr lang="en-US" altLang="en-US" sz="2800" b="1" dirty="0">
                <a:cs typeface="Arial" charset="0"/>
              </a:rPr>
              <a:t> </a:t>
            </a:r>
            <a:r>
              <a:rPr lang="en-US" altLang="en-US" sz="2800" b="1" dirty="0" err="1">
                <a:cs typeface="Arial" charset="0"/>
              </a:rPr>
              <a:t>nào</a:t>
            </a:r>
            <a:r>
              <a:rPr lang="en-US" altLang="en-US" sz="2800" b="1" dirty="0">
                <a:cs typeface="Arial" charset="0"/>
              </a:rPr>
              <a:t>?</a:t>
            </a:r>
          </a:p>
          <a:p>
            <a:pPr algn="just">
              <a:buFont typeface="Wingdings" pitchFamily="2" charset="2"/>
              <a:buNone/>
            </a:pPr>
            <a:endParaRPr lang="en-US" altLang="en-US" sz="2800" b="1" dirty="0">
              <a:cs typeface="Arial" charset="0"/>
            </a:endParaRPr>
          </a:p>
          <a:p>
            <a:pPr algn="just"/>
            <a:r>
              <a:rPr lang="en-US" altLang="en-US" sz="2800" b="1" dirty="0" err="1">
                <a:cs typeface="Arial" charset="0"/>
              </a:rPr>
              <a:t>Đọc</a:t>
            </a:r>
            <a:r>
              <a:rPr lang="en-US" altLang="en-US" sz="2800" b="1" dirty="0">
                <a:cs typeface="Arial" charset="0"/>
              </a:rPr>
              <a:t> </a:t>
            </a:r>
            <a:r>
              <a:rPr lang="en-US" altLang="en-US" sz="2800" b="1" dirty="0" err="1">
                <a:cs typeface="Arial" charset="0"/>
              </a:rPr>
              <a:t>và</a:t>
            </a:r>
            <a:r>
              <a:rPr lang="en-US" altLang="en-US" sz="2800" b="1" dirty="0">
                <a:cs typeface="Arial" charset="0"/>
              </a:rPr>
              <a:t> </a:t>
            </a:r>
            <a:r>
              <a:rPr lang="en-US" altLang="en-US" sz="2800" b="1" dirty="0" err="1">
                <a:cs typeface="Arial" charset="0"/>
              </a:rPr>
              <a:t>quan</a:t>
            </a:r>
            <a:r>
              <a:rPr lang="en-US" altLang="en-US" sz="2800" b="1" dirty="0">
                <a:cs typeface="Arial" charset="0"/>
              </a:rPr>
              <a:t> </a:t>
            </a:r>
            <a:r>
              <a:rPr lang="en-US" altLang="en-US" sz="2800" b="1" dirty="0" err="1">
                <a:cs typeface="Arial" charset="0"/>
              </a:rPr>
              <a:t>sát</a:t>
            </a:r>
            <a:r>
              <a:rPr lang="en-US" altLang="en-US" sz="2800" b="1" dirty="0">
                <a:cs typeface="Arial" charset="0"/>
              </a:rPr>
              <a:t> </a:t>
            </a:r>
            <a:r>
              <a:rPr lang="en-US" altLang="en-US" sz="2800" b="1" dirty="0" err="1">
                <a:cs typeface="Arial" charset="0"/>
              </a:rPr>
              <a:t>hình</a:t>
            </a:r>
            <a:r>
              <a:rPr lang="en-US" altLang="en-US" sz="2800" b="1" dirty="0">
                <a:cs typeface="Arial" charset="0"/>
              </a:rPr>
              <a:t> 3.3. </a:t>
            </a:r>
            <a:r>
              <a:rPr lang="en-US" altLang="en-US" sz="2800" b="1" dirty="0" err="1">
                <a:cs typeface="Arial" charset="0"/>
              </a:rPr>
              <a:t>SGK</a:t>
            </a:r>
            <a:r>
              <a:rPr lang="en-US" altLang="en-US" sz="2800" b="1" dirty="0">
                <a:cs typeface="Arial" charset="0"/>
              </a:rPr>
              <a:t> </a:t>
            </a:r>
            <a:r>
              <a:rPr lang="en-US" altLang="en-US" sz="2800" b="1" dirty="0" err="1">
                <a:cs typeface="Arial" charset="0"/>
              </a:rPr>
              <a:t>trang</a:t>
            </a:r>
            <a:r>
              <a:rPr lang="en-US" altLang="en-US" sz="2800" b="1" dirty="0">
                <a:cs typeface="Arial" charset="0"/>
              </a:rPr>
              <a:t> 14. </a:t>
            </a:r>
            <a:r>
              <a:rPr lang="en-US" altLang="en-US" sz="2800" b="1" dirty="0" err="1">
                <a:cs typeface="Arial" charset="0"/>
              </a:rPr>
              <a:t>Tham</a:t>
            </a:r>
            <a:r>
              <a:rPr lang="en-US" altLang="en-US" sz="2800" b="1" dirty="0">
                <a:cs typeface="Arial" charset="0"/>
              </a:rPr>
              <a:t> </a:t>
            </a:r>
            <a:r>
              <a:rPr lang="en-US" altLang="en-US" sz="2800" b="1" dirty="0" err="1">
                <a:cs typeface="Arial" charset="0"/>
              </a:rPr>
              <a:t>gia</a:t>
            </a:r>
            <a:r>
              <a:rPr lang="en-US" altLang="en-US" sz="2800" b="1" dirty="0">
                <a:cs typeface="Arial" charset="0"/>
              </a:rPr>
              <a:t> </a:t>
            </a:r>
            <a:r>
              <a:rPr lang="en-US" altLang="en-US" sz="2800" b="1" dirty="0" err="1">
                <a:cs typeface="Arial" charset="0"/>
              </a:rPr>
              <a:t>HĐ</a:t>
            </a:r>
            <a:r>
              <a:rPr lang="en-US" altLang="en-US" sz="2800" b="1" dirty="0">
                <a:cs typeface="Arial" charset="0"/>
              </a:rPr>
              <a:t> </a:t>
            </a:r>
            <a:r>
              <a:rPr lang="en-US" altLang="en-US" sz="2800" b="1" dirty="0" err="1">
                <a:cs typeface="Arial" charset="0"/>
              </a:rPr>
              <a:t>trong</a:t>
            </a:r>
            <a:r>
              <a:rPr lang="en-US" altLang="en-US" sz="2800" b="1" dirty="0">
                <a:cs typeface="Arial" charset="0"/>
              </a:rPr>
              <a:t> </a:t>
            </a:r>
            <a:r>
              <a:rPr lang="en-US" altLang="en-US" sz="2800" b="1" dirty="0" err="1">
                <a:cs typeface="Arial" charset="0"/>
              </a:rPr>
              <a:t>thời</a:t>
            </a:r>
            <a:r>
              <a:rPr lang="en-US" altLang="en-US" sz="2800" b="1" dirty="0">
                <a:cs typeface="Arial" charset="0"/>
              </a:rPr>
              <a:t> </a:t>
            </a:r>
            <a:r>
              <a:rPr lang="en-US" altLang="en-US" sz="2800" b="1" dirty="0" err="1">
                <a:cs typeface="Arial" charset="0"/>
              </a:rPr>
              <a:t>gian</a:t>
            </a:r>
            <a:r>
              <a:rPr lang="en-US" altLang="en-US" sz="2800" b="1" dirty="0">
                <a:cs typeface="Arial" charset="0"/>
              </a:rPr>
              <a:t> 1 </a:t>
            </a:r>
            <a:r>
              <a:rPr lang="en-US" altLang="en-US" sz="2800" b="1" dirty="0" err="1">
                <a:cs typeface="Arial" charset="0"/>
              </a:rPr>
              <a:t>phút</a:t>
            </a:r>
            <a:r>
              <a:rPr lang="en-US" altLang="en-US" sz="2800" b="1" dirty="0">
                <a:cs typeface="Arial" charset="0"/>
              </a:rPr>
              <a:t>.  </a:t>
            </a:r>
          </a:p>
        </p:txBody>
      </p:sp>
    </p:spTree>
    <p:extLst>
      <p:ext uri="{BB962C8B-B14F-4D97-AF65-F5344CB8AC3E}">
        <p14:creationId xmlns:p14="http://schemas.microsoft.com/office/powerpoint/2010/main" val="4057285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4742004" cy="400110"/>
          </a:xfrm>
          <a:prstGeom prst="rect">
            <a:avLst/>
          </a:prstGeom>
          <a:noFill/>
        </p:spPr>
        <p:txBody>
          <a:bodyPr wrap="none" rtlCol="0">
            <a:spAutoFit/>
          </a:bodyPr>
          <a:lstStyle/>
          <a:p>
            <a:r>
              <a:rPr lang="en-US" sz="2000" b="1" u="sng" dirty="0" smtClean="0">
                <a:solidFill>
                  <a:srgbClr val="FF0000"/>
                </a:solidFill>
                <a:latin typeface="Time  NEW ROMAN NEWROMAN s New Roman"/>
              </a:rPr>
              <a:t>III. </a:t>
            </a:r>
            <a:r>
              <a:rPr lang="vi-VN" sz="2000" b="1" u="sng" dirty="0" smtClean="0">
                <a:solidFill>
                  <a:srgbClr val="FF0000"/>
                </a:solidFill>
                <a:latin typeface="Time  NEW ROMAN NEWROMAN s New Roman"/>
              </a:rPr>
              <a:t>GIỚI THIỆU MỘT SỐ DỤNG CỤ ĐO</a:t>
            </a:r>
            <a:endParaRPr lang="vi-VN" sz="2000" b="1" u="sng" dirty="0">
              <a:solidFill>
                <a:srgbClr val="FF0000"/>
              </a:solidFill>
              <a:latin typeface="Time  NEW ROMAN NEWROMAN s New Roman"/>
            </a:endParaRPr>
          </a:p>
        </p:txBody>
      </p:sp>
      <p:pic>
        <p:nvPicPr>
          <p:cNvPr id="6" name="Picture 5" descr="A picture containing text, measuring stick, watch&#10;&#10;Description automatically gener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8160"/>
            <a:ext cx="4876800" cy="2698442"/>
          </a:xfrm>
          <a:prstGeom prst="rect">
            <a:avLst/>
          </a:prstGeom>
          <a:noFill/>
          <a:ln>
            <a:noFill/>
          </a:ln>
        </p:spPr>
      </p:pic>
      <p:pic>
        <p:nvPicPr>
          <p:cNvPr id="7" name="Picture 6" descr="A close-up of a syringe&#10;&#10;Description automatically generated with medium confidenc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3276602"/>
            <a:ext cx="2386345" cy="2590799"/>
          </a:xfrm>
          <a:prstGeom prst="rect">
            <a:avLst/>
          </a:prstGeom>
          <a:noFill/>
          <a:ln>
            <a:noFill/>
          </a:ln>
        </p:spPr>
      </p:pic>
      <p:pic>
        <p:nvPicPr>
          <p:cNvPr id="8" name="Picture 7" descr="A picture containing text, device, thermometer&#10;&#10;Description automatically genera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3276602"/>
            <a:ext cx="6261226" cy="2590799"/>
          </a:xfrm>
          <a:prstGeom prst="rect">
            <a:avLst/>
          </a:prstGeom>
          <a:noFill/>
          <a:ln>
            <a:noFill/>
          </a:ln>
        </p:spPr>
      </p:pic>
      <p:pic>
        <p:nvPicPr>
          <p:cNvPr id="9" name="Picture 8" descr="A picture containing text, device, scale&#10;&#10;Description automatically generate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1080" y="457201"/>
            <a:ext cx="3900520" cy="2819402"/>
          </a:xfrm>
          <a:prstGeom prst="rect">
            <a:avLst/>
          </a:prstGeom>
          <a:noFill/>
          <a:ln>
            <a:noFill/>
          </a:ln>
        </p:spPr>
      </p:pic>
    </p:spTree>
    <p:extLst>
      <p:ext uri="{BB962C8B-B14F-4D97-AF65-F5344CB8AC3E}">
        <p14:creationId xmlns:p14="http://schemas.microsoft.com/office/powerpoint/2010/main" val="217144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dirty="0" smtClean="0"/>
              <a:t>Kiểm tra bài cũ </a:t>
            </a:r>
            <a:endParaRPr lang="vi-VN" dirty="0"/>
          </a:p>
        </p:txBody>
      </p:sp>
      <p:sp>
        <p:nvSpPr>
          <p:cNvPr id="4" name="TextBox 3"/>
          <p:cNvSpPr txBox="1"/>
          <p:nvPr/>
        </p:nvSpPr>
        <p:spPr>
          <a:xfrm>
            <a:off x="152400" y="1447800"/>
            <a:ext cx="3980090" cy="4462760"/>
          </a:xfrm>
          <a:prstGeom prst="rect">
            <a:avLst/>
          </a:prstGeom>
          <a:noFill/>
        </p:spPr>
        <p:txBody>
          <a:bodyPr wrap="square" rtlCol="0">
            <a:spAutoFit/>
          </a:bodyPr>
          <a:lstStyle/>
          <a:p>
            <a:pPr lvl="0" eaLnBrk="0" fontAlgn="base" hangingPunct="0">
              <a:spcBef>
                <a:spcPct val="0"/>
              </a:spcBef>
              <a:spcAft>
                <a:spcPct val="0"/>
              </a:spcAft>
              <a:tabLst>
                <a:tab pos="227013" algn="l"/>
              </a:tabLst>
            </a:pPr>
            <a:r>
              <a:rPr lang="en-US" sz="2800" dirty="0" smtClean="0">
                <a:latin typeface="Time NEWROMAN s New Roman"/>
              </a:rPr>
              <a:t> </a:t>
            </a:r>
            <a:r>
              <a:rPr lang="en-US" sz="2800" dirty="0" err="1" smtClean="0">
                <a:latin typeface="Time NEWROMAN s New Roman"/>
              </a:rPr>
              <a:t>BT1</a:t>
            </a:r>
            <a:r>
              <a:rPr lang="en-US" sz="2800" dirty="0" smtClean="0">
                <a:latin typeface="Time NEWROMAN s New Roman"/>
              </a:rPr>
              <a:t>- </a:t>
            </a:r>
            <a:r>
              <a:rPr lang="en-US" sz="2400" dirty="0" smtClean="0">
                <a:solidFill>
                  <a:srgbClr val="FF0000"/>
                </a:solidFill>
                <a:latin typeface="Time NEWROMAN s New Roman"/>
              </a:rPr>
              <a:t>BÀI TẬP VỀ NHÀ.</a:t>
            </a:r>
          </a:p>
          <a:p>
            <a:pPr lvl="0" algn="just" eaLnBrk="0" fontAlgn="base" hangingPunct="0">
              <a:spcBef>
                <a:spcPct val="0"/>
              </a:spcBef>
              <a:spcAft>
                <a:spcPct val="0"/>
              </a:spcAft>
              <a:tabLst>
                <a:tab pos="227013" algn="l"/>
              </a:tabLst>
            </a:pPr>
            <a:r>
              <a:rPr lang="en-US" sz="2000" dirty="0" smtClean="0">
                <a:latin typeface="Time NEWROMAN s New Roman"/>
              </a:rPr>
              <a:t>1.</a:t>
            </a:r>
            <a:r>
              <a:rPr lang="vi-VN" sz="2000" dirty="0" smtClean="0">
                <a:latin typeface="Time NEWROMAN s New Roman"/>
              </a:rPr>
              <a:t>Ngày </a:t>
            </a:r>
            <a:r>
              <a:rPr lang="vi-VN" sz="2000" dirty="0">
                <a:latin typeface="Time NEWROMAN s New Roman"/>
              </a:rPr>
              <a:t>nay, người ta đã sản xuất nhiều xe máy điện để phục vụ đời sống của con người</a:t>
            </a:r>
            <a:r>
              <a:rPr lang="vi-VN" sz="2000" dirty="0" smtClean="0">
                <a:latin typeface="Time NEWROMAN s New Roman"/>
              </a:rPr>
              <a:t>.</a:t>
            </a:r>
            <a:r>
              <a:rPr lang="vi-VN" altLang="en-US" sz="2000" dirty="0">
                <a:latin typeface="Time NEWROMAN s New Roman"/>
                <a:ea typeface="Segoe UI" panose="020B0502040204020203" pitchFamily="34" charset="0"/>
              </a:rPr>
              <a:t> </a:t>
            </a:r>
            <a:endParaRPr lang="en-US" altLang="en-US" sz="2000" dirty="0">
              <a:latin typeface="Time NEWROMAN s New Roman"/>
              <a:ea typeface="Segoe UI" panose="020B0502040204020203" pitchFamily="34" charset="0"/>
            </a:endParaRPr>
          </a:p>
          <a:p>
            <a:pPr lvl="0" algn="just" eaLnBrk="0" fontAlgn="base" hangingPunct="0">
              <a:spcBef>
                <a:spcPct val="0"/>
              </a:spcBef>
              <a:spcAft>
                <a:spcPct val="0"/>
              </a:spcAft>
              <a:tabLst>
                <a:tab pos="227013" algn="l"/>
              </a:tabLst>
            </a:pPr>
            <a:r>
              <a:rPr lang="en-US" altLang="en-US" sz="2000" dirty="0" smtClean="0">
                <a:latin typeface="Time NEWROMAN s New Roman"/>
                <a:ea typeface="Segoe UI" panose="020B0502040204020203" pitchFamily="34" charset="0"/>
              </a:rPr>
              <a:t>a. </a:t>
            </a:r>
            <a:r>
              <a:rPr lang="vi-VN" altLang="en-US" sz="2000" dirty="0" smtClean="0">
                <a:latin typeface="Time NEWROMAN s New Roman"/>
                <a:ea typeface="Segoe UI" panose="020B0502040204020203" pitchFamily="34" charset="0"/>
              </a:rPr>
              <a:t>Theo </a:t>
            </a:r>
            <a:r>
              <a:rPr lang="vi-VN" altLang="en-US" sz="2000" dirty="0">
                <a:latin typeface="Time NEWROMAN s New Roman"/>
                <a:ea typeface="Segoe UI" panose="020B0502040204020203" pitchFamily="34" charset="0"/>
              </a:rPr>
              <a:t>em, việc sửa chữa xe máy điện có phải là nghiên cứu khoa học tự nhiên không?</a:t>
            </a:r>
            <a:endParaRPr lang="en-US" altLang="en-US" sz="2000" dirty="0">
              <a:latin typeface="Time NEWROMAN s New Roman"/>
            </a:endParaRPr>
          </a:p>
          <a:p>
            <a:pPr lvl="0" algn="just" eaLnBrk="0" fontAlgn="base" hangingPunct="0">
              <a:spcBef>
                <a:spcPct val="0"/>
              </a:spcBef>
              <a:spcAft>
                <a:spcPct val="0"/>
              </a:spcAft>
              <a:tabLst>
                <a:tab pos="227013" algn="l"/>
              </a:tabLst>
            </a:pPr>
            <a:r>
              <a:rPr lang="en-US" altLang="en-US" sz="2000" dirty="0" smtClean="0">
                <a:latin typeface="Time NEWROMAN s New Roman"/>
                <a:ea typeface="Segoe UI" panose="020B0502040204020203" pitchFamily="34" charset="0"/>
              </a:rPr>
              <a:t>b. </a:t>
            </a:r>
            <a:r>
              <a:rPr lang="vi-VN" altLang="en-US" sz="2000" dirty="0" smtClean="0">
                <a:latin typeface="Time NEWROMAN s New Roman"/>
                <a:ea typeface="Segoe UI" panose="020B0502040204020203" pitchFamily="34" charset="0"/>
              </a:rPr>
              <a:t>Việc </a:t>
            </a:r>
            <a:r>
              <a:rPr lang="vi-VN" altLang="en-US" sz="2000" dirty="0">
                <a:latin typeface="Time NEWROMAN s New Roman"/>
                <a:ea typeface="Segoe UI" panose="020B0502040204020203" pitchFamily="34" charset="0"/>
              </a:rPr>
              <a:t>sản xuất xe máy điện là ứng dụng thuộc lĩnh vực nào của khoa học tự nhiên?</a:t>
            </a:r>
            <a:endParaRPr lang="en-US" altLang="en-US" sz="2000" dirty="0">
              <a:latin typeface="Time NEWROMAN s New Roman"/>
            </a:endParaRPr>
          </a:p>
          <a:p>
            <a:pPr lvl="0" algn="just" eaLnBrk="0" fontAlgn="base" hangingPunct="0">
              <a:spcBef>
                <a:spcPct val="0"/>
              </a:spcBef>
              <a:spcAft>
                <a:spcPct val="0"/>
              </a:spcAft>
              <a:tabLst>
                <a:tab pos="227013" algn="l"/>
              </a:tabLst>
            </a:pPr>
            <a:r>
              <a:rPr lang="en-US" altLang="en-US" sz="2000" dirty="0" smtClean="0">
                <a:latin typeface="Time NEWROMAN s New Roman"/>
                <a:ea typeface="Segoe UI" panose="020B0502040204020203" pitchFamily="34" charset="0"/>
              </a:rPr>
              <a:t>c. </a:t>
            </a:r>
            <a:r>
              <a:rPr lang="vi-VN" altLang="en-US" sz="2000" dirty="0" smtClean="0">
                <a:latin typeface="Time NEWROMAN s New Roman"/>
                <a:ea typeface="Segoe UI" panose="020B0502040204020203" pitchFamily="34" charset="0"/>
              </a:rPr>
              <a:t>Sử </a:t>
            </a:r>
            <a:r>
              <a:rPr lang="vi-VN" altLang="en-US" sz="2000" dirty="0">
                <a:latin typeface="Time NEWROMAN s New Roman"/>
                <a:ea typeface="Segoe UI" panose="020B0502040204020203" pitchFamily="34" charset="0"/>
              </a:rPr>
              <a:t>dụng xe máy điện có gây ô nhiễm môi trường không?</a:t>
            </a:r>
            <a:endParaRPr lang="vi-VN" altLang="en-US" sz="2000" dirty="0">
              <a:latin typeface="Time NEWROMAN s New Roman"/>
            </a:endParaRPr>
          </a:p>
          <a:p>
            <a:pPr lvl="0"/>
            <a:endParaRPr lang="en-US" dirty="0" smtClean="0"/>
          </a:p>
          <a:p>
            <a:pPr lvl="0"/>
            <a:endParaRPr lang="en-US" dirty="0"/>
          </a:p>
        </p:txBody>
      </p:sp>
      <p:sp>
        <p:nvSpPr>
          <p:cNvPr id="5" name="TextBox 4"/>
          <p:cNvSpPr txBox="1"/>
          <p:nvPr/>
        </p:nvSpPr>
        <p:spPr>
          <a:xfrm>
            <a:off x="4572000" y="1143000"/>
            <a:ext cx="3980090" cy="5663089"/>
          </a:xfrm>
          <a:prstGeom prst="rect">
            <a:avLst/>
          </a:prstGeom>
          <a:noFill/>
        </p:spPr>
        <p:txBody>
          <a:bodyPr wrap="square" rtlCol="0">
            <a:spAutoFit/>
          </a:bodyPr>
          <a:lstStyle/>
          <a:p>
            <a:pPr lvl="0" eaLnBrk="0" fontAlgn="base" hangingPunct="0">
              <a:spcBef>
                <a:spcPct val="0"/>
              </a:spcBef>
              <a:spcAft>
                <a:spcPct val="0"/>
              </a:spcAft>
              <a:tabLst>
                <a:tab pos="227013" algn="l"/>
              </a:tabLst>
            </a:pPr>
            <a:r>
              <a:rPr lang="en-US" sz="2800" dirty="0" smtClean="0">
                <a:latin typeface="Time NEWROMAN s New Roman"/>
              </a:rPr>
              <a:t> </a:t>
            </a:r>
            <a:r>
              <a:rPr lang="en-US" sz="2800" dirty="0" err="1" smtClean="0">
                <a:latin typeface="Time NEWROMAN s New Roman"/>
              </a:rPr>
              <a:t>BT1</a:t>
            </a:r>
            <a:r>
              <a:rPr lang="en-US" sz="2800" dirty="0" smtClean="0">
                <a:latin typeface="Time NEWROMAN s New Roman"/>
              </a:rPr>
              <a:t>- </a:t>
            </a:r>
            <a:r>
              <a:rPr lang="vi-VN" sz="2800" dirty="0" smtClean="0">
                <a:latin typeface="Time NEWROMAN s New Roman"/>
              </a:rPr>
              <a:t>ĐÁP ÁN</a:t>
            </a:r>
            <a:r>
              <a:rPr lang="en-US" sz="2400" dirty="0" smtClean="0">
                <a:solidFill>
                  <a:srgbClr val="FF0000"/>
                </a:solidFill>
                <a:latin typeface="Time NEWROMAN s New Roman"/>
              </a:rPr>
              <a:t>.</a:t>
            </a:r>
          </a:p>
          <a:p>
            <a:pPr lvl="0" algn="just" eaLnBrk="0" fontAlgn="base" hangingPunct="0">
              <a:spcBef>
                <a:spcPct val="0"/>
              </a:spcBef>
              <a:spcAft>
                <a:spcPct val="0"/>
              </a:spcAft>
              <a:tabLst>
                <a:tab pos="227013" algn="l"/>
              </a:tabLst>
            </a:pPr>
            <a:r>
              <a:rPr lang="en-US" sz="2000" dirty="0" smtClean="0">
                <a:latin typeface="Time NEWROMAN s New Roman"/>
              </a:rPr>
              <a:t>1.</a:t>
            </a:r>
            <a:r>
              <a:rPr lang="vi-VN" sz="2000" dirty="0" smtClean="0">
                <a:latin typeface="Time NEWROMAN s New Roman"/>
              </a:rPr>
              <a:t>Ngày </a:t>
            </a:r>
            <a:r>
              <a:rPr lang="vi-VN" sz="2000" dirty="0">
                <a:latin typeface="Time NEWROMAN s New Roman"/>
              </a:rPr>
              <a:t>nay, người ta đã sản xuất nhiều xe máy điện để phục vụ đời sống của con người</a:t>
            </a:r>
            <a:r>
              <a:rPr lang="vi-VN" sz="2000" dirty="0" smtClean="0">
                <a:latin typeface="Time NEWROMAN s New Roman"/>
              </a:rPr>
              <a:t>.</a:t>
            </a:r>
            <a:r>
              <a:rPr lang="vi-VN" altLang="en-US" sz="2000" dirty="0">
                <a:latin typeface="Time NEWROMAN s New Roman"/>
                <a:ea typeface="Segoe UI" panose="020B0502040204020203" pitchFamily="34" charset="0"/>
              </a:rPr>
              <a:t> </a:t>
            </a:r>
            <a:endParaRPr lang="en-US" altLang="en-US" sz="2000" dirty="0">
              <a:latin typeface="Time NEWROMAN s New Roman"/>
              <a:ea typeface="Segoe UI" panose="020B0502040204020203" pitchFamily="34" charset="0"/>
            </a:endParaRPr>
          </a:p>
          <a:p>
            <a:pPr lvl="0" algn="just" eaLnBrk="0" fontAlgn="base" hangingPunct="0">
              <a:spcBef>
                <a:spcPct val="0"/>
              </a:spcBef>
              <a:spcAft>
                <a:spcPct val="0"/>
              </a:spcAft>
              <a:tabLst>
                <a:tab pos="227013" algn="l"/>
              </a:tabLst>
            </a:pPr>
            <a:r>
              <a:rPr lang="en-US" altLang="en-US" sz="2000" dirty="0" smtClean="0">
                <a:solidFill>
                  <a:srgbClr val="FF0000"/>
                </a:solidFill>
                <a:latin typeface="Time NEWROMAN s New Roman"/>
                <a:ea typeface="Segoe UI" panose="020B0502040204020203" pitchFamily="34" charset="0"/>
              </a:rPr>
              <a:t>a. </a:t>
            </a:r>
            <a:r>
              <a:rPr lang="vi-VN" altLang="en-US" sz="2000" dirty="0" smtClean="0">
                <a:solidFill>
                  <a:srgbClr val="FF0000"/>
                </a:solidFill>
                <a:latin typeface="Time NEWROMAN s New Roman"/>
                <a:ea typeface="Segoe UI" panose="020B0502040204020203" pitchFamily="34" charset="0"/>
              </a:rPr>
              <a:t>Sửa chửa xe máy điện không phải là nghiên cứu khoa học</a:t>
            </a:r>
            <a:endParaRPr lang="en-US" altLang="en-US" sz="2000" dirty="0">
              <a:solidFill>
                <a:srgbClr val="FF0000"/>
              </a:solidFill>
              <a:latin typeface="Time NEWROMAN s New Roman"/>
            </a:endParaRPr>
          </a:p>
          <a:p>
            <a:pPr lvl="0" algn="just" eaLnBrk="0" fontAlgn="base" hangingPunct="0">
              <a:spcBef>
                <a:spcPct val="0"/>
              </a:spcBef>
              <a:spcAft>
                <a:spcPct val="0"/>
              </a:spcAft>
              <a:tabLst>
                <a:tab pos="227013" algn="l"/>
              </a:tabLst>
            </a:pPr>
            <a:r>
              <a:rPr lang="en-US" altLang="en-US" sz="2000" dirty="0" smtClean="0">
                <a:solidFill>
                  <a:srgbClr val="FF0000"/>
                </a:solidFill>
                <a:latin typeface="Time NEWROMAN s New Roman"/>
                <a:ea typeface="Segoe UI" panose="020B0502040204020203" pitchFamily="34" charset="0"/>
              </a:rPr>
              <a:t>b. </a:t>
            </a:r>
            <a:r>
              <a:rPr lang="vi-VN" altLang="en-US" sz="2000" dirty="0" smtClean="0">
                <a:solidFill>
                  <a:srgbClr val="FF0000"/>
                </a:solidFill>
                <a:latin typeface="Time NEWROMAN s New Roman"/>
                <a:ea typeface="Segoe UI" panose="020B0502040204020203" pitchFamily="34" charset="0"/>
              </a:rPr>
              <a:t>Việc </a:t>
            </a:r>
            <a:r>
              <a:rPr lang="vi-VN" altLang="en-US" sz="2000" dirty="0">
                <a:solidFill>
                  <a:srgbClr val="FF0000"/>
                </a:solidFill>
                <a:latin typeface="Time NEWROMAN s New Roman"/>
                <a:ea typeface="Segoe UI" panose="020B0502040204020203" pitchFamily="34" charset="0"/>
              </a:rPr>
              <a:t>sản xuất xe máy điện là ứng dụng </a:t>
            </a:r>
            <a:r>
              <a:rPr lang="vi-VN" altLang="en-US" sz="2000" dirty="0" smtClean="0">
                <a:solidFill>
                  <a:srgbClr val="FF0000"/>
                </a:solidFill>
                <a:latin typeface="Time NEWROMAN s New Roman"/>
                <a:ea typeface="Segoe UI" panose="020B0502040204020203" pitchFamily="34" charset="0"/>
              </a:rPr>
              <a:t>thuộc lĩnh vực vật lý và hóa học, Vật lý nghiên cứu chuyển động, hóa học nghiên cứu cơ chế tích điện vào bình ắc quy cho xe vận hành</a:t>
            </a:r>
            <a:r>
              <a:rPr lang="vi-VN" altLang="en-US" sz="2000" dirty="0" smtClean="0">
                <a:latin typeface="Time NEWROMAN s New Roman"/>
                <a:ea typeface="Segoe UI" panose="020B0502040204020203" pitchFamily="34" charset="0"/>
              </a:rPr>
              <a:t>.</a:t>
            </a:r>
          </a:p>
          <a:p>
            <a:pPr lvl="0" algn="just" eaLnBrk="0" fontAlgn="base" hangingPunct="0">
              <a:spcBef>
                <a:spcPct val="0"/>
              </a:spcBef>
              <a:spcAft>
                <a:spcPct val="0"/>
              </a:spcAft>
              <a:tabLst>
                <a:tab pos="227013" algn="l"/>
              </a:tabLst>
            </a:pPr>
            <a:r>
              <a:rPr lang="vi-VN" altLang="en-US" sz="2000" dirty="0" smtClean="0">
                <a:solidFill>
                  <a:srgbClr val="FF0000"/>
                </a:solidFill>
                <a:latin typeface="Time NEWROMAN s New Roman"/>
                <a:ea typeface="Segoe UI" panose="020B0502040204020203" pitchFamily="34" charset="0"/>
              </a:rPr>
              <a:t>c. Sử </a:t>
            </a:r>
            <a:r>
              <a:rPr lang="vi-VN" altLang="en-US" sz="2000" dirty="0">
                <a:solidFill>
                  <a:srgbClr val="FF0000"/>
                </a:solidFill>
                <a:latin typeface="Time NEWROMAN s New Roman"/>
                <a:ea typeface="Segoe UI" panose="020B0502040204020203" pitchFamily="34" charset="0"/>
              </a:rPr>
              <a:t>dụng xe máy điện </a:t>
            </a:r>
            <a:r>
              <a:rPr lang="vi-VN" altLang="en-US" sz="2000" dirty="0" smtClean="0">
                <a:solidFill>
                  <a:srgbClr val="FF0000"/>
                </a:solidFill>
                <a:latin typeface="Time NEWROMAN s New Roman"/>
                <a:ea typeface="Segoe UI" panose="020B0502040204020203" pitchFamily="34" charset="0"/>
              </a:rPr>
              <a:t>hạn chế được việc thải khói bụi  ra không khí</a:t>
            </a:r>
            <a:r>
              <a:rPr lang="vi-VN" altLang="en-US" dirty="0" smtClean="0">
                <a:solidFill>
                  <a:srgbClr val="FF0000"/>
                </a:solidFill>
                <a:latin typeface="Time NEWROMAN s New Roman"/>
                <a:ea typeface="Segoe UI" panose="020B0502040204020203" pitchFamily="34" charset="0"/>
              </a:rPr>
              <a:t>, </a:t>
            </a:r>
            <a:r>
              <a:rPr lang="vi-VN" altLang="en-US" dirty="0">
                <a:solidFill>
                  <a:srgbClr val="FF0000"/>
                </a:solidFill>
                <a:latin typeface="Time NEWROMAN s New Roman"/>
                <a:ea typeface="Segoe UI" panose="020B0502040204020203" pitchFamily="34" charset="0"/>
              </a:rPr>
              <a:t>tuy nhiên ắc quy của xe máy điện </a:t>
            </a:r>
            <a:r>
              <a:rPr lang="vi-VN" altLang="en-US" dirty="0" smtClean="0">
                <a:solidFill>
                  <a:srgbClr val="FF0000"/>
                </a:solidFill>
                <a:latin typeface="Time NEWROMAN s New Roman"/>
                <a:ea typeface="Segoe UI" panose="020B0502040204020203" pitchFamily="34" charset="0"/>
              </a:rPr>
              <a:t>sau khi loại thải mà không xử lý đúng cách cũng gây ô nhiễm môi trường nặng nề</a:t>
            </a:r>
            <a:endParaRPr lang="en-US" dirty="0">
              <a:solidFill>
                <a:srgbClr val="FF0000"/>
              </a:solidFill>
            </a:endParaRPr>
          </a:p>
        </p:txBody>
      </p:sp>
    </p:spTree>
    <p:extLst>
      <p:ext uri="{BB962C8B-B14F-4D97-AF65-F5344CB8AC3E}">
        <p14:creationId xmlns:p14="http://schemas.microsoft.com/office/powerpoint/2010/main" val="410244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additive="base">
                                        <p:cTn id="1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circle(in)">
                                      <p:cBhvr>
                                        <p:cTn id="18"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58850" y="327025"/>
            <a:ext cx="7820025" cy="563563"/>
          </a:xfrm>
        </p:spPr>
        <p:txBody>
          <a:bodyPr/>
          <a:lstStyle/>
          <a:p>
            <a:pPr eaLnBrk="1" hangingPunct="1"/>
            <a:r>
              <a:rPr lang="en-US" altLang="en-US" sz="2000" b="1" smtClean="0"/>
              <a:t>3. GIỚI THIỆU MỘT SỐ DỤNG CỤ ĐO</a:t>
            </a:r>
            <a:endParaRPr lang="en-US" altLang="en-US" sz="2000" smtClean="0"/>
          </a:p>
        </p:txBody>
      </p:sp>
      <p:sp>
        <p:nvSpPr>
          <p:cNvPr id="24579" name="AutoShape 8"/>
          <p:cNvSpPr>
            <a:spLocks noChangeAspect="1" noChangeArrowheads="1" noTextEdit="1"/>
          </p:cNvSpPr>
          <p:nvPr/>
        </p:nvSpPr>
        <p:spPr bwMode="gray">
          <a:xfrm flipH="1">
            <a:off x="4868863" y="31480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24580" name="Rectangle 3"/>
          <p:cNvSpPr txBox="1">
            <a:spLocks noChangeArrowheads="1"/>
          </p:cNvSpPr>
          <p:nvPr/>
        </p:nvSpPr>
        <p:spPr bwMode="auto">
          <a:xfrm>
            <a:off x="533400" y="869541"/>
            <a:ext cx="67468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a:spcBef>
                <a:spcPct val="20000"/>
              </a:spcBef>
              <a:buClr>
                <a:schemeClr val="hlink"/>
              </a:buClr>
              <a:buFont typeface="Wingdings" pitchFamily="2" charset="2"/>
              <a:buNone/>
            </a:pPr>
            <a:r>
              <a:rPr lang="en-US" altLang="en-US" sz="3200">
                <a:solidFill>
                  <a:srgbClr val="FF0000"/>
                </a:solidFill>
              </a:rPr>
              <a:t>Trò chơi: Trí nhớ siêu đẳng</a:t>
            </a:r>
          </a:p>
        </p:txBody>
      </p:sp>
      <p:sp>
        <p:nvSpPr>
          <p:cNvPr id="24591" name="Rectangle 1"/>
          <p:cNvSpPr>
            <a:spLocks noChangeArrowheads="1"/>
          </p:cNvSpPr>
          <p:nvPr/>
        </p:nvSpPr>
        <p:spPr bwMode="auto">
          <a:xfrm>
            <a:off x="457200" y="2116961"/>
            <a:ext cx="802342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3200" dirty="0"/>
              <a:t>=&gt; </a:t>
            </a:r>
            <a:r>
              <a:rPr lang="en-US" altLang="en-US" sz="3200" dirty="0" err="1"/>
              <a:t>Ghi</a:t>
            </a:r>
            <a:r>
              <a:rPr lang="en-US" altLang="en-US" sz="3200" dirty="0"/>
              <a:t> </a:t>
            </a:r>
            <a:r>
              <a:rPr lang="en-US" altLang="en-US" sz="3200" dirty="0" err="1"/>
              <a:t>nhớ</a:t>
            </a:r>
            <a:r>
              <a:rPr lang="en-US" altLang="en-US" sz="3200" dirty="0"/>
              <a:t> </a:t>
            </a:r>
            <a:r>
              <a:rPr lang="en-US" altLang="en-US" sz="3200" dirty="0" err="1"/>
              <a:t>tên</a:t>
            </a:r>
            <a:r>
              <a:rPr lang="en-US" altLang="en-US" sz="3200" dirty="0"/>
              <a:t> </a:t>
            </a:r>
            <a:r>
              <a:rPr lang="en-US" altLang="en-US" sz="3200" dirty="0" err="1"/>
              <a:t>các</a:t>
            </a:r>
            <a:r>
              <a:rPr lang="en-US" altLang="en-US" sz="3200" dirty="0"/>
              <a:t> </a:t>
            </a:r>
            <a:r>
              <a:rPr lang="en-US" altLang="en-US" sz="3200" dirty="0" err="1"/>
              <a:t>dụng</a:t>
            </a:r>
            <a:r>
              <a:rPr lang="en-US" altLang="en-US" sz="3200" dirty="0"/>
              <a:t> </a:t>
            </a:r>
            <a:r>
              <a:rPr lang="en-US" altLang="en-US" sz="3200" dirty="0" err="1"/>
              <a:t>cụ</a:t>
            </a:r>
            <a:r>
              <a:rPr lang="en-US" altLang="en-US" sz="3200" dirty="0"/>
              <a:t> </a:t>
            </a:r>
            <a:r>
              <a:rPr lang="en-US" altLang="en-US" sz="3200" dirty="0" err="1"/>
              <a:t>đo</a:t>
            </a:r>
            <a:r>
              <a:rPr lang="en-US" altLang="en-US" sz="3200" dirty="0"/>
              <a:t> </a:t>
            </a:r>
            <a:r>
              <a:rPr lang="en-US" altLang="en-US" sz="3200" dirty="0" err="1"/>
              <a:t>trong</a:t>
            </a:r>
            <a:r>
              <a:rPr lang="en-US" altLang="en-US" sz="3200" dirty="0"/>
              <a:t> </a:t>
            </a:r>
            <a:r>
              <a:rPr lang="en-US" altLang="en-US" sz="3200" dirty="0" err="1"/>
              <a:t>hình</a:t>
            </a:r>
            <a:r>
              <a:rPr lang="en-US" altLang="en-US" sz="3200" dirty="0"/>
              <a:t> 3.3, </a:t>
            </a:r>
            <a:r>
              <a:rPr lang="en-US" altLang="en-US" sz="3200" dirty="0" err="1"/>
              <a:t>SGK</a:t>
            </a:r>
            <a:r>
              <a:rPr lang="en-US" altLang="en-US" sz="3200" dirty="0"/>
              <a:t> </a:t>
            </a:r>
            <a:r>
              <a:rPr lang="en-US" altLang="en-US" sz="3200" dirty="0" err="1"/>
              <a:t>trang</a:t>
            </a:r>
            <a:r>
              <a:rPr lang="en-US" altLang="en-US" sz="3200" dirty="0"/>
              <a:t> 14 </a:t>
            </a:r>
            <a:r>
              <a:rPr lang="en-US" altLang="en-US" sz="3200" dirty="0" err="1"/>
              <a:t>trong</a:t>
            </a:r>
            <a:r>
              <a:rPr lang="en-US" altLang="en-US" sz="3200" dirty="0"/>
              <a:t> 60 </a:t>
            </a:r>
            <a:r>
              <a:rPr lang="en-US" altLang="en-US" sz="3200" dirty="0" err="1"/>
              <a:t>giây</a:t>
            </a:r>
            <a:r>
              <a:rPr lang="en-US" altLang="en-US" sz="3200" dirty="0"/>
              <a:t>.</a:t>
            </a:r>
          </a:p>
          <a:p>
            <a:pPr algn="just"/>
            <a:r>
              <a:rPr lang="en-US" altLang="en-US" sz="3200" dirty="0" smtClean="0"/>
              <a:t>=&gt;</a:t>
            </a:r>
            <a:r>
              <a:rPr lang="vi-VN" altLang="en-US" sz="3200" dirty="0" smtClean="0"/>
              <a:t>Đọc </a:t>
            </a:r>
            <a:r>
              <a:rPr lang="en-US" altLang="en-US" sz="3200" dirty="0" err="1" smtClean="0"/>
              <a:t>tên</a:t>
            </a:r>
            <a:r>
              <a:rPr lang="en-US" altLang="en-US" sz="3200" dirty="0" smtClean="0"/>
              <a:t> </a:t>
            </a:r>
            <a:r>
              <a:rPr lang="en-US" altLang="en-US" sz="3200" dirty="0" err="1"/>
              <a:t>các</a:t>
            </a:r>
            <a:r>
              <a:rPr lang="en-US" altLang="en-US" sz="3200" dirty="0"/>
              <a:t> </a:t>
            </a:r>
            <a:r>
              <a:rPr lang="en-US" altLang="en-US" sz="3200" dirty="0" err="1"/>
              <a:t>dụng</a:t>
            </a:r>
            <a:r>
              <a:rPr lang="en-US" altLang="en-US" sz="3200" dirty="0"/>
              <a:t> </a:t>
            </a:r>
            <a:r>
              <a:rPr lang="en-US" altLang="en-US" sz="3200" dirty="0" err="1"/>
              <a:t>cụ</a:t>
            </a:r>
            <a:r>
              <a:rPr lang="en-US" altLang="en-US" sz="3200" dirty="0"/>
              <a:t> </a:t>
            </a:r>
            <a:r>
              <a:rPr lang="en-US" altLang="en-US" sz="3200" dirty="0" err="1"/>
              <a:t>đo</a:t>
            </a:r>
            <a:r>
              <a:rPr lang="en-US" altLang="en-US" sz="3200" dirty="0"/>
              <a:t> </a:t>
            </a:r>
            <a:r>
              <a:rPr lang="en-US" altLang="en-US" sz="3200" dirty="0" err="1"/>
              <a:t>trên</a:t>
            </a:r>
            <a:r>
              <a:rPr lang="en-US" altLang="en-US" sz="3200" dirty="0"/>
              <a:t> </a:t>
            </a:r>
            <a:r>
              <a:rPr lang="en-US" altLang="en-US" sz="3200" dirty="0" err="1"/>
              <a:t>hình</a:t>
            </a:r>
            <a:r>
              <a:rPr lang="en-US" altLang="en-US" sz="3200" dirty="0"/>
              <a:t>. </a:t>
            </a:r>
          </a:p>
        </p:txBody>
      </p:sp>
    </p:spTree>
    <p:extLst>
      <p:ext uri="{BB962C8B-B14F-4D97-AF65-F5344CB8AC3E}">
        <p14:creationId xmlns:p14="http://schemas.microsoft.com/office/powerpoint/2010/main" val="651649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651268" y="426430"/>
            <a:ext cx="8176192" cy="5475600"/>
            <a:chOff x="3419872" y="2312783"/>
            <a:chExt cx="3666421" cy="4246074"/>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319147"/>
              <a:ext cx="3524184" cy="414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803314" y="5028356"/>
              <a:ext cx="1282979" cy="1530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500820" y="2312783"/>
              <a:ext cx="1831636" cy="1984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Rectangle 7"/>
          <p:cNvSpPr/>
          <p:nvPr/>
        </p:nvSpPr>
        <p:spPr>
          <a:xfrm>
            <a:off x="1524000" y="1883283"/>
            <a:ext cx="1150136" cy="278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9" name="Rectangle 8"/>
          <p:cNvSpPr/>
          <p:nvPr/>
        </p:nvSpPr>
        <p:spPr>
          <a:xfrm>
            <a:off x="4532870" y="1787969"/>
            <a:ext cx="1324158" cy="278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10" name="Rectangle 9"/>
          <p:cNvSpPr/>
          <p:nvPr/>
        </p:nvSpPr>
        <p:spPr>
          <a:xfrm>
            <a:off x="7010400" y="1744060"/>
            <a:ext cx="1152659" cy="278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sp>
        <p:nvSpPr>
          <p:cNvPr id="11" name="Rectangle 10"/>
          <p:cNvSpPr/>
          <p:nvPr/>
        </p:nvSpPr>
        <p:spPr>
          <a:xfrm>
            <a:off x="1402313" y="3649900"/>
            <a:ext cx="1150136" cy="278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12" name="Rectangle 11"/>
          <p:cNvSpPr/>
          <p:nvPr/>
        </p:nvSpPr>
        <p:spPr>
          <a:xfrm>
            <a:off x="3059317" y="3683083"/>
            <a:ext cx="1150136" cy="278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5</a:t>
            </a:r>
          </a:p>
        </p:txBody>
      </p:sp>
      <p:sp>
        <p:nvSpPr>
          <p:cNvPr id="13" name="Rectangle 12"/>
          <p:cNvSpPr/>
          <p:nvPr/>
        </p:nvSpPr>
        <p:spPr>
          <a:xfrm>
            <a:off x="4816256" y="3649900"/>
            <a:ext cx="1150136" cy="284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6</a:t>
            </a:r>
          </a:p>
        </p:txBody>
      </p:sp>
      <p:sp>
        <p:nvSpPr>
          <p:cNvPr id="14" name="Rectangle 13"/>
          <p:cNvSpPr/>
          <p:nvPr/>
        </p:nvSpPr>
        <p:spPr>
          <a:xfrm>
            <a:off x="6828918" y="3677685"/>
            <a:ext cx="1152657" cy="278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7</a:t>
            </a:r>
          </a:p>
        </p:txBody>
      </p:sp>
      <p:sp>
        <p:nvSpPr>
          <p:cNvPr id="15" name="Rectangle 14"/>
          <p:cNvSpPr/>
          <p:nvPr/>
        </p:nvSpPr>
        <p:spPr>
          <a:xfrm>
            <a:off x="4283783" y="5192021"/>
            <a:ext cx="1150136" cy="278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9</a:t>
            </a:r>
          </a:p>
        </p:txBody>
      </p:sp>
      <p:sp>
        <p:nvSpPr>
          <p:cNvPr id="16" name="Rectangle 15"/>
          <p:cNvSpPr/>
          <p:nvPr/>
        </p:nvSpPr>
        <p:spPr>
          <a:xfrm>
            <a:off x="1399295" y="5181600"/>
            <a:ext cx="1150136" cy="278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8</a:t>
            </a:r>
          </a:p>
        </p:txBody>
      </p:sp>
    </p:spTree>
    <p:extLst>
      <p:ext uri="{BB962C8B-B14F-4D97-AF65-F5344CB8AC3E}">
        <p14:creationId xmlns:p14="http://schemas.microsoft.com/office/powerpoint/2010/main" val="3104870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22276285"/>
              </p:ext>
            </p:extLst>
          </p:nvPr>
        </p:nvGraphicFramePr>
        <p:xfrm>
          <a:off x="762000" y="380999"/>
          <a:ext cx="7924800" cy="5867400"/>
        </p:xfrm>
        <a:graphic>
          <a:graphicData uri="http://schemas.openxmlformats.org/drawingml/2006/table">
            <a:tbl>
              <a:tblPr firstRow="1" firstCol="1" bandRow="1">
                <a:tableStyleId>{5C22544A-7EE6-4342-B048-85BDC9FD1C3A}</a:tableStyleId>
              </a:tblPr>
              <a:tblGrid>
                <a:gridCol w="2916463">
                  <a:extLst>
                    <a:ext uri="{9D8B030D-6E8A-4147-A177-3AD203B41FA5}">
                      <a16:colId xmlns:a16="http://schemas.microsoft.com/office/drawing/2014/main" val="20000"/>
                    </a:ext>
                  </a:extLst>
                </a:gridCol>
                <a:gridCol w="5008337">
                  <a:extLst>
                    <a:ext uri="{9D8B030D-6E8A-4147-A177-3AD203B41FA5}">
                      <a16:colId xmlns:a16="http://schemas.microsoft.com/office/drawing/2014/main" val="20001"/>
                    </a:ext>
                  </a:extLst>
                </a:gridCol>
              </a:tblGrid>
              <a:tr h="586740">
                <a:tc>
                  <a:txBody>
                    <a:bodyPr/>
                    <a:lstStyle/>
                    <a:p>
                      <a:pPr marL="0" marR="0" algn="ctr">
                        <a:lnSpc>
                          <a:spcPct val="150000"/>
                        </a:lnSpc>
                        <a:spcBef>
                          <a:spcPts val="0"/>
                        </a:spcBef>
                        <a:spcAft>
                          <a:spcPts val="0"/>
                        </a:spcAft>
                      </a:pPr>
                      <a:r>
                        <a:rPr lang="en-US" sz="1800" dirty="0" err="1" smtClean="0">
                          <a:solidFill>
                            <a:schemeClr val="bg1"/>
                          </a:solidFill>
                          <a:effectLst/>
                        </a:rPr>
                        <a:t>Tên</a:t>
                      </a:r>
                      <a:r>
                        <a:rPr lang="en-US" sz="1800" dirty="0" smtClean="0">
                          <a:solidFill>
                            <a:schemeClr val="bg1"/>
                          </a:solidFill>
                          <a:effectLst/>
                        </a:rPr>
                        <a:t> </a:t>
                      </a:r>
                      <a:r>
                        <a:rPr lang="en-US" sz="1800" dirty="0" err="1" smtClean="0">
                          <a:solidFill>
                            <a:schemeClr val="bg1"/>
                          </a:solidFill>
                          <a:effectLst/>
                        </a:rPr>
                        <a:t>dụng</a:t>
                      </a:r>
                      <a:r>
                        <a:rPr lang="en-US" sz="1800" dirty="0" smtClean="0">
                          <a:solidFill>
                            <a:schemeClr val="bg1"/>
                          </a:solidFill>
                          <a:effectLst/>
                        </a:rPr>
                        <a:t> </a:t>
                      </a:r>
                      <a:r>
                        <a:rPr lang="en-US" sz="1800" dirty="0" err="1" smtClean="0">
                          <a:solidFill>
                            <a:schemeClr val="bg1"/>
                          </a:solidFill>
                          <a:effectLst/>
                        </a:rPr>
                        <a:t>cụ</a:t>
                      </a:r>
                      <a:endParaRPr lang="vi-VN" sz="1800" dirty="0">
                        <a:solidFill>
                          <a:schemeClr val="bg1"/>
                        </a:solidFill>
                        <a:effectLst/>
                        <a:latin typeface="Times New Roman"/>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800" dirty="0" err="1" smtClean="0">
                          <a:effectLst/>
                        </a:rPr>
                        <a:t>Công</a:t>
                      </a:r>
                      <a:r>
                        <a:rPr lang="en-US" sz="1800" dirty="0" smtClean="0">
                          <a:effectLst/>
                        </a:rPr>
                        <a:t> </a:t>
                      </a:r>
                      <a:r>
                        <a:rPr lang="en-US" sz="1800" dirty="0" err="1" smtClean="0">
                          <a:effectLst/>
                        </a:rPr>
                        <a:t>dụng</a:t>
                      </a:r>
                      <a:endParaRPr lang="vi-VN" sz="18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586740">
                <a:tc>
                  <a:txBody>
                    <a:bodyPr/>
                    <a:lstStyle/>
                    <a:p>
                      <a:pPr marL="0" marR="0" algn="just">
                        <a:lnSpc>
                          <a:spcPct val="150000"/>
                        </a:lnSpc>
                        <a:spcBef>
                          <a:spcPts val="0"/>
                        </a:spcBef>
                        <a:spcAft>
                          <a:spcPts val="0"/>
                        </a:spcAft>
                      </a:pPr>
                      <a:r>
                        <a:rPr lang="en-US" sz="1300">
                          <a:effectLst/>
                        </a:rPr>
                        <a:t>Thước cuộn</a:t>
                      </a:r>
                      <a:endParaRPr lang="vi-VN" sz="140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300">
                          <a:effectLst/>
                        </a:rPr>
                        <a:t> </a:t>
                      </a:r>
                      <a:endParaRPr lang="vi-VN"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586740">
                <a:tc>
                  <a:txBody>
                    <a:bodyPr/>
                    <a:lstStyle/>
                    <a:p>
                      <a:pPr marL="0" marR="0" algn="just">
                        <a:lnSpc>
                          <a:spcPct val="150000"/>
                        </a:lnSpc>
                        <a:spcBef>
                          <a:spcPts val="0"/>
                        </a:spcBef>
                        <a:spcAft>
                          <a:spcPts val="0"/>
                        </a:spcAft>
                      </a:pPr>
                      <a:r>
                        <a:rPr lang="en-US" sz="1300">
                          <a:effectLst/>
                        </a:rPr>
                        <a:t>Đồng hồ bấm giây</a:t>
                      </a:r>
                      <a:endParaRPr lang="vi-VN" sz="140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300">
                          <a:effectLst/>
                        </a:rPr>
                        <a:t> </a:t>
                      </a:r>
                      <a:endParaRPr lang="vi-VN"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586740">
                <a:tc>
                  <a:txBody>
                    <a:bodyPr/>
                    <a:lstStyle/>
                    <a:p>
                      <a:pPr marL="0" marR="0" algn="just">
                        <a:lnSpc>
                          <a:spcPct val="150000"/>
                        </a:lnSpc>
                        <a:spcBef>
                          <a:spcPts val="0"/>
                        </a:spcBef>
                        <a:spcAft>
                          <a:spcPts val="0"/>
                        </a:spcAft>
                      </a:pPr>
                      <a:r>
                        <a:rPr lang="en-US" sz="1300">
                          <a:effectLst/>
                        </a:rPr>
                        <a:t>Lực kế</a:t>
                      </a:r>
                      <a:endParaRPr lang="vi-VN" sz="140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300">
                          <a:effectLst/>
                        </a:rPr>
                        <a:t> </a:t>
                      </a:r>
                      <a:endParaRPr lang="vi-VN"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586740">
                <a:tc>
                  <a:txBody>
                    <a:bodyPr/>
                    <a:lstStyle/>
                    <a:p>
                      <a:pPr marL="0" marR="0" algn="just">
                        <a:lnSpc>
                          <a:spcPct val="150000"/>
                        </a:lnSpc>
                        <a:spcBef>
                          <a:spcPts val="0"/>
                        </a:spcBef>
                        <a:spcAft>
                          <a:spcPts val="0"/>
                        </a:spcAft>
                      </a:pPr>
                      <a:r>
                        <a:rPr lang="en-US" sz="1300">
                          <a:effectLst/>
                        </a:rPr>
                        <a:t>Nhiệt kế</a:t>
                      </a:r>
                      <a:endParaRPr lang="vi-VN" sz="140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300" dirty="0">
                          <a:effectLst/>
                        </a:rPr>
                        <a:t> </a:t>
                      </a:r>
                      <a:endParaRPr lang="vi-VN" sz="1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586740">
                <a:tc>
                  <a:txBody>
                    <a:bodyPr/>
                    <a:lstStyle/>
                    <a:p>
                      <a:pPr marL="0" marR="0" algn="just">
                        <a:lnSpc>
                          <a:spcPct val="150000"/>
                        </a:lnSpc>
                        <a:spcBef>
                          <a:spcPts val="0"/>
                        </a:spcBef>
                        <a:spcAft>
                          <a:spcPts val="0"/>
                        </a:spcAft>
                      </a:pPr>
                      <a:r>
                        <a:rPr lang="en-US" sz="1300" dirty="0" err="1">
                          <a:effectLst/>
                        </a:rPr>
                        <a:t>ống</a:t>
                      </a:r>
                      <a:r>
                        <a:rPr lang="en-US" sz="1300" dirty="0">
                          <a:effectLst/>
                        </a:rPr>
                        <a:t> </a:t>
                      </a:r>
                      <a:r>
                        <a:rPr lang="en-US" sz="1300" dirty="0" err="1">
                          <a:effectLst/>
                        </a:rPr>
                        <a:t>đong</a:t>
                      </a:r>
                      <a:endParaRPr lang="vi-VN" sz="1400" dirty="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300">
                          <a:effectLst/>
                        </a:rPr>
                        <a:t> </a:t>
                      </a:r>
                      <a:endParaRPr lang="vi-VN"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586740">
                <a:tc>
                  <a:txBody>
                    <a:bodyPr/>
                    <a:lstStyle/>
                    <a:p>
                      <a:pPr marL="0" marR="0" algn="just">
                        <a:lnSpc>
                          <a:spcPct val="150000"/>
                        </a:lnSpc>
                        <a:spcBef>
                          <a:spcPts val="0"/>
                        </a:spcBef>
                        <a:spcAft>
                          <a:spcPts val="0"/>
                        </a:spcAft>
                      </a:pPr>
                      <a:r>
                        <a:rPr lang="en-US" sz="1300">
                          <a:effectLst/>
                        </a:rPr>
                        <a:t>pipette</a:t>
                      </a:r>
                      <a:endParaRPr lang="vi-VN" sz="140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300">
                          <a:effectLst/>
                        </a:rPr>
                        <a:t> </a:t>
                      </a:r>
                      <a:endParaRPr lang="vi-VN"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586740">
                <a:tc>
                  <a:txBody>
                    <a:bodyPr/>
                    <a:lstStyle/>
                    <a:p>
                      <a:pPr marL="0" marR="0" algn="just">
                        <a:lnSpc>
                          <a:spcPct val="150000"/>
                        </a:lnSpc>
                        <a:spcBef>
                          <a:spcPts val="0"/>
                        </a:spcBef>
                        <a:spcAft>
                          <a:spcPts val="0"/>
                        </a:spcAft>
                      </a:pPr>
                      <a:r>
                        <a:rPr lang="en-US" sz="1300">
                          <a:effectLst/>
                        </a:rPr>
                        <a:t>Cốc chia độ</a:t>
                      </a:r>
                      <a:endParaRPr lang="vi-VN" sz="140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300">
                          <a:effectLst/>
                        </a:rPr>
                        <a:t> </a:t>
                      </a:r>
                      <a:endParaRPr lang="vi-VN"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r h="586740">
                <a:tc>
                  <a:txBody>
                    <a:bodyPr/>
                    <a:lstStyle/>
                    <a:p>
                      <a:pPr marL="0" marR="0" algn="just">
                        <a:lnSpc>
                          <a:spcPct val="150000"/>
                        </a:lnSpc>
                        <a:spcBef>
                          <a:spcPts val="0"/>
                        </a:spcBef>
                        <a:spcAft>
                          <a:spcPts val="0"/>
                        </a:spcAft>
                      </a:pPr>
                      <a:r>
                        <a:rPr lang="en-US" sz="1300">
                          <a:effectLst/>
                        </a:rPr>
                        <a:t>  Cân đồng hồ</a:t>
                      </a:r>
                      <a:endParaRPr lang="vi-VN" sz="140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300">
                          <a:effectLst/>
                        </a:rPr>
                        <a:t> </a:t>
                      </a:r>
                      <a:endParaRPr lang="vi-VN"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8"/>
                  </a:ext>
                </a:extLst>
              </a:tr>
              <a:tr h="586740">
                <a:tc>
                  <a:txBody>
                    <a:bodyPr/>
                    <a:lstStyle/>
                    <a:p>
                      <a:pPr marL="0" marR="0" algn="just">
                        <a:lnSpc>
                          <a:spcPct val="150000"/>
                        </a:lnSpc>
                        <a:spcBef>
                          <a:spcPts val="0"/>
                        </a:spcBef>
                        <a:spcAft>
                          <a:spcPts val="0"/>
                        </a:spcAft>
                      </a:pPr>
                      <a:r>
                        <a:rPr lang="en-US" sz="1300" dirty="0" err="1">
                          <a:effectLst/>
                        </a:rPr>
                        <a:t>Cân</a:t>
                      </a:r>
                      <a:r>
                        <a:rPr lang="en-US" sz="1300" dirty="0">
                          <a:effectLst/>
                        </a:rPr>
                        <a:t> </a:t>
                      </a:r>
                      <a:r>
                        <a:rPr lang="en-US" sz="1300" dirty="0" err="1">
                          <a:effectLst/>
                        </a:rPr>
                        <a:t>điện</a:t>
                      </a:r>
                      <a:r>
                        <a:rPr lang="en-US" sz="1300" dirty="0">
                          <a:effectLst/>
                        </a:rPr>
                        <a:t> </a:t>
                      </a:r>
                      <a:r>
                        <a:rPr lang="en-US" sz="1300" dirty="0" err="1">
                          <a:effectLst/>
                        </a:rPr>
                        <a:t>tử</a:t>
                      </a:r>
                      <a:endParaRPr lang="vi-VN" sz="1400" dirty="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300" dirty="0">
                          <a:effectLst/>
                        </a:rPr>
                        <a:t> </a:t>
                      </a:r>
                      <a:endParaRPr lang="vi-VN" sz="1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5" name="Cloud Callout 4"/>
          <p:cNvSpPr/>
          <p:nvPr/>
        </p:nvSpPr>
        <p:spPr>
          <a:xfrm>
            <a:off x="1600200" y="152400"/>
            <a:ext cx="6422680" cy="5943600"/>
          </a:xfrm>
          <a:prstGeom prst="cloudCallout">
            <a:avLst>
              <a:gd name="adj1" fmla="val -45870"/>
              <a:gd name="adj2" fmla="val 784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1" dirty="0" smtClean="0">
              <a:solidFill>
                <a:srgbClr val="FF0000"/>
              </a:solidFill>
              <a:latin typeface="Time NEW roman ROMAN NEWROMAN s New Roman"/>
            </a:endParaRPr>
          </a:p>
          <a:p>
            <a:pPr algn="ctr"/>
            <a:r>
              <a:rPr lang="vi-VN" sz="2400" b="1" dirty="0" smtClean="0">
                <a:solidFill>
                  <a:srgbClr val="FF0000"/>
                </a:solidFill>
                <a:latin typeface="Time NEW roman ROMAN NEWROMAN s New Roman"/>
              </a:rPr>
              <a:t>?1 </a:t>
            </a:r>
            <a:r>
              <a:rPr lang="en-US" sz="2400" b="1" dirty="0" err="1">
                <a:solidFill>
                  <a:srgbClr val="FF0000"/>
                </a:solidFill>
                <a:latin typeface="Time NEW roman ROMAN NEWROMAN s New Roman"/>
              </a:rPr>
              <a:t>Hs</a:t>
            </a:r>
            <a:r>
              <a:rPr lang="en-US" sz="2400" b="1" dirty="0">
                <a:solidFill>
                  <a:srgbClr val="FF0000"/>
                </a:solidFill>
                <a:latin typeface="Time NEW roman ROMAN NEWROMAN s New Roman"/>
              </a:rPr>
              <a:t> </a:t>
            </a:r>
            <a:r>
              <a:rPr lang="en-US" sz="2400" b="1" dirty="0" err="1">
                <a:solidFill>
                  <a:srgbClr val="FF0000"/>
                </a:solidFill>
                <a:latin typeface="Time NEW roman ROMAN NEWROMAN s New Roman"/>
              </a:rPr>
              <a:t>thảo</a:t>
            </a:r>
            <a:r>
              <a:rPr lang="en-US" sz="2400" b="1" dirty="0">
                <a:solidFill>
                  <a:srgbClr val="FF0000"/>
                </a:solidFill>
                <a:latin typeface="Time NEW roman ROMAN NEWROMAN s New Roman"/>
              </a:rPr>
              <a:t> </a:t>
            </a:r>
            <a:r>
              <a:rPr lang="en-US" sz="2400" b="1" dirty="0" err="1">
                <a:solidFill>
                  <a:srgbClr val="FF0000"/>
                </a:solidFill>
                <a:latin typeface="Time NEW roman ROMAN NEWROMAN s New Roman"/>
              </a:rPr>
              <a:t>luận</a:t>
            </a:r>
            <a:r>
              <a:rPr lang="en-US" sz="2400" b="1" dirty="0">
                <a:solidFill>
                  <a:srgbClr val="FF0000"/>
                </a:solidFill>
                <a:latin typeface="Time NEW roman ROMAN NEWROMAN s New Roman"/>
              </a:rPr>
              <a:t> </a:t>
            </a:r>
            <a:r>
              <a:rPr lang="en-US" sz="2400" b="1" dirty="0" err="1">
                <a:solidFill>
                  <a:srgbClr val="FF0000"/>
                </a:solidFill>
                <a:latin typeface="Time NEW roman ROMAN NEWROMAN s New Roman"/>
              </a:rPr>
              <a:t>nhóm</a:t>
            </a:r>
            <a:r>
              <a:rPr lang="en-US" sz="2400" b="1" dirty="0">
                <a:solidFill>
                  <a:srgbClr val="FF0000"/>
                </a:solidFill>
                <a:latin typeface="Time NEW roman ROMAN NEWROMAN s New Roman"/>
              </a:rPr>
              <a:t> </a:t>
            </a:r>
            <a:r>
              <a:rPr lang="en-US" sz="2400" b="1" dirty="0" err="1">
                <a:solidFill>
                  <a:srgbClr val="FF0000"/>
                </a:solidFill>
                <a:latin typeface="Time NEW roman ROMAN NEWROMAN s New Roman"/>
              </a:rPr>
              <a:t>đôi</a:t>
            </a:r>
            <a:r>
              <a:rPr lang="en-US" sz="2400" b="1" dirty="0">
                <a:solidFill>
                  <a:srgbClr val="FF0000"/>
                </a:solidFill>
                <a:latin typeface="Time NEW roman ROMAN NEWROMAN s New Roman"/>
              </a:rPr>
              <a:t> </a:t>
            </a:r>
            <a:r>
              <a:rPr lang="en-US" sz="2400" b="1" dirty="0" err="1">
                <a:solidFill>
                  <a:srgbClr val="FF0000"/>
                </a:solidFill>
                <a:latin typeface="Time NEW roman ROMAN NEWROMAN s New Roman"/>
              </a:rPr>
              <a:t>hoàn</a:t>
            </a:r>
            <a:r>
              <a:rPr lang="en-US" sz="2400" b="1" dirty="0">
                <a:solidFill>
                  <a:srgbClr val="FF0000"/>
                </a:solidFill>
                <a:latin typeface="Time NEW roman ROMAN NEWROMAN s New Roman"/>
              </a:rPr>
              <a:t> </a:t>
            </a:r>
            <a:r>
              <a:rPr lang="en-US" sz="2400" b="1" dirty="0" err="1">
                <a:solidFill>
                  <a:srgbClr val="FF0000"/>
                </a:solidFill>
                <a:latin typeface="Time NEW roman ROMAN NEWROMAN s New Roman"/>
              </a:rPr>
              <a:t>thành</a:t>
            </a:r>
            <a:r>
              <a:rPr lang="en-US" sz="2400" b="1" dirty="0">
                <a:solidFill>
                  <a:srgbClr val="FF0000"/>
                </a:solidFill>
                <a:latin typeface="Time NEW roman ROMAN NEWROMAN s New Roman"/>
              </a:rPr>
              <a:t> </a:t>
            </a:r>
            <a:r>
              <a:rPr lang="en-US" sz="2800" b="1" dirty="0" err="1">
                <a:solidFill>
                  <a:srgbClr val="FF0000"/>
                </a:solidFill>
                <a:latin typeface="Time NEW roman ROMAN NEWROMAN s New Roman"/>
              </a:rPr>
              <a:t>Hoàn</a:t>
            </a:r>
            <a:r>
              <a:rPr lang="en-US" sz="2800" b="1" dirty="0">
                <a:solidFill>
                  <a:srgbClr val="FF0000"/>
                </a:solidFill>
                <a:latin typeface="Time NEW roman ROMAN NEWROMAN s New Roman"/>
              </a:rPr>
              <a:t> </a:t>
            </a:r>
            <a:r>
              <a:rPr lang="en-US" sz="2800" b="1" dirty="0" err="1">
                <a:solidFill>
                  <a:srgbClr val="FF0000"/>
                </a:solidFill>
                <a:latin typeface="Time NEW roman ROMAN NEWROMAN s New Roman"/>
              </a:rPr>
              <a:t>thành</a:t>
            </a:r>
            <a:r>
              <a:rPr lang="en-US" sz="2800" b="1" dirty="0">
                <a:solidFill>
                  <a:srgbClr val="FF0000"/>
                </a:solidFill>
                <a:latin typeface="Time NEW roman ROMAN NEWROMAN s New Roman"/>
              </a:rPr>
              <a:t> </a:t>
            </a:r>
            <a:r>
              <a:rPr lang="en-US" sz="2800" b="1" dirty="0" err="1">
                <a:solidFill>
                  <a:srgbClr val="FF0000"/>
                </a:solidFill>
                <a:latin typeface="Time NEW roman ROMAN NEWROMAN s New Roman"/>
              </a:rPr>
              <a:t>bảng</a:t>
            </a:r>
            <a:r>
              <a:rPr lang="en-US" sz="2800" b="1" dirty="0">
                <a:solidFill>
                  <a:srgbClr val="FF0000"/>
                </a:solidFill>
                <a:latin typeface="Time NEW roman ROMAN NEWROMAN s New Roman"/>
              </a:rPr>
              <a:t> (</a:t>
            </a:r>
            <a:r>
              <a:rPr lang="en-US" sz="2800" b="1" dirty="0" err="1">
                <a:solidFill>
                  <a:srgbClr val="FF0000"/>
                </a:solidFill>
                <a:latin typeface="Time NEW roman ROMAN NEWROMAN s New Roman"/>
              </a:rPr>
              <a:t>Em</a:t>
            </a:r>
            <a:r>
              <a:rPr lang="en-US" sz="2800" b="1" dirty="0">
                <a:solidFill>
                  <a:srgbClr val="FF0000"/>
                </a:solidFill>
                <a:latin typeface="Time NEW roman ROMAN NEWROMAN s New Roman"/>
              </a:rPr>
              <a:t> </a:t>
            </a:r>
            <a:r>
              <a:rPr lang="en-US" sz="2800" b="1" dirty="0" err="1">
                <a:solidFill>
                  <a:srgbClr val="FF0000"/>
                </a:solidFill>
                <a:latin typeface="Time NEW roman ROMAN NEWROMAN s New Roman"/>
              </a:rPr>
              <a:t>hãy</a:t>
            </a:r>
            <a:r>
              <a:rPr lang="en-US" sz="2800" b="1" dirty="0">
                <a:solidFill>
                  <a:srgbClr val="FF0000"/>
                </a:solidFill>
                <a:latin typeface="Time NEW roman ROMAN NEWROMAN s New Roman"/>
              </a:rPr>
              <a:t> </a:t>
            </a:r>
            <a:r>
              <a:rPr lang="en-US" sz="2800" b="1" dirty="0" err="1">
                <a:solidFill>
                  <a:srgbClr val="FF0000"/>
                </a:solidFill>
                <a:latin typeface="Time NEW roman ROMAN NEWROMAN s New Roman"/>
              </a:rPr>
              <a:t>cho</a:t>
            </a:r>
            <a:r>
              <a:rPr lang="en-US" sz="2800" b="1" dirty="0">
                <a:solidFill>
                  <a:srgbClr val="FF0000"/>
                </a:solidFill>
                <a:latin typeface="Time NEW roman ROMAN NEWROMAN s New Roman"/>
              </a:rPr>
              <a:t> </a:t>
            </a:r>
            <a:r>
              <a:rPr lang="en-US" sz="2800" b="1" dirty="0" err="1">
                <a:solidFill>
                  <a:srgbClr val="FF0000"/>
                </a:solidFill>
                <a:latin typeface="Time NEW roman ROMAN NEWROMAN s New Roman"/>
              </a:rPr>
              <a:t>biết</a:t>
            </a:r>
            <a:r>
              <a:rPr lang="en-US" sz="2800" b="1" dirty="0">
                <a:solidFill>
                  <a:srgbClr val="FF0000"/>
                </a:solidFill>
                <a:latin typeface="Time NEW roman ROMAN NEWROMAN s New Roman"/>
              </a:rPr>
              <a:t> </a:t>
            </a:r>
            <a:r>
              <a:rPr lang="en-US" sz="2800" b="1" dirty="0" err="1">
                <a:solidFill>
                  <a:srgbClr val="FF0000"/>
                </a:solidFill>
                <a:latin typeface="Time NEW roman ROMAN NEWROMAN s New Roman"/>
              </a:rPr>
              <a:t>các</a:t>
            </a:r>
            <a:r>
              <a:rPr lang="en-US" sz="2800" b="1" dirty="0">
                <a:solidFill>
                  <a:srgbClr val="FF0000"/>
                </a:solidFill>
                <a:latin typeface="Time NEW roman ROMAN NEWROMAN s New Roman"/>
              </a:rPr>
              <a:t> </a:t>
            </a:r>
            <a:r>
              <a:rPr lang="en-US" sz="2800" b="1" dirty="0" err="1">
                <a:solidFill>
                  <a:srgbClr val="FF0000"/>
                </a:solidFill>
                <a:latin typeface="Time NEW roman ROMAN NEWROMAN s New Roman"/>
              </a:rPr>
              <a:t>dụng</a:t>
            </a:r>
            <a:r>
              <a:rPr lang="en-US" sz="2800" b="1" dirty="0">
                <a:solidFill>
                  <a:srgbClr val="FF0000"/>
                </a:solidFill>
                <a:latin typeface="Time NEW roman ROMAN NEWROMAN s New Roman"/>
              </a:rPr>
              <a:t> </a:t>
            </a:r>
            <a:r>
              <a:rPr lang="en-US" sz="2800" b="1" dirty="0" err="1">
                <a:solidFill>
                  <a:srgbClr val="FF0000"/>
                </a:solidFill>
                <a:latin typeface="Time NEW roman ROMAN NEWROMAN s New Roman"/>
              </a:rPr>
              <a:t>cụ</a:t>
            </a:r>
            <a:r>
              <a:rPr lang="en-US" sz="2800" b="1" dirty="0">
                <a:solidFill>
                  <a:srgbClr val="FF0000"/>
                </a:solidFill>
                <a:latin typeface="Time NEW roman ROMAN NEWROMAN s New Roman"/>
              </a:rPr>
              <a:t> </a:t>
            </a:r>
            <a:r>
              <a:rPr lang="en-US" sz="2800" b="1" dirty="0" err="1">
                <a:solidFill>
                  <a:srgbClr val="FF0000"/>
                </a:solidFill>
                <a:latin typeface="Time NEW roman ROMAN NEWROMAN s New Roman"/>
              </a:rPr>
              <a:t>trong</a:t>
            </a:r>
            <a:r>
              <a:rPr lang="en-US" sz="2800" b="1" dirty="0">
                <a:solidFill>
                  <a:srgbClr val="FF0000"/>
                </a:solidFill>
                <a:latin typeface="Time NEW roman ROMAN NEWROMAN s New Roman"/>
              </a:rPr>
              <a:t> </a:t>
            </a:r>
            <a:r>
              <a:rPr lang="en-US" sz="2800" b="1" dirty="0" err="1">
                <a:solidFill>
                  <a:srgbClr val="FF0000"/>
                </a:solidFill>
                <a:latin typeface="Time NEW roman ROMAN NEWROMAN s New Roman"/>
              </a:rPr>
              <a:t>hình</a:t>
            </a:r>
            <a:r>
              <a:rPr lang="en-US" sz="2800" b="1" dirty="0">
                <a:solidFill>
                  <a:srgbClr val="FF0000"/>
                </a:solidFill>
                <a:latin typeface="Time NEW roman ROMAN NEWROMAN s New Roman"/>
              </a:rPr>
              <a:t> 3.3 </a:t>
            </a:r>
            <a:r>
              <a:rPr lang="en-US" sz="2800" b="1" dirty="0" err="1">
                <a:solidFill>
                  <a:srgbClr val="FF0000"/>
                </a:solidFill>
                <a:latin typeface="Time NEW roman ROMAN NEWROMAN s New Roman"/>
              </a:rPr>
              <a:t>dùng</a:t>
            </a:r>
            <a:r>
              <a:rPr lang="en-US" sz="2800" b="1" dirty="0">
                <a:solidFill>
                  <a:srgbClr val="FF0000"/>
                </a:solidFill>
                <a:latin typeface="Time NEW roman ROMAN NEWROMAN s New Roman"/>
              </a:rPr>
              <a:t> </a:t>
            </a:r>
            <a:r>
              <a:rPr lang="en-US" sz="2800" b="1" dirty="0" err="1">
                <a:solidFill>
                  <a:srgbClr val="FF0000"/>
                </a:solidFill>
                <a:latin typeface="Time NEW roman ROMAN NEWROMAN s New Roman"/>
              </a:rPr>
              <a:t>để</a:t>
            </a:r>
            <a:r>
              <a:rPr lang="en-US" sz="2800" b="1" dirty="0">
                <a:solidFill>
                  <a:srgbClr val="FF0000"/>
                </a:solidFill>
                <a:latin typeface="Time NEW roman ROMAN NEWROMAN s New Roman"/>
              </a:rPr>
              <a:t> </a:t>
            </a:r>
            <a:r>
              <a:rPr lang="en-US" sz="2800" b="1" dirty="0" err="1">
                <a:solidFill>
                  <a:srgbClr val="FF0000"/>
                </a:solidFill>
                <a:latin typeface="Time NEW roman ROMAN NEWROMAN s New Roman"/>
              </a:rPr>
              <a:t>làm</a:t>
            </a:r>
            <a:r>
              <a:rPr lang="en-US" sz="2800" b="1" dirty="0">
                <a:solidFill>
                  <a:srgbClr val="FF0000"/>
                </a:solidFill>
                <a:latin typeface="Time NEW roman ROMAN NEWROMAN s New Roman"/>
              </a:rPr>
              <a:t> </a:t>
            </a:r>
            <a:r>
              <a:rPr lang="en-US" sz="2800" b="1" dirty="0" err="1">
                <a:solidFill>
                  <a:srgbClr val="FF0000"/>
                </a:solidFill>
                <a:latin typeface="Time NEW roman ROMAN NEWROMAN s New Roman"/>
              </a:rPr>
              <a:t>gì</a:t>
            </a:r>
            <a:r>
              <a:rPr lang="en-US" sz="2800" b="1" dirty="0" smtClean="0">
                <a:solidFill>
                  <a:srgbClr val="FF0000"/>
                </a:solidFill>
                <a:latin typeface="Time NEW roman ROMAN NEWROMAN s New Roman"/>
              </a:rPr>
              <a:t>.?</a:t>
            </a:r>
            <a:endParaRPr lang="vi-VN" sz="2800" b="1" dirty="0">
              <a:solidFill>
                <a:srgbClr val="FF0000"/>
              </a:solidFill>
              <a:latin typeface="Time NEW roman ROMAN NEWROMAN s New Roman"/>
            </a:endParaRPr>
          </a:p>
          <a:p>
            <a:pPr algn="ctr"/>
            <a:r>
              <a:rPr lang="vi-VN" sz="2800" b="1" dirty="0" smtClean="0">
                <a:solidFill>
                  <a:srgbClr val="FF0000"/>
                </a:solidFill>
                <a:latin typeface="Time NEW roman ROMAN NEWROMAN s New Roman"/>
              </a:rPr>
              <a:t> </a:t>
            </a:r>
            <a:endParaRPr lang="vi-VN" sz="2800" b="1" dirty="0">
              <a:solidFill>
                <a:srgbClr val="FF0000"/>
              </a:solidFill>
              <a:latin typeface="Time NEW roman ROMAN NEWROMAN s New Roman"/>
            </a:endParaRPr>
          </a:p>
        </p:txBody>
      </p:sp>
    </p:spTree>
    <p:extLst>
      <p:ext uri="{BB962C8B-B14F-4D97-AF65-F5344CB8AC3E}">
        <p14:creationId xmlns:p14="http://schemas.microsoft.com/office/powerpoint/2010/main" val="94162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5"/>
                                        </p:tgtEl>
                                      </p:cBhvr>
                                    </p:animEffect>
                                    <p:anim calcmode="lin" valueType="num">
                                      <p:cBhvr>
                                        <p:cTn id="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4" dur="26">
                                          <p:stCondLst>
                                            <p:cond delay="620"/>
                                          </p:stCondLst>
                                        </p:cTn>
                                        <p:tgtEl>
                                          <p:spTgt spid="5"/>
                                        </p:tgtEl>
                                      </p:cBhvr>
                                      <p:to x="100000" y="60000"/>
                                    </p:animScale>
                                    <p:animScale>
                                      <p:cBhvr>
                                        <p:cTn id="15" dur="166" decel="50000">
                                          <p:stCondLst>
                                            <p:cond delay="646"/>
                                          </p:stCondLst>
                                        </p:cTn>
                                        <p:tgtEl>
                                          <p:spTgt spid="5"/>
                                        </p:tgtEl>
                                      </p:cBhvr>
                                      <p:to x="100000" y="100000"/>
                                    </p:animScale>
                                    <p:animScale>
                                      <p:cBhvr>
                                        <p:cTn id="16" dur="26">
                                          <p:stCondLst>
                                            <p:cond delay="1312"/>
                                          </p:stCondLst>
                                        </p:cTn>
                                        <p:tgtEl>
                                          <p:spTgt spid="5"/>
                                        </p:tgtEl>
                                      </p:cBhvr>
                                      <p:to x="100000" y="80000"/>
                                    </p:animScale>
                                    <p:animScale>
                                      <p:cBhvr>
                                        <p:cTn id="17" dur="166" decel="50000">
                                          <p:stCondLst>
                                            <p:cond delay="1338"/>
                                          </p:stCondLst>
                                        </p:cTn>
                                        <p:tgtEl>
                                          <p:spTgt spid="5"/>
                                        </p:tgtEl>
                                      </p:cBhvr>
                                      <p:to x="100000" y="100000"/>
                                    </p:animScale>
                                    <p:animScale>
                                      <p:cBhvr>
                                        <p:cTn id="18" dur="26">
                                          <p:stCondLst>
                                            <p:cond delay="1642"/>
                                          </p:stCondLst>
                                        </p:cTn>
                                        <p:tgtEl>
                                          <p:spTgt spid="5"/>
                                        </p:tgtEl>
                                      </p:cBhvr>
                                      <p:to x="100000" y="90000"/>
                                    </p:animScale>
                                    <p:animScale>
                                      <p:cBhvr>
                                        <p:cTn id="19" dur="166" decel="50000">
                                          <p:stCondLst>
                                            <p:cond delay="1668"/>
                                          </p:stCondLst>
                                        </p:cTn>
                                        <p:tgtEl>
                                          <p:spTgt spid="5"/>
                                        </p:tgtEl>
                                      </p:cBhvr>
                                      <p:to x="100000" y="100000"/>
                                    </p:animScale>
                                    <p:animScale>
                                      <p:cBhvr>
                                        <p:cTn id="20" dur="26">
                                          <p:stCondLst>
                                            <p:cond delay="1808"/>
                                          </p:stCondLst>
                                        </p:cTn>
                                        <p:tgtEl>
                                          <p:spTgt spid="5"/>
                                        </p:tgtEl>
                                      </p:cBhvr>
                                      <p:to x="100000" y="95000"/>
                                    </p:animScale>
                                    <p:animScale>
                                      <p:cBhvr>
                                        <p:cTn id="21" dur="166" decel="50000">
                                          <p:stCondLst>
                                            <p:cond delay="1834"/>
                                          </p:stCondLst>
                                        </p:cTn>
                                        <p:tgtEl>
                                          <p:spTgt spid="5"/>
                                        </p:tgtEl>
                                      </p:cBhvr>
                                      <p:to x="100000" y="100000"/>
                                    </p:animScale>
                                    <p:set>
                                      <p:cBhvr>
                                        <p:cTn id="22" dur="1" fill="hold">
                                          <p:stCondLst>
                                            <p:cond delay="1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02 PHÚT</a:t>
            </a:r>
          </a:p>
        </p:txBody>
      </p:sp>
      <p:sp>
        <p:nvSpPr>
          <p:cNvPr id="4" name="Footer Placeholder 3"/>
          <p:cNvSpPr>
            <a:spLocks noGrp="1"/>
          </p:cNvSpPr>
          <p:nvPr>
            <p:ph type="ftr" sz="quarter" idx="11"/>
          </p:nvPr>
        </p:nvSpPr>
        <p:spPr/>
        <p:txBody>
          <a:bodyPr/>
          <a:lstStyle/>
          <a:p>
            <a:pPr>
              <a:defRPr/>
            </a:pPr>
            <a:r>
              <a:rPr lang="en-US" smtClean="0"/>
              <a:t>www.themegallery.com</a:t>
            </a:r>
            <a:endParaRPr lang="en-US"/>
          </a:p>
        </p:txBody>
      </p:sp>
      <p:pic>
        <p:nvPicPr>
          <p:cNvPr id="5" name="Countdown 2 minutes-Nho.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827088" y="1730375"/>
            <a:ext cx="6923087"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372225" y="6345238"/>
            <a:ext cx="1800225" cy="496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255937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36933001"/>
              </p:ext>
            </p:extLst>
          </p:nvPr>
        </p:nvGraphicFramePr>
        <p:xfrm>
          <a:off x="457200" y="381000"/>
          <a:ext cx="8077199" cy="5486396"/>
        </p:xfrm>
        <a:graphic>
          <a:graphicData uri="http://schemas.openxmlformats.org/drawingml/2006/table">
            <a:tbl>
              <a:tblPr firstRow="1" firstCol="1" bandRow="1">
                <a:tableStyleId>{5C22544A-7EE6-4342-B048-85BDC9FD1C3A}</a:tableStyleId>
              </a:tblPr>
              <a:tblGrid>
                <a:gridCol w="3060843">
                  <a:extLst>
                    <a:ext uri="{9D8B030D-6E8A-4147-A177-3AD203B41FA5}">
                      <a16:colId xmlns:a16="http://schemas.microsoft.com/office/drawing/2014/main" val="20000"/>
                    </a:ext>
                  </a:extLst>
                </a:gridCol>
                <a:gridCol w="5016356">
                  <a:extLst>
                    <a:ext uri="{9D8B030D-6E8A-4147-A177-3AD203B41FA5}">
                      <a16:colId xmlns:a16="http://schemas.microsoft.com/office/drawing/2014/main" val="20001"/>
                    </a:ext>
                  </a:extLst>
                </a:gridCol>
              </a:tblGrid>
              <a:tr h="494675">
                <a:tc>
                  <a:txBody>
                    <a:bodyPr/>
                    <a:lstStyle/>
                    <a:p>
                      <a:pPr marL="0" marR="0" algn="ctr">
                        <a:lnSpc>
                          <a:spcPct val="150000"/>
                        </a:lnSpc>
                        <a:spcBef>
                          <a:spcPts val="0"/>
                        </a:spcBef>
                        <a:spcAft>
                          <a:spcPts val="0"/>
                        </a:spcAft>
                      </a:pPr>
                      <a:r>
                        <a:rPr lang="en-US" sz="2000" dirty="0" err="1">
                          <a:solidFill>
                            <a:schemeClr val="bg1"/>
                          </a:solidFill>
                          <a:effectLst/>
                        </a:rPr>
                        <a:t>Tên</a:t>
                      </a:r>
                      <a:r>
                        <a:rPr lang="en-US" sz="2000" dirty="0">
                          <a:solidFill>
                            <a:schemeClr val="bg1"/>
                          </a:solidFill>
                          <a:effectLst/>
                        </a:rPr>
                        <a:t> </a:t>
                      </a:r>
                      <a:r>
                        <a:rPr lang="en-US" sz="2000" dirty="0" err="1">
                          <a:solidFill>
                            <a:schemeClr val="bg1"/>
                          </a:solidFill>
                          <a:effectLst/>
                        </a:rPr>
                        <a:t>dụng</a:t>
                      </a:r>
                      <a:r>
                        <a:rPr lang="en-US" sz="2000" dirty="0">
                          <a:solidFill>
                            <a:schemeClr val="bg1"/>
                          </a:solidFill>
                          <a:effectLst/>
                        </a:rPr>
                        <a:t> </a:t>
                      </a:r>
                      <a:r>
                        <a:rPr lang="en-US" sz="2000" dirty="0" err="1">
                          <a:solidFill>
                            <a:schemeClr val="bg1"/>
                          </a:solidFill>
                          <a:effectLst/>
                        </a:rPr>
                        <a:t>cụ</a:t>
                      </a:r>
                      <a:endParaRPr lang="vi-VN" sz="2000" dirty="0">
                        <a:solidFill>
                          <a:schemeClr val="bg1"/>
                        </a:solidFill>
                        <a:effectLst/>
                        <a:latin typeface="Times New Roman"/>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000" dirty="0" err="1">
                          <a:effectLst/>
                        </a:rPr>
                        <a:t>Công</a:t>
                      </a:r>
                      <a:r>
                        <a:rPr lang="en-US" sz="2000" dirty="0">
                          <a:effectLst/>
                        </a:rPr>
                        <a:t> </a:t>
                      </a:r>
                      <a:r>
                        <a:rPr lang="en-US" sz="2000" dirty="0" err="1">
                          <a:effectLst/>
                        </a:rPr>
                        <a:t>dụng</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494675">
                <a:tc>
                  <a:txBody>
                    <a:bodyPr/>
                    <a:lstStyle/>
                    <a:p>
                      <a:pPr marL="0" marR="0" algn="just">
                        <a:lnSpc>
                          <a:spcPct val="150000"/>
                        </a:lnSpc>
                        <a:spcBef>
                          <a:spcPts val="0"/>
                        </a:spcBef>
                        <a:spcAft>
                          <a:spcPts val="0"/>
                        </a:spcAft>
                      </a:pPr>
                      <a:r>
                        <a:rPr lang="en-US" sz="2000" dirty="0" err="1">
                          <a:effectLst/>
                        </a:rPr>
                        <a:t>Thước</a:t>
                      </a:r>
                      <a:r>
                        <a:rPr lang="en-US" sz="2000" dirty="0">
                          <a:effectLst/>
                        </a:rPr>
                        <a:t> </a:t>
                      </a:r>
                      <a:r>
                        <a:rPr lang="en-US" sz="2000" dirty="0" err="1">
                          <a:effectLst/>
                        </a:rPr>
                        <a:t>cuộn</a:t>
                      </a:r>
                      <a:endParaRPr lang="vi-VN" sz="2000" dirty="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err="1">
                          <a:effectLst/>
                        </a:rPr>
                        <a:t>Đo</a:t>
                      </a:r>
                      <a:r>
                        <a:rPr lang="en-US" sz="2000" dirty="0">
                          <a:effectLst/>
                        </a:rPr>
                        <a:t> </a:t>
                      </a:r>
                      <a:r>
                        <a:rPr lang="en-US" sz="2000" dirty="0" err="1">
                          <a:effectLst/>
                        </a:rPr>
                        <a:t>chiều</a:t>
                      </a:r>
                      <a:r>
                        <a:rPr lang="en-US" sz="2000" dirty="0">
                          <a:effectLst/>
                        </a:rPr>
                        <a:t> </a:t>
                      </a:r>
                      <a:r>
                        <a:rPr lang="en-US" sz="2000" dirty="0" err="1">
                          <a:effectLst/>
                        </a:rPr>
                        <a:t>dài</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494675">
                <a:tc>
                  <a:txBody>
                    <a:bodyPr/>
                    <a:lstStyle/>
                    <a:p>
                      <a:pPr marL="0" marR="0" algn="just">
                        <a:lnSpc>
                          <a:spcPct val="150000"/>
                        </a:lnSpc>
                        <a:spcBef>
                          <a:spcPts val="0"/>
                        </a:spcBef>
                        <a:spcAft>
                          <a:spcPts val="0"/>
                        </a:spcAft>
                      </a:pPr>
                      <a:r>
                        <a:rPr lang="en-US" sz="2000" dirty="0" err="1">
                          <a:effectLst/>
                        </a:rPr>
                        <a:t>Đồng</a:t>
                      </a:r>
                      <a:r>
                        <a:rPr lang="en-US" sz="2000" dirty="0">
                          <a:effectLst/>
                        </a:rPr>
                        <a:t> </a:t>
                      </a:r>
                      <a:r>
                        <a:rPr lang="en-US" sz="2000" dirty="0" err="1">
                          <a:effectLst/>
                        </a:rPr>
                        <a:t>hồ</a:t>
                      </a:r>
                      <a:r>
                        <a:rPr lang="en-US" sz="2000" dirty="0">
                          <a:effectLst/>
                        </a:rPr>
                        <a:t> </a:t>
                      </a:r>
                      <a:r>
                        <a:rPr lang="en-US" sz="2000" dirty="0" err="1">
                          <a:effectLst/>
                        </a:rPr>
                        <a:t>bấm</a:t>
                      </a:r>
                      <a:r>
                        <a:rPr lang="en-US" sz="2000" dirty="0">
                          <a:effectLst/>
                        </a:rPr>
                        <a:t> </a:t>
                      </a:r>
                      <a:r>
                        <a:rPr lang="en-US" sz="2000" dirty="0" err="1">
                          <a:effectLst/>
                        </a:rPr>
                        <a:t>giây</a:t>
                      </a:r>
                      <a:endParaRPr lang="vi-VN" sz="2000" dirty="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err="1">
                          <a:effectLst/>
                        </a:rPr>
                        <a:t>Đo</a:t>
                      </a:r>
                      <a:r>
                        <a:rPr lang="en-US" sz="2000" dirty="0">
                          <a:effectLst/>
                        </a:rPr>
                        <a:t> </a:t>
                      </a:r>
                      <a:r>
                        <a:rPr lang="en-US" sz="2000" dirty="0" err="1">
                          <a:effectLst/>
                        </a:rPr>
                        <a:t>thời</a:t>
                      </a:r>
                      <a:r>
                        <a:rPr lang="en-US" sz="2000" dirty="0">
                          <a:effectLst/>
                        </a:rPr>
                        <a:t> </a:t>
                      </a:r>
                      <a:r>
                        <a:rPr lang="en-US" sz="2000" dirty="0" err="1">
                          <a:effectLst/>
                        </a:rPr>
                        <a:t>gian</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494675">
                <a:tc>
                  <a:txBody>
                    <a:bodyPr/>
                    <a:lstStyle/>
                    <a:p>
                      <a:pPr marL="0" marR="0" algn="just">
                        <a:lnSpc>
                          <a:spcPct val="150000"/>
                        </a:lnSpc>
                        <a:spcBef>
                          <a:spcPts val="0"/>
                        </a:spcBef>
                        <a:spcAft>
                          <a:spcPts val="0"/>
                        </a:spcAft>
                      </a:pPr>
                      <a:r>
                        <a:rPr lang="en-US" sz="2000" dirty="0" err="1">
                          <a:effectLst/>
                        </a:rPr>
                        <a:t>Lực</a:t>
                      </a:r>
                      <a:r>
                        <a:rPr lang="en-US" sz="2000" dirty="0">
                          <a:effectLst/>
                        </a:rPr>
                        <a:t> </a:t>
                      </a:r>
                      <a:r>
                        <a:rPr lang="en-US" sz="2000" dirty="0" err="1">
                          <a:effectLst/>
                        </a:rPr>
                        <a:t>kế</a:t>
                      </a:r>
                      <a:endParaRPr lang="vi-VN" sz="2000" dirty="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err="1">
                          <a:effectLst/>
                        </a:rPr>
                        <a:t>Đo</a:t>
                      </a:r>
                      <a:r>
                        <a:rPr lang="en-US" sz="2000" dirty="0">
                          <a:effectLst/>
                        </a:rPr>
                        <a:t> </a:t>
                      </a:r>
                      <a:r>
                        <a:rPr lang="en-US" sz="2000" dirty="0" err="1">
                          <a:effectLst/>
                        </a:rPr>
                        <a:t>lực</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494675">
                <a:tc>
                  <a:txBody>
                    <a:bodyPr/>
                    <a:lstStyle/>
                    <a:p>
                      <a:pPr marL="0" marR="0" algn="just">
                        <a:lnSpc>
                          <a:spcPct val="150000"/>
                        </a:lnSpc>
                        <a:spcBef>
                          <a:spcPts val="0"/>
                        </a:spcBef>
                        <a:spcAft>
                          <a:spcPts val="0"/>
                        </a:spcAft>
                      </a:pPr>
                      <a:r>
                        <a:rPr lang="en-US" sz="2000">
                          <a:effectLst/>
                        </a:rPr>
                        <a:t>Nhiệt kế</a:t>
                      </a:r>
                      <a:endParaRPr lang="vi-VN" sz="200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err="1">
                          <a:effectLst/>
                        </a:rPr>
                        <a:t>Đo</a:t>
                      </a:r>
                      <a:r>
                        <a:rPr lang="en-US" sz="2000" dirty="0">
                          <a:effectLst/>
                        </a:rPr>
                        <a:t> </a:t>
                      </a:r>
                      <a:r>
                        <a:rPr lang="en-US" sz="2000" dirty="0" err="1">
                          <a:effectLst/>
                        </a:rPr>
                        <a:t>nhiệt</a:t>
                      </a:r>
                      <a:r>
                        <a:rPr lang="en-US" sz="2000" dirty="0">
                          <a:effectLst/>
                        </a:rPr>
                        <a:t> </a:t>
                      </a:r>
                      <a:r>
                        <a:rPr lang="en-US" sz="2000" dirty="0" err="1">
                          <a:effectLst/>
                        </a:rPr>
                        <a:t>độ</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494675">
                <a:tc>
                  <a:txBody>
                    <a:bodyPr/>
                    <a:lstStyle/>
                    <a:p>
                      <a:pPr marL="0" marR="0" algn="just">
                        <a:lnSpc>
                          <a:spcPct val="150000"/>
                        </a:lnSpc>
                        <a:spcBef>
                          <a:spcPts val="0"/>
                        </a:spcBef>
                        <a:spcAft>
                          <a:spcPts val="0"/>
                        </a:spcAft>
                      </a:pPr>
                      <a:r>
                        <a:rPr lang="en-US" sz="2000">
                          <a:effectLst/>
                        </a:rPr>
                        <a:t>ống đong</a:t>
                      </a:r>
                      <a:endParaRPr lang="vi-VN" sz="200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err="1">
                          <a:effectLst/>
                        </a:rPr>
                        <a:t>Đo</a:t>
                      </a:r>
                      <a:r>
                        <a:rPr lang="en-US" sz="2000" dirty="0">
                          <a:effectLst/>
                        </a:rPr>
                        <a:t> </a:t>
                      </a:r>
                      <a:r>
                        <a:rPr lang="en-US" sz="2000" dirty="0" err="1">
                          <a:effectLst/>
                        </a:rPr>
                        <a:t>thể</a:t>
                      </a:r>
                      <a:r>
                        <a:rPr lang="en-US" sz="2000" dirty="0">
                          <a:effectLst/>
                        </a:rPr>
                        <a:t> </a:t>
                      </a:r>
                      <a:r>
                        <a:rPr lang="en-US" sz="2000" dirty="0" err="1">
                          <a:effectLst/>
                        </a:rPr>
                        <a:t>tích</a:t>
                      </a:r>
                      <a:r>
                        <a:rPr lang="en-US" sz="2000" dirty="0">
                          <a:effectLst/>
                        </a:rPr>
                        <a:t> </a:t>
                      </a:r>
                      <a:r>
                        <a:rPr lang="en-US" sz="2000" dirty="0" err="1">
                          <a:effectLst/>
                        </a:rPr>
                        <a:t>chất</a:t>
                      </a:r>
                      <a:r>
                        <a:rPr lang="en-US" sz="2000" dirty="0">
                          <a:effectLst/>
                        </a:rPr>
                        <a:t> </a:t>
                      </a:r>
                      <a:r>
                        <a:rPr lang="en-US" sz="2000" dirty="0" err="1">
                          <a:effectLst/>
                        </a:rPr>
                        <a:t>lỏng</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1034321">
                <a:tc>
                  <a:txBody>
                    <a:bodyPr/>
                    <a:lstStyle/>
                    <a:p>
                      <a:pPr marL="0" marR="0" algn="just">
                        <a:lnSpc>
                          <a:spcPct val="150000"/>
                        </a:lnSpc>
                        <a:spcBef>
                          <a:spcPts val="0"/>
                        </a:spcBef>
                        <a:spcAft>
                          <a:spcPts val="0"/>
                        </a:spcAft>
                      </a:pPr>
                      <a:r>
                        <a:rPr lang="en-US" sz="2000">
                          <a:effectLst/>
                        </a:rPr>
                        <a:t>pipette</a:t>
                      </a:r>
                      <a:endParaRPr lang="vi-VN" sz="200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err="1">
                          <a:effectLst/>
                        </a:rPr>
                        <a:t>Chuyển</a:t>
                      </a:r>
                      <a:r>
                        <a:rPr lang="en-US" sz="2000" dirty="0">
                          <a:effectLst/>
                        </a:rPr>
                        <a:t> </a:t>
                      </a:r>
                      <a:r>
                        <a:rPr lang="en-US" sz="2000" dirty="0" err="1">
                          <a:effectLst/>
                        </a:rPr>
                        <a:t>chất</a:t>
                      </a:r>
                      <a:r>
                        <a:rPr lang="en-US" sz="2000" dirty="0">
                          <a:effectLst/>
                        </a:rPr>
                        <a:t> </a:t>
                      </a:r>
                      <a:r>
                        <a:rPr lang="en-US" sz="2000" dirty="0" err="1">
                          <a:effectLst/>
                        </a:rPr>
                        <a:t>lỏng</a:t>
                      </a:r>
                      <a:r>
                        <a:rPr lang="en-US" sz="2000" dirty="0">
                          <a:effectLst/>
                        </a:rPr>
                        <a:t> </a:t>
                      </a:r>
                      <a:r>
                        <a:rPr lang="vi-VN" sz="2000" dirty="0">
                          <a:effectLst/>
                        </a:rPr>
                        <a:t>VỚI </a:t>
                      </a:r>
                      <a:r>
                        <a:rPr lang="en-US" sz="2000" dirty="0" err="1">
                          <a:effectLst/>
                        </a:rPr>
                        <a:t>thể</a:t>
                      </a:r>
                      <a:r>
                        <a:rPr lang="en-US" sz="2000" dirty="0">
                          <a:effectLst/>
                        </a:rPr>
                        <a:t> </a:t>
                      </a:r>
                      <a:r>
                        <a:rPr lang="en-US" sz="2000" dirty="0" err="1">
                          <a:effectLst/>
                        </a:rPr>
                        <a:t>tích</a:t>
                      </a:r>
                      <a:r>
                        <a:rPr lang="en-US" sz="2000" dirty="0">
                          <a:effectLst/>
                        </a:rPr>
                        <a:t> </a:t>
                      </a:r>
                      <a:r>
                        <a:rPr lang="en-US" sz="2000" dirty="0" err="1">
                          <a:effectLst/>
                        </a:rPr>
                        <a:t>xác</a:t>
                      </a:r>
                      <a:r>
                        <a:rPr lang="en-US" sz="2000" dirty="0">
                          <a:effectLst/>
                        </a:rPr>
                        <a:t> </a:t>
                      </a:r>
                      <a:r>
                        <a:rPr lang="en-US" sz="2000" dirty="0" err="1">
                          <a:effectLst/>
                        </a:rPr>
                        <a:t>định</a:t>
                      </a:r>
                      <a:r>
                        <a:rPr lang="en-US" sz="2000" dirty="0">
                          <a:effectLst/>
                        </a:rPr>
                        <a:t> </a:t>
                      </a:r>
                      <a:r>
                        <a:rPr lang="en-US" sz="2000" dirty="0" err="1">
                          <a:effectLst/>
                        </a:rPr>
                        <a:t>từ</a:t>
                      </a:r>
                      <a:r>
                        <a:rPr lang="en-US" sz="2000" dirty="0">
                          <a:effectLst/>
                        </a:rPr>
                        <a:t> </a:t>
                      </a:r>
                      <a:r>
                        <a:rPr lang="en-US" sz="2000" dirty="0" err="1">
                          <a:effectLst/>
                        </a:rPr>
                        <a:t>vật</a:t>
                      </a:r>
                      <a:r>
                        <a:rPr lang="en-US" sz="2000" dirty="0">
                          <a:effectLst/>
                        </a:rPr>
                        <a:t> </a:t>
                      </a:r>
                      <a:r>
                        <a:rPr lang="en-US" sz="2000" dirty="0" err="1">
                          <a:effectLst/>
                        </a:rPr>
                        <a:t>chứa</a:t>
                      </a:r>
                      <a:r>
                        <a:rPr lang="en-US" sz="2000" dirty="0">
                          <a:effectLst/>
                        </a:rPr>
                        <a:t> </a:t>
                      </a:r>
                      <a:r>
                        <a:rPr lang="en-US" sz="2000" dirty="0" err="1">
                          <a:effectLst/>
                        </a:rPr>
                        <a:t>này</a:t>
                      </a:r>
                      <a:r>
                        <a:rPr lang="en-US" sz="2000" dirty="0">
                          <a:effectLst/>
                        </a:rPr>
                        <a:t> sang </a:t>
                      </a:r>
                      <a:r>
                        <a:rPr lang="en-US" sz="2000" dirty="0" err="1">
                          <a:effectLst/>
                        </a:rPr>
                        <a:t>vật</a:t>
                      </a:r>
                      <a:r>
                        <a:rPr lang="en-US" sz="2000" dirty="0">
                          <a:effectLst/>
                        </a:rPr>
                        <a:t> </a:t>
                      </a:r>
                      <a:r>
                        <a:rPr lang="en-US" sz="2000" dirty="0" err="1">
                          <a:effectLst/>
                        </a:rPr>
                        <a:t>chứa</a:t>
                      </a:r>
                      <a:r>
                        <a:rPr lang="en-US" sz="2000" dirty="0">
                          <a:effectLst/>
                        </a:rPr>
                        <a:t> </a:t>
                      </a:r>
                      <a:r>
                        <a:rPr lang="en-US" sz="2000" dirty="0" err="1">
                          <a:effectLst/>
                        </a:rPr>
                        <a:t>khác</a:t>
                      </a:r>
                      <a:r>
                        <a:rPr lang="en-US" sz="2000" dirty="0">
                          <a:effectLst/>
                        </a:rPr>
                        <a:t>.</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494675">
                <a:tc>
                  <a:txBody>
                    <a:bodyPr/>
                    <a:lstStyle/>
                    <a:p>
                      <a:pPr marL="0" marR="0" algn="just">
                        <a:lnSpc>
                          <a:spcPct val="150000"/>
                        </a:lnSpc>
                        <a:spcBef>
                          <a:spcPts val="0"/>
                        </a:spcBef>
                        <a:spcAft>
                          <a:spcPts val="0"/>
                        </a:spcAft>
                      </a:pPr>
                      <a:r>
                        <a:rPr lang="en-US" sz="2000">
                          <a:effectLst/>
                        </a:rPr>
                        <a:t>Cốc chia độ</a:t>
                      </a:r>
                      <a:endParaRPr lang="vi-VN" sz="200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a:effectLst/>
                        </a:rPr>
                        <a:t> </a:t>
                      </a:r>
                      <a:r>
                        <a:rPr lang="en-US" sz="2000" dirty="0" err="1">
                          <a:effectLst/>
                        </a:rPr>
                        <a:t>Đo</a:t>
                      </a:r>
                      <a:r>
                        <a:rPr lang="en-US" sz="2000" dirty="0">
                          <a:effectLst/>
                        </a:rPr>
                        <a:t> </a:t>
                      </a:r>
                      <a:r>
                        <a:rPr lang="en-US" sz="2000" dirty="0" err="1">
                          <a:effectLst/>
                        </a:rPr>
                        <a:t>thể</a:t>
                      </a:r>
                      <a:r>
                        <a:rPr lang="en-US" sz="2000" dirty="0">
                          <a:effectLst/>
                        </a:rPr>
                        <a:t> </a:t>
                      </a:r>
                      <a:r>
                        <a:rPr lang="en-US" sz="2000" dirty="0" err="1">
                          <a:effectLst/>
                        </a:rPr>
                        <a:t>tích</a:t>
                      </a:r>
                      <a:r>
                        <a:rPr lang="en-US" sz="2000" dirty="0">
                          <a:effectLst/>
                        </a:rPr>
                        <a:t> </a:t>
                      </a:r>
                      <a:r>
                        <a:rPr lang="en-US" sz="2000" dirty="0" err="1">
                          <a:effectLst/>
                        </a:rPr>
                        <a:t>chất</a:t>
                      </a:r>
                      <a:r>
                        <a:rPr lang="en-US" sz="2000" dirty="0">
                          <a:effectLst/>
                        </a:rPr>
                        <a:t> </a:t>
                      </a:r>
                      <a:r>
                        <a:rPr lang="en-US" sz="2000" dirty="0" err="1">
                          <a:effectLst/>
                        </a:rPr>
                        <a:t>lỏng</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r h="494675">
                <a:tc>
                  <a:txBody>
                    <a:bodyPr/>
                    <a:lstStyle/>
                    <a:p>
                      <a:pPr marL="0" marR="0" algn="just">
                        <a:lnSpc>
                          <a:spcPct val="150000"/>
                        </a:lnSpc>
                        <a:spcBef>
                          <a:spcPts val="0"/>
                        </a:spcBef>
                        <a:spcAft>
                          <a:spcPts val="0"/>
                        </a:spcAft>
                      </a:pPr>
                      <a:r>
                        <a:rPr lang="en-US" sz="2000">
                          <a:effectLst/>
                        </a:rPr>
                        <a:t>  Cân đồng hồ</a:t>
                      </a:r>
                      <a:endParaRPr lang="vi-VN" sz="200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err="1">
                          <a:effectLst/>
                        </a:rPr>
                        <a:t>Đo</a:t>
                      </a:r>
                      <a:r>
                        <a:rPr lang="en-US" sz="2000" dirty="0">
                          <a:effectLst/>
                        </a:rPr>
                        <a:t> </a:t>
                      </a:r>
                      <a:r>
                        <a:rPr lang="en-US" sz="2000" dirty="0" err="1">
                          <a:effectLst/>
                        </a:rPr>
                        <a:t>khối</a:t>
                      </a:r>
                      <a:r>
                        <a:rPr lang="en-US" sz="2000" dirty="0">
                          <a:effectLst/>
                        </a:rPr>
                        <a:t> </a:t>
                      </a:r>
                      <a:r>
                        <a:rPr lang="en-US" sz="2000" dirty="0" err="1">
                          <a:effectLst/>
                        </a:rPr>
                        <a:t>lượng</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8"/>
                  </a:ext>
                </a:extLst>
              </a:tr>
              <a:tr h="494675">
                <a:tc>
                  <a:txBody>
                    <a:bodyPr/>
                    <a:lstStyle/>
                    <a:p>
                      <a:pPr marL="0" marR="0" algn="just">
                        <a:lnSpc>
                          <a:spcPct val="150000"/>
                        </a:lnSpc>
                        <a:spcBef>
                          <a:spcPts val="0"/>
                        </a:spcBef>
                        <a:spcAft>
                          <a:spcPts val="0"/>
                        </a:spcAft>
                      </a:pPr>
                      <a:r>
                        <a:rPr lang="en-US" sz="2000">
                          <a:effectLst/>
                        </a:rPr>
                        <a:t>Cân điện tử</a:t>
                      </a:r>
                      <a:endParaRPr lang="vi-VN" sz="2000">
                        <a:effectLst/>
                        <a:latin typeface="Times New Roman"/>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2000" dirty="0" err="1">
                          <a:effectLst/>
                        </a:rPr>
                        <a:t>Đo</a:t>
                      </a:r>
                      <a:r>
                        <a:rPr lang="en-US" sz="2000" dirty="0">
                          <a:effectLst/>
                        </a:rPr>
                        <a:t> </a:t>
                      </a:r>
                      <a:r>
                        <a:rPr lang="en-US" sz="2000" dirty="0" err="1">
                          <a:effectLst/>
                        </a:rPr>
                        <a:t>khối</a:t>
                      </a:r>
                      <a:r>
                        <a:rPr lang="en-US" sz="2000" dirty="0">
                          <a:effectLst/>
                        </a:rPr>
                        <a:t> </a:t>
                      </a:r>
                      <a:r>
                        <a:rPr lang="en-US" sz="2000" dirty="0" err="1">
                          <a:effectLst/>
                        </a:rPr>
                        <a:t>lượng</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3385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628869" y="152400"/>
            <a:ext cx="6422680" cy="5943600"/>
          </a:xfrm>
          <a:prstGeom prst="cloudCallout">
            <a:avLst>
              <a:gd name="adj1" fmla="val -45870"/>
              <a:gd name="adj2" fmla="val 784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1" dirty="0" smtClean="0">
              <a:solidFill>
                <a:srgbClr val="FF0000"/>
              </a:solidFill>
              <a:latin typeface="Time NEW roman ROMAN NEWROMAN s New Roman"/>
            </a:endParaRPr>
          </a:p>
          <a:p>
            <a:r>
              <a:rPr lang="en-US" sz="2400" dirty="0" smtClean="0">
                <a:solidFill>
                  <a:srgbClr val="FF0000"/>
                </a:solidFill>
              </a:rPr>
              <a:t>?2: </a:t>
            </a:r>
            <a:r>
              <a:rPr lang="en-US" sz="2400" dirty="0" err="1">
                <a:solidFill>
                  <a:srgbClr val="FF0000"/>
                </a:solidFill>
              </a:rPr>
              <a:t>Trình</a:t>
            </a:r>
            <a:r>
              <a:rPr lang="en-US" sz="2400" dirty="0">
                <a:solidFill>
                  <a:srgbClr val="FF0000"/>
                </a:solidFill>
              </a:rPr>
              <a:t> </a:t>
            </a:r>
            <a:r>
              <a:rPr lang="en-US" sz="2400" dirty="0" err="1">
                <a:solidFill>
                  <a:srgbClr val="FF0000"/>
                </a:solidFill>
              </a:rPr>
              <a:t>bày</a:t>
            </a:r>
            <a:r>
              <a:rPr lang="en-US" sz="2400" dirty="0">
                <a:solidFill>
                  <a:srgbClr val="FF0000"/>
                </a:solidFill>
              </a:rPr>
              <a:t> </a:t>
            </a:r>
            <a:r>
              <a:rPr lang="en-US" sz="2400" dirty="0" err="1">
                <a:solidFill>
                  <a:srgbClr val="FF0000"/>
                </a:solidFill>
              </a:rPr>
              <a:t>cách</a:t>
            </a:r>
            <a:r>
              <a:rPr lang="en-US" sz="2400" dirty="0">
                <a:solidFill>
                  <a:srgbClr val="FF0000"/>
                </a:solidFill>
              </a:rPr>
              <a:t> </a:t>
            </a:r>
            <a:r>
              <a:rPr lang="en-US" sz="2400" dirty="0" err="1">
                <a:solidFill>
                  <a:srgbClr val="FF0000"/>
                </a:solidFill>
              </a:rPr>
              <a:t>sử</a:t>
            </a:r>
            <a:r>
              <a:rPr lang="en-US" sz="2400" dirty="0">
                <a:solidFill>
                  <a:srgbClr val="FF0000"/>
                </a:solidFill>
              </a:rPr>
              <a:t> </a:t>
            </a:r>
            <a:r>
              <a:rPr lang="en-US" sz="2400" dirty="0" err="1">
                <a:solidFill>
                  <a:srgbClr val="FF0000"/>
                </a:solidFill>
              </a:rPr>
              <a:t>dụng</a:t>
            </a:r>
            <a:r>
              <a:rPr lang="en-US" sz="2400" dirty="0">
                <a:solidFill>
                  <a:srgbClr val="FF0000"/>
                </a:solidFill>
              </a:rPr>
              <a:t> </a:t>
            </a:r>
            <a:r>
              <a:rPr lang="en-US" sz="2400" dirty="0" err="1">
                <a:solidFill>
                  <a:srgbClr val="FF0000"/>
                </a:solidFill>
              </a:rPr>
              <a:t>bình</a:t>
            </a:r>
            <a:r>
              <a:rPr lang="en-US" sz="2400" dirty="0">
                <a:solidFill>
                  <a:srgbClr val="FF0000"/>
                </a:solidFill>
              </a:rPr>
              <a:t> chia </a:t>
            </a:r>
            <a:r>
              <a:rPr lang="en-US" sz="2400" dirty="0" err="1">
                <a:solidFill>
                  <a:srgbClr val="FF0000"/>
                </a:solidFill>
              </a:rPr>
              <a:t>độ</a:t>
            </a:r>
            <a:r>
              <a:rPr lang="en-US" sz="2400" dirty="0">
                <a:solidFill>
                  <a:srgbClr val="FF0000"/>
                </a:solidFill>
              </a:rPr>
              <a:t> </a:t>
            </a:r>
            <a:r>
              <a:rPr lang="en-US" sz="2400" dirty="0" err="1">
                <a:solidFill>
                  <a:srgbClr val="FF0000"/>
                </a:solidFill>
              </a:rPr>
              <a:t>để</a:t>
            </a:r>
            <a:r>
              <a:rPr lang="en-US" sz="2400" dirty="0">
                <a:solidFill>
                  <a:srgbClr val="FF0000"/>
                </a:solidFill>
              </a:rPr>
              <a:t> </a:t>
            </a:r>
            <a:r>
              <a:rPr lang="en-US" sz="2400" dirty="0" err="1">
                <a:solidFill>
                  <a:srgbClr val="FF0000"/>
                </a:solidFill>
              </a:rPr>
              <a:t>đo</a:t>
            </a:r>
            <a:r>
              <a:rPr lang="en-US" sz="2400" dirty="0">
                <a:solidFill>
                  <a:srgbClr val="FF0000"/>
                </a:solidFill>
              </a:rPr>
              <a:t> </a:t>
            </a:r>
            <a:r>
              <a:rPr lang="en-US" sz="2400" dirty="0" err="1">
                <a:solidFill>
                  <a:srgbClr val="FF0000"/>
                </a:solidFill>
              </a:rPr>
              <a:t>thể</a:t>
            </a:r>
            <a:r>
              <a:rPr lang="en-US" sz="2400" dirty="0">
                <a:solidFill>
                  <a:srgbClr val="FF0000"/>
                </a:solidFill>
              </a:rPr>
              <a:t> </a:t>
            </a:r>
            <a:r>
              <a:rPr lang="en-US" sz="2400" dirty="0" err="1">
                <a:solidFill>
                  <a:srgbClr val="FF0000"/>
                </a:solidFill>
              </a:rPr>
              <a:t>tích</a:t>
            </a:r>
            <a:r>
              <a:rPr lang="en-US" sz="2400" dirty="0">
                <a:solidFill>
                  <a:srgbClr val="FF0000"/>
                </a:solidFill>
              </a:rPr>
              <a:t> </a:t>
            </a:r>
            <a:r>
              <a:rPr lang="en-US" sz="2400" dirty="0" err="1">
                <a:solidFill>
                  <a:srgbClr val="FF0000"/>
                </a:solidFill>
              </a:rPr>
              <a:t>chất</a:t>
            </a:r>
            <a:r>
              <a:rPr lang="en-US" sz="2400" dirty="0">
                <a:solidFill>
                  <a:srgbClr val="FF0000"/>
                </a:solidFill>
              </a:rPr>
              <a:t> </a:t>
            </a:r>
            <a:r>
              <a:rPr lang="en-US" sz="2400" dirty="0" err="1">
                <a:solidFill>
                  <a:srgbClr val="FF0000"/>
                </a:solidFill>
              </a:rPr>
              <a:t>lỏng</a:t>
            </a:r>
            <a:r>
              <a:rPr lang="en-US" sz="2400" dirty="0">
                <a:solidFill>
                  <a:srgbClr val="FF0000"/>
                </a:solidFill>
              </a:rPr>
              <a:t>.</a:t>
            </a:r>
            <a:endParaRPr lang="vi-VN" sz="2400" dirty="0">
              <a:solidFill>
                <a:srgbClr val="FF0000"/>
              </a:solidFill>
            </a:endParaRPr>
          </a:p>
          <a:p>
            <a:r>
              <a:rPr lang="en-US" sz="2400" dirty="0">
                <a:solidFill>
                  <a:srgbClr val="FF0000"/>
                </a:solidFill>
              </a:rPr>
              <a:t>Cho </a:t>
            </a:r>
            <a:r>
              <a:rPr lang="en-US" sz="2400" dirty="0" err="1">
                <a:solidFill>
                  <a:srgbClr val="FF0000"/>
                </a:solidFill>
              </a:rPr>
              <a:t>học</a:t>
            </a:r>
            <a:r>
              <a:rPr lang="en-US" sz="2400" dirty="0">
                <a:solidFill>
                  <a:srgbClr val="FF0000"/>
                </a:solidFill>
              </a:rPr>
              <a:t> </a:t>
            </a:r>
            <a:r>
              <a:rPr lang="en-US" sz="2400" dirty="0" err="1">
                <a:solidFill>
                  <a:srgbClr val="FF0000"/>
                </a:solidFill>
              </a:rPr>
              <a:t>sinh</a:t>
            </a:r>
            <a:r>
              <a:rPr lang="en-US" sz="2400" dirty="0">
                <a:solidFill>
                  <a:srgbClr val="FF0000"/>
                </a:solidFill>
              </a:rPr>
              <a:t> </a:t>
            </a:r>
            <a:r>
              <a:rPr lang="en-US" sz="2400" dirty="0" err="1">
                <a:solidFill>
                  <a:srgbClr val="FF0000"/>
                </a:solidFill>
              </a:rPr>
              <a:t>trình</a:t>
            </a:r>
            <a:r>
              <a:rPr lang="en-US" sz="2400" dirty="0">
                <a:solidFill>
                  <a:srgbClr val="FF0000"/>
                </a:solidFill>
              </a:rPr>
              <a:t> </a:t>
            </a:r>
            <a:r>
              <a:rPr lang="en-US" sz="2400" dirty="0" err="1">
                <a:solidFill>
                  <a:srgbClr val="FF0000"/>
                </a:solidFill>
              </a:rPr>
              <a:t>bày</a:t>
            </a:r>
            <a:r>
              <a:rPr lang="en-US" sz="2400" dirty="0">
                <a:solidFill>
                  <a:srgbClr val="FF0000"/>
                </a:solidFill>
              </a:rPr>
              <a:t> </a:t>
            </a:r>
            <a:r>
              <a:rPr lang="en-US" sz="2400" dirty="0" err="1">
                <a:solidFill>
                  <a:srgbClr val="FF0000"/>
                </a:solidFill>
              </a:rPr>
              <a:t>câu</a:t>
            </a:r>
            <a:r>
              <a:rPr lang="en-US" sz="2400" dirty="0">
                <a:solidFill>
                  <a:srgbClr val="FF0000"/>
                </a:solidFill>
              </a:rPr>
              <a:t> </a:t>
            </a:r>
            <a:r>
              <a:rPr lang="en-US" sz="2400" dirty="0" err="1">
                <a:solidFill>
                  <a:srgbClr val="FF0000"/>
                </a:solidFill>
              </a:rPr>
              <a:t>trả</a:t>
            </a:r>
            <a:r>
              <a:rPr lang="en-US" sz="2400" dirty="0">
                <a:solidFill>
                  <a:srgbClr val="FF0000"/>
                </a:solidFill>
              </a:rPr>
              <a:t> </a:t>
            </a:r>
            <a:r>
              <a:rPr lang="en-US" sz="2400" dirty="0" err="1" smtClean="0">
                <a:solidFill>
                  <a:srgbClr val="FF0000"/>
                </a:solidFill>
              </a:rPr>
              <a:t>lời</a:t>
            </a:r>
            <a:r>
              <a:rPr lang="en-US" sz="2400" dirty="0">
                <a:solidFill>
                  <a:srgbClr val="FF0000"/>
                </a:solidFill>
              </a:rPr>
              <a:t> </a:t>
            </a:r>
            <a:r>
              <a:rPr lang="en-US" sz="2400" dirty="0" smtClean="0">
                <a:solidFill>
                  <a:srgbClr val="FF0000"/>
                </a:solidFill>
              </a:rPr>
              <a:t>. </a:t>
            </a:r>
            <a:r>
              <a:rPr lang="vi-VN" sz="2400" dirty="0" smtClean="0">
                <a:solidFill>
                  <a:srgbClr val="FF0000"/>
                </a:solidFill>
              </a:rPr>
              <a:t>Học sinh đọc phần đọc thêm SGK trang 15.</a:t>
            </a:r>
          </a:p>
          <a:p>
            <a:endParaRPr lang="vi-VN" sz="2400" dirty="0">
              <a:solidFill>
                <a:srgbClr val="FF0000"/>
              </a:solidFill>
            </a:endParaRPr>
          </a:p>
        </p:txBody>
      </p:sp>
    </p:spTree>
    <p:extLst>
      <p:ext uri="{BB962C8B-B14F-4D97-AF65-F5344CB8AC3E}">
        <p14:creationId xmlns:p14="http://schemas.microsoft.com/office/powerpoint/2010/main" val="145818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endParaRPr lang="en-US" altLang="en-US" sz="1800" b="0">
              <a:latin typeface="Arial" charset="0"/>
            </a:endParaRPr>
          </a:p>
        </p:txBody>
      </p:sp>
      <p:grpSp>
        <p:nvGrpSpPr>
          <p:cNvPr id="37891" name="Group 46"/>
          <p:cNvGrpSpPr>
            <a:grpSpLocks/>
          </p:cNvGrpSpPr>
          <p:nvPr/>
        </p:nvGrpSpPr>
        <p:grpSpPr bwMode="auto">
          <a:xfrm>
            <a:off x="2133600" y="1905000"/>
            <a:ext cx="6470650" cy="758825"/>
            <a:chOff x="1296" y="1824"/>
            <a:chExt cx="2976" cy="478"/>
          </a:xfrm>
        </p:grpSpPr>
        <p:sp>
          <p:nvSpPr>
            <p:cNvPr id="88111"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sz="1600">
                <a:latin typeface="Arial" panose="020B0604020202020204" pitchFamily="34" charset="0"/>
              </a:endParaRPr>
            </a:p>
          </p:txBody>
        </p:sp>
        <p:sp>
          <p:nvSpPr>
            <p:cNvPr id="37917"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en-US" altLang="en-US" sz="1600"/>
            </a:p>
          </p:txBody>
        </p:sp>
        <p:sp>
          <p:nvSpPr>
            <p:cNvPr id="37918" name="Text Box 49"/>
            <p:cNvSpPr txBox="1">
              <a:spLocks noChangeArrowheads="1"/>
            </p:cNvSpPr>
            <p:nvPr/>
          </p:nvSpPr>
          <p:spPr bwMode="gray">
            <a:xfrm>
              <a:off x="1680" y="1934"/>
              <a:ext cx="216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a:spcBef>
                  <a:spcPct val="20000"/>
                </a:spcBef>
                <a:buClr>
                  <a:schemeClr val="hlink"/>
                </a:buClr>
                <a:buFont typeface="Wingdings" pitchFamily="2" charset="2"/>
                <a:buChar char="v"/>
              </a:pPr>
              <a:r>
                <a:rPr lang="en-US" altLang="en-US" sz="1600"/>
                <a:t>Ước lượng thể tích chất lỏng cần đo</a:t>
              </a:r>
            </a:p>
          </p:txBody>
        </p:sp>
        <p:sp>
          <p:nvSpPr>
            <p:cNvPr id="37919" name="Text Box 50"/>
            <p:cNvSpPr txBox="1">
              <a:spLocks noChangeArrowheads="1"/>
            </p:cNvSpPr>
            <p:nvPr/>
          </p:nvSpPr>
          <p:spPr bwMode="gray">
            <a:xfrm>
              <a:off x="1410" y="1886"/>
              <a:ext cx="18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1600" b="0">
                  <a:solidFill>
                    <a:schemeClr val="bg1"/>
                  </a:solidFill>
                  <a:latin typeface="Arial" charset="0"/>
                </a:rPr>
                <a:t>1</a:t>
              </a:r>
            </a:p>
          </p:txBody>
        </p:sp>
      </p:grpSp>
      <p:grpSp>
        <p:nvGrpSpPr>
          <p:cNvPr id="37892" name="Group 51"/>
          <p:cNvGrpSpPr>
            <a:grpSpLocks/>
          </p:cNvGrpSpPr>
          <p:nvPr/>
        </p:nvGrpSpPr>
        <p:grpSpPr bwMode="auto">
          <a:xfrm>
            <a:off x="2133600" y="2743200"/>
            <a:ext cx="6470650" cy="1004888"/>
            <a:chOff x="1296" y="1824"/>
            <a:chExt cx="2976" cy="633"/>
          </a:xfrm>
        </p:grpSpPr>
        <p:sp>
          <p:nvSpPr>
            <p:cNvPr id="88116" name="AutoShape 52"/>
            <p:cNvSpPr>
              <a:spLocks noChangeArrowheads="1"/>
            </p:cNvSpPr>
            <p:nvPr/>
          </p:nvSpPr>
          <p:spPr bwMode="gray">
            <a:xfrm>
              <a:off x="1536" y="1899"/>
              <a:ext cx="2736" cy="384"/>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sz="1600">
                <a:latin typeface="Arial" panose="020B0604020202020204" pitchFamily="34" charset="0"/>
              </a:endParaRPr>
            </a:p>
          </p:txBody>
        </p:sp>
        <p:sp>
          <p:nvSpPr>
            <p:cNvPr id="37913"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en-US" altLang="en-US" sz="1600"/>
            </a:p>
          </p:txBody>
        </p:sp>
        <p:sp>
          <p:nvSpPr>
            <p:cNvPr id="37914" name="Text Box 54"/>
            <p:cNvSpPr txBox="1">
              <a:spLocks noChangeArrowheads="1"/>
            </p:cNvSpPr>
            <p:nvPr/>
          </p:nvSpPr>
          <p:spPr bwMode="gray">
            <a:xfrm>
              <a:off x="1680" y="1934"/>
              <a:ext cx="251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buFont typeface="Wingdings" pitchFamily="2" charset="2"/>
                <a:buNone/>
              </a:pPr>
              <a:r>
                <a:rPr lang="en-US" altLang="en-US" sz="1600"/>
                <a:t>Chọn cốc chia độ/ống đong thích hợp với thể tích cần đo</a:t>
              </a:r>
            </a:p>
            <a:p>
              <a:pPr algn="ctr"/>
              <a:endParaRPr lang="en-US" altLang="en-US" sz="1600">
                <a:solidFill>
                  <a:srgbClr val="000000"/>
                </a:solidFill>
                <a:latin typeface="Arial" charset="0"/>
              </a:endParaRPr>
            </a:p>
          </p:txBody>
        </p:sp>
        <p:sp>
          <p:nvSpPr>
            <p:cNvPr id="37915" name="Text Box 55"/>
            <p:cNvSpPr txBox="1">
              <a:spLocks noChangeArrowheads="1"/>
            </p:cNvSpPr>
            <p:nvPr/>
          </p:nvSpPr>
          <p:spPr bwMode="gray">
            <a:xfrm>
              <a:off x="1410" y="1886"/>
              <a:ext cx="18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1600" b="0">
                  <a:solidFill>
                    <a:schemeClr val="bg1"/>
                  </a:solidFill>
                  <a:latin typeface="Arial" charset="0"/>
                </a:rPr>
                <a:t>2</a:t>
              </a:r>
            </a:p>
          </p:txBody>
        </p:sp>
      </p:grpSp>
      <p:grpSp>
        <p:nvGrpSpPr>
          <p:cNvPr id="37893" name="Group 56"/>
          <p:cNvGrpSpPr>
            <a:grpSpLocks/>
          </p:cNvGrpSpPr>
          <p:nvPr/>
        </p:nvGrpSpPr>
        <p:grpSpPr bwMode="auto">
          <a:xfrm>
            <a:off x="2133600" y="3581400"/>
            <a:ext cx="6470650" cy="1004888"/>
            <a:chOff x="1296" y="1824"/>
            <a:chExt cx="2976" cy="633"/>
          </a:xfrm>
        </p:grpSpPr>
        <p:sp>
          <p:nvSpPr>
            <p:cNvPr id="88121" name="AutoShape 57"/>
            <p:cNvSpPr>
              <a:spLocks noChangeArrowheads="1"/>
            </p:cNvSpPr>
            <p:nvPr/>
          </p:nvSpPr>
          <p:spPr bwMode="gray">
            <a:xfrm>
              <a:off x="1536" y="1899"/>
              <a:ext cx="2736" cy="392"/>
            </a:xfrm>
            <a:prstGeom prst="roundRect">
              <a:avLst>
                <a:gd name="adj" fmla="val 16667"/>
              </a:avLst>
            </a:prstGeom>
            <a:gradFill rotWithShape="1">
              <a:gsLst>
                <a:gs pos="0">
                  <a:schemeClr val="tx2">
                    <a:gamma/>
                    <a:tint val="21176"/>
                    <a:invGamma/>
                  </a:schemeClr>
                </a:gs>
                <a:gs pos="100000">
                  <a:schemeClr val="tx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sz="1600">
                <a:latin typeface="Arial" panose="020B0604020202020204" pitchFamily="34" charset="0"/>
              </a:endParaRPr>
            </a:p>
          </p:txBody>
        </p:sp>
        <p:sp>
          <p:nvSpPr>
            <p:cNvPr id="37909" name="AutoShape 58"/>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en-US" altLang="en-US" sz="1600"/>
            </a:p>
          </p:txBody>
        </p:sp>
        <p:sp>
          <p:nvSpPr>
            <p:cNvPr id="37910" name="Text Box 59"/>
            <p:cNvSpPr txBox="1">
              <a:spLocks noChangeArrowheads="1"/>
            </p:cNvSpPr>
            <p:nvPr/>
          </p:nvSpPr>
          <p:spPr bwMode="gray">
            <a:xfrm>
              <a:off x="1680" y="1934"/>
              <a:ext cx="242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1600"/>
                <a:t>Đặt cốc chia độ/ống đong  thẳng đứng, cho chất lỏng vào bình </a:t>
              </a:r>
              <a:endParaRPr lang="en-US" altLang="en-US" sz="1600">
                <a:solidFill>
                  <a:srgbClr val="000000"/>
                </a:solidFill>
                <a:latin typeface="Arial" charset="0"/>
              </a:endParaRPr>
            </a:p>
          </p:txBody>
        </p:sp>
        <p:sp>
          <p:nvSpPr>
            <p:cNvPr id="37911" name="Text Box 60"/>
            <p:cNvSpPr txBox="1">
              <a:spLocks noChangeArrowheads="1"/>
            </p:cNvSpPr>
            <p:nvPr/>
          </p:nvSpPr>
          <p:spPr bwMode="gray">
            <a:xfrm>
              <a:off x="1410" y="1886"/>
              <a:ext cx="18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1600" b="0">
                  <a:solidFill>
                    <a:schemeClr val="bg1"/>
                  </a:solidFill>
                  <a:latin typeface="Arial" charset="0"/>
                </a:rPr>
                <a:t>3</a:t>
              </a:r>
            </a:p>
          </p:txBody>
        </p:sp>
      </p:grpSp>
      <p:grpSp>
        <p:nvGrpSpPr>
          <p:cNvPr id="37894" name="Group 61"/>
          <p:cNvGrpSpPr>
            <a:grpSpLocks/>
          </p:cNvGrpSpPr>
          <p:nvPr/>
        </p:nvGrpSpPr>
        <p:grpSpPr bwMode="auto">
          <a:xfrm>
            <a:off x="2133600" y="4495800"/>
            <a:ext cx="6470650" cy="1004888"/>
            <a:chOff x="1296" y="1824"/>
            <a:chExt cx="2976" cy="633"/>
          </a:xfrm>
        </p:grpSpPr>
        <p:sp>
          <p:nvSpPr>
            <p:cNvPr id="88126" name="AutoShape 62"/>
            <p:cNvSpPr>
              <a:spLocks noChangeArrowheads="1"/>
            </p:cNvSpPr>
            <p:nvPr/>
          </p:nvSpPr>
          <p:spPr bwMode="gray">
            <a:xfrm>
              <a:off x="1536" y="1899"/>
              <a:ext cx="2736" cy="368"/>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sz="1600">
                <a:latin typeface="Arial" panose="020B0604020202020204" pitchFamily="34" charset="0"/>
              </a:endParaRPr>
            </a:p>
          </p:txBody>
        </p:sp>
        <p:sp>
          <p:nvSpPr>
            <p:cNvPr id="37905" name="AutoShape 63"/>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en-US" altLang="en-US" sz="1600"/>
            </a:p>
          </p:txBody>
        </p:sp>
        <p:sp>
          <p:nvSpPr>
            <p:cNvPr id="37906" name="Text Box 64"/>
            <p:cNvSpPr txBox="1">
              <a:spLocks noChangeArrowheads="1"/>
            </p:cNvSpPr>
            <p:nvPr/>
          </p:nvSpPr>
          <p:spPr bwMode="gray">
            <a:xfrm>
              <a:off x="1680" y="1934"/>
              <a:ext cx="259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buFont typeface="Wingdings" pitchFamily="2" charset="2"/>
                <a:buNone/>
              </a:pPr>
              <a:r>
                <a:rPr lang="en-US" altLang="en-US" sz="1600"/>
                <a:t> Đặt mắt nhìn ngang với độ cao mức chất lỏng trong cốc/ống</a:t>
              </a:r>
            </a:p>
            <a:p>
              <a:pPr algn="ctr"/>
              <a:endParaRPr lang="en-US" altLang="en-US" sz="1600">
                <a:solidFill>
                  <a:srgbClr val="000000"/>
                </a:solidFill>
                <a:latin typeface="Arial" charset="0"/>
              </a:endParaRPr>
            </a:p>
          </p:txBody>
        </p:sp>
        <p:sp>
          <p:nvSpPr>
            <p:cNvPr id="37907" name="Text Box 65"/>
            <p:cNvSpPr txBox="1">
              <a:spLocks noChangeArrowheads="1"/>
            </p:cNvSpPr>
            <p:nvPr/>
          </p:nvSpPr>
          <p:spPr bwMode="gray">
            <a:xfrm>
              <a:off x="1410" y="1886"/>
              <a:ext cx="18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1600" b="0">
                  <a:solidFill>
                    <a:schemeClr val="bg1"/>
                  </a:solidFill>
                  <a:latin typeface="Arial" charset="0"/>
                </a:rPr>
                <a:t>4</a:t>
              </a:r>
            </a:p>
          </p:txBody>
        </p:sp>
      </p:grpSp>
      <p:sp>
        <p:nvSpPr>
          <p:cNvPr id="37895" name="Rectangle 2"/>
          <p:cNvSpPr txBox="1">
            <a:spLocks noChangeArrowheads="1"/>
          </p:cNvSpPr>
          <p:nvPr/>
        </p:nvSpPr>
        <p:spPr bwMode="white">
          <a:xfrm>
            <a:off x="1042988" y="914400"/>
            <a:ext cx="7820025"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2000">
                <a:solidFill>
                  <a:schemeClr val="bg1"/>
                </a:solidFill>
              </a:rPr>
              <a:t>3. GIỚI THIỆU MỘT SỐ DỤNG CỤ ĐO</a:t>
            </a:r>
            <a:endParaRPr lang="en-US" altLang="en-US" sz="2000" b="0">
              <a:solidFill>
                <a:schemeClr val="bg1"/>
              </a:solidFill>
            </a:endParaRPr>
          </a:p>
        </p:txBody>
      </p:sp>
      <p:sp>
        <p:nvSpPr>
          <p:cNvPr id="37896" name="Rectangle 2"/>
          <p:cNvSpPr>
            <a:spLocks noGrp="1" noChangeArrowheads="1"/>
          </p:cNvSpPr>
          <p:nvPr>
            <p:ph type="title"/>
          </p:nvPr>
        </p:nvSpPr>
        <p:spPr>
          <a:xfrm>
            <a:off x="958850" y="327025"/>
            <a:ext cx="7820025" cy="563563"/>
          </a:xfrm>
        </p:spPr>
        <p:txBody>
          <a:bodyPr/>
          <a:lstStyle/>
          <a:p>
            <a:pPr eaLnBrk="1" hangingPunct="1"/>
            <a:r>
              <a:rPr lang="en-US" altLang="en-US" sz="2000" b="1" smtClean="0"/>
              <a:t>3. GIỚI THIỆU MỘT SỐ DỤNG CỤ ĐO</a:t>
            </a:r>
            <a:endParaRPr lang="en-US" altLang="en-US" sz="2000" smtClean="0"/>
          </a:p>
        </p:txBody>
      </p:sp>
      <p:grpSp>
        <p:nvGrpSpPr>
          <p:cNvPr id="37897" name="Group 61"/>
          <p:cNvGrpSpPr>
            <a:grpSpLocks/>
          </p:cNvGrpSpPr>
          <p:nvPr/>
        </p:nvGrpSpPr>
        <p:grpSpPr bwMode="auto">
          <a:xfrm>
            <a:off x="2133600" y="5399088"/>
            <a:ext cx="6470650" cy="1004887"/>
            <a:chOff x="1296" y="1824"/>
            <a:chExt cx="2976" cy="633"/>
          </a:xfrm>
        </p:grpSpPr>
        <p:sp>
          <p:nvSpPr>
            <p:cNvPr id="28" name="AutoShape 62"/>
            <p:cNvSpPr>
              <a:spLocks noChangeArrowheads="1"/>
            </p:cNvSpPr>
            <p:nvPr/>
          </p:nvSpPr>
          <p:spPr bwMode="gray">
            <a:xfrm>
              <a:off x="1536" y="1899"/>
              <a:ext cx="2736" cy="483"/>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sz="1600">
                <a:latin typeface="Arial" panose="020B0604020202020204" pitchFamily="34" charset="0"/>
              </a:endParaRPr>
            </a:p>
          </p:txBody>
        </p:sp>
        <p:sp>
          <p:nvSpPr>
            <p:cNvPr id="37901" name="AutoShape 63"/>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en-US" altLang="en-US" sz="1600"/>
            </a:p>
          </p:txBody>
        </p:sp>
        <p:sp>
          <p:nvSpPr>
            <p:cNvPr id="37902" name="Text Box 64"/>
            <p:cNvSpPr txBox="1">
              <a:spLocks noChangeArrowheads="1"/>
            </p:cNvSpPr>
            <p:nvPr/>
          </p:nvSpPr>
          <p:spPr bwMode="gray">
            <a:xfrm>
              <a:off x="1680" y="1934"/>
              <a:ext cx="259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buFont typeface="Wingdings" pitchFamily="2" charset="2"/>
                <a:buNone/>
              </a:pPr>
              <a:r>
                <a:rPr lang="en-US" altLang="en-US" sz="1600"/>
                <a:t>Đọc và ghi kết quả đo theo vạch chia gần nhất với mức chất lỏng trong cốc/ống đong</a:t>
              </a:r>
            </a:p>
          </p:txBody>
        </p:sp>
        <p:sp>
          <p:nvSpPr>
            <p:cNvPr id="37903" name="Text Box 65"/>
            <p:cNvSpPr txBox="1">
              <a:spLocks noChangeArrowheads="1"/>
            </p:cNvSpPr>
            <p:nvPr/>
          </p:nvSpPr>
          <p:spPr bwMode="gray">
            <a:xfrm>
              <a:off x="1410" y="1886"/>
              <a:ext cx="18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1600" b="0">
                  <a:solidFill>
                    <a:schemeClr val="bg1"/>
                  </a:solidFill>
                  <a:latin typeface="Arial" charset="0"/>
                </a:rPr>
                <a:t>5</a:t>
              </a:r>
            </a:p>
          </p:txBody>
        </p:sp>
      </p:grpSp>
      <p:sp>
        <p:nvSpPr>
          <p:cNvPr id="37898" name="Rectangle 2"/>
          <p:cNvSpPr>
            <a:spLocks noChangeArrowheads="1"/>
          </p:cNvSpPr>
          <p:nvPr/>
        </p:nvSpPr>
        <p:spPr bwMode="auto">
          <a:xfrm>
            <a:off x="323850" y="1150938"/>
            <a:ext cx="77771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400" b="1" dirty="0" smtClean="0"/>
              <a:t> </a:t>
            </a:r>
            <a:r>
              <a:rPr lang="en-US" altLang="en-US" sz="2400" b="1" dirty="0" err="1"/>
              <a:t>Cách</a:t>
            </a:r>
            <a:r>
              <a:rPr lang="en-US" altLang="en-US" sz="2400" b="1" dirty="0"/>
              <a:t> </a:t>
            </a:r>
            <a:r>
              <a:rPr lang="en-US" altLang="en-US" sz="2400" b="1" dirty="0" err="1"/>
              <a:t>sử</a:t>
            </a:r>
            <a:r>
              <a:rPr lang="en-US" altLang="en-US" sz="2400" b="1" dirty="0"/>
              <a:t> </a:t>
            </a:r>
            <a:r>
              <a:rPr lang="en-US" altLang="en-US" sz="2400" b="1" dirty="0" err="1"/>
              <a:t>dụng</a:t>
            </a:r>
            <a:r>
              <a:rPr lang="en-US" altLang="en-US" sz="2400" b="1" dirty="0"/>
              <a:t> </a:t>
            </a:r>
            <a:r>
              <a:rPr lang="en-US" altLang="en-US" sz="2400" b="1" dirty="0" err="1"/>
              <a:t>cốc</a:t>
            </a:r>
            <a:r>
              <a:rPr lang="en-US" altLang="en-US" sz="2400" b="1" dirty="0"/>
              <a:t> chia </a:t>
            </a:r>
            <a:r>
              <a:rPr lang="en-US" altLang="en-US" sz="2400" b="1" dirty="0" err="1"/>
              <a:t>độ</a:t>
            </a:r>
            <a:r>
              <a:rPr lang="en-US" altLang="en-US" sz="2400" b="1" dirty="0"/>
              <a:t>, </a:t>
            </a:r>
            <a:r>
              <a:rPr lang="en-US" altLang="en-US" sz="2400" b="1" dirty="0" err="1"/>
              <a:t>ống</a:t>
            </a:r>
            <a:r>
              <a:rPr lang="en-US" altLang="en-US" sz="2400" b="1" dirty="0"/>
              <a:t> </a:t>
            </a:r>
            <a:r>
              <a:rPr lang="en-US" altLang="en-US" sz="2400" b="1" dirty="0" err="1"/>
              <a:t>đong</a:t>
            </a:r>
            <a:r>
              <a:rPr lang="en-US" altLang="en-US" sz="2400" b="1" dirty="0"/>
              <a:t> </a:t>
            </a:r>
            <a:r>
              <a:rPr lang="en-US" altLang="en-US" sz="2400" b="1" dirty="0" err="1"/>
              <a:t>để</a:t>
            </a:r>
            <a:r>
              <a:rPr lang="en-US" altLang="en-US" sz="2400" b="1" dirty="0"/>
              <a:t> </a:t>
            </a:r>
            <a:r>
              <a:rPr lang="en-US" altLang="en-US" sz="2400" b="1" dirty="0" err="1"/>
              <a:t>đo</a:t>
            </a:r>
            <a:r>
              <a:rPr lang="en-US" altLang="en-US" sz="2400" b="1" dirty="0"/>
              <a:t> </a:t>
            </a:r>
            <a:r>
              <a:rPr lang="en-US" altLang="en-US" sz="2400" b="1" dirty="0" err="1"/>
              <a:t>thể</a:t>
            </a:r>
            <a:r>
              <a:rPr lang="en-US" altLang="en-US" sz="2400" b="1" dirty="0"/>
              <a:t> </a:t>
            </a:r>
            <a:r>
              <a:rPr lang="en-US" altLang="en-US" sz="2400" b="1" dirty="0" err="1"/>
              <a:t>tích</a:t>
            </a:r>
            <a:r>
              <a:rPr lang="en-US" altLang="en-US" sz="2400" b="1" dirty="0"/>
              <a:t> </a:t>
            </a:r>
            <a:r>
              <a:rPr lang="en-US" altLang="en-US" sz="2400" b="1" dirty="0" err="1"/>
              <a:t>chất</a:t>
            </a:r>
            <a:r>
              <a:rPr lang="en-US" altLang="en-US" sz="2400" b="1" dirty="0"/>
              <a:t> </a:t>
            </a:r>
            <a:r>
              <a:rPr lang="en-US" altLang="en-US" sz="2400" b="1" dirty="0" err="1"/>
              <a:t>lỏng</a:t>
            </a:r>
            <a:r>
              <a:rPr lang="en-US" altLang="en-US" sz="2400" b="1" dirty="0"/>
              <a:t>. TH: </a:t>
            </a:r>
            <a:r>
              <a:rPr lang="en-US" altLang="en-US" sz="2400" b="1" dirty="0" err="1"/>
              <a:t>Gồm</a:t>
            </a:r>
            <a:r>
              <a:rPr lang="en-US" altLang="en-US" sz="2400" b="1" dirty="0"/>
              <a:t> 5 </a:t>
            </a:r>
            <a:r>
              <a:rPr lang="en-US" altLang="en-US" sz="2400" b="1" dirty="0" err="1"/>
              <a:t>bước</a:t>
            </a:r>
            <a:r>
              <a:rPr lang="en-US" altLang="en-US" sz="2400" b="1" dirty="0"/>
              <a:t>:</a:t>
            </a:r>
          </a:p>
        </p:txBody>
      </p:sp>
      <p:pic>
        <p:nvPicPr>
          <p:cNvPr id="378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3062288"/>
            <a:ext cx="1947862"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3752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36145" y="609600"/>
            <a:ext cx="3650055" cy="4343400"/>
          </a:xfrm>
          <a:prstGeom prst="cloudCallout">
            <a:avLst>
              <a:gd name="adj1" fmla="val -45870"/>
              <a:gd name="adj2" fmla="val 784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1" dirty="0" smtClean="0">
              <a:solidFill>
                <a:srgbClr val="FF0000"/>
              </a:solidFill>
              <a:latin typeface="Time NEW roman ROMAN NEWROMAN s New Roman"/>
            </a:endParaRPr>
          </a:p>
          <a:p>
            <a:r>
              <a:rPr lang="en-US" sz="2400" dirty="0">
                <a:solidFill>
                  <a:srgbClr val="FF0000"/>
                </a:solidFill>
              </a:rPr>
              <a:t>?3: </a:t>
            </a:r>
            <a:r>
              <a:rPr lang="en-US" sz="2400" dirty="0" err="1">
                <a:solidFill>
                  <a:srgbClr val="FF0000"/>
                </a:solidFill>
              </a:rPr>
              <a:t>Cách</a:t>
            </a:r>
            <a:r>
              <a:rPr lang="en-US" sz="2400" dirty="0">
                <a:solidFill>
                  <a:srgbClr val="FF0000"/>
                </a:solidFill>
              </a:rPr>
              <a:t> </a:t>
            </a:r>
            <a:r>
              <a:rPr lang="en-US" sz="2400" dirty="0" err="1">
                <a:solidFill>
                  <a:srgbClr val="FF0000"/>
                </a:solidFill>
              </a:rPr>
              <a:t>sử</a:t>
            </a:r>
            <a:r>
              <a:rPr lang="en-US" sz="2400" dirty="0">
                <a:solidFill>
                  <a:srgbClr val="FF0000"/>
                </a:solidFill>
              </a:rPr>
              <a:t> </a:t>
            </a:r>
            <a:r>
              <a:rPr lang="en-US" sz="2400" dirty="0" err="1">
                <a:solidFill>
                  <a:srgbClr val="FF0000"/>
                </a:solidFill>
              </a:rPr>
              <a:t>dụng</a:t>
            </a:r>
            <a:r>
              <a:rPr lang="en-US" sz="2400" dirty="0">
                <a:solidFill>
                  <a:srgbClr val="FF0000"/>
                </a:solidFill>
              </a:rPr>
              <a:t> pipet </a:t>
            </a:r>
            <a:r>
              <a:rPr lang="en-US" sz="2400" dirty="0" err="1">
                <a:solidFill>
                  <a:srgbClr val="FF0000"/>
                </a:solidFill>
              </a:rPr>
              <a:t>nhỏ</a:t>
            </a:r>
            <a:r>
              <a:rPr lang="en-US" sz="2400" dirty="0">
                <a:solidFill>
                  <a:srgbClr val="FF0000"/>
                </a:solidFill>
              </a:rPr>
              <a:t> </a:t>
            </a:r>
            <a:r>
              <a:rPr lang="en-US" sz="2400" dirty="0" err="1">
                <a:solidFill>
                  <a:srgbClr val="FF0000"/>
                </a:solidFill>
              </a:rPr>
              <a:t>giọt</a:t>
            </a:r>
            <a:r>
              <a:rPr lang="en-US" sz="2400" dirty="0">
                <a:solidFill>
                  <a:srgbClr val="FF0000"/>
                </a:solidFill>
              </a:rPr>
              <a:t> </a:t>
            </a:r>
            <a:r>
              <a:rPr lang="en-US" sz="2400" dirty="0" err="1">
                <a:solidFill>
                  <a:srgbClr val="FF0000"/>
                </a:solidFill>
              </a:rPr>
              <a:t>để</a:t>
            </a:r>
            <a:r>
              <a:rPr lang="en-US" sz="2400" dirty="0">
                <a:solidFill>
                  <a:srgbClr val="FF0000"/>
                </a:solidFill>
              </a:rPr>
              <a:t> </a:t>
            </a:r>
            <a:r>
              <a:rPr lang="en-US" sz="2400" dirty="0" err="1">
                <a:solidFill>
                  <a:srgbClr val="FF0000"/>
                </a:solidFill>
              </a:rPr>
              <a:t>hút</a:t>
            </a:r>
            <a:r>
              <a:rPr lang="en-US" sz="2400" dirty="0">
                <a:solidFill>
                  <a:srgbClr val="FF0000"/>
                </a:solidFill>
              </a:rPr>
              <a:t> </a:t>
            </a:r>
            <a:r>
              <a:rPr lang="en-US" sz="2400" dirty="0" err="1">
                <a:solidFill>
                  <a:srgbClr val="FF0000"/>
                </a:solidFill>
              </a:rPr>
              <a:t>chất</a:t>
            </a:r>
            <a:r>
              <a:rPr lang="en-US" sz="2400" dirty="0">
                <a:solidFill>
                  <a:srgbClr val="FF0000"/>
                </a:solidFill>
              </a:rPr>
              <a:t> </a:t>
            </a:r>
            <a:r>
              <a:rPr lang="en-US" sz="2400" dirty="0" err="1">
                <a:solidFill>
                  <a:srgbClr val="FF0000"/>
                </a:solidFill>
              </a:rPr>
              <a:t>lỏng</a:t>
            </a:r>
            <a:r>
              <a:rPr lang="en-US" sz="2400" dirty="0">
                <a:solidFill>
                  <a:srgbClr val="FF0000"/>
                </a:solidFill>
              </a:rPr>
              <a:t>.  </a:t>
            </a:r>
            <a:r>
              <a:rPr lang="vi-VN" sz="2400" dirty="0" smtClean="0">
                <a:solidFill>
                  <a:srgbClr val="FF0000"/>
                </a:solidFill>
              </a:rPr>
              <a:t>Thực hành lấy 1ml dung dịch chất lỏng (nước).</a:t>
            </a:r>
            <a:endParaRPr lang="vi-VN" sz="2400" dirty="0">
              <a:solidFill>
                <a:srgbClr val="FF0000"/>
              </a:solidFill>
            </a:endParaRPr>
          </a:p>
        </p:txBody>
      </p:sp>
      <p:sp>
        <p:nvSpPr>
          <p:cNvPr id="3" name="Rectangle 2"/>
          <p:cNvSpPr/>
          <p:nvPr/>
        </p:nvSpPr>
        <p:spPr>
          <a:xfrm>
            <a:off x="4114800" y="914400"/>
            <a:ext cx="4572000" cy="3416320"/>
          </a:xfrm>
          <a:prstGeom prst="rect">
            <a:avLst/>
          </a:prstGeom>
        </p:spPr>
        <p:txBody>
          <a:bodyPr>
            <a:spAutoFit/>
          </a:bodyPr>
          <a:lstStyle/>
          <a:p>
            <a:pPr algn="just">
              <a:defRPr/>
            </a:pPr>
            <a:r>
              <a:rPr lang="en-US" dirty="0" err="1"/>
              <a:t>Cách</a:t>
            </a:r>
            <a:r>
              <a:rPr lang="en-US" dirty="0"/>
              <a:t> </a:t>
            </a:r>
            <a:r>
              <a:rPr lang="en-US" dirty="0" err="1"/>
              <a:t>sử</a:t>
            </a:r>
            <a:r>
              <a:rPr lang="en-US" dirty="0"/>
              <a:t> </a:t>
            </a:r>
            <a:r>
              <a:rPr lang="en-US" dirty="0" err="1"/>
              <a:t>dụng</a:t>
            </a:r>
            <a:r>
              <a:rPr lang="en-US" dirty="0"/>
              <a:t> pipet </a:t>
            </a:r>
            <a:r>
              <a:rPr lang="en-US" dirty="0" err="1"/>
              <a:t>nhỏ</a:t>
            </a:r>
            <a:r>
              <a:rPr lang="en-US" dirty="0"/>
              <a:t> </a:t>
            </a:r>
            <a:r>
              <a:rPr lang="en-US" dirty="0" err="1"/>
              <a:t>giọt</a:t>
            </a:r>
            <a:r>
              <a:rPr lang="en-US" dirty="0"/>
              <a:t> </a:t>
            </a:r>
            <a:r>
              <a:rPr lang="en-US" dirty="0" err="1"/>
              <a:t>để</a:t>
            </a:r>
            <a:r>
              <a:rPr lang="en-US" dirty="0"/>
              <a:t> </a:t>
            </a:r>
            <a:r>
              <a:rPr lang="en-US" dirty="0" err="1"/>
              <a:t>hút</a:t>
            </a:r>
            <a:r>
              <a:rPr lang="en-US" dirty="0"/>
              <a:t> </a:t>
            </a:r>
            <a:r>
              <a:rPr lang="en-US" dirty="0" err="1"/>
              <a:t>chất</a:t>
            </a:r>
            <a:r>
              <a:rPr lang="en-US" dirty="0"/>
              <a:t> </a:t>
            </a:r>
            <a:r>
              <a:rPr lang="en-US" dirty="0" err="1"/>
              <a:t>lỏng</a:t>
            </a:r>
            <a:r>
              <a:rPr lang="en-US" dirty="0"/>
              <a:t>. TH. </a:t>
            </a:r>
            <a:r>
              <a:rPr lang="en-US" dirty="0" err="1"/>
              <a:t>Gồm</a:t>
            </a:r>
            <a:r>
              <a:rPr lang="en-US" dirty="0"/>
              <a:t> 3 </a:t>
            </a:r>
            <a:r>
              <a:rPr lang="en-US" dirty="0" err="1"/>
              <a:t>bước</a:t>
            </a:r>
            <a:r>
              <a:rPr lang="en-US" dirty="0"/>
              <a:t>: (</a:t>
            </a:r>
            <a:r>
              <a:rPr lang="en-US" dirty="0" err="1"/>
              <a:t>Chú</a:t>
            </a:r>
            <a:r>
              <a:rPr lang="en-US" dirty="0"/>
              <a:t> ý: </a:t>
            </a:r>
            <a:r>
              <a:rPr lang="en-US" dirty="0" err="1"/>
              <a:t>Luôn</a:t>
            </a:r>
            <a:r>
              <a:rPr lang="en-US" dirty="0"/>
              <a:t> </a:t>
            </a:r>
            <a:r>
              <a:rPr lang="en-US" dirty="0" err="1"/>
              <a:t>giữa</a:t>
            </a:r>
            <a:r>
              <a:rPr lang="en-US" dirty="0"/>
              <a:t> pipet ở </a:t>
            </a:r>
            <a:r>
              <a:rPr lang="en-US" dirty="0" err="1"/>
              <a:t>tư</a:t>
            </a:r>
            <a:r>
              <a:rPr lang="en-US" dirty="0"/>
              <a:t> </a:t>
            </a:r>
            <a:r>
              <a:rPr lang="en-US" dirty="0" err="1"/>
              <a:t>thế</a:t>
            </a:r>
            <a:r>
              <a:rPr lang="en-US" dirty="0"/>
              <a:t> </a:t>
            </a:r>
            <a:r>
              <a:rPr lang="en-US" dirty="0" err="1"/>
              <a:t>thẳng</a:t>
            </a:r>
            <a:r>
              <a:rPr lang="en-US" dirty="0"/>
              <a:t> </a:t>
            </a:r>
            <a:r>
              <a:rPr lang="en-US" dirty="0" err="1"/>
              <a:t>đứng</a:t>
            </a:r>
            <a:r>
              <a:rPr lang="en-US" dirty="0"/>
              <a:t>)</a:t>
            </a:r>
          </a:p>
          <a:p>
            <a:pPr algn="just">
              <a:defRPr/>
            </a:pPr>
            <a:r>
              <a:rPr lang="en-US" dirty="0"/>
              <a:t>+ </a:t>
            </a:r>
            <a:r>
              <a:rPr lang="en-US" dirty="0" err="1"/>
              <a:t>Bóp</a:t>
            </a:r>
            <a:r>
              <a:rPr lang="en-US" dirty="0"/>
              <a:t> </a:t>
            </a:r>
            <a:r>
              <a:rPr lang="en-US" dirty="0" err="1"/>
              <a:t>trước</a:t>
            </a:r>
            <a:r>
              <a:rPr lang="en-US" dirty="0"/>
              <a:t> </a:t>
            </a:r>
            <a:r>
              <a:rPr lang="en-US" dirty="0" err="1"/>
              <a:t>một</a:t>
            </a:r>
            <a:r>
              <a:rPr lang="en-US" dirty="0"/>
              <a:t> </a:t>
            </a:r>
            <a:r>
              <a:rPr lang="en-US" dirty="0" err="1"/>
              <a:t>lực</a:t>
            </a:r>
            <a:r>
              <a:rPr lang="en-US" dirty="0"/>
              <a:t> </a:t>
            </a:r>
            <a:r>
              <a:rPr lang="en-US" dirty="0" err="1"/>
              <a:t>nhỏ</a:t>
            </a:r>
            <a:r>
              <a:rPr lang="en-US" dirty="0"/>
              <a:t> ở </a:t>
            </a:r>
            <a:r>
              <a:rPr lang="en-US" dirty="0" err="1"/>
              <a:t>phần</a:t>
            </a:r>
            <a:r>
              <a:rPr lang="en-US" dirty="0"/>
              <a:t> </a:t>
            </a:r>
            <a:r>
              <a:rPr lang="en-US" dirty="0" err="1"/>
              <a:t>đầu</a:t>
            </a:r>
            <a:r>
              <a:rPr lang="en-US" dirty="0"/>
              <a:t> </a:t>
            </a:r>
            <a:r>
              <a:rPr lang="en-US" dirty="0" err="1"/>
              <a:t>cao</a:t>
            </a:r>
            <a:r>
              <a:rPr lang="en-US" dirty="0"/>
              <a:t> </a:t>
            </a:r>
            <a:r>
              <a:rPr lang="en-US" dirty="0" err="1"/>
              <a:t>su</a:t>
            </a:r>
            <a:r>
              <a:rPr lang="en-US" dirty="0"/>
              <a:t> </a:t>
            </a:r>
            <a:r>
              <a:rPr lang="en-US" dirty="0" err="1"/>
              <a:t>hoặc</a:t>
            </a:r>
            <a:r>
              <a:rPr lang="en-US" dirty="0"/>
              <a:t> </a:t>
            </a:r>
            <a:r>
              <a:rPr lang="en-US" dirty="0" err="1"/>
              <a:t>đầu</a:t>
            </a:r>
            <a:r>
              <a:rPr lang="en-US" dirty="0"/>
              <a:t> </a:t>
            </a:r>
            <a:r>
              <a:rPr lang="en-US" dirty="0" err="1"/>
              <a:t>nhựa</a:t>
            </a:r>
            <a:endParaRPr lang="en-US" dirty="0"/>
          </a:p>
          <a:p>
            <a:pPr algn="just">
              <a:defRPr/>
            </a:pPr>
            <a:r>
              <a:rPr lang="en-US" dirty="0"/>
              <a:t>+ </a:t>
            </a:r>
            <a:r>
              <a:rPr lang="en-US" dirty="0" err="1"/>
              <a:t>Nhúng</a:t>
            </a:r>
            <a:r>
              <a:rPr lang="en-US" dirty="0"/>
              <a:t> </a:t>
            </a:r>
            <a:r>
              <a:rPr lang="en-US" dirty="0" err="1"/>
              <a:t>đầu</a:t>
            </a:r>
            <a:r>
              <a:rPr lang="en-US" dirty="0"/>
              <a:t> pipet </a:t>
            </a:r>
            <a:r>
              <a:rPr lang="en-US" dirty="0" err="1"/>
              <a:t>vào</a:t>
            </a:r>
            <a:r>
              <a:rPr lang="en-US" dirty="0"/>
              <a:t> </a:t>
            </a:r>
            <a:r>
              <a:rPr lang="en-US" dirty="0" err="1"/>
              <a:t>chất</a:t>
            </a:r>
            <a:r>
              <a:rPr lang="en-US" dirty="0"/>
              <a:t> </a:t>
            </a:r>
            <a:r>
              <a:rPr lang="en-US" dirty="0" err="1"/>
              <a:t>lỏng</a:t>
            </a:r>
            <a:r>
              <a:rPr lang="en-US" dirty="0"/>
              <a:t> </a:t>
            </a:r>
            <a:r>
              <a:rPr lang="en-US" dirty="0" err="1"/>
              <a:t>cần</a:t>
            </a:r>
            <a:r>
              <a:rPr lang="en-US" dirty="0"/>
              <a:t> </a:t>
            </a:r>
            <a:r>
              <a:rPr lang="en-US" dirty="0" err="1"/>
              <a:t>hút</a:t>
            </a:r>
            <a:r>
              <a:rPr lang="en-US" dirty="0"/>
              <a:t>, </a:t>
            </a:r>
            <a:r>
              <a:rPr lang="en-US" dirty="0" err="1"/>
              <a:t>sau</a:t>
            </a:r>
            <a:r>
              <a:rPr lang="en-US" dirty="0"/>
              <a:t> </a:t>
            </a:r>
            <a:r>
              <a:rPr lang="en-US" dirty="0" err="1"/>
              <a:t>đó</a:t>
            </a:r>
            <a:r>
              <a:rPr lang="en-US" dirty="0"/>
              <a:t> </a:t>
            </a:r>
            <a:r>
              <a:rPr lang="en-US" dirty="0" err="1"/>
              <a:t>nhả</a:t>
            </a:r>
            <a:r>
              <a:rPr lang="en-US" dirty="0"/>
              <a:t> </a:t>
            </a:r>
            <a:r>
              <a:rPr lang="en-US" dirty="0" err="1"/>
              <a:t>tay</a:t>
            </a:r>
            <a:r>
              <a:rPr lang="en-US" dirty="0"/>
              <a:t> </a:t>
            </a:r>
            <a:r>
              <a:rPr lang="en-US" dirty="0" err="1"/>
              <a:t>từ</a:t>
            </a:r>
            <a:r>
              <a:rPr lang="en-US" dirty="0"/>
              <a:t> </a:t>
            </a:r>
            <a:r>
              <a:rPr lang="en-US" dirty="0" err="1"/>
              <a:t>từ</a:t>
            </a:r>
            <a:r>
              <a:rPr lang="en-US" dirty="0"/>
              <a:t> </a:t>
            </a:r>
            <a:r>
              <a:rPr lang="en-US" dirty="0" err="1"/>
              <a:t>để</a:t>
            </a:r>
            <a:r>
              <a:rPr lang="en-US" dirty="0"/>
              <a:t> </a:t>
            </a:r>
            <a:r>
              <a:rPr lang="en-US" dirty="0" err="1"/>
              <a:t>hút</a:t>
            </a:r>
            <a:r>
              <a:rPr lang="en-US" dirty="0"/>
              <a:t> </a:t>
            </a:r>
            <a:r>
              <a:rPr lang="en-US" dirty="0" err="1"/>
              <a:t>chất</a:t>
            </a:r>
            <a:r>
              <a:rPr lang="en-US" dirty="0"/>
              <a:t> </a:t>
            </a:r>
            <a:r>
              <a:rPr lang="en-US" dirty="0" err="1"/>
              <a:t>lỏng</a:t>
            </a:r>
            <a:r>
              <a:rPr lang="en-US" dirty="0"/>
              <a:t> </a:t>
            </a:r>
            <a:r>
              <a:rPr lang="en-US" dirty="0" err="1"/>
              <a:t>lên</a:t>
            </a:r>
            <a:endParaRPr lang="en-US" dirty="0"/>
          </a:p>
          <a:p>
            <a:pPr algn="just">
              <a:defRPr/>
            </a:pPr>
            <a:r>
              <a:rPr lang="en-US" dirty="0"/>
              <a:t>+ </a:t>
            </a:r>
            <a:r>
              <a:rPr lang="en-US" dirty="0" err="1"/>
              <a:t>Bóp</a:t>
            </a:r>
            <a:r>
              <a:rPr lang="en-US" dirty="0"/>
              <a:t> </a:t>
            </a:r>
            <a:r>
              <a:rPr lang="en-US" dirty="0" err="1"/>
              <a:t>nhẹ</a:t>
            </a:r>
            <a:r>
              <a:rPr lang="en-US" dirty="0"/>
              <a:t> </a:t>
            </a:r>
            <a:r>
              <a:rPr lang="en-US" dirty="0" err="1"/>
              <a:t>để</a:t>
            </a:r>
            <a:r>
              <a:rPr lang="en-US" dirty="0"/>
              <a:t> </a:t>
            </a:r>
            <a:r>
              <a:rPr lang="en-US" dirty="0" err="1"/>
              <a:t>nhả</a:t>
            </a:r>
            <a:r>
              <a:rPr lang="en-US" dirty="0"/>
              <a:t> </a:t>
            </a:r>
            <a:r>
              <a:rPr lang="en-US" dirty="0" err="1"/>
              <a:t>từng</a:t>
            </a:r>
            <a:r>
              <a:rPr lang="en-US" dirty="0"/>
              <a:t> </a:t>
            </a:r>
            <a:r>
              <a:rPr lang="en-US" dirty="0" err="1"/>
              <a:t>giọt</a:t>
            </a:r>
            <a:r>
              <a:rPr lang="en-US" dirty="0"/>
              <a:t> </a:t>
            </a:r>
            <a:r>
              <a:rPr lang="en-US" dirty="0" err="1"/>
              <a:t>một</a:t>
            </a:r>
            <a:r>
              <a:rPr lang="en-US" dirty="0"/>
              <a:t> (</a:t>
            </a:r>
            <a:r>
              <a:rPr lang="en-US" dirty="0" err="1"/>
              <a:t>mỗi</a:t>
            </a:r>
            <a:r>
              <a:rPr lang="en-US" dirty="0"/>
              <a:t> </a:t>
            </a:r>
            <a:r>
              <a:rPr lang="en-US" dirty="0" err="1"/>
              <a:t>giọt</a:t>
            </a:r>
            <a:r>
              <a:rPr lang="en-US" dirty="0"/>
              <a:t> </a:t>
            </a:r>
            <a:r>
              <a:rPr lang="en-US" dirty="0" err="1"/>
              <a:t>có</a:t>
            </a:r>
            <a:r>
              <a:rPr lang="en-US" dirty="0"/>
              <a:t> </a:t>
            </a:r>
            <a:r>
              <a:rPr lang="en-US" dirty="0" err="1"/>
              <a:t>thể</a:t>
            </a:r>
            <a:r>
              <a:rPr lang="en-US" dirty="0"/>
              <a:t> </a:t>
            </a:r>
            <a:r>
              <a:rPr lang="en-US" dirty="0" err="1"/>
              <a:t>tích</a:t>
            </a:r>
            <a:r>
              <a:rPr lang="en-US" dirty="0"/>
              <a:t> </a:t>
            </a:r>
            <a:r>
              <a:rPr lang="en-US" dirty="0" err="1"/>
              <a:t>khoảng</a:t>
            </a:r>
            <a:r>
              <a:rPr lang="en-US" dirty="0"/>
              <a:t> </a:t>
            </a:r>
            <a:r>
              <a:rPr lang="en-US" dirty="0" err="1"/>
              <a:t>50Microlit</a:t>
            </a:r>
            <a:r>
              <a:rPr lang="en-US" dirty="0"/>
              <a:t>, 20 </a:t>
            </a:r>
            <a:r>
              <a:rPr lang="en-US" dirty="0" err="1"/>
              <a:t>giọt</a:t>
            </a:r>
            <a:r>
              <a:rPr lang="en-US" dirty="0"/>
              <a:t> </a:t>
            </a:r>
            <a:r>
              <a:rPr lang="en-US" dirty="0" err="1"/>
              <a:t>là</a:t>
            </a:r>
            <a:r>
              <a:rPr lang="en-US" dirty="0"/>
              <a:t> 1 ml)</a:t>
            </a:r>
          </a:p>
          <a:p>
            <a:pPr algn="just">
              <a:defRPr/>
            </a:pPr>
            <a:endParaRPr lang="en-US" altLang="en-US" dirty="0"/>
          </a:p>
        </p:txBody>
      </p:sp>
    </p:spTree>
    <p:extLst>
      <p:ext uri="{BB962C8B-B14F-4D97-AF65-F5344CB8AC3E}">
        <p14:creationId xmlns:p14="http://schemas.microsoft.com/office/powerpoint/2010/main" val="410090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250825" y="1322388"/>
            <a:ext cx="5041900" cy="5248275"/>
          </a:xfrm>
        </p:spPr>
        <p:txBody>
          <a:bodyPr/>
          <a:lstStyle/>
          <a:p>
            <a:pPr marL="0" indent="0" algn="just">
              <a:buFont typeface="Wingdings" pitchFamily="2" charset="2"/>
              <a:buNone/>
              <a:defRPr/>
            </a:pPr>
            <a:r>
              <a:rPr lang="en-US" sz="3200" dirty="0" smtClean="0">
                <a:solidFill>
                  <a:srgbClr val="FF0000"/>
                </a:solidFill>
              </a:rPr>
              <a:t>TRÒ CHƠI: HIỂU Ý 2: </a:t>
            </a:r>
          </a:p>
          <a:p>
            <a:pPr marL="0" indent="0" algn="just">
              <a:buFont typeface="Wingdings" pitchFamily="2" charset="2"/>
              <a:buNone/>
              <a:defRPr/>
            </a:pPr>
            <a:r>
              <a:rPr lang="en-US" sz="2400" b="0" dirty="0" smtClean="0">
                <a:solidFill>
                  <a:srgbClr val="0070C0"/>
                </a:solidFill>
              </a:rPr>
              <a:t>Mỗi đội cử 2 HS lên bảng. Trong 2 phút hãy ghép số thứ tự bước thực hiện với nội dung của </a:t>
            </a:r>
            <a:r>
              <a:rPr lang="en-US" b="0" dirty="0" smtClean="0">
                <a:solidFill>
                  <a:srgbClr val="0070C0"/>
                </a:solidFill>
              </a:rPr>
              <a:t>các </a:t>
            </a:r>
            <a:r>
              <a:rPr lang="en-US" dirty="0" smtClean="0">
                <a:solidFill>
                  <a:srgbClr val="0070C0"/>
                </a:solidFill>
              </a:rPr>
              <a:t>bước sao cho đúng nhất.</a:t>
            </a:r>
          </a:p>
          <a:p>
            <a:pPr algn="just">
              <a:defRPr/>
            </a:pPr>
            <a:endParaRPr lang="en-US" sz="1200" dirty="0"/>
          </a:p>
        </p:txBody>
      </p:sp>
      <p:sp>
        <p:nvSpPr>
          <p:cNvPr id="4" name="Footer Placeholder 3"/>
          <p:cNvSpPr>
            <a:spLocks noGrp="1"/>
          </p:cNvSpPr>
          <p:nvPr>
            <p:ph type="ftr" sz="quarter" idx="11"/>
          </p:nvPr>
        </p:nvSpPr>
        <p:spPr/>
        <p:txBody>
          <a:bodyPr/>
          <a:lstStyle/>
          <a:p>
            <a:pPr>
              <a:defRPr/>
            </a:pPr>
            <a:r>
              <a:rPr lang="en-US" smtClean="0"/>
              <a:t>www.themegallery.com</a:t>
            </a:r>
            <a:endParaRPr lang="en-US"/>
          </a:p>
        </p:txBody>
      </p:sp>
      <p:sp>
        <p:nvSpPr>
          <p:cNvPr id="39940" name="Rectangle 2"/>
          <p:cNvSpPr>
            <a:spLocks noGrp="1" noChangeArrowheads="1"/>
          </p:cNvSpPr>
          <p:nvPr>
            <p:ph type="title"/>
          </p:nvPr>
        </p:nvSpPr>
        <p:spPr/>
        <p:txBody>
          <a:bodyPr/>
          <a:lstStyle/>
          <a:p>
            <a:pPr eaLnBrk="1" hangingPunct="1"/>
            <a:r>
              <a:rPr lang="en-US" altLang="en-US" sz="2000" b="1" smtClean="0"/>
              <a:t>3. GIỚI THIỆU MỘT SỐ DỤNG CỤ ĐO</a:t>
            </a:r>
            <a:endParaRPr lang="en-US" altLang="en-US" sz="2000" smtClean="0"/>
          </a:p>
        </p:txBody>
      </p:sp>
      <p:pic>
        <p:nvPicPr>
          <p:cNvPr id="399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912" y="533400"/>
            <a:ext cx="36576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372225" y="6477000"/>
            <a:ext cx="1704975" cy="23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716801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676400" y="533400"/>
            <a:ext cx="5638800" cy="5257800"/>
          </a:xfrm>
          <a:prstGeom prst="cloudCallout">
            <a:avLst>
              <a:gd name="adj1" fmla="val 41585"/>
              <a:gd name="adj2" fmla="val 1018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1" dirty="0" smtClean="0">
              <a:solidFill>
                <a:srgbClr val="FF0000"/>
              </a:solidFill>
              <a:latin typeface="Time NEW roman ROMAN NEWROMAN s New Roman"/>
            </a:endParaRPr>
          </a:p>
          <a:p>
            <a:r>
              <a:rPr lang="en-US" sz="2400" dirty="0" smtClean="0">
                <a:solidFill>
                  <a:srgbClr val="FF0000"/>
                </a:solidFill>
              </a:rPr>
              <a:t>     </a:t>
            </a:r>
          </a:p>
          <a:p>
            <a:r>
              <a:rPr lang="en-US" sz="2400" dirty="0">
                <a:solidFill>
                  <a:srgbClr val="FF0000"/>
                </a:solidFill>
              </a:rPr>
              <a:t> </a:t>
            </a:r>
            <a:r>
              <a:rPr lang="en-US" sz="2400" dirty="0" smtClean="0">
                <a:solidFill>
                  <a:srgbClr val="FF0000"/>
                </a:solidFill>
              </a:rPr>
              <a:t>   </a:t>
            </a:r>
            <a:r>
              <a:rPr lang="vi-VN" sz="2400" dirty="0" smtClean="0">
                <a:solidFill>
                  <a:srgbClr val="FF0000"/>
                </a:solidFill>
              </a:rPr>
              <a:t>BT: Em hãy tiến hành đo khối lượng và thể tích bằng cách sử dụng cân đo và cốc chia độ? Sau đó hoàn thện quy trình đo</a:t>
            </a:r>
          </a:p>
          <a:p>
            <a:endParaRPr lang="vi-VN" sz="2400" dirty="0">
              <a:solidFill>
                <a:srgbClr val="FF0000"/>
              </a:solidFill>
            </a:endParaRPr>
          </a:p>
        </p:txBody>
      </p:sp>
    </p:spTree>
    <p:extLst>
      <p:ext uri="{BB962C8B-B14F-4D97-AF65-F5344CB8AC3E}">
        <p14:creationId xmlns:p14="http://schemas.microsoft.com/office/powerpoint/2010/main" val="367248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43400" y="1295400"/>
            <a:ext cx="4404510" cy="4937159"/>
          </a:xfrm>
          <a:prstGeom prst="rect">
            <a:avLst/>
          </a:pr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r>
              <a:rPr lang="vi-VN" sz="2400" b="1" dirty="0" smtClean="0">
                <a:solidFill>
                  <a:srgbClr val="FF0000"/>
                </a:solidFill>
              </a:rPr>
              <a:t> Tuy một Sopia  là  robot có thể  suy nghỉ , cười, nói và hành động như một con người</a:t>
            </a:r>
            <a:r>
              <a:rPr lang="vi-VN" sz="2400" b="1" dirty="0">
                <a:solidFill>
                  <a:srgbClr val="FF0000"/>
                </a:solidFill>
              </a:rPr>
              <a:t> </a:t>
            </a:r>
            <a:r>
              <a:rPr lang="vi-VN" sz="2400" b="1" dirty="0" smtClean="0">
                <a:solidFill>
                  <a:srgbClr val="FF0000"/>
                </a:solidFill>
              </a:rPr>
              <a:t>nhưng sopia không </a:t>
            </a:r>
            <a:r>
              <a:rPr lang="vi-VN" sz="2400" dirty="0">
                <a:solidFill>
                  <a:srgbClr val="0000FF"/>
                </a:solidFill>
              </a:rPr>
              <a:t>không trao đổi chất , không lớn lên không phát triển và sinh sản </a:t>
            </a:r>
            <a:r>
              <a:rPr lang="vi-VN" sz="2400" dirty="0" smtClean="0">
                <a:solidFill>
                  <a:srgbClr val="0000FF"/>
                </a:solidFill>
              </a:rPr>
              <a:t>nên Sopia  và </a:t>
            </a:r>
            <a:r>
              <a:rPr lang="vi-VN" sz="2400" dirty="0">
                <a:solidFill>
                  <a:srgbClr val="0000FF"/>
                </a:solidFill>
              </a:rPr>
              <a:t>vật không sống</a:t>
            </a:r>
            <a:r>
              <a:rPr lang="vi-VN" sz="2400" b="1" dirty="0" smtClean="0">
                <a:solidFill>
                  <a:srgbClr val="FF0000"/>
                </a:solidFill>
              </a:rPr>
              <a:t> </a:t>
            </a:r>
            <a:endParaRPr lang="vi-VN" sz="2400" b="1" dirty="0">
              <a:solidFill>
                <a:srgbClr val="FF0000"/>
              </a:solidFill>
            </a:endParaRPr>
          </a:p>
        </p:txBody>
      </p:sp>
      <p:sp>
        <p:nvSpPr>
          <p:cNvPr id="2" name="Title 1"/>
          <p:cNvSpPr>
            <a:spLocks noGrp="1"/>
          </p:cNvSpPr>
          <p:nvPr>
            <p:ph type="title"/>
          </p:nvPr>
        </p:nvSpPr>
        <p:spPr/>
        <p:txBody>
          <a:bodyPr/>
          <a:lstStyle/>
          <a:p>
            <a:pPr algn="ctr"/>
            <a:r>
              <a:rPr lang="en-US" dirty="0" smtClean="0"/>
              <a:t> </a:t>
            </a:r>
            <a:r>
              <a:rPr lang="vi-VN" dirty="0" smtClean="0"/>
              <a:t>Trả lời BT2</a:t>
            </a:r>
            <a:r>
              <a:rPr lang="en-US" dirty="0" smtClean="0"/>
              <a:t>:</a:t>
            </a:r>
            <a:r>
              <a:rPr lang="en-US" dirty="0" err="1" smtClean="0"/>
              <a:t>Bài</a:t>
            </a:r>
            <a:r>
              <a:rPr lang="en-US" dirty="0" smtClean="0"/>
              <a:t> </a:t>
            </a:r>
            <a:r>
              <a:rPr lang="en-US" dirty="0" err="1" smtClean="0"/>
              <a:t>tập</a:t>
            </a:r>
            <a:r>
              <a:rPr lang="en-US" dirty="0" smtClean="0"/>
              <a:t> </a:t>
            </a:r>
            <a:r>
              <a:rPr lang="en-US" dirty="0" err="1" smtClean="0"/>
              <a:t>về</a:t>
            </a:r>
            <a:r>
              <a:rPr lang="en-US" dirty="0" smtClean="0"/>
              <a:t> </a:t>
            </a:r>
            <a:r>
              <a:rPr lang="en-US" dirty="0" err="1" smtClean="0"/>
              <a:t>nhà</a:t>
            </a:r>
            <a:endParaRPr lang="en-US" dirty="0"/>
          </a:p>
        </p:txBody>
      </p:sp>
      <p:sp>
        <p:nvSpPr>
          <p:cNvPr id="3" name="Content Placeholder 2"/>
          <p:cNvSpPr>
            <a:spLocks noGrp="1"/>
          </p:cNvSpPr>
          <p:nvPr>
            <p:ph idx="1"/>
          </p:nvPr>
        </p:nvSpPr>
        <p:spPr>
          <a:xfrm>
            <a:off x="304800" y="1281820"/>
            <a:ext cx="3810000" cy="5029200"/>
          </a:xfrm>
          <a:ln>
            <a:solidFill>
              <a:schemeClr val="accent1"/>
            </a:solidFill>
          </a:ln>
        </p:spPr>
        <p:txBody>
          <a:bodyPr>
            <a:normAutofit fontScale="92500" lnSpcReduction="20000"/>
          </a:bodyPr>
          <a:lstStyle/>
          <a:p>
            <a:pPr algn="just"/>
            <a:r>
              <a:rPr lang="vi-VN" dirty="0"/>
              <a:t>Sophia là một robot mang hình dạng giống con người, được thiết kế để suy nghĩ và cử động sao cho giống với con người nhất thông qua trí tuệ thông minh nhân tạo. Đây là robot đầu tiên được cấp quyền công dân như con người. Theo em, Sophia là vật sống hay vật không sống? Vì sao?</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295400"/>
            <a:ext cx="4328310" cy="4876800"/>
          </a:xfrm>
          <a:prstGeom prst="rect">
            <a:avLst/>
          </a:prstGeom>
        </p:spPr>
      </p:pic>
    </p:spTree>
    <p:extLst>
      <p:ext uri="{BB962C8B-B14F-4D97-AF65-F5344CB8AC3E}">
        <p14:creationId xmlns:p14="http://schemas.microsoft.com/office/powerpoint/2010/main" val="174017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611188" y="1228725"/>
            <a:ext cx="7466012" cy="5248275"/>
          </a:xfrm>
        </p:spPr>
        <p:txBody>
          <a:bodyPr/>
          <a:lstStyle/>
          <a:p>
            <a:pPr algn="just">
              <a:defRPr/>
            </a:pPr>
            <a:endParaRPr lang="en-US" sz="1200" dirty="0" smtClean="0"/>
          </a:p>
          <a:p>
            <a:pPr algn="just">
              <a:defRPr/>
            </a:pPr>
            <a:endParaRPr lang="en-US" sz="1200" dirty="0"/>
          </a:p>
          <a:p>
            <a:pPr algn="just">
              <a:defRPr/>
            </a:pPr>
            <a:endParaRPr lang="en-US" sz="1200" dirty="0" smtClean="0"/>
          </a:p>
          <a:p>
            <a:pPr algn="just">
              <a:defRPr/>
            </a:pPr>
            <a:endParaRPr lang="en-US" sz="1200" dirty="0"/>
          </a:p>
          <a:p>
            <a:pPr algn="just">
              <a:defRPr/>
            </a:pPr>
            <a:endParaRPr lang="en-US" sz="1200" dirty="0" smtClean="0"/>
          </a:p>
          <a:p>
            <a:pPr algn="just">
              <a:defRPr/>
            </a:pPr>
            <a:endParaRPr lang="en-US" sz="1200" dirty="0"/>
          </a:p>
          <a:p>
            <a:pPr algn="just">
              <a:defRPr/>
            </a:pPr>
            <a:endParaRPr lang="en-US" sz="1200" dirty="0" smtClean="0"/>
          </a:p>
          <a:p>
            <a:pPr algn="just">
              <a:defRPr/>
            </a:pPr>
            <a:endParaRPr lang="en-US" sz="1200" dirty="0"/>
          </a:p>
          <a:p>
            <a:pPr algn="just">
              <a:defRPr/>
            </a:pPr>
            <a:endParaRPr lang="en-US" sz="1200" dirty="0" smtClean="0"/>
          </a:p>
          <a:p>
            <a:pPr algn="just">
              <a:defRPr/>
            </a:pPr>
            <a:endParaRPr lang="en-US" sz="1200" dirty="0"/>
          </a:p>
          <a:p>
            <a:pPr algn="just">
              <a:defRPr/>
            </a:pPr>
            <a:endParaRPr lang="en-US" sz="1200" dirty="0" smtClean="0"/>
          </a:p>
          <a:p>
            <a:pPr algn="just">
              <a:defRPr/>
            </a:pPr>
            <a:endParaRPr lang="en-US" sz="1200" dirty="0"/>
          </a:p>
          <a:p>
            <a:pPr algn="just">
              <a:defRPr/>
            </a:pPr>
            <a:endParaRPr lang="en-US" sz="1200" dirty="0" smtClean="0"/>
          </a:p>
          <a:p>
            <a:pPr algn="just">
              <a:defRPr/>
            </a:pPr>
            <a:endParaRPr lang="en-US" sz="1200" dirty="0"/>
          </a:p>
          <a:p>
            <a:pPr algn="just">
              <a:defRPr/>
            </a:pPr>
            <a:endParaRPr lang="en-US" sz="1200" dirty="0" smtClean="0"/>
          </a:p>
          <a:p>
            <a:pPr algn="just">
              <a:defRPr/>
            </a:pPr>
            <a:endParaRPr lang="en-US" sz="1200" dirty="0"/>
          </a:p>
          <a:p>
            <a:pPr algn="just">
              <a:defRPr/>
            </a:pPr>
            <a:endParaRPr lang="en-US" sz="1200" dirty="0" smtClean="0"/>
          </a:p>
          <a:p>
            <a:pPr algn="just">
              <a:defRPr/>
            </a:pPr>
            <a:endParaRPr lang="en-US" sz="1200" dirty="0"/>
          </a:p>
          <a:p>
            <a:pPr algn="just">
              <a:defRPr/>
            </a:pPr>
            <a:endParaRPr lang="en-US" sz="1200" dirty="0" smtClean="0"/>
          </a:p>
          <a:p>
            <a:pPr algn="just">
              <a:defRPr/>
            </a:pPr>
            <a:r>
              <a:rPr lang="en-US" sz="1200" dirty="0" smtClean="0"/>
              <a:t>Kết quả đo </a:t>
            </a:r>
            <a:r>
              <a:rPr lang="en-US" sz="1200" dirty="0"/>
              <a:t>khối lượng và thể tích hòn đá bằng 2 dụng cụ: Cân đo và cốc chia </a:t>
            </a:r>
            <a:r>
              <a:rPr lang="en-US" sz="1200" dirty="0" smtClean="0"/>
              <a:t>độ:</a:t>
            </a:r>
          </a:p>
          <a:p>
            <a:pPr marL="0" indent="0" algn="just">
              <a:buFont typeface="Wingdings" pitchFamily="2" charset="2"/>
              <a:buNone/>
              <a:defRPr/>
            </a:pPr>
            <a:r>
              <a:rPr lang="en-US" sz="1200" dirty="0" smtClean="0"/>
              <a:t>.................................................................................................................................</a:t>
            </a:r>
          </a:p>
          <a:p>
            <a:pPr marL="0" indent="0" algn="just">
              <a:buFont typeface="Wingdings" pitchFamily="2" charset="2"/>
              <a:buNone/>
              <a:defRPr/>
            </a:pPr>
            <a:endParaRPr lang="en-US" sz="1200" dirty="0"/>
          </a:p>
          <a:p>
            <a:pPr algn="just">
              <a:defRPr/>
            </a:pPr>
            <a:endParaRPr lang="en-US" altLang="en-US" sz="1200" dirty="0" smtClean="0"/>
          </a:p>
        </p:txBody>
      </p:sp>
      <p:sp>
        <p:nvSpPr>
          <p:cNvPr id="4" name="Footer Placeholder 3"/>
          <p:cNvSpPr>
            <a:spLocks noGrp="1"/>
          </p:cNvSpPr>
          <p:nvPr>
            <p:ph type="ftr" sz="quarter" idx="11"/>
          </p:nvPr>
        </p:nvSpPr>
        <p:spPr/>
        <p:txBody>
          <a:bodyPr/>
          <a:lstStyle/>
          <a:p>
            <a:pPr>
              <a:defRPr/>
            </a:pPr>
            <a:r>
              <a:rPr lang="en-US" smtClean="0"/>
              <a:t>www.themegallery.com</a:t>
            </a:r>
            <a:endParaRPr lang="en-US"/>
          </a:p>
        </p:txBody>
      </p:sp>
      <p:sp>
        <p:nvSpPr>
          <p:cNvPr id="43012" name="Rectangle 2"/>
          <p:cNvSpPr>
            <a:spLocks noGrp="1" noChangeArrowheads="1"/>
          </p:cNvSpPr>
          <p:nvPr>
            <p:ph type="title"/>
          </p:nvPr>
        </p:nvSpPr>
        <p:spPr/>
        <p:txBody>
          <a:bodyPr/>
          <a:lstStyle/>
          <a:p>
            <a:pPr eaLnBrk="1" hangingPunct="1"/>
            <a:r>
              <a:rPr lang="en-US" altLang="en-US" sz="2000" b="1" smtClean="0"/>
              <a:t>3. GIỚI THIỆU MỘT SỐ DỤNG CỤ ĐO</a:t>
            </a:r>
            <a:endParaRPr lang="en-US" altLang="en-US" sz="2000" smtClean="0"/>
          </a:p>
        </p:txBody>
      </p:sp>
      <p:pic>
        <p:nvPicPr>
          <p:cNvPr id="430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9663" y="1243013"/>
            <a:ext cx="61214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372225" y="6477000"/>
            <a:ext cx="1704975" cy="23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39517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endParaRPr lang="en-US" altLang="en-US" sz="1800" b="0">
              <a:latin typeface="Arial" charset="0"/>
            </a:endParaRPr>
          </a:p>
        </p:txBody>
      </p:sp>
      <p:grpSp>
        <p:nvGrpSpPr>
          <p:cNvPr id="41987" name="Group 46"/>
          <p:cNvGrpSpPr>
            <a:grpSpLocks/>
          </p:cNvGrpSpPr>
          <p:nvPr/>
        </p:nvGrpSpPr>
        <p:grpSpPr bwMode="auto">
          <a:xfrm>
            <a:off x="2133600" y="1905000"/>
            <a:ext cx="5462588" cy="758825"/>
            <a:chOff x="1296" y="1824"/>
            <a:chExt cx="2976" cy="478"/>
          </a:xfrm>
        </p:grpSpPr>
        <p:sp>
          <p:nvSpPr>
            <p:cNvPr id="88111"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sz="1600">
                <a:latin typeface="Arial" panose="020B0604020202020204" pitchFamily="34" charset="0"/>
              </a:endParaRPr>
            </a:p>
          </p:txBody>
        </p:sp>
        <p:sp>
          <p:nvSpPr>
            <p:cNvPr id="42012"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en-US" altLang="en-US" sz="1600"/>
            </a:p>
          </p:txBody>
        </p:sp>
        <p:sp>
          <p:nvSpPr>
            <p:cNvPr id="42013" name="Text Box 49"/>
            <p:cNvSpPr txBox="1">
              <a:spLocks noChangeArrowheads="1"/>
            </p:cNvSpPr>
            <p:nvPr/>
          </p:nvSpPr>
          <p:spPr bwMode="gray">
            <a:xfrm>
              <a:off x="1680" y="1934"/>
              <a:ext cx="216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a:spcBef>
                  <a:spcPct val="20000"/>
                </a:spcBef>
                <a:buClr>
                  <a:schemeClr val="hlink"/>
                </a:buClr>
                <a:buFont typeface="Wingdings" pitchFamily="2" charset="2"/>
                <a:buNone/>
              </a:pPr>
              <a:r>
                <a:rPr lang="en-US" altLang="en-US" sz="1600" dirty="0"/>
                <a:t>        </a:t>
              </a:r>
              <a:r>
                <a:rPr lang="en-US" altLang="en-US" sz="1600" dirty="0" err="1"/>
                <a:t>Ước</a:t>
              </a:r>
              <a:r>
                <a:rPr lang="en-US" altLang="en-US" sz="1600" dirty="0"/>
                <a:t> </a:t>
              </a:r>
              <a:r>
                <a:rPr lang="en-US" altLang="en-US" sz="1600" dirty="0" err="1"/>
                <a:t>lượng</a:t>
              </a:r>
              <a:r>
                <a:rPr lang="en-US" altLang="en-US" sz="1600" dirty="0"/>
                <a:t> </a:t>
              </a:r>
              <a:r>
                <a:rPr lang="en-US" altLang="en-US" sz="1600" dirty="0" err="1"/>
                <a:t>đại</a:t>
              </a:r>
              <a:r>
                <a:rPr lang="en-US" altLang="en-US" sz="1600" dirty="0"/>
                <a:t> </a:t>
              </a:r>
              <a:r>
                <a:rPr lang="en-US" altLang="en-US" sz="1600" dirty="0" err="1"/>
                <a:t>lượng</a:t>
              </a:r>
              <a:r>
                <a:rPr lang="en-US" altLang="en-US" sz="1600" dirty="0"/>
                <a:t> </a:t>
              </a:r>
              <a:r>
                <a:rPr lang="en-US" altLang="en-US" sz="1600" dirty="0" err="1"/>
                <a:t>cần</a:t>
              </a:r>
              <a:r>
                <a:rPr lang="en-US" altLang="en-US" sz="1600" dirty="0"/>
                <a:t> </a:t>
              </a:r>
              <a:r>
                <a:rPr lang="en-US" altLang="en-US" sz="1600" dirty="0" err="1"/>
                <a:t>đo</a:t>
              </a:r>
              <a:endParaRPr lang="en-US" altLang="en-US" sz="1600" dirty="0"/>
            </a:p>
          </p:txBody>
        </p:sp>
        <p:sp>
          <p:nvSpPr>
            <p:cNvPr id="42014" name="Text Box 50"/>
            <p:cNvSpPr txBox="1">
              <a:spLocks noChangeArrowheads="1"/>
            </p:cNvSpPr>
            <p:nvPr/>
          </p:nvSpPr>
          <p:spPr bwMode="gray">
            <a:xfrm>
              <a:off x="1410" y="1886"/>
              <a:ext cx="18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1600" b="0">
                  <a:solidFill>
                    <a:schemeClr val="bg1"/>
                  </a:solidFill>
                  <a:latin typeface="Arial" charset="0"/>
                </a:rPr>
                <a:t>1</a:t>
              </a:r>
            </a:p>
          </p:txBody>
        </p:sp>
      </p:grpSp>
      <p:grpSp>
        <p:nvGrpSpPr>
          <p:cNvPr id="41988" name="Group 51"/>
          <p:cNvGrpSpPr>
            <a:grpSpLocks/>
          </p:cNvGrpSpPr>
          <p:nvPr/>
        </p:nvGrpSpPr>
        <p:grpSpPr bwMode="auto">
          <a:xfrm>
            <a:off x="2133600" y="2743200"/>
            <a:ext cx="5534025" cy="758825"/>
            <a:chOff x="1296" y="1824"/>
            <a:chExt cx="2976" cy="478"/>
          </a:xfrm>
        </p:grpSpPr>
        <p:sp>
          <p:nvSpPr>
            <p:cNvPr id="88116" name="AutoShape 52"/>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sz="1600">
                <a:latin typeface="Arial" panose="020B0604020202020204" pitchFamily="34" charset="0"/>
              </a:endParaRPr>
            </a:p>
          </p:txBody>
        </p:sp>
        <p:sp>
          <p:nvSpPr>
            <p:cNvPr id="42008"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en-US" altLang="en-US" sz="1600"/>
            </a:p>
          </p:txBody>
        </p:sp>
        <p:sp>
          <p:nvSpPr>
            <p:cNvPr id="42009" name="Text Box 54"/>
            <p:cNvSpPr txBox="1">
              <a:spLocks noChangeArrowheads="1"/>
            </p:cNvSpPr>
            <p:nvPr/>
          </p:nvSpPr>
          <p:spPr bwMode="gray">
            <a:xfrm>
              <a:off x="1680" y="1934"/>
              <a:ext cx="251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a:spcBef>
                  <a:spcPct val="20000"/>
                </a:spcBef>
                <a:buClr>
                  <a:schemeClr val="hlink"/>
                </a:buClr>
                <a:buFont typeface="Wingdings" pitchFamily="2" charset="2"/>
                <a:buNone/>
              </a:pPr>
              <a:r>
                <a:rPr lang="en-US" altLang="en-US" sz="1600"/>
                <a:t>      Chọn dụng cụ đo phù hợp</a:t>
              </a:r>
            </a:p>
            <a:p>
              <a:pPr algn="ctr"/>
              <a:endParaRPr lang="en-US" altLang="en-US" sz="1600">
                <a:solidFill>
                  <a:srgbClr val="000000"/>
                </a:solidFill>
                <a:latin typeface="Arial" charset="0"/>
              </a:endParaRPr>
            </a:p>
          </p:txBody>
        </p:sp>
        <p:sp>
          <p:nvSpPr>
            <p:cNvPr id="42010" name="Text Box 55"/>
            <p:cNvSpPr txBox="1">
              <a:spLocks noChangeArrowheads="1"/>
            </p:cNvSpPr>
            <p:nvPr/>
          </p:nvSpPr>
          <p:spPr bwMode="gray">
            <a:xfrm>
              <a:off x="1410" y="1886"/>
              <a:ext cx="18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1600" b="0">
                  <a:solidFill>
                    <a:schemeClr val="bg1"/>
                  </a:solidFill>
                  <a:latin typeface="Arial" charset="0"/>
                </a:rPr>
                <a:t>2</a:t>
              </a:r>
            </a:p>
          </p:txBody>
        </p:sp>
      </p:grpSp>
      <p:grpSp>
        <p:nvGrpSpPr>
          <p:cNvPr id="41989" name="Group 56"/>
          <p:cNvGrpSpPr>
            <a:grpSpLocks/>
          </p:cNvGrpSpPr>
          <p:nvPr/>
        </p:nvGrpSpPr>
        <p:grpSpPr bwMode="auto">
          <a:xfrm>
            <a:off x="2133600" y="3581400"/>
            <a:ext cx="5462588" cy="758825"/>
            <a:chOff x="1296" y="1824"/>
            <a:chExt cx="2976" cy="478"/>
          </a:xfrm>
        </p:grpSpPr>
        <p:sp>
          <p:nvSpPr>
            <p:cNvPr id="88121" name="AutoShape 57"/>
            <p:cNvSpPr>
              <a:spLocks noChangeArrowheads="1"/>
            </p:cNvSpPr>
            <p:nvPr/>
          </p:nvSpPr>
          <p:spPr bwMode="gray">
            <a:xfrm>
              <a:off x="1536" y="1899"/>
              <a:ext cx="2736" cy="288"/>
            </a:xfrm>
            <a:prstGeom prst="roundRect">
              <a:avLst>
                <a:gd name="adj" fmla="val 16667"/>
              </a:avLst>
            </a:prstGeom>
            <a:gradFill rotWithShape="1">
              <a:gsLst>
                <a:gs pos="0">
                  <a:schemeClr val="tx2">
                    <a:gamma/>
                    <a:tint val="21176"/>
                    <a:invGamma/>
                  </a:schemeClr>
                </a:gs>
                <a:gs pos="100000">
                  <a:schemeClr val="tx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sz="1600">
                <a:latin typeface="Arial" panose="020B0604020202020204" pitchFamily="34" charset="0"/>
              </a:endParaRPr>
            </a:p>
          </p:txBody>
        </p:sp>
        <p:sp>
          <p:nvSpPr>
            <p:cNvPr id="42004" name="AutoShape 58"/>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en-US" altLang="en-US" sz="1600"/>
            </a:p>
          </p:txBody>
        </p:sp>
        <p:sp>
          <p:nvSpPr>
            <p:cNvPr id="42005" name="Text Box 59"/>
            <p:cNvSpPr txBox="1">
              <a:spLocks noChangeArrowheads="1"/>
            </p:cNvSpPr>
            <p:nvPr/>
          </p:nvSpPr>
          <p:spPr bwMode="gray">
            <a:xfrm>
              <a:off x="1680" y="1934"/>
              <a:ext cx="242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1600"/>
                <a:t>Hiệu chỉnh dụng cụ đo về vạch số 0</a:t>
              </a:r>
              <a:endParaRPr lang="en-US" altLang="en-US" sz="1600">
                <a:solidFill>
                  <a:srgbClr val="000000"/>
                </a:solidFill>
                <a:latin typeface="Arial" charset="0"/>
              </a:endParaRPr>
            </a:p>
          </p:txBody>
        </p:sp>
        <p:sp>
          <p:nvSpPr>
            <p:cNvPr id="42006" name="Text Box 60"/>
            <p:cNvSpPr txBox="1">
              <a:spLocks noChangeArrowheads="1"/>
            </p:cNvSpPr>
            <p:nvPr/>
          </p:nvSpPr>
          <p:spPr bwMode="gray">
            <a:xfrm>
              <a:off x="1410" y="1886"/>
              <a:ext cx="18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1600" b="0">
                  <a:solidFill>
                    <a:schemeClr val="bg1"/>
                  </a:solidFill>
                  <a:latin typeface="Arial" charset="0"/>
                </a:rPr>
                <a:t>3</a:t>
              </a:r>
            </a:p>
          </p:txBody>
        </p:sp>
      </p:grpSp>
      <p:grpSp>
        <p:nvGrpSpPr>
          <p:cNvPr id="41990" name="Group 61"/>
          <p:cNvGrpSpPr>
            <a:grpSpLocks/>
          </p:cNvGrpSpPr>
          <p:nvPr/>
        </p:nvGrpSpPr>
        <p:grpSpPr bwMode="auto">
          <a:xfrm>
            <a:off x="2133600" y="4495800"/>
            <a:ext cx="5534025" cy="912813"/>
            <a:chOff x="1296" y="1824"/>
            <a:chExt cx="2976" cy="575"/>
          </a:xfrm>
        </p:grpSpPr>
        <p:sp>
          <p:nvSpPr>
            <p:cNvPr id="88126" name="AutoShape 62"/>
            <p:cNvSpPr>
              <a:spLocks noChangeArrowheads="1"/>
            </p:cNvSpPr>
            <p:nvPr/>
          </p:nvSpPr>
          <p:spPr bwMode="gray">
            <a:xfrm>
              <a:off x="1536" y="1899"/>
              <a:ext cx="2736" cy="288"/>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atin typeface="Arial" panose="020B0604020202020204" pitchFamily="34" charset="0"/>
              </a:endParaRPr>
            </a:p>
          </p:txBody>
        </p:sp>
        <p:sp>
          <p:nvSpPr>
            <p:cNvPr id="42000" name="AutoShape 63"/>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en-US" altLang="en-US"/>
            </a:p>
          </p:txBody>
        </p:sp>
        <p:sp>
          <p:nvSpPr>
            <p:cNvPr id="42001" name="Text Box 64"/>
            <p:cNvSpPr txBox="1">
              <a:spLocks noChangeArrowheads="1"/>
            </p:cNvSpPr>
            <p:nvPr/>
          </p:nvSpPr>
          <p:spPr bwMode="gray">
            <a:xfrm>
              <a:off x="1680" y="1934"/>
              <a:ext cx="2592"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buFont typeface="Wingdings" pitchFamily="2" charset="2"/>
                <a:buNone/>
              </a:pPr>
              <a:r>
                <a:rPr lang="en-US" altLang="en-US" sz="1200"/>
                <a:t> </a:t>
              </a:r>
              <a:r>
                <a:rPr lang="en-US" altLang="en-US" sz="1800"/>
                <a:t>Thực hiện phép đo</a:t>
              </a:r>
            </a:p>
            <a:p>
              <a:pPr algn="ctr">
                <a:buFont typeface="Wingdings" pitchFamily="2" charset="2"/>
                <a:buNone/>
              </a:pPr>
              <a:endParaRPr lang="en-US" altLang="en-US" sz="1200"/>
            </a:p>
            <a:p>
              <a:pPr algn="ctr"/>
              <a:endParaRPr lang="en-US" altLang="en-US" sz="1200">
                <a:solidFill>
                  <a:srgbClr val="000000"/>
                </a:solidFill>
                <a:latin typeface="Arial" charset="0"/>
              </a:endParaRPr>
            </a:p>
          </p:txBody>
        </p:sp>
        <p:sp>
          <p:nvSpPr>
            <p:cNvPr id="42002" name="Text Box 65"/>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2400" b="0">
                  <a:solidFill>
                    <a:schemeClr val="bg1"/>
                  </a:solidFill>
                  <a:latin typeface="Arial" charset="0"/>
                </a:rPr>
                <a:t>4</a:t>
              </a:r>
            </a:p>
          </p:txBody>
        </p:sp>
      </p:grpSp>
      <p:sp>
        <p:nvSpPr>
          <p:cNvPr id="41991" name="Rectangle 2"/>
          <p:cNvSpPr txBox="1">
            <a:spLocks noChangeArrowheads="1"/>
          </p:cNvSpPr>
          <p:nvPr/>
        </p:nvSpPr>
        <p:spPr bwMode="white">
          <a:xfrm>
            <a:off x="1042988" y="914400"/>
            <a:ext cx="7820025"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2000" dirty="0">
                <a:solidFill>
                  <a:schemeClr val="bg1"/>
                </a:solidFill>
              </a:rPr>
              <a:t>3. </a:t>
            </a:r>
            <a:r>
              <a:rPr lang="en-US" altLang="en-US" sz="2000" dirty="0" err="1">
                <a:solidFill>
                  <a:schemeClr val="bg1"/>
                </a:solidFill>
              </a:rPr>
              <a:t>GIỚI</a:t>
            </a:r>
            <a:r>
              <a:rPr lang="en-US" altLang="en-US" sz="2000" dirty="0">
                <a:solidFill>
                  <a:schemeClr val="bg1"/>
                </a:solidFill>
              </a:rPr>
              <a:t> </a:t>
            </a:r>
            <a:r>
              <a:rPr lang="en-US" altLang="en-US" sz="2000" dirty="0" err="1">
                <a:solidFill>
                  <a:schemeClr val="bg1"/>
                </a:solidFill>
              </a:rPr>
              <a:t>THIỆU</a:t>
            </a:r>
            <a:r>
              <a:rPr lang="en-US" altLang="en-US" sz="2000" dirty="0">
                <a:solidFill>
                  <a:schemeClr val="bg1"/>
                </a:solidFill>
              </a:rPr>
              <a:t> </a:t>
            </a:r>
            <a:r>
              <a:rPr lang="en-US" altLang="en-US" sz="2000" dirty="0" err="1">
                <a:solidFill>
                  <a:schemeClr val="bg1"/>
                </a:solidFill>
              </a:rPr>
              <a:t>MỘT</a:t>
            </a:r>
            <a:r>
              <a:rPr lang="en-US" altLang="en-US" sz="2000" dirty="0">
                <a:solidFill>
                  <a:schemeClr val="bg1"/>
                </a:solidFill>
              </a:rPr>
              <a:t> </a:t>
            </a:r>
            <a:r>
              <a:rPr lang="en-US" altLang="en-US" sz="2000" dirty="0" err="1">
                <a:solidFill>
                  <a:schemeClr val="bg1"/>
                </a:solidFill>
              </a:rPr>
              <a:t>SỐ</a:t>
            </a:r>
            <a:r>
              <a:rPr lang="en-US" altLang="en-US" sz="2000" dirty="0">
                <a:solidFill>
                  <a:schemeClr val="bg1"/>
                </a:solidFill>
              </a:rPr>
              <a:t> </a:t>
            </a:r>
            <a:r>
              <a:rPr lang="en-US" altLang="en-US" sz="2000" dirty="0" err="1">
                <a:solidFill>
                  <a:schemeClr val="bg1"/>
                </a:solidFill>
              </a:rPr>
              <a:t>DỤNG</a:t>
            </a:r>
            <a:r>
              <a:rPr lang="en-US" altLang="en-US" sz="2000" dirty="0">
                <a:solidFill>
                  <a:schemeClr val="bg1"/>
                </a:solidFill>
              </a:rPr>
              <a:t> </a:t>
            </a:r>
            <a:r>
              <a:rPr lang="en-US" altLang="en-US" sz="2000" dirty="0" err="1">
                <a:solidFill>
                  <a:schemeClr val="bg1"/>
                </a:solidFill>
              </a:rPr>
              <a:t>CỤ</a:t>
            </a:r>
            <a:r>
              <a:rPr lang="en-US" altLang="en-US" sz="2000" dirty="0">
                <a:solidFill>
                  <a:schemeClr val="bg1"/>
                </a:solidFill>
              </a:rPr>
              <a:t> </a:t>
            </a:r>
            <a:r>
              <a:rPr lang="en-US" altLang="en-US" sz="2000" dirty="0" err="1">
                <a:solidFill>
                  <a:schemeClr val="bg1"/>
                </a:solidFill>
              </a:rPr>
              <a:t>ĐO</a:t>
            </a:r>
            <a:endParaRPr lang="en-US" altLang="en-US" sz="2000" b="0" dirty="0">
              <a:solidFill>
                <a:schemeClr val="bg1"/>
              </a:solidFill>
            </a:endParaRPr>
          </a:p>
        </p:txBody>
      </p:sp>
      <p:grpSp>
        <p:nvGrpSpPr>
          <p:cNvPr id="41993" name="Group 61"/>
          <p:cNvGrpSpPr>
            <a:grpSpLocks/>
          </p:cNvGrpSpPr>
          <p:nvPr/>
        </p:nvGrpSpPr>
        <p:grpSpPr bwMode="auto">
          <a:xfrm>
            <a:off x="2133600" y="5399088"/>
            <a:ext cx="5534025" cy="758825"/>
            <a:chOff x="1296" y="1824"/>
            <a:chExt cx="2976" cy="478"/>
          </a:xfrm>
        </p:grpSpPr>
        <p:sp>
          <p:nvSpPr>
            <p:cNvPr id="28" name="AutoShape 62"/>
            <p:cNvSpPr>
              <a:spLocks noChangeArrowheads="1"/>
            </p:cNvSpPr>
            <p:nvPr/>
          </p:nvSpPr>
          <p:spPr bwMode="gray">
            <a:xfrm>
              <a:off x="1536" y="1899"/>
              <a:ext cx="2736" cy="288"/>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sz="1600">
                <a:latin typeface="Arial" panose="020B0604020202020204" pitchFamily="34" charset="0"/>
              </a:endParaRPr>
            </a:p>
          </p:txBody>
        </p:sp>
        <p:sp>
          <p:nvSpPr>
            <p:cNvPr id="41996" name="AutoShape 63"/>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en-US" altLang="en-US" sz="1600"/>
            </a:p>
          </p:txBody>
        </p:sp>
        <p:sp>
          <p:nvSpPr>
            <p:cNvPr id="41997" name="Text Box 64"/>
            <p:cNvSpPr txBox="1">
              <a:spLocks noChangeArrowheads="1"/>
            </p:cNvSpPr>
            <p:nvPr/>
          </p:nvSpPr>
          <p:spPr bwMode="gray">
            <a:xfrm>
              <a:off x="1680" y="1934"/>
              <a:ext cx="259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a:spcBef>
                  <a:spcPct val="20000"/>
                </a:spcBef>
                <a:buClr>
                  <a:schemeClr val="hlink"/>
                </a:buClr>
                <a:buFont typeface="Wingdings" pitchFamily="2" charset="2"/>
                <a:buNone/>
              </a:pPr>
              <a:r>
                <a:rPr lang="en-US" altLang="en-US" sz="1600" dirty="0"/>
                <a:t>                </a:t>
              </a:r>
              <a:r>
                <a:rPr lang="en-US" altLang="en-US" sz="1600" dirty="0" err="1"/>
                <a:t>Đọc</a:t>
              </a:r>
              <a:r>
                <a:rPr lang="en-US" altLang="en-US" sz="1600" dirty="0"/>
                <a:t> </a:t>
              </a:r>
              <a:r>
                <a:rPr lang="en-US" altLang="en-US" sz="1600" dirty="0" err="1"/>
                <a:t>và</a:t>
              </a:r>
              <a:r>
                <a:rPr lang="en-US" altLang="en-US" sz="1600" dirty="0"/>
                <a:t> </a:t>
              </a:r>
              <a:r>
                <a:rPr lang="en-US" altLang="en-US" sz="1600" dirty="0" err="1"/>
                <a:t>ghi</a:t>
              </a:r>
              <a:r>
                <a:rPr lang="en-US" altLang="en-US" sz="1600" dirty="0"/>
                <a:t> </a:t>
              </a:r>
              <a:r>
                <a:rPr lang="en-US" altLang="en-US" sz="1600" dirty="0" err="1"/>
                <a:t>kết</a:t>
              </a:r>
              <a:r>
                <a:rPr lang="en-US" altLang="en-US" sz="1600" dirty="0"/>
                <a:t> </a:t>
              </a:r>
              <a:r>
                <a:rPr lang="en-US" altLang="en-US" sz="1600" dirty="0" err="1"/>
                <a:t>quả</a:t>
              </a:r>
              <a:r>
                <a:rPr lang="en-US" altLang="en-US" sz="1600" dirty="0"/>
                <a:t> </a:t>
              </a:r>
              <a:r>
                <a:rPr lang="en-US" altLang="en-US" sz="1600" dirty="0" err="1"/>
                <a:t>mỗi</a:t>
              </a:r>
              <a:r>
                <a:rPr lang="en-US" altLang="en-US" sz="1600" dirty="0"/>
                <a:t> </a:t>
              </a:r>
              <a:r>
                <a:rPr lang="en-US" altLang="en-US" sz="1600" dirty="0" err="1"/>
                <a:t>lần</a:t>
              </a:r>
              <a:r>
                <a:rPr lang="en-US" altLang="en-US" sz="1600" dirty="0"/>
                <a:t> </a:t>
              </a:r>
              <a:r>
                <a:rPr lang="en-US" altLang="en-US" sz="1600" dirty="0" err="1"/>
                <a:t>đo</a:t>
              </a:r>
              <a:endParaRPr lang="en-US" altLang="en-US" sz="1600" dirty="0"/>
            </a:p>
          </p:txBody>
        </p:sp>
        <p:sp>
          <p:nvSpPr>
            <p:cNvPr id="41998" name="Text Box 65"/>
            <p:cNvSpPr txBox="1">
              <a:spLocks noChangeArrowheads="1"/>
            </p:cNvSpPr>
            <p:nvPr/>
          </p:nvSpPr>
          <p:spPr bwMode="gray">
            <a:xfrm>
              <a:off x="1410" y="1886"/>
              <a:ext cx="18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1600" b="0">
                  <a:solidFill>
                    <a:schemeClr val="bg1"/>
                  </a:solidFill>
                  <a:latin typeface="Arial" charset="0"/>
                </a:rPr>
                <a:t>5</a:t>
              </a:r>
            </a:p>
          </p:txBody>
        </p:sp>
      </p:grpSp>
      <p:sp>
        <p:nvSpPr>
          <p:cNvPr id="41994" name="Rectangle 2"/>
          <p:cNvSpPr>
            <a:spLocks noChangeArrowheads="1"/>
          </p:cNvSpPr>
          <p:nvPr/>
        </p:nvSpPr>
        <p:spPr bwMode="auto">
          <a:xfrm>
            <a:off x="250825" y="1128713"/>
            <a:ext cx="77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altLang="en-US" sz="2400" b="1" smtClean="0"/>
              <a:t>   </a:t>
            </a:r>
            <a:r>
              <a:rPr lang="vi-VN" altLang="en-US" sz="2400" b="1" dirty="0" smtClean="0"/>
              <a:t>Hoàn thiện</a:t>
            </a:r>
            <a:r>
              <a:rPr lang="en-US" altLang="en-US" sz="2400" b="1" dirty="0" smtClean="0"/>
              <a:t> </a:t>
            </a:r>
            <a:r>
              <a:rPr lang="en-US" altLang="en-US" sz="2400" b="1" dirty="0" err="1" smtClean="0"/>
              <a:t>quy</a:t>
            </a:r>
            <a:r>
              <a:rPr lang="en-US" altLang="en-US" sz="2400" b="1" dirty="0" smtClean="0"/>
              <a:t> </a:t>
            </a:r>
            <a:r>
              <a:rPr lang="en-US" altLang="en-US" sz="2400" b="1" dirty="0" err="1"/>
              <a:t>trình</a:t>
            </a:r>
            <a:r>
              <a:rPr lang="en-US" altLang="en-US" sz="2400" b="1" dirty="0"/>
              <a:t> </a:t>
            </a:r>
            <a:r>
              <a:rPr lang="en-US" altLang="en-US" sz="2400" b="1" dirty="0" err="1"/>
              <a:t>đo</a:t>
            </a:r>
            <a:r>
              <a:rPr lang="en-US" altLang="en-US" sz="2400" b="1" dirty="0"/>
              <a:t>, </a:t>
            </a:r>
            <a:r>
              <a:rPr lang="vi-VN" altLang="en-US" sz="2400" b="1" dirty="0" smtClean="0"/>
              <a:t>khi sử dụng dụng cụ đo</a:t>
            </a:r>
            <a:endParaRPr lang="en-US" altLang="en-US" sz="2400" b="1" dirty="0"/>
          </a:p>
        </p:txBody>
      </p:sp>
    </p:spTree>
    <p:extLst>
      <p:ext uri="{BB962C8B-B14F-4D97-AF65-F5344CB8AC3E}">
        <p14:creationId xmlns:p14="http://schemas.microsoft.com/office/powerpoint/2010/main" val="302424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ppt_x"/>
                                          </p:val>
                                        </p:tav>
                                        <p:tav tm="100000">
                                          <p:val>
                                            <p:strVal val="#ppt_x"/>
                                          </p:val>
                                        </p:tav>
                                      </p:tavLst>
                                    </p:anim>
                                    <p:anim calcmode="lin" valueType="num">
                                      <p:cBhvr additive="base">
                                        <p:cTn id="8" dur="500" fill="hold"/>
                                        <p:tgtEl>
                                          <p:spTgt spid="419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8"/>
                                        </p:tgtEl>
                                        <p:attrNameLst>
                                          <p:attrName>style.visibility</p:attrName>
                                        </p:attrNameLst>
                                      </p:cBhvr>
                                      <p:to>
                                        <p:strVal val="visible"/>
                                      </p:to>
                                    </p:set>
                                    <p:anim calcmode="lin" valueType="num">
                                      <p:cBhvr additive="base">
                                        <p:cTn id="13" dur="500" fill="hold"/>
                                        <p:tgtEl>
                                          <p:spTgt spid="41988"/>
                                        </p:tgtEl>
                                        <p:attrNameLst>
                                          <p:attrName>ppt_x</p:attrName>
                                        </p:attrNameLst>
                                      </p:cBhvr>
                                      <p:tavLst>
                                        <p:tav tm="0">
                                          <p:val>
                                            <p:strVal val="#ppt_x"/>
                                          </p:val>
                                        </p:tav>
                                        <p:tav tm="100000">
                                          <p:val>
                                            <p:strVal val="#ppt_x"/>
                                          </p:val>
                                        </p:tav>
                                      </p:tavLst>
                                    </p:anim>
                                    <p:anim calcmode="lin" valueType="num">
                                      <p:cBhvr additive="base">
                                        <p:cTn id="14"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989"/>
                                        </p:tgtEl>
                                        <p:attrNameLst>
                                          <p:attrName>style.visibility</p:attrName>
                                        </p:attrNameLst>
                                      </p:cBhvr>
                                      <p:to>
                                        <p:strVal val="visible"/>
                                      </p:to>
                                    </p:set>
                                    <p:anim calcmode="lin" valueType="num">
                                      <p:cBhvr additive="base">
                                        <p:cTn id="19" dur="500" fill="hold"/>
                                        <p:tgtEl>
                                          <p:spTgt spid="41989"/>
                                        </p:tgtEl>
                                        <p:attrNameLst>
                                          <p:attrName>ppt_x</p:attrName>
                                        </p:attrNameLst>
                                      </p:cBhvr>
                                      <p:tavLst>
                                        <p:tav tm="0">
                                          <p:val>
                                            <p:strVal val="#ppt_x"/>
                                          </p:val>
                                        </p:tav>
                                        <p:tav tm="100000">
                                          <p:val>
                                            <p:strVal val="#ppt_x"/>
                                          </p:val>
                                        </p:tav>
                                      </p:tavLst>
                                    </p:anim>
                                    <p:anim calcmode="lin" valueType="num">
                                      <p:cBhvr additive="base">
                                        <p:cTn id="20"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990"/>
                                        </p:tgtEl>
                                        <p:attrNameLst>
                                          <p:attrName>style.visibility</p:attrName>
                                        </p:attrNameLst>
                                      </p:cBhvr>
                                      <p:to>
                                        <p:strVal val="visible"/>
                                      </p:to>
                                    </p:set>
                                    <p:anim calcmode="lin" valueType="num">
                                      <p:cBhvr additive="base">
                                        <p:cTn id="25" dur="500" fill="hold"/>
                                        <p:tgtEl>
                                          <p:spTgt spid="41990"/>
                                        </p:tgtEl>
                                        <p:attrNameLst>
                                          <p:attrName>ppt_x</p:attrName>
                                        </p:attrNameLst>
                                      </p:cBhvr>
                                      <p:tavLst>
                                        <p:tav tm="0">
                                          <p:val>
                                            <p:strVal val="#ppt_x"/>
                                          </p:val>
                                        </p:tav>
                                        <p:tav tm="100000">
                                          <p:val>
                                            <p:strVal val="#ppt_x"/>
                                          </p:val>
                                        </p:tav>
                                      </p:tavLst>
                                    </p:anim>
                                    <p:anim calcmode="lin" valueType="num">
                                      <p:cBhvr additive="base">
                                        <p:cTn id="26" dur="500" fill="hold"/>
                                        <p:tgtEl>
                                          <p:spTgt spid="4199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993"/>
                                        </p:tgtEl>
                                        <p:attrNameLst>
                                          <p:attrName>style.visibility</p:attrName>
                                        </p:attrNameLst>
                                      </p:cBhvr>
                                      <p:to>
                                        <p:strVal val="visible"/>
                                      </p:to>
                                    </p:set>
                                    <p:anim calcmode="lin" valueType="num">
                                      <p:cBhvr additive="base">
                                        <p:cTn id="31" dur="500" fill="hold"/>
                                        <p:tgtEl>
                                          <p:spTgt spid="41993"/>
                                        </p:tgtEl>
                                        <p:attrNameLst>
                                          <p:attrName>ppt_x</p:attrName>
                                        </p:attrNameLst>
                                      </p:cBhvr>
                                      <p:tavLst>
                                        <p:tav tm="0">
                                          <p:val>
                                            <p:strVal val="#ppt_x"/>
                                          </p:val>
                                        </p:tav>
                                        <p:tav tm="100000">
                                          <p:val>
                                            <p:strVal val="#ppt_x"/>
                                          </p:val>
                                        </p:tav>
                                      </p:tavLst>
                                    </p:anim>
                                    <p:anim calcmode="lin" valueType="num">
                                      <p:cBhvr additive="base">
                                        <p:cTn id="32" dur="500" fill="hold"/>
                                        <p:tgtEl>
                                          <p:spTgt spid="419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9"/>
          <p:cNvSpPr txBox="1">
            <a:spLocks noChangeArrowheads="1"/>
          </p:cNvSpPr>
          <p:nvPr/>
        </p:nvSpPr>
        <p:spPr bwMode="auto">
          <a:xfrm>
            <a:off x="204559" y="0"/>
            <a:ext cx="7223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000" b="1">
                <a:solidFill>
                  <a:schemeClr val="tx2"/>
                </a:solidFill>
                <a:latin typeface="Times New Roman" pitchFamily="18" charset="0"/>
              </a:defRPr>
            </a:lvl1pPr>
            <a:lvl2pPr marL="742950" indent="-285750">
              <a:defRPr sz="4000" b="1">
                <a:solidFill>
                  <a:schemeClr val="tx2"/>
                </a:solidFill>
                <a:latin typeface="Times New Roman" pitchFamily="18" charset="0"/>
              </a:defRPr>
            </a:lvl2pPr>
            <a:lvl3pPr marL="1143000" indent="-228600">
              <a:defRPr sz="4000" b="1">
                <a:solidFill>
                  <a:schemeClr val="tx2"/>
                </a:solidFill>
                <a:latin typeface="Times New Roman" pitchFamily="18" charset="0"/>
              </a:defRPr>
            </a:lvl3pPr>
            <a:lvl4pPr marL="1600200" indent="-228600">
              <a:defRPr sz="4000" b="1">
                <a:solidFill>
                  <a:schemeClr val="tx2"/>
                </a:solidFill>
                <a:latin typeface="Times New Roman" pitchFamily="18" charset="0"/>
              </a:defRPr>
            </a:lvl4pPr>
            <a:lvl5pPr marL="2057400" indent="-228600">
              <a:defRPr sz="4000" b="1">
                <a:solidFill>
                  <a:schemeClr val="tx2"/>
                </a:solidFill>
                <a:latin typeface="Times New Roman" pitchFamily="18" charset="0"/>
              </a:defRPr>
            </a:lvl5pPr>
            <a:lvl6pPr marL="2514600" indent="-228600" eaLnBrk="0" fontAlgn="base" hangingPunct="0">
              <a:spcBef>
                <a:spcPct val="0"/>
              </a:spcBef>
              <a:spcAft>
                <a:spcPct val="0"/>
              </a:spcAft>
              <a:defRPr sz="4000" b="1">
                <a:solidFill>
                  <a:schemeClr val="tx2"/>
                </a:solidFill>
                <a:latin typeface="Times New Roman" pitchFamily="18" charset="0"/>
              </a:defRPr>
            </a:lvl6pPr>
            <a:lvl7pPr marL="2971800" indent="-228600" eaLnBrk="0" fontAlgn="base" hangingPunct="0">
              <a:spcBef>
                <a:spcPct val="0"/>
              </a:spcBef>
              <a:spcAft>
                <a:spcPct val="0"/>
              </a:spcAft>
              <a:defRPr sz="4000" b="1">
                <a:solidFill>
                  <a:schemeClr val="tx2"/>
                </a:solidFill>
                <a:latin typeface="Times New Roman" pitchFamily="18" charset="0"/>
              </a:defRPr>
            </a:lvl7pPr>
            <a:lvl8pPr marL="3429000" indent="-228600" eaLnBrk="0" fontAlgn="base" hangingPunct="0">
              <a:spcBef>
                <a:spcPct val="0"/>
              </a:spcBef>
              <a:spcAft>
                <a:spcPct val="0"/>
              </a:spcAft>
              <a:defRPr sz="4000" b="1">
                <a:solidFill>
                  <a:schemeClr val="tx2"/>
                </a:solidFill>
                <a:latin typeface="Times New Roman" pitchFamily="18" charset="0"/>
              </a:defRPr>
            </a:lvl8pPr>
            <a:lvl9pPr marL="3886200" indent="-228600" eaLnBrk="0" fontAlgn="base" hangingPunct="0">
              <a:spcBef>
                <a:spcPct val="0"/>
              </a:spcBef>
              <a:spcAft>
                <a:spcPct val="0"/>
              </a:spcAft>
              <a:defRPr sz="4000" b="1">
                <a:solidFill>
                  <a:schemeClr val="tx2"/>
                </a:solidFill>
                <a:latin typeface="Times New Roman" pitchFamily="18" charset="0"/>
              </a:defRPr>
            </a:lvl9pPr>
          </a:lstStyle>
          <a:p>
            <a:pPr algn="ctr" eaLnBrk="1" hangingPunct="1">
              <a:spcBef>
                <a:spcPct val="50000"/>
              </a:spcBef>
            </a:pPr>
            <a:r>
              <a:rPr lang="en-US" sz="4800" dirty="0">
                <a:solidFill>
                  <a:srgbClr val="FF3300"/>
                </a:solidFill>
                <a:latin typeface="Arial" pitchFamily="34" charset="0"/>
                <a:sym typeface="Wingdings" pitchFamily="2" charset="2"/>
              </a:rPr>
              <a:t></a:t>
            </a:r>
          </a:p>
        </p:txBody>
      </p:sp>
      <p:sp>
        <p:nvSpPr>
          <p:cNvPr id="5" name="TextBox 4"/>
          <p:cNvSpPr txBox="1"/>
          <p:nvPr/>
        </p:nvSpPr>
        <p:spPr>
          <a:xfrm>
            <a:off x="1066800" y="211901"/>
            <a:ext cx="4214615" cy="400110"/>
          </a:xfrm>
          <a:prstGeom prst="rect">
            <a:avLst/>
          </a:prstGeom>
          <a:noFill/>
        </p:spPr>
        <p:txBody>
          <a:bodyPr wrap="none" rtlCol="0">
            <a:spAutoFit/>
          </a:bodyPr>
          <a:lstStyle/>
          <a:p>
            <a:r>
              <a:rPr lang="vi-VN" sz="2000" b="1" u="sng" dirty="0">
                <a:solidFill>
                  <a:srgbClr val="FF0000"/>
                </a:solidFill>
                <a:latin typeface="Time  NEW ROMAN NEWROMAN s New Roman"/>
              </a:rPr>
              <a:t>*</a:t>
            </a:r>
            <a:r>
              <a:rPr lang="vi-VN" sz="2000" b="1" u="sng" dirty="0" smtClean="0">
                <a:solidFill>
                  <a:srgbClr val="FF0000"/>
                </a:solidFill>
                <a:latin typeface="Time  NEW ROMAN NEWROMAN s New Roman"/>
              </a:rPr>
              <a:t>TÌM HIỂU MỘT SỐ DỤNG CỤ ĐO</a:t>
            </a:r>
            <a:endParaRPr lang="vi-VN" sz="2000" b="1" u="sng" dirty="0">
              <a:solidFill>
                <a:srgbClr val="FF0000"/>
              </a:solidFill>
              <a:latin typeface="Time  NEW ROMAN NEWROMAN s New Roman"/>
            </a:endParaRPr>
          </a:p>
        </p:txBody>
      </p:sp>
      <p:sp>
        <p:nvSpPr>
          <p:cNvPr id="6" name="Rectangle 5"/>
          <p:cNvSpPr/>
          <p:nvPr/>
        </p:nvSpPr>
        <p:spPr>
          <a:xfrm>
            <a:off x="1066800" y="914400"/>
            <a:ext cx="7086600" cy="4154984"/>
          </a:xfrm>
          <a:prstGeom prst="rect">
            <a:avLst/>
          </a:prstGeom>
          <a:solidFill>
            <a:schemeClr val="accent3">
              <a:lumMod val="20000"/>
              <a:lumOff val="80000"/>
            </a:schemeClr>
          </a:solidFill>
        </p:spPr>
        <p:txBody>
          <a:bodyPr wrap="square">
            <a:spAutoFit/>
          </a:bodyPr>
          <a:lstStyle/>
          <a:p>
            <a:pPr lvl="0"/>
            <a:r>
              <a:rPr lang="en-US" sz="2400" dirty="0" smtClean="0">
                <a:solidFill>
                  <a:srgbClr val="0000FF"/>
                </a:solidFill>
              </a:rPr>
              <a:t>-</a:t>
            </a:r>
            <a:r>
              <a:rPr lang="en-US" sz="2400" dirty="0" err="1" smtClean="0">
                <a:solidFill>
                  <a:srgbClr val="0000FF"/>
                </a:solidFill>
              </a:rPr>
              <a:t>Kích</a:t>
            </a:r>
            <a:r>
              <a:rPr lang="en-US" sz="2400" dirty="0" smtClean="0">
                <a:solidFill>
                  <a:srgbClr val="0000FF"/>
                </a:solidFill>
              </a:rPr>
              <a:t> </a:t>
            </a:r>
            <a:r>
              <a:rPr lang="en-US" sz="2400" dirty="0" err="1">
                <a:solidFill>
                  <a:srgbClr val="0000FF"/>
                </a:solidFill>
              </a:rPr>
              <a:t>thước</a:t>
            </a:r>
            <a:r>
              <a:rPr lang="en-US" sz="2400" dirty="0">
                <a:solidFill>
                  <a:srgbClr val="0000FF"/>
                </a:solidFill>
              </a:rPr>
              <a:t>, </a:t>
            </a:r>
            <a:r>
              <a:rPr lang="en-US" sz="2400" dirty="0" err="1">
                <a:solidFill>
                  <a:srgbClr val="0000FF"/>
                </a:solidFill>
              </a:rPr>
              <a:t>thể</a:t>
            </a:r>
            <a:r>
              <a:rPr lang="en-US" sz="2400" dirty="0">
                <a:solidFill>
                  <a:srgbClr val="0000FF"/>
                </a:solidFill>
              </a:rPr>
              <a:t> </a:t>
            </a:r>
            <a:r>
              <a:rPr lang="en-US" sz="2400" dirty="0" err="1">
                <a:solidFill>
                  <a:srgbClr val="0000FF"/>
                </a:solidFill>
              </a:rPr>
              <a:t>tích</a:t>
            </a:r>
            <a:r>
              <a:rPr lang="en-US" sz="2400" dirty="0">
                <a:solidFill>
                  <a:srgbClr val="0000FF"/>
                </a:solidFill>
              </a:rPr>
              <a:t>, </a:t>
            </a:r>
            <a:r>
              <a:rPr lang="en-US" sz="2400" dirty="0" err="1">
                <a:solidFill>
                  <a:srgbClr val="0000FF"/>
                </a:solidFill>
              </a:rPr>
              <a:t>khối</a:t>
            </a:r>
            <a:r>
              <a:rPr lang="en-US" sz="2400" dirty="0">
                <a:solidFill>
                  <a:srgbClr val="0000FF"/>
                </a:solidFill>
              </a:rPr>
              <a:t> </a:t>
            </a:r>
            <a:r>
              <a:rPr lang="en-US" sz="2400" dirty="0" err="1">
                <a:solidFill>
                  <a:srgbClr val="0000FF"/>
                </a:solidFill>
              </a:rPr>
              <a:t>lượng</a:t>
            </a:r>
            <a:r>
              <a:rPr lang="en-US" sz="2400" dirty="0">
                <a:solidFill>
                  <a:srgbClr val="0000FF"/>
                </a:solidFill>
              </a:rPr>
              <a:t>, </a:t>
            </a:r>
            <a:r>
              <a:rPr lang="en-US" sz="2400" dirty="0" err="1">
                <a:solidFill>
                  <a:srgbClr val="0000FF"/>
                </a:solidFill>
              </a:rPr>
              <a:t>nhiệt</a:t>
            </a:r>
            <a:r>
              <a:rPr lang="en-US" sz="2400" dirty="0">
                <a:solidFill>
                  <a:srgbClr val="0000FF"/>
                </a:solidFill>
              </a:rPr>
              <a:t> </a:t>
            </a:r>
            <a:r>
              <a:rPr lang="en-US" sz="2400" dirty="0" err="1">
                <a:solidFill>
                  <a:srgbClr val="0000FF"/>
                </a:solidFill>
              </a:rPr>
              <a:t>độ</a:t>
            </a:r>
            <a:r>
              <a:rPr lang="en-US" sz="2400" dirty="0">
                <a:solidFill>
                  <a:srgbClr val="0000FF"/>
                </a:solidFill>
              </a:rPr>
              <a:t>,… </a:t>
            </a:r>
            <a:r>
              <a:rPr lang="en-US" sz="2400" dirty="0" err="1">
                <a:solidFill>
                  <a:srgbClr val="0000FF"/>
                </a:solidFill>
              </a:rPr>
              <a:t>là</a:t>
            </a:r>
            <a:r>
              <a:rPr lang="en-US" sz="2400" dirty="0">
                <a:solidFill>
                  <a:srgbClr val="0000FF"/>
                </a:solidFill>
              </a:rPr>
              <a:t> </a:t>
            </a:r>
            <a:r>
              <a:rPr lang="en-US" sz="2400" dirty="0" err="1">
                <a:solidFill>
                  <a:srgbClr val="0000FF"/>
                </a:solidFill>
              </a:rPr>
              <a:t>các</a:t>
            </a:r>
            <a:r>
              <a:rPr lang="en-US" sz="2400" dirty="0">
                <a:solidFill>
                  <a:srgbClr val="0000FF"/>
                </a:solidFill>
              </a:rPr>
              <a:t> </a:t>
            </a:r>
            <a:r>
              <a:rPr lang="en-US" sz="2400" dirty="0" err="1">
                <a:solidFill>
                  <a:srgbClr val="0000FF"/>
                </a:solidFill>
              </a:rPr>
              <a:t>đại</a:t>
            </a:r>
            <a:r>
              <a:rPr lang="en-US" sz="2400" dirty="0">
                <a:solidFill>
                  <a:srgbClr val="0000FF"/>
                </a:solidFill>
              </a:rPr>
              <a:t> </a:t>
            </a:r>
            <a:r>
              <a:rPr lang="en-US" sz="2400" dirty="0" err="1">
                <a:solidFill>
                  <a:srgbClr val="0000FF"/>
                </a:solidFill>
              </a:rPr>
              <a:t>lượng</a:t>
            </a:r>
            <a:r>
              <a:rPr lang="en-US" sz="2400" dirty="0">
                <a:solidFill>
                  <a:srgbClr val="0000FF"/>
                </a:solidFill>
              </a:rPr>
              <a:t> </a:t>
            </a:r>
            <a:r>
              <a:rPr lang="en-US" sz="2400" dirty="0" err="1">
                <a:solidFill>
                  <a:srgbClr val="0000FF"/>
                </a:solidFill>
              </a:rPr>
              <a:t>vật</a:t>
            </a:r>
            <a:r>
              <a:rPr lang="en-US" sz="2400" dirty="0">
                <a:solidFill>
                  <a:srgbClr val="0000FF"/>
                </a:solidFill>
              </a:rPr>
              <a:t> </a:t>
            </a:r>
            <a:r>
              <a:rPr lang="en-US" sz="2400" dirty="0" err="1">
                <a:solidFill>
                  <a:srgbClr val="0000FF"/>
                </a:solidFill>
              </a:rPr>
              <a:t>lí</a:t>
            </a:r>
            <a:r>
              <a:rPr lang="en-US" sz="2400" dirty="0">
                <a:solidFill>
                  <a:srgbClr val="0000FF"/>
                </a:solidFill>
              </a:rPr>
              <a:t> </a:t>
            </a:r>
            <a:r>
              <a:rPr lang="en-US" sz="2400" dirty="0" err="1">
                <a:solidFill>
                  <a:srgbClr val="0000FF"/>
                </a:solidFill>
              </a:rPr>
              <a:t>của</a:t>
            </a:r>
            <a:r>
              <a:rPr lang="en-US" sz="2400" dirty="0">
                <a:solidFill>
                  <a:srgbClr val="0000FF"/>
                </a:solidFill>
              </a:rPr>
              <a:t> </a:t>
            </a:r>
            <a:r>
              <a:rPr lang="en-US" sz="2400" dirty="0" err="1">
                <a:solidFill>
                  <a:srgbClr val="0000FF"/>
                </a:solidFill>
              </a:rPr>
              <a:t>một</a:t>
            </a:r>
            <a:r>
              <a:rPr lang="en-US" sz="2400" dirty="0">
                <a:solidFill>
                  <a:srgbClr val="0000FF"/>
                </a:solidFill>
              </a:rPr>
              <a:t> </a:t>
            </a:r>
            <a:r>
              <a:rPr lang="en-US" sz="2400" dirty="0" err="1">
                <a:solidFill>
                  <a:srgbClr val="0000FF"/>
                </a:solidFill>
              </a:rPr>
              <a:t>vật</a:t>
            </a:r>
            <a:r>
              <a:rPr lang="en-US" sz="2400" dirty="0">
                <a:solidFill>
                  <a:srgbClr val="0000FF"/>
                </a:solidFill>
              </a:rPr>
              <a:t> </a:t>
            </a:r>
            <a:r>
              <a:rPr lang="en-US" sz="2400" dirty="0" err="1">
                <a:solidFill>
                  <a:srgbClr val="0000FF"/>
                </a:solidFill>
              </a:rPr>
              <a:t>thể</a:t>
            </a:r>
            <a:r>
              <a:rPr lang="en-US" sz="2400" dirty="0">
                <a:solidFill>
                  <a:srgbClr val="0000FF"/>
                </a:solidFill>
              </a:rPr>
              <a:t>. </a:t>
            </a:r>
            <a:r>
              <a:rPr lang="en-US" sz="2400" dirty="0" err="1">
                <a:solidFill>
                  <a:srgbClr val="0000FF"/>
                </a:solidFill>
              </a:rPr>
              <a:t>Dụng</a:t>
            </a:r>
            <a:r>
              <a:rPr lang="en-US" sz="2400" dirty="0">
                <a:solidFill>
                  <a:srgbClr val="0000FF"/>
                </a:solidFill>
              </a:rPr>
              <a:t> </a:t>
            </a:r>
            <a:r>
              <a:rPr lang="en-US" sz="2400" dirty="0" err="1">
                <a:solidFill>
                  <a:srgbClr val="0000FF"/>
                </a:solidFill>
              </a:rPr>
              <a:t>cụ</a:t>
            </a:r>
            <a:r>
              <a:rPr lang="en-US" sz="2400" dirty="0">
                <a:solidFill>
                  <a:srgbClr val="0000FF"/>
                </a:solidFill>
              </a:rPr>
              <a:t> </a:t>
            </a:r>
            <a:r>
              <a:rPr lang="en-US" sz="2400" dirty="0" err="1">
                <a:solidFill>
                  <a:srgbClr val="0000FF"/>
                </a:solidFill>
              </a:rPr>
              <a:t>dùng</a:t>
            </a:r>
            <a:r>
              <a:rPr lang="en-US" sz="2400" dirty="0">
                <a:solidFill>
                  <a:srgbClr val="0000FF"/>
                </a:solidFill>
              </a:rPr>
              <a:t> </a:t>
            </a:r>
            <a:r>
              <a:rPr lang="en-US" sz="2400" dirty="0" err="1">
                <a:solidFill>
                  <a:srgbClr val="0000FF"/>
                </a:solidFill>
              </a:rPr>
              <a:t>để</a:t>
            </a:r>
            <a:r>
              <a:rPr lang="en-US" sz="2400" dirty="0">
                <a:solidFill>
                  <a:srgbClr val="0000FF"/>
                </a:solidFill>
              </a:rPr>
              <a:t> </a:t>
            </a:r>
            <a:r>
              <a:rPr lang="en-US" sz="2400" dirty="0" err="1">
                <a:solidFill>
                  <a:srgbClr val="0000FF"/>
                </a:solidFill>
              </a:rPr>
              <a:t>đó</a:t>
            </a:r>
            <a:r>
              <a:rPr lang="en-US" sz="2400" dirty="0">
                <a:solidFill>
                  <a:srgbClr val="0000FF"/>
                </a:solidFill>
              </a:rPr>
              <a:t> </a:t>
            </a:r>
            <a:r>
              <a:rPr lang="en-US" sz="2400" dirty="0" err="1">
                <a:solidFill>
                  <a:srgbClr val="0000FF"/>
                </a:solidFill>
              </a:rPr>
              <a:t>các</a:t>
            </a:r>
            <a:r>
              <a:rPr lang="en-US" sz="2400" dirty="0">
                <a:solidFill>
                  <a:srgbClr val="0000FF"/>
                </a:solidFill>
              </a:rPr>
              <a:t> </a:t>
            </a:r>
            <a:r>
              <a:rPr lang="en-US" sz="2400" dirty="0" err="1">
                <a:solidFill>
                  <a:srgbClr val="0000FF"/>
                </a:solidFill>
              </a:rPr>
              <a:t>đại</a:t>
            </a:r>
            <a:r>
              <a:rPr lang="en-US" sz="2400" dirty="0">
                <a:solidFill>
                  <a:srgbClr val="0000FF"/>
                </a:solidFill>
              </a:rPr>
              <a:t> </a:t>
            </a:r>
            <a:r>
              <a:rPr lang="en-US" sz="2400" dirty="0" err="1">
                <a:solidFill>
                  <a:srgbClr val="0000FF"/>
                </a:solidFill>
              </a:rPr>
              <a:t>lượng</a:t>
            </a:r>
            <a:r>
              <a:rPr lang="en-US" sz="2400" dirty="0">
                <a:solidFill>
                  <a:srgbClr val="0000FF"/>
                </a:solidFill>
              </a:rPr>
              <a:t> </a:t>
            </a:r>
            <a:r>
              <a:rPr lang="en-US" sz="2400" dirty="0" err="1">
                <a:solidFill>
                  <a:srgbClr val="0000FF"/>
                </a:solidFill>
              </a:rPr>
              <a:t>đó</a:t>
            </a:r>
            <a:r>
              <a:rPr lang="en-US" sz="2400" dirty="0">
                <a:solidFill>
                  <a:srgbClr val="0000FF"/>
                </a:solidFill>
              </a:rPr>
              <a:t> </a:t>
            </a:r>
            <a:r>
              <a:rPr lang="en-US" sz="2400" dirty="0" err="1">
                <a:solidFill>
                  <a:srgbClr val="0000FF"/>
                </a:solidFill>
              </a:rPr>
              <a:t>gọi</a:t>
            </a:r>
            <a:r>
              <a:rPr lang="en-US" sz="2400" dirty="0">
                <a:solidFill>
                  <a:srgbClr val="0000FF"/>
                </a:solidFill>
              </a:rPr>
              <a:t> </a:t>
            </a:r>
            <a:r>
              <a:rPr lang="en-US" sz="2400" dirty="0" err="1">
                <a:solidFill>
                  <a:srgbClr val="0000FF"/>
                </a:solidFill>
              </a:rPr>
              <a:t>là</a:t>
            </a:r>
            <a:r>
              <a:rPr lang="en-US" sz="2400" dirty="0">
                <a:solidFill>
                  <a:srgbClr val="0000FF"/>
                </a:solidFill>
              </a:rPr>
              <a:t> </a:t>
            </a:r>
            <a:r>
              <a:rPr lang="en-US" sz="2400" dirty="0" err="1">
                <a:solidFill>
                  <a:srgbClr val="0000FF"/>
                </a:solidFill>
              </a:rPr>
              <a:t>dụng</a:t>
            </a:r>
            <a:r>
              <a:rPr lang="en-US" sz="2400" dirty="0">
                <a:solidFill>
                  <a:srgbClr val="0000FF"/>
                </a:solidFill>
              </a:rPr>
              <a:t> </a:t>
            </a:r>
            <a:r>
              <a:rPr lang="en-US" sz="2400" dirty="0" err="1">
                <a:solidFill>
                  <a:srgbClr val="0000FF"/>
                </a:solidFill>
              </a:rPr>
              <a:t>cụ</a:t>
            </a:r>
            <a:r>
              <a:rPr lang="en-US" sz="2400" dirty="0">
                <a:solidFill>
                  <a:srgbClr val="0000FF"/>
                </a:solidFill>
              </a:rPr>
              <a:t> </a:t>
            </a:r>
            <a:r>
              <a:rPr lang="en-US" sz="2400" dirty="0" err="1">
                <a:solidFill>
                  <a:srgbClr val="0000FF"/>
                </a:solidFill>
              </a:rPr>
              <a:t>đo</a:t>
            </a:r>
            <a:r>
              <a:rPr lang="en-US" sz="2400" dirty="0">
                <a:solidFill>
                  <a:srgbClr val="0000FF"/>
                </a:solidFill>
              </a:rPr>
              <a:t>. </a:t>
            </a:r>
            <a:endParaRPr lang="vi-VN" sz="2400" dirty="0">
              <a:solidFill>
                <a:srgbClr val="0000FF"/>
              </a:solidFill>
            </a:endParaRPr>
          </a:p>
          <a:p>
            <a:r>
              <a:rPr lang="en-US" sz="2400" dirty="0" smtClean="0">
                <a:solidFill>
                  <a:srgbClr val="0000FF"/>
                </a:solidFill>
              </a:rPr>
              <a:t>-</a:t>
            </a:r>
            <a:r>
              <a:rPr lang="en-US" sz="2400" dirty="0" err="1" smtClean="0">
                <a:solidFill>
                  <a:srgbClr val="0000FF"/>
                </a:solidFill>
              </a:rPr>
              <a:t>Khi</a:t>
            </a:r>
            <a:r>
              <a:rPr lang="en-US" sz="2400" dirty="0" smtClean="0">
                <a:solidFill>
                  <a:srgbClr val="0000FF"/>
                </a:solidFill>
              </a:rPr>
              <a:t> </a:t>
            </a:r>
            <a:r>
              <a:rPr lang="en-US" sz="2400" dirty="0" err="1">
                <a:solidFill>
                  <a:srgbClr val="0000FF"/>
                </a:solidFill>
              </a:rPr>
              <a:t>sử</a:t>
            </a:r>
            <a:r>
              <a:rPr lang="en-US" sz="2400" dirty="0">
                <a:solidFill>
                  <a:srgbClr val="0000FF"/>
                </a:solidFill>
              </a:rPr>
              <a:t> </a:t>
            </a:r>
            <a:r>
              <a:rPr lang="en-US" sz="2400" dirty="0" err="1">
                <a:solidFill>
                  <a:srgbClr val="0000FF"/>
                </a:solidFill>
              </a:rPr>
              <a:t>dụng</a:t>
            </a:r>
            <a:r>
              <a:rPr lang="en-US" sz="2400" dirty="0">
                <a:solidFill>
                  <a:srgbClr val="0000FF"/>
                </a:solidFill>
              </a:rPr>
              <a:t> </a:t>
            </a:r>
            <a:r>
              <a:rPr lang="en-US" sz="2400" dirty="0" err="1">
                <a:solidFill>
                  <a:srgbClr val="0000FF"/>
                </a:solidFill>
              </a:rPr>
              <a:t>dụng</a:t>
            </a:r>
            <a:r>
              <a:rPr lang="en-US" sz="2400" dirty="0">
                <a:solidFill>
                  <a:srgbClr val="0000FF"/>
                </a:solidFill>
              </a:rPr>
              <a:t> </a:t>
            </a:r>
            <a:r>
              <a:rPr lang="en-US" sz="2400" dirty="0" err="1">
                <a:solidFill>
                  <a:srgbClr val="0000FF"/>
                </a:solidFill>
              </a:rPr>
              <a:t>cụ</a:t>
            </a:r>
            <a:r>
              <a:rPr lang="en-US" sz="2400" dirty="0">
                <a:solidFill>
                  <a:srgbClr val="0000FF"/>
                </a:solidFill>
              </a:rPr>
              <a:t> </a:t>
            </a:r>
            <a:r>
              <a:rPr lang="en-US" sz="2400" dirty="0" err="1">
                <a:solidFill>
                  <a:srgbClr val="0000FF"/>
                </a:solidFill>
              </a:rPr>
              <a:t>đo</a:t>
            </a:r>
            <a:r>
              <a:rPr lang="en-US" sz="2400" dirty="0">
                <a:solidFill>
                  <a:srgbClr val="0000FF"/>
                </a:solidFill>
              </a:rPr>
              <a:t> </a:t>
            </a:r>
            <a:r>
              <a:rPr lang="en-US" sz="2400" dirty="0" err="1">
                <a:solidFill>
                  <a:srgbClr val="0000FF"/>
                </a:solidFill>
              </a:rPr>
              <a:t>cần</a:t>
            </a:r>
            <a:r>
              <a:rPr lang="en-US" sz="2400" dirty="0">
                <a:solidFill>
                  <a:srgbClr val="0000FF"/>
                </a:solidFill>
              </a:rPr>
              <a:t> </a:t>
            </a:r>
            <a:r>
              <a:rPr lang="en-US" sz="2400" dirty="0" err="1">
                <a:solidFill>
                  <a:srgbClr val="0000FF"/>
                </a:solidFill>
              </a:rPr>
              <a:t>chọn</a:t>
            </a:r>
            <a:r>
              <a:rPr lang="en-US" sz="2400" dirty="0">
                <a:solidFill>
                  <a:srgbClr val="0000FF"/>
                </a:solidFill>
              </a:rPr>
              <a:t> </a:t>
            </a:r>
            <a:r>
              <a:rPr lang="en-US" sz="2400" dirty="0" err="1">
                <a:solidFill>
                  <a:srgbClr val="0000FF"/>
                </a:solidFill>
              </a:rPr>
              <a:t>dụng</a:t>
            </a:r>
            <a:r>
              <a:rPr lang="en-US" sz="2400" dirty="0">
                <a:solidFill>
                  <a:srgbClr val="0000FF"/>
                </a:solidFill>
              </a:rPr>
              <a:t> </a:t>
            </a:r>
            <a:r>
              <a:rPr lang="en-US" sz="2400" dirty="0" err="1">
                <a:solidFill>
                  <a:srgbClr val="0000FF"/>
                </a:solidFill>
              </a:rPr>
              <a:t>cụ</a:t>
            </a:r>
            <a:r>
              <a:rPr lang="en-US" sz="2400" dirty="0">
                <a:solidFill>
                  <a:srgbClr val="0000FF"/>
                </a:solidFill>
              </a:rPr>
              <a:t> </a:t>
            </a:r>
            <a:r>
              <a:rPr lang="en-US" sz="2400" dirty="0" err="1">
                <a:solidFill>
                  <a:srgbClr val="0000FF"/>
                </a:solidFill>
              </a:rPr>
              <a:t>có</a:t>
            </a:r>
            <a:r>
              <a:rPr lang="en-US" sz="2400" dirty="0">
                <a:solidFill>
                  <a:srgbClr val="0000FF"/>
                </a:solidFill>
              </a:rPr>
              <a:t> </a:t>
            </a:r>
            <a:r>
              <a:rPr lang="en-US" sz="2400" dirty="0" err="1">
                <a:solidFill>
                  <a:srgbClr val="0000FF"/>
                </a:solidFill>
              </a:rPr>
              <a:t>giới</a:t>
            </a:r>
            <a:r>
              <a:rPr lang="en-US" sz="2400" dirty="0">
                <a:solidFill>
                  <a:srgbClr val="0000FF"/>
                </a:solidFill>
              </a:rPr>
              <a:t> </a:t>
            </a:r>
            <a:r>
              <a:rPr lang="en-US" sz="2400" dirty="0" err="1">
                <a:solidFill>
                  <a:srgbClr val="0000FF"/>
                </a:solidFill>
              </a:rPr>
              <a:t>hạn</a:t>
            </a:r>
            <a:r>
              <a:rPr lang="en-US" sz="2400" dirty="0">
                <a:solidFill>
                  <a:srgbClr val="0000FF"/>
                </a:solidFill>
              </a:rPr>
              <a:t> </a:t>
            </a:r>
            <a:r>
              <a:rPr lang="en-US" sz="2400" dirty="0" err="1">
                <a:solidFill>
                  <a:srgbClr val="0000FF"/>
                </a:solidFill>
              </a:rPr>
              <a:t>đo</a:t>
            </a:r>
            <a:r>
              <a:rPr lang="en-US" sz="2400" dirty="0">
                <a:solidFill>
                  <a:srgbClr val="0000FF"/>
                </a:solidFill>
              </a:rPr>
              <a:t> ( </a:t>
            </a:r>
            <a:r>
              <a:rPr lang="en-US" sz="2400" dirty="0" err="1">
                <a:solidFill>
                  <a:srgbClr val="0000FF"/>
                </a:solidFill>
              </a:rPr>
              <a:t>GHĐ</a:t>
            </a:r>
            <a:r>
              <a:rPr lang="en-US" sz="2400" dirty="0">
                <a:solidFill>
                  <a:srgbClr val="0000FF"/>
                </a:solidFill>
              </a:rPr>
              <a:t> – </a:t>
            </a:r>
            <a:r>
              <a:rPr lang="en-US" sz="2400" dirty="0" err="1">
                <a:solidFill>
                  <a:srgbClr val="0000FF"/>
                </a:solidFill>
              </a:rPr>
              <a:t>giá</a:t>
            </a:r>
            <a:r>
              <a:rPr lang="en-US" sz="2400" dirty="0">
                <a:solidFill>
                  <a:srgbClr val="0000FF"/>
                </a:solidFill>
              </a:rPr>
              <a:t> </a:t>
            </a:r>
            <a:r>
              <a:rPr lang="en-US" sz="2400" dirty="0" err="1">
                <a:solidFill>
                  <a:srgbClr val="0000FF"/>
                </a:solidFill>
              </a:rPr>
              <a:t>trị</a:t>
            </a:r>
            <a:r>
              <a:rPr lang="en-US" sz="2400" dirty="0">
                <a:solidFill>
                  <a:srgbClr val="0000FF"/>
                </a:solidFill>
              </a:rPr>
              <a:t> </a:t>
            </a:r>
            <a:r>
              <a:rPr lang="en-US" sz="2400" dirty="0" err="1">
                <a:solidFill>
                  <a:srgbClr val="0000FF"/>
                </a:solidFill>
              </a:rPr>
              <a:t>lớn</a:t>
            </a:r>
            <a:r>
              <a:rPr lang="en-US" sz="2400" dirty="0">
                <a:solidFill>
                  <a:srgbClr val="0000FF"/>
                </a:solidFill>
              </a:rPr>
              <a:t> </a:t>
            </a:r>
            <a:r>
              <a:rPr lang="en-US" sz="2400" dirty="0" err="1">
                <a:solidFill>
                  <a:srgbClr val="0000FF"/>
                </a:solidFill>
              </a:rPr>
              <a:t>nhất</a:t>
            </a:r>
            <a:r>
              <a:rPr lang="en-US" sz="2400" dirty="0">
                <a:solidFill>
                  <a:srgbClr val="0000FF"/>
                </a:solidFill>
              </a:rPr>
              <a:t> </a:t>
            </a:r>
            <a:r>
              <a:rPr lang="en-US" sz="2400" dirty="0" err="1">
                <a:solidFill>
                  <a:srgbClr val="0000FF"/>
                </a:solidFill>
              </a:rPr>
              <a:t>ghi</a:t>
            </a:r>
            <a:r>
              <a:rPr lang="en-US" sz="2400" dirty="0">
                <a:solidFill>
                  <a:srgbClr val="0000FF"/>
                </a:solidFill>
              </a:rPr>
              <a:t> </a:t>
            </a:r>
            <a:r>
              <a:rPr lang="en-US" sz="2400" dirty="0" err="1">
                <a:solidFill>
                  <a:srgbClr val="0000FF"/>
                </a:solidFill>
              </a:rPr>
              <a:t>trên</a:t>
            </a:r>
            <a:r>
              <a:rPr lang="en-US" sz="2400" dirty="0">
                <a:solidFill>
                  <a:srgbClr val="0000FF"/>
                </a:solidFill>
              </a:rPr>
              <a:t> </a:t>
            </a:r>
            <a:r>
              <a:rPr lang="en-US" sz="2400" dirty="0" err="1">
                <a:solidFill>
                  <a:srgbClr val="0000FF"/>
                </a:solidFill>
              </a:rPr>
              <a:t>vạch</a:t>
            </a:r>
            <a:r>
              <a:rPr lang="en-US" sz="2400" dirty="0">
                <a:solidFill>
                  <a:srgbClr val="0000FF"/>
                </a:solidFill>
              </a:rPr>
              <a:t> chia </a:t>
            </a:r>
            <a:r>
              <a:rPr lang="en-US" sz="2400" dirty="0" err="1">
                <a:solidFill>
                  <a:srgbClr val="0000FF"/>
                </a:solidFill>
              </a:rPr>
              <a:t>của</a:t>
            </a:r>
            <a:r>
              <a:rPr lang="en-US" sz="2400" dirty="0">
                <a:solidFill>
                  <a:srgbClr val="0000FF"/>
                </a:solidFill>
              </a:rPr>
              <a:t> </a:t>
            </a:r>
            <a:r>
              <a:rPr lang="en-US" sz="2400" dirty="0" err="1">
                <a:solidFill>
                  <a:srgbClr val="0000FF"/>
                </a:solidFill>
              </a:rPr>
              <a:t>dụng</a:t>
            </a:r>
            <a:r>
              <a:rPr lang="en-US" sz="2400" dirty="0">
                <a:solidFill>
                  <a:srgbClr val="0000FF"/>
                </a:solidFill>
              </a:rPr>
              <a:t> </a:t>
            </a:r>
            <a:r>
              <a:rPr lang="en-US" sz="2400" dirty="0" err="1">
                <a:solidFill>
                  <a:srgbClr val="0000FF"/>
                </a:solidFill>
              </a:rPr>
              <a:t>cụ</a:t>
            </a:r>
            <a:r>
              <a:rPr lang="en-US" sz="2400" dirty="0">
                <a:solidFill>
                  <a:srgbClr val="0000FF"/>
                </a:solidFill>
              </a:rPr>
              <a:t> </a:t>
            </a:r>
            <a:r>
              <a:rPr lang="en-US" sz="2400" dirty="0" err="1">
                <a:solidFill>
                  <a:srgbClr val="0000FF"/>
                </a:solidFill>
              </a:rPr>
              <a:t>đo</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độ</a:t>
            </a:r>
            <a:r>
              <a:rPr lang="en-US" sz="2400" dirty="0">
                <a:solidFill>
                  <a:srgbClr val="0000FF"/>
                </a:solidFill>
              </a:rPr>
              <a:t> chia </a:t>
            </a:r>
            <a:r>
              <a:rPr lang="en-US" sz="2400" dirty="0" err="1">
                <a:solidFill>
                  <a:srgbClr val="0000FF"/>
                </a:solidFill>
              </a:rPr>
              <a:t>nhỏ</a:t>
            </a:r>
            <a:r>
              <a:rPr lang="en-US" sz="2400" dirty="0">
                <a:solidFill>
                  <a:srgbClr val="0000FF"/>
                </a:solidFill>
              </a:rPr>
              <a:t> </a:t>
            </a:r>
            <a:r>
              <a:rPr lang="en-US" sz="2400" dirty="0" err="1">
                <a:solidFill>
                  <a:srgbClr val="0000FF"/>
                </a:solidFill>
              </a:rPr>
              <a:t>nhất</a:t>
            </a:r>
            <a:r>
              <a:rPr lang="en-US" sz="2400" dirty="0">
                <a:solidFill>
                  <a:srgbClr val="0000FF"/>
                </a:solidFill>
              </a:rPr>
              <a:t> ( </a:t>
            </a:r>
            <a:r>
              <a:rPr lang="en-US" sz="2400" dirty="0" err="1">
                <a:solidFill>
                  <a:srgbClr val="0000FF"/>
                </a:solidFill>
              </a:rPr>
              <a:t>ĐCNN</a:t>
            </a:r>
            <a:r>
              <a:rPr lang="en-US" sz="2400" dirty="0">
                <a:solidFill>
                  <a:srgbClr val="0000FF"/>
                </a:solidFill>
              </a:rPr>
              <a:t> – </a:t>
            </a:r>
            <a:r>
              <a:rPr lang="en-US" sz="2400" dirty="0" err="1">
                <a:solidFill>
                  <a:srgbClr val="0000FF"/>
                </a:solidFill>
              </a:rPr>
              <a:t>hiện</a:t>
            </a:r>
            <a:r>
              <a:rPr lang="en-US" sz="2400" dirty="0">
                <a:solidFill>
                  <a:srgbClr val="0000FF"/>
                </a:solidFill>
              </a:rPr>
              <a:t> </a:t>
            </a:r>
            <a:r>
              <a:rPr lang="en-US" sz="2400" dirty="0" err="1">
                <a:solidFill>
                  <a:srgbClr val="0000FF"/>
                </a:solidFill>
              </a:rPr>
              <a:t>giá</a:t>
            </a:r>
            <a:r>
              <a:rPr lang="en-US" sz="2400" dirty="0">
                <a:solidFill>
                  <a:srgbClr val="0000FF"/>
                </a:solidFill>
              </a:rPr>
              <a:t> </a:t>
            </a:r>
            <a:r>
              <a:rPr lang="en-US" sz="2400" dirty="0" err="1">
                <a:solidFill>
                  <a:srgbClr val="0000FF"/>
                </a:solidFill>
              </a:rPr>
              <a:t>trị</a:t>
            </a:r>
            <a:r>
              <a:rPr lang="en-US" sz="2400" dirty="0">
                <a:solidFill>
                  <a:srgbClr val="0000FF"/>
                </a:solidFill>
              </a:rPr>
              <a:t> </a:t>
            </a:r>
            <a:r>
              <a:rPr lang="en-US" sz="2400" dirty="0" err="1">
                <a:solidFill>
                  <a:srgbClr val="0000FF"/>
                </a:solidFill>
              </a:rPr>
              <a:t>đo</a:t>
            </a:r>
            <a:r>
              <a:rPr lang="en-US" sz="2400" dirty="0">
                <a:solidFill>
                  <a:srgbClr val="0000FF"/>
                </a:solidFill>
              </a:rPr>
              <a:t> </a:t>
            </a:r>
            <a:r>
              <a:rPr lang="en-US" sz="2400" dirty="0" err="1">
                <a:solidFill>
                  <a:srgbClr val="0000FF"/>
                </a:solidFill>
              </a:rPr>
              <a:t>của</a:t>
            </a:r>
            <a:r>
              <a:rPr lang="en-US" sz="2400" dirty="0">
                <a:solidFill>
                  <a:srgbClr val="0000FF"/>
                </a:solidFill>
              </a:rPr>
              <a:t> </a:t>
            </a:r>
            <a:r>
              <a:rPr lang="en-US" sz="2400" dirty="0" err="1">
                <a:solidFill>
                  <a:srgbClr val="0000FF"/>
                </a:solidFill>
              </a:rPr>
              <a:t>hai</a:t>
            </a:r>
            <a:r>
              <a:rPr lang="en-US" sz="2400" dirty="0">
                <a:solidFill>
                  <a:srgbClr val="0000FF"/>
                </a:solidFill>
              </a:rPr>
              <a:t> </a:t>
            </a:r>
            <a:r>
              <a:rPr lang="en-US" sz="2400" dirty="0" err="1">
                <a:solidFill>
                  <a:srgbClr val="0000FF"/>
                </a:solidFill>
              </a:rPr>
              <a:t>vạch</a:t>
            </a:r>
            <a:r>
              <a:rPr lang="en-US" sz="2400" dirty="0">
                <a:solidFill>
                  <a:srgbClr val="0000FF"/>
                </a:solidFill>
              </a:rPr>
              <a:t> chia </a:t>
            </a:r>
            <a:r>
              <a:rPr lang="en-US" sz="2400" dirty="0" err="1">
                <a:solidFill>
                  <a:srgbClr val="0000FF"/>
                </a:solidFill>
              </a:rPr>
              <a:t>liên</a:t>
            </a:r>
            <a:r>
              <a:rPr lang="en-US" sz="2400" dirty="0">
                <a:solidFill>
                  <a:srgbClr val="0000FF"/>
                </a:solidFill>
              </a:rPr>
              <a:t> </a:t>
            </a:r>
            <a:r>
              <a:rPr lang="en-US" sz="2400" dirty="0" err="1">
                <a:solidFill>
                  <a:srgbClr val="0000FF"/>
                </a:solidFill>
              </a:rPr>
              <a:t>tiếp</a:t>
            </a:r>
            <a:r>
              <a:rPr lang="en-US" sz="2400" dirty="0">
                <a:solidFill>
                  <a:srgbClr val="0000FF"/>
                </a:solidFill>
              </a:rPr>
              <a:t> </a:t>
            </a:r>
            <a:r>
              <a:rPr lang="en-US" sz="2400" dirty="0" err="1">
                <a:solidFill>
                  <a:srgbClr val="0000FF"/>
                </a:solidFill>
              </a:rPr>
              <a:t>trên</a:t>
            </a:r>
            <a:r>
              <a:rPr lang="en-US" sz="2400" dirty="0">
                <a:solidFill>
                  <a:srgbClr val="0000FF"/>
                </a:solidFill>
              </a:rPr>
              <a:t> </a:t>
            </a:r>
            <a:r>
              <a:rPr lang="en-US" sz="2400" dirty="0" err="1">
                <a:solidFill>
                  <a:srgbClr val="0000FF"/>
                </a:solidFill>
              </a:rPr>
              <a:t>dụng</a:t>
            </a:r>
            <a:r>
              <a:rPr lang="en-US" sz="2400" dirty="0">
                <a:solidFill>
                  <a:srgbClr val="0000FF"/>
                </a:solidFill>
              </a:rPr>
              <a:t> </a:t>
            </a:r>
            <a:r>
              <a:rPr lang="en-US" sz="2400" dirty="0" err="1">
                <a:solidFill>
                  <a:srgbClr val="0000FF"/>
                </a:solidFill>
              </a:rPr>
              <a:t>cụ</a:t>
            </a:r>
            <a:r>
              <a:rPr lang="en-US" sz="2400" dirty="0">
                <a:solidFill>
                  <a:srgbClr val="0000FF"/>
                </a:solidFill>
              </a:rPr>
              <a:t> </a:t>
            </a:r>
            <a:r>
              <a:rPr lang="en-US" sz="2400" dirty="0" err="1">
                <a:solidFill>
                  <a:srgbClr val="0000FF"/>
                </a:solidFill>
              </a:rPr>
              <a:t>đo</a:t>
            </a:r>
            <a:r>
              <a:rPr lang="en-US" sz="2400" dirty="0">
                <a:solidFill>
                  <a:srgbClr val="0000FF"/>
                </a:solidFill>
              </a:rPr>
              <a:t>) </a:t>
            </a:r>
            <a:r>
              <a:rPr lang="en-US" sz="2400" dirty="0" err="1">
                <a:solidFill>
                  <a:srgbClr val="0000FF"/>
                </a:solidFill>
              </a:rPr>
              <a:t>phu</a:t>
            </a:r>
            <a:r>
              <a:rPr lang="en-US" sz="2400" dirty="0">
                <a:solidFill>
                  <a:srgbClr val="0000FF"/>
                </a:solidFill>
              </a:rPr>
              <a:t> </a:t>
            </a:r>
            <a:r>
              <a:rPr lang="en-US" sz="2400" dirty="0" err="1">
                <a:solidFill>
                  <a:srgbClr val="0000FF"/>
                </a:solidFill>
              </a:rPr>
              <a:t>hợp</a:t>
            </a:r>
            <a:r>
              <a:rPr lang="en-US" sz="2400" dirty="0">
                <a:solidFill>
                  <a:srgbClr val="0000FF"/>
                </a:solidFill>
              </a:rPr>
              <a:t> </a:t>
            </a:r>
            <a:r>
              <a:rPr lang="en-US" sz="2400" dirty="0" err="1">
                <a:solidFill>
                  <a:srgbClr val="0000FF"/>
                </a:solidFill>
              </a:rPr>
              <a:t>với</a:t>
            </a:r>
            <a:r>
              <a:rPr lang="en-US" sz="2400" dirty="0">
                <a:solidFill>
                  <a:srgbClr val="0000FF"/>
                </a:solidFill>
              </a:rPr>
              <a:t> </a:t>
            </a:r>
            <a:r>
              <a:rPr lang="en-US" sz="2400" dirty="0" err="1">
                <a:solidFill>
                  <a:srgbClr val="0000FF"/>
                </a:solidFill>
              </a:rPr>
              <a:t>vật</a:t>
            </a:r>
            <a:r>
              <a:rPr lang="en-US" sz="2400" dirty="0">
                <a:solidFill>
                  <a:srgbClr val="0000FF"/>
                </a:solidFill>
              </a:rPr>
              <a:t> </a:t>
            </a:r>
            <a:r>
              <a:rPr lang="en-US" sz="2400" dirty="0" err="1">
                <a:solidFill>
                  <a:srgbClr val="0000FF"/>
                </a:solidFill>
              </a:rPr>
              <a:t>cần</a:t>
            </a:r>
            <a:r>
              <a:rPr lang="en-US" sz="2400" dirty="0">
                <a:solidFill>
                  <a:srgbClr val="0000FF"/>
                </a:solidFill>
              </a:rPr>
              <a:t> </a:t>
            </a:r>
            <a:r>
              <a:rPr lang="en-US" sz="2400" dirty="0" err="1">
                <a:solidFill>
                  <a:srgbClr val="0000FF"/>
                </a:solidFill>
              </a:rPr>
              <a:t>đo</a:t>
            </a:r>
            <a:r>
              <a:rPr lang="en-US" sz="2400" dirty="0">
                <a:solidFill>
                  <a:srgbClr val="0000FF"/>
                </a:solidFill>
              </a:rPr>
              <a:t>, </a:t>
            </a:r>
            <a:r>
              <a:rPr lang="en-US" sz="2400" dirty="0" err="1">
                <a:solidFill>
                  <a:srgbClr val="0000FF"/>
                </a:solidFill>
              </a:rPr>
              <a:t>đồng</a:t>
            </a:r>
            <a:r>
              <a:rPr lang="en-US" sz="2400" dirty="0">
                <a:solidFill>
                  <a:srgbClr val="0000FF"/>
                </a:solidFill>
              </a:rPr>
              <a:t> </a:t>
            </a:r>
            <a:r>
              <a:rPr lang="en-US" sz="2400" dirty="0" err="1">
                <a:solidFill>
                  <a:srgbClr val="0000FF"/>
                </a:solidFill>
              </a:rPr>
              <a:t>thời</a:t>
            </a:r>
            <a:r>
              <a:rPr lang="en-US" sz="2400" dirty="0">
                <a:solidFill>
                  <a:srgbClr val="0000FF"/>
                </a:solidFill>
              </a:rPr>
              <a:t> </a:t>
            </a:r>
            <a:r>
              <a:rPr lang="en-US" sz="2400" dirty="0" err="1">
                <a:solidFill>
                  <a:srgbClr val="0000FF"/>
                </a:solidFill>
              </a:rPr>
              <a:t>phải</a:t>
            </a:r>
            <a:r>
              <a:rPr lang="en-US" sz="2400" dirty="0">
                <a:solidFill>
                  <a:srgbClr val="0000FF"/>
                </a:solidFill>
              </a:rPr>
              <a:t> </a:t>
            </a:r>
            <a:r>
              <a:rPr lang="en-US" sz="2400" dirty="0" err="1">
                <a:solidFill>
                  <a:srgbClr val="0000FF"/>
                </a:solidFill>
              </a:rPr>
              <a:t>tuân</a:t>
            </a:r>
            <a:r>
              <a:rPr lang="en-US" sz="2400" dirty="0">
                <a:solidFill>
                  <a:srgbClr val="0000FF"/>
                </a:solidFill>
              </a:rPr>
              <a:t> </a:t>
            </a:r>
            <a:r>
              <a:rPr lang="en-US" sz="2400" dirty="0" err="1">
                <a:solidFill>
                  <a:srgbClr val="0000FF"/>
                </a:solidFill>
              </a:rPr>
              <a:t>thủ</a:t>
            </a:r>
            <a:r>
              <a:rPr lang="en-US" sz="2400" dirty="0">
                <a:solidFill>
                  <a:srgbClr val="0000FF"/>
                </a:solidFill>
              </a:rPr>
              <a:t> </a:t>
            </a:r>
            <a:r>
              <a:rPr lang="en-US" sz="2400" dirty="0" err="1">
                <a:solidFill>
                  <a:srgbClr val="0000FF"/>
                </a:solidFill>
              </a:rPr>
              <a:t>quy</a:t>
            </a:r>
            <a:r>
              <a:rPr lang="en-US" sz="2400" dirty="0">
                <a:solidFill>
                  <a:srgbClr val="0000FF"/>
                </a:solidFill>
              </a:rPr>
              <a:t> </a:t>
            </a:r>
            <a:r>
              <a:rPr lang="en-US" sz="2400" dirty="0" err="1">
                <a:solidFill>
                  <a:srgbClr val="0000FF"/>
                </a:solidFill>
              </a:rPr>
              <a:t>tắc</a:t>
            </a:r>
            <a:r>
              <a:rPr lang="en-US" sz="2400" dirty="0">
                <a:solidFill>
                  <a:srgbClr val="0000FF"/>
                </a:solidFill>
              </a:rPr>
              <a:t> </a:t>
            </a:r>
            <a:r>
              <a:rPr lang="en-US" sz="2400" dirty="0" err="1">
                <a:solidFill>
                  <a:srgbClr val="0000FF"/>
                </a:solidFill>
              </a:rPr>
              <a:t>đo</a:t>
            </a:r>
            <a:r>
              <a:rPr lang="en-US" sz="2400" dirty="0">
                <a:solidFill>
                  <a:srgbClr val="0000FF"/>
                </a:solidFill>
              </a:rPr>
              <a:t> </a:t>
            </a:r>
            <a:r>
              <a:rPr lang="en-US" sz="2400" dirty="0" err="1">
                <a:solidFill>
                  <a:srgbClr val="0000FF"/>
                </a:solidFill>
              </a:rPr>
              <a:t>của</a:t>
            </a:r>
            <a:r>
              <a:rPr lang="en-US" sz="2400" dirty="0">
                <a:solidFill>
                  <a:srgbClr val="0000FF"/>
                </a:solidFill>
              </a:rPr>
              <a:t> </a:t>
            </a:r>
            <a:r>
              <a:rPr lang="en-US" sz="2400" dirty="0" err="1">
                <a:solidFill>
                  <a:srgbClr val="0000FF"/>
                </a:solidFill>
              </a:rPr>
              <a:t>dụng</a:t>
            </a:r>
            <a:r>
              <a:rPr lang="en-US" sz="2400" dirty="0">
                <a:solidFill>
                  <a:srgbClr val="0000FF"/>
                </a:solidFill>
              </a:rPr>
              <a:t> </a:t>
            </a:r>
            <a:r>
              <a:rPr lang="en-US" sz="2400" dirty="0" err="1">
                <a:solidFill>
                  <a:srgbClr val="0000FF"/>
                </a:solidFill>
              </a:rPr>
              <a:t>cụ</a:t>
            </a:r>
            <a:r>
              <a:rPr lang="en-US" sz="2400" dirty="0">
                <a:solidFill>
                  <a:srgbClr val="0000FF"/>
                </a:solidFill>
              </a:rPr>
              <a:t> </a:t>
            </a:r>
            <a:r>
              <a:rPr lang="en-US" sz="2400" dirty="0" err="1">
                <a:solidFill>
                  <a:srgbClr val="0000FF"/>
                </a:solidFill>
              </a:rPr>
              <a:t>đó</a:t>
            </a:r>
            <a:r>
              <a:rPr lang="en-US" sz="2400" dirty="0">
                <a:solidFill>
                  <a:srgbClr val="0000FF"/>
                </a:solidFill>
              </a:rPr>
              <a:t>.</a:t>
            </a:r>
            <a:endParaRPr lang="vi-VN" sz="2400" dirty="0">
              <a:solidFill>
                <a:srgbClr val="0000FF"/>
              </a:solidFill>
            </a:endParaRPr>
          </a:p>
        </p:txBody>
      </p:sp>
    </p:spTree>
    <p:extLst>
      <p:ext uri="{BB962C8B-B14F-4D97-AF65-F5344CB8AC3E}">
        <p14:creationId xmlns:p14="http://schemas.microsoft.com/office/powerpoint/2010/main" val="339451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www.themegallery.com</a:t>
            </a:r>
            <a:endParaRPr lang="en-US"/>
          </a:p>
        </p:txBody>
      </p:sp>
      <p:sp>
        <p:nvSpPr>
          <p:cNvPr id="44035" name="Rectangle 2"/>
          <p:cNvSpPr>
            <a:spLocks noGrp="1" noChangeArrowheads="1"/>
          </p:cNvSpPr>
          <p:nvPr>
            <p:ph type="title"/>
          </p:nvPr>
        </p:nvSpPr>
        <p:spPr/>
        <p:txBody>
          <a:bodyPr/>
          <a:lstStyle/>
          <a:p>
            <a:pPr eaLnBrk="1" hangingPunct="1"/>
            <a:r>
              <a:rPr lang="en-US" altLang="en-US" sz="2000" b="1" smtClean="0"/>
              <a:t>4. KÍNH LÚP VÀ KÍNH HIỂN VI QUANG HỌC – THỰC HÀNH SỬ DỤNG</a:t>
            </a:r>
            <a:endParaRPr lang="en-US" altLang="en-US" sz="2000" smtClean="0"/>
          </a:p>
        </p:txBody>
      </p:sp>
      <p:sp>
        <p:nvSpPr>
          <p:cNvPr id="3" name="Rectangle 2"/>
          <p:cNvSpPr/>
          <p:nvPr/>
        </p:nvSpPr>
        <p:spPr>
          <a:xfrm>
            <a:off x="6372225" y="6477000"/>
            <a:ext cx="1704975" cy="23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Content Placeholder 5"/>
          <p:cNvSpPr>
            <a:spLocks noGrp="1"/>
          </p:cNvSpPr>
          <p:nvPr>
            <p:ph idx="1"/>
          </p:nvPr>
        </p:nvSpPr>
        <p:spPr>
          <a:xfrm>
            <a:off x="328612" y="1295400"/>
            <a:ext cx="7570788" cy="1849437"/>
          </a:xfrm>
        </p:spPr>
        <p:txBody>
          <a:bodyPr>
            <a:normAutofit lnSpcReduction="10000"/>
          </a:bodyPr>
          <a:lstStyle/>
          <a:p>
            <a:pPr marL="0" indent="0" algn="just">
              <a:buFont typeface="Wingdings" pitchFamily="2" charset="2"/>
              <a:buNone/>
              <a:defRPr/>
            </a:pPr>
            <a:r>
              <a:rPr lang="en-US" sz="2000" dirty="0" smtClean="0"/>
              <a:t>Đọc SGK và quan sát hình 3.6-3.7. </a:t>
            </a:r>
            <a:r>
              <a:rPr lang="en-US" sz="2000" dirty="0"/>
              <a:t>SGK trang </a:t>
            </a:r>
            <a:r>
              <a:rPr lang="en-US" sz="2000" dirty="0" smtClean="0"/>
              <a:t>16, </a:t>
            </a:r>
            <a:r>
              <a:rPr lang="en-US" sz="2000" dirty="0"/>
              <a:t>trả lời câu hỏi và </a:t>
            </a:r>
            <a:r>
              <a:rPr lang="en-US" sz="2000" dirty="0" smtClean="0"/>
              <a:t>TH:</a:t>
            </a:r>
            <a:endParaRPr lang="en-US" sz="2000" dirty="0"/>
          </a:p>
          <a:p>
            <a:pPr algn="just">
              <a:defRPr/>
            </a:pPr>
            <a:endParaRPr lang="en-US" sz="1800" dirty="0" smtClean="0"/>
          </a:p>
          <a:p>
            <a:pPr algn="just">
              <a:defRPr/>
            </a:pPr>
            <a:r>
              <a:rPr lang="en-US" sz="1800" dirty="0" smtClean="0"/>
              <a:t>Câu </a:t>
            </a:r>
            <a:r>
              <a:rPr lang="en-US" sz="1800" dirty="0"/>
              <a:t>1. Tác dụng của kính lúp? Cấu tạo và cách sử dụng kính lúp? Thực hành sử dụng kính lúp để quan sát chữ trong sách. Ghi nhận xét ra giấy.</a:t>
            </a:r>
          </a:p>
        </p:txBody>
      </p:sp>
      <p:pic>
        <p:nvPicPr>
          <p:cNvPr id="4403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3448050"/>
            <a:ext cx="62214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2271712" y="-304800"/>
            <a:ext cx="4953000" cy="4191000"/>
          </a:xfrm>
          <a:prstGeom prst="cloudCallout">
            <a:avLst>
              <a:gd name="adj1" fmla="val -11282"/>
              <a:gd name="adj2" fmla="val 3890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1" dirty="0" smtClean="0">
              <a:solidFill>
                <a:srgbClr val="FF0000"/>
              </a:solidFill>
              <a:latin typeface="Time NEW roman ROMAN NEWROMAN s New Roman"/>
            </a:endParaRPr>
          </a:p>
          <a:p>
            <a:r>
              <a:rPr lang="en-US" sz="2400" dirty="0" smtClean="0">
                <a:solidFill>
                  <a:srgbClr val="FF0000"/>
                </a:solidFill>
              </a:rPr>
              <a:t>     </a:t>
            </a:r>
          </a:p>
          <a:p>
            <a:r>
              <a:rPr lang="en-US" sz="2400" dirty="0">
                <a:solidFill>
                  <a:srgbClr val="FF0000"/>
                </a:solidFill>
              </a:rPr>
              <a:t> </a:t>
            </a:r>
            <a:r>
              <a:rPr lang="en-US" sz="2400" dirty="0" smtClean="0">
                <a:solidFill>
                  <a:srgbClr val="FF0000"/>
                </a:solidFill>
              </a:rPr>
              <a:t>   </a:t>
            </a:r>
            <a:r>
              <a:rPr lang="en-US" sz="2000" dirty="0">
                <a:solidFill>
                  <a:srgbClr val="FF0000"/>
                </a:solidFill>
              </a:rPr>
              <a:t>?1: </a:t>
            </a:r>
            <a:r>
              <a:rPr lang="en-US" sz="2000" dirty="0" err="1">
                <a:solidFill>
                  <a:srgbClr val="FF0000"/>
                </a:solidFill>
              </a:rPr>
              <a:t>Khi</a:t>
            </a:r>
            <a:r>
              <a:rPr lang="en-US" sz="2000" dirty="0">
                <a:solidFill>
                  <a:srgbClr val="FF0000"/>
                </a:solidFill>
              </a:rPr>
              <a:t> </a:t>
            </a:r>
            <a:r>
              <a:rPr lang="en-US" sz="2000" dirty="0" err="1">
                <a:solidFill>
                  <a:srgbClr val="FF0000"/>
                </a:solidFill>
              </a:rPr>
              <a:t>sử</a:t>
            </a:r>
            <a:r>
              <a:rPr lang="en-US" sz="2000" dirty="0">
                <a:solidFill>
                  <a:srgbClr val="FF0000"/>
                </a:solidFill>
              </a:rPr>
              <a:t> </a:t>
            </a:r>
            <a:r>
              <a:rPr lang="en-US" sz="2000" dirty="0" err="1">
                <a:solidFill>
                  <a:srgbClr val="FF0000"/>
                </a:solidFill>
              </a:rPr>
              <a:t>dụng</a:t>
            </a:r>
            <a:r>
              <a:rPr lang="en-US" sz="2000" dirty="0">
                <a:solidFill>
                  <a:srgbClr val="FF0000"/>
                </a:solidFill>
              </a:rPr>
              <a:t> </a:t>
            </a:r>
            <a:r>
              <a:rPr lang="en-US" sz="2000" dirty="0" err="1">
                <a:solidFill>
                  <a:srgbClr val="FF0000"/>
                </a:solidFill>
              </a:rPr>
              <a:t>kính</a:t>
            </a:r>
            <a:r>
              <a:rPr lang="en-US" sz="2000" dirty="0">
                <a:solidFill>
                  <a:srgbClr val="FF0000"/>
                </a:solidFill>
              </a:rPr>
              <a:t> </a:t>
            </a:r>
            <a:r>
              <a:rPr lang="en-US" sz="2000" dirty="0" err="1">
                <a:solidFill>
                  <a:srgbClr val="FF0000"/>
                </a:solidFill>
              </a:rPr>
              <a:t>lúp</a:t>
            </a:r>
            <a:r>
              <a:rPr lang="en-US" sz="2000" dirty="0">
                <a:solidFill>
                  <a:srgbClr val="FF0000"/>
                </a:solidFill>
              </a:rPr>
              <a:t> </a:t>
            </a:r>
            <a:r>
              <a:rPr lang="en-US" sz="2000" dirty="0" err="1">
                <a:solidFill>
                  <a:srgbClr val="FF0000"/>
                </a:solidFill>
              </a:rPr>
              <a:t>thì</a:t>
            </a:r>
            <a:r>
              <a:rPr lang="en-US" sz="2000" dirty="0">
                <a:solidFill>
                  <a:srgbClr val="FF0000"/>
                </a:solidFill>
              </a:rPr>
              <a:t> </a:t>
            </a:r>
            <a:r>
              <a:rPr lang="en-US" sz="2000" dirty="0" err="1">
                <a:solidFill>
                  <a:srgbClr val="FF0000"/>
                </a:solidFill>
              </a:rPr>
              <a:t>kích</a:t>
            </a:r>
            <a:r>
              <a:rPr lang="en-US" sz="2000" dirty="0">
                <a:solidFill>
                  <a:srgbClr val="FF0000"/>
                </a:solidFill>
              </a:rPr>
              <a:t> </a:t>
            </a:r>
            <a:r>
              <a:rPr lang="en-US" sz="2000" dirty="0" err="1">
                <a:solidFill>
                  <a:srgbClr val="FF0000"/>
                </a:solidFill>
              </a:rPr>
              <a:t>thước</a:t>
            </a:r>
            <a:r>
              <a:rPr lang="en-US" sz="2000" dirty="0">
                <a:solidFill>
                  <a:srgbClr val="FF0000"/>
                </a:solidFill>
              </a:rPr>
              <a:t> </a:t>
            </a:r>
            <a:r>
              <a:rPr lang="en-US" sz="2000" dirty="0" err="1">
                <a:solidFill>
                  <a:srgbClr val="FF0000"/>
                </a:solidFill>
              </a:rPr>
              <a:t>của</a:t>
            </a:r>
            <a:r>
              <a:rPr lang="en-US" sz="2000" dirty="0">
                <a:solidFill>
                  <a:srgbClr val="FF0000"/>
                </a:solidFill>
              </a:rPr>
              <a:t> </a:t>
            </a:r>
            <a:r>
              <a:rPr lang="en-US" sz="2000" dirty="0" err="1">
                <a:solidFill>
                  <a:srgbClr val="FF0000"/>
                </a:solidFill>
              </a:rPr>
              <a:t>vật</a:t>
            </a:r>
            <a:r>
              <a:rPr lang="en-US" sz="2000" dirty="0">
                <a:solidFill>
                  <a:srgbClr val="FF0000"/>
                </a:solidFill>
              </a:rPr>
              <a:t> </a:t>
            </a:r>
            <a:r>
              <a:rPr lang="en-US" sz="2000" dirty="0" err="1">
                <a:solidFill>
                  <a:srgbClr val="FF0000"/>
                </a:solidFill>
              </a:rPr>
              <a:t>thay</a:t>
            </a:r>
            <a:r>
              <a:rPr lang="en-US" sz="2000" dirty="0">
                <a:solidFill>
                  <a:srgbClr val="FF0000"/>
                </a:solidFill>
              </a:rPr>
              <a:t> </a:t>
            </a:r>
            <a:r>
              <a:rPr lang="en-US" sz="2000" dirty="0" err="1">
                <a:solidFill>
                  <a:srgbClr val="FF0000"/>
                </a:solidFill>
              </a:rPr>
              <a:t>đổi</a:t>
            </a:r>
            <a:r>
              <a:rPr lang="en-US" sz="2000" dirty="0">
                <a:solidFill>
                  <a:srgbClr val="FF0000"/>
                </a:solidFill>
              </a:rPr>
              <a:t> </a:t>
            </a:r>
            <a:r>
              <a:rPr lang="en-US" sz="2000" dirty="0" err="1">
                <a:solidFill>
                  <a:srgbClr val="FF0000"/>
                </a:solidFill>
              </a:rPr>
              <a:t>như</a:t>
            </a:r>
            <a:r>
              <a:rPr lang="en-US" sz="2000" dirty="0">
                <a:solidFill>
                  <a:srgbClr val="FF0000"/>
                </a:solidFill>
              </a:rPr>
              <a:t> </a:t>
            </a:r>
            <a:r>
              <a:rPr lang="en-US" sz="2000" dirty="0" err="1">
                <a:solidFill>
                  <a:srgbClr val="FF0000"/>
                </a:solidFill>
              </a:rPr>
              <a:t>thế</a:t>
            </a:r>
            <a:r>
              <a:rPr lang="en-US" sz="2000" dirty="0">
                <a:solidFill>
                  <a:srgbClr val="FF0000"/>
                </a:solidFill>
              </a:rPr>
              <a:t> </a:t>
            </a:r>
            <a:r>
              <a:rPr lang="en-US" sz="2000" dirty="0" err="1">
                <a:solidFill>
                  <a:srgbClr val="FF0000"/>
                </a:solidFill>
              </a:rPr>
              <a:t>nào</a:t>
            </a:r>
            <a:r>
              <a:rPr lang="en-US" sz="2000" dirty="0">
                <a:solidFill>
                  <a:srgbClr val="FF0000"/>
                </a:solidFill>
              </a:rPr>
              <a:t> so </a:t>
            </a:r>
            <a:r>
              <a:rPr lang="en-US" sz="2000" dirty="0" err="1">
                <a:solidFill>
                  <a:srgbClr val="FF0000"/>
                </a:solidFill>
              </a:rPr>
              <a:t>với</a:t>
            </a:r>
            <a:r>
              <a:rPr lang="en-US" sz="2000" dirty="0">
                <a:solidFill>
                  <a:srgbClr val="FF0000"/>
                </a:solidFill>
              </a:rPr>
              <a:t> </a:t>
            </a:r>
            <a:r>
              <a:rPr lang="en-US" sz="2000" dirty="0" err="1">
                <a:solidFill>
                  <a:srgbClr val="FF0000"/>
                </a:solidFill>
              </a:rPr>
              <a:t>khi</a:t>
            </a:r>
            <a:r>
              <a:rPr lang="en-US" sz="2000" dirty="0">
                <a:solidFill>
                  <a:srgbClr val="FF0000"/>
                </a:solidFill>
              </a:rPr>
              <a:t> </a:t>
            </a:r>
            <a:r>
              <a:rPr lang="en-US" sz="2000" dirty="0" err="1">
                <a:solidFill>
                  <a:srgbClr val="FF0000"/>
                </a:solidFill>
              </a:rPr>
              <a:t>không</a:t>
            </a:r>
            <a:r>
              <a:rPr lang="en-US" sz="2000" dirty="0">
                <a:solidFill>
                  <a:srgbClr val="FF0000"/>
                </a:solidFill>
              </a:rPr>
              <a:t> </a:t>
            </a:r>
            <a:r>
              <a:rPr lang="en-US" sz="2000" dirty="0" err="1">
                <a:solidFill>
                  <a:srgbClr val="FF0000"/>
                </a:solidFill>
              </a:rPr>
              <a:t>sử</a:t>
            </a:r>
            <a:r>
              <a:rPr lang="en-US" sz="2000" dirty="0">
                <a:solidFill>
                  <a:srgbClr val="FF0000"/>
                </a:solidFill>
              </a:rPr>
              <a:t> </a:t>
            </a:r>
            <a:r>
              <a:rPr lang="en-US" sz="2000" dirty="0" err="1">
                <a:solidFill>
                  <a:srgbClr val="FF0000"/>
                </a:solidFill>
              </a:rPr>
              <a:t>dụng</a:t>
            </a:r>
            <a:r>
              <a:rPr lang="en-US" sz="2000" dirty="0">
                <a:solidFill>
                  <a:srgbClr val="FF0000"/>
                </a:solidFill>
              </a:rPr>
              <a:t>?</a:t>
            </a:r>
            <a:endParaRPr lang="vi-VN" sz="2000" dirty="0">
              <a:solidFill>
                <a:srgbClr val="FF0000"/>
              </a:solidFill>
            </a:endParaRPr>
          </a:p>
          <a:p>
            <a:r>
              <a:rPr lang="en-US" sz="2000" dirty="0">
                <a:solidFill>
                  <a:srgbClr val="FF0000"/>
                </a:solidFill>
              </a:rPr>
              <a:t> ?2: </a:t>
            </a:r>
            <a:r>
              <a:rPr lang="en-US" sz="2000" dirty="0" err="1">
                <a:solidFill>
                  <a:srgbClr val="FF0000"/>
                </a:solidFill>
              </a:rPr>
              <a:t>Em</a:t>
            </a:r>
            <a:r>
              <a:rPr lang="en-US" sz="2000" dirty="0">
                <a:solidFill>
                  <a:srgbClr val="FF0000"/>
                </a:solidFill>
              </a:rPr>
              <a:t> </a:t>
            </a:r>
            <a:r>
              <a:rPr lang="en-US" sz="2000" dirty="0" err="1">
                <a:solidFill>
                  <a:srgbClr val="FF0000"/>
                </a:solidFill>
              </a:rPr>
              <a:t>hãy</a:t>
            </a:r>
            <a:r>
              <a:rPr lang="en-US" sz="2000" dirty="0">
                <a:solidFill>
                  <a:srgbClr val="FF0000"/>
                </a:solidFill>
              </a:rPr>
              <a:t> </a:t>
            </a:r>
            <a:r>
              <a:rPr lang="en-US" sz="2000" dirty="0" err="1">
                <a:solidFill>
                  <a:srgbClr val="FF0000"/>
                </a:solidFill>
              </a:rPr>
              <a:t>mô</a:t>
            </a:r>
            <a:r>
              <a:rPr lang="en-US" sz="2000" dirty="0">
                <a:solidFill>
                  <a:srgbClr val="FF0000"/>
                </a:solidFill>
              </a:rPr>
              <a:t> </a:t>
            </a:r>
            <a:r>
              <a:rPr lang="en-US" sz="2000" dirty="0" err="1">
                <a:solidFill>
                  <a:srgbClr val="FF0000"/>
                </a:solidFill>
              </a:rPr>
              <a:t>tả</a:t>
            </a:r>
            <a:r>
              <a:rPr lang="en-US" sz="2000" dirty="0">
                <a:solidFill>
                  <a:srgbClr val="FF0000"/>
                </a:solidFill>
              </a:rPr>
              <a:t> </a:t>
            </a:r>
            <a:r>
              <a:rPr lang="en-US" sz="2000" dirty="0" err="1">
                <a:solidFill>
                  <a:srgbClr val="FF0000"/>
                </a:solidFill>
              </a:rPr>
              <a:t>kính</a:t>
            </a:r>
            <a:r>
              <a:rPr lang="en-US" sz="2000" dirty="0">
                <a:solidFill>
                  <a:srgbClr val="FF0000"/>
                </a:solidFill>
              </a:rPr>
              <a:t> </a:t>
            </a:r>
            <a:r>
              <a:rPr lang="en-US" sz="2000" dirty="0" err="1">
                <a:solidFill>
                  <a:srgbClr val="FF0000"/>
                </a:solidFill>
              </a:rPr>
              <a:t>lúp</a:t>
            </a:r>
            <a:r>
              <a:rPr lang="en-US" sz="2000" dirty="0">
                <a:solidFill>
                  <a:srgbClr val="FF0000"/>
                </a:solidFill>
              </a:rPr>
              <a:t> </a:t>
            </a:r>
            <a:r>
              <a:rPr lang="en-US" sz="2000" dirty="0" err="1">
                <a:solidFill>
                  <a:srgbClr val="FF0000"/>
                </a:solidFill>
              </a:rPr>
              <a:t>gồm</a:t>
            </a:r>
            <a:r>
              <a:rPr lang="en-US" sz="2000" dirty="0">
                <a:solidFill>
                  <a:srgbClr val="FF0000"/>
                </a:solidFill>
              </a:rPr>
              <a:t> </a:t>
            </a:r>
            <a:r>
              <a:rPr lang="en-US" sz="2000" dirty="0" err="1">
                <a:solidFill>
                  <a:srgbClr val="FF0000"/>
                </a:solidFill>
              </a:rPr>
              <a:t>mấy</a:t>
            </a:r>
            <a:r>
              <a:rPr lang="en-US" sz="2000" dirty="0">
                <a:solidFill>
                  <a:srgbClr val="FF0000"/>
                </a:solidFill>
              </a:rPr>
              <a:t> </a:t>
            </a:r>
            <a:r>
              <a:rPr lang="en-US" sz="2000" dirty="0" err="1">
                <a:solidFill>
                  <a:srgbClr val="FF0000"/>
                </a:solidFill>
              </a:rPr>
              <a:t>bộ</a:t>
            </a:r>
            <a:r>
              <a:rPr lang="en-US" sz="2000" dirty="0">
                <a:solidFill>
                  <a:srgbClr val="FF0000"/>
                </a:solidFill>
              </a:rPr>
              <a:t> </a:t>
            </a:r>
            <a:r>
              <a:rPr lang="en-US" sz="2000" dirty="0" err="1">
                <a:solidFill>
                  <a:srgbClr val="FF0000"/>
                </a:solidFill>
              </a:rPr>
              <a:t>phận</a:t>
            </a:r>
            <a:r>
              <a:rPr lang="en-US" sz="2000" dirty="0">
                <a:solidFill>
                  <a:srgbClr val="FF0000"/>
                </a:solidFill>
              </a:rPr>
              <a:t> </a:t>
            </a:r>
            <a:r>
              <a:rPr lang="en-US" sz="2000" dirty="0" err="1">
                <a:solidFill>
                  <a:srgbClr val="FF0000"/>
                </a:solidFill>
              </a:rPr>
              <a:t>và</a:t>
            </a:r>
            <a:r>
              <a:rPr lang="en-US" sz="2000" dirty="0">
                <a:solidFill>
                  <a:srgbClr val="FF0000"/>
                </a:solidFill>
              </a:rPr>
              <a:t> </a:t>
            </a:r>
            <a:r>
              <a:rPr lang="en-US" sz="2000" dirty="0" err="1">
                <a:solidFill>
                  <a:srgbClr val="FF0000"/>
                </a:solidFill>
              </a:rPr>
              <a:t>cách</a:t>
            </a:r>
            <a:r>
              <a:rPr lang="en-US" sz="2000" dirty="0">
                <a:solidFill>
                  <a:srgbClr val="FF0000"/>
                </a:solidFill>
              </a:rPr>
              <a:t> </a:t>
            </a:r>
            <a:r>
              <a:rPr lang="en-US" sz="2000" dirty="0" err="1">
                <a:solidFill>
                  <a:srgbClr val="FF0000"/>
                </a:solidFill>
              </a:rPr>
              <a:t>sử</a:t>
            </a:r>
            <a:r>
              <a:rPr lang="en-US" sz="2000" dirty="0">
                <a:solidFill>
                  <a:srgbClr val="FF0000"/>
                </a:solidFill>
              </a:rPr>
              <a:t> </a:t>
            </a:r>
            <a:r>
              <a:rPr lang="en-US" sz="2000" dirty="0" err="1">
                <a:solidFill>
                  <a:srgbClr val="FF0000"/>
                </a:solidFill>
              </a:rPr>
              <a:t>dụng</a:t>
            </a:r>
            <a:r>
              <a:rPr lang="en-US" sz="2000" dirty="0"/>
              <a:t>?</a:t>
            </a:r>
            <a:endParaRPr lang="vi-VN" sz="2000" dirty="0"/>
          </a:p>
          <a:p>
            <a:endParaRPr lang="vi-VN" sz="2400" dirty="0">
              <a:solidFill>
                <a:srgbClr val="FF0000"/>
              </a:solidFill>
            </a:endParaRPr>
          </a:p>
        </p:txBody>
      </p:sp>
    </p:spTree>
    <p:extLst>
      <p:ext uri="{BB962C8B-B14F-4D97-AF65-F5344CB8AC3E}">
        <p14:creationId xmlns:p14="http://schemas.microsoft.com/office/powerpoint/2010/main" val="365444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609600" y="1066800"/>
            <a:ext cx="8382000" cy="5943600"/>
          </a:xfrm>
          <a:prstGeom prst="cloudCallout">
            <a:avLst>
              <a:gd name="adj1" fmla="val -46774"/>
              <a:gd name="adj2" fmla="val -568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1" dirty="0" smtClean="0">
              <a:solidFill>
                <a:srgbClr val="FF0000"/>
              </a:solidFill>
              <a:latin typeface="Time NEW roman ROMAN NEWROMAN s New Roman"/>
            </a:endParaRPr>
          </a:p>
          <a:p>
            <a:r>
              <a:rPr lang="en-US" sz="2400" dirty="0" smtClean="0">
                <a:solidFill>
                  <a:srgbClr val="FF0000"/>
                </a:solidFill>
              </a:rPr>
              <a:t>     </a:t>
            </a:r>
          </a:p>
          <a:p>
            <a:r>
              <a:rPr lang="en-US" sz="2400" dirty="0">
                <a:solidFill>
                  <a:srgbClr val="FF0000"/>
                </a:solidFill>
              </a:rPr>
              <a:t> </a:t>
            </a:r>
            <a:r>
              <a:rPr lang="en-US" sz="2400" dirty="0" smtClean="0">
                <a:solidFill>
                  <a:srgbClr val="FF0000"/>
                </a:solidFill>
              </a:rPr>
              <a:t>  ?1</a:t>
            </a:r>
            <a:r>
              <a:rPr lang="en-US" sz="2400" dirty="0" smtClean="0">
                <a:solidFill>
                  <a:srgbClr val="FF0000"/>
                </a:solidFill>
                <a:sym typeface="Wingdings" pitchFamily="2" charset="2"/>
              </a:rPr>
              <a:t></a:t>
            </a:r>
            <a:r>
              <a:rPr lang="en-US" sz="2400" dirty="0" smtClean="0">
                <a:solidFill>
                  <a:srgbClr val="0000FF"/>
                </a:solidFill>
              </a:rPr>
              <a:t> </a:t>
            </a:r>
            <a:r>
              <a:rPr lang="en-US" sz="2400" dirty="0" err="1">
                <a:solidFill>
                  <a:srgbClr val="0000FF"/>
                </a:solidFill>
              </a:rPr>
              <a:t>Kích</a:t>
            </a:r>
            <a:r>
              <a:rPr lang="en-US" sz="2400" dirty="0">
                <a:solidFill>
                  <a:srgbClr val="0000FF"/>
                </a:solidFill>
              </a:rPr>
              <a:t> </a:t>
            </a:r>
            <a:r>
              <a:rPr lang="en-US" sz="2400" dirty="0" err="1">
                <a:solidFill>
                  <a:srgbClr val="0000FF"/>
                </a:solidFill>
              </a:rPr>
              <a:t>thước</a:t>
            </a:r>
            <a:r>
              <a:rPr lang="en-US" sz="2400" dirty="0">
                <a:solidFill>
                  <a:srgbClr val="0000FF"/>
                </a:solidFill>
              </a:rPr>
              <a:t> </a:t>
            </a:r>
            <a:r>
              <a:rPr lang="en-US" sz="2400" dirty="0" err="1">
                <a:solidFill>
                  <a:srgbClr val="0000FF"/>
                </a:solidFill>
              </a:rPr>
              <a:t>của</a:t>
            </a:r>
            <a:r>
              <a:rPr lang="en-US" sz="2400" dirty="0">
                <a:solidFill>
                  <a:srgbClr val="0000FF"/>
                </a:solidFill>
              </a:rPr>
              <a:t> </a:t>
            </a:r>
            <a:r>
              <a:rPr lang="en-US" sz="2400" dirty="0" err="1">
                <a:solidFill>
                  <a:srgbClr val="0000FF"/>
                </a:solidFill>
              </a:rPr>
              <a:t>vật</a:t>
            </a:r>
            <a:r>
              <a:rPr lang="en-US" sz="2400" dirty="0">
                <a:solidFill>
                  <a:srgbClr val="0000FF"/>
                </a:solidFill>
              </a:rPr>
              <a:t> </a:t>
            </a:r>
            <a:r>
              <a:rPr lang="en-US" sz="2400" dirty="0" err="1">
                <a:solidFill>
                  <a:srgbClr val="0000FF"/>
                </a:solidFill>
              </a:rPr>
              <a:t>tăng</a:t>
            </a:r>
            <a:r>
              <a:rPr lang="en-US" sz="2400" dirty="0">
                <a:solidFill>
                  <a:srgbClr val="0000FF"/>
                </a:solidFill>
              </a:rPr>
              <a:t> </a:t>
            </a:r>
            <a:r>
              <a:rPr lang="en-US" sz="2400" dirty="0" err="1">
                <a:solidFill>
                  <a:srgbClr val="0000FF"/>
                </a:solidFill>
              </a:rPr>
              <a:t>lên</a:t>
            </a:r>
            <a:r>
              <a:rPr lang="en-US" sz="2400" dirty="0">
                <a:solidFill>
                  <a:srgbClr val="0000FF"/>
                </a:solidFill>
              </a:rPr>
              <a:t> so </a:t>
            </a:r>
            <a:r>
              <a:rPr lang="en-US" sz="2400" dirty="0" err="1">
                <a:solidFill>
                  <a:srgbClr val="0000FF"/>
                </a:solidFill>
              </a:rPr>
              <a:t>với</a:t>
            </a:r>
            <a:r>
              <a:rPr lang="en-US" sz="2400" dirty="0">
                <a:solidFill>
                  <a:srgbClr val="0000FF"/>
                </a:solidFill>
              </a:rPr>
              <a:t> </a:t>
            </a:r>
            <a:r>
              <a:rPr lang="en-US" sz="2400" dirty="0" err="1">
                <a:solidFill>
                  <a:srgbClr val="0000FF"/>
                </a:solidFill>
              </a:rPr>
              <a:t>khi</a:t>
            </a:r>
            <a:r>
              <a:rPr lang="en-US" sz="2400" dirty="0">
                <a:solidFill>
                  <a:srgbClr val="0000FF"/>
                </a:solidFill>
              </a:rPr>
              <a:t> </a:t>
            </a:r>
            <a:r>
              <a:rPr lang="en-US" sz="2400" dirty="0" err="1">
                <a:solidFill>
                  <a:srgbClr val="0000FF"/>
                </a:solidFill>
              </a:rPr>
              <a:t>không</a:t>
            </a:r>
            <a:r>
              <a:rPr lang="en-US" sz="2400" dirty="0">
                <a:solidFill>
                  <a:srgbClr val="0000FF"/>
                </a:solidFill>
              </a:rPr>
              <a:t> </a:t>
            </a:r>
            <a:r>
              <a:rPr lang="en-US" sz="2400" dirty="0" err="1">
                <a:solidFill>
                  <a:srgbClr val="0000FF"/>
                </a:solidFill>
              </a:rPr>
              <a:t>dùng</a:t>
            </a:r>
            <a:r>
              <a:rPr lang="en-US" sz="2400" dirty="0">
                <a:solidFill>
                  <a:srgbClr val="0000FF"/>
                </a:solidFill>
              </a:rPr>
              <a:t> </a:t>
            </a:r>
            <a:r>
              <a:rPr lang="en-US" sz="2400" dirty="0" err="1">
                <a:solidFill>
                  <a:srgbClr val="0000FF"/>
                </a:solidFill>
              </a:rPr>
              <a:t>kính</a:t>
            </a:r>
            <a:endParaRPr lang="vi-VN" sz="2400" dirty="0">
              <a:solidFill>
                <a:srgbClr val="0000FF"/>
              </a:solidFill>
            </a:endParaRPr>
          </a:p>
          <a:p>
            <a:r>
              <a:rPr lang="en-US" sz="2400" dirty="0">
                <a:solidFill>
                  <a:srgbClr val="0000FF"/>
                </a:solidFill>
              </a:rPr>
              <a:t> </a:t>
            </a:r>
            <a:r>
              <a:rPr lang="en-US" sz="2400" dirty="0" smtClean="0">
                <a:solidFill>
                  <a:srgbClr val="FF0000"/>
                </a:solidFill>
              </a:rPr>
              <a:t>?2</a:t>
            </a:r>
            <a:r>
              <a:rPr lang="en-US" sz="2400" dirty="0" smtClean="0">
                <a:solidFill>
                  <a:srgbClr val="FF0000"/>
                </a:solidFill>
                <a:sym typeface="Wingdings" pitchFamily="2" charset="2"/>
              </a:rPr>
              <a:t></a:t>
            </a:r>
            <a:r>
              <a:rPr lang="en-US" sz="2400" dirty="0" smtClean="0">
                <a:solidFill>
                  <a:srgbClr val="FF0000"/>
                </a:solidFill>
              </a:rPr>
              <a:t>   </a:t>
            </a:r>
            <a:r>
              <a:rPr lang="en-US" sz="2400" dirty="0" err="1" smtClean="0">
                <a:solidFill>
                  <a:srgbClr val="0000FF"/>
                </a:solidFill>
              </a:rPr>
              <a:t>Kính</a:t>
            </a:r>
            <a:r>
              <a:rPr lang="en-US" sz="2400" dirty="0" smtClean="0">
                <a:solidFill>
                  <a:srgbClr val="0000FF"/>
                </a:solidFill>
              </a:rPr>
              <a:t> </a:t>
            </a:r>
            <a:r>
              <a:rPr lang="en-US" sz="2400" dirty="0" err="1">
                <a:solidFill>
                  <a:srgbClr val="0000FF"/>
                </a:solidFill>
              </a:rPr>
              <a:t>lúp</a:t>
            </a:r>
            <a:r>
              <a:rPr lang="en-US" sz="2400" dirty="0">
                <a:solidFill>
                  <a:srgbClr val="0000FF"/>
                </a:solidFill>
              </a:rPr>
              <a:t> </a:t>
            </a:r>
            <a:r>
              <a:rPr lang="en-US" sz="2400" dirty="0" err="1">
                <a:solidFill>
                  <a:srgbClr val="0000FF"/>
                </a:solidFill>
              </a:rPr>
              <a:t>gồm</a:t>
            </a:r>
            <a:r>
              <a:rPr lang="en-US" sz="2400" dirty="0">
                <a:solidFill>
                  <a:srgbClr val="0000FF"/>
                </a:solidFill>
              </a:rPr>
              <a:t> 3 </a:t>
            </a:r>
            <a:r>
              <a:rPr lang="en-US" sz="2400" dirty="0" err="1">
                <a:solidFill>
                  <a:srgbClr val="0000FF"/>
                </a:solidFill>
              </a:rPr>
              <a:t>bộ</a:t>
            </a:r>
            <a:r>
              <a:rPr lang="en-US" sz="2400" dirty="0">
                <a:solidFill>
                  <a:srgbClr val="0000FF"/>
                </a:solidFill>
              </a:rPr>
              <a:t> </a:t>
            </a:r>
            <a:r>
              <a:rPr lang="en-US" sz="2400" dirty="0" err="1">
                <a:solidFill>
                  <a:srgbClr val="0000FF"/>
                </a:solidFill>
              </a:rPr>
              <a:t>phận</a:t>
            </a:r>
            <a:r>
              <a:rPr lang="en-US" sz="2400" dirty="0">
                <a:solidFill>
                  <a:srgbClr val="0000FF"/>
                </a:solidFill>
              </a:rPr>
              <a:t>: </a:t>
            </a:r>
            <a:r>
              <a:rPr lang="en-US" sz="2400" dirty="0" err="1">
                <a:solidFill>
                  <a:srgbClr val="0000FF"/>
                </a:solidFill>
              </a:rPr>
              <a:t>mặt</a:t>
            </a:r>
            <a:r>
              <a:rPr lang="en-US" sz="2400" dirty="0">
                <a:solidFill>
                  <a:srgbClr val="0000FF"/>
                </a:solidFill>
              </a:rPr>
              <a:t> </a:t>
            </a:r>
            <a:r>
              <a:rPr lang="en-US" sz="2400" dirty="0" err="1">
                <a:solidFill>
                  <a:srgbClr val="0000FF"/>
                </a:solidFill>
              </a:rPr>
              <a:t>kính</a:t>
            </a:r>
            <a:r>
              <a:rPr lang="en-US" sz="2400" dirty="0">
                <a:solidFill>
                  <a:srgbClr val="0000FF"/>
                </a:solidFill>
              </a:rPr>
              <a:t>, </a:t>
            </a:r>
            <a:r>
              <a:rPr lang="en-US" sz="2400" dirty="0" err="1">
                <a:solidFill>
                  <a:srgbClr val="0000FF"/>
                </a:solidFill>
              </a:rPr>
              <a:t>khung</a:t>
            </a:r>
            <a:r>
              <a:rPr lang="en-US" sz="2400" dirty="0">
                <a:solidFill>
                  <a:srgbClr val="0000FF"/>
                </a:solidFill>
              </a:rPr>
              <a:t> </a:t>
            </a:r>
            <a:r>
              <a:rPr lang="en-US" sz="2400" dirty="0" err="1">
                <a:solidFill>
                  <a:srgbClr val="0000FF"/>
                </a:solidFill>
              </a:rPr>
              <a:t>kính</a:t>
            </a:r>
            <a:r>
              <a:rPr lang="en-US" sz="2400" dirty="0">
                <a:solidFill>
                  <a:srgbClr val="0000FF"/>
                </a:solidFill>
              </a:rPr>
              <a:t>, </a:t>
            </a:r>
            <a:r>
              <a:rPr lang="en-US" sz="2400" dirty="0" err="1">
                <a:solidFill>
                  <a:srgbClr val="0000FF"/>
                </a:solidFill>
              </a:rPr>
              <a:t>tay</a:t>
            </a:r>
            <a:r>
              <a:rPr lang="en-US" sz="2400" dirty="0">
                <a:solidFill>
                  <a:srgbClr val="0000FF"/>
                </a:solidFill>
              </a:rPr>
              <a:t> </a:t>
            </a:r>
            <a:r>
              <a:rPr lang="en-US" sz="2400" dirty="0" err="1">
                <a:solidFill>
                  <a:srgbClr val="0000FF"/>
                </a:solidFill>
              </a:rPr>
              <a:t>cầm</a:t>
            </a:r>
            <a:r>
              <a:rPr lang="en-US" sz="2400" dirty="0">
                <a:solidFill>
                  <a:srgbClr val="0000FF"/>
                </a:solidFill>
              </a:rPr>
              <a:t> ( </a:t>
            </a:r>
            <a:r>
              <a:rPr lang="en-US" sz="2400" dirty="0" err="1">
                <a:solidFill>
                  <a:srgbClr val="0000FF"/>
                </a:solidFill>
              </a:rPr>
              <a:t>giá</a:t>
            </a:r>
            <a:r>
              <a:rPr lang="en-US" sz="2400" dirty="0">
                <a:solidFill>
                  <a:srgbClr val="0000FF"/>
                </a:solidFill>
              </a:rPr>
              <a:t> </a:t>
            </a:r>
            <a:r>
              <a:rPr lang="en-US" sz="2400" dirty="0" err="1">
                <a:solidFill>
                  <a:srgbClr val="0000FF"/>
                </a:solidFill>
              </a:rPr>
              <a:t>đỡ</a:t>
            </a:r>
            <a:r>
              <a:rPr lang="en-US" sz="2400" dirty="0">
                <a:solidFill>
                  <a:srgbClr val="0000FF"/>
                </a:solidFill>
              </a:rPr>
              <a:t>)</a:t>
            </a:r>
            <a:endParaRPr lang="vi-VN" sz="2400" dirty="0">
              <a:solidFill>
                <a:srgbClr val="0000FF"/>
              </a:solidFill>
            </a:endParaRPr>
          </a:p>
          <a:p>
            <a:r>
              <a:rPr lang="en-US" sz="2400" dirty="0">
                <a:solidFill>
                  <a:srgbClr val="0000FF"/>
                </a:solidFill>
              </a:rPr>
              <a:t>+ </a:t>
            </a:r>
            <a:r>
              <a:rPr lang="en-US" sz="2400" dirty="0" err="1">
                <a:solidFill>
                  <a:srgbClr val="0000FF"/>
                </a:solidFill>
              </a:rPr>
              <a:t>cách</a:t>
            </a:r>
            <a:r>
              <a:rPr lang="en-US" sz="2400" dirty="0">
                <a:solidFill>
                  <a:srgbClr val="0000FF"/>
                </a:solidFill>
              </a:rPr>
              <a:t> </a:t>
            </a:r>
            <a:r>
              <a:rPr lang="en-US" sz="2400" dirty="0" err="1">
                <a:solidFill>
                  <a:srgbClr val="0000FF"/>
                </a:solidFill>
              </a:rPr>
              <a:t>sử</a:t>
            </a:r>
            <a:r>
              <a:rPr lang="en-US" sz="2400" dirty="0">
                <a:solidFill>
                  <a:srgbClr val="0000FF"/>
                </a:solidFill>
              </a:rPr>
              <a:t> </a:t>
            </a:r>
            <a:r>
              <a:rPr lang="en-US" sz="2400" dirty="0" err="1">
                <a:solidFill>
                  <a:srgbClr val="0000FF"/>
                </a:solidFill>
              </a:rPr>
              <a:t>dụng</a:t>
            </a:r>
            <a:r>
              <a:rPr lang="en-US" sz="2400" dirty="0">
                <a:solidFill>
                  <a:srgbClr val="0000FF"/>
                </a:solidFill>
              </a:rPr>
              <a:t>: </a:t>
            </a:r>
            <a:r>
              <a:rPr lang="en-US" sz="2400" dirty="0" err="1">
                <a:solidFill>
                  <a:srgbClr val="0000FF"/>
                </a:solidFill>
              </a:rPr>
              <a:t>Tay</a:t>
            </a:r>
            <a:r>
              <a:rPr lang="en-US" sz="2400" dirty="0">
                <a:solidFill>
                  <a:srgbClr val="0000FF"/>
                </a:solidFill>
              </a:rPr>
              <a:t> </a:t>
            </a:r>
            <a:r>
              <a:rPr lang="en-US" sz="2400" dirty="0" err="1">
                <a:solidFill>
                  <a:srgbClr val="0000FF"/>
                </a:solidFill>
              </a:rPr>
              <a:t>cầm</a:t>
            </a:r>
            <a:r>
              <a:rPr lang="en-US" sz="2400" dirty="0">
                <a:solidFill>
                  <a:srgbClr val="0000FF"/>
                </a:solidFill>
              </a:rPr>
              <a:t> </a:t>
            </a:r>
            <a:r>
              <a:rPr lang="en-US" sz="2400" dirty="0" err="1">
                <a:solidFill>
                  <a:srgbClr val="0000FF"/>
                </a:solidFill>
              </a:rPr>
              <a:t>kính</a:t>
            </a:r>
            <a:r>
              <a:rPr lang="en-US" sz="2400" dirty="0">
                <a:solidFill>
                  <a:srgbClr val="0000FF"/>
                </a:solidFill>
              </a:rPr>
              <a:t> </a:t>
            </a:r>
            <a:r>
              <a:rPr lang="en-US" sz="2400" dirty="0" err="1">
                <a:solidFill>
                  <a:srgbClr val="0000FF"/>
                </a:solidFill>
              </a:rPr>
              <a:t>lúp</a:t>
            </a:r>
            <a:r>
              <a:rPr lang="en-US" sz="2400" dirty="0">
                <a:solidFill>
                  <a:srgbClr val="0000FF"/>
                </a:solidFill>
              </a:rPr>
              <a:t> </a:t>
            </a:r>
            <a:r>
              <a:rPr lang="en-US" sz="2400" dirty="0" err="1">
                <a:solidFill>
                  <a:srgbClr val="0000FF"/>
                </a:solidFill>
              </a:rPr>
              <a:t>để</a:t>
            </a:r>
            <a:r>
              <a:rPr lang="en-US" sz="2400" dirty="0">
                <a:solidFill>
                  <a:srgbClr val="0000FF"/>
                </a:solidFill>
              </a:rPr>
              <a:t> </a:t>
            </a:r>
            <a:r>
              <a:rPr lang="en-US" sz="2400" dirty="0" err="1">
                <a:solidFill>
                  <a:srgbClr val="0000FF"/>
                </a:solidFill>
              </a:rPr>
              <a:t>điều</a:t>
            </a:r>
            <a:r>
              <a:rPr lang="en-US" sz="2400" dirty="0">
                <a:solidFill>
                  <a:srgbClr val="0000FF"/>
                </a:solidFill>
              </a:rPr>
              <a:t> </a:t>
            </a:r>
            <a:r>
              <a:rPr lang="en-US" sz="2400" dirty="0" err="1">
                <a:solidFill>
                  <a:srgbClr val="0000FF"/>
                </a:solidFill>
              </a:rPr>
              <a:t>chỉnh</a:t>
            </a:r>
            <a:r>
              <a:rPr lang="en-US" sz="2400" dirty="0">
                <a:solidFill>
                  <a:srgbClr val="0000FF"/>
                </a:solidFill>
              </a:rPr>
              <a:t> </a:t>
            </a:r>
            <a:r>
              <a:rPr lang="en-US" sz="2400" dirty="0" err="1">
                <a:solidFill>
                  <a:srgbClr val="0000FF"/>
                </a:solidFill>
              </a:rPr>
              <a:t>khoảng</a:t>
            </a:r>
            <a:r>
              <a:rPr lang="en-US" sz="2400" dirty="0">
                <a:solidFill>
                  <a:srgbClr val="0000FF"/>
                </a:solidFill>
              </a:rPr>
              <a:t> </a:t>
            </a:r>
            <a:r>
              <a:rPr lang="en-US" sz="2400" dirty="0" err="1">
                <a:solidFill>
                  <a:srgbClr val="0000FF"/>
                </a:solidFill>
              </a:rPr>
              <a:t>cách</a:t>
            </a:r>
            <a:r>
              <a:rPr lang="en-US" sz="2400" dirty="0">
                <a:solidFill>
                  <a:srgbClr val="0000FF"/>
                </a:solidFill>
              </a:rPr>
              <a:t> </a:t>
            </a:r>
            <a:r>
              <a:rPr lang="en-US" sz="2400" dirty="0" err="1">
                <a:solidFill>
                  <a:srgbClr val="0000FF"/>
                </a:solidFill>
              </a:rPr>
              <a:t>giữa</a:t>
            </a:r>
            <a:r>
              <a:rPr lang="en-US" sz="2400" dirty="0">
                <a:solidFill>
                  <a:srgbClr val="0000FF"/>
                </a:solidFill>
              </a:rPr>
              <a:t> </a:t>
            </a:r>
            <a:r>
              <a:rPr lang="en-US" sz="2400" dirty="0" err="1">
                <a:solidFill>
                  <a:srgbClr val="0000FF"/>
                </a:solidFill>
              </a:rPr>
              <a:t>kính</a:t>
            </a:r>
            <a:r>
              <a:rPr lang="en-US" sz="2400" dirty="0">
                <a:solidFill>
                  <a:srgbClr val="0000FF"/>
                </a:solidFill>
              </a:rPr>
              <a:t> </a:t>
            </a:r>
            <a:r>
              <a:rPr lang="en-US" sz="2400" dirty="0" err="1">
                <a:solidFill>
                  <a:srgbClr val="0000FF"/>
                </a:solidFill>
              </a:rPr>
              <a:t>với</a:t>
            </a:r>
            <a:r>
              <a:rPr lang="en-US" sz="2400" dirty="0">
                <a:solidFill>
                  <a:srgbClr val="0000FF"/>
                </a:solidFill>
              </a:rPr>
              <a:t> </a:t>
            </a:r>
            <a:r>
              <a:rPr lang="en-US" sz="2400" dirty="0" err="1">
                <a:solidFill>
                  <a:srgbClr val="0000FF"/>
                </a:solidFill>
              </a:rPr>
              <a:t>vật</a:t>
            </a:r>
            <a:r>
              <a:rPr lang="en-US" sz="2400" dirty="0">
                <a:solidFill>
                  <a:srgbClr val="0000FF"/>
                </a:solidFill>
              </a:rPr>
              <a:t> </a:t>
            </a:r>
            <a:r>
              <a:rPr lang="en-US" sz="2400" dirty="0" err="1">
                <a:solidFill>
                  <a:srgbClr val="0000FF"/>
                </a:solidFill>
              </a:rPr>
              <a:t>cần</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sát</a:t>
            </a:r>
            <a:r>
              <a:rPr lang="en-US" sz="2400" dirty="0">
                <a:solidFill>
                  <a:srgbClr val="0000FF"/>
                </a:solidFill>
              </a:rPr>
              <a:t> </a:t>
            </a:r>
            <a:r>
              <a:rPr lang="en-US" sz="2400" dirty="0" err="1">
                <a:solidFill>
                  <a:srgbClr val="0000FF"/>
                </a:solidFill>
              </a:rPr>
              <a:t>cho</a:t>
            </a:r>
            <a:r>
              <a:rPr lang="en-US" sz="2400" dirty="0">
                <a:solidFill>
                  <a:srgbClr val="0000FF"/>
                </a:solidFill>
              </a:rPr>
              <a:t> </a:t>
            </a:r>
            <a:r>
              <a:rPr lang="en-US" sz="2400" dirty="0" err="1">
                <a:solidFill>
                  <a:srgbClr val="0000FF"/>
                </a:solidFill>
              </a:rPr>
              <a:t>tới</a:t>
            </a:r>
            <a:r>
              <a:rPr lang="en-US" sz="2400" dirty="0">
                <a:solidFill>
                  <a:srgbClr val="0000FF"/>
                </a:solidFill>
              </a:rPr>
              <a:t> </a:t>
            </a:r>
            <a:r>
              <a:rPr lang="en-US" sz="2400" dirty="0" err="1">
                <a:solidFill>
                  <a:srgbClr val="0000FF"/>
                </a:solidFill>
              </a:rPr>
              <a:t>khi</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sát</a:t>
            </a:r>
            <a:r>
              <a:rPr lang="en-US" sz="2400" dirty="0">
                <a:solidFill>
                  <a:srgbClr val="0000FF"/>
                </a:solidFill>
              </a:rPr>
              <a:t> </a:t>
            </a:r>
            <a:r>
              <a:rPr lang="en-US" sz="2400" dirty="0" err="1">
                <a:solidFill>
                  <a:srgbClr val="0000FF"/>
                </a:solidFill>
              </a:rPr>
              <a:t>rõ</a:t>
            </a:r>
            <a:r>
              <a:rPr lang="en-US" sz="2400" dirty="0">
                <a:solidFill>
                  <a:srgbClr val="0000FF"/>
                </a:solidFill>
              </a:rPr>
              <a:t> </a:t>
            </a:r>
            <a:r>
              <a:rPr lang="en-US" sz="2400" dirty="0" err="1">
                <a:solidFill>
                  <a:srgbClr val="0000FF"/>
                </a:solidFill>
              </a:rPr>
              <a:t>vật</a:t>
            </a:r>
            <a:r>
              <a:rPr lang="en-US" sz="2400" dirty="0">
                <a:solidFill>
                  <a:srgbClr val="0000FF"/>
                </a:solidFill>
              </a:rPr>
              <a:t>. </a:t>
            </a:r>
            <a:endParaRPr lang="vi-VN" sz="2400" dirty="0">
              <a:solidFill>
                <a:srgbClr val="0000FF"/>
              </a:solidFill>
            </a:endParaRPr>
          </a:p>
          <a:p>
            <a:r>
              <a:rPr lang="en-US" sz="2400" dirty="0" smtClean="0">
                <a:solidFill>
                  <a:srgbClr val="0000FF"/>
                </a:solidFill>
              </a:rPr>
              <a:t>-</a:t>
            </a:r>
            <a:r>
              <a:rPr lang="en-US" sz="2400" dirty="0" err="1" smtClean="0">
                <a:solidFill>
                  <a:srgbClr val="0000FF"/>
                </a:solidFill>
              </a:rPr>
              <a:t>Kính</a:t>
            </a:r>
            <a:r>
              <a:rPr lang="en-US" sz="2400" dirty="0" smtClean="0">
                <a:solidFill>
                  <a:srgbClr val="0000FF"/>
                </a:solidFill>
              </a:rPr>
              <a:t> </a:t>
            </a:r>
            <a:r>
              <a:rPr lang="en-US" sz="2400" dirty="0" err="1">
                <a:solidFill>
                  <a:srgbClr val="0000FF"/>
                </a:solidFill>
              </a:rPr>
              <a:t>lúp</a:t>
            </a:r>
            <a:r>
              <a:rPr lang="en-US" sz="2400" dirty="0">
                <a:solidFill>
                  <a:srgbClr val="0000FF"/>
                </a:solidFill>
              </a:rPr>
              <a:t> </a:t>
            </a:r>
            <a:r>
              <a:rPr lang="en-US" sz="2400" dirty="0" err="1">
                <a:solidFill>
                  <a:srgbClr val="0000FF"/>
                </a:solidFill>
              </a:rPr>
              <a:t>được</a:t>
            </a:r>
            <a:r>
              <a:rPr lang="en-US" sz="2400" dirty="0">
                <a:solidFill>
                  <a:srgbClr val="0000FF"/>
                </a:solidFill>
              </a:rPr>
              <a:t> </a:t>
            </a:r>
            <a:r>
              <a:rPr lang="en-US" sz="2400" dirty="0" err="1">
                <a:solidFill>
                  <a:srgbClr val="0000FF"/>
                </a:solidFill>
              </a:rPr>
              <a:t>sử</a:t>
            </a:r>
            <a:r>
              <a:rPr lang="en-US" sz="2400" dirty="0">
                <a:solidFill>
                  <a:srgbClr val="0000FF"/>
                </a:solidFill>
              </a:rPr>
              <a:t> </a:t>
            </a:r>
            <a:r>
              <a:rPr lang="en-US" sz="2400" dirty="0" err="1">
                <a:solidFill>
                  <a:srgbClr val="0000FF"/>
                </a:solidFill>
              </a:rPr>
              <a:t>dụng</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sát</a:t>
            </a:r>
            <a:r>
              <a:rPr lang="en-US" sz="2400" dirty="0">
                <a:solidFill>
                  <a:srgbClr val="0000FF"/>
                </a:solidFill>
              </a:rPr>
              <a:t> </a:t>
            </a:r>
            <a:r>
              <a:rPr lang="en-US" sz="2400" dirty="0" err="1">
                <a:solidFill>
                  <a:srgbClr val="0000FF"/>
                </a:solidFill>
              </a:rPr>
              <a:t>rõ</a:t>
            </a:r>
            <a:r>
              <a:rPr lang="en-US" sz="2400" dirty="0">
                <a:solidFill>
                  <a:srgbClr val="0000FF"/>
                </a:solidFill>
              </a:rPr>
              <a:t> </a:t>
            </a:r>
            <a:r>
              <a:rPr lang="en-US" sz="2400" dirty="0" err="1">
                <a:solidFill>
                  <a:srgbClr val="0000FF"/>
                </a:solidFill>
              </a:rPr>
              <a:t>hơn</a:t>
            </a:r>
            <a:r>
              <a:rPr lang="en-US" sz="2400" dirty="0">
                <a:solidFill>
                  <a:srgbClr val="0000FF"/>
                </a:solidFill>
              </a:rPr>
              <a:t> </a:t>
            </a:r>
            <a:r>
              <a:rPr lang="en-US" sz="2400" dirty="0" err="1">
                <a:solidFill>
                  <a:srgbClr val="0000FF"/>
                </a:solidFill>
              </a:rPr>
              <a:t>các</a:t>
            </a:r>
            <a:r>
              <a:rPr lang="en-US" sz="2400" dirty="0">
                <a:solidFill>
                  <a:srgbClr val="0000FF"/>
                </a:solidFill>
              </a:rPr>
              <a:t> </a:t>
            </a:r>
            <a:r>
              <a:rPr lang="en-US" sz="2400" dirty="0" err="1">
                <a:solidFill>
                  <a:srgbClr val="0000FF"/>
                </a:solidFill>
              </a:rPr>
              <a:t>vật</a:t>
            </a:r>
            <a:r>
              <a:rPr lang="en-US" sz="2400" dirty="0">
                <a:solidFill>
                  <a:srgbClr val="0000FF"/>
                </a:solidFill>
              </a:rPr>
              <a:t> </a:t>
            </a:r>
            <a:r>
              <a:rPr lang="en-US" sz="2400" dirty="0" err="1">
                <a:solidFill>
                  <a:srgbClr val="0000FF"/>
                </a:solidFill>
              </a:rPr>
              <a:t>thể</a:t>
            </a:r>
            <a:r>
              <a:rPr lang="en-US" sz="2400" dirty="0">
                <a:solidFill>
                  <a:srgbClr val="0000FF"/>
                </a:solidFill>
              </a:rPr>
              <a:t> </a:t>
            </a:r>
            <a:r>
              <a:rPr lang="en-US" sz="2400" dirty="0" err="1">
                <a:solidFill>
                  <a:srgbClr val="0000FF"/>
                </a:solidFill>
              </a:rPr>
              <a:t>nhỏ</a:t>
            </a:r>
            <a:r>
              <a:rPr lang="en-US" sz="2400" dirty="0">
                <a:solidFill>
                  <a:srgbClr val="0000FF"/>
                </a:solidFill>
              </a:rPr>
              <a:t> </a:t>
            </a:r>
            <a:r>
              <a:rPr lang="en-US" sz="2400" dirty="0" err="1">
                <a:solidFill>
                  <a:srgbClr val="0000FF"/>
                </a:solidFill>
              </a:rPr>
              <a:t>mà</a:t>
            </a:r>
            <a:r>
              <a:rPr lang="en-US" sz="2400" dirty="0">
                <a:solidFill>
                  <a:srgbClr val="0000FF"/>
                </a:solidFill>
              </a:rPr>
              <a:t> </a:t>
            </a:r>
            <a:r>
              <a:rPr lang="en-US" sz="2400" dirty="0" err="1">
                <a:solidFill>
                  <a:srgbClr val="0000FF"/>
                </a:solidFill>
              </a:rPr>
              <a:t>mắt</a:t>
            </a:r>
            <a:r>
              <a:rPr lang="en-US" sz="2400" dirty="0">
                <a:solidFill>
                  <a:srgbClr val="0000FF"/>
                </a:solidFill>
              </a:rPr>
              <a:t> </a:t>
            </a:r>
            <a:r>
              <a:rPr lang="en-US" sz="2400" dirty="0" err="1">
                <a:solidFill>
                  <a:srgbClr val="0000FF"/>
                </a:solidFill>
              </a:rPr>
              <a:t>thường</a:t>
            </a:r>
            <a:r>
              <a:rPr lang="en-US" sz="2400" dirty="0">
                <a:solidFill>
                  <a:srgbClr val="0000FF"/>
                </a:solidFill>
              </a:rPr>
              <a:t> </a:t>
            </a:r>
            <a:r>
              <a:rPr lang="en-US" sz="2400" dirty="0" err="1">
                <a:solidFill>
                  <a:srgbClr val="0000FF"/>
                </a:solidFill>
              </a:rPr>
              <a:t>khó</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sát</a:t>
            </a:r>
            <a:endParaRPr lang="vi-VN" sz="2400" dirty="0">
              <a:solidFill>
                <a:srgbClr val="0000FF"/>
              </a:solidFill>
            </a:endParaRPr>
          </a:p>
        </p:txBody>
      </p:sp>
      <p:sp>
        <p:nvSpPr>
          <p:cNvPr id="3" name="TextBox 2"/>
          <p:cNvSpPr txBox="1"/>
          <p:nvPr/>
        </p:nvSpPr>
        <p:spPr>
          <a:xfrm>
            <a:off x="304800" y="152400"/>
            <a:ext cx="5569153" cy="400110"/>
          </a:xfrm>
          <a:prstGeom prst="rect">
            <a:avLst/>
          </a:prstGeom>
          <a:noFill/>
        </p:spPr>
        <p:txBody>
          <a:bodyPr wrap="none" rtlCol="0">
            <a:spAutoFit/>
          </a:bodyPr>
          <a:lstStyle/>
          <a:p>
            <a:r>
              <a:rPr lang="en-US" sz="2000" b="1" u="sng" dirty="0" smtClean="0">
                <a:solidFill>
                  <a:srgbClr val="FF0000"/>
                </a:solidFill>
                <a:latin typeface="Time  NEW ROMAN NEWROMAN s New Roman"/>
              </a:rPr>
              <a:t>IV. </a:t>
            </a:r>
            <a:r>
              <a:rPr lang="vi-VN" sz="2000" b="1" u="sng" dirty="0" smtClean="0">
                <a:solidFill>
                  <a:srgbClr val="FF0000"/>
                </a:solidFill>
                <a:latin typeface="Time  NEW ROMAN NEWROMAN s New Roman"/>
              </a:rPr>
              <a:t>KÍNH LÚP VÀ KÍNH HIỂN VI QUANG HỌC</a:t>
            </a:r>
            <a:endParaRPr lang="vi-VN" sz="2000" b="1" u="sng" dirty="0">
              <a:solidFill>
                <a:srgbClr val="FF0000"/>
              </a:solidFill>
              <a:latin typeface="Time  NEW ROMAN NEWROMAN s New Roman"/>
            </a:endParaRPr>
          </a:p>
        </p:txBody>
      </p:sp>
      <p:sp>
        <p:nvSpPr>
          <p:cNvPr id="4" name="TextBox 3"/>
          <p:cNvSpPr txBox="1"/>
          <p:nvPr/>
        </p:nvSpPr>
        <p:spPr>
          <a:xfrm>
            <a:off x="1106432" y="643091"/>
            <a:ext cx="1677254" cy="400110"/>
          </a:xfrm>
          <a:prstGeom prst="rect">
            <a:avLst/>
          </a:prstGeom>
          <a:noFill/>
        </p:spPr>
        <p:txBody>
          <a:bodyPr wrap="none" rtlCol="0">
            <a:spAutoFit/>
          </a:bodyPr>
          <a:lstStyle/>
          <a:p>
            <a:r>
              <a:rPr lang="vi-VN" sz="2000" b="1" u="sng" dirty="0" smtClean="0">
                <a:solidFill>
                  <a:srgbClr val="FF0000"/>
                </a:solidFill>
                <a:latin typeface="Time  NEW ROMAN NEWROMAN s New Roman"/>
              </a:rPr>
              <a:t>1.KÍNH LÚP </a:t>
            </a:r>
            <a:endParaRPr lang="vi-VN" sz="2000" b="1" u="sng" dirty="0">
              <a:solidFill>
                <a:srgbClr val="FF0000"/>
              </a:solidFill>
              <a:latin typeface="Time  NEW ROMAN NEWROMAN s New Roman"/>
            </a:endParaRPr>
          </a:p>
        </p:txBody>
      </p:sp>
    </p:spTree>
    <p:extLst>
      <p:ext uri="{BB962C8B-B14F-4D97-AF65-F5344CB8AC3E}">
        <p14:creationId xmlns:p14="http://schemas.microsoft.com/office/powerpoint/2010/main" val="391309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9"/>
          <p:cNvSpPr txBox="1">
            <a:spLocks noChangeArrowheads="1"/>
          </p:cNvSpPr>
          <p:nvPr/>
        </p:nvSpPr>
        <p:spPr bwMode="auto">
          <a:xfrm>
            <a:off x="204559" y="0"/>
            <a:ext cx="7223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000" b="1">
                <a:solidFill>
                  <a:schemeClr val="tx2"/>
                </a:solidFill>
                <a:latin typeface="Times New Roman" pitchFamily="18" charset="0"/>
              </a:defRPr>
            </a:lvl1pPr>
            <a:lvl2pPr marL="742950" indent="-285750">
              <a:defRPr sz="4000" b="1">
                <a:solidFill>
                  <a:schemeClr val="tx2"/>
                </a:solidFill>
                <a:latin typeface="Times New Roman" pitchFamily="18" charset="0"/>
              </a:defRPr>
            </a:lvl2pPr>
            <a:lvl3pPr marL="1143000" indent="-228600">
              <a:defRPr sz="4000" b="1">
                <a:solidFill>
                  <a:schemeClr val="tx2"/>
                </a:solidFill>
                <a:latin typeface="Times New Roman" pitchFamily="18" charset="0"/>
              </a:defRPr>
            </a:lvl3pPr>
            <a:lvl4pPr marL="1600200" indent="-228600">
              <a:defRPr sz="4000" b="1">
                <a:solidFill>
                  <a:schemeClr val="tx2"/>
                </a:solidFill>
                <a:latin typeface="Times New Roman" pitchFamily="18" charset="0"/>
              </a:defRPr>
            </a:lvl4pPr>
            <a:lvl5pPr marL="2057400" indent="-228600">
              <a:defRPr sz="4000" b="1">
                <a:solidFill>
                  <a:schemeClr val="tx2"/>
                </a:solidFill>
                <a:latin typeface="Times New Roman" pitchFamily="18" charset="0"/>
              </a:defRPr>
            </a:lvl5pPr>
            <a:lvl6pPr marL="2514600" indent="-228600" eaLnBrk="0" fontAlgn="base" hangingPunct="0">
              <a:spcBef>
                <a:spcPct val="0"/>
              </a:spcBef>
              <a:spcAft>
                <a:spcPct val="0"/>
              </a:spcAft>
              <a:defRPr sz="4000" b="1">
                <a:solidFill>
                  <a:schemeClr val="tx2"/>
                </a:solidFill>
                <a:latin typeface="Times New Roman" pitchFamily="18" charset="0"/>
              </a:defRPr>
            </a:lvl6pPr>
            <a:lvl7pPr marL="2971800" indent="-228600" eaLnBrk="0" fontAlgn="base" hangingPunct="0">
              <a:spcBef>
                <a:spcPct val="0"/>
              </a:spcBef>
              <a:spcAft>
                <a:spcPct val="0"/>
              </a:spcAft>
              <a:defRPr sz="4000" b="1">
                <a:solidFill>
                  <a:schemeClr val="tx2"/>
                </a:solidFill>
                <a:latin typeface="Times New Roman" pitchFamily="18" charset="0"/>
              </a:defRPr>
            </a:lvl7pPr>
            <a:lvl8pPr marL="3429000" indent="-228600" eaLnBrk="0" fontAlgn="base" hangingPunct="0">
              <a:spcBef>
                <a:spcPct val="0"/>
              </a:spcBef>
              <a:spcAft>
                <a:spcPct val="0"/>
              </a:spcAft>
              <a:defRPr sz="4000" b="1">
                <a:solidFill>
                  <a:schemeClr val="tx2"/>
                </a:solidFill>
                <a:latin typeface="Times New Roman" pitchFamily="18" charset="0"/>
              </a:defRPr>
            </a:lvl8pPr>
            <a:lvl9pPr marL="3886200" indent="-228600" eaLnBrk="0" fontAlgn="base" hangingPunct="0">
              <a:spcBef>
                <a:spcPct val="0"/>
              </a:spcBef>
              <a:spcAft>
                <a:spcPct val="0"/>
              </a:spcAft>
              <a:defRPr sz="4000" b="1">
                <a:solidFill>
                  <a:schemeClr val="tx2"/>
                </a:solidFill>
                <a:latin typeface="Times New Roman" pitchFamily="18" charset="0"/>
              </a:defRPr>
            </a:lvl9pPr>
          </a:lstStyle>
          <a:p>
            <a:pPr algn="ctr" eaLnBrk="1" hangingPunct="1">
              <a:spcBef>
                <a:spcPct val="50000"/>
              </a:spcBef>
            </a:pPr>
            <a:r>
              <a:rPr lang="en-US" sz="4800" dirty="0">
                <a:solidFill>
                  <a:srgbClr val="FF3300"/>
                </a:solidFill>
                <a:latin typeface="Arial" pitchFamily="34" charset="0"/>
                <a:sym typeface="Wingdings" pitchFamily="2" charset="2"/>
              </a:rPr>
              <a:t></a:t>
            </a:r>
          </a:p>
        </p:txBody>
      </p:sp>
      <p:sp>
        <p:nvSpPr>
          <p:cNvPr id="5" name="TextBox 4"/>
          <p:cNvSpPr txBox="1"/>
          <p:nvPr/>
        </p:nvSpPr>
        <p:spPr>
          <a:xfrm>
            <a:off x="925363" y="211901"/>
            <a:ext cx="5569153" cy="400110"/>
          </a:xfrm>
          <a:prstGeom prst="rect">
            <a:avLst/>
          </a:prstGeom>
          <a:noFill/>
        </p:spPr>
        <p:txBody>
          <a:bodyPr wrap="none" rtlCol="0">
            <a:spAutoFit/>
          </a:bodyPr>
          <a:lstStyle/>
          <a:p>
            <a:r>
              <a:rPr lang="en-US" sz="2000" b="1" u="sng" dirty="0" smtClean="0">
                <a:solidFill>
                  <a:srgbClr val="FF0000"/>
                </a:solidFill>
                <a:latin typeface="Time  NEW ROMAN NEWROMAN s New Roman"/>
              </a:rPr>
              <a:t>IV. </a:t>
            </a:r>
            <a:r>
              <a:rPr lang="vi-VN" sz="2000" b="1" u="sng" dirty="0" smtClean="0">
                <a:solidFill>
                  <a:srgbClr val="FF0000"/>
                </a:solidFill>
                <a:latin typeface="Time  NEW ROMAN NEWROMAN s New Roman"/>
              </a:rPr>
              <a:t>KÍNH LÚP VÀ KÍNH HIỂN VI QUANG HỌC</a:t>
            </a:r>
            <a:endParaRPr lang="vi-VN" sz="2000" b="1" u="sng" dirty="0">
              <a:solidFill>
                <a:srgbClr val="FF0000"/>
              </a:solidFill>
              <a:latin typeface="Time  NEW ROMAN NEWROMAN s New Roman"/>
            </a:endParaRPr>
          </a:p>
        </p:txBody>
      </p:sp>
      <p:sp>
        <p:nvSpPr>
          <p:cNvPr id="6" name="Rectangle 5"/>
          <p:cNvSpPr/>
          <p:nvPr/>
        </p:nvSpPr>
        <p:spPr>
          <a:xfrm>
            <a:off x="925363" y="1219201"/>
            <a:ext cx="7380437" cy="3539430"/>
          </a:xfrm>
          <a:prstGeom prst="rect">
            <a:avLst/>
          </a:prstGeom>
          <a:solidFill>
            <a:schemeClr val="accent3">
              <a:lumMod val="20000"/>
              <a:lumOff val="80000"/>
            </a:schemeClr>
          </a:solidFill>
        </p:spPr>
        <p:txBody>
          <a:bodyPr wrap="square">
            <a:spAutoFit/>
          </a:bodyPr>
          <a:lstStyle/>
          <a:p>
            <a:r>
              <a:rPr lang="en-US" sz="2800" dirty="0">
                <a:solidFill>
                  <a:srgbClr val="0000FF"/>
                </a:solidFill>
              </a:rPr>
              <a:t>+ </a:t>
            </a:r>
            <a:r>
              <a:rPr lang="en-US" sz="2800" dirty="0" err="1">
                <a:solidFill>
                  <a:srgbClr val="0000FF"/>
                </a:solidFill>
              </a:rPr>
              <a:t>Kính</a:t>
            </a:r>
            <a:r>
              <a:rPr lang="en-US" sz="2800" dirty="0">
                <a:solidFill>
                  <a:srgbClr val="0000FF"/>
                </a:solidFill>
              </a:rPr>
              <a:t> </a:t>
            </a:r>
            <a:r>
              <a:rPr lang="en-US" sz="2800" dirty="0" err="1">
                <a:solidFill>
                  <a:srgbClr val="0000FF"/>
                </a:solidFill>
              </a:rPr>
              <a:t>lúp</a:t>
            </a:r>
            <a:r>
              <a:rPr lang="en-US" sz="2800" dirty="0">
                <a:solidFill>
                  <a:srgbClr val="0000FF"/>
                </a:solidFill>
              </a:rPr>
              <a:t> </a:t>
            </a:r>
            <a:r>
              <a:rPr lang="en-US" sz="2800" dirty="0" err="1">
                <a:solidFill>
                  <a:srgbClr val="0000FF"/>
                </a:solidFill>
              </a:rPr>
              <a:t>gồm</a:t>
            </a:r>
            <a:r>
              <a:rPr lang="en-US" sz="2800" dirty="0">
                <a:solidFill>
                  <a:srgbClr val="0000FF"/>
                </a:solidFill>
              </a:rPr>
              <a:t> 3 </a:t>
            </a:r>
            <a:r>
              <a:rPr lang="en-US" sz="2800" dirty="0" err="1">
                <a:solidFill>
                  <a:srgbClr val="0000FF"/>
                </a:solidFill>
              </a:rPr>
              <a:t>bộ</a:t>
            </a:r>
            <a:r>
              <a:rPr lang="en-US" sz="2800" dirty="0">
                <a:solidFill>
                  <a:srgbClr val="0000FF"/>
                </a:solidFill>
              </a:rPr>
              <a:t> </a:t>
            </a:r>
            <a:r>
              <a:rPr lang="en-US" sz="2800" dirty="0" err="1">
                <a:solidFill>
                  <a:srgbClr val="0000FF"/>
                </a:solidFill>
              </a:rPr>
              <a:t>phận</a:t>
            </a:r>
            <a:r>
              <a:rPr lang="en-US" sz="2800" dirty="0">
                <a:solidFill>
                  <a:srgbClr val="0000FF"/>
                </a:solidFill>
              </a:rPr>
              <a:t>: </a:t>
            </a:r>
            <a:r>
              <a:rPr lang="en-US" sz="2800" dirty="0" err="1">
                <a:solidFill>
                  <a:srgbClr val="0000FF"/>
                </a:solidFill>
              </a:rPr>
              <a:t>mặt</a:t>
            </a:r>
            <a:r>
              <a:rPr lang="en-US" sz="2800" dirty="0">
                <a:solidFill>
                  <a:srgbClr val="0000FF"/>
                </a:solidFill>
              </a:rPr>
              <a:t> </a:t>
            </a:r>
            <a:r>
              <a:rPr lang="en-US" sz="2800" dirty="0" err="1">
                <a:solidFill>
                  <a:srgbClr val="0000FF"/>
                </a:solidFill>
              </a:rPr>
              <a:t>kính</a:t>
            </a:r>
            <a:r>
              <a:rPr lang="en-US" sz="2800" dirty="0">
                <a:solidFill>
                  <a:srgbClr val="0000FF"/>
                </a:solidFill>
              </a:rPr>
              <a:t>, </a:t>
            </a:r>
            <a:r>
              <a:rPr lang="en-US" sz="2800" dirty="0" err="1">
                <a:solidFill>
                  <a:srgbClr val="0000FF"/>
                </a:solidFill>
              </a:rPr>
              <a:t>khung</a:t>
            </a:r>
            <a:r>
              <a:rPr lang="en-US" sz="2800" dirty="0">
                <a:solidFill>
                  <a:srgbClr val="0000FF"/>
                </a:solidFill>
              </a:rPr>
              <a:t> </a:t>
            </a:r>
            <a:r>
              <a:rPr lang="en-US" sz="2800" dirty="0" err="1">
                <a:solidFill>
                  <a:srgbClr val="0000FF"/>
                </a:solidFill>
              </a:rPr>
              <a:t>kính</a:t>
            </a:r>
            <a:r>
              <a:rPr lang="en-US" sz="2800" dirty="0">
                <a:solidFill>
                  <a:srgbClr val="0000FF"/>
                </a:solidFill>
              </a:rPr>
              <a:t>, </a:t>
            </a:r>
            <a:r>
              <a:rPr lang="en-US" sz="2800" dirty="0" err="1">
                <a:solidFill>
                  <a:srgbClr val="0000FF"/>
                </a:solidFill>
              </a:rPr>
              <a:t>tay</a:t>
            </a:r>
            <a:r>
              <a:rPr lang="en-US" sz="2800" dirty="0">
                <a:solidFill>
                  <a:srgbClr val="0000FF"/>
                </a:solidFill>
              </a:rPr>
              <a:t> </a:t>
            </a:r>
            <a:r>
              <a:rPr lang="en-US" sz="2800" dirty="0" err="1">
                <a:solidFill>
                  <a:srgbClr val="0000FF"/>
                </a:solidFill>
              </a:rPr>
              <a:t>cầm</a:t>
            </a:r>
            <a:r>
              <a:rPr lang="en-US" sz="2800" dirty="0">
                <a:solidFill>
                  <a:srgbClr val="0000FF"/>
                </a:solidFill>
              </a:rPr>
              <a:t> ( </a:t>
            </a:r>
            <a:r>
              <a:rPr lang="en-US" sz="2800" dirty="0" err="1">
                <a:solidFill>
                  <a:srgbClr val="0000FF"/>
                </a:solidFill>
              </a:rPr>
              <a:t>giá</a:t>
            </a:r>
            <a:r>
              <a:rPr lang="en-US" sz="2800" dirty="0">
                <a:solidFill>
                  <a:srgbClr val="0000FF"/>
                </a:solidFill>
              </a:rPr>
              <a:t> </a:t>
            </a:r>
            <a:r>
              <a:rPr lang="en-US" sz="2800" dirty="0" err="1">
                <a:solidFill>
                  <a:srgbClr val="0000FF"/>
                </a:solidFill>
              </a:rPr>
              <a:t>đỡ</a:t>
            </a:r>
            <a:r>
              <a:rPr lang="en-US" sz="2800" dirty="0">
                <a:solidFill>
                  <a:srgbClr val="0000FF"/>
                </a:solidFill>
              </a:rPr>
              <a:t>)</a:t>
            </a:r>
            <a:endParaRPr lang="vi-VN" sz="2800" dirty="0">
              <a:solidFill>
                <a:srgbClr val="0000FF"/>
              </a:solidFill>
            </a:endParaRPr>
          </a:p>
          <a:p>
            <a:r>
              <a:rPr lang="en-US" sz="2800" dirty="0">
                <a:solidFill>
                  <a:srgbClr val="0000FF"/>
                </a:solidFill>
              </a:rPr>
              <a:t>+ </a:t>
            </a:r>
            <a:r>
              <a:rPr lang="en-US" sz="2800" dirty="0" err="1">
                <a:solidFill>
                  <a:srgbClr val="0000FF"/>
                </a:solidFill>
              </a:rPr>
              <a:t>cách</a:t>
            </a:r>
            <a:r>
              <a:rPr lang="en-US" sz="2800" dirty="0">
                <a:solidFill>
                  <a:srgbClr val="0000FF"/>
                </a:solidFill>
              </a:rPr>
              <a:t> </a:t>
            </a:r>
            <a:r>
              <a:rPr lang="en-US" sz="2800" dirty="0" err="1">
                <a:solidFill>
                  <a:srgbClr val="0000FF"/>
                </a:solidFill>
              </a:rPr>
              <a:t>sử</a:t>
            </a:r>
            <a:r>
              <a:rPr lang="en-US" sz="2800" dirty="0">
                <a:solidFill>
                  <a:srgbClr val="0000FF"/>
                </a:solidFill>
              </a:rPr>
              <a:t> </a:t>
            </a:r>
            <a:r>
              <a:rPr lang="en-US" sz="2800" dirty="0" err="1">
                <a:solidFill>
                  <a:srgbClr val="0000FF"/>
                </a:solidFill>
              </a:rPr>
              <a:t>dụng</a:t>
            </a:r>
            <a:r>
              <a:rPr lang="en-US" sz="2800" dirty="0">
                <a:solidFill>
                  <a:srgbClr val="0000FF"/>
                </a:solidFill>
              </a:rPr>
              <a:t>: </a:t>
            </a:r>
            <a:r>
              <a:rPr lang="en-US" sz="2800" dirty="0" err="1">
                <a:solidFill>
                  <a:srgbClr val="0000FF"/>
                </a:solidFill>
              </a:rPr>
              <a:t>Tay</a:t>
            </a:r>
            <a:r>
              <a:rPr lang="en-US" sz="2800" dirty="0">
                <a:solidFill>
                  <a:srgbClr val="0000FF"/>
                </a:solidFill>
              </a:rPr>
              <a:t> </a:t>
            </a:r>
            <a:r>
              <a:rPr lang="en-US" sz="2800" dirty="0" err="1">
                <a:solidFill>
                  <a:srgbClr val="0000FF"/>
                </a:solidFill>
              </a:rPr>
              <a:t>cầm</a:t>
            </a:r>
            <a:r>
              <a:rPr lang="en-US" sz="2800" dirty="0">
                <a:solidFill>
                  <a:srgbClr val="0000FF"/>
                </a:solidFill>
              </a:rPr>
              <a:t> </a:t>
            </a:r>
            <a:r>
              <a:rPr lang="en-US" sz="2800" dirty="0" err="1">
                <a:solidFill>
                  <a:srgbClr val="0000FF"/>
                </a:solidFill>
              </a:rPr>
              <a:t>kính</a:t>
            </a:r>
            <a:r>
              <a:rPr lang="en-US" sz="2800" dirty="0">
                <a:solidFill>
                  <a:srgbClr val="0000FF"/>
                </a:solidFill>
              </a:rPr>
              <a:t> </a:t>
            </a:r>
            <a:r>
              <a:rPr lang="en-US" sz="2800" dirty="0" err="1">
                <a:solidFill>
                  <a:srgbClr val="0000FF"/>
                </a:solidFill>
              </a:rPr>
              <a:t>lúp</a:t>
            </a:r>
            <a:r>
              <a:rPr lang="en-US" sz="2800" dirty="0">
                <a:solidFill>
                  <a:srgbClr val="0000FF"/>
                </a:solidFill>
              </a:rPr>
              <a:t> </a:t>
            </a:r>
            <a:r>
              <a:rPr lang="en-US" sz="2800" dirty="0" err="1">
                <a:solidFill>
                  <a:srgbClr val="0000FF"/>
                </a:solidFill>
              </a:rPr>
              <a:t>để</a:t>
            </a:r>
            <a:r>
              <a:rPr lang="en-US" sz="2800" dirty="0">
                <a:solidFill>
                  <a:srgbClr val="0000FF"/>
                </a:solidFill>
              </a:rPr>
              <a:t> </a:t>
            </a:r>
            <a:r>
              <a:rPr lang="en-US" sz="2800" dirty="0" err="1">
                <a:solidFill>
                  <a:srgbClr val="0000FF"/>
                </a:solidFill>
              </a:rPr>
              <a:t>điều</a:t>
            </a:r>
            <a:r>
              <a:rPr lang="en-US" sz="2800" dirty="0">
                <a:solidFill>
                  <a:srgbClr val="0000FF"/>
                </a:solidFill>
              </a:rPr>
              <a:t> </a:t>
            </a:r>
            <a:r>
              <a:rPr lang="en-US" sz="2800" dirty="0" err="1">
                <a:solidFill>
                  <a:srgbClr val="0000FF"/>
                </a:solidFill>
              </a:rPr>
              <a:t>chỉnh</a:t>
            </a:r>
            <a:r>
              <a:rPr lang="en-US" sz="2800" dirty="0">
                <a:solidFill>
                  <a:srgbClr val="0000FF"/>
                </a:solidFill>
              </a:rPr>
              <a:t> </a:t>
            </a:r>
            <a:r>
              <a:rPr lang="en-US" sz="2800" dirty="0" err="1">
                <a:solidFill>
                  <a:srgbClr val="0000FF"/>
                </a:solidFill>
              </a:rPr>
              <a:t>khoảng</a:t>
            </a:r>
            <a:r>
              <a:rPr lang="en-US" sz="2800" dirty="0">
                <a:solidFill>
                  <a:srgbClr val="0000FF"/>
                </a:solidFill>
              </a:rPr>
              <a:t> </a:t>
            </a:r>
            <a:r>
              <a:rPr lang="en-US" sz="2800" dirty="0" err="1">
                <a:solidFill>
                  <a:srgbClr val="0000FF"/>
                </a:solidFill>
              </a:rPr>
              <a:t>cách</a:t>
            </a:r>
            <a:r>
              <a:rPr lang="en-US" sz="2800" dirty="0">
                <a:solidFill>
                  <a:srgbClr val="0000FF"/>
                </a:solidFill>
              </a:rPr>
              <a:t> </a:t>
            </a:r>
            <a:r>
              <a:rPr lang="en-US" sz="2800" dirty="0" err="1">
                <a:solidFill>
                  <a:srgbClr val="0000FF"/>
                </a:solidFill>
              </a:rPr>
              <a:t>giữa</a:t>
            </a:r>
            <a:r>
              <a:rPr lang="en-US" sz="2800" dirty="0">
                <a:solidFill>
                  <a:srgbClr val="0000FF"/>
                </a:solidFill>
              </a:rPr>
              <a:t> </a:t>
            </a:r>
            <a:r>
              <a:rPr lang="en-US" sz="2800" dirty="0" err="1">
                <a:solidFill>
                  <a:srgbClr val="0000FF"/>
                </a:solidFill>
              </a:rPr>
              <a:t>kính</a:t>
            </a:r>
            <a:r>
              <a:rPr lang="en-US" sz="2800" dirty="0">
                <a:solidFill>
                  <a:srgbClr val="0000FF"/>
                </a:solidFill>
              </a:rPr>
              <a:t> </a:t>
            </a:r>
            <a:r>
              <a:rPr lang="en-US" sz="2800" dirty="0" err="1">
                <a:solidFill>
                  <a:srgbClr val="0000FF"/>
                </a:solidFill>
              </a:rPr>
              <a:t>với</a:t>
            </a:r>
            <a:r>
              <a:rPr lang="en-US" sz="2800" dirty="0">
                <a:solidFill>
                  <a:srgbClr val="0000FF"/>
                </a:solidFill>
              </a:rPr>
              <a:t> </a:t>
            </a:r>
            <a:r>
              <a:rPr lang="en-US" sz="2800" dirty="0" err="1">
                <a:solidFill>
                  <a:srgbClr val="0000FF"/>
                </a:solidFill>
              </a:rPr>
              <a:t>vật</a:t>
            </a:r>
            <a:r>
              <a:rPr lang="en-US" sz="2800" dirty="0">
                <a:solidFill>
                  <a:srgbClr val="0000FF"/>
                </a:solidFill>
              </a:rPr>
              <a:t> </a:t>
            </a:r>
            <a:r>
              <a:rPr lang="en-US" sz="2800" dirty="0" err="1">
                <a:solidFill>
                  <a:srgbClr val="0000FF"/>
                </a:solidFill>
              </a:rPr>
              <a:t>cần</a:t>
            </a:r>
            <a:r>
              <a:rPr lang="en-US" sz="2800" dirty="0">
                <a:solidFill>
                  <a:srgbClr val="0000FF"/>
                </a:solidFill>
              </a:rPr>
              <a:t> </a:t>
            </a:r>
            <a:r>
              <a:rPr lang="en-US" sz="2800" dirty="0" err="1">
                <a:solidFill>
                  <a:srgbClr val="0000FF"/>
                </a:solidFill>
              </a:rPr>
              <a:t>quan</a:t>
            </a:r>
            <a:r>
              <a:rPr lang="en-US" sz="2800" dirty="0">
                <a:solidFill>
                  <a:srgbClr val="0000FF"/>
                </a:solidFill>
              </a:rPr>
              <a:t> </a:t>
            </a:r>
            <a:r>
              <a:rPr lang="en-US" sz="2800" dirty="0" err="1">
                <a:solidFill>
                  <a:srgbClr val="0000FF"/>
                </a:solidFill>
              </a:rPr>
              <a:t>sát</a:t>
            </a:r>
            <a:r>
              <a:rPr lang="en-US" sz="2800" dirty="0">
                <a:solidFill>
                  <a:srgbClr val="0000FF"/>
                </a:solidFill>
              </a:rPr>
              <a:t> </a:t>
            </a:r>
            <a:r>
              <a:rPr lang="en-US" sz="2800" dirty="0" err="1">
                <a:solidFill>
                  <a:srgbClr val="0000FF"/>
                </a:solidFill>
              </a:rPr>
              <a:t>cho</a:t>
            </a:r>
            <a:r>
              <a:rPr lang="en-US" sz="2800" dirty="0">
                <a:solidFill>
                  <a:srgbClr val="0000FF"/>
                </a:solidFill>
              </a:rPr>
              <a:t> </a:t>
            </a:r>
            <a:r>
              <a:rPr lang="en-US" sz="2800" dirty="0" err="1">
                <a:solidFill>
                  <a:srgbClr val="0000FF"/>
                </a:solidFill>
              </a:rPr>
              <a:t>tới</a:t>
            </a:r>
            <a:r>
              <a:rPr lang="en-US" sz="2800" dirty="0">
                <a:solidFill>
                  <a:srgbClr val="0000FF"/>
                </a:solidFill>
              </a:rPr>
              <a:t> </a:t>
            </a:r>
            <a:r>
              <a:rPr lang="en-US" sz="2800" dirty="0" err="1">
                <a:solidFill>
                  <a:srgbClr val="0000FF"/>
                </a:solidFill>
              </a:rPr>
              <a:t>khi</a:t>
            </a:r>
            <a:r>
              <a:rPr lang="en-US" sz="2800" dirty="0">
                <a:solidFill>
                  <a:srgbClr val="0000FF"/>
                </a:solidFill>
              </a:rPr>
              <a:t> </a:t>
            </a:r>
            <a:r>
              <a:rPr lang="en-US" sz="2800" dirty="0" err="1">
                <a:solidFill>
                  <a:srgbClr val="0000FF"/>
                </a:solidFill>
              </a:rPr>
              <a:t>quan</a:t>
            </a:r>
            <a:r>
              <a:rPr lang="en-US" sz="2800" dirty="0">
                <a:solidFill>
                  <a:srgbClr val="0000FF"/>
                </a:solidFill>
              </a:rPr>
              <a:t> </a:t>
            </a:r>
            <a:r>
              <a:rPr lang="en-US" sz="2800" dirty="0" err="1">
                <a:solidFill>
                  <a:srgbClr val="0000FF"/>
                </a:solidFill>
              </a:rPr>
              <a:t>sát</a:t>
            </a:r>
            <a:r>
              <a:rPr lang="en-US" sz="2800" dirty="0">
                <a:solidFill>
                  <a:srgbClr val="0000FF"/>
                </a:solidFill>
              </a:rPr>
              <a:t> </a:t>
            </a:r>
            <a:r>
              <a:rPr lang="en-US" sz="2800" dirty="0" err="1">
                <a:solidFill>
                  <a:srgbClr val="0000FF"/>
                </a:solidFill>
              </a:rPr>
              <a:t>rõ</a:t>
            </a:r>
            <a:r>
              <a:rPr lang="en-US" sz="2800" dirty="0">
                <a:solidFill>
                  <a:srgbClr val="0000FF"/>
                </a:solidFill>
              </a:rPr>
              <a:t> </a:t>
            </a:r>
            <a:r>
              <a:rPr lang="en-US" sz="2800" dirty="0" err="1">
                <a:solidFill>
                  <a:srgbClr val="0000FF"/>
                </a:solidFill>
              </a:rPr>
              <a:t>vật</a:t>
            </a:r>
            <a:r>
              <a:rPr lang="en-US" sz="2800" dirty="0">
                <a:solidFill>
                  <a:srgbClr val="0000FF"/>
                </a:solidFill>
              </a:rPr>
              <a:t>. </a:t>
            </a:r>
            <a:endParaRPr lang="vi-VN" sz="2800" dirty="0">
              <a:solidFill>
                <a:srgbClr val="0000FF"/>
              </a:solidFill>
            </a:endParaRPr>
          </a:p>
          <a:p>
            <a:r>
              <a:rPr lang="en-US" sz="2800" dirty="0" err="1">
                <a:solidFill>
                  <a:srgbClr val="0000FF"/>
                </a:solidFill>
              </a:rPr>
              <a:t>Kính</a:t>
            </a:r>
            <a:r>
              <a:rPr lang="en-US" sz="2800" dirty="0">
                <a:solidFill>
                  <a:srgbClr val="0000FF"/>
                </a:solidFill>
              </a:rPr>
              <a:t> </a:t>
            </a:r>
            <a:r>
              <a:rPr lang="en-US" sz="2800" dirty="0" err="1">
                <a:solidFill>
                  <a:srgbClr val="0000FF"/>
                </a:solidFill>
              </a:rPr>
              <a:t>lúp</a:t>
            </a:r>
            <a:r>
              <a:rPr lang="en-US" sz="2800" dirty="0">
                <a:solidFill>
                  <a:srgbClr val="0000FF"/>
                </a:solidFill>
              </a:rPr>
              <a:t> </a:t>
            </a:r>
            <a:r>
              <a:rPr lang="en-US" sz="2800" dirty="0" err="1">
                <a:solidFill>
                  <a:srgbClr val="0000FF"/>
                </a:solidFill>
              </a:rPr>
              <a:t>được</a:t>
            </a:r>
            <a:r>
              <a:rPr lang="en-US" sz="2800" dirty="0">
                <a:solidFill>
                  <a:srgbClr val="0000FF"/>
                </a:solidFill>
              </a:rPr>
              <a:t> </a:t>
            </a:r>
            <a:r>
              <a:rPr lang="en-US" sz="2800" dirty="0" err="1">
                <a:solidFill>
                  <a:srgbClr val="0000FF"/>
                </a:solidFill>
              </a:rPr>
              <a:t>sử</a:t>
            </a:r>
            <a:r>
              <a:rPr lang="en-US" sz="2800" dirty="0">
                <a:solidFill>
                  <a:srgbClr val="0000FF"/>
                </a:solidFill>
              </a:rPr>
              <a:t> </a:t>
            </a:r>
            <a:r>
              <a:rPr lang="en-US" sz="2800" dirty="0" err="1">
                <a:solidFill>
                  <a:srgbClr val="0000FF"/>
                </a:solidFill>
              </a:rPr>
              <a:t>dụng</a:t>
            </a:r>
            <a:r>
              <a:rPr lang="en-US" sz="2800" dirty="0">
                <a:solidFill>
                  <a:srgbClr val="0000FF"/>
                </a:solidFill>
              </a:rPr>
              <a:t> </a:t>
            </a:r>
            <a:r>
              <a:rPr lang="en-US" sz="2800" dirty="0" err="1">
                <a:solidFill>
                  <a:srgbClr val="0000FF"/>
                </a:solidFill>
              </a:rPr>
              <a:t>quan</a:t>
            </a:r>
            <a:r>
              <a:rPr lang="en-US" sz="2800" dirty="0">
                <a:solidFill>
                  <a:srgbClr val="0000FF"/>
                </a:solidFill>
              </a:rPr>
              <a:t> </a:t>
            </a:r>
            <a:r>
              <a:rPr lang="en-US" sz="2800" dirty="0" err="1">
                <a:solidFill>
                  <a:srgbClr val="0000FF"/>
                </a:solidFill>
              </a:rPr>
              <a:t>sát</a:t>
            </a:r>
            <a:r>
              <a:rPr lang="en-US" sz="2800" dirty="0">
                <a:solidFill>
                  <a:srgbClr val="0000FF"/>
                </a:solidFill>
              </a:rPr>
              <a:t> </a:t>
            </a:r>
            <a:r>
              <a:rPr lang="en-US" sz="2800" dirty="0" err="1">
                <a:solidFill>
                  <a:srgbClr val="0000FF"/>
                </a:solidFill>
              </a:rPr>
              <a:t>rõ</a:t>
            </a:r>
            <a:r>
              <a:rPr lang="en-US" sz="2800" dirty="0">
                <a:solidFill>
                  <a:srgbClr val="0000FF"/>
                </a:solidFill>
              </a:rPr>
              <a:t> </a:t>
            </a:r>
            <a:r>
              <a:rPr lang="en-US" sz="2800" dirty="0" err="1">
                <a:solidFill>
                  <a:srgbClr val="0000FF"/>
                </a:solidFill>
              </a:rPr>
              <a:t>hơn</a:t>
            </a:r>
            <a:r>
              <a:rPr lang="en-US" sz="2800" dirty="0">
                <a:solidFill>
                  <a:srgbClr val="0000FF"/>
                </a:solidFill>
              </a:rPr>
              <a:t> </a:t>
            </a:r>
            <a:r>
              <a:rPr lang="en-US" sz="2800" dirty="0" err="1">
                <a:solidFill>
                  <a:srgbClr val="0000FF"/>
                </a:solidFill>
              </a:rPr>
              <a:t>các</a:t>
            </a:r>
            <a:r>
              <a:rPr lang="en-US" sz="2800" dirty="0">
                <a:solidFill>
                  <a:srgbClr val="0000FF"/>
                </a:solidFill>
              </a:rPr>
              <a:t> </a:t>
            </a:r>
            <a:r>
              <a:rPr lang="en-US" sz="2800" dirty="0" err="1">
                <a:solidFill>
                  <a:srgbClr val="0000FF"/>
                </a:solidFill>
              </a:rPr>
              <a:t>vật</a:t>
            </a:r>
            <a:r>
              <a:rPr lang="en-US" sz="2800" dirty="0">
                <a:solidFill>
                  <a:srgbClr val="0000FF"/>
                </a:solidFill>
              </a:rPr>
              <a:t> </a:t>
            </a:r>
            <a:r>
              <a:rPr lang="en-US" sz="2800" dirty="0" err="1">
                <a:solidFill>
                  <a:srgbClr val="0000FF"/>
                </a:solidFill>
              </a:rPr>
              <a:t>thể</a:t>
            </a:r>
            <a:r>
              <a:rPr lang="en-US" sz="2800" dirty="0">
                <a:solidFill>
                  <a:srgbClr val="0000FF"/>
                </a:solidFill>
              </a:rPr>
              <a:t> </a:t>
            </a:r>
            <a:r>
              <a:rPr lang="en-US" sz="2800" dirty="0" err="1">
                <a:solidFill>
                  <a:srgbClr val="0000FF"/>
                </a:solidFill>
              </a:rPr>
              <a:t>nhỏ</a:t>
            </a:r>
            <a:r>
              <a:rPr lang="en-US" sz="2800" dirty="0">
                <a:solidFill>
                  <a:srgbClr val="0000FF"/>
                </a:solidFill>
              </a:rPr>
              <a:t> </a:t>
            </a:r>
            <a:r>
              <a:rPr lang="en-US" sz="2800" dirty="0" err="1">
                <a:solidFill>
                  <a:srgbClr val="0000FF"/>
                </a:solidFill>
              </a:rPr>
              <a:t>mà</a:t>
            </a:r>
            <a:r>
              <a:rPr lang="en-US" sz="2800" dirty="0">
                <a:solidFill>
                  <a:srgbClr val="0000FF"/>
                </a:solidFill>
              </a:rPr>
              <a:t> </a:t>
            </a:r>
            <a:r>
              <a:rPr lang="en-US" sz="2800" dirty="0" err="1">
                <a:solidFill>
                  <a:srgbClr val="0000FF"/>
                </a:solidFill>
              </a:rPr>
              <a:t>mắt</a:t>
            </a:r>
            <a:r>
              <a:rPr lang="en-US" sz="2800" dirty="0">
                <a:solidFill>
                  <a:srgbClr val="0000FF"/>
                </a:solidFill>
              </a:rPr>
              <a:t> </a:t>
            </a:r>
            <a:r>
              <a:rPr lang="en-US" sz="2800" dirty="0" err="1">
                <a:solidFill>
                  <a:srgbClr val="0000FF"/>
                </a:solidFill>
              </a:rPr>
              <a:t>thường</a:t>
            </a:r>
            <a:r>
              <a:rPr lang="en-US" sz="2800" dirty="0">
                <a:solidFill>
                  <a:srgbClr val="0000FF"/>
                </a:solidFill>
              </a:rPr>
              <a:t> </a:t>
            </a:r>
            <a:r>
              <a:rPr lang="en-US" sz="2800" dirty="0" err="1">
                <a:solidFill>
                  <a:srgbClr val="0000FF"/>
                </a:solidFill>
              </a:rPr>
              <a:t>khó</a:t>
            </a:r>
            <a:r>
              <a:rPr lang="en-US" sz="2800" dirty="0">
                <a:solidFill>
                  <a:srgbClr val="0000FF"/>
                </a:solidFill>
              </a:rPr>
              <a:t> </a:t>
            </a:r>
            <a:r>
              <a:rPr lang="en-US" sz="2800" dirty="0" err="1" smtClean="0">
                <a:solidFill>
                  <a:srgbClr val="0000FF"/>
                </a:solidFill>
              </a:rPr>
              <a:t>quan</a:t>
            </a:r>
            <a:r>
              <a:rPr lang="en-US" sz="2800" dirty="0" smtClean="0">
                <a:solidFill>
                  <a:srgbClr val="0000FF"/>
                </a:solidFill>
              </a:rPr>
              <a:t> </a:t>
            </a:r>
            <a:r>
              <a:rPr lang="vi-VN" sz="2800" dirty="0" smtClean="0">
                <a:solidFill>
                  <a:srgbClr val="0000FF"/>
                </a:solidFill>
              </a:rPr>
              <a:t>sát</a:t>
            </a:r>
            <a:r>
              <a:rPr lang="en-US" sz="2800" dirty="0" smtClean="0">
                <a:solidFill>
                  <a:srgbClr val="0000FF"/>
                </a:solidFill>
              </a:rPr>
              <a:t> </a:t>
            </a:r>
            <a:endParaRPr lang="vi-VN" sz="2800" dirty="0">
              <a:solidFill>
                <a:srgbClr val="0000FF"/>
              </a:solidFill>
            </a:endParaRPr>
          </a:p>
        </p:txBody>
      </p:sp>
      <p:sp>
        <p:nvSpPr>
          <p:cNvPr id="7" name="TextBox 6"/>
          <p:cNvSpPr txBox="1"/>
          <p:nvPr/>
        </p:nvSpPr>
        <p:spPr>
          <a:xfrm>
            <a:off x="1106432" y="643091"/>
            <a:ext cx="1677254" cy="400110"/>
          </a:xfrm>
          <a:prstGeom prst="rect">
            <a:avLst/>
          </a:prstGeom>
          <a:noFill/>
        </p:spPr>
        <p:txBody>
          <a:bodyPr wrap="none" rtlCol="0">
            <a:spAutoFit/>
          </a:bodyPr>
          <a:lstStyle/>
          <a:p>
            <a:r>
              <a:rPr lang="vi-VN" sz="2000" b="1" u="sng" dirty="0" smtClean="0">
                <a:solidFill>
                  <a:srgbClr val="FF0000"/>
                </a:solidFill>
                <a:latin typeface="Time  NEW ROMAN NEWROMAN s New Roman"/>
              </a:rPr>
              <a:t>1.KÍNH LÚP </a:t>
            </a:r>
            <a:endParaRPr lang="vi-VN" sz="2000" b="1" u="sng" dirty="0">
              <a:solidFill>
                <a:srgbClr val="FF0000"/>
              </a:solidFill>
              <a:latin typeface="Time  NEW ROMAN NEWROMAN s New Roman"/>
            </a:endParaRPr>
          </a:p>
        </p:txBody>
      </p:sp>
    </p:spTree>
    <p:extLst>
      <p:ext uri="{BB962C8B-B14F-4D97-AF65-F5344CB8AC3E}">
        <p14:creationId xmlns:p14="http://schemas.microsoft.com/office/powerpoint/2010/main" val="204690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www.themegallery.com</a:t>
            </a:r>
            <a:endParaRPr lang="en-US"/>
          </a:p>
        </p:txBody>
      </p:sp>
      <p:sp>
        <p:nvSpPr>
          <p:cNvPr id="46083" name="Rectangle 2"/>
          <p:cNvSpPr>
            <a:spLocks noGrp="1" noChangeArrowheads="1"/>
          </p:cNvSpPr>
          <p:nvPr>
            <p:ph type="title"/>
          </p:nvPr>
        </p:nvSpPr>
        <p:spPr/>
        <p:txBody>
          <a:bodyPr/>
          <a:lstStyle/>
          <a:p>
            <a:pPr eaLnBrk="1" hangingPunct="1"/>
            <a:r>
              <a:rPr lang="en-US" altLang="en-US" sz="2000" b="1" smtClean="0"/>
              <a:t>4. KÍNH LÚP VÀ KÍNH HIỂN VI QUANG HỌC – THỰC HÀNH SỬ DỤNG</a:t>
            </a:r>
            <a:endParaRPr lang="en-US" altLang="en-US" sz="2000" smtClean="0"/>
          </a:p>
        </p:txBody>
      </p:sp>
      <p:sp>
        <p:nvSpPr>
          <p:cNvPr id="3" name="Rectangle 2"/>
          <p:cNvSpPr/>
          <p:nvPr/>
        </p:nvSpPr>
        <p:spPr>
          <a:xfrm>
            <a:off x="6372225" y="6477000"/>
            <a:ext cx="1704975" cy="23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Content Placeholder 5"/>
          <p:cNvSpPr>
            <a:spLocks noGrp="1"/>
          </p:cNvSpPr>
          <p:nvPr>
            <p:ph idx="1"/>
          </p:nvPr>
        </p:nvSpPr>
        <p:spPr>
          <a:xfrm>
            <a:off x="501650" y="1255713"/>
            <a:ext cx="7570788" cy="1525587"/>
          </a:xfrm>
        </p:spPr>
        <p:txBody>
          <a:bodyPr>
            <a:normAutofit lnSpcReduction="10000"/>
          </a:bodyPr>
          <a:lstStyle/>
          <a:p>
            <a:pPr marL="0" indent="0" algn="just">
              <a:buFont typeface="Wingdings" pitchFamily="2" charset="2"/>
              <a:buNone/>
              <a:defRPr/>
            </a:pPr>
            <a:r>
              <a:rPr lang="en-US" sz="1800" dirty="0" smtClean="0"/>
              <a:t>Xem video; Đọc SGK và quan sát hình 3.8-3.9</a:t>
            </a:r>
            <a:r>
              <a:rPr lang="en-US" sz="1800" dirty="0"/>
              <a:t>. SGK trang 16, </a:t>
            </a:r>
            <a:r>
              <a:rPr lang="en-US" sz="1800" dirty="0" smtClean="0"/>
              <a:t>17, </a:t>
            </a:r>
            <a:r>
              <a:rPr lang="en-US" sz="1800" dirty="0"/>
              <a:t>trả lời câu hỏi và </a:t>
            </a:r>
            <a:r>
              <a:rPr lang="en-US" sz="1800" dirty="0" smtClean="0"/>
              <a:t>TH:</a:t>
            </a:r>
            <a:endParaRPr lang="en-US" sz="1800" dirty="0"/>
          </a:p>
          <a:p>
            <a:pPr algn="just">
              <a:defRPr/>
            </a:pPr>
            <a:endParaRPr lang="en-US" sz="1800" dirty="0" smtClean="0"/>
          </a:p>
          <a:p>
            <a:pPr algn="just">
              <a:defRPr/>
            </a:pPr>
            <a:r>
              <a:rPr lang="en-US" sz="1800" dirty="0"/>
              <a:t>Câu 2. Tác dụng của kính hiển vi quang học? Cấu tạo, cách sử dụng, bảo quản kính hiển vi quang học? </a:t>
            </a:r>
          </a:p>
        </p:txBody>
      </p:sp>
      <p:sp>
        <p:nvSpPr>
          <p:cNvPr id="2" name="Oval 1">
            <a:hlinkClick r:id="rId2" action="ppaction://hlinkfile"/>
          </p:cNvPr>
          <p:cNvSpPr/>
          <p:nvPr/>
        </p:nvSpPr>
        <p:spPr>
          <a:xfrm>
            <a:off x="3352800" y="2819400"/>
            <a:ext cx="1219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video</a:t>
            </a:r>
            <a:endParaRPr lang="vi-VN" dirty="0"/>
          </a:p>
        </p:txBody>
      </p:sp>
    </p:spTree>
    <p:extLst>
      <p:ext uri="{BB962C8B-B14F-4D97-AF65-F5344CB8AC3E}">
        <p14:creationId xmlns:p14="http://schemas.microsoft.com/office/powerpoint/2010/main" val="18116403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45562"/>
            <a:ext cx="3760966" cy="400110"/>
          </a:xfrm>
          <a:prstGeom prst="rect">
            <a:avLst/>
          </a:prstGeom>
          <a:noFill/>
        </p:spPr>
        <p:txBody>
          <a:bodyPr wrap="none" rtlCol="0">
            <a:spAutoFit/>
          </a:bodyPr>
          <a:lstStyle/>
          <a:p>
            <a:r>
              <a:rPr lang="vi-VN" sz="2000" b="1" u="sng" dirty="0">
                <a:solidFill>
                  <a:srgbClr val="FF0000"/>
                </a:solidFill>
                <a:latin typeface="Time  NEW ROMAN NEWROMAN s New Roman"/>
              </a:rPr>
              <a:t>2</a:t>
            </a:r>
            <a:r>
              <a:rPr lang="vi-VN" sz="2000" b="1" u="sng" dirty="0" smtClean="0">
                <a:solidFill>
                  <a:srgbClr val="FF0000"/>
                </a:solidFill>
                <a:latin typeface="Time  NEW ROMAN NEWROMAN s New Roman"/>
              </a:rPr>
              <a:t>.KÍNH HIỂN VI QUANG HỌC </a:t>
            </a:r>
            <a:endParaRPr lang="vi-VN" sz="2000" b="1" u="sng" dirty="0">
              <a:solidFill>
                <a:srgbClr val="FF0000"/>
              </a:solidFill>
              <a:latin typeface="Time  NEW ROMAN NEWROMAN s New Roman"/>
            </a:endParaRPr>
          </a:p>
        </p:txBody>
      </p:sp>
      <p:pic>
        <p:nvPicPr>
          <p:cNvPr id="5" name="Picture 4" descr="Diagram, engineering drawing&#10;&#10;Description automatically gener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45672"/>
            <a:ext cx="8305800" cy="5269328"/>
          </a:xfrm>
          <a:prstGeom prst="rect">
            <a:avLst/>
          </a:prstGeom>
          <a:noFill/>
          <a:ln>
            <a:noFill/>
          </a:ln>
        </p:spPr>
      </p:pic>
      <p:sp>
        <p:nvSpPr>
          <p:cNvPr id="6" name="Rectangle 5"/>
          <p:cNvSpPr/>
          <p:nvPr/>
        </p:nvSpPr>
        <p:spPr>
          <a:xfrm>
            <a:off x="6934200" y="1043201"/>
            <a:ext cx="1981200"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bg1"/>
                </a:solidFill>
              </a:rPr>
              <a:t>? Quan sát hình ghi nhớ và hoàn thành hình câm sau</a:t>
            </a:r>
            <a:r>
              <a:rPr lang="vi-VN" sz="2400" b="1" dirty="0" smtClean="0"/>
              <a:t>?</a:t>
            </a:r>
            <a:endParaRPr lang="vi-VN" sz="2400" b="1" dirty="0"/>
          </a:p>
        </p:txBody>
      </p:sp>
    </p:spTree>
    <p:extLst>
      <p:ext uri="{BB962C8B-B14F-4D97-AF65-F5344CB8AC3E}">
        <p14:creationId xmlns:p14="http://schemas.microsoft.com/office/powerpoint/2010/main" val="249046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dirty="0" smtClean="0"/>
              <a:t>Hoàn thành hình câm sau:</a:t>
            </a:r>
            <a:endParaRPr lang="vi-VN" dirty="0"/>
          </a:p>
        </p:txBody>
      </p:sp>
      <p:pic>
        <p:nvPicPr>
          <p:cNvPr id="4" name="Picture 3" descr="Diagram, engineering drawing&#10;&#10;Description automatically gener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32271"/>
            <a:ext cx="8381999" cy="4876800"/>
          </a:xfrm>
          <a:prstGeom prst="rect">
            <a:avLst/>
          </a:prstGeom>
          <a:noFill/>
          <a:ln>
            <a:noFill/>
          </a:ln>
        </p:spPr>
      </p:pic>
      <p:sp>
        <p:nvSpPr>
          <p:cNvPr id="5" name="Rectangle 4"/>
          <p:cNvSpPr/>
          <p:nvPr/>
        </p:nvSpPr>
        <p:spPr>
          <a:xfrm>
            <a:off x="6629400" y="1043200"/>
            <a:ext cx="2514600" cy="5662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t>1.Thị</a:t>
            </a:r>
            <a:r>
              <a:rPr lang="en-US" sz="2000" dirty="0"/>
              <a:t> </a:t>
            </a:r>
            <a:r>
              <a:rPr lang="en-US" sz="2000" dirty="0" err="1"/>
              <a:t>kính</a:t>
            </a:r>
            <a:r>
              <a:rPr lang="en-US" sz="2000" dirty="0"/>
              <a:t>, </a:t>
            </a:r>
            <a:endParaRPr lang="en-US" sz="2000" dirty="0" smtClean="0"/>
          </a:p>
          <a:p>
            <a:r>
              <a:rPr lang="en-US" sz="2000" dirty="0" err="1" smtClean="0"/>
              <a:t>2.ống</a:t>
            </a:r>
            <a:r>
              <a:rPr lang="en-US" sz="2000" dirty="0" smtClean="0"/>
              <a:t> </a:t>
            </a:r>
            <a:r>
              <a:rPr lang="en-US" sz="2000" dirty="0" err="1"/>
              <a:t>kính</a:t>
            </a:r>
            <a:r>
              <a:rPr lang="en-US" sz="2000" dirty="0"/>
              <a:t>, </a:t>
            </a:r>
            <a:endParaRPr lang="en-US" sz="2000" dirty="0" smtClean="0"/>
          </a:p>
          <a:p>
            <a:r>
              <a:rPr lang="en-US" sz="2000" dirty="0" smtClean="0"/>
              <a:t>3</a:t>
            </a:r>
            <a:r>
              <a:rPr lang="en-US" sz="2000" dirty="0"/>
              <a:t>. </a:t>
            </a:r>
            <a:r>
              <a:rPr lang="en-US" sz="2000" dirty="0" err="1"/>
              <a:t>Vật</a:t>
            </a:r>
            <a:r>
              <a:rPr lang="en-US" sz="2000" dirty="0"/>
              <a:t> </a:t>
            </a:r>
            <a:r>
              <a:rPr lang="en-US" sz="2000" dirty="0" err="1"/>
              <a:t>kính</a:t>
            </a:r>
            <a:r>
              <a:rPr lang="en-US" sz="2000" dirty="0"/>
              <a:t>, </a:t>
            </a:r>
            <a:endParaRPr lang="en-US" sz="2000" dirty="0" smtClean="0"/>
          </a:p>
          <a:p>
            <a:r>
              <a:rPr lang="en-US" sz="2000" dirty="0" smtClean="0"/>
              <a:t>4</a:t>
            </a:r>
            <a:r>
              <a:rPr lang="en-US" sz="2000" dirty="0"/>
              <a:t>. </a:t>
            </a:r>
            <a:r>
              <a:rPr lang="en-US" sz="2000" dirty="0" err="1"/>
              <a:t>Thân</a:t>
            </a:r>
            <a:r>
              <a:rPr lang="en-US" sz="2000" dirty="0"/>
              <a:t> </a:t>
            </a:r>
            <a:r>
              <a:rPr lang="en-US" sz="2000" dirty="0" err="1"/>
              <a:t>kính</a:t>
            </a:r>
            <a:r>
              <a:rPr lang="en-US" sz="2000" dirty="0"/>
              <a:t> </a:t>
            </a:r>
            <a:r>
              <a:rPr lang="en-US" sz="2000" dirty="0" smtClean="0"/>
              <a:t>,</a:t>
            </a:r>
          </a:p>
          <a:p>
            <a:r>
              <a:rPr lang="en-US" sz="2000" dirty="0" smtClean="0"/>
              <a:t> </a:t>
            </a:r>
            <a:r>
              <a:rPr lang="en-US" sz="2000" dirty="0"/>
              <a:t>5. </a:t>
            </a:r>
            <a:r>
              <a:rPr lang="en-US" sz="2000" dirty="0" err="1"/>
              <a:t>Ốc</a:t>
            </a:r>
            <a:r>
              <a:rPr lang="en-US" sz="2000" dirty="0"/>
              <a:t> </a:t>
            </a:r>
            <a:r>
              <a:rPr lang="en-US" sz="2000" dirty="0" err="1"/>
              <a:t>sơ</a:t>
            </a:r>
            <a:r>
              <a:rPr lang="en-US" sz="2000" dirty="0"/>
              <a:t> </a:t>
            </a:r>
            <a:r>
              <a:rPr lang="en-US" sz="2000" dirty="0" err="1"/>
              <a:t>cấp</a:t>
            </a:r>
            <a:r>
              <a:rPr lang="en-US" sz="2000" dirty="0" smtClean="0"/>
              <a:t>,</a:t>
            </a:r>
          </a:p>
          <a:p>
            <a:r>
              <a:rPr lang="en-US" sz="2000" dirty="0" smtClean="0"/>
              <a:t> </a:t>
            </a:r>
            <a:r>
              <a:rPr lang="en-US" sz="2000" dirty="0"/>
              <a:t>6. </a:t>
            </a:r>
            <a:r>
              <a:rPr lang="en-US" sz="2000" dirty="0" err="1"/>
              <a:t>Ốc</a:t>
            </a:r>
            <a:r>
              <a:rPr lang="en-US" sz="2000" dirty="0"/>
              <a:t> vi </a:t>
            </a:r>
            <a:r>
              <a:rPr lang="en-US" sz="2000" dirty="0" err="1"/>
              <a:t>cấp</a:t>
            </a:r>
            <a:r>
              <a:rPr lang="en-US" sz="2000" dirty="0"/>
              <a:t>, </a:t>
            </a:r>
            <a:endParaRPr lang="en-US" sz="2000" dirty="0" smtClean="0"/>
          </a:p>
          <a:p>
            <a:r>
              <a:rPr lang="en-US" sz="2000" dirty="0" smtClean="0"/>
              <a:t>7</a:t>
            </a:r>
            <a:r>
              <a:rPr lang="en-US" sz="2000" dirty="0"/>
              <a:t>. </a:t>
            </a:r>
            <a:r>
              <a:rPr lang="en-US" sz="2000" dirty="0" err="1"/>
              <a:t>Công</a:t>
            </a:r>
            <a:r>
              <a:rPr lang="en-US" sz="2000" dirty="0"/>
              <a:t> </a:t>
            </a:r>
            <a:r>
              <a:rPr lang="en-US" sz="2000" dirty="0" err="1"/>
              <a:t>tắc</a:t>
            </a:r>
            <a:r>
              <a:rPr lang="en-US" sz="2000" dirty="0" smtClean="0"/>
              <a:t>,</a:t>
            </a:r>
          </a:p>
          <a:p>
            <a:r>
              <a:rPr lang="en-US" sz="2000" dirty="0" smtClean="0"/>
              <a:t> </a:t>
            </a:r>
            <a:r>
              <a:rPr lang="en-US" sz="2000" dirty="0"/>
              <a:t>8. </a:t>
            </a:r>
            <a:r>
              <a:rPr lang="en-US" sz="2000" dirty="0" err="1"/>
              <a:t>Ốc</a:t>
            </a:r>
            <a:r>
              <a:rPr lang="en-US" sz="2000" dirty="0"/>
              <a:t> </a:t>
            </a:r>
            <a:r>
              <a:rPr lang="en-US" sz="2000" dirty="0" err="1"/>
              <a:t>điều</a:t>
            </a:r>
            <a:r>
              <a:rPr lang="en-US" sz="2000" dirty="0"/>
              <a:t> </a:t>
            </a:r>
            <a:r>
              <a:rPr lang="en-US" sz="2000" dirty="0" err="1"/>
              <a:t>chỉnh</a:t>
            </a:r>
            <a:r>
              <a:rPr lang="en-US" sz="2000" dirty="0"/>
              <a:t> </a:t>
            </a:r>
            <a:r>
              <a:rPr lang="en-US" sz="2000" dirty="0" err="1"/>
              <a:t>nguồn</a:t>
            </a:r>
            <a:r>
              <a:rPr lang="en-US" sz="2000" dirty="0"/>
              <a:t> </a:t>
            </a:r>
            <a:r>
              <a:rPr lang="en-US" sz="2000" dirty="0" err="1"/>
              <a:t>sáng</a:t>
            </a:r>
            <a:r>
              <a:rPr lang="en-US" sz="2000" dirty="0" smtClean="0"/>
              <a:t>,</a:t>
            </a:r>
          </a:p>
          <a:p>
            <a:r>
              <a:rPr lang="en-US" sz="2000" dirty="0" smtClean="0"/>
              <a:t> </a:t>
            </a:r>
            <a:r>
              <a:rPr lang="en-US" sz="2000" dirty="0"/>
              <a:t>9 </a:t>
            </a:r>
            <a:r>
              <a:rPr lang="en-US" sz="2000" dirty="0" err="1"/>
              <a:t>Chân</a:t>
            </a:r>
            <a:r>
              <a:rPr lang="en-US" sz="2000" dirty="0"/>
              <a:t> </a:t>
            </a:r>
            <a:r>
              <a:rPr lang="en-US" sz="2000" dirty="0" err="1"/>
              <a:t>kính</a:t>
            </a:r>
            <a:r>
              <a:rPr lang="en-US" sz="2000" dirty="0"/>
              <a:t>, 10.  </a:t>
            </a:r>
            <a:r>
              <a:rPr lang="en-US" sz="2000" dirty="0" err="1"/>
              <a:t>Gương</a:t>
            </a:r>
            <a:r>
              <a:rPr lang="en-US" sz="2000" dirty="0"/>
              <a:t> </a:t>
            </a:r>
            <a:r>
              <a:rPr lang="en-US" sz="2000" dirty="0" err="1"/>
              <a:t>hội</a:t>
            </a:r>
            <a:r>
              <a:rPr lang="en-US" sz="2000" dirty="0"/>
              <a:t> </a:t>
            </a:r>
            <a:r>
              <a:rPr lang="en-US" sz="2000" dirty="0" err="1"/>
              <a:t>tụ</a:t>
            </a:r>
            <a:r>
              <a:rPr lang="en-US" sz="2000" dirty="0"/>
              <a:t> </a:t>
            </a:r>
            <a:r>
              <a:rPr lang="en-US" sz="2000" dirty="0" err="1"/>
              <a:t>ánh</a:t>
            </a:r>
            <a:r>
              <a:rPr lang="en-US" sz="2000" dirty="0"/>
              <a:t> </a:t>
            </a:r>
            <a:r>
              <a:rPr lang="en-US" sz="2000" dirty="0" err="1"/>
              <a:t>sáng</a:t>
            </a:r>
            <a:r>
              <a:rPr lang="en-US" sz="2000" dirty="0"/>
              <a:t>, </a:t>
            </a:r>
            <a:endParaRPr lang="en-US" sz="2000" dirty="0" smtClean="0"/>
          </a:p>
          <a:p>
            <a:r>
              <a:rPr lang="en-US" sz="2000" dirty="0"/>
              <a:t>10.  </a:t>
            </a:r>
            <a:r>
              <a:rPr lang="en-US" sz="2000" dirty="0" err="1"/>
              <a:t>Gương</a:t>
            </a:r>
            <a:r>
              <a:rPr lang="en-US" sz="2000" dirty="0"/>
              <a:t> </a:t>
            </a:r>
            <a:r>
              <a:rPr lang="en-US" sz="2000" dirty="0" err="1"/>
              <a:t>hội</a:t>
            </a:r>
            <a:r>
              <a:rPr lang="en-US" sz="2000" dirty="0"/>
              <a:t> </a:t>
            </a:r>
            <a:r>
              <a:rPr lang="en-US" sz="2000" dirty="0" err="1"/>
              <a:t>tụ</a:t>
            </a:r>
            <a:r>
              <a:rPr lang="en-US" sz="2000" dirty="0"/>
              <a:t> </a:t>
            </a:r>
            <a:r>
              <a:rPr lang="en-US" sz="2000" dirty="0" err="1"/>
              <a:t>ánh</a:t>
            </a:r>
            <a:r>
              <a:rPr lang="en-US" sz="2000" dirty="0"/>
              <a:t> </a:t>
            </a:r>
            <a:r>
              <a:rPr lang="en-US" sz="2000" dirty="0" err="1"/>
              <a:t>sáng</a:t>
            </a:r>
            <a:endParaRPr lang="en-US" sz="2000" dirty="0" smtClean="0"/>
          </a:p>
          <a:p>
            <a:r>
              <a:rPr lang="en-US" sz="2000" dirty="0" smtClean="0"/>
              <a:t>11 </a:t>
            </a:r>
            <a:r>
              <a:rPr lang="en-US" sz="2000" dirty="0"/>
              <a:t>. </a:t>
            </a:r>
            <a:r>
              <a:rPr lang="en-US" sz="2000" dirty="0" err="1"/>
              <a:t>Mâm</a:t>
            </a:r>
            <a:r>
              <a:rPr lang="en-US" sz="2000" dirty="0"/>
              <a:t> </a:t>
            </a:r>
            <a:r>
              <a:rPr lang="en-US" sz="2000" dirty="0" err="1"/>
              <a:t>kính</a:t>
            </a:r>
            <a:r>
              <a:rPr lang="en-US" sz="2000" dirty="0"/>
              <a:t>, </a:t>
            </a:r>
            <a:r>
              <a:rPr lang="en-US" sz="2000" dirty="0" smtClean="0"/>
              <a:t>12. </a:t>
            </a:r>
            <a:r>
              <a:rPr lang="en-US" sz="2000" dirty="0" err="1" smtClean="0"/>
              <a:t>Đĩa</a:t>
            </a:r>
            <a:r>
              <a:rPr lang="en-US" sz="2000" dirty="0" smtClean="0"/>
              <a:t> quay </a:t>
            </a:r>
            <a:r>
              <a:rPr lang="en-US" sz="2000" dirty="0" err="1" smtClean="0"/>
              <a:t>gắn</a:t>
            </a:r>
            <a:r>
              <a:rPr lang="en-US" sz="2000" dirty="0" smtClean="0"/>
              <a:t> </a:t>
            </a:r>
            <a:r>
              <a:rPr lang="en-US" sz="2000" dirty="0" err="1" smtClean="0"/>
              <a:t>các</a:t>
            </a:r>
            <a:r>
              <a:rPr lang="en-US" sz="2000" dirty="0" smtClean="0"/>
              <a:t> </a:t>
            </a:r>
            <a:r>
              <a:rPr lang="en-US" sz="2000" dirty="0" err="1" smtClean="0"/>
              <a:t>vật</a:t>
            </a:r>
            <a:r>
              <a:rPr lang="en-US" sz="2000" dirty="0" smtClean="0"/>
              <a:t> </a:t>
            </a:r>
            <a:r>
              <a:rPr lang="en-US" sz="2000" dirty="0" err="1" smtClean="0"/>
              <a:t>kính</a:t>
            </a:r>
            <a:endParaRPr lang="vi-VN" sz="2000" dirty="0"/>
          </a:p>
        </p:txBody>
      </p:sp>
      <p:sp>
        <p:nvSpPr>
          <p:cNvPr id="6" name="TextBox 5"/>
          <p:cNvSpPr txBox="1"/>
          <p:nvPr/>
        </p:nvSpPr>
        <p:spPr>
          <a:xfrm>
            <a:off x="319888" y="1110734"/>
            <a:ext cx="6080911" cy="523220"/>
          </a:xfrm>
          <a:prstGeom prst="rect">
            <a:avLst/>
          </a:prstGeom>
          <a:noFill/>
        </p:spPr>
        <p:txBody>
          <a:bodyPr wrap="square" rtlCol="0">
            <a:spAutoFit/>
          </a:bodyPr>
          <a:lstStyle/>
          <a:p>
            <a:r>
              <a:rPr lang="vi-VN" sz="2800" dirty="0" smtClean="0">
                <a:solidFill>
                  <a:srgbClr val="FF0000"/>
                </a:solidFill>
              </a:rPr>
              <a:t>Bộ phận nào là bộ phận quan học?</a:t>
            </a:r>
            <a:endParaRPr lang="vi-VN" sz="2800" dirty="0">
              <a:solidFill>
                <a:srgbClr val="FF0000"/>
              </a:solidFill>
            </a:endParaRPr>
          </a:p>
        </p:txBody>
      </p:sp>
    </p:spTree>
    <p:extLst>
      <p:ext uri="{BB962C8B-B14F-4D97-AF65-F5344CB8AC3E}">
        <p14:creationId xmlns:p14="http://schemas.microsoft.com/office/powerpoint/2010/main" val="226529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5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2000"/>
                                        <p:tgtEl>
                                          <p:spTgt spid="5">
                                            <p:txEl>
                                              <p:pRg st="4" end="4"/>
                                            </p:txEl>
                                          </p:spTgt>
                                        </p:tgtEl>
                                      </p:cBhvr>
                                    </p:animEffect>
                                    <p:anim calcmode="lin" valueType="num">
                                      <p:cBhvr>
                                        <p:cTn id="39" dur="2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40" dur="20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wipe(down)">
                                      <p:cBhvr>
                                        <p:cTn id="45" dur="580">
                                          <p:stCondLst>
                                            <p:cond delay="0"/>
                                          </p:stCondLst>
                                        </p:cTn>
                                        <p:tgtEl>
                                          <p:spTgt spid="5">
                                            <p:txEl>
                                              <p:pRg st="5" end="5"/>
                                            </p:txEl>
                                          </p:spTgt>
                                        </p:tgtEl>
                                      </p:cBhvr>
                                    </p:animEffect>
                                    <p:anim calcmode="lin" valueType="num">
                                      <p:cBhvr>
                                        <p:cTn id="46"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5">
                                            <p:txEl>
                                              <p:pRg st="5" end="5"/>
                                            </p:txEl>
                                          </p:spTgt>
                                        </p:tgtEl>
                                      </p:cBhvr>
                                      <p:to x="100000" y="60000"/>
                                    </p:animScale>
                                    <p:animScale>
                                      <p:cBhvr>
                                        <p:cTn id="52" dur="166" decel="50000">
                                          <p:stCondLst>
                                            <p:cond delay="676"/>
                                          </p:stCondLst>
                                        </p:cTn>
                                        <p:tgtEl>
                                          <p:spTgt spid="5">
                                            <p:txEl>
                                              <p:pRg st="5" end="5"/>
                                            </p:txEl>
                                          </p:spTgt>
                                        </p:tgtEl>
                                      </p:cBhvr>
                                      <p:to x="100000" y="100000"/>
                                    </p:animScale>
                                    <p:animScale>
                                      <p:cBhvr>
                                        <p:cTn id="53" dur="26">
                                          <p:stCondLst>
                                            <p:cond delay="1312"/>
                                          </p:stCondLst>
                                        </p:cTn>
                                        <p:tgtEl>
                                          <p:spTgt spid="5">
                                            <p:txEl>
                                              <p:pRg st="5" end="5"/>
                                            </p:txEl>
                                          </p:spTgt>
                                        </p:tgtEl>
                                      </p:cBhvr>
                                      <p:to x="100000" y="80000"/>
                                    </p:animScale>
                                    <p:animScale>
                                      <p:cBhvr>
                                        <p:cTn id="54" dur="166" decel="50000">
                                          <p:stCondLst>
                                            <p:cond delay="1338"/>
                                          </p:stCondLst>
                                        </p:cTn>
                                        <p:tgtEl>
                                          <p:spTgt spid="5">
                                            <p:txEl>
                                              <p:pRg st="5" end="5"/>
                                            </p:txEl>
                                          </p:spTgt>
                                        </p:tgtEl>
                                      </p:cBhvr>
                                      <p:to x="100000" y="100000"/>
                                    </p:animScale>
                                    <p:animScale>
                                      <p:cBhvr>
                                        <p:cTn id="55" dur="26">
                                          <p:stCondLst>
                                            <p:cond delay="1642"/>
                                          </p:stCondLst>
                                        </p:cTn>
                                        <p:tgtEl>
                                          <p:spTgt spid="5">
                                            <p:txEl>
                                              <p:pRg st="5" end="5"/>
                                            </p:txEl>
                                          </p:spTgt>
                                        </p:tgtEl>
                                      </p:cBhvr>
                                      <p:to x="100000" y="90000"/>
                                    </p:animScale>
                                    <p:animScale>
                                      <p:cBhvr>
                                        <p:cTn id="56" dur="166" decel="50000">
                                          <p:stCondLst>
                                            <p:cond delay="1668"/>
                                          </p:stCondLst>
                                        </p:cTn>
                                        <p:tgtEl>
                                          <p:spTgt spid="5">
                                            <p:txEl>
                                              <p:pRg st="5" end="5"/>
                                            </p:txEl>
                                          </p:spTgt>
                                        </p:tgtEl>
                                      </p:cBhvr>
                                      <p:to x="100000" y="100000"/>
                                    </p:animScale>
                                    <p:animScale>
                                      <p:cBhvr>
                                        <p:cTn id="57" dur="26">
                                          <p:stCondLst>
                                            <p:cond delay="1808"/>
                                          </p:stCondLst>
                                        </p:cTn>
                                        <p:tgtEl>
                                          <p:spTgt spid="5">
                                            <p:txEl>
                                              <p:pRg st="5" end="5"/>
                                            </p:txEl>
                                          </p:spTgt>
                                        </p:tgtEl>
                                      </p:cBhvr>
                                      <p:to x="100000" y="95000"/>
                                    </p:animScale>
                                    <p:animScale>
                                      <p:cBhvr>
                                        <p:cTn id="58" dur="166" decel="50000">
                                          <p:stCondLst>
                                            <p:cond delay="1834"/>
                                          </p:stCondLst>
                                        </p:cTn>
                                        <p:tgtEl>
                                          <p:spTgt spid="5">
                                            <p:txEl>
                                              <p:pRg st="5" end="5"/>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anim calcmode="lin" valueType="num">
                                      <p:cBhvr additive="base">
                                        <p:cTn id="6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5">
                                            <p:txEl>
                                              <p:pRg st="7" end="7"/>
                                            </p:txEl>
                                          </p:spTgt>
                                        </p:tgtEl>
                                        <p:attrNameLst>
                                          <p:attrName>style.visibility</p:attrName>
                                        </p:attrNameLst>
                                      </p:cBhvr>
                                      <p:to>
                                        <p:strVal val="visible"/>
                                      </p:to>
                                    </p:set>
                                    <p:anim calcmode="lin" valueType="num">
                                      <p:cBhvr>
                                        <p:cTn id="6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7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7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72" dur="1000"/>
                                        <p:tgtEl>
                                          <p:spTgt spid="5">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5">
                                            <p:txEl>
                                              <p:pRg st="8" end="8"/>
                                            </p:txEl>
                                          </p:spTgt>
                                        </p:tgtEl>
                                        <p:attrNameLst>
                                          <p:attrName>style.visibility</p:attrName>
                                        </p:attrNameLst>
                                      </p:cBhvr>
                                      <p:to>
                                        <p:strVal val="visible"/>
                                      </p:to>
                                    </p:set>
                                    <p:anim calcmode="lin" valueType="num">
                                      <p:cBhvr>
                                        <p:cTn id="77"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78"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79"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80" dur="1000"/>
                                        <p:tgtEl>
                                          <p:spTgt spid="5">
                                            <p:txEl>
                                              <p:pRg st="8" end="8"/>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5">
                                            <p:txEl>
                                              <p:pRg st="9" end="9"/>
                                            </p:txEl>
                                          </p:spTgt>
                                        </p:tgtEl>
                                        <p:attrNameLst>
                                          <p:attrName>style.visibility</p:attrName>
                                        </p:attrNameLst>
                                      </p:cBhvr>
                                      <p:to>
                                        <p:strVal val="visible"/>
                                      </p:to>
                                    </p:set>
                                    <p:anim calcmode="lin" valueType="num">
                                      <p:cBhvr>
                                        <p:cTn id="85"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86"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87"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88" dur="1000"/>
                                        <p:tgtEl>
                                          <p:spTgt spid="5">
                                            <p:txEl>
                                              <p:pRg st="9" end="9"/>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5">
                                            <p:txEl>
                                              <p:pRg st="10" end="10"/>
                                            </p:txEl>
                                          </p:spTgt>
                                        </p:tgtEl>
                                        <p:attrNameLst>
                                          <p:attrName>style.visibility</p:attrName>
                                        </p:attrNameLst>
                                      </p:cBhvr>
                                      <p:to>
                                        <p:strVal val="visible"/>
                                      </p:to>
                                    </p:set>
                                    <p:animEffect transition="in" filter="barn(inVertical)">
                                      <p:cBhvr>
                                        <p:cTn id="93" dur="500"/>
                                        <p:tgtEl>
                                          <p:spTgt spid="5">
                                            <p:txEl>
                                              <p:pRg st="10" end="1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grpId="0" nodeType="click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www.themegallery.com</a:t>
            </a:r>
            <a:endParaRPr lang="en-US"/>
          </a:p>
        </p:txBody>
      </p:sp>
      <p:sp>
        <p:nvSpPr>
          <p:cNvPr id="48131" name="Rectangle 2"/>
          <p:cNvSpPr>
            <a:spLocks noGrp="1" noChangeArrowheads="1"/>
          </p:cNvSpPr>
          <p:nvPr>
            <p:ph type="title"/>
          </p:nvPr>
        </p:nvSpPr>
        <p:spPr/>
        <p:txBody>
          <a:bodyPr/>
          <a:lstStyle/>
          <a:p>
            <a:pPr eaLnBrk="1" hangingPunct="1"/>
            <a:r>
              <a:rPr lang="en-US" altLang="en-US" sz="2000" b="1" smtClean="0"/>
              <a:t>4. KÍNH LÚP VÀ KÍNH HIỂN VI QUANG HỌC – THỰC HÀNH SỬ DỤNG</a:t>
            </a:r>
            <a:endParaRPr lang="en-US" altLang="en-US" sz="2000" smtClean="0"/>
          </a:p>
        </p:txBody>
      </p:sp>
      <p:sp>
        <p:nvSpPr>
          <p:cNvPr id="3" name="Rectangle 2"/>
          <p:cNvSpPr/>
          <p:nvPr/>
        </p:nvSpPr>
        <p:spPr>
          <a:xfrm>
            <a:off x="6372225" y="6477000"/>
            <a:ext cx="1704975" cy="23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813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1052513"/>
            <a:ext cx="3671887"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8"/>
          <p:cNvSpPr>
            <a:spLocks noChangeArrowheads="1"/>
          </p:cNvSpPr>
          <p:nvPr/>
        </p:nvSpPr>
        <p:spPr bwMode="auto">
          <a:xfrm>
            <a:off x="250825" y="1268413"/>
            <a:ext cx="41052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b="1">
                <a:cs typeface="Arial" charset="0"/>
              </a:rPr>
              <a:t>Cấu tạo kính hiển vi quang học:</a:t>
            </a:r>
          </a:p>
          <a:p>
            <a:pPr algn="just"/>
            <a:r>
              <a:rPr lang="en-US" altLang="en-US" sz="2800" b="1">
                <a:cs typeface="Arial" charset="0"/>
              </a:rPr>
              <a:t> </a:t>
            </a:r>
          </a:p>
          <a:p>
            <a:pPr algn="just"/>
            <a:r>
              <a:rPr lang="en-US" altLang="en-US" sz="2800">
                <a:cs typeface="Arial" charset="0"/>
              </a:rPr>
              <a:t>Gồm 4 hệ thống chính: </a:t>
            </a:r>
          </a:p>
          <a:p>
            <a:pPr algn="just"/>
            <a:r>
              <a:rPr lang="en-US" altLang="en-US" sz="2000">
                <a:cs typeface="Arial" charset="0"/>
              </a:rPr>
              <a:t>+ Hệ thống giá đỡ</a:t>
            </a:r>
          </a:p>
          <a:p>
            <a:pPr algn="just"/>
            <a:r>
              <a:rPr lang="en-US" altLang="en-US" sz="2000">
                <a:cs typeface="Arial" charset="0"/>
              </a:rPr>
              <a:t>+ Hệ thống chiếu sáng</a:t>
            </a:r>
          </a:p>
          <a:p>
            <a:pPr algn="just"/>
            <a:r>
              <a:rPr lang="en-US" altLang="en-US" sz="2000">
                <a:cs typeface="Arial" charset="0"/>
              </a:rPr>
              <a:t>+ Hệ thống phóng đại</a:t>
            </a:r>
          </a:p>
          <a:p>
            <a:pPr algn="just"/>
            <a:r>
              <a:rPr lang="en-US" altLang="en-US" sz="2000">
                <a:cs typeface="Arial" charset="0"/>
              </a:rPr>
              <a:t>+ Hệ thống điều chỉnh</a:t>
            </a:r>
          </a:p>
        </p:txBody>
      </p:sp>
    </p:spTree>
    <p:extLst>
      <p:ext uri="{BB962C8B-B14F-4D97-AF65-F5344CB8AC3E}">
        <p14:creationId xmlns:p14="http://schemas.microsoft.com/office/powerpoint/2010/main" val="1114674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 KHỞI ĐỘNG</a:t>
            </a:r>
            <a:endParaRPr lang="en-US" altLang="en-US" smtClean="0">
              <a:solidFill>
                <a:schemeClr val="accent1"/>
              </a:solidFill>
            </a:endParaRPr>
          </a:p>
        </p:txBody>
      </p:sp>
      <p:sp>
        <p:nvSpPr>
          <p:cNvPr id="4099"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endParaRPr lang="en-US" altLang="en-US" sz="1800" b="0">
              <a:latin typeface="Arial" charset="0"/>
            </a:endParaRPr>
          </a:p>
        </p:txBody>
      </p:sp>
      <p:grpSp>
        <p:nvGrpSpPr>
          <p:cNvPr id="4100" name="Group 46"/>
          <p:cNvGrpSpPr>
            <a:grpSpLocks/>
          </p:cNvGrpSpPr>
          <p:nvPr/>
        </p:nvGrpSpPr>
        <p:grpSpPr bwMode="auto">
          <a:xfrm>
            <a:off x="279400" y="1258888"/>
            <a:ext cx="2008188" cy="585787"/>
            <a:chOff x="1296" y="1824"/>
            <a:chExt cx="2976" cy="432"/>
          </a:xfrm>
        </p:grpSpPr>
        <p:sp>
          <p:nvSpPr>
            <p:cNvPr id="88111"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atin typeface="Arial" panose="020B0604020202020204" pitchFamily="34" charset="0"/>
              </a:endParaRPr>
            </a:p>
          </p:txBody>
        </p:sp>
        <p:sp>
          <p:nvSpPr>
            <p:cNvPr id="4110"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en-US" altLang="en-US"/>
            </a:p>
          </p:txBody>
        </p:sp>
        <p:sp>
          <p:nvSpPr>
            <p:cNvPr id="4111" name="Text Box 49"/>
            <p:cNvSpPr txBox="1">
              <a:spLocks noChangeArrowheads="1"/>
            </p:cNvSpPr>
            <p:nvPr/>
          </p:nvSpPr>
          <p:spPr bwMode="gray">
            <a:xfrm>
              <a:off x="1680" y="1934"/>
              <a:ext cx="251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1800">
                  <a:solidFill>
                    <a:srgbClr val="000000"/>
                  </a:solidFill>
                  <a:latin typeface="Arial" charset="0"/>
                </a:rPr>
                <a:t>Xem video</a:t>
              </a:r>
            </a:p>
          </p:txBody>
        </p:sp>
        <p:sp>
          <p:nvSpPr>
            <p:cNvPr id="4112" name="Text Box 50"/>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2400" b="0">
                  <a:solidFill>
                    <a:schemeClr val="bg1"/>
                  </a:solidFill>
                  <a:latin typeface="Arial" charset="0"/>
                </a:rPr>
                <a:t>1</a:t>
              </a:r>
            </a:p>
          </p:txBody>
        </p:sp>
      </p:grpSp>
      <p:grpSp>
        <p:nvGrpSpPr>
          <p:cNvPr id="4101" name="Group 51"/>
          <p:cNvGrpSpPr>
            <a:grpSpLocks/>
          </p:cNvGrpSpPr>
          <p:nvPr/>
        </p:nvGrpSpPr>
        <p:grpSpPr bwMode="auto">
          <a:xfrm>
            <a:off x="2787650" y="1274763"/>
            <a:ext cx="2582863" cy="582612"/>
            <a:chOff x="1296" y="1824"/>
            <a:chExt cx="2976" cy="432"/>
          </a:xfrm>
        </p:grpSpPr>
        <p:sp>
          <p:nvSpPr>
            <p:cNvPr id="88116" name="AutoShape 52"/>
            <p:cNvSpPr>
              <a:spLocks noChangeArrowheads="1"/>
            </p:cNvSpPr>
            <p:nvPr/>
          </p:nvSpPr>
          <p:spPr bwMode="gray">
            <a:xfrm>
              <a:off x="1536" y="1899"/>
              <a:ext cx="2736" cy="287"/>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atin typeface="Arial" panose="020B0604020202020204" pitchFamily="34" charset="0"/>
              </a:endParaRPr>
            </a:p>
          </p:txBody>
        </p:sp>
        <p:sp>
          <p:nvSpPr>
            <p:cNvPr id="4106"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endParaRPr lang="en-US" altLang="en-US"/>
            </a:p>
          </p:txBody>
        </p:sp>
        <p:sp>
          <p:nvSpPr>
            <p:cNvPr id="4107" name="Text Box 54"/>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endParaRPr lang="en-US" altLang="en-US" sz="1800">
                <a:solidFill>
                  <a:srgbClr val="000000"/>
                </a:solidFill>
                <a:latin typeface="Arial" charset="0"/>
              </a:endParaRPr>
            </a:p>
          </p:txBody>
        </p:sp>
        <p:sp>
          <p:nvSpPr>
            <p:cNvPr id="4108" name="Text Box 55"/>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a:r>
                <a:rPr lang="en-US" altLang="en-US" sz="2400" b="0">
                  <a:solidFill>
                    <a:schemeClr val="bg1"/>
                  </a:solidFill>
                  <a:latin typeface="Arial" charset="0"/>
                </a:rPr>
                <a:t>2</a:t>
              </a:r>
            </a:p>
          </p:txBody>
        </p:sp>
      </p:grpSp>
      <p:sp>
        <p:nvSpPr>
          <p:cNvPr id="4102" name="Rectangle 1"/>
          <p:cNvSpPr>
            <a:spLocks noChangeArrowheads="1"/>
          </p:cNvSpPr>
          <p:nvPr/>
        </p:nvSpPr>
        <p:spPr bwMode="auto">
          <a:xfrm>
            <a:off x="3292475" y="1412875"/>
            <a:ext cx="1758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b="1" dirty="0" err="1">
                <a:solidFill>
                  <a:srgbClr val="000000"/>
                </a:solidFill>
              </a:rPr>
              <a:t>Trả</a:t>
            </a:r>
            <a:r>
              <a:rPr lang="en-US" altLang="en-US" b="1" dirty="0">
                <a:solidFill>
                  <a:srgbClr val="000000"/>
                </a:solidFill>
              </a:rPr>
              <a:t> </a:t>
            </a:r>
            <a:r>
              <a:rPr lang="en-US" altLang="en-US" b="1" dirty="0" err="1">
                <a:solidFill>
                  <a:srgbClr val="000000"/>
                </a:solidFill>
              </a:rPr>
              <a:t>lời</a:t>
            </a:r>
            <a:r>
              <a:rPr lang="en-US" altLang="en-US" b="1" dirty="0">
                <a:solidFill>
                  <a:srgbClr val="000000"/>
                </a:solidFill>
              </a:rPr>
              <a:t> </a:t>
            </a:r>
            <a:r>
              <a:rPr lang="en-US" altLang="en-US" b="1" dirty="0" err="1">
                <a:solidFill>
                  <a:srgbClr val="000000"/>
                </a:solidFill>
              </a:rPr>
              <a:t>câu</a:t>
            </a:r>
            <a:r>
              <a:rPr lang="en-US" altLang="en-US" b="1" dirty="0">
                <a:solidFill>
                  <a:srgbClr val="000000"/>
                </a:solidFill>
              </a:rPr>
              <a:t> </a:t>
            </a:r>
            <a:r>
              <a:rPr lang="en-US" altLang="en-US" b="1" dirty="0" err="1">
                <a:solidFill>
                  <a:srgbClr val="000000"/>
                </a:solidFill>
              </a:rPr>
              <a:t>hỏi</a:t>
            </a:r>
            <a:endParaRPr lang="en-US" altLang="en-US" b="1" dirty="0">
              <a:solidFill>
                <a:srgbClr val="000000"/>
              </a:solidFill>
            </a:endParaRPr>
          </a:p>
        </p:txBody>
      </p:sp>
      <p:sp>
        <p:nvSpPr>
          <p:cNvPr id="4103" name="Rectangle 3"/>
          <p:cNvSpPr txBox="1">
            <a:spLocks noChangeArrowheads="1"/>
          </p:cNvSpPr>
          <p:nvPr/>
        </p:nvSpPr>
        <p:spPr bwMode="auto">
          <a:xfrm>
            <a:off x="495300" y="5516563"/>
            <a:ext cx="7229475"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80000"/>
              </a:lnSpc>
              <a:spcBef>
                <a:spcPct val="20000"/>
              </a:spcBef>
              <a:buClr>
                <a:schemeClr val="hlink"/>
              </a:buClr>
              <a:buFont typeface="Wingdings" pitchFamily="2" charset="2"/>
              <a:buNone/>
            </a:pPr>
            <a:r>
              <a:rPr lang="en-US" altLang="en-US" sz="1400"/>
              <a:t>Câu 1: Video nói đến sự kiện gì? Diễn ra ở đâu? </a:t>
            </a:r>
          </a:p>
          <a:p>
            <a:pPr algn="just" eaLnBrk="1" hangingPunct="1">
              <a:lnSpc>
                <a:spcPct val="80000"/>
              </a:lnSpc>
              <a:spcBef>
                <a:spcPct val="20000"/>
              </a:spcBef>
              <a:buClr>
                <a:schemeClr val="hlink"/>
              </a:buClr>
              <a:buFont typeface="Wingdings" pitchFamily="2" charset="2"/>
              <a:buNone/>
            </a:pPr>
            <a:endParaRPr lang="en-US" altLang="en-US" sz="1400"/>
          </a:p>
          <a:p>
            <a:pPr algn="just" eaLnBrk="1" hangingPunct="1">
              <a:lnSpc>
                <a:spcPct val="80000"/>
              </a:lnSpc>
              <a:spcBef>
                <a:spcPct val="20000"/>
              </a:spcBef>
              <a:buClr>
                <a:schemeClr val="hlink"/>
              </a:buClr>
              <a:buFont typeface="Wingdings" pitchFamily="2" charset="2"/>
              <a:buNone/>
            </a:pPr>
            <a:r>
              <a:rPr lang="en-US" altLang="en-US" sz="1400"/>
              <a:t>Câu 2: Nguyên nhân và hậu quả vụ nổ phòng thực hành thí nghiệm?</a:t>
            </a:r>
            <a:br>
              <a:rPr lang="en-US" altLang="en-US" sz="1400"/>
            </a:br>
            <a:endParaRPr lang="en-US" altLang="en-US" sz="1400"/>
          </a:p>
          <a:p>
            <a:pPr marL="742950" lvl="1" indent="-285750" eaLnBrk="1" hangingPunct="1">
              <a:lnSpc>
                <a:spcPct val="80000"/>
              </a:lnSpc>
              <a:spcBef>
                <a:spcPct val="20000"/>
              </a:spcBef>
              <a:buClr>
                <a:schemeClr val="accent1"/>
              </a:buClr>
              <a:buFont typeface="Wingdings" pitchFamily="2" charset="2"/>
              <a:buChar char="§"/>
            </a:pPr>
            <a:endParaRPr lang="en-US" altLang="en-US" sz="1400" b="1"/>
          </a:p>
        </p:txBody>
      </p:sp>
      <p:pic>
        <p:nvPicPr>
          <p:cNvPr id="2" name="Vụ nổ PTN trường+Phan+Đình+Phùng,+Hà+Nội.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900113" y="1990725"/>
            <a:ext cx="6129337"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8031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www.themegallery.com</a:t>
            </a:r>
            <a:endParaRPr lang="en-US"/>
          </a:p>
        </p:txBody>
      </p:sp>
      <p:sp>
        <p:nvSpPr>
          <p:cNvPr id="49155" name="Rectangle 2"/>
          <p:cNvSpPr>
            <a:spLocks noGrp="1" noChangeArrowheads="1"/>
          </p:cNvSpPr>
          <p:nvPr>
            <p:ph type="title"/>
          </p:nvPr>
        </p:nvSpPr>
        <p:spPr/>
        <p:txBody>
          <a:bodyPr/>
          <a:lstStyle/>
          <a:p>
            <a:pPr eaLnBrk="1" hangingPunct="1"/>
            <a:r>
              <a:rPr lang="en-US" altLang="en-US" sz="2000" b="1" smtClean="0"/>
              <a:t>4. KÍNH LÚP VÀ KÍNH HIỂN VI QUANG HỌC – THỰC HÀNH SỬ DỤNG</a:t>
            </a:r>
            <a:endParaRPr lang="en-US" altLang="en-US" sz="2000" smtClean="0"/>
          </a:p>
        </p:txBody>
      </p:sp>
      <p:sp>
        <p:nvSpPr>
          <p:cNvPr id="3" name="Rectangle 2"/>
          <p:cNvSpPr/>
          <p:nvPr/>
        </p:nvSpPr>
        <p:spPr>
          <a:xfrm>
            <a:off x="6372225" y="6477000"/>
            <a:ext cx="1704975" cy="23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157" name="Content Placeholder 5"/>
          <p:cNvSpPr>
            <a:spLocks noGrp="1"/>
          </p:cNvSpPr>
          <p:nvPr>
            <p:ph idx="1"/>
          </p:nvPr>
        </p:nvSpPr>
        <p:spPr>
          <a:xfrm>
            <a:off x="277813" y="1281113"/>
            <a:ext cx="7570787" cy="515937"/>
          </a:xfrm>
        </p:spPr>
        <p:txBody>
          <a:bodyPr/>
          <a:lstStyle/>
          <a:p>
            <a:pPr algn="just"/>
            <a:r>
              <a:rPr lang="en-US" altLang="en-US" sz="1400" smtClean="0"/>
              <a:t>Câu 2. Cách sử dụng, bảo quản kính hiển vi quang học:</a:t>
            </a:r>
          </a:p>
        </p:txBody>
      </p:sp>
      <p:pic>
        <p:nvPicPr>
          <p:cNvPr id="4915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4513" y="1631950"/>
            <a:ext cx="42703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0408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57200" y="678255"/>
            <a:ext cx="3276600" cy="4572000"/>
          </a:xfrm>
          <a:prstGeom prst="cloudCallout">
            <a:avLst>
              <a:gd name="adj1" fmla="val 77641"/>
              <a:gd name="adj2" fmla="val 1035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1" dirty="0" smtClean="0">
              <a:solidFill>
                <a:srgbClr val="FF0000"/>
              </a:solidFill>
              <a:latin typeface="Time NEW roman ROMAN NEWROMAN s New Roman"/>
            </a:endParaRPr>
          </a:p>
          <a:p>
            <a:r>
              <a:rPr lang="en-US" sz="2400" dirty="0" smtClean="0">
                <a:solidFill>
                  <a:srgbClr val="FF0000"/>
                </a:solidFill>
              </a:rPr>
              <a:t>     </a:t>
            </a:r>
          </a:p>
          <a:p>
            <a:r>
              <a:rPr lang="en-US" sz="2400" dirty="0">
                <a:solidFill>
                  <a:srgbClr val="FF0000"/>
                </a:solidFill>
              </a:rPr>
              <a:t> </a:t>
            </a:r>
            <a:r>
              <a:rPr lang="en-US" sz="2400" dirty="0" smtClean="0">
                <a:solidFill>
                  <a:srgbClr val="FF0000"/>
                </a:solidFill>
              </a:rPr>
              <a:t>  ?</a:t>
            </a:r>
            <a:r>
              <a:rPr lang="en-US" sz="2400" dirty="0" smtClean="0">
                <a:solidFill>
                  <a:srgbClr val="0000FF"/>
                </a:solidFill>
              </a:rPr>
              <a:t> </a:t>
            </a:r>
            <a:r>
              <a:rPr lang="vi-VN" sz="2400" dirty="0" smtClean="0">
                <a:solidFill>
                  <a:srgbClr val="0000FF"/>
                </a:solidFill>
              </a:rPr>
              <a:t>kính hiển vi có vai trò gì trong nghiên cứu khoa học?</a:t>
            </a:r>
            <a:endParaRPr lang="vi-VN" sz="2400" dirty="0">
              <a:solidFill>
                <a:srgbClr val="0000FF"/>
              </a:solidFill>
            </a:endParaRPr>
          </a:p>
        </p:txBody>
      </p:sp>
      <p:sp>
        <p:nvSpPr>
          <p:cNvPr id="5" name="Rectangle 4"/>
          <p:cNvSpPr/>
          <p:nvPr/>
        </p:nvSpPr>
        <p:spPr>
          <a:xfrm>
            <a:off x="5338150" y="1020567"/>
            <a:ext cx="3120050" cy="4389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t>Giúp</a:t>
            </a:r>
            <a:r>
              <a:rPr lang="en-US" sz="2800" b="1" dirty="0"/>
              <a:t> ta </a:t>
            </a:r>
            <a:r>
              <a:rPr lang="en-US" sz="2800" b="1" dirty="0" err="1"/>
              <a:t>quan</a:t>
            </a:r>
            <a:r>
              <a:rPr lang="en-US" sz="2800" b="1" dirty="0"/>
              <a:t> </a:t>
            </a:r>
            <a:r>
              <a:rPr lang="en-US" sz="2800" b="1" dirty="0" err="1"/>
              <a:t>sát</a:t>
            </a:r>
            <a:r>
              <a:rPr lang="en-US" sz="2800" b="1" dirty="0"/>
              <a:t> </a:t>
            </a:r>
            <a:r>
              <a:rPr lang="en-US" sz="2800" b="1" dirty="0" err="1"/>
              <a:t>các</a:t>
            </a:r>
            <a:r>
              <a:rPr lang="en-US" sz="2800" b="1" dirty="0"/>
              <a:t> chi </a:t>
            </a:r>
            <a:r>
              <a:rPr lang="en-US" sz="2800" b="1" dirty="0" err="1"/>
              <a:t>tiết</a:t>
            </a:r>
            <a:r>
              <a:rPr lang="en-US" sz="2800" b="1" dirty="0"/>
              <a:t> </a:t>
            </a:r>
            <a:r>
              <a:rPr lang="en-US" sz="2800" b="1" dirty="0" err="1"/>
              <a:t>cấu</a:t>
            </a:r>
            <a:r>
              <a:rPr lang="en-US" sz="2800" b="1" dirty="0"/>
              <a:t> </a:t>
            </a:r>
            <a:r>
              <a:rPr lang="en-US" sz="2800" b="1" dirty="0" err="1"/>
              <a:t>tạo</a:t>
            </a:r>
            <a:r>
              <a:rPr lang="en-US" sz="2800" b="1" dirty="0"/>
              <a:t> </a:t>
            </a:r>
            <a:r>
              <a:rPr lang="en-US" sz="2800" b="1" dirty="0" err="1"/>
              <a:t>rất</a:t>
            </a:r>
            <a:r>
              <a:rPr lang="en-US" sz="2800" b="1" dirty="0"/>
              <a:t> </a:t>
            </a:r>
            <a:r>
              <a:rPr lang="en-US" sz="2800" b="1" dirty="0" err="1"/>
              <a:t>nhỏ</a:t>
            </a:r>
            <a:r>
              <a:rPr lang="en-US" sz="2800" b="1" dirty="0"/>
              <a:t> </a:t>
            </a:r>
            <a:r>
              <a:rPr lang="en-US" sz="2800" b="1" dirty="0" err="1"/>
              <a:t>mà</a:t>
            </a:r>
            <a:r>
              <a:rPr lang="en-US" sz="2800" b="1" dirty="0"/>
              <a:t> </a:t>
            </a:r>
            <a:r>
              <a:rPr lang="en-US" sz="2800" b="1" dirty="0" err="1"/>
              <a:t>mắt</a:t>
            </a:r>
            <a:r>
              <a:rPr lang="en-US" sz="2800" b="1" dirty="0"/>
              <a:t> </a:t>
            </a:r>
            <a:r>
              <a:rPr lang="en-US" sz="2800" b="1" dirty="0" err="1"/>
              <a:t>thường</a:t>
            </a:r>
            <a:r>
              <a:rPr lang="en-US" sz="2800" b="1" dirty="0"/>
              <a:t> </a:t>
            </a:r>
            <a:r>
              <a:rPr lang="en-US" sz="2800" b="1" dirty="0" err="1"/>
              <a:t>hoặc</a:t>
            </a:r>
            <a:r>
              <a:rPr lang="en-US" sz="2800" b="1" dirty="0"/>
              <a:t> </a:t>
            </a:r>
            <a:r>
              <a:rPr lang="en-US" sz="2800" b="1" dirty="0" err="1"/>
              <a:t>dùng</a:t>
            </a:r>
            <a:r>
              <a:rPr lang="en-US" sz="2800" b="1" dirty="0"/>
              <a:t> </a:t>
            </a:r>
            <a:r>
              <a:rPr lang="en-US" sz="2800" b="1" dirty="0" err="1"/>
              <a:t>kính</a:t>
            </a:r>
            <a:r>
              <a:rPr lang="en-US" sz="2800" b="1" dirty="0"/>
              <a:t> </a:t>
            </a:r>
            <a:r>
              <a:rPr lang="en-US" sz="2800" b="1" dirty="0" err="1"/>
              <a:t>lúp</a:t>
            </a:r>
            <a:r>
              <a:rPr lang="en-US" sz="2800" b="1" dirty="0"/>
              <a:t> </a:t>
            </a:r>
            <a:r>
              <a:rPr lang="en-US" sz="2800" b="1" dirty="0" err="1"/>
              <a:t>không</a:t>
            </a:r>
            <a:r>
              <a:rPr lang="en-US" sz="2800" b="1" dirty="0"/>
              <a:t> </a:t>
            </a:r>
            <a:r>
              <a:rPr lang="en-US" sz="2800" b="1" dirty="0" err="1"/>
              <a:t>thấy</a:t>
            </a:r>
            <a:r>
              <a:rPr lang="en-US" sz="2800" b="1" dirty="0"/>
              <a:t> </a:t>
            </a:r>
            <a:r>
              <a:rPr lang="en-US" sz="2800" b="1" dirty="0" err="1"/>
              <a:t>rõ</a:t>
            </a:r>
            <a:r>
              <a:rPr lang="en-US" sz="2800" b="1" dirty="0"/>
              <a:t>.</a:t>
            </a:r>
            <a:endParaRPr lang="vi-VN" sz="2800" b="1" dirty="0"/>
          </a:p>
          <a:p>
            <a:r>
              <a:rPr lang="en-US" sz="2000" dirty="0"/>
              <a:t> </a:t>
            </a:r>
            <a:endParaRPr lang="vi-VN" sz="2000" dirty="0"/>
          </a:p>
        </p:txBody>
      </p:sp>
    </p:spTree>
    <p:extLst>
      <p:ext uri="{BB962C8B-B14F-4D97-AF65-F5344CB8AC3E}">
        <p14:creationId xmlns:p14="http://schemas.microsoft.com/office/powerpoint/2010/main" val="82526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217035"/>
            <a:ext cx="5569153" cy="400110"/>
          </a:xfrm>
          <a:prstGeom prst="rect">
            <a:avLst/>
          </a:prstGeom>
          <a:noFill/>
        </p:spPr>
        <p:txBody>
          <a:bodyPr wrap="none" rtlCol="0">
            <a:spAutoFit/>
          </a:bodyPr>
          <a:lstStyle/>
          <a:p>
            <a:r>
              <a:rPr lang="en-US" sz="2000" b="1" u="sng" dirty="0" smtClean="0">
                <a:solidFill>
                  <a:srgbClr val="FF0000"/>
                </a:solidFill>
                <a:latin typeface="Time  NEW ROMAN NEWROMAN s New Roman"/>
              </a:rPr>
              <a:t>IV. </a:t>
            </a:r>
            <a:r>
              <a:rPr lang="vi-VN" sz="2000" b="1" u="sng" dirty="0" smtClean="0">
                <a:solidFill>
                  <a:srgbClr val="FF0000"/>
                </a:solidFill>
                <a:latin typeface="Time  NEW ROMAN NEWROMAN s New Roman"/>
              </a:rPr>
              <a:t>KÍNH LÚP VÀ KÍNH HIỂN VI QUANG HỌC</a:t>
            </a:r>
            <a:endParaRPr lang="vi-VN" sz="2000" b="1" u="sng" dirty="0">
              <a:solidFill>
                <a:srgbClr val="FF0000"/>
              </a:solidFill>
              <a:latin typeface="Time  NEW ROMAN NEWROMAN s New Roman"/>
            </a:endParaRPr>
          </a:p>
        </p:txBody>
      </p:sp>
      <p:sp>
        <p:nvSpPr>
          <p:cNvPr id="5" name="TextBox 4"/>
          <p:cNvSpPr txBox="1"/>
          <p:nvPr/>
        </p:nvSpPr>
        <p:spPr>
          <a:xfrm>
            <a:off x="798214" y="609600"/>
            <a:ext cx="3760966" cy="400110"/>
          </a:xfrm>
          <a:prstGeom prst="rect">
            <a:avLst/>
          </a:prstGeom>
          <a:noFill/>
        </p:spPr>
        <p:txBody>
          <a:bodyPr wrap="none" rtlCol="0">
            <a:spAutoFit/>
          </a:bodyPr>
          <a:lstStyle/>
          <a:p>
            <a:r>
              <a:rPr lang="vi-VN" sz="2000" b="1" u="sng" dirty="0">
                <a:solidFill>
                  <a:srgbClr val="FF0000"/>
                </a:solidFill>
                <a:latin typeface="Time  NEW ROMAN NEWROMAN s New Roman"/>
              </a:rPr>
              <a:t>2</a:t>
            </a:r>
            <a:r>
              <a:rPr lang="vi-VN" sz="2000" b="1" u="sng" dirty="0" smtClean="0">
                <a:solidFill>
                  <a:srgbClr val="FF0000"/>
                </a:solidFill>
                <a:latin typeface="Time  NEW ROMAN NEWROMAN s New Roman"/>
              </a:rPr>
              <a:t>.KÍNH HIỂN VI QUANG HỌC </a:t>
            </a:r>
            <a:endParaRPr lang="vi-VN" sz="2000" b="1" u="sng" dirty="0">
              <a:solidFill>
                <a:srgbClr val="FF0000"/>
              </a:solidFill>
              <a:latin typeface="Time  NEW ROMAN NEWROMAN s New Roman"/>
            </a:endParaRPr>
          </a:p>
        </p:txBody>
      </p:sp>
      <p:sp>
        <p:nvSpPr>
          <p:cNvPr id="6" name="Rectangle 5"/>
          <p:cNvSpPr/>
          <p:nvPr/>
        </p:nvSpPr>
        <p:spPr>
          <a:xfrm>
            <a:off x="914400" y="1447800"/>
            <a:ext cx="7086600" cy="2677656"/>
          </a:xfrm>
          <a:prstGeom prst="rect">
            <a:avLst/>
          </a:prstGeom>
          <a:solidFill>
            <a:schemeClr val="accent3">
              <a:lumMod val="20000"/>
              <a:lumOff val="80000"/>
            </a:schemeClr>
          </a:solidFill>
        </p:spPr>
        <p:txBody>
          <a:bodyPr wrap="square">
            <a:spAutoFit/>
          </a:bodyPr>
          <a:lstStyle/>
          <a:p>
            <a:r>
              <a:rPr lang="en-US" sz="2800" dirty="0" err="1">
                <a:solidFill>
                  <a:srgbClr val="0000FF"/>
                </a:solidFill>
              </a:rPr>
              <a:t>Kính</a:t>
            </a:r>
            <a:r>
              <a:rPr lang="en-US" sz="2800" dirty="0">
                <a:solidFill>
                  <a:srgbClr val="0000FF"/>
                </a:solidFill>
              </a:rPr>
              <a:t> </a:t>
            </a:r>
            <a:r>
              <a:rPr lang="en-US" sz="2800" dirty="0" err="1">
                <a:solidFill>
                  <a:srgbClr val="0000FF"/>
                </a:solidFill>
              </a:rPr>
              <a:t>hiển</a:t>
            </a:r>
            <a:r>
              <a:rPr lang="en-US" sz="2800" dirty="0">
                <a:solidFill>
                  <a:srgbClr val="0000FF"/>
                </a:solidFill>
              </a:rPr>
              <a:t> vi </a:t>
            </a:r>
            <a:r>
              <a:rPr lang="en-US" sz="2800" dirty="0" err="1">
                <a:solidFill>
                  <a:srgbClr val="0000FF"/>
                </a:solidFill>
              </a:rPr>
              <a:t>quang</a:t>
            </a:r>
            <a:r>
              <a:rPr lang="en-US" sz="2800" dirty="0">
                <a:solidFill>
                  <a:srgbClr val="0000FF"/>
                </a:solidFill>
              </a:rPr>
              <a:t> </a:t>
            </a:r>
            <a:r>
              <a:rPr lang="en-US" sz="2800" dirty="0" err="1">
                <a:solidFill>
                  <a:srgbClr val="0000FF"/>
                </a:solidFill>
              </a:rPr>
              <a:t>học</a:t>
            </a:r>
            <a:r>
              <a:rPr lang="en-US" sz="2800" dirty="0">
                <a:solidFill>
                  <a:srgbClr val="0000FF"/>
                </a:solidFill>
              </a:rPr>
              <a:t> </a:t>
            </a:r>
            <a:r>
              <a:rPr lang="en-US" sz="2800" dirty="0" err="1">
                <a:solidFill>
                  <a:srgbClr val="0000FF"/>
                </a:solidFill>
              </a:rPr>
              <a:t>gồm</a:t>
            </a:r>
            <a:r>
              <a:rPr lang="en-US" sz="2800" dirty="0">
                <a:solidFill>
                  <a:srgbClr val="0000FF"/>
                </a:solidFill>
              </a:rPr>
              <a:t> 4 </a:t>
            </a:r>
            <a:r>
              <a:rPr lang="en-US" sz="2800" dirty="0" err="1">
                <a:solidFill>
                  <a:srgbClr val="0000FF"/>
                </a:solidFill>
              </a:rPr>
              <a:t>hệ</a:t>
            </a:r>
            <a:r>
              <a:rPr lang="en-US" sz="2800" dirty="0">
                <a:solidFill>
                  <a:srgbClr val="0000FF"/>
                </a:solidFill>
              </a:rPr>
              <a:t> </a:t>
            </a:r>
            <a:r>
              <a:rPr lang="en-US" sz="2800" dirty="0" err="1">
                <a:solidFill>
                  <a:srgbClr val="0000FF"/>
                </a:solidFill>
              </a:rPr>
              <a:t>thống</a:t>
            </a:r>
            <a:r>
              <a:rPr lang="en-US" sz="2800" dirty="0">
                <a:solidFill>
                  <a:srgbClr val="0000FF"/>
                </a:solidFill>
              </a:rPr>
              <a:t> </a:t>
            </a:r>
            <a:r>
              <a:rPr lang="en-US" sz="2800" dirty="0" err="1">
                <a:solidFill>
                  <a:srgbClr val="0000FF"/>
                </a:solidFill>
              </a:rPr>
              <a:t>chính</a:t>
            </a:r>
            <a:r>
              <a:rPr lang="en-US" sz="2800" dirty="0" smtClean="0">
                <a:solidFill>
                  <a:srgbClr val="0000FF"/>
                </a:solidFill>
              </a:rPr>
              <a:t>:</a:t>
            </a:r>
          </a:p>
          <a:p>
            <a:r>
              <a:rPr lang="en-US" sz="2800" dirty="0" smtClean="0">
                <a:solidFill>
                  <a:srgbClr val="0000FF"/>
                </a:solidFill>
              </a:rPr>
              <a:t>+</a:t>
            </a:r>
            <a:r>
              <a:rPr lang="en-US" sz="2800" dirty="0" err="1" smtClean="0">
                <a:solidFill>
                  <a:srgbClr val="0000FF"/>
                </a:solidFill>
              </a:rPr>
              <a:t>Hệ</a:t>
            </a:r>
            <a:r>
              <a:rPr lang="en-US" sz="2800" dirty="0" smtClean="0">
                <a:solidFill>
                  <a:srgbClr val="0000FF"/>
                </a:solidFill>
              </a:rPr>
              <a:t> </a:t>
            </a:r>
            <a:r>
              <a:rPr lang="en-US" sz="2800" dirty="0" err="1">
                <a:solidFill>
                  <a:srgbClr val="0000FF"/>
                </a:solidFill>
              </a:rPr>
              <a:t>thống</a:t>
            </a:r>
            <a:r>
              <a:rPr lang="en-US" sz="2800" dirty="0">
                <a:solidFill>
                  <a:srgbClr val="0000FF"/>
                </a:solidFill>
              </a:rPr>
              <a:t> </a:t>
            </a:r>
            <a:r>
              <a:rPr lang="en-US" sz="2800" dirty="0" err="1">
                <a:solidFill>
                  <a:srgbClr val="0000FF"/>
                </a:solidFill>
              </a:rPr>
              <a:t>giá</a:t>
            </a:r>
            <a:r>
              <a:rPr lang="en-US" sz="2800" dirty="0">
                <a:solidFill>
                  <a:srgbClr val="0000FF"/>
                </a:solidFill>
              </a:rPr>
              <a:t> </a:t>
            </a:r>
            <a:r>
              <a:rPr lang="en-US" sz="2800" dirty="0" err="1" smtClean="0">
                <a:solidFill>
                  <a:srgbClr val="0000FF"/>
                </a:solidFill>
              </a:rPr>
              <a:t>đỡ</a:t>
            </a:r>
            <a:endParaRPr lang="en-US" sz="2800" dirty="0" smtClean="0">
              <a:solidFill>
                <a:srgbClr val="0000FF"/>
              </a:solidFill>
            </a:endParaRPr>
          </a:p>
          <a:p>
            <a:r>
              <a:rPr lang="en-US" sz="2800" dirty="0" smtClean="0">
                <a:solidFill>
                  <a:srgbClr val="0000FF"/>
                </a:solidFill>
              </a:rPr>
              <a:t>+</a:t>
            </a:r>
            <a:r>
              <a:rPr lang="en-US" sz="2800" dirty="0" err="1" smtClean="0">
                <a:solidFill>
                  <a:srgbClr val="0000FF"/>
                </a:solidFill>
              </a:rPr>
              <a:t>Hệ</a:t>
            </a:r>
            <a:r>
              <a:rPr lang="en-US" sz="2800" dirty="0" smtClean="0">
                <a:solidFill>
                  <a:srgbClr val="0000FF"/>
                </a:solidFill>
              </a:rPr>
              <a:t> </a:t>
            </a:r>
            <a:r>
              <a:rPr lang="en-US" sz="2800" dirty="0" err="1">
                <a:solidFill>
                  <a:srgbClr val="0000FF"/>
                </a:solidFill>
              </a:rPr>
              <a:t>thống</a:t>
            </a:r>
            <a:r>
              <a:rPr lang="en-US" sz="2800" dirty="0">
                <a:solidFill>
                  <a:srgbClr val="0000FF"/>
                </a:solidFill>
              </a:rPr>
              <a:t> </a:t>
            </a:r>
            <a:r>
              <a:rPr lang="en-US" sz="2800" dirty="0" err="1">
                <a:solidFill>
                  <a:srgbClr val="0000FF"/>
                </a:solidFill>
              </a:rPr>
              <a:t>phóng</a:t>
            </a:r>
            <a:r>
              <a:rPr lang="en-US" sz="2800" dirty="0">
                <a:solidFill>
                  <a:srgbClr val="0000FF"/>
                </a:solidFill>
              </a:rPr>
              <a:t> </a:t>
            </a:r>
            <a:r>
              <a:rPr lang="en-US" sz="2800" dirty="0" err="1" smtClean="0">
                <a:solidFill>
                  <a:srgbClr val="0000FF"/>
                </a:solidFill>
              </a:rPr>
              <a:t>đại</a:t>
            </a:r>
            <a:endParaRPr lang="en-US" sz="2800" dirty="0">
              <a:solidFill>
                <a:srgbClr val="0000FF"/>
              </a:solidFill>
            </a:endParaRPr>
          </a:p>
          <a:p>
            <a:r>
              <a:rPr lang="en-US" sz="2800" dirty="0" smtClean="0">
                <a:solidFill>
                  <a:srgbClr val="0000FF"/>
                </a:solidFill>
              </a:rPr>
              <a:t>+</a:t>
            </a:r>
            <a:r>
              <a:rPr lang="en-US" sz="2800" dirty="0" err="1">
                <a:solidFill>
                  <a:srgbClr val="0000FF"/>
                </a:solidFill>
              </a:rPr>
              <a:t>H</a:t>
            </a:r>
            <a:r>
              <a:rPr lang="en-US" sz="2800" dirty="0" err="1" smtClean="0">
                <a:solidFill>
                  <a:srgbClr val="0000FF"/>
                </a:solidFill>
              </a:rPr>
              <a:t>ệ</a:t>
            </a:r>
            <a:r>
              <a:rPr lang="en-US" sz="2800" dirty="0" smtClean="0">
                <a:solidFill>
                  <a:srgbClr val="0000FF"/>
                </a:solidFill>
              </a:rPr>
              <a:t> </a:t>
            </a:r>
            <a:r>
              <a:rPr lang="en-US" sz="2800" dirty="0" err="1">
                <a:solidFill>
                  <a:srgbClr val="0000FF"/>
                </a:solidFill>
              </a:rPr>
              <a:t>thống</a:t>
            </a:r>
            <a:r>
              <a:rPr lang="en-US" sz="2800" dirty="0">
                <a:solidFill>
                  <a:srgbClr val="0000FF"/>
                </a:solidFill>
              </a:rPr>
              <a:t> </a:t>
            </a:r>
            <a:r>
              <a:rPr lang="en-US" sz="2800" dirty="0" err="1">
                <a:solidFill>
                  <a:srgbClr val="0000FF"/>
                </a:solidFill>
              </a:rPr>
              <a:t>chiếu</a:t>
            </a:r>
            <a:r>
              <a:rPr lang="en-US" sz="2800" dirty="0">
                <a:solidFill>
                  <a:srgbClr val="0000FF"/>
                </a:solidFill>
              </a:rPr>
              <a:t> </a:t>
            </a:r>
            <a:r>
              <a:rPr lang="en-US" sz="2800" dirty="0" err="1" smtClean="0">
                <a:solidFill>
                  <a:srgbClr val="0000FF"/>
                </a:solidFill>
              </a:rPr>
              <a:t>sáng</a:t>
            </a:r>
            <a:endParaRPr lang="en-US" sz="2800" dirty="0">
              <a:solidFill>
                <a:srgbClr val="0000FF"/>
              </a:solidFill>
            </a:endParaRPr>
          </a:p>
          <a:p>
            <a:r>
              <a:rPr lang="en-US" sz="2800" dirty="0">
                <a:solidFill>
                  <a:srgbClr val="0000FF"/>
                </a:solidFill>
              </a:rPr>
              <a:t>+</a:t>
            </a:r>
            <a:r>
              <a:rPr lang="en-US" sz="2800" dirty="0" smtClean="0">
                <a:solidFill>
                  <a:srgbClr val="0000FF"/>
                </a:solidFill>
              </a:rPr>
              <a:t> </a:t>
            </a:r>
            <a:r>
              <a:rPr lang="en-US" sz="2800" dirty="0" err="1">
                <a:solidFill>
                  <a:srgbClr val="0000FF"/>
                </a:solidFill>
              </a:rPr>
              <a:t>H</a:t>
            </a:r>
            <a:r>
              <a:rPr lang="en-US" sz="2800" dirty="0" err="1" smtClean="0">
                <a:solidFill>
                  <a:srgbClr val="0000FF"/>
                </a:solidFill>
              </a:rPr>
              <a:t>ệ</a:t>
            </a:r>
            <a:r>
              <a:rPr lang="en-US" sz="2800" dirty="0" smtClean="0">
                <a:solidFill>
                  <a:srgbClr val="0000FF"/>
                </a:solidFill>
              </a:rPr>
              <a:t> </a:t>
            </a:r>
            <a:r>
              <a:rPr lang="en-US" sz="2800" dirty="0" err="1">
                <a:solidFill>
                  <a:srgbClr val="0000FF"/>
                </a:solidFill>
              </a:rPr>
              <a:t>thống</a:t>
            </a:r>
            <a:r>
              <a:rPr lang="en-US" sz="2800" dirty="0">
                <a:solidFill>
                  <a:srgbClr val="0000FF"/>
                </a:solidFill>
              </a:rPr>
              <a:t> </a:t>
            </a:r>
            <a:r>
              <a:rPr lang="en-US" sz="2800" dirty="0" err="1">
                <a:solidFill>
                  <a:srgbClr val="0000FF"/>
                </a:solidFill>
              </a:rPr>
              <a:t>điều</a:t>
            </a:r>
            <a:r>
              <a:rPr lang="en-US" sz="2800" dirty="0">
                <a:solidFill>
                  <a:srgbClr val="0000FF"/>
                </a:solidFill>
              </a:rPr>
              <a:t> </a:t>
            </a:r>
            <a:r>
              <a:rPr lang="en-US" sz="2800" dirty="0" err="1">
                <a:solidFill>
                  <a:srgbClr val="0000FF"/>
                </a:solidFill>
              </a:rPr>
              <a:t>chỉnh</a:t>
            </a:r>
            <a:endParaRPr lang="vi-VN" sz="2800" dirty="0">
              <a:solidFill>
                <a:srgbClr val="0000FF"/>
              </a:solidFill>
            </a:endParaRPr>
          </a:p>
        </p:txBody>
      </p:sp>
      <p:sp>
        <p:nvSpPr>
          <p:cNvPr id="7" name="Text Box 79"/>
          <p:cNvSpPr txBox="1">
            <a:spLocks noChangeArrowheads="1"/>
          </p:cNvSpPr>
          <p:nvPr/>
        </p:nvSpPr>
        <p:spPr bwMode="auto">
          <a:xfrm>
            <a:off x="204559" y="0"/>
            <a:ext cx="7223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000" b="1">
                <a:solidFill>
                  <a:schemeClr val="tx2"/>
                </a:solidFill>
                <a:latin typeface="Times New Roman" pitchFamily="18" charset="0"/>
              </a:defRPr>
            </a:lvl1pPr>
            <a:lvl2pPr marL="742950" indent="-285750">
              <a:defRPr sz="4000" b="1">
                <a:solidFill>
                  <a:schemeClr val="tx2"/>
                </a:solidFill>
                <a:latin typeface="Times New Roman" pitchFamily="18" charset="0"/>
              </a:defRPr>
            </a:lvl2pPr>
            <a:lvl3pPr marL="1143000" indent="-228600">
              <a:defRPr sz="4000" b="1">
                <a:solidFill>
                  <a:schemeClr val="tx2"/>
                </a:solidFill>
                <a:latin typeface="Times New Roman" pitchFamily="18" charset="0"/>
              </a:defRPr>
            </a:lvl3pPr>
            <a:lvl4pPr marL="1600200" indent="-228600">
              <a:defRPr sz="4000" b="1">
                <a:solidFill>
                  <a:schemeClr val="tx2"/>
                </a:solidFill>
                <a:latin typeface="Times New Roman" pitchFamily="18" charset="0"/>
              </a:defRPr>
            </a:lvl4pPr>
            <a:lvl5pPr marL="2057400" indent="-228600">
              <a:defRPr sz="4000" b="1">
                <a:solidFill>
                  <a:schemeClr val="tx2"/>
                </a:solidFill>
                <a:latin typeface="Times New Roman" pitchFamily="18" charset="0"/>
              </a:defRPr>
            </a:lvl5pPr>
            <a:lvl6pPr marL="2514600" indent="-228600" eaLnBrk="0" fontAlgn="base" hangingPunct="0">
              <a:spcBef>
                <a:spcPct val="0"/>
              </a:spcBef>
              <a:spcAft>
                <a:spcPct val="0"/>
              </a:spcAft>
              <a:defRPr sz="4000" b="1">
                <a:solidFill>
                  <a:schemeClr val="tx2"/>
                </a:solidFill>
                <a:latin typeface="Times New Roman" pitchFamily="18" charset="0"/>
              </a:defRPr>
            </a:lvl6pPr>
            <a:lvl7pPr marL="2971800" indent="-228600" eaLnBrk="0" fontAlgn="base" hangingPunct="0">
              <a:spcBef>
                <a:spcPct val="0"/>
              </a:spcBef>
              <a:spcAft>
                <a:spcPct val="0"/>
              </a:spcAft>
              <a:defRPr sz="4000" b="1">
                <a:solidFill>
                  <a:schemeClr val="tx2"/>
                </a:solidFill>
                <a:latin typeface="Times New Roman" pitchFamily="18" charset="0"/>
              </a:defRPr>
            </a:lvl7pPr>
            <a:lvl8pPr marL="3429000" indent="-228600" eaLnBrk="0" fontAlgn="base" hangingPunct="0">
              <a:spcBef>
                <a:spcPct val="0"/>
              </a:spcBef>
              <a:spcAft>
                <a:spcPct val="0"/>
              </a:spcAft>
              <a:defRPr sz="4000" b="1">
                <a:solidFill>
                  <a:schemeClr val="tx2"/>
                </a:solidFill>
                <a:latin typeface="Times New Roman" pitchFamily="18" charset="0"/>
              </a:defRPr>
            </a:lvl8pPr>
            <a:lvl9pPr marL="3886200" indent="-228600" eaLnBrk="0" fontAlgn="base" hangingPunct="0">
              <a:spcBef>
                <a:spcPct val="0"/>
              </a:spcBef>
              <a:spcAft>
                <a:spcPct val="0"/>
              </a:spcAft>
              <a:defRPr sz="4000" b="1">
                <a:solidFill>
                  <a:schemeClr val="tx2"/>
                </a:solidFill>
                <a:latin typeface="Times New Roman" pitchFamily="18" charset="0"/>
              </a:defRPr>
            </a:lvl9pPr>
          </a:lstStyle>
          <a:p>
            <a:pPr algn="ctr" eaLnBrk="1" hangingPunct="1">
              <a:spcBef>
                <a:spcPct val="50000"/>
              </a:spcBef>
            </a:pPr>
            <a:r>
              <a:rPr lang="en-US" sz="4800" dirty="0">
                <a:solidFill>
                  <a:srgbClr val="FF3300"/>
                </a:solidFill>
                <a:latin typeface="Arial" pitchFamily="34" charset="0"/>
                <a:sym typeface="Wingdings" pitchFamily="2" charset="2"/>
              </a:rPr>
              <a:t></a:t>
            </a:r>
          </a:p>
        </p:txBody>
      </p:sp>
    </p:spTree>
    <p:extLst>
      <p:ext uri="{BB962C8B-B14F-4D97-AF65-F5344CB8AC3E}">
        <p14:creationId xmlns:p14="http://schemas.microsoft.com/office/powerpoint/2010/main" val="392438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www.themegallery.com</a:t>
            </a:r>
            <a:endParaRPr lang="en-US"/>
          </a:p>
        </p:txBody>
      </p:sp>
      <p:sp>
        <p:nvSpPr>
          <p:cNvPr id="48131" name="Rectangle 2"/>
          <p:cNvSpPr>
            <a:spLocks noGrp="1" noChangeArrowheads="1"/>
          </p:cNvSpPr>
          <p:nvPr>
            <p:ph type="title"/>
          </p:nvPr>
        </p:nvSpPr>
        <p:spPr/>
        <p:txBody>
          <a:bodyPr/>
          <a:lstStyle/>
          <a:p>
            <a:pPr eaLnBrk="1" hangingPunct="1"/>
            <a:r>
              <a:rPr lang="en-US" altLang="en-US" sz="2000" b="1" smtClean="0"/>
              <a:t>4. KÍNH LÚP VÀ KÍNH HIỂN VI QUANG HỌC – THỰC HÀNH SỬ DỤNG</a:t>
            </a:r>
            <a:endParaRPr lang="en-US" altLang="en-US" sz="2000" smtClean="0"/>
          </a:p>
        </p:txBody>
      </p:sp>
      <p:sp>
        <p:nvSpPr>
          <p:cNvPr id="3" name="Rectangle 2"/>
          <p:cNvSpPr/>
          <p:nvPr/>
        </p:nvSpPr>
        <p:spPr>
          <a:xfrm>
            <a:off x="6372225" y="6477000"/>
            <a:ext cx="1704975" cy="23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813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1052513"/>
            <a:ext cx="3671887"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8"/>
          <p:cNvSpPr>
            <a:spLocks noChangeArrowheads="1"/>
          </p:cNvSpPr>
          <p:nvPr/>
        </p:nvSpPr>
        <p:spPr bwMode="auto">
          <a:xfrm>
            <a:off x="250825" y="1268413"/>
            <a:ext cx="41052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b="1">
                <a:cs typeface="Arial" charset="0"/>
              </a:rPr>
              <a:t>Cấu tạo kính hiển vi quang học:</a:t>
            </a:r>
          </a:p>
          <a:p>
            <a:pPr algn="just"/>
            <a:r>
              <a:rPr lang="en-US" altLang="en-US" sz="2800" b="1">
                <a:cs typeface="Arial" charset="0"/>
              </a:rPr>
              <a:t> </a:t>
            </a:r>
          </a:p>
          <a:p>
            <a:pPr algn="just"/>
            <a:r>
              <a:rPr lang="en-US" altLang="en-US" sz="2800">
                <a:cs typeface="Arial" charset="0"/>
              </a:rPr>
              <a:t>Gồm 4 hệ thống chính: </a:t>
            </a:r>
          </a:p>
          <a:p>
            <a:pPr algn="just"/>
            <a:r>
              <a:rPr lang="en-US" altLang="en-US" sz="2000">
                <a:cs typeface="Arial" charset="0"/>
              </a:rPr>
              <a:t>+ Hệ thống giá đỡ</a:t>
            </a:r>
          </a:p>
          <a:p>
            <a:pPr algn="just"/>
            <a:r>
              <a:rPr lang="en-US" altLang="en-US" sz="2000">
                <a:cs typeface="Arial" charset="0"/>
              </a:rPr>
              <a:t>+ Hệ thống chiếu sáng</a:t>
            </a:r>
          </a:p>
          <a:p>
            <a:pPr algn="just"/>
            <a:r>
              <a:rPr lang="en-US" altLang="en-US" sz="2000">
                <a:cs typeface="Arial" charset="0"/>
              </a:rPr>
              <a:t>+ Hệ thống phóng đại</a:t>
            </a:r>
          </a:p>
          <a:p>
            <a:pPr algn="just"/>
            <a:r>
              <a:rPr lang="en-US" altLang="en-US" sz="2000">
                <a:cs typeface="Arial" charset="0"/>
              </a:rPr>
              <a:t>+ Hệ thống điều chỉnh</a:t>
            </a:r>
          </a:p>
        </p:txBody>
      </p:sp>
    </p:spTree>
    <p:extLst>
      <p:ext uri="{BB962C8B-B14F-4D97-AF65-F5344CB8AC3E}">
        <p14:creationId xmlns:p14="http://schemas.microsoft.com/office/powerpoint/2010/main" val="11146746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www.themegallery.com</a:t>
            </a:r>
            <a:endParaRPr lang="en-US"/>
          </a:p>
        </p:txBody>
      </p:sp>
      <p:sp>
        <p:nvSpPr>
          <p:cNvPr id="49155" name="Rectangle 2"/>
          <p:cNvSpPr>
            <a:spLocks noGrp="1" noChangeArrowheads="1"/>
          </p:cNvSpPr>
          <p:nvPr>
            <p:ph type="title"/>
          </p:nvPr>
        </p:nvSpPr>
        <p:spPr/>
        <p:txBody>
          <a:bodyPr/>
          <a:lstStyle/>
          <a:p>
            <a:pPr eaLnBrk="1" hangingPunct="1"/>
            <a:r>
              <a:rPr lang="en-US" altLang="en-US" sz="2000" b="1" smtClean="0"/>
              <a:t>4. KÍNH LÚP VÀ KÍNH HIỂN VI QUANG HỌC – THỰC HÀNH SỬ DỤNG</a:t>
            </a:r>
            <a:endParaRPr lang="en-US" altLang="en-US" sz="2000" smtClean="0"/>
          </a:p>
        </p:txBody>
      </p:sp>
      <p:sp>
        <p:nvSpPr>
          <p:cNvPr id="3" name="Rectangle 2"/>
          <p:cNvSpPr/>
          <p:nvPr/>
        </p:nvSpPr>
        <p:spPr>
          <a:xfrm>
            <a:off x="6372225" y="6477000"/>
            <a:ext cx="1704975" cy="23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157" name="Content Placeholder 5"/>
          <p:cNvSpPr>
            <a:spLocks noGrp="1"/>
          </p:cNvSpPr>
          <p:nvPr>
            <p:ph idx="1"/>
          </p:nvPr>
        </p:nvSpPr>
        <p:spPr>
          <a:xfrm>
            <a:off x="277813" y="1281113"/>
            <a:ext cx="7570787" cy="515937"/>
          </a:xfrm>
        </p:spPr>
        <p:txBody>
          <a:bodyPr/>
          <a:lstStyle/>
          <a:p>
            <a:pPr algn="just"/>
            <a:r>
              <a:rPr lang="en-US" altLang="en-US" sz="1400" smtClean="0"/>
              <a:t>Câu 2. Cách sử dụng, bảo quản kính hiển vi quang học:</a:t>
            </a:r>
          </a:p>
        </p:txBody>
      </p:sp>
      <p:pic>
        <p:nvPicPr>
          <p:cNvPr id="4915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4513" y="1631950"/>
            <a:ext cx="42703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0408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www.themegallery.com</a:t>
            </a:r>
            <a:endParaRPr lang="en-US"/>
          </a:p>
        </p:txBody>
      </p:sp>
      <p:sp>
        <p:nvSpPr>
          <p:cNvPr id="50179" name="Rectangle 2"/>
          <p:cNvSpPr>
            <a:spLocks noGrp="1" noChangeArrowheads="1"/>
          </p:cNvSpPr>
          <p:nvPr>
            <p:ph type="title"/>
          </p:nvPr>
        </p:nvSpPr>
        <p:spPr/>
        <p:txBody>
          <a:bodyPr/>
          <a:lstStyle/>
          <a:p>
            <a:pPr eaLnBrk="1" hangingPunct="1"/>
            <a:r>
              <a:rPr lang="en-US" altLang="en-US" sz="2000" dirty="0" smtClean="0"/>
              <a:t>IV</a:t>
            </a:r>
            <a:r>
              <a:rPr lang="en-US" altLang="en-US" sz="2000" b="1" dirty="0" smtClean="0"/>
              <a:t>. </a:t>
            </a:r>
            <a:r>
              <a:rPr lang="en-US" altLang="en-US" sz="2000" b="1" dirty="0" err="1" smtClean="0"/>
              <a:t>KÍNH</a:t>
            </a:r>
            <a:r>
              <a:rPr lang="en-US" altLang="en-US" sz="2000" b="1" dirty="0" smtClean="0"/>
              <a:t> </a:t>
            </a:r>
            <a:r>
              <a:rPr lang="en-US" altLang="en-US" sz="2000" b="1" dirty="0" err="1" smtClean="0"/>
              <a:t>LÚP</a:t>
            </a:r>
            <a:r>
              <a:rPr lang="en-US" altLang="en-US" sz="2000" b="1" dirty="0" smtClean="0"/>
              <a:t> </a:t>
            </a:r>
            <a:r>
              <a:rPr lang="en-US" altLang="en-US" sz="2000" b="1" dirty="0" err="1" smtClean="0"/>
              <a:t>VÀ</a:t>
            </a:r>
            <a:r>
              <a:rPr lang="en-US" altLang="en-US" sz="2000" b="1" dirty="0" smtClean="0"/>
              <a:t> </a:t>
            </a:r>
            <a:r>
              <a:rPr lang="en-US" altLang="en-US" sz="2000" b="1" dirty="0" err="1" smtClean="0"/>
              <a:t>KÍNH</a:t>
            </a:r>
            <a:r>
              <a:rPr lang="en-US" altLang="en-US" sz="2000" b="1" dirty="0" smtClean="0"/>
              <a:t> </a:t>
            </a:r>
            <a:r>
              <a:rPr lang="en-US" altLang="en-US" sz="2000" b="1" dirty="0" err="1" smtClean="0"/>
              <a:t>HIỂN</a:t>
            </a:r>
            <a:r>
              <a:rPr lang="en-US" altLang="en-US" sz="2000" b="1" dirty="0" smtClean="0"/>
              <a:t> VI </a:t>
            </a:r>
            <a:r>
              <a:rPr lang="en-US" altLang="en-US" sz="2000" b="1" dirty="0" err="1" smtClean="0"/>
              <a:t>QUANG</a:t>
            </a:r>
            <a:r>
              <a:rPr lang="en-US" altLang="en-US" sz="2000" b="1" dirty="0" smtClean="0"/>
              <a:t> </a:t>
            </a:r>
            <a:r>
              <a:rPr lang="en-US" altLang="en-US" sz="2000" b="1" dirty="0" err="1" smtClean="0"/>
              <a:t>HỌC</a:t>
            </a:r>
            <a:r>
              <a:rPr lang="en-US" altLang="en-US" sz="2000" b="1" dirty="0" smtClean="0"/>
              <a:t> – </a:t>
            </a:r>
            <a:r>
              <a:rPr lang="en-US" altLang="en-US" sz="2000" b="1" dirty="0" err="1" smtClean="0"/>
              <a:t>THỰC</a:t>
            </a:r>
            <a:r>
              <a:rPr lang="en-US" altLang="en-US" sz="2000" b="1" dirty="0" smtClean="0"/>
              <a:t> </a:t>
            </a:r>
            <a:r>
              <a:rPr lang="en-US" altLang="en-US" sz="2000" b="1" dirty="0" err="1" smtClean="0"/>
              <a:t>HÀNH</a:t>
            </a:r>
            <a:r>
              <a:rPr lang="en-US" altLang="en-US" sz="2000" b="1" dirty="0" smtClean="0"/>
              <a:t> </a:t>
            </a:r>
            <a:r>
              <a:rPr lang="en-US" altLang="en-US" sz="2000" b="1" dirty="0" err="1" smtClean="0"/>
              <a:t>SỬ</a:t>
            </a:r>
            <a:r>
              <a:rPr lang="en-US" altLang="en-US" sz="2000" b="1" dirty="0" smtClean="0"/>
              <a:t> </a:t>
            </a:r>
            <a:r>
              <a:rPr lang="en-US" altLang="en-US" sz="2000" b="1" dirty="0" err="1" smtClean="0"/>
              <a:t>DỤNG</a:t>
            </a:r>
            <a:r>
              <a:rPr lang="en-US" altLang="en-US" sz="2000" b="1" dirty="0" smtClean="0"/>
              <a:t>  10 </a:t>
            </a:r>
            <a:r>
              <a:rPr lang="vi-VN" altLang="en-US" sz="2000" b="1" dirty="0" smtClean="0"/>
              <a:t>phút</a:t>
            </a:r>
            <a:endParaRPr lang="en-US" altLang="en-US" sz="2000" dirty="0" smtClean="0"/>
          </a:p>
        </p:txBody>
      </p:sp>
      <p:sp>
        <p:nvSpPr>
          <p:cNvPr id="3" name="Rectangle 2"/>
          <p:cNvSpPr/>
          <p:nvPr/>
        </p:nvSpPr>
        <p:spPr>
          <a:xfrm>
            <a:off x="6372225" y="6477000"/>
            <a:ext cx="1704975" cy="23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81" name="Content Placeholder 5"/>
          <p:cNvSpPr>
            <a:spLocks noGrp="1"/>
          </p:cNvSpPr>
          <p:nvPr>
            <p:ph idx="1"/>
          </p:nvPr>
        </p:nvSpPr>
        <p:spPr>
          <a:xfrm>
            <a:off x="501650" y="1255713"/>
            <a:ext cx="7570788" cy="1525587"/>
          </a:xfrm>
        </p:spPr>
        <p:txBody>
          <a:bodyPr>
            <a:normAutofit fontScale="92500"/>
          </a:bodyPr>
          <a:lstStyle/>
          <a:p>
            <a:pPr algn="just"/>
            <a:r>
              <a:rPr lang="en-US" altLang="en-US" dirty="0" smtClean="0"/>
              <a:t> </a:t>
            </a:r>
            <a:r>
              <a:rPr lang="en-US" altLang="en-US" dirty="0" err="1" smtClean="0"/>
              <a:t>Thực</a:t>
            </a:r>
            <a:r>
              <a:rPr lang="en-US" altLang="en-US" dirty="0" smtClean="0"/>
              <a:t> </a:t>
            </a:r>
            <a:r>
              <a:rPr lang="en-US" altLang="en-US" dirty="0" err="1" smtClean="0"/>
              <a:t>hành</a:t>
            </a:r>
            <a:r>
              <a:rPr lang="en-US" altLang="en-US" dirty="0" smtClean="0"/>
              <a:t> </a:t>
            </a:r>
            <a:r>
              <a:rPr lang="en-US" altLang="en-US" dirty="0" err="1" smtClean="0"/>
              <a:t>sử</a:t>
            </a:r>
            <a:r>
              <a:rPr lang="en-US" altLang="en-US" dirty="0" smtClean="0"/>
              <a:t> </a:t>
            </a:r>
            <a:r>
              <a:rPr lang="en-US" altLang="en-US" dirty="0" err="1" smtClean="0"/>
              <a:t>dụng</a:t>
            </a:r>
            <a:r>
              <a:rPr lang="en-US" altLang="en-US" dirty="0" smtClean="0"/>
              <a:t> </a:t>
            </a:r>
            <a:r>
              <a:rPr lang="en-US" altLang="en-US" dirty="0" err="1" smtClean="0"/>
              <a:t>kính</a:t>
            </a:r>
            <a:r>
              <a:rPr lang="en-US" altLang="en-US" dirty="0" smtClean="0"/>
              <a:t> </a:t>
            </a:r>
            <a:r>
              <a:rPr lang="en-US" altLang="en-US" dirty="0" err="1" smtClean="0"/>
              <a:t>hiển</a:t>
            </a:r>
            <a:r>
              <a:rPr lang="en-US" altLang="en-US" dirty="0" smtClean="0"/>
              <a:t> vi </a:t>
            </a:r>
            <a:r>
              <a:rPr lang="en-US" altLang="en-US" dirty="0" err="1" smtClean="0"/>
              <a:t>quang</a:t>
            </a:r>
            <a:r>
              <a:rPr lang="en-US" altLang="en-US" dirty="0" smtClean="0"/>
              <a:t> </a:t>
            </a:r>
            <a:r>
              <a:rPr lang="en-US" altLang="en-US" dirty="0" err="1" smtClean="0"/>
              <a:t>học</a:t>
            </a:r>
            <a:r>
              <a:rPr lang="en-US" altLang="en-US" dirty="0" smtClean="0"/>
              <a:t> </a:t>
            </a:r>
            <a:r>
              <a:rPr lang="en-US" altLang="en-US" dirty="0" err="1" smtClean="0"/>
              <a:t>để</a:t>
            </a:r>
            <a:r>
              <a:rPr lang="en-US" altLang="en-US" dirty="0" smtClean="0"/>
              <a:t> </a:t>
            </a:r>
            <a:r>
              <a:rPr lang="en-US" altLang="en-US" dirty="0" err="1" smtClean="0"/>
              <a:t>quan</a:t>
            </a:r>
            <a:r>
              <a:rPr lang="en-US" altLang="en-US" dirty="0" smtClean="0"/>
              <a:t> </a:t>
            </a:r>
            <a:r>
              <a:rPr lang="en-US" altLang="en-US" dirty="0" err="1" smtClean="0"/>
              <a:t>sát</a:t>
            </a:r>
            <a:r>
              <a:rPr lang="en-US" altLang="en-US" dirty="0" smtClean="0"/>
              <a:t> </a:t>
            </a:r>
            <a:r>
              <a:rPr lang="en-US" altLang="en-US" dirty="0" err="1" smtClean="0"/>
              <a:t>tiêu</a:t>
            </a:r>
            <a:r>
              <a:rPr lang="en-US" altLang="en-US" dirty="0" smtClean="0"/>
              <a:t> </a:t>
            </a:r>
            <a:r>
              <a:rPr lang="en-US" altLang="en-US" dirty="0" err="1" smtClean="0"/>
              <a:t>bản</a:t>
            </a:r>
            <a:r>
              <a:rPr lang="en-US" altLang="en-US" dirty="0" smtClean="0"/>
              <a:t>/</a:t>
            </a:r>
            <a:r>
              <a:rPr lang="en-US" altLang="en-US" dirty="0" err="1" smtClean="0"/>
              <a:t>mẫu</a:t>
            </a:r>
            <a:r>
              <a:rPr lang="en-US" altLang="en-US" dirty="0" smtClean="0"/>
              <a:t> </a:t>
            </a:r>
            <a:r>
              <a:rPr lang="en-US" altLang="en-US" dirty="0" err="1" smtClean="0"/>
              <a:t>vật</a:t>
            </a:r>
            <a:r>
              <a:rPr lang="en-US" altLang="en-US" dirty="0" smtClean="0"/>
              <a:t> </a:t>
            </a:r>
            <a:r>
              <a:rPr lang="en-US" altLang="en-US" dirty="0" err="1" smtClean="0"/>
              <a:t>sinh</a:t>
            </a:r>
            <a:r>
              <a:rPr lang="en-US" altLang="en-US" dirty="0" smtClean="0"/>
              <a:t> </a:t>
            </a:r>
            <a:r>
              <a:rPr lang="en-US" altLang="en-US" dirty="0" err="1" smtClean="0"/>
              <a:t>học</a:t>
            </a:r>
            <a:r>
              <a:rPr lang="en-US" altLang="en-US" dirty="0" smtClean="0"/>
              <a:t>. </a:t>
            </a:r>
          </a:p>
          <a:p>
            <a:pPr algn="just"/>
            <a:r>
              <a:rPr lang="en-US" altLang="en-US" dirty="0" smtClean="0"/>
              <a:t> </a:t>
            </a:r>
            <a:r>
              <a:rPr lang="en-US" altLang="en-US" dirty="0" err="1" smtClean="0"/>
              <a:t>Vẽ</a:t>
            </a:r>
            <a:r>
              <a:rPr lang="en-US" altLang="en-US" dirty="0" smtClean="0"/>
              <a:t> </a:t>
            </a:r>
            <a:r>
              <a:rPr lang="en-US" altLang="en-US" dirty="0" err="1" smtClean="0"/>
              <a:t>hình</a:t>
            </a:r>
            <a:r>
              <a:rPr lang="en-US" altLang="en-US" dirty="0" smtClean="0"/>
              <a:t> </a:t>
            </a:r>
            <a:r>
              <a:rPr lang="en-US" altLang="en-US" dirty="0" err="1" smtClean="0"/>
              <a:t>ảnh</a:t>
            </a:r>
            <a:r>
              <a:rPr lang="en-US" altLang="en-US" dirty="0" smtClean="0"/>
              <a:t> </a:t>
            </a:r>
            <a:r>
              <a:rPr lang="en-US" altLang="en-US" dirty="0" err="1" smtClean="0"/>
              <a:t>quan</a:t>
            </a:r>
            <a:r>
              <a:rPr lang="en-US" altLang="en-US" dirty="0" smtClean="0"/>
              <a:t> </a:t>
            </a:r>
            <a:r>
              <a:rPr lang="en-US" altLang="en-US" dirty="0" err="1" smtClean="0"/>
              <a:t>sát</a:t>
            </a:r>
            <a:r>
              <a:rPr lang="en-US" altLang="en-US" dirty="0" smtClean="0"/>
              <a:t> </a:t>
            </a:r>
            <a:r>
              <a:rPr lang="en-US" altLang="en-US" dirty="0" err="1" smtClean="0"/>
              <a:t>được</a:t>
            </a:r>
            <a:r>
              <a:rPr lang="en-US" altLang="en-US" dirty="0" smtClean="0"/>
              <a:t> </a:t>
            </a:r>
            <a:r>
              <a:rPr lang="en-US" altLang="en-US" dirty="0" err="1" smtClean="0"/>
              <a:t>ra</a:t>
            </a:r>
            <a:r>
              <a:rPr lang="en-US" altLang="en-US" dirty="0" smtClean="0"/>
              <a:t> </a:t>
            </a:r>
            <a:r>
              <a:rPr lang="en-US" altLang="en-US" dirty="0" err="1" smtClean="0"/>
              <a:t>giấy</a:t>
            </a:r>
            <a:r>
              <a:rPr lang="en-US" altLang="en-US" dirty="0" smtClean="0"/>
              <a:t>/</a:t>
            </a:r>
            <a:r>
              <a:rPr lang="en-US" altLang="en-US" dirty="0" err="1" smtClean="0"/>
              <a:t>vở</a:t>
            </a:r>
            <a:r>
              <a:rPr lang="en-US" altLang="en-US" dirty="0" smtClean="0"/>
              <a:t>.</a:t>
            </a:r>
          </a:p>
        </p:txBody>
      </p:sp>
    </p:spTree>
    <p:extLst>
      <p:ext uri="{BB962C8B-B14F-4D97-AF65-F5344CB8AC3E}">
        <p14:creationId xmlns:p14="http://schemas.microsoft.com/office/powerpoint/2010/main" val="36327142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vi-VN" dirty="0" smtClean="0">
                <a:solidFill>
                  <a:srgbClr val="FF0000"/>
                </a:solidFill>
              </a:rPr>
              <a:t>Câu 1: Để đảm bảo an toàn trong PTH ta cần đảm bảo nguyên tắc nào sau đây:</a:t>
            </a:r>
          </a:p>
          <a:p>
            <a:r>
              <a:rPr lang="vi-VN" dirty="0" smtClean="0"/>
              <a:t>A-Đọc kĩ nôi quy và thực hiện theo nội quy thực hành</a:t>
            </a:r>
          </a:p>
          <a:p>
            <a:r>
              <a:rPr lang="vi-VN" dirty="0" smtClean="0"/>
              <a:t>B-Chỉ làm thí nghiệm thực hành khi có sự hướng dẫn giám sát của giáo viên</a:t>
            </a:r>
          </a:p>
          <a:p>
            <a:r>
              <a:rPr lang="vi-VN" dirty="0" smtClean="0"/>
              <a:t>C-Thực hiện đúng nguyên tắc khi sử dụng hóa chất , thiết bị trong phòng thực hành</a:t>
            </a:r>
          </a:p>
          <a:p>
            <a:r>
              <a:rPr lang="vi-VN" dirty="0" smtClean="0"/>
              <a:t>D-Tất cả ý trên</a:t>
            </a:r>
            <a:endParaRPr lang="vi-VN" dirty="0"/>
          </a:p>
        </p:txBody>
      </p:sp>
      <p:sp>
        <p:nvSpPr>
          <p:cNvPr id="4" name="Title 3"/>
          <p:cNvSpPr txBox="1">
            <a:spLocks noGrp="1"/>
          </p:cNvSpPr>
          <p:nvPr>
            <p:ph type="title"/>
          </p:nvPr>
        </p:nvSpPr>
        <p:spPr>
          <a:xfrm>
            <a:off x="457200" y="646083"/>
            <a:ext cx="5059590" cy="400110"/>
          </a:xfrm>
          <a:prstGeom prst="rect">
            <a:avLst/>
          </a:prstGeom>
          <a:noFill/>
        </p:spPr>
        <p:txBody>
          <a:bodyPr wrap="none" rtlCol="0">
            <a:spAutoFit/>
          </a:bodyPr>
          <a:lstStyle/>
          <a:p>
            <a:r>
              <a:rPr lang="en-US" sz="2000" u="sng" dirty="0">
                <a:solidFill>
                  <a:srgbClr val="FF0000"/>
                </a:solidFill>
                <a:latin typeface="Time  NEW ROMAN NEWROMAN s New Roman"/>
              </a:rPr>
              <a:t>*</a:t>
            </a:r>
            <a:r>
              <a:rPr lang="en-US" sz="2000" b="1" u="sng" dirty="0" smtClean="0">
                <a:solidFill>
                  <a:srgbClr val="FF0000"/>
                </a:solidFill>
                <a:latin typeface="Time  NEW ROMAN NEWROMAN s New Roman"/>
              </a:rPr>
              <a:t>. </a:t>
            </a:r>
            <a:r>
              <a:rPr lang="vi-VN" sz="2000" b="1" u="sng" smtClean="0">
                <a:solidFill>
                  <a:srgbClr val="FF0000"/>
                </a:solidFill>
                <a:latin typeface="Time  NEW ROMAN NEWROMAN s New Roman"/>
              </a:rPr>
              <a:t>LUYỆN TẬP THỰC HÀNH – MỞ RỘNG</a:t>
            </a:r>
            <a:endParaRPr lang="vi-VN" sz="2000" b="1" u="sng" dirty="0">
              <a:solidFill>
                <a:srgbClr val="FF0000"/>
              </a:solidFill>
              <a:latin typeface="Time  NEW ROMAN NEWROMAN s New Roman"/>
            </a:endParaRPr>
          </a:p>
        </p:txBody>
      </p:sp>
      <p:sp>
        <p:nvSpPr>
          <p:cNvPr id="3" name="Oval 2"/>
          <p:cNvSpPr/>
          <p:nvPr/>
        </p:nvSpPr>
        <p:spPr>
          <a:xfrm>
            <a:off x="533400" y="-420986"/>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6410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barn(inVertical)">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additive="base">
                                        <p:cTn id="3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3.33333E-6 3.2223E-6 L -0.00833 0.79412 " pathEditMode="relative" rAng="0" ptsTypes="AA">
                                      <p:cBhvr>
                                        <p:cTn id="39" dur="2000" fill="hold"/>
                                        <p:tgtEl>
                                          <p:spTgt spid="3"/>
                                        </p:tgtEl>
                                        <p:attrNameLst>
                                          <p:attrName>ppt_x</p:attrName>
                                          <p:attrName>ppt_y</p:attrName>
                                        </p:attrNameLst>
                                      </p:cBhvr>
                                      <p:rCtr x="-417" y="396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525963"/>
          </a:xfrm>
        </p:spPr>
        <p:txBody>
          <a:bodyPr/>
          <a:lstStyle/>
          <a:p>
            <a:pPr marL="109728" indent="0">
              <a:buNone/>
            </a:pPr>
            <a:r>
              <a:rPr lang="vi-VN" dirty="0" smtClean="0"/>
              <a:t>A-Làm theo thí nghiệm hướng dẫn của giáo viên</a:t>
            </a:r>
          </a:p>
          <a:p>
            <a:pPr marL="109728" indent="0">
              <a:buNone/>
            </a:pPr>
            <a:endParaRPr lang="vi-VN" dirty="0" smtClean="0"/>
          </a:p>
          <a:p>
            <a:pPr marL="109728" indent="0">
              <a:buNone/>
            </a:pPr>
            <a:r>
              <a:rPr lang="vi-VN" dirty="0" smtClean="0"/>
              <a:t>B-Làm theo các thí nghiệm xem trên internet</a:t>
            </a:r>
          </a:p>
          <a:p>
            <a:pPr marL="109728" indent="0">
              <a:buNone/>
            </a:pPr>
            <a:endParaRPr lang="vi-VN" dirty="0" smtClean="0"/>
          </a:p>
          <a:p>
            <a:pPr marL="109728" indent="0">
              <a:buNone/>
            </a:pPr>
            <a:r>
              <a:rPr lang="vi-VN" dirty="0" smtClean="0"/>
              <a:t>C-Đeo găng tay khi làm thí nghiệm với hóa chất</a:t>
            </a:r>
          </a:p>
          <a:p>
            <a:pPr marL="109728" indent="0">
              <a:buNone/>
            </a:pPr>
            <a:endParaRPr lang="vi-VN" dirty="0" smtClean="0"/>
          </a:p>
          <a:p>
            <a:pPr marL="109728" indent="0">
              <a:buNone/>
            </a:pPr>
            <a:r>
              <a:rPr lang="vi-VN" dirty="0" smtClean="0"/>
              <a:t>D-Rửa sạch tay sau khi làm thí nghiệm</a:t>
            </a:r>
            <a:endParaRPr lang="vi-VN" dirty="0"/>
          </a:p>
        </p:txBody>
      </p:sp>
      <p:sp>
        <p:nvSpPr>
          <p:cNvPr id="3" name="Title 2"/>
          <p:cNvSpPr>
            <a:spLocks noGrp="1"/>
          </p:cNvSpPr>
          <p:nvPr>
            <p:ph type="title"/>
          </p:nvPr>
        </p:nvSpPr>
        <p:spPr/>
        <p:txBody>
          <a:bodyPr>
            <a:normAutofit fontScale="90000"/>
          </a:bodyPr>
          <a:lstStyle/>
          <a:p>
            <a:r>
              <a:rPr lang="vi-VN" sz="2800" dirty="0" smtClean="0">
                <a:solidFill>
                  <a:srgbClr val="FF0000"/>
                </a:solidFill>
              </a:rPr>
              <a:t>Câu 2:Hành động nào sau đây </a:t>
            </a:r>
            <a:r>
              <a:rPr lang="vi-VN" sz="2800" i="1" dirty="0" smtClean="0">
                <a:solidFill>
                  <a:srgbClr val="FF0000"/>
                </a:solidFill>
              </a:rPr>
              <a:t>không</a:t>
            </a:r>
            <a:r>
              <a:rPr lang="vi-VN" sz="2800" dirty="0" smtClean="0">
                <a:solidFill>
                  <a:srgbClr val="FF0000"/>
                </a:solidFill>
              </a:rPr>
              <a:t> thực hiện đúng nguyên tắc an toàn trong phòng thực hành</a:t>
            </a:r>
            <a:endParaRPr lang="vi-VN" sz="2800" dirty="0">
              <a:solidFill>
                <a:srgbClr val="FF0000"/>
              </a:solidFill>
            </a:endParaRPr>
          </a:p>
        </p:txBody>
      </p:sp>
      <p:sp>
        <p:nvSpPr>
          <p:cNvPr id="5" name="Oval 4"/>
          <p:cNvSpPr/>
          <p:nvPr/>
        </p:nvSpPr>
        <p:spPr>
          <a:xfrm>
            <a:off x="533400" y="-420986"/>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67465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0.00834 -0.38284 L -3.33333E-6 0.43881 " pathEditMode="relative" rAng="0" ptsTypes="AA">
                                      <p:cBhvr>
                                        <p:cTn id="37" dur="2000" fill="hold"/>
                                        <p:tgtEl>
                                          <p:spTgt spid="5"/>
                                        </p:tgtEl>
                                        <p:attrNameLst>
                                          <p:attrName>ppt_x</p:attrName>
                                          <p:attrName>ppt_y</p:attrName>
                                        </p:attrNameLst>
                                      </p:cBhvr>
                                      <p:rCtr x="-417" y="41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vi-VN" dirty="0" smtClean="0"/>
          </a:p>
          <a:p>
            <a:r>
              <a:rPr lang="vi-VN" dirty="0" smtClean="0"/>
              <a:t>A-Ống pipette, dùng lấy hóa chất</a:t>
            </a:r>
          </a:p>
          <a:p>
            <a:r>
              <a:rPr lang="vi-VN" dirty="0" smtClean="0"/>
              <a:t>B-Ống bơm tiêm, dùng chuyển hóa chất cho cây trồng</a:t>
            </a:r>
          </a:p>
          <a:p>
            <a:r>
              <a:rPr lang="vi-VN" dirty="0" smtClean="0"/>
              <a:t>C-Ống bom hóa chất dùng đẻ làm thí nghiệm</a:t>
            </a:r>
          </a:p>
          <a:p>
            <a:r>
              <a:rPr lang="vi-VN" dirty="0" smtClean="0"/>
              <a:t>D-Ống bơm khí, dùng để bơm không khí vào ống nghiệm</a:t>
            </a:r>
            <a:endParaRPr lang="vi-VN" dirty="0"/>
          </a:p>
        </p:txBody>
      </p:sp>
      <p:sp>
        <p:nvSpPr>
          <p:cNvPr id="3" name="Title 2"/>
          <p:cNvSpPr>
            <a:spLocks noGrp="1"/>
          </p:cNvSpPr>
          <p:nvPr>
            <p:ph type="title"/>
          </p:nvPr>
        </p:nvSpPr>
        <p:spPr>
          <a:xfrm>
            <a:off x="76200" y="328044"/>
            <a:ext cx="8229600" cy="1143000"/>
          </a:xfrm>
        </p:spPr>
        <p:txBody>
          <a:bodyPr>
            <a:normAutofit/>
          </a:bodyPr>
          <a:lstStyle/>
          <a:p>
            <a:r>
              <a:rPr lang="vi-VN" sz="2400" dirty="0" smtClean="0">
                <a:solidFill>
                  <a:srgbClr val="FF0000"/>
                </a:solidFill>
              </a:rPr>
              <a:t>Câu 3: Dụng cụ hình bên gọi là gì? </a:t>
            </a:r>
            <a:br>
              <a:rPr lang="vi-VN" sz="2400" dirty="0" smtClean="0">
                <a:solidFill>
                  <a:srgbClr val="FF0000"/>
                </a:solidFill>
              </a:rPr>
            </a:br>
            <a:r>
              <a:rPr lang="vi-VN" sz="2400" dirty="0" smtClean="0">
                <a:solidFill>
                  <a:srgbClr val="FF0000"/>
                </a:solidFill>
              </a:rPr>
              <a:t>              Thường dùng để làm gì?</a:t>
            </a:r>
            <a:endParaRPr lang="vi-VN" sz="2400" dirty="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34000" y="228600"/>
            <a:ext cx="1828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33400" y="-420986"/>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6795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circle(in)">
                                      <p:cBhvr>
                                        <p:cTn id="36" dur="20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0" nodeType="clickEffect">
                                  <p:stCondLst>
                                    <p:cond delay="0"/>
                                  </p:stCondLst>
                                  <p:childTnLst>
                                    <p:animMotion origin="layout" path="M 0.04167 -0.47167 L 0.03334 0.34999 " pathEditMode="relative" rAng="0" ptsTypes="AA">
                                      <p:cBhvr>
                                        <p:cTn id="40" dur="2000" fill="hold"/>
                                        <p:tgtEl>
                                          <p:spTgt spid="6"/>
                                        </p:tgtEl>
                                        <p:attrNameLst>
                                          <p:attrName>ppt_x</p:attrName>
                                          <p:attrName>ppt_y</p:attrName>
                                        </p:attrNameLst>
                                      </p:cBhvr>
                                      <p:rCtr x="-417" y="41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vi-VN" dirty="0" smtClean="0"/>
          </a:p>
          <a:p>
            <a:r>
              <a:rPr lang="vi-VN" dirty="0" smtClean="0"/>
              <a:t>A-Chất dễ cháy</a:t>
            </a:r>
          </a:p>
          <a:p>
            <a:endParaRPr lang="vi-VN" dirty="0" smtClean="0"/>
          </a:p>
          <a:p>
            <a:r>
              <a:rPr lang="vi-VN" dirty="0" smtClean="0"/>
              <a:t>B-Chất gấy nỗ</a:t>
            </a:r>
          </a:p>
          <a:p>
            <a:endParaRPr lang="vi-VN" dirty="0" smtClean="0"/>
          </a:p>
          <a:p>
            <a:r>
              <a:rPr lang="vi-VN" dirty="0" smtClean="0"/>
              <a:t>C-Chất ăn mòn</a:t>
            </a:r>
          </a:p>
          <a:p>
            <a:endParaRPr lang="vi-VN" dirty="0" smtClean="0"/>
          </a:p>
          <a:p>
            <a:r>
              <a:rPr lang="vi-VN" dirty="0" smtClean="0"/>
              <a:t>D-Phải đeo găng tay thường xuyên</a:t>
            </a:r>
            <a:endParaRPr lang="vi-VN" dirty="0"/>
          </a:p>
        </p:txBody>
      </p:sp>
      <p:sp>
        <p:nvSpPr>
          <p:cNvPr id="3" name="Title 2"/>
          <p:cNvSpPr>
            <a:spLocks noGrp="1"/>
          </p:cNvSpPr>
          <p:nvPr>
            <p:ph type="title"/>
          </p:nvPr>
        </p:nvSpPr>
        <p:spPr>
          <a:xfrm>
            <a:off x="76200" y="328044"/>
            <a:ext cx="8229600" cy="1143000"/>
          </a:xfrm>
        </p:spPr>
        <p:txBody>
          <a:bodyPr>
            <a:normAutofit/>
          </a:bodyPr>
          <a:lstStyle/>
          <a:p>
            <a:r>
              <a:rPr lang="vi-VN" sz="2400" dirty="0" smtClean="0">
                <a:solidFill>
                  <a:srgbClr val="FF0000"/>
                </a:solidFill>
              </a:rPr>
              <a:t>Câu 4: Biển báo hình bên giúp  </a:t>
            </a:r>
            <a:br>
              <a:rPr lang="vi-VN" sz="2400" dirty="0" smtClean="0">
                <a:solidFill>
                  <a:srgbClr val="FF0000"/>
                </a:solidFill>
              </a:rPr>
            </a:br>
            <a:r>
              <a:rPr lang="vi-VN" sz="2400" dirty="0" smtClean="0">
                <a:solidFill>
                  <a:srgbClr val="FF0000"/>
                </a:solidFill>
              </a:rPr>
              <a:t>chúng ta biết điều gì?</a:t>
            </a:r>
            <a:endParaRPr lang="vi-VN" sz="2400" dirty="0">
              <a:solidFill>
                <a:srgbClr val="FF0000"/>
              </a:solidFill>
            </a:endParaRPr>
          </a:p>
        </p:txBody>
      </p:sp>
      <p:sp>
        <p:nvSpPr>
          <p:cNvPr id="6" name="Oval 5"/>
          <p:cNvSpPr/>
          <p:nvPr/>
        </p:nvSpPr>
        <p:spPr>
          <a:xfrm>
            <a:off x="533400" y="-420986"/>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16186"/>
            <a:ext cx="2438400" cy="1828800"/>
          </a:xfrm>
          <a:prstGeom prst="rect">
            <a:avLst/>
          </a:prstGeom>
          <a:noFill/>
          <a:ln>
            <a:noFill/>
          </a:ln>
        </p:spPr>
      </p:pic>
    </p:spTree>
    <p:extLst>
      <p:ext uri="{BB962C8B-B14F-4D97-AF65-F5344CB8AC3E}">
        <p14:creationId xmlns:p14="http://schemas.microsoft.com/office/powerpoint/2010/main" val="6066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 calcmode="lin" valueType="num">
                                      <p:cBhvr additive="base">
                                        <p:cTn id="2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circle(in)">
                                      <p:cBhvr>
                                        <p:cTn id="30" dur="20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0.03334 -0.2385 L 0.03334 0.76081 " pathEditMode="relative" rAng="0" ptsTypes="AA">
                                      <p:cBhvr>
                                        <p:cTn id="34" dur="2000" fill="hold"/>
                                        <p:tgtEl>
                                          <p:spTgt spid="6"/>
                                        </p:tgtEl>
                                        <p:attrNameLst>
                                          <p:attrName>ppt_x</p:attrName>
                                          <p:attrName>ppt_y</p:attrName>
                                        </p:attrNameLst>
                                      </p:cBhvr>
                                      <p:rCtr x="0" y="49965"/>
                                    </p:animMotion>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58850" y="327025"/>
            <a:ext cx="7820025" cy="563563"/>
          </a:xfrm>
        </p:spPr>
        <p:txBody>
          <a:bodyPr/>
          <a:lstStyle/>
          <a:p>
            <a:pPr eaLnBrk="1" hangingPunct="1"/>
            <a:r>
              <a:rPr lang="en-US" altLang="en-US" sz="2000" b="1" smtClean="0"/>
              <a:t>1. Quy định an toàn khi học trong phòng thực hành</a:t>
            </a:r>
            <a:endParaRPr lang="en-US" altLang="en-US" sz="2000" smtClean="0"/>
          </a:p>
        </p:txBody>
      </p:sp>
      <p:sp>
        <p:nvSpPr>
          <p:cNvPr id="6147" name="AutoShape 8"/>
          <p:cNvSpPr>
            <a:spLocks noChangeAspect="1" noChangeArrowheads="1" noTextEdit="1"/>
          </p:cNvSpPr>
          <p:nvPr/>
        </p:nvSpPr>
        <p:spPr bwMode="gray">
          <a:xfrm flipH="1">
            <a:off x="4868863" y="31480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6148" name="Rectangle 3"/>
          <p:cNvSpPr>
            <a:spLocks noChangeArrowheads="1"/>
          </p:cNvSpPr>
          <p:nvPr/>
        </p:nvSpPr>
        <p:spPr bwMode="auto">
          <a:xfrm>
            <a:off x="179388" y="1266825"/>
            <a:ext cx="820896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b="1" dirty="0" err="1">
                <a:latin typeface="Times New Roman" pitchFamily="18" charset="0"/>
                <a:cs typeface="Times New Roman" pitchFamily="18" charset="0"/>
              </a:rPr>
              <a:t>Xem</a:t>
            </a:r>
            <a:r>
              <a:rPr lang="en-US" altLang="en-US" sz="2800" b="1" dirty="0">
                <a:latin typeface="Times New Roman" pitchFamily="18" charset="0"/>
                <a:cs typeface="Times New Roman" pitchFamily="18" charset="0"/>
              </a:rPr>
              <a:t> video, </a:t>
            </a:r>
            <a:r>
              <a:rPr lang="en-US" altLang="en-US" sz="2800" b="1" dirty="0" err="1">
                <a:latin typeface="Times New Roman" pitchFamily="18" charset="0"/>
                <a:cs typeface="Times New Roman" pitchFamily="18" charset="0"/>
              </a:rPr>
              <a:t>kết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hợp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hình</a:t>
            </a:r>
            <a:r>
              <a:rPr lang="en-US" altLang="en-US" sz="2800" b="1" dirty="0">
                <a:latin typeface="Times New Roman" pitchFamily="18" charset="0"/>
                <a:cs typeface="Times New Roman" pitchFamily="18" charset="0"/>
              </a:rPr>
              <a:t> 3.1. </a:t>
            </a:r>
            <a:r>
              <a:rPr lang="en-US" altLang="en-US" sz="2800" b="1" dirty="0" err="1">
                <a:latin typeface="Times New Roman" pitchFamily="18" charset="0"/>
                <a:cs typeface="Times New Roman" pitchFamily="18" charset="0"/>
              </a:rPr>
              <a:t>SGK</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trang</a:t>
            </a:r>
            <a:r>
              <a:rPr lang="en-US" altLang="en-US" sz="2800" b="1" dirty="0">
                <a:latin typeface="Times New Roman" pitchFamily="18" charset="0"/>
                <a:cs typeface="Times New Roman" pitchFamily="18" charset="0"/>
              </a:rPr>
              <a:t> 12,13. </a:t>
            </a:r>
          </a:p>
          <a:p>
            <a:pPr algn="just"/>
            <a:r>
              <a:rPr lang="en-US" altLang="en-US" sz="2800" b="1" dirty="0" err="1">
                <a:latin typeface="Times New Roman" pitchFamily="18" charset="0"/>
                <a:cs typeface="Times New Roman" pitchFamily="18" charset="0"/>
              </a:rPr>
              <a:t>Trả</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lời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câu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hỏi</a:t>
            </a:r>
            <a:r>
              <a:rPr lang="en-US" altLang="en-US" sz="2800" b="1" dirty="0">
                <a:latin typeface="Times New Roman" pitchFamily="18" charset="0"/>
                <a:cs typeface="Times New Roman" pitchFamily="18" charset="0"/>
              </a:rPr>
              <a:t>: </a:t>
            </a:r>
          </a:p>
          <a:p>
            <a:pPr algn="just"/>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Phòng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thực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hành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Phòng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thí</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nghiệm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gì</a:t>
            </a:r>
            <a:r>
              <a:rPr lang="en-US" altLang="en-US" sz="2400" dirty="0">
                <a:latin typeface="Times New Roman" pitchFamily="18" charset="0"/>
                <a:cs typeface="Times New Roman" pitchFamily="18" charset="0"/>
              </a:rPr>
              <a:t>? </a:t>
            </a:r>
          </a:p>
          <a:p>
            <a:pPr algn="just"/>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PTH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có</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phải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nơi</a:t>
            </a:r>
            <a:r>
              <a:rPr lang="en-US" altLang="en-US" sz="2400" dirty="0">
                <a:latin typeface="Times New Roman" pitchFamily="18" charset="0"/>
                <a:cs typeface="Times New Roman" pitchFamily="18" charset="0"/>
              </a:rPr>
              <a:t> an </a:t>
            </a:r>
            <a:r>
              <a:rPr lang="en-US" altLang="en-US" sz="2400" dirty="0" err="1">
                <a:latin typeface="Times New Roman" pitchFamily="18" charset="0"/>
                <a:cs typeface="Times New Roman" pitchFamily="18" charset="0"/>
              </a:rPr>
              <a:t>toàn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không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Vì</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sao</a:t>
            </a:r>
            <a:r>
              <a:rPr lang="en-US" altLang="en-US" sz="2400" dirty="0">
                <a:latin typeface="Times New Roman" pitchFamily="18" charset="0"/>
                <a:cs typeface="Times New Roman" pitchFamily="18" charset="0"/>
              </a:rPr>
              <a:t>? </a:t>
            </a:r>
          </a:p>
          <a:p>
            <a:pPr algn="just"/>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Muốn</a:t>
            </a:r>
            <a:r>
              <a:rPr lang="en-US" altLang="en-US" sz="2400" dirty="0">
                <a:latin typeface="Times New Roman" pitchFamily="18" charset="0"/>
                <a:cs typeface="Times New Roman" pitchFamily="18" charset="0"/>
              </a:rPr>
              <a:t> an </a:t>
            </a:r>
            <a:r>
              <a:rPr lang="en-US" altLang="en-US" sz="2400" dirty="0" err="1">
                <a:latin typeface="Times New Roman" pitchFamily="18" charset="0"/>
                <a:cs typeface="Times New Roman" pitchFamily="18" charset="0"/>
              </a:rPr>
              <a:t>toàn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khi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làm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việc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trong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PTH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cần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thực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hiện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điều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gì</a:t>
            </a:r>
            <a:r>
              <a:rPr lang="en-US" altLang="en-US" sz="2400" dirty="0">
                <a:latin typeface="Times New Roman" pitchFamily="18" charset="0"/>
                <a:cs typeface="Times New Roman" pitchFamily="18" charset="0"/>
              </a:rPr>
              <a:t>? </a:t>
            </a:r>
          </a:p>
        </p:txBody>
      </p:sp>
      <p:pic>
        <p:nvPicPr>
          <p:cNvPr id="4" name="TNo cháy.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547813" y="3644900"/>
            <a:ext cx="51847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307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vi-VN" dirty="0" smtClean="0"/>
          </a:p>
          <a:p>
            <a:r>
              <a:rPr lang="vi-VN" dirty="0" smtClean="0"/>
              <a:t>A-Kính có độ</a:t>
            </a:r>
          </a:p>
          <a:p>
            <a:r>
              <a:rPr lang="vi-VN" dirty="0" smtClean="0"/>
              <a:t>B- Kính lúp</a:t>
            </a:r>
          </a:p>
          <a:p>
            <a:r>
              <a:rPr lang="vi-VN" dirty="0" smtClean="0"/>
              <a:t>C- Kính hiển vi</a:t>
            </a:r>
          </a:p>
          <a:p>
            <a:r>
              <a:rPr lang="vi-VN" dirty="0" smtClean="0"/>
              <a:t>D- Kính hiển vi hoặc kính lúp đều được</a:t>
            </a:r>
            <a:endParaRPr lang="vi-VN" dirty="0"/>
          </a:p>
        </p:txBody>
      </p:sp>
      <p:sp>
        <p:nvSpPr>
          <p:cNvPr id="3" name="Title 2"/>
          <p:cNvSpPr>
            <a:spLocks noGrp="1"/>
          </p:cNvSpPr>
          <p:nvPr>
            <p:ph type="title"/>
          </p:nvPr>
        </p:nvSpPr>
        <p:spPr>
          <a:xfrm>
            <a:off x="76200" y="328044"/>
            <a:ext cx="8229600" cy="1143000"/>
          </a:xfrm>
        </p:spPr>
        <p:txBody>
          <a:bodyPr>
            <a:normAutofit/>
          </a:bodyPr>
          <a:lstStyle/>
          <a:p>
            <a:r>
              <a:rPr lang="vi-VN" sz="2400" dirty="0" smtClean="0">
                <a:solidFill>
                  <a:srgbClr val="FF0000"/>
                </a:solidFill>
              </a:rPr>
              <a:t>Câu </a:t>
            </a:r>
            <a:r>
              <a:rPr lang="vi-VN" sz="2400" dirty="0">
                <a:solidFill>
                  <a:srgbClr val="FF0000"/>
                </a:solidFill>
              </a:rPr>
              <a:t>6</a:t>
            </a:r>
            <a:r>
              <a:rPr lang="vi-VN" sz="2400" dirty="0" smtClean="0">
                <a:solidFill>
                  <a:srgbClr val="FF0000"/>
                </a:solidFill>
              </a:rPr>
              <a:t>: Quan sát tế bào thực vật ta chọn loại kính nào?</a:t>
            </a:r>
            <a:endParaRPr lang="vi-VN" sz="2400" dirty="0">
              <a:solidFill>
                <a:srgbClr val="FF0000"/>
              </a:solidFill>
            </a:endParaRPr>
          </a:p>
        </p:txBody>
      </p:sp>
      <p:sp>
        <p:nvSpPr>
          <p:cNvPr id="6" name="Oval 5"/>
          <p:cNvSpPr/>
          <p:nvPr/>
        </p:nvSpPr>
        <p:spPr>
          <a:xfrm>
            <a:off x="533400" y="-420986"/>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6066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circle(in)">
                                      <p:cBhvr>
                                        <p:cTn id="30" dur="20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0.04167 -0.47167 L 0.03334 0.56095 " pathEditMode="relative" rAng="0" ptsTypes="AA">
                                      <p:cBhvr>
                                        <p:cTn id="34" dur="2000" fill="hold"/>
                                        <p:tgtEl>
                                          <p:spTgt spid="6"/>
                                        </p:tgtEl>
                                        <p:attrNameLst>
                                          <p:attrName>ppt_x</p:attrName>
                                          <p:attrName>ppt_y</p:attrName>
                                        </p:attrNameLst>
                                      </p:cBhvr>
                                      <p:rCtr x="-417" y="516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vi-VN" dirty="0" smtClean="0"/>
          </a:p>
          <a:p>
            <a:r>
              <a:rPr lang="vi-VN" dirty="0" smtClean="0"/>
              <a:t>A-Đưa ra trung tâm cấp cứu</a:t>
            </a:r>
          </a:p>
          <a:p>
            <a:r>
              <a:rPr lang="vi-VN" dirty="0" smtClean="0"/>
              <a:t>B- Hô hấp nhân tạo</a:t>
            </a:r>
          </a:p>
          <a:p>
            <a:r>
              <a:rPr lang="vi-VN" dirty="0" smtClean="0"/>
              <a:t>C- Lấy lá cây thuốc  bỏng ép vào</a:t>
            </a:r>
          </a:p>
          <a:p>
            <a:r>
              <a:rPr lang="vi-VN" dirty="0" smtClean="0"/>
              <a:t>D- Cưởi bỏ quần áo dính hóa chất, xả tay dưới vòi nước sạch ngay lập tức</a:t>
            </a:r>
            <a:endParaRPr lang="vi-VN" dirty="0"/>
          </a:p>
        </p:txBody>
      </p:sp>
      <p:sp>
        <p:nvSpPr>
          <p:cNvPr id="3" name="Title 2"/>
          <p:cNvSpPr>
            <a:spLocks noGrp="1"/>
          </p:cNvSpPr>
          <p:nvPr>
            <p:ph type="title"/>
          </p:nvPr>
        </p:nvSpPr>
        <p:spPr>
          <a:xfrm>
            <a:off x="76200" y="328044"/>
            <a:ext cx="8229600" cy="1143000"/>
          </a:xfrm>
        </p:spPr>
        <p:txBody>
          <a:bodyPr>
            <a:normAutofit/>
          </a:bodyPr>
          <a:lstStyle/>
          <a:p>
            <a:r>
              <a:rPr lang="vi-VN" sz="2400" dirty="0" smtClean="0">
                <a:solidFill>
                  <a:srgbClr val="FF0000"/>
                </a:solidFill>
              </a:rPr>
              <a:t>Câu 7: Khi không may bị hóa chất ăn da bám lên tay thì bước đầu tiên và cần thiết nhất ta phải làm gi?</a:t>
            </a:r>
            <a:endParaRPr lang="vi-VN" sz="2400" dirty="0">
              <a:solidFill>
                <a:srgbClr val="FF0000"/>
              </a:solidFill>
            </a:endParaRPr>
          </a:p>
        </p:txBody>
      </p:sp>
      <p:sp>
        <p:nvSpPr>
          <p:cNvPr id="6" name="Oval 5"/>
          <p:cNvSpPr/>
          <p:nvPr/>
        </p:nvSpPr>
        <p:spPr>
          <a:xfrm>
            <a:off x="533400" y="-420986"/>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1305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additive="base">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04167 -0.47167 L 0.03334 0.56095 " pathEditMode="relative" rAng="0" ptsTypes="AA">
                                      <p:cBhvr>
                                        <p:cTn id="35" dur="2000" fill="hold"/>
                                        <p:tgtEl>
                                          <p:spTgt spid="6"/>
                                        </p:tgtEl>
                                        <p:attrNameLst>
                                          <p:attrName>ppt_x</p:attrName>
                                          <p:attrName>ppt_y</p:attrName>
                                        </p:attrNameLst>
                                      </p:cBhvr>
                                      <p:rCtr x="-417" y="516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vi-VN" dirty="0" smtClean="0"/>
          </a:p>
          <a:p>
            <a:r>
              <a:rPr lang="vi-VN" dirty="0" smtClean="0"/>
              <a:t>A- Cách (a)</a:t>
            </a:r>
          </a:p>
          <a:p>
            <a:r>
              <a:rPr lang="vi-VN" dirty="0" smtClean="0"/>
              <a:t>B- Cách (b)</a:t>
            </a:r>
          </a:p>
          <a:p>
            <a:r>
              <a:rPr lang="vi-VN" dirty="0" smtClean="0"/>
              <a:t>C- Cách (c)</a:t>
            </a:r>
          </a:p>
          <a:p>
            <a:r>
              <a:rPr lang="vi-VN" dirty="0" smtClean="0"/>
              <a:t>D- Cách nào cũng được</a:t>
            </a:r>
            <a:endParaRPr lang="vi-VN" dirty="0"/>
          </a:p>
        </p:txBody>
      </p:sp>
      <p:sp>
        <p:nvSpPr>
          <p:cNvPr id="3" name="Title 2"/>
          <p:cNvSpPr>
            <a:spLocks noGrp="1"/>
          </p:cNvSpPr>
          <p:nvPr>
            <p:ph type="title"/>
          </p:nvPr>
        </p:nvSpPr>
        <p:spPr>
          <a:xfrm>
            <a:off x="76200" y="328044"/>
            <a:ext cx="8229600" cy="1143000"/>
          </a:xfrm>
        </p:spPr>
        <p:txBody>
          <a:bodyPr>
            <a:normAutofit fontScale="90000"/>
          </a:bodyPr>
          <a:lstStyle/>
          <a:p>
            <a:r>
              <a:rPr lang="vi-VN" sz="2400" dirty="0" smtClean="0">
                <a:solidFill>
                  <a:srgbClr val="FF0000"/>
                </a:solidFill>
              </a:rPr>
              <a:t>Câu </a:t>
            </a:r>
            <a:r>
              <a:rPr lang="vi-VN" sz="2400" dirty="0">
                <a:solidFill>
                  <a:srgbClr val="FF0000"/>
                </a:solidFill>
              </a:rPr>
              <a:t>8</a:t>
            </a:r>
            <a:r>
              <a:rPr lang="vi-VN" sz="2400" dirty="0" smtClean="0">
                <a:solidFill>
                  <a:srgbClr val="FF0000"/>
                </a:solidFill>
              </a:rPr>
              <a:t>: Khi Khi dùng bình chia độ để đo </a:t>
            </a:r>
            <a:br>
              <a:rPr lang="vi-VN" sz="2400" dirty="0" smtClean="0">
                <a:solidFill>
                  <a:srgbClr val="FF0000"/>
                </a:solidFill>
              </a:rPr>
            </a:br>
            <a:r>
              <a:rPr lang="vi-VN" sz="2400" dirty="0" smtClean="0">
                <a:solidFill>
                  <a:srgbClr val="FF0000"/>
                </a:solidFill>
              </a:rPr>
              <a:t>thể tích chất lỏng. Chúng ta quan sát và </a:t>
            </a:r>
            <a:br>
              <a:rPr lang="vi-VN" sz="2400" dirty="0" smtClean="0">
                <a:solidFill>
                  <a:srgbClr val="FF0000"/>
                </a:solidFill>
              </a:rPr>
            </a:br>
            <a:r>
              <a:rPr lang="vi-VN" sz="2400" dirty="0" smtClean="0">
                <a:solidFill>
                  <a:srgbClr val="FF0000"/>
                </a:solidFill>
              </a:rPr>
              <a:t>đọc số đo theo cách nào đúng nhất  </a:t>
            </a:r>
            <a:br>
              <a:rPr lang="vi-VN" sz="2400" dirty="0" smtClean="0">
                <a:solidFill>
                  <a:srgbClr val="FF0000"/>
                </a:solidFill>
              </a:rPr>
            </a:br>
            <a:r>
              <a:rPr lang="vi-VN" sz="2400" dirty="0" smtClean="0">
                <a:solidFill>
                  <a:srgbClr val="FF0000"/>
                </a:solidFill>
              </a:rPr>
              <a:t>theo hình bên?</a:t>
            </a:r>
            <a:endParaRPr lang="vi-VN" sz="2400" dirty="0">
              <a:solidFill>
                <a:srgbClr val="FF0000"/>
              </a:solidFill>
            </a:endParaRPr>
          </a:p>
        </p:txBody>
      </p:sp>
      <p:sp>
        <p:nvSpPr>
          <p:cNvPr id="6" name="Oval 5"/>
          <p:cNvSpPr/>
          <p:nvPr/>
        </p:nvSpPr>
        <p:spPr>
          <a:xfrm>
            <a:off x="762000" y="-310836"/>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52400"/>
            <a:ext cx="2555587" cy="287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23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additive="base">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01666 -0.02128 L -3.33333E-6 0.4055 " pathEditMode="relative" rAng="0" ptsTypes="AA">
                                      <p:cBhvr>
                                        <p:cTn id="35" dur="2000" fill="hold"/>
                                        <p:tgtEl>
                                          <p:spTgt spid="6"/>
                                        </p:tgtEl>
                                        <p:attrNameLst>
                                          <p:attrName>ppt_x</p:attrName>
                                          <p:attrName>ppt_y</p:attrName>
                                        </p:attrNameLst>
                                      </p:cBhvr>
                                      <p:rCtr x="833" y="213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0"/>
            <a:ext cx="2286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4"/>
          <p:cNvSpPr>
            <a:spLocks noChangeArrowheads="1" noChangeShapeType="1" noTextEdit="1"/>
          </p:cNvSpPr>
          <p:nvPr/>
        </p:nvSpPr>
        <p:spPr bwMode="auto">
          <a:xfrm>
            <a:off x="1828800" y="1600200"/>
            <a:ext cx="5867400" cy="1219200"/>
          </a:xfrm>
          <a:prstGeom prst="rect">
            <a:avLst/>
          </a:prstGeom>
        </p:spPr>
        <p:txBody>
          <a:bodyPr wrap="none" fromWordArt="1">
            <a:prstTxWarp prst="textPlain">
              <a:avLst>
                <a:gd name="adj" fmla="val 50000"/>
              </a:avLst>
            </a:prstTxWarp>
          </a:bodyPr>
          <a:lstStyle/>
          <a:p>
            <a:pPr algn="ctr" eaLnBrk="1" hangingPunct="1">
              <a:defRPr/>
            </a:pPr>
            <a:r>
              <a:rPr lang="en-US" sz="3600" kern="10" dirty="0" err="1">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Cô</a:t>
            </a:r>
            <a:r>
              <a:rPr lang="en-US" sz="3600" kern="10" dirty="0">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 c</a:t>
            </a:r>
            <a:r>
              <a:rPr lang="vi-VN" sz="3600" kern="10" dirty="0">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ảm ơn</a:t>
            </a:r>
            <a:r>
              <a:rPr lang="en-US" sz="3600" kern="10" dirty="0">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 </a:t>
            </a:r>
            <a:r>
              <a:rPr lang="en-US" sz="3600" kern="10" dirty="0" err="1">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cả</a:t>
            </a:r>
            <a:r>
              <a:rPr lang="en-US" sz="3600" kern="10" dirty="0">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 </a:t>
            </a:r>
            <a:r>
              <a:rPr lang="en-US" sz="3600" kern="10" dirty="0" err="1">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lớp</a:t>
            </a:r>
            <a:r>
              <a:rPr lang="en-US" sz="3600" kern="10" dirty="0">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 </a:t>
            </a:r>
            <a:r>
              <a:rPr lang="en-US" sz="3600" kern="10" dirty="0" err="1">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đã</a:t>
            </a:r>
            <a:r>
              <a:rPr lang="en-US" sz="3600" kern="10" dirty="0">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 </a:t>
            </a:r>
            <a:r>
              <a:rPr lang="en-US" sz="3600" kern="10" dirty="0" err="1">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hoàn</a:t>
            </a:r>
            <a:r>
              <a:rPr lang="en-US" sz="3600" kern="10" dirty="0">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 </a:t>
            </a:r>
            <a:r>
              <a:rPr lang="en-US" sz="3600" kern="10" dirty="0" err="1">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thành</a:t>
            </a:r>
            <a:r>
              <a:rPr lang="en-US" sz="3600" kern="10" dirty="0">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 </a:t>
            </a:r>
            <a:r>
              <a:rPr lang="en-US" sz="3600" kern="10" dirty="0" err="1">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nội</a:t>
            </a:r>
            <a:r>
              <a:rPr lang="en-US" sz="3600" kern="10" dirty="0">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 dung </a:t>
            </a:r>
            <a:r>
              <a:rPr lang="en-US" sz="3600" kern="10" dirty="0" err="1">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tiết</a:t>
            </a:r>
            <a:r>
              <a:rPr lang="en-US" sz="3600" kern="10" dirty="0">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 </a:t>
            </a:r>
            <a:r>
              <a:rPr lang="en-US" sz="3600" kern="10" dirty="0" err="1">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học</a:t>
            </a:r>
            <a:r>
              <a:rPr lang="en-US" sz="3600" kern="10" dirty="0">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 </a:t>
            </a:r>
            <a:r>
              <a:rPr lang="vi-VN" sz="3600" kern="10" dirty="0">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a:t>
            </a:r>
            <a:r>
              <a:rPr lang="en-US" sz="3600" kern="10" dirty="0">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cs typeface="Times New Roman" pitchFamily="18" charset="0"/>
              </a:rPr>
              <a:t> </a:t>
            </a:r>
          </a:p>
        </p:txBody>
      </p:sp>
      <p:pic>
        <p:nvPicPr>
          <p:cNvPr id="6" name="Picture 6" descr="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37000"/>
            <a:ext cx="31337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7"/>
          <p:cNvSpPr>
            <a:spLocks noChangeArrowheads="1" noChangeShapeType="1" noTextEdit="1"/>
          </p:cNvSpPr>
          <p:nvPr/>
        </p:nvSpPr>
        <p:spPr bwMode="auto">
          <a:xfrm>
            <a:off x="457200" y="2781300"/>
            <a:ext cx="8534400" cy="1252538"/>
          </a:xfrm>
          <a:prstGeom prst="rect">
            <a:avLst/>
          </a:prstGeom>
        </p:spPr>
        <p:txBody>
          <a:bodyPr wrap="none" fromWordArt="1">
            <a:prstTxWarp prst="textPlain">
              <a:avLst>
                <a:gd name="adj" fmla="val 50000"/>
              </a:avLst>
            </a:prstTxWarp>
          </a:bodyPr>
          <a:lstStyle/>
          <a:p>
            <a:pPr algn="ctr"/>
            <a:r>
              <a:rPr lang="vi-VN" sz="3600" kern="10">
                <a:ln w="9525">
                  <a:solidFill>
                    <a:schemeClr val="bg1"/>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algn="ctr" rotWithShape="0">
                    <a:srgbClr val="C0C0C0"/>
                  </a:outerShdw>
                </a:effectLst>
                <a:latin typeface="Times New Roman"/>
                <a:cs typeface="Times New Roman"/>
              </a:rPr>
              <a:t>Chúc các em học tốt nhé</a:t>
            </a:r>
          </a:p>
        </p:txBody>
      </p:sp>
    </p:spTree>
    <p:extLst>
      <p:ext uri="{BB962C8B-B14F-4D97-AF65-F5344CB8AC3E}">
        <p14:creationId xmlns:p14="http://schemas.microsoft.com/office/powerpoint/2010/main" val="263535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 KHỞI ĐỘNG</a:t>
            </a:r>
          </a:p>
        </p:txBody>
      </p:sp>
      <p:sp>
        <p:nvSpPr>
          <p:cNvPr id="5123" name="Rectangle 3"/>
          <p:cNvSpPr>
            <a:spLocks noGrp="1" noChangeArrowheads="1"/>
          </p:cNvSpPr>
          <p:nvPr>
            <p:ph type="body" idx="1"/>
          </p:nvPr>
        </p:nvSpPr>
        <p:spPr>
          <a:xfrm>
            <a:off x="250825" y="1268413"/>
            <a:ext cx="7575550" cy="3744912"/>
          </a:xfrm>
        </p:spPr>
        <p:txBody>
          <a:bodyPr>
            <a:normAutofit fontScale="92500"/>
          </a:bodyPr>
          <a:lstStyle/>
          <a:p>
            <a:pPr algn="just">
              <a:defRPr/>
            </a:pPr>
            <a:r>
              <a:rPr lang="en-US" sz="2400" b="0" dirty="0"/>
              <a:t>Câu 1. Video nói đến sự kiện vụ nổ phòng thực hành thí nghiệm. Diễn ra phòng thực hành thí nghiệm.</a:t>
            </a:r>
          </a:p>
          <a:p>
            <a:pPr algn="just">
              <a:defRPr/>
            </a:pPr>
            <a:r>
              <a:rPr lang="en-US" sz="2400" b="0" dirty="0"/>
              <a:t>Câu 2. Nguyên nhân và hậu quả vụ nổ phòng thực hành thí nghiệm: Sử dụng các hóa chất chưa an toàn. Gây ra hiện tượng cháy nổ, chết người....</a:t>
            </a:r>
          </a:p>
          <a:p>
            <a:pPr marL="0" indent="0" algn="just" eaLnBrk="1" hangingPunct="1">
              <a:lnSpc>
                <a:spcPct val="80000"/>
              </a:lnSpc>
              <a:buFont typeface="Wingdings" pitchFamily="2" charset="2"/>
              <a:buNone/>
              <a:defRPr/>
            </a:pPr>
            <a:r>
              <a:rPr lang="en-US" altLang="en-US" sz="2400" b="0" dirty="0" smtClean="0"/>
              <a:t/>
            </a:r>
            <a:br>
              <a:rPr lang="en-US" altLang="en-US" sz="2400" b="0" dirty="0" smtClean="0"/>
            </a:br>
            <a:r>
              <a:rPr lang="en-US" altLang="en-US" sz="2400" dirty="0" smtClean="0"/>
              <a:t>? Vậy: </a:t>
            </a:r>
            <a:r>
              <a:rPr lang="vi-VN" sz="2400" dirty="0"/>
              <a:t>Phòng thực hành</a:t>
            </a:r>
            <a:r>
              <a:rPr lang="en-US" sz="2400" dirty="0"/>
              <a:t> là gì</a:t>
            </a:r>
            <a:r>
              <a:rPr lang="vi-VN" sz="2400" dirty="0"/>
              <a:t>?</a:t>
            </a:r>
            <a:r>
              <a:rPr lang="en-US" sz="2400" dirty="0"/>
              <a:t> Tại sao phải thực hiện các quy định an toàn khi học trong phòng thực hành? Để an toàn khi học trong phòng thực hành, cần thực hiện những quy định an toàn nào? </a:t>
            </a:r>
            <a:endParaRPr lang="en-US" altLang="en-US" sz="2400" dirty="0" smtClean="0"/>
          </a:p>
          <a:p>
            <a:pPr lvl="1" algn="just" eaLnBrk="1" hangingPunct="1">
              <a:lnSpc>
                <a:spcPct val="80000"/>
              </a:lnSpc>
              <a:defRPr/>
            </a:pPr>
            <a:endParaRPr lang="en-US" altLang="en-US" sz="2400" dirty="0" smtClean="0"/>
          </a:p>
        </p:txBody>
      </p:sp>
    </p:spTree>
    <p:extLst>
      <p:ext uri="{BB962C8B-B14F-4D97-AF65-F5344CB8AC3E}">
        <p14:creationId xmlns:p14="http://schemas.microsoft.com/office/powerpoint/2010/main" val="2703664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58850" y="327025"/>
            <a:ext cx="7820025" cy="563563"/>
          </a:xfrm>
        </p:spPr>
        <p:txBody>
          <a:bodyPr/>
          <a:lstStyle/>
          <a:p>
            <a:pPr eaLnBrk="1" hangingPunct="1"/>
            <a:r>
              <a:rPr lang="en-US" altLang="en-US" sz="2000" b="1" smtClean="0"/>
              <a:t>1. Quy định an toàn khi học trong phòng thực hành</a:t>
            </a:r>
            <a:endParaRPr lang="en-US" altLang="en-US" sz="2000" smtClean="0"/>
          </a:p>
        </p:txBody>
      </p:sp>
      <p:sp>
        <p:nvSpPr>
          <p:cNvPr id="7171" name="AutoShape 8"/>
          <p:cNvSpPr>
            <a:spLocks noChangeAspect="1" noChangeArrowheads="1" noTextEdit="1"/>
          </p:cNvSpPr>
          <p:nvPr/>
        </p:nvSpPr>
        <p:spPr bwMode="gray">
          <a:xfrm flipH="1">
            <a:off x="4868863" y="31480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7172" name="Rectangle 3"/>
          <p:cNvSpPr>
            <a:spLocks noChangeArrowheads="1"/>
          </p:cNvSpPr>
          <p:nvPr/>
        </p:nvSpPr>
        <p:spPr bwMode="auto">
          <a:xfrm>
            <a:off x="179388" y="1349375"/>
            <a:ext cx="78486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400" b="1" dirty="0"/>
              <a:t>+ </a:t>
            </a:r>
            <a:r>
              <a:rPr lang="en-US" altLang="en-US" sz="2400" b="1" dirty="0" err="1"/>
              <a:t>Khái</a:t>
            </a:r>
            <a:r>
              <a:rPr lang="en-US" altLang="en-US" sz="2400" b="1" dirty="0"/>
              <a:t> </a:t>
            </a:r>
            <a:r>
              <a:rPr lang="en-US" altLang="en-US" sz="2400" b="1" dirty="0" err="1"/>
              <a:t>niệm</a:t>
            </a:r>
            <a:r>
              <a:rPr lang="en-US" altLang="en-US" sz="2400" b="1" dirty="0"/>
              <a:t> </a:t>
            </a:r>
            <a:r>
              <a:rPr lang="en-US" altLang="en-US" sz="2400" b="1" dirty="0" err="1"/>
              <a:t>phòng</a:t>
            </a:r>
            <a:r>
              <a:rPr lang="en-US" altLang="en-US" sz="2400" b="1" dirty="0"/>
              <a:t> TH: </a:t>
            </a:r>
            <a:r>
              <a:rPr lang="en-US" altLang="en-US" sz="2400" b="1" dirty="0" err="1"/>
              <a:t>PTH</a:t>
            </a:r>
            <a:r>
              <a:rPr lang="en-US" altLang="en-US" sz="2400" b="1" dirty="0"/>
              <a:t> </a:t>
            </a:r>
            <a:r>
              <a:rPr lang="en-US" altLang="en-US" sz="2400" b="1" dirty="0" err="1"/>
              <a:t>là</a:t>
            </a:r>
            <a:r>
              <a:rPr lang="en-US" altLang="en-US" sz="2400" b="1" dirty="0"/>
              <a:t> </a:t>
            </a:r>
            <a:r>
              <a:rPr lang="en-US" altLang="en-US" sz="2400" b="1" dirty="0" err="1"/>
              <a:t>nơi</a:t>
            </a:r>
            <a:r>
              <a:rPr lang="en-US" altLang="en-US" sz="2400" b="1" dirty="0"/>
              <a:t> </a:t>
            </a:r>
            <a:r>
              <a:rPr lang="en-US" altLang="en-US" sz="2400" b="1" dirty="0" err="1"/>
              <a:t>chứa</a:t>
            </a:r>
            <a:r>
              <a:rPr lang="en-US" altLang="en-US" sz="2400" b="1" dirty="0"/>
              <a:t> </a:t>
            </a:r>
            <a:r>
              <a:rPr lang="en-US" altLang="en-US" sz="2400" b="1" dirty="0" err="1"/>
              <a:t>các</a:t>
            </a:r>
            <a:r>
              <a:rPr lang="en-US" altLang="en-US" sz="2400" b="1" dirty="0"/>
              <a:t> </a:t>
            </a:r>
            <a:r>
              <a:rPr lang="en-US" altLang="en-US" sz="2400" b="1" dirty="0" err="1"/>
              <a:t>thiết</a:t>
            </a:r>
            <a:r>
              <a:rPr lang="en-US" altLang="en-US" sz="2400" b="1" dirty="0"/>
              <a:t> </a:t>
            </a:r>
            <a:r>
              <a:rPr lang="en-US" altLang="en-US" sz="2400" b="1" dirty="0" err="1"/>
              <a:t>bị</a:t>
            </a:r>
            <a:r>
              <a:rPr lang="en-US" altLang="en-US" sz="2400" b="1" dirty="0"/>
              <a:t>, </a:t>
            </a:r>
            <a:r>
              <a:rPr lang="en-US" altLang="en-US" sz="2400" b="1" dirty="0" err="1"/>
              <a:t>dụng</a:t>
            </a:r>
            <a:r>
              <a:rPr lang="en-US" altLang="en-US" sz="2400" b="1" dirty="0"/>
              <a:t> </a:t>
            </a:r>
            <a:r>
              <a:rPr lang="en-US" altLang="en-US" sz="2400" b="1" dirty="0" err="1"/>
              <a:t>cụ</a:t>
            </a:r>
            <a:r>
              <a:rPr lang="en-US" altLang="en-US" sz="2400" b="1" dirty="0"/>
              <a:t>, </a:t>
            </a:r>
            <a:r>
              <a:rPr lang="en-US" altLang="en-US" sz="2400" b="1" dirty="0" err="1"/>
              <a:t>mẫu</a:t>
            </a:r>
            <a:r>
              <a:rPr lang="en-US" altLang="en-US" sz="2400" b="1" dirty="0"/>
              <a:t> </a:t>
            </a:r>
            <a:r>
              <a:rPr lang="en-US" altLang="en-US" sz="2400" b="1" dirty="0" err="1"/>
              <a:t>vật</a:t>
            </a:r>
            <a:r>
              <a:rPr lang="en-US" altLang="en-US" sz="2400" b="1" dirty="0"/>
              <a:t>, </a:t>
            </a:r>
            <a:r>
              <a:rPr lang="en-US" altLang="en-US" sz="2400" b="1" dirty="0" err="1"/>
              <a:t>hóa</a:t>
            </a:r>
            <a:r>
              <a:rPr lang="en-US" altLang="en-US" sz="2400" b="1" dirty="0"/>
              <a:t> </a:t>
            </a:r>
            <a:r>
              <a:rPr lang="en-US" altLang="en-US" sz="2400" b="1" dirty="0" err="1"/>
              <a:t>chất</a:t>
            </a:r>
            <a:r>
              <a:rPr lang="en-US" altLang="en-US" sz="2400" b="1" dirty="0"/>
              <a:t>... </a:t>
            </a:r>
            <a:r>
              <a:rPr lang="en-US" altLang="en-US" sz="2400" b="1" dirty="0" err="1"/>
              <a:t>để</a:t>
            </a:r>
            <a:r>
              <a:rPr lang="en-US" altLang="en-US" sz="2400" b="1" dirty="0"/>
              <a:t> </a:t>
            </a:r>
            <a:r>
              <a:rPr lang="en-US" altLang="en-US" sz="2400" b="1" dirty="0" err="1"/>
              <a:t>GV</a:t>
            </a:r>
            <a:r>
              <a:rPr lang="en-US" altLang="en-US" sz="2400" b="1" dirty="0"/>
              <a:t> </a:t>
            </a:r>
            <a:r>
              <a:rPr lang="en-US" altLang="en-US" sz="2400" b="1" dirty="0" err="1"/>
              <a:t>và</a:t>
            </a:r>
            <a:r>
              <a:rPr lang="en-US" altLang="en-US" sz="2400" b="1" dirty="0"/>
              <a:t> HS </a:t>
            </a:r>
            <a:r>
              <a:rPr lang="en-US" altLang="en-US" sz="2400" b="1" dirty="0" err="1"/>
              <a:t>có</a:t>
            </a:r>
            <a:r>
              <a:rPr lang="en-US" altLang="en-US" sz="2400" b="1" dirty="0"/>
              <a:t> </a:t>
            </a:r>
            <a:r>
              <a:rPr lang="en-US" altLang="en-US" sz="2400" b="1" dirty="0" err="1"/>
              <a:t>thể</a:t>
            </a:r>
            <a:r>
              <a:rPr lang="en-US" altLang="en-US" sz="2400" b="1" dirty="0"/>
              <a:t> </a:t>
            </a:r>
            <a:r>
              <a:rPr lang="en-US" altLang="en-US" sz="2400" b="1" dirty="0" err="1"/>
              <a:t>thực</a:t>
            </a:r>
            <a:r>
              <a:rPr lang="en-US" altLang="en-US" sz="2400" b="1" dirty="0"/>
              <a:t> </a:t>
            </a:r>
            <a:r>
              <a:rPr lang="en-US" altLang="en-US" sz="2400" b="1" dirty="0" err="1"/>
              <a:t>hiện</a:t>
            </a:r>
            <a:r>
              <a:rPr lang="en-US" altLang="en-US" sz="2400" b="1" dirty="0"/>
              <a:t> </a:t>
            </a:r>
            <a:r>
              <a:rPr lang="en-US" altLang="en-US" sz="2400" b="1" dirty="0" err="1"/>
              <a:t>các</a:t>
            </a:r>
            <a:r>
              <a:rPr lang="en-US" altLang="en-US" sz="2400" b="1" dirty="0"/>
              <a:t> </a:t>
            </a:r>
            <a:r>
              <a:rPr lang="en-US" altLang="en-US" sz="2400" b="1" dirty="0" err="1"/>
              <a:t>thí</a:t>
            </a:r>
            <a:r>
              <a:rPr lang="en-US" altLang="en-US" sz="2400" b="1" dirty="0"/>
              <a:t> </a:t>
            </a:r>
            <a:r>
              <a:rPr lang="en-US" altLang="en-US" sz="2400" b="1" dirty="0" err="1"/>
              <a:t>nghiệm</a:t>
            </a:r>
            <a:r>
              <a:rPr lang="en-US" altLang="en-US" sz="2400" b="1" dirty="0"/>
              <a:t>, </a:t>
            </a:r>
            <a:r>
              <a:rPr lang="en-US" altLang="en-US" sz="2400" b="1" dirty="0" err="1"/>
              <a:t>các</a:t>
            </a:r>
            <a:r>
              <a:rPr lang="en-US" altLang="en-US" sz="2400" b="1" dirty="0"/>
              <a:t> </a:t>
            </a:r>
            <a:r>
              <a:rPr lang="en-US" altLang="en-US" sz="2400" b="1" dirty="0" err="1"/>
              <a:t>bài</a:t>
            </a:r>
            <a:r>
              <a:rPr lang="en-US" altLang="en-US" sz="2400" b="1" dirty="0"/>
              <a:t> TH. </a:t>
            </a:r>
          </a:p>
          <a:p>
            <a:pPr algn="just"/>
            <a:endParaRPr lang="en-US" altLang="en-US" sz="2400" b="1" dirty="0"/>
          </a:p>
          <a:p>
            <a:pPr algn="just"/>
            <a:r>
              <a:rPr lang="en-US" altLang="en-US" sz="2400" b="1" dirty="0"/>
              <a:t>+ </a:t>
            </a:r>
            <a:r>
              <a:rPr lang="en-US" altLang="en-US" sz="2400" b="1" dirty="0" err="1"/>
              <a:t>PTH</a:t>
            </a:r>
            <a:r>
              <a:rPr lang="en-US" altLang="en-US" sz="2400" b="1" dirty="0"/>
              <a:t> </a:t>
            </a:r>
            <a:r>
              <a:rPr lang="en-US" altLang="en-US" sz="2400" b="1" dirty="0" err="1"/>
              <a:t>cũng</a:t>
            </a:r>
            <a:r>
              <a:rPr lang="en-US" altLang="en-US" sz="2400" b="1" dirty="0"/>
              <a:t> </a:t>
            </a:r>
            <a:r>
              <a:rPr lang="en-US" altLang="en-US" sz="2400" b="1" dirty="0" err="1"/>
              <a:t>là</a:t>
            </a:r>
            <a:r>
              <a:rPr lang="en-US" altLang="en-US" sz="2400" b="1" dirty="0"/>
              <a:t> </a:t>
            </a:r>
            <a:r>
              <a:rPr lang="en-US" altLang="en-US" sz="2400" b="1" dirty="0" err="1"/>
              <a:t>nơi</a:t>
            </a:r>
            <a:r>
              <a:rPr lang="en-US" altLang="en-US" sz="2400" b="1" dirty="0"/>
              <a:t> </a:t>
            </a:r>
            <a:r>
              <a:rPr lang="en-US" altLang="en-US" sz="2400" b="1" dirty="0" err="1"/>
              <a:t>có</a:t>
            </a:r>
            <a:r>
              <a:rPr lang="en-US" altLang="en-US" sz="2400" b="1" dirty="0"/>
              <a:t> </a:t>
            </a:r>
            <a:r>
              <a:rPr lang="en-US" altLang="en-US" sz="2400" b="1" dirty="0" err="1"/>
              <a:t>nhiều</a:t>
            </a:r>
            <a:r>
              <a:rPr lang="en-US" altLang="en-US" sz="2400" b="1" dirty="0"/>
              <a:t> </a:t>
            </a:r>
            <a:r>
              <a:rPr lang="en-US" altLang="en-US" sz="2400" b="1" dirty="0" err="1"/>
              <a:t>nguy</a:t>
            </a:r>
            <a:r>
              <a:rPr lang="en-US" altLang="en-US" sz="2400" b="1" dirty="0"/>
              <a:t> </a:t>
            </a:r>
            <a:r>
              <a:rPr lang="en-US" altLang="en-US" sz="2400" b="1" dirty="0" err="1"/>
              <a:t>cơ</a:t>
            </a:r>
            <a:r>
              <a:rPr lang="en-US" altLang="en-US" sz="2400" b="1" dirty="0"/>
              <a:t> </a:t>
            </a:r>
            <a:r>
              <a:rPr lang="en-US" altLang="en-US" sz="2400" b="1" dirty="0" err="1"/>
              <a:t>mất</a:t>
            </a:r>
            <a:r>
              <a:rPr lang="en-US" altLang="en-US" sz="2400" b="1" dirty="0"/>
              <a:t> an </a:t>
            </a:r>
            <a:r>
              <a:rPr lang="en-US" altLang="en-US" sz="2400" b="1" dirty="0" err="1"/>
              <a:t>toàn</a:t>
            </a:r>
            <a:r>
              <a:rPr lang="en-US" altLang="en-US" sz="2400" b="1" dirty="0"/>
              <a:t> </a:t>
            </a:r>
            <a:r>
              <a:rPr lang="en-US" altLang="en-US" sz="2400" b="1" dirty="0" err="1"/>
              <a:t>cho</a:t>
            </a:r>
            <a:r>
              <a:rPr lang="en-US" altLang="en-US" sz="2400" b="1" dirty="0"/>
              <a:t> </a:t>
            </a:r>
            <a:r>
              <a:rPr lang="en-US" altLang="en-US" sz="2400" b="1" dirty="0" err="1"/>
              <a:t>GV</a:t>
            </a:r>
            <a:r>
              <a:rPr lang="en-US" altLang="en-US" sz="2400" b="1" dirty="0"/>
              <a:t> </a:t>
            </a:r>
            <a:r>
              <a:rPr lang="en-US" altLang="en-US" sz="2400" b="1" dirty="0" err="1"/>
              <a:t>và</a:t>
            </a:r>
            <a:r>
              <a:rPr lang="en-US" altLang="en-US" sz="2400" b="1" dirty="0"/>
              <a:t> HS </a:t>
            </a:r>
            <a:r>
              <a:rPr lang="en-US" altLang="en-US" sz="2400" b="1" dirty="0" err="1"/>
              <a:t>vì</a:t>
            </a:r>
            <a:r>
              <a:rPr lang="en-US" altLang="en-US" sz="2400" b="1" dirty="0"/>
              <a:t> </a:t>
            </a:r>
            <a:r>
              <a:rPr lang="en-US" altLang="en-US" sz="2400" b="1" dirty="0" err="1"/>
              <a:t>chứa</a:t>
            </a:r>
            <a:r>
              <a:rPr lang="en-US" altLang="en-US" sz="2400" b="1" dirty="0"/>
              <a:t> </a:t>
            </a:r>
            <a:r>
              <a:rPr lang="en-US" altLang="en-US" sz="2400" b="1" dirty="0" err="1"/>
              <a:t>nhiều</a:t>
            </a:r>
            <a:r>
              <a:rPr lang="en-US" altLang="en-US" sz="2400" b="1" dirty="0"/>
              <a:t> </a:t>
            </a:r>
            <a:r>
              <a:rPr lang="en-US" altLang="en-US" sz="2400" b="1" dirty="0" err="1"/>
              <a:t>thiết</a:t>
            </a:r>
            <a:r>
              <a:rPr lang="en-US" altLang="en-US" sz="2400" b="1" dirty="0"/>
              <a:t> </a:t>
            </a:r>
            <a:r>
              <a:rPr lang="en-US" altLang="en-US" sz="2400" b="1" dirty="0" err="1"/>
              <a:t>bị</a:t>
            </a:r>
            <a:r>
              <a:rPr lang="en-US" altLang="en-US" sz="2400" b="1" dirty="0"/>
              <a:t>, </a:t>
            </a:r>
            <a:r>
              <a:rPr lang="en-US" altLang="en-US" sz="2400" b="1" dirty="0" err="1"/>
              <a:t>dụng</a:t>
            </a:r>
            <a:r>
              <a:rPr lang="en-US" altLang="en-US" sz="2400" b="1" dirty="0"/>
              <a:t> </a:t>
            </a:r>
            <a:r>
              <a:rPr lang="en-US" altLang="en-US" sz="2400" b="1" dirty="0" err="1"/>
              <a:t>cụ</a:t>
            </a:r>
            <a:r>
              <a:rPr lang="en-US" altLang="en-US" sz="2400" b="1" dirty="0"/>
              <a:t>, </a:t>
            </a:r>
            <a:r>
              <a:rPr lang="en-US" altLang="en-US" sz="2400" b="1" dirty="0" err="1"/>
              <a:t>mẫu</a:t>
            </a:r>
            <a:r>
              <a:rPr lang="en-US" altLang="en-US" sz="2400" b="1" dirty="0"/>
              <a:t> </a:t>
            </a:r>
            <a:r>
              <a:rPr lang="en-US" altLang="en-US" sz="2400" b="1" dirty="0" err="1"/>
              <a:t>vật</a:t>
            </a:r>
            <a:r>
              <a:rPr lang="en-US" altLang="en-US" sz="2400" b="1" dirty="0"/>
              <a:t>, </a:t>
            </a:r>
            <a:r>
              <a:rPr lang="en-US" altLang="en-US" sz="2400" b="1" dirty="0" err="1"/>
              <a:t>hóa</a:t>
            </a:r>
            <a:r>
              <a:rPr lang="en-US" altLang="en-US" sz="2400" b="1" dirty="0"/>
              <a:t> </a:t>
            </a:r>
            <a:r>
              <a:rPr lang="en-US" altLang="en-US" sz="2400" b="1" dirty="0" err="1"/>
              <a:t>chất</a:t>
            </a:r>
            <a:r>
              <a:rPr lang="en-US" altLang="en-US" sz="2400" b="1" dirty="0"/>
              <a:t>... </a:t>
            </a:r>
          </a:p>
          <a:p>
            <a:pPr algn="just"/>
            <a:endParaRPr lang="en-US" altLang="en-US" sz="2400" b="1" dirty="0"/>
          </a:p>
          <a:p>
            <a:pPr algn="just"/>
            <a:r>
              <a:rPr lang="en-US" altLang="en-US" sz="2400" b="1" dirty="0"/>
              <a:t>+ </a:t>
            </a:r>
            <a:r>
              <a:rPr lang="en-US" altLang="en-US" sz="2400" b="1" dirty="0" err="1"/>
              <a:t>Để</a:t>
            </a:r>
            <a:r>
              <a:rPr lang="en-US" altLang="en-US" sz="2400" b="1" dirty="0"/>
              <a:t> an </a:t>
            </a:r>
            <a:r>
              <a:rPr lang="en-US" altLang="en-US" sz="2400" b="1" dirty="0" err="1"/>
              <a:t>toàn</a:t>
            </a:r>
            <a:r>
              <a:rPr lang="en-US" altLang="en-US" sz="2400" b="1" dirty="0"/>
              <a:t> </a:t>
            </a:r>
            <a:r>
              <a:rPr lang="en-US" altLang="en-US" sz="2400" b="1" dirty="0" err="1"/>
              <a:t>tuyệt</a:t>
            </a:r>
            <a:r>
              <a:rPr lang="en-US" altLang="en-US" sz="2400" b="1" dirty="0"/>
              <a:t> </a:t>
            </a:r>
            <a:r>
              <a:rPr lang="en-US" altLang="en-US" sz="2400" b="1" dirty="0" err="1"/>
              <a:t>đối</a:t>
            </a:r>
            <a:r>
              <a:rPr lang="en-US" altLang="en-US" sz="2400" b="1" dirty="0"/>
              <a:t> </a:t>
            </a:r>
            <a:r>
              <a:rPr lang="en-US" altLang="en-US" sz="2400" b="1" dirty="0" err="1"/>
              <a:t>khi</a:t>
            </a:r>
            <a:r>
              <a:rPr lang="en-US" altLang="en-US" sz="2400" b="1" dirty="0"/>
              <a:t> </a:t>
            </a:r>
            <a:r>
              <a:rPr lang="en-US" altLang="en-US" sz="2400" b="1" dirty="0" err="1"/>
              <a:t>học</a:t>
            </a:r>
            <a:r>
              <a:rPr lang="en-US" altLang="en-US" sz="2400" b="1" dirty="0"/>
              <a:t> </a:t>
            </a:r>
            <a:r>
              <a:rPr lang="en-US" altLang="en-US" sz="2400" b="1" dirty="0" err="1"/>
              <a:t>trong</a:t>
            </a:r>
            <a:r>
              <a:rPr lang="en-US" altLang="en-US" sz="2400" b="1" dirty="0"/>
              <a:t> </a:t>
            </a:r>
            <a:r>
              <a:rPr lang="en-US" altLang="en-US" sz="2400" b="1" dirty="0" err="1"/>
              <a:t>phòng</a:t>
            </a:r>
            <a:r>
              <a:rPr lang="en-US" altLang="en-US" sz="2400" b="1" dirty="0"/>
              <a:t> </a:t>
            </a:r>
            <a:r>
              <a:rPr lang="vi-VN" altLang="en-US" sz="2400" b="1" dirty="0"/>
              <a:t>thực hàn</a:t>
            </a:r>
            <a:r>
              <a:rPr lang="en-US" altLang="en-US" sz="2400" b="1" dirty="0"/>
              <a:t>h, </a:t>
            </a:r>
            <a:r>
              <a:rPr lang="en-US" altLang="en-US" sz="2400" b="1" dirty="0" err="1"/>
              <a:t>cần</a:t>
            </a:r>
            <a:r>
              <a:rPr lang="en-US" altLang="en-US" sz="2400" b="1" dirty="0"/>
              <a:t> </a:t>
            </a:r>
            <a:r>
              <a:rPr lang="en-US" altLang="en-US" sz="2400" b="1" dirty="0" err="1"/>
              <a:t>tuân</a:t>
            </a:r>
            <a:r>
              <a:rPr lang="en-US" altLang="en-US" sz="2400" b="1" dirty="0"/>
              <a:t> </a:t>
            </a:r>
            <a:r>
              <a:rPr lang="en-US" altLang="en-US" sz="2400" b="1" dirty="0" err="1"/>
              <a:t>thủ</a:t>
            </a:r>
            <a:r>
              <a:rPr lang="en-US" altLang="en-US" sz="2400" b="1" dirty="0"/>
              <a:t> </a:t>
            </a:r>
            <a:r>
              <a:rPr lang="en-US" altLang="en-US" sz="2400" b="1" dirty="0" err="1"/>
              <a:t>đúng</a:t>
            </a:r>
            <a:r>
              <a:rPr lang="en-US" altLang="en-US" sz="2400" b="1" dirty="0"/>
              <a:t> </a:t>
            </a:r>
            <a:r>
              <a:rPr lang="en-US" altLang="en-US" sz="2400" b="1" dirty="0" err="1"/>
              <a:t>và</a:t>
            </a:r>
            <a:r>
              <a:rPr lang="en-US" altLang="en-US" sz="2400" b="1" dirty="0"/>
              <a:t> </a:t>
            </a:r>
            <a:r>
              <a:rPr lang="en-US" altLang="en-US" sz="2400" b="1" dirty="0" err="1"/>
              <a:t>đầy</a:t>
            </a:r>
            <a:r>
              <a:rPr lang="en-US" altLang="en-US" sz="2400" b="1" dirty="0"/>
              <a:t> </a:t>
            </a:r>
            <a:r>
              <a:rPr lang="en-US" altLang="en-US" sz="2400" b="1" dirty="0" err="1"/>
              <a:t>đủ</a:t>
            </a:r>
            <a:r>
              <a:rPr lang="en-US" altLang="en-US" sz="2400" b="1" dirty="0"/>
              <a:t> </a:t>
            </a:r>
            <a:r>
              <a:rPr lang="en-US" altLang="en-US" sz="2400" b="1" dirty="0" err="1"/>
              <a:t>những</a:t>
            </a:r>
            <a:r>
              <a:rPr lang="en-US" altLang="en-US" sz="2400" b="1" dirty="0"/>
              <a:t> </a:t>
            </a:r>
            <a:r>
              <a:rPr lang="en-US" altLang="en-US" sz="2400" b="1" dirty="0" err="1"/>
              <a:t>nội</a:t>
            </a:r>
            <a:r>
              <a:rPr lang="en-US" altLang="en-US" sz="2400" b="1" dirty="0"/>
              <a:t> </a:t>
            </a:r>
            <a:r>
              <a:rPr lang="en-US" altLang="en-US" sz="2400" b="1" dirty="0" err="1"/>
              <a:t>quy</a:t>
            </a:r>
            <a:r>
              <a:rPr lang="en-US" altLang="en-US" sz="2400" b="1" dirty="0"/>
              <a:t>, </a:t>
            </a:r>
            <a:r>
              <a:rPr lang="en-US" altLang="en-US" sz="2400" b="1" dirty="0" err="1"/>
              <a:t>quy</a:t>
            </a:r>
            <a:r>
              <a:rPr lang="en-US" altLang="en-US" sz="2400" b="1" dirty="0"/>
              <a:t> </a:t>
            </a:r>
            <a:r>
              <a:rPr lang="en-US" altLang="en-US" sz="2400" b="1" dirty="0" err="1"/>
              <a:t>định</a:t>
            </a:r>
            <a:r>
              <a:rPr lang="en-US" altLang="en-US" sz="2400" b="1" dirty="0"/>
              <a:t> an </a:t>
            </a:r>
            <a:r>
              <a:rPr lang="en-US" altLang="en-US" sz="2400" b="1" dirty="0" err="1"/>
              <a:t>toàn</a:t>
            </a:r>
            <a:r>
              <a:rPr lang="en-US" altLang="en-US" sz="2400" b="1" dirty="0"/>
              <a:t> </a:t>
            </a:r>
            <a:r>
              <a:rPr lang="en-US" altLang="en-US" sz="2400" b="1" dirty="0" err="1"/>
              <a:t>PTH</a:t>
            </a:r>
            <a:r>
              <a:rPr lang="en-US" altLang="en-US" sz="2400" b="1" dirty="0"/>
              <a:t>.</a:t>
            </a:r>
          </a:p>
          <a:p>
            <a:pPr algn="just"/>
            <a:endParaRPr lang="en-US" altLang="en-US" b="1" dirty="0">
              <a:latin typeface="Times New Roman" pitchFamily="18" charset="0"/>
              <a:cs typeface="Times New Roman" pitchFamily="18" charset="0"/>
            </a:endParaRPr>
          </a:p>
        </p:txBody>
      </p:sp>
      <p:sp>
        <p:nvSpPr>
          <p:cNvPr id="7173" name="Rectangle 1"/>
          <p:cNvSpPr>
            <a:spLocks noChangeArrowheads="1"/>
          </p:cNvSpPr>
          <p:nvPr/>
        </p:nvSpPr>
        <p:spPr bwMode="auto">
          <a:xfrm>
            <a:off x="106363" y="5583238"/>
            <a:ext cx="79216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a:t>? Những nội quy, quy định an toàn PTH là gì?</a:t>
            </a:r>
          </a:p>
          <a:p>
            <a:pPr algn="just"/>
            <a:endParaRPr lang="en-US" alt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238068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58850" y="327025"/>
            <a:ext cx="7820025" cy="563563"/>
          </a:xfrm>
        </p:spPr>
        <p:txBody>
          <a:bodyPr/>
          <a:lstStyle/>
          <a:p>
            <a:pPr eaLnBrk="1" hangingPunct="1"/>
            <a:r>
              <a:rPr lang="en-US" altLang="en-US" sz="2000" b="1" smtClean="0"/>
              <a:t>1. Quy định an toàn khi học trong phòng thực hành</a:t>
            </a:r>
            <a:endParaRPr lang="en-US" altLang="en-US" sz="2000" smtClean="0"/>
          </a:p>
        </p:txBody>
      </p:sp>
      <p:sp>
        <p:nvSpPr>
          <p:cNvPr id="8195" name="AutoShape 8"/>
          <p:cNvSpPr>
            <a:spLocks noChangeAspect="1" noChangeArrowheads="1" noTextEdit="1"/>
          </p:cNvSpPr>
          <p:nvPr/>
        </p:nvSpPr>
        <p:spPr bwMode="gray">
          <a:xfrm flipH="1">
            <a:off x="4868863" y="31480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8196" name="Rectangle 3"/>
          <p:cNvSpPr>
            <a:spLocks noChangeArrowheads="1"/>
          </p:cNvSpPr>
          <p:nvPr/>
        </p:nvSpPr>
        <p:spPr bwMode="auto">
          <a:xfrm>
            <a:off x="179388" y="1155700"/>
            <a:ext cx="767715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b="1" dirty="0" err="1">
                <a:latin typeface="Times New Roman" pitchFamily="18" charset="0"/>
                <a:cs typeface="Times New Roman" pitchFamily="18" charset="0"/>
              </a:rPr>
              <a:t>Xem</a:t>
            </a:r>
            <a:r>
              <a:rPr lang="en-US" altLang="en-US" sz="2800" b="1" dirty="0">
                <a:latin typeface="Times New Roman" pitchFamily="18" charset="0"/>
                <a:cs typeface="Times New Roman" pitchFamily="18" charset="0"/>
              </a:rPr>
              <a:t> video, </a:t>
            </a:r>
            <a:r>
              <a:rPr lang="en-US" altLang="en-US" sz="2800" b="1" dirty="0" err="1">
                <a:latin typeface="Times New Roman" pitchFamily="18" charset="0"/>
                <a:cs typeface="Times New Roman" pitchFamily="18" charset="0"/>
              </a:rPr>
              <a:t>kết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hợp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hình</a:t>
            </a:r>
            <a:r>
              <a:rPr lang="en-US" altLang="en-US" sz="2800" b="1" dirty="0">
                <a:latin typeface="Times New Roman" pitchFamily="18" charset="0"/>
                <a:cs typeface="Times New Roman" pitchFamily="18" charset="0"/>
              </a:rPr>
              <a:t> 3.1. </a:t>
            </a:r>
            <a:r>
              <a:rPr lang="en-US" altLang="en-US" sz="2800" b="1" dirty="0" err="1">
                <a:latin typeface="Times New Roman" pitchFamily="18" charset="0"/>
                <a:cs typeface="Times New Roman" pitchFamily="18" charset="0"/>
              </a:rPr>
              <a:t>SGK</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trang</a:t>
            </a:r>
            <a:r>
              <a:rPr lang="en-US" altLang="en-US" sz="2800" b="1" dirty="0">
                <a:latin typeface="Times New Roman" pitchFamily="18" charset="0"/>
                <a:cs typeface="Times New Roman" pitchFamily="18" charset="0"/>
              </a:rPr>
              <a:t> 12,13. </a:t>
            </a:r>
          </a:p>
          <a:p>
            <a:pPr algn="just"/>
            <a:r>
              <a:rPr lang="en-US" altLang="en-US" sz="2800" b="1" dirty="0" err="1">
                <a:latin typeface="Times New Roman" pitchFamily="18" charset="0"/>
                <a:cs typeface="Times New Roman" pitchFamily="18" charset="0"/>
              </a:rPr>
              <a:t>Tham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gia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HĐ</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nhóm</a:t>
            </a:r>
            <a:r>
              <a:rPr lang="en-US" altLang="en-US" sz="2800" b="1" dirty="0" smtClean="0">
                <a:latin typeface="Times New Roman" pitchFamily="18" charset="0"/>
                <a:cs typeface="Times New Roman" pitchFamily="18" charset="0"/>
              </a:rPr>
              <a:t>/ 2 </a:t>
            </a:r>
            <a:r>
              <a:rPr lang="en-US" altLang="en-US" sz="2800" b="1" dirty="0" err="1" smtClean="0">
                <a:latin typeface="Times New Roman" pitchFamily="18" charset="0"/>
                <a:cs typeface="Times New Roman" pitchFamily="18" charset="0"/>
              </a:rPr>
              <a:t>phút</a:t>
            </a:r>
            <a:r>
              <a:rPr lang="en-US" altLang="en-US" sz="2800" b="1" dirty="0">
                <a:latin typeface="Times New Roman" pitchFamily="18" charset="0"/>
                <a:cs typeface="Times New Roman" pitchFamily="18" charset="0"/>
              </a:rPr>
              <a:t>. </a:t>
            </a:r>
          </a:p>
        </p:txBody>
      </p:sp>
      <p:sp>
        <p:nvSpPr>
          <p:cNvPr id="8197" name="Rectangle 3"/>
          <p:cNvSpPr txBox="1">
            <a:spLocks noChangeArrowheads="1"/>
          </p:cNvSpPr>
          <p:nvPr/>
        </p:nvSpPr>
        <p:spPr bwMode="auto">
          <a:xfrm>
            <a:off x="179388" y="2220913"/>
            <a:ext cx="7677150" cy="430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1"/>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a:spcBef>
                <a:spcPct val="20000"/>
              </a:spcBef>
              <a:buClr>
                <a:schemeClr val="hlink"/>
              </a:buClr>
              <a:buFont typeface="Wingdings" pitchFamily="2" charset="2"/>
              <a:buNone/>
            </a:pPr>
            <a:r>
              <a:rPr lang="en-US" altLang="en-US" sz="2400" b="0" dirty="0" err="1"/>
              <a:t>Trả</a:t>
            </a:r>
            <a:r>
              <a:rPr lang="en-US" altLang="en-US" sz="2400" b="0" dirty="0"/>
              <a:t> </a:t>
            </a:r>
            <a:r>
              <a:rPr lang="en-US" altLang="en-US" sz="2400" b="0" dirty="0" err="1" smtClean="0"/>
              <a:t>lời</a:t>
            </a:r>
            <a:r>
              <a:rPr lang="en-US" altLang="en-US" sz="2400" b="0" dirty="0" smtClean="0"/>
              <a:t> 02 </a:t>
            </a:r>
            <a:r>
              <a:rPr lang="en-US" altLang="en-US" sz="2400" b="0" dirty="0" err="1"/>
              <a:t>câu</a:t>
            </a:r>
            <a:r>
              <a:rPr lang="en-US" altLang="en-US" sz="2400" b="0" dirty="0"/>
              <a:t> </a:t>
            </a:r>
            <a:r>
              <a:rPr lang="en-US" altLang="en-US" sz="2400" b="0" dirty="0" err="1"/>
              <a:t>hỏi</a:t>
            </a:r>
            <a:r>
              <a:rPr lang="en-US" altLang="en-US" sz="2400" b="0" dirty="0"/>
              <a:t> </a:t>
            </a:r>
            <a:r>
              <a:rPr lang="en-US" altLang="en-US" sz="2400" b="0" dirty="0" smtClean="0"/>
              <a:t>: (Chia </a:t>
            </a:r>
            <a:r>
              <a:rPr lang="vi-VN" altLang="en-US" sz="2400" b="0" dirty="0" smtClean="0"/>
              <a:t>lớp ra</a:t>
            </a:r>
            <a:r>
              <a:rPr lang="en-US" altLang="en-US" sz="2400" b="0" dirty="0" smtClean="0"/>
              <a:t> 4 </a:t>
            </a:r>
            <a:r>
              <a:rPr lang="vi-VN" altLang="en-US" sz="2400" b="0" dirty="0" smtClean="0"/>
              <a:t>nhóm)</a:t>
            </a:r>
          </a:p>
          <a:p>
            <a:pPr algn="just">
              <a:spcBef>
                <a:spcPct val="20000"/>
              </a:spcBef>
              <a:buClr>
                <a:schemeClr val="hlink"/>
              </a:buClr>
              <a:buFont typeface="Wingdings" pitchFamily="2" charset="2"/>
              <a:buNone/>
            </a:pPr>
            <a:r>
              <a:rPr lang="en-US" altLang="en-US" sz="2400" b="0" dirty="0" smtClean="0"/>
              <a:t> </a:t>
            </a:r>
            <a:r>
              <a:rPr lang="en-US" altLang="en-US" sz="2400" b="0" dirty="0" err="1"/>
              <a:t>Câu</a:t>
            </a:r>
            <a:r>
              <a:rPr lang="en-US" altLang="en-US" sz="2400" b="0" dirty="0"/>
              <a:t> 1: </a:t>
            </a:r>
            <a:r>
              <a:rPr lang="en-US" altLang="en-US" sz="2400" b="0" dirty="0" err="1"/>
              <a:t>Những</a:t>
            </a:r>
            <a:r>
              <a:rPr lang="en-US" altLang="en-US" sz="2400" b="0" dirty="0"/>
              <a:t> </a:t>
            </a:r>
            <a:r>
              <a:rPr lang="en-US" altLang="en-US" sz="2400" b="0" dirty="0" err="1"/>
              <a:t>điều</a:t>
            </a:r>
            <a:r>
              <a:rPr lang="en-US" altLang="en-US" sz="2400" b="0" dirty="0"/>
              <a:t> </a:t>
            </a:r>
            <a:r>
              <a:rPr lang="en-US" altLang="en-US" sz="2400" b="0" dirty="0" err="1"/>
              <a:t>cần</a:t>
            </a:r>
            <a:r>
              <a:rPr lang="en-US" altLang="en-US" sz="2400" b="0" dirty="0"/>
              <a:t> </a:t>
            </a:r>
            <a:r>
              <a:rPr lang="en-US" altLang="en-US" sz="2400" b="0" dirty="0" err="1"/>
              <a:t>phải</a:t>
            </a:r>
            <a:r>
              <a:rPr lang="en-US" altLang="en-US" sz="2400" b="0" dirty="0"/>
              <a:t> </a:t>
            </a:r>
            <a:r>
              <a:rPr lang="en-US" altLang="en-US" sz="2400" b="0" dirty="0" err="1"/>
              <a:t>làm</a:t>
            </a:r>
            <a:r>
              <a:rPr lang="en-US" altLang="en-US" sz="2400" b="0" dirty="0"/>
              <a:t> </a:t>
            </a:r>
            <a:r>
              <a:rPr lang="en-US" altLang="en-US" sz="2400" b="0" dirty="0" err="1"/>
              <a:t>trong</a:t>
            </a:r>
            <a:r>
              <a:rPr lang="en-US" altLang="en-US" sz="2400" b="0" dirty="0"/>
              <a:t> </a:t>
            </a:r>
            <a:r>
              <a:rPr lang="en-US" altLang="en-US" sz="2400" b="0" dirty="0" err="1"/>
              <a:t>phòng</a:t>
            </a:r>
            <a:r>
              <a:rPr lang="en-US" altLang="en-US" sz="2400" b="0" dirty="0"/>
              <a:t> </a:t>
            </a:r>
            <a:r>
              <a:rPr lang="vi-VN" altLang="en-US" sz="2400" b="0" dirty="0"/>
              <a:t>thực hành</a:t>
            </a:r>
            <a:r>
              <a:rPr lang="en-US" altLang="en-US" sz="2400" b="0" dirty="0"/>
              <a:t>, </a:t>
            </a:r>
            <a:r>
              <a:rPr lang="en-US" altLang="en-US" sz="2400" b="0" dirty="0" err="1"/>
              <a:t>giải</a:t>
            </a:r>
            <a:r>
              <a:rPr lang="en-US" altLang="en-US" sz="2400" b="0" dirty="0"/>
              <a:t> </a:t>
            </a:r>
            <a:r>
              <a:rPr lang="en-US" altLang="en-US" sz="2400" b="0" dirty="0" err="1"/>
              <a:t>thích</a:t>
            </a:r>
            <a:r>
              <a:rPr lang="en-US" altLang="en-US" sz="2400" b="0" dirty="0"/>
              <a:t>?</a:t>
            </a:r>
          </a:p>
          <a:p>
            <a:pPr algn="just">
              <a:spcBef>
                <a:spcPct val="20000"/>
              </a:spcBef>
              <a:buClr>
                <a:schemeClr val="hlink"/>
              </a:buClr>
            </a:pPr>
            <a:r>
              <a:rPr lang="en-US" altLang="en-US" sz="2400" b="0" dirty="0" err="1" smtClean="0"/>
              <a:t>Câu</a:t>
            </a:r>
            <a:r>
              <a:rPr lang="en-US" altLang="en-US" sz="2400" b="0" dirty="0" smtClean="0"/>
              <a:t> </a:t>
            </a:r>
            <a:r>
              <a:rPr lang="en-US" altLang="en-US" sz="2400" b="0" dirty="0"/>
              <a:t>2. </a:t>
            </a:r>
            <a:r>
              <a:rPr lang="en-US" altLang="en-US" sz="2400" b="0" dirty="0" err="1"/>
              <a:t>Những</a:t>
            </a:r>
            <a:r>
              <a:rPr lang="en-US" altLang="en-US" sz="2400" b="0" dirty="0"/>
              <a:t> </a:t>
            </a:r>
            <a:r>
              <a:rPr lang="en-US" altLang="en-US" sz="2400" b="0" dirty="0" err="1"/>
              <a:t>điều</a:t>
            </a:r>
            <a:r>
              <a:rPr lang="en-US" altLang="en-US" sz="2400" b="0" dirty="0"/>
              <a:t> </a:t>
            </a:r>
            <a:r>
              <a:rPr lang="en-US" altLang="en-US" sz="2400" b="0" dirty="0" err="1"/>
              <a:t>không</a:t>
            </a:r>
            <a:r>
              <a:rPr lang="en-US" altLang="en-US" sz="2400" b="0" dirty="0"/>
              <a:t> </a:t>
            </a:r>
            <a:r>
              <a:rPr lang="en-US" altLang="en-US" sz="2400" b="0" dirty="0" err="1"/>
              <a:t>được</a:t>
            </a:r>
            <a:r>
              <a:rPr lang="en-US" altLang="en-US" sz="2400" b="0" dirty="0"/>
              <a:t> </a:t>
            </a:r>
            <a:r>
              <a:rPr lang="en-US" altLang="en-US" sz="2400" b="0" dirty="0" err="1"/>
              <a:t>làm</a:t>
            </a:r>
            <a:r>
              <a:rPr lang="en-US" altLang="en-US" sz="2400" b="0" dirty="0"/>
              <a:t> </a:t>
            </a:r>
            <a:r>
              <a:rPr lang="en-US" altLang="en-US" sz="2400" b="0" dirty="0" err="1"/>
              <a:t>trong</a:t>
            </a:r>
            <a:r>
              <a:rPr lang="en-US" altLang="en-US" sz="2400" b="0" dirty="0"/>
              <a:t> </a:t>
            </a:r>
            <a:r>
              <a:rPr lang="en-US" altLang="en-US" sz="2400" b="0" dirty="0" err="1"/>
              <a:t>phòng</a:t>
            </a:r>
            <a:r>
              <a:rPr lang="en-US" altLang="en-US" sz="2400" b="0" dirty="0"/>
              <a:t> </a:t>
            </a:r>
            <a:r>
              <a:rPr lang="vi-VN" altLang="en-US" sz="2400" b="0" dirty="0"/>
              <a:t>thực hành</a:t>
            </a:r>
            <a:r>
              <a:rPr lang="en-US" altLang="en-US" sz="2400" b="0" dirty="0"/>
              <a:t>, </a:t>
            </a:r>
            <a:r>
              <a:rPr lang="en-US" altLang="en-US" sz="2400" b="0" dirty="0" err="1"/>
              <a:t>giải</a:t>
            </a:r>
            <a:r>
              <a:rPr lang="en-US" altLang="en-US" sz="2400" b="0" dirty="0"/>
              <a:t> </a:t>
            </a:r>
            <a:r>
              <a:rPr lang="en-US" altLang="en-US" sz="2400" b="0" dirty="0" err="1"/>
              <a:t>thích</a:t>
            </a:r>
            <a:r>
              <a:rPr lang="en-US" altLang="en-US" sz="2400" b="0" dirty="0"/>
              <a:t>?</a:t>
            </a:r>
          </a:p>
          <a:p>
            <a:pPr algn="just">
              <a:spcBef>
                <a:spcPct val="20000"/>
              </a:spcBef>
              <a:buClr>
                <a:schemeClr val="hlink"/>
              </a:buClr>
            </a:pPr>
            <a:endParaRPr lang="en-US" altLang="en-US" sz="2400" b="0" dirty="0"/>
          </a:p>
          <a:p>
            <a:pPr marL="742950" lvl="1" indent="-285750" algn="just" eaLnBrk="1" hangingPunct="1">
              <a:lnSpc>
                <a:spcPct val="80000"/>
              </a:lnSpc>
              <a:spcBef>
                <a:spcPct val="20000"/>
              </a:spcBef>
              <a:buClr>
                <a:schemeClr val="accent1"/>
              </a:buClr>
              <a:buFont typeface="Wingdings" pitchFamily="2" charset="2"/>
              <a:buChar char="§"/>
            </a:pPr>
            <a:endParaRPr lang="en-US" altLang="en-US" sz="2400" dirty="0"/>
          </a:p>
        </p:txBody>
      </p:sp>
      <p:pic>
        <p:nvPicPr>
          <p:cNvPr id="6" name="Countdown 2 minutes-Nho.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750593" y="1615180"/>
            <a:ext cx="1146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476" y="4372769"/>
            <a:ext cx="3609487" cy="2294731"/>
          </a:xfrm>
          <a:prstGeom prst="rect">
            <a:avLst/>
          </a:prstGeom>
          <a:noFill/>
          <a:ln>
            <a:noFill/>
          </a:ln>
        </p:spPr>
      </p:pic>
      <p:pic>
        <p:nvPicPr>
          <p:cNvPr id="8" name="Picture 7" descr="A group of kids sitting at a table&#10;&#10;Description automatically generated with low confidenc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4677" y="4372769"/>
            <a:ext cx="4234206" cy="2370931"/>
          </a:xfrm>
          <a:prstGeom prst="rect">
            <a:avLst/>
          </a:prstGeom>
          <a:noFill/>
          <a:ln>
            <a:noFill/>
          </a:ln>
        </p:spPr>
      </p:pic>
    </p:spTree>
    <p:extLst>
      <p:ext uri="{BB962C8B-B14F-4D97-AF65-F5344CB8AC3E}">
        <p14:creationId xmlns:p14="http://schemas.microsoft.com/office/powerpoint/2010/main" val="273473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8"/>
                                        </p:tgtEl>
                                        <p:attrNameLst>
                                          <p:attrName>ppt_w</p:attrName>
                                        </p:attrNameLst>
                                      </p:cBhvr>
                                      <p:tavLst>
                                        <p:tav tm="0">
                                          <p:val>
                                            <p:strVal val="ppt_w"/>
                                          </p:val>
                                        </p:tav>
                                        <p:tav tm="100000">
                                          <p:val>
                                            <p:fltVal val="0"/>
                                          </p:val>
                                        </p:tav>
                                      </p:tavLst>
                                    </p:anim>
                                    <p:anim calcmode="lin" valueType="num">
                                      <p:cBhvr>
                                        <p:cTn id="14" dur="1000"/>
                                        <p:tgtEl>
                                          <p:spTgt spid="8"/>
                                        </p:tgtEl>
                                        <p:attrNameLst>
                                          <p:attrName>ppt_h</p:attrName>
                                        </p:attrNameLst>
                                      </p:cBhvr>
                                      <p:tavLst>
                                        <p:tav tm="0">
                                          <p:val>
                                            <p:strVal val="ppt_h"/>
                                          </p:val>
                                        </p:tav>
                                        <p:tav tm="100000">
                                          <p:val>
                                            <p:fltVal val="0"/>
                                          </p:val>
                                        </p:tav>
                                      </p:tavLst>
                                    </p:anim>
                                    <p:anim calcmode="lin" valueType="num">
                                      <p:cBhvr>
                                        <p:cTn id="15" dur="1000"/>
                                        <p:tgtEl>
                                          <p:spTgt spid="8"/>
                                        </p:tgtEl>
                                        <p:attrNameLst>
                                          <p:attrName>style.rotation</p:attrName>
                                        </p:attrNameLst>
                                      </p:cBhvr>
                                      <p:tavLst>
                                        <p:tav tm="0">
                                          <p:val>
                                            <p:fltVal val="0"/>
                                          </p:val>
                                        </p:tav>
                                        <p:tav tm="100000">
                                          <p:val>
                                            <p:fltVal val="90"/>
                                          </p:val>
                                        </p:tav>
                                      </p:tavLst>
                                    </p:anim>
                                    <p:animEffect transition="out" filter="fad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video>
              <p:cMediaNode vol="80000">
                <p:cTn id="23" fill="hold" display="0">
                  <p:stCondLst>
                    <p:cond delay="indefinite"/>
                  </p:stCondLst>
                </p:cTn>
                <p:tgtEl>
                  <p:spTgt spid="6"/>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5710</TotalTime>
  <Words>4036</Words>
  <Application>Microsoft Office PowerPoint</Application>
  <PresentationFormat>On-screen Show (4:3)</PresentationFormat>
  <Paragraphs>410</Paragraphs>
  <Slides>63</Slides>
  <Notes>0</Notes>
  <HiddenSlides>0</HiddenSlides>
  <MMClips>6</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63</vt:i4>
      </vt:variant>
    </vt:vector>
  </HeadingPairs>
  <TitlesOfParts>
    <vt:vector size="76" baseType="lpstr">
      <vt:lpstr>Arial</vt:lpstr>
      <vt:lpstr>Calibri</vt:lpstr>
      <vt:lpstr>Lucida Sans Unicode</vt:lpstr>
      <vt:lpstr>Segoe UI</vt:lpstr>
      <vt:lpstr>Time  NEW ROMAN NEWROMAN s New Roman</vt:lpstr>
      <vt:lpstr>Time NEW roman ROMAN NEWROMAN s New Roman</vt:lpstr>
      <vt:lpstr>Time NEWROMAN s New Roman</vt:lpstr>
      <vt:lpstr>Times New Roman</vt:lpstr>
      <vt:lpstr>Verdana</vt:lpstr>
      <vt:lpstr>Wingdings</vt:lpstr>
      <vt:lpstr>Wingdings 2</vt:lpstr>
      <vt:lpstr>Wingdings 3</vt:lpstr>
      <vt:lpstr>Concourse</vt:lpstr>
      <vt:lpstr>KHOA HỌC TỰ NHIÊN 6</vt:lpstr>
      <vt:lpstr>BÀI 3. QUY ĐỊNH AN TOÀN TRONG PHÒNG THỰC HÀNH. GIỚI THIỆU MỘT SỐ DỤNG CỤ ĐO – SỬ DỤNG KÍNH LÚP VÀ KÍNH HIỂN VI QUANG HỌC Môn học: Khoa học tự nhiên lớp 6 Thời gian thực hiện: 04 tiết</vt:lpstr>
      <vt:lpstr>Kiểm tra bài cũ </vt:lpstr>
      <vt:lpstr> Trả lời BT2:Bài tập về nhà</vt:lpstr>
      <vt:lpstr> KHỞI ĐỘNG</vt:lpstr>
      <vt:lpstr>1. Quy định an toàn khi học trong phòng thực hành</vt:lpstr>
      <vt:lpstr> KHỞI ĐỘNG</vt:lpstr>
      <vt:lpstr>1. Quy định an toàn khi học trong phòng thực hành</vt:lpstr>
      <vt:lpstr>1. Quy định an toàn khi học trong phòng thực hành</vt:lpstr>
      <vt:lpstr>1. Quy định an toàn khi học trong phòng thực hành</vt:lpstr>
      <vt:lpstr>1. Quy định an toàn khi học trong phòng thực hành</vt:lpstr>
      <vt:lpstr>1. Quy định an toàn khi học trong phòng thực hành</vt:lpstr>
      <vt:lpstr>PowerPoint Presentation</vt:lpstr>
      <vt:lpstr>2. Kí hiệu cảnh báo trong phòng thực hành</vt:lpstr>
      <vt:lpstr>2. Kí hiệu cảnh báo trong phòng thực hành</vt:lpstr>
      <vt:lpstr>2. Kí hiệu cảnh báo trong phòng thực hành</vt:lpstr>
      <vt:lpstr>2. Kí hiệu cảnh báo trong phòng thực hành</vt:lpstr>
      <vt:lpstr>02 PHÚT</vt:lpstr>
      <vt:lpstr>PowerPoint Presentation</vt:lpstr>
      <vt:lpstr>2. Kí hiệu cảnh báo trong phòng thực hành</vt:lpstr>
      <vt:lpstr>2. Kí hiệu cảnh báo trong phòng thực hành</vt:lpstr>
      <vt:lpstr>2. Kí hiệu cảnh báo trong phòng thực hành</vt:lpstr>
      <vt:lpstr>2. Kí hiệu cảnh báo trong phòng thực hành</vt:lpstr>
      <vt:lpstr>02 PHÚT</vt:lpstr>
      <vt:lpstr>PowerPoint Presentation</vt:lpstr>
      <vt:lpstr>PowerPoint Presentation</vt:lpstr>
      <vt:lpstr>PowerPoint Presentation</vt:lpstr>
      <vt:lpstr>3. GIỚI THIỆU MỘT SỐ DỤNG CỤ ĐO</vt:lpstr>
      <vt:lpstr>PowerPoint Presentation</vt:lpstr>
      <vt:lpstr>3. GIỚI THIỆU MỘT SỐ DỤNG CỤ ĐO</vt:lpstr>
      <vt:lpstr>PowerPoint Presentation</vt:lpstr>
      <vt:lpstr>PowerPoint Presentation</vt:lpstr>
      <vt:lpstr>02 PHÚT</vt:lpstr>
      <vt:lpstr>PowerPoint Presentation</vt:lpstr>
      <vt:lpstr>PowerPoint Presentation</vt:lpstr>
      <vt:lpstr>3. GIỚI THIỆU MỘT SỐ DỤNG CỤ ĐO</vt:lpstr>
      <vt:lpstr>PowerPoint Presentation</vt:lpstr>
      <vt:lpstr>3. GIỚI THIỆU MỘT SỐ DỤNG CỤ ĐO</vt:lpstr>
      <vt:lpstr>PowerPoint Presentation</vt:lpstr>
      <vt:lpstr>3. GIỚI THIỆU MỘT SỐ DỤNG CỤ ĐO</vt:lpstr>
      <vt:lpstr>PowerPoint Presentation</vt:lpstr>
      <vt:lpstr>PowerPoint Presentation</vt:lpstr>
      <vt:lpstr>4. KÍNH LÚP VÀ KÍNH HIỂN VI QUANG HỌC – THỰC HÀNH SỬ DỤNG</vt:lpstr>
      <vt:lpstr>PowerPoint Presentation</vt:lpstr>
      <vt:lpstr>PowerPoint Presentation</vt:lpstr>
      <vt:lpstr>4. KÍNH LÚP VÀ KÍNH HIỂN VI QUANG HỌC – THỰC HÀNH SỬ DỤNG</vt:lpstr>
      <vt:lpstr>PowerPoint Presentation</vt:lpstr>
      <vt:lpstr>Hoàn thành hình câm sau:</vt:lpstr>
      <vt:lpstr>4. KÍNH LÚP VÀ KÍNH HIỂN VI QUANG HỌC – THỰC HÀNH SỬ DỤNG</vt:lpstr>
      <vt:lpstr>4. KÍNH LÚP VÀ KÍNH HIỂN VI QUANG HỌC – THỰC HÀNH SỬ DỤNG</vt:lpstr>
      <vt:lpstr>PowerPoint Presentation</vt:lpstr>
      <vt:lpstr>PowerPoint Presentation</vt:lpstr>
      <vt:lpstr>4. KÍNH LÚP VÀ KÍNH HIỂN VI QUANG HỌC – THỰC HÀNH SỬ DỤNG</vt:lpstr>
      <vt:lpstr>4. KÍNH LÚP VÀ KÍNH HIỂN VI QUANG HỌC – THỰC HÀNH SỬ DỤNG</vt:lpstr>
      <vt:lpstr>IV. KÍNH LÚP VÀ KÍNH HIỂN VI QUANG HỌC – THỰC HÀNH SỬ DỤNG  10 phút</vt:lpstr>
      <vt:lpstr>*. LUYỆN TẬP THỰC HÀNH – MỞ RỘNG</vt:lpstr>
      <vt:lpstr>Câu 2:Hành động nào sau đây không thực hiện đúng nguyên tắc an toàn trong phòng thực hành</vt:lpstr>
      <vt:lpstr>Câu 3: Dụng cụ hình bên gọi là gì?                Thường dùng để làm gì?</vt:lpstr>
      <vt:lpstr>Câu 4: Biển báo hình bên giúp   chúng ta biết điều gì?</vt:lpstr>
      <vt:lpstr>Câu 6: Quan sát tế bào thực vật ta chọn loại kính nào?</vt:lpstr>
      <vt:lpstr>Câu 7: Khi không may bị hóa chất ăn da bám lên tay thì bước đầu tiên và cần thiết nhất ta phải làm gi?</vt:lpstr>
      <vt:lpstr>Câu 8: Khi Khi dùng bình chia độ để đo  thể tích chất lỏng. Chúng ta quan sát và  đọc số đo theo cách nào đúng nhất   theo hình bên?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AN</dc:creator>
  <cp:lastModifiedBy>Home</cp:lastModifiedBy>
  <cp:revision>247</cp:revision>
  <dcterms:created xsi:type="dcterms:W3CDTF">2021-01-04T19:04:50Z</dcterms:created>
  <dcterms:modified xsi:type="dcterms:W3CDTF">2022-08-02T05:04:29Z</dcterms:modified>
</cp:coreProperties>
</file>