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802" r:id="rId2"/>
    <p:sldId id="256" r:id="rId3"/>
    <p:sldId id="798" r:id="rId4"/>
    <p:sldId id="799" r:id="rId5"/>
    <p:sldId id="257" r:id="rId6"/>
    <p:sldId id="777" r:id="rId7"/>
    <p:sldId id="778" r:id="rId8"/>
    <p:sldId id="779" r:id="rId9"/>
    <p:sldId id="780" r:id="rId10"/>
    <p:sldId id="781" r:id="rId11"/>
    <p:sldId id="782" r:id="rId12"/>
    <p:sldId id="800" r:id="rId13"/>
    <p:sldId id="801" r:id="rId14"/>
    <p:sldId id="783" r:id="rId15"/>
    <p:sldId id="784" r:id="rId16"/>
    <p:sldId id="786" r:id="rId17"/>
    <p:sldId id="787" r:id="rId18"/>
    <p:sldId id="788" r:id="rId19"/>
    <p:sldId id="785" r:id="rId20"/>
    <p:sldId id="765" r:id="rId21"/>
    <p:sldId id="790" r:id="rId22"/>
    <p:sldId id="796" r:id="rId23"/>
    <p:sldId id="789" r:id="rId24"/>
    <p:sldId id="775" r:id="rId25"/>
    <p:sldId id="776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CC00CC"/>
    <a:srgbClr val="FF6600"/>
    <a:srgbClr val="FF00FF"/>
    <a:srgbClr val="0000CC"/>
    <a:srgbClr val="008000"/>
    <a:srgbClr val="9900FF"/>
    <a:srgbClr val="33CC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3" autoAdjust="0"/>
    <p:restoredTop sz="94206" autoAdjust="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1EFDF-28D6-47FE-8F67-04F0F932C48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1B7B6-5A80-4196-8C29-1E1B861CB8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1B7B6-5A80-4196-8C29-1E1B861CB81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1B7B6-5A80-4196-8C29-1E1B861CB818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20/08/2022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3QvQSgEdhXI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4.jpe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audio" Target="../media/audio2.wav"/><Relationship Id="rId9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93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7" y="2309663"/>
            <a:ext cx="9237305" cy="307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ình ảnh Bản Gốc Vector Ai Phim Hoạt Hình, Viết Clipart, Nguyên, Vectơ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181739" cy="31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LỰC HẤP DẪN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Lực hấp dẫ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320" y="2154555"/>
            <a:ext cx="8361680" cy="4703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6411" y="1386214"/>
            <a:ext cx="9915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u="sng" dirty="0">
                <a:solidFill>
                  <a:srgbClr val="0563C1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https://www.youtube.com/watch?v=3QvQSgEdhXI</a:t>
            </a:r>
            <a:endParaRPr lang="en-US" sz="24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4" y="1502720"/>
            <a:ext cx="5210861" cy="4293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/>
          <p:cNvSpPr/>
          <p:nvPr/>
        </p:nvSpPr>
        <p:spPr>
          <a:xfrm>
            <a:off x="5383763" y="2379306"/>
            <a:ext cx="6671388" cy="25845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2808029"/>
            <a:ext cx="5596526" cy="1529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Khi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rụng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khỏi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cành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cây,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quả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táo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luôn rơi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xuống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mặt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đất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vì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Trái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Đất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hút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quả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táo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một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lực</a:t>
            </a:r>
            <a:r>
              <a:rPr lang="vi-VN" sz="2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44825" y="1590176"/>
            <a:ext cx="8164285" cy="3513669"/>
            <a:chOff x="1726164" y="1562184"/>
            <a:chExt cx="8164285" cy="3513669"/>
          </a:xfrm>
        </p:grpSpPr>
        <p:pic>
          <p:nvPicPr>
            <p:cNvPr id="6" name="Picture 5" descr="Sách Khoa học tự nhiên lớp 6 mới - Chân trời sáng tạo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164" y="1570929"/>
              <a:ext cx="2492827" cy="3504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Sách bài tập Khoa học tự nhiên 6 chân trời sáng tạ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709" y="1562184"/>
              <a:ext cx="2649740" cy="34774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Arrow: Left-Right 7"/>
          <p:cNvSpPr/>
          <p:nvPr/>
        </p:nvSpPr>
        <p:spPr>
          <a:xfrm>
            <a:off x="4216469" y="2901251"/>
            <a:ext cx="3033038" cy="1525425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dẫn</a:t>
            </a:r>
            <a:endParaRPr lang="en-US" sz="28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ST khung hoa dây tạo nền cho PP - Website ca sĩ Quang Hiệu (cao thủ tin  họ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176" y="-2337320"/>
            <a:ext cx="5775649" cy="115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40659" y="2213132"/>
            <a:ext cx="8928941" cy="258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Mọi vật có khối lượng đều hút nhau với một lực. Lực hút này gọi là lực hấp dẫn.</a:t>
            </a:r>
            <a:endParaRPr lang="en-US" sz="2800" b="1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AT" sz="2800" b="1" dirty="0">
                <a:solidFill>
                  <a:srgbClr val="CC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Lực hấp dẫn là lực hút giữa các vật có khối lượng.</a:t>
            </a:r>
            <a:endParaRPr lang="en-US" sz="2800" b="1" dirty="0">
              <a:solidFill>
                <a:srgbClr val="CC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TRỌNG LƯỢNG CỦA VẬT</a:t>
            </a:r>
          </a:p>
        </p:txBody>
      </p:sp>
      <p:pic>
        <p:nvPicPr>
          <p:cNvPr id="1026" name="Picture 2" descr="Download Free png Child , Students, group of children studying illustration 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70778" y="1193598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HOẠT ĐỘNG NHÓM</a:t>
            </a:r>
          </a:p>
        </p:txBody>
      </p:sp>
      <p:pic>
        <p:nvPicPr>
          <p:cNvPr id="1028" name="Picture 4" descr="Khung viền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14" y="2386367"/>
            <a:ext cx="10190339" cy="42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64230" y="2660534"/>
            <a:ext cx="8711100" cy="368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9656" y="1451853"/>
          <a:ext cx="11861337" cy="423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2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4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8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Khối lượng các quả nặng (kg)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Số chỉ lực kế </a:t>
                      </a:r>
                      <a:b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(N)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Trọng lượng các quả nặng (N)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Treo 1 quả nặng vào lực kế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Treo 2 quả nặng vào lực kế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Treo 3 quả nặng vào lực kế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83051" y="4835510"/>
            <a:ext cx="1655400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0,3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02246" y="3685010"/>
            <a:ext cx="2019178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0,2 kg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4565" y="2679618"/>
            <a:ext cx="3199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100 g = 0,1 kg</a:t>
            </a:r>
            <a:endParaRPr lang="en-US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7058318" y="4837336"/>
            <a:ext cx="978396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3 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42439" y="3688316"/>
            <a:ext cx="960410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2 N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07117" y="2763046"/>
            <a:ext cx="881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 N</a:t>
            </a:r>
            <a:endParaRPr lang="en-US" sz="3200" b="1" dirty="0"/>
          </a:p>
        </p:txBody>
      </p:sp>
      <p:sp>
        <p:nvSpPr>
          <p:cNvPr id="3" name="Cloud 2"/>
          <p:cNvSpPr/>
          <p:nvPr/>
        </p:nvSpPr>
        <p:spPr>
          <a:xfrm>
            <a:off x="355600" y="426720"/>
            <a:ext cx="2402114" cy="86961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7809" y="1065532"/>
            <a:ext cx="11536660" cy="583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Treo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xo,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xo ..…….………………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do ........................................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....................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xo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dãn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....................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………..................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ra,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....................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…………………..........................	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.................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	</a:t>
            </a:r>
          </a:p>
        </p:txBody>
      </p:sp>
      <p:sp>
        <p:nvSpPr>
          <p:cNvPr id="2" name="Rectangle 1"/>
          <p:cNvSpPr/>
          <p:nvPr/>
        </p:nvSpPr>
        <p:spPr>
          <a:xfrm>
            <a:off x="5233384" y="3447143"/>
            <a:ext cx="2371721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đứng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70440" y="3571865"/>
            <a:ext cx="2783069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xuống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8160" y="947324"/>
            <a:ext cx="3544560" cy="586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dãn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ra (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8181" y="1488515"/>
            <a:ext cx="3991798" cy="586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7939" y="2698112"/>
            <a:ext cx="1826141" cy="586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02645" y="4137485"/>
            <a:ext cx="2410476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đứng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587" y="4765102"/>
            <a:ext cx="658155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19883" y="5427519"/>
            <a:ext cx="1826141" cy="586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7937" y="6147932"/>
            <a:ext cx="1274708" cy="586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kế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619760" y="132080"/>
            <a:ext cx="4084320" cy="107696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02116" y="362549"/>
            <a:ext cx="42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</a:t>
            </a:r>
            <a:endParaRPr lang="vi-VN" sz="3200" b="1" dirty="0">
              <a:solidFill>
                <a:srgbClr val="008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  <p:bldP spid="3" grpId="0"/>
      <p:bldP spid="4" grpId="0"/>
      <p:bldP spid="5" grpId="0"/>
      <p:bldP spid="13" grpId="0"/>
      <p:bldP spid="15" grpId="0"/>
      <p:bldP spid="16" grpId="0"/>
      <p:bldP spid="17" grpId="0"/>
      <p:bldP spid="6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028" y="700013"/>
          <a:ext cx="11907470" cy="423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6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1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6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8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Khối lượng các quả nặng (kg)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Số chỉ lực kế </a:t>
                      </a:r>
                      <a:b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(N)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Trọng lượng các quả nặng (N)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Treo 1 quả nặng vào lực kế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Treo 2 quả nặng vào lực kế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Treo 3 quả nặng vào lực kế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787586" y="4080042"/>
            <a:ext cx="165540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0,3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39439" y="2976713"/>
            <a:ext cx="2019178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0,2 kg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9331" y="2017523"/>
            <a:ext cx="1619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0,1 kg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5511" y="4098787"/>
            <a:ext cx="97839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3 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79632" y="2979131"/>
            <a:ext cx="96041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2 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44310" y="2052599"/>
            <a:ext cx="968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 N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86001" y="4087702"/>
            <a:ext cx="97839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3 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19109" y="2984375"/>
            <a:ext cx="96041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2 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34800" y="2025185"/>
            <a:ext cx="968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 N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38" y="5504425"/>
            <a:ext cx="11960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...................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............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6462" y="5388615"/>
            <a:ext cx="2363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càng lớn</a:t>
            </a:r>
          </a:p>
          <a:p>
            <a:pPr algn="ctr"/>
            <a:r>
              <a:rPr lang="pt-B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/(càng nhỏ)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59209" y="5386709"/>
            <a:ext cx="23631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càng lớn</a:t>
            </a:r>
          </a:p>
          <a:p>
            <a:pPr algn="ctr"/>
            <a:r>
              <a:rPr lang="pt-BR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/(càng nhỏ)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73380" y="4268688"/>
            <a:ext cx="6012334" cy="189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m: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(kg)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P: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(N)</a:t>
            </a:r>
          </a:p>
        </p:txBody>
      </p:sp>
      <p:pic>
        <p:nvPicPr>
          <p:cNvPr id="2052" name="Picture 4" descr="6 điều mọi sĩ tử phải làm trước kỳ thi 3 th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813860"/>
            <a:ext cx="8668139" cy="345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ysics pages of Prof. A.W. P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07" y="3808520"/>
            <a:ext cx="5722343" cy="27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2" y="21134"/>
            <a:ext cx="12190698" cy="1769566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KHTN6 – CHỦ ĐỀ 9. LỰC</a:t>
            </a:r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37. LỰC HẤP DẪN VÀ TRỌNG LƯỢNG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41" y="3897296"/>
            <a:ext cx="3458973" cy="2868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555" y="128915"/>
            <a:ext cx="2201661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BÀI TẬP</a:t>
            </a:r>
          </a:p>
        </p:txBody>
      </p:sp>
      <p:pic>
        <p:nvPicPr>
          <p:cNvPr id="8" name="Picture 8" descr="Ảnh khung viền PowerPoint dễ th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4" y="1106922"/>
            <a:ext cx="9783192" cy="4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23279" y="1716448"/>
            <a:ext cx="700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A2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b="1" i="0" dirty="0">
                <a:solidFill>
                  <a:srgbClr val="00A2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b="1" i="0" dirty="0">
              <a:solidFill>
                <a:srgbClr val="00A2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3279" y="2587584"/>
            <a:ext cx="700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Trăng</a:t>
            </a:r>
            <a:r>
              <a:rPr lang="en-US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b="1" i="0" dirty="0">
              <a:solidFill>
                <a:srgbClr val="FF00FF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3279" y="4011609"/>
            <a:ext cx="700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b="1" i="0" dirty="0">
              <a:solidFill>
                <a:schemeClr val="accent2">
                  <a:lumMod val="75000"/>
                </a:schemeClr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10490415" y="6266883"/>
            <a:ext cx="1614595" cy="381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1153250" y="3365376"/>
            <a:ext cx="119063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11297713" y="60387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11297713" y="41972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11297713" y="3357438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11297713" y="51370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WordArt 13"/>
          <p:cNvSpPr>
            <a:spLocks noChangeArrowheads="1" noChangeShapeType="1" noTextEdit="1"/>
          </p:cNvSpPr>
          <p:nvPr/>
        </p:nvSpPr>
        <p:spPr bwMode="auto">
          <a:xfrm>
            <a:off x="11499325" y="5881563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0</a:t>
            </a:r>
          </a:p>
        </p:txBody>
      </p:sp>
      <p:sp>
        <p:nvSpPr>
          <p:cNvPr id="31" name="Rectangle 14" descr="Medium wood"/>
          <p:cNvSpPr>
            <a:spLocks noChangeArrowheads="1"/>
          </p:cNvSpPr>
          <p:nvPr/>
        </p:nvSpPr>
        <p:spPr bwMode="auto">
          <a:xfrm>
            <a:off x="11153250" y="3365376"/>
            <a:ext cx="98425" cy="27432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WordArt 15"/>
          <p:cNvSpPr>
            <a:spLocks noChangeArrowheads="1" noChangeShapeType="1" noTextEdit="1"/>
          </p:cNvSpPr>
          <p:nvPr/>
        </p:nvSpPr>
        <p:spPr bwMode="auto">
          <a:xfrm>
            <a:off x="11459638" y="327647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30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0352626" y="6262891"/>
            <a:ext cx="18393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HẾT GIỜ</a:t>
            </a:r>
          </a:p>
        </p:txBody>
      </p:sp>
      <p:sp>
        <p:nvSpPr>
          <p:cNvPr id="34" name="WordArt 15"/>
          <p:cNvSpPr>
            <a:spLocks noChangeArrowheads="1" noChangeShapeType="1" noTextEdit="1"/>
          </p:cNvSpPr>
          <p:nvPr/>
        </p:nvSpPr>
        <p:spPr bwMode="auto">
          <a:xfrm>
            <a:off x="11459638" y="408292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20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  <p:sp>
        <p:nvSpPr>
          <p:cNvPr id="35" name="WordArt 15"/>
          <p:cNvSpPr>
            <a:spLocks noChangeArrowheads="1" noChangeShapeType="1" noTextEdit="1"/>
          </p:cNvSpPr>
          <p:nvPr/>
        </p:nvSpPr>
        <p:spPr bwMode="auto">
          <a:xfrm>
            <a:off x="11461225" y="5024313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10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Ảnh khung viền PowerPoint khung gỗ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9585"/>
            <a:ext cx="10490415" cy="61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1858" y="1331947"/>
            <a:ext cx="65678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20 g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i="0" dirty="0" err="1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b="1" i="0" dirty="0">
                <a:solidFill>
                  <a:srgbClr val="FF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Newton ?</a:t>
            </a:r>
            <a:endParaRPr lang="vi-VN" sz="2800" b="1" i="0" dirty="0">
              <a:solidFill>
                <a:srgbClr val="0099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8162" y="2871200"/>
            <a:ext cx="187206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tắt</a:t>
            </a:r>
            <a:endParaRPr lang="en-US" sz="2400" b="1" i="0" dirty="0"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 = 20 g </a:t>
            </a:r>
          </a:p>
          <a:p>
            <a:pPr algn="just"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= 0,02 kg</a:t>
            </a:r>
          </a:p>
          <a:p>
            <a:pPr algn="just">
              <a:spcAft>
                <a:spcPts val="600"/>
              </a:spcAft>
            </a:pPr>
            <a:r>
              <a:rPr lang="en-US" sz="2400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P = ? N</a:t>
            </a:r>
            <a:endParaRPr lang="vi-VN" sz="2400" b="1" i="0" dirty="0">
              <a:solidFill>
                <a:srgbClr val="00B05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4754" y="2866386"/>
            <a:ext cx="468376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2400" b="1" i="0" dirty="0"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2400" b="1" i="0" dirty="0">
                <a:solidFill>
                  <a:srgbClr val="0099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P = 10m = 10.0,02 = 0,2 (N)</a:t>
            </a:r>
          </a:p>
          <a:p>
            <a:pPr algn="just"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P = 0,2 N</a:t>
            </a:r>
            <a:endParaRPr lang="vi-VN" sz="2400" b="1" i="0" dirty="0"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10490415" y="6266883"/>
            <a:ext cx="1614595" cy="381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1153250" y="3365376"/>
            <a:ext cx="119063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11297713" y="60387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11297713" y="41972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11297713" y="3357438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11297713" y="51370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WordArt 13"/>
          <p:cNvSpPr>
            <a:spLocks noChangeArrowheads="1" noChangeShapeType="1" noTextEdit="1"/>
          </p:cNvSpPr>
          <p:nvPr/>
        </p:nvSpPr>
        <p:spPr bwMode="auto">
          <a:xfrm>
            <a:off x="11499325" y="5881563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0</a:t>
            </a:r>
          </a:p>
        </p:txBody>
      </p:sp>
      <p:sp>
        <p:nvSpPr>
          <p:cNvPr id="29" name="Rectangle 14" descr="Medium wood"/>
          <p:cNvSpPr>
            <a:spLocks noChangeArrowheads="1"/>
          </p:cNvSpPr>
          <p:nvPr/>
        </p:nvSpPr>
        <p:spPr bwMode="auto">
          <a:xfrm>
            <a:off x="11153250" y="3365376"/>
            <a:ext cx="98425" cy="27432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WordArt 15"/>
          <p:cNvSpPr>
            <a:spLocks noChangeArrowheads="1" noChangeShapeType="1" noTextEdit="1"/>
          </p:cNvSpPr>
          <p:nvPr/>
        </p:nvSpPr>
        <p:spPr bwMode="auto">
          <a:xfrm>
            <a:off x="11459638" y="327647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30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352626" y="6262891"/>
            <a:ext cx="18393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HẾT GIỜ</a:t>
            </a:r>
          </a:p>
        </p:txBody>
      </p:sp>
      <p:sp>
        <p:nvSpPr>
          <p:cNvPr id="32" name="WordArt 15"/>
          <p:cNvSpPr>
            <a:spLocks noChangeArrowheads="1" noChangeShapeType="1" noTextEdit="1"/>
          </p:cNvSpPr>
          <p:nvPr/>
        </p:nvSpPr>
        <p:spPr bwMode="auto">
          <a:xfrm>
            <a:off x="11459638" y="408292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20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11461225" y="5024313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10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2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7"/>
          <p:cNvSpPr>
            <a:spLocks noChangeArrowheads="1"/>
          </p:cNvSpPr>
          <p:nvPr/>
        </p:nvSpPr>
        <p:spPr bwMode="gray">
          <a:xfrm>
            <a:off x="0" y="485124"/>
            <a:ext cx="2239471" cy="49847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2778" y="509524"/>
            <a:ext cx="950976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40 N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i="0" u="none" strike="noStrike" dirty="0" err="1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b="1" i="0" u="none" strike="noStrike" dirty="0"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kg ?</a:t>
            </a:r>
            <a:endParaRPr lang="vi-VN" sz="2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 descr="Hình ảnh Biên Giới Xanh Biên Giới áp Phích Khung Biên Giới, Biên Giới Sáng  Tạo, Ren Tươi, Bằng Tay Viền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8" y="2450545"/>
            <a:ext cx="3811405" cy="27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14393" y="3007052"/>
            <a:ext cx="210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1533" y="3460459"/>
            <a:ext cx="381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2800" b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N</a:t>
            </a:r>
            <a:endParaRPr lang="en-US" sz="280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2713" y="3921463"/>
            <a:ext cx="1824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kg</a:t>
            </a:r>
            <a:endParaRPr lang="en-US" sz="2800">
              <a:solidFill>
                <a:srgbClr val="FF6600"/>
              </a:solidFill>
            </a:endParaRPr>
          </a:p>
        </p:txBody>
      </p:sp>
      <p:pic>
        <p:nvPicPr>
          <p:cNvPr id="24" name="Picture 6" descr="File vector họa tiết viền đơn nghệ thuật khung tranh 37789 - 123Design.o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61" y="2057577"/>
            <a:ext cx="5213041" cy="318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8961" y="2475911"/>
            <a:ext cx="403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728961" y="3429504"/>
          <a:ext cx="4414202" cy="83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7" imgW="54559200" imgH="10363200" progId="Equation.DSMT4">
                  <p:embed/>
                </p:oleObj>
              </mc:Choice>
              <mc:Fallback>
                <p:oleObj name="Equation" r:id="rId7" imgW="54559200" imgH="10363200" progId="Equation.DSMT4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8961" y="3429504"/>
                        <a:ext cx="4414202" cy="837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28961" y="4267200"/>
            <a:ext cx="441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 = 4 kg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0490415" y="6266883"/>
            <a:ext cx="1614595" cy="381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1153250" y="3365376"/>
            <a:ext cx="119063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1297713" y="60387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11297713" y="41972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11297713" y="3357438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11297713" y="5137026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WordArt 13"/>
          <p:cNvSpPr>
            <a:spLocks noChangeArrowheads="1" noChangeShapeType="1" noTextEdit="1"/>
          </p:cNvSpPr>
          <p:nvPr/>
        </p:nvSpPr>
        <p:spPr bwMode="auto">
          <a:xfrm>
            <a:off x="11499325" y="5881563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0</a:t>
            </a:r>
          </a:p>
        </p:txBody>
      </p:sp>
      <p:sp>
        <p:nvSpPr>
          <p:cNvPr id="34" name="Rectangle 14" descr="Medium wood"/>
          <p:cNvSpPr>
            <a:spLocks noChangeArrowheads="1"/>
          </p:cNvSpPr>
          <p:nvPr/>
        </p:nvSpPr>
        <p:spPr bwMode="auto">
          <a:xfrm>
            <a:off x="11153250" y="3365376"/>
            <a:ext cx="98425" cy="2743200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WordArt 15"/>
          <p:cNvSpPr>
            <a:spLocks noChangeArrowheads="1" noChangeShapeType="1" noTextEdit="1"/>
          </p:cNvSpPr>
          <p:nvPr/>
        </p:nvSpPr>
        <p:spPr bwMode="auto">
          <a:xfrm>
            <a:off x="11459638" y="327647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30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0352626" y="6262891"/>
            <a:ext cx="18393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HẾT GIỜ</a:t>
            </a:r>
          </a:p>
        </p:txBody>
      </p:sp>
      <p:sp>
        <p:nvSpPr>
          <p:cNvPr id="37" name="WordArt 15"/>
          <p:cNvSpPr>
            <a:spLocks noChangeArrowheads="1" noChangeShapeType="1" noTextEdit="1"/>
          </p:cNvSpPr>
          <p:nvPr/>
        </p:nvSpPr>
        <p:spPr bwMode="auto">
          <a:xfrm>
            <a:off x="11459638" y="408292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20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  <p:sp>
        <p:nvSpPr>
          <p:cNvPr id="38" name="WordArt 15"/>
          <p:cNvSpPr>
            <a:spLocks noChangeArrowheads="1" noChangeShapeType="1" noTextEdit="1"/>
          </p:cNvSpPr>
          <p:nvPr/>
        </p:nvSpPr>
        <p:spPr bwMode="auto">
          <a:xfrm>
            <a:off x="11461225" y="5024313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10</a:t>
            </a:r>
            <a:endParaRPr lang="en-US" sz="3600" kern="10" dirty="0">
              <a:ln w="28575">
                <a:noFill/>
                <a:round/>
              </a:ln>
              <a:solidFill>
                <a:srgbClr val="FF0066"/>
              </a:solidFill>
              <a:latin typeface="Arial Black" panose="020B0A040201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  <p:bldP spid="23" grpId="0"/>
      <p:bldP spid="34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" y="2447112"/>
            <a:ext cx="6969759" cy="12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500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2800" b="1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 . 5000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50000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2800" b="1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42080" y="3238182"/>
            <a:ext cx="558800" cy="552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 dirty="0">
              <a:latin typeface="Tahoma" panose="020B060403050404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US" sz="2000" dirty="0">
              <a:latin typeface="Tahoma" panose="020B0604030504040204" pitchFamily="34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</a:ln>
                <a:solidFill>
                  <a:srgbClr val="FF0066"/>
                </a:solidFill>
                <a:latin typeface="Arial Black" panose="020B0A04020102020204"/>
              </a:rPr>
              <a:t>05</a:t>
            </a:r>
          </a:p>
        </p:txBody>
      </p:sp>
      <p:pic>
        <p:nvPicPr>
          <p:cNvPr id="3074" name="Picture 2" descr="Truck cartoon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47" y="-84919"/>
            <a:ext cx="4259868" cy="28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5441" y="897117"/>
            <a:ext cx="6258559" cy="1297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pl-PL" sz="28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 ô tô có khối lượng là 5 tấn </a:t>
            </a:r>
            <a:r>
              <a:rPr lang="en-US" sz="28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b="1" dirty="0">
                <a:solidFill>
                  <a:srgbClr val="99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thì trọng lượng của ô tô đó là:</a:t>
            </a:r>
            <a:endParaRPr lang="en-US" sz="2800" b="1" dirty="0">
              <a:solidFill>
                <a:srgbClr val="99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250" y="180423"/>
            <a:ext cx="1911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lang="vi-VN" sz="32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392749" y="1701516"/>
            <a:ext cx="1115917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1:</a:t>
            </a:r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150 g.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 kg.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sữa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380 g.</a:t>
            </a:r>
          </a:p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HS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45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kg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800" b="1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 nhiêu?</a:t>
            </a:r>
            <a:endParaRPr lang="en-US" sz="2800" b="1" dirty="0">
              <a:solidFill>
                <a:srgbClr val="FF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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33CC33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2 - 3 HS.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TON BỊ Đ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0006" y="4471015"/>
            <a:ext cx="747839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HẾT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invGray">
          <a:xfrm flipH="1">
            <a:off x="1560202" y="1237781"/>
            <a:ext cx="8251794" cy="4544997"/>
          </a:xfrm>
          <a:prstGeom prst="rightArrow">
            <a:avLst>
              <a:gd name="adj1" fmla="val 79306"/>
              <a:gd name="adj2" fmla="val 32325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blackWhite">
          <a:xfrm>
            <a:off x="2822310" y="1808726"/>
            <a:ext cx="5672831" cy="3403108"/>
          </a:xfrm>
          <a:prstGeom prst="roundRect">
            <a:avLst>
              <a:gd name="adj" fmla="val 9106"/>
            </a:avLst>
          </a:prstGeom>
          <a:solidFill>
            <a:srgbClr val="000099"/>
          </a:solidFill>
          <a:ln w="25400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vi-VN" sz="3200" b="1" dirty="0"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552156" y="2781300"/>
            <a:ext cx="2514600" cy="1295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MỤC TIÊU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2208" y="2088663"/>
            <a:ext cx="55130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Nêu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(s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ố đo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vi-VN" sz="2800" b="1" i="0" u="none" strike="noStrike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ật</a:t>
            </a:r>
            <a:r>
              <a:rPr lang="en-US" sz="2800" b="1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ực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vi-VN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rọng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rái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ất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lên </a:t>
            </a:r>
            <a:r>
              <a:rPr lang="vi-VN" sz="2800" b="1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vi-VN" sz="2800" b="1" dirty="0"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7"/>
          <p:cNvSpPr>
            <a:spLocks noChangeArrowheads="1"/>
          </p:cNvSpPr>
          <p:nvPr/>
        </p:nvSpPr>
        <p:spPr bwMode="gray">
          <a:xfrm>
            <a:off x="2540740" y="346636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4E91D4"/>
              </a:gs>
              <a:gs pos="100000">
                <a:srgbClr val="3477A4"/>
              </a:gs>
            </a:gsLst>
            <a:lin ang="2700000" scaled="1"/>
          </a:gradFill>
          <a:ln>
            <a:noFill/>
          </a:ln>
          <a:effectLst>
            <a:prstShdw prst="shdw12">
              <a:srgbClr val="0000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48"/>
          <p:cNvSpPr>
            <a:spLocks noChangeArrowheads="1"/>
          </p:cNvSpPr>
          <p:nvPr/>
        </p:nvSpPr>
        <p:spPr bwMode="gray">
          <a:xfrm>
            <a:off x="2574078" y="3474297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utoShape 49"/>
          <p:cNvSpPr>
            <a:spLocks noChangeArrowheads="1"/>
          </p:cNvSpPr>
          <p:nvPr/>
        </p:nvSpPr>
        <p:spPr bwMode="gray">
          <a:xfrm>
            <a:off x="2591540" y="5538047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alpha val="0"/>
                </a:srgbClr>
              </a:gs>
              <a:gs pos="100000">
                <a:srgbClr val="3CA1E6">
                  <a:gamma/>
                  <a:tint val="51373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gray">
          <a:xfrm>
            <a:off x="2591540" y="3496522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gamma/>
                  <a:tint val="33333"/>
                  <a:invGamma/>
                </a:srgbClr>
              </a:gs>
              <a:gs pos="100000">
                <a:srgbClr val="3CA1E6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51"/>
          <p:cNvGrpSpPr/>
          <p:nvPr/>
        </p:nvGrpSpPr>
        <p:grpSpPr bwMode="auto">
          <a:xfrm>
            <a:off x="3285278" y="3112185"/>
            <a:ext cx="642937" cy="735335"/>
            <a:chOff x="1289" y="534"/>
            <a:chExt cx="668" cy="764"/>
          </a:xfrm>
        </p:grpSpPr>
        <p:sp>
          <p:nvSpPr>
            <p:cNvPr id="9" name="Oval 52"/>
            <p:cNvSpPr>
              <a:spLocks noChangeArrowheads="1"/>
            </p:cNvSpPr>
            <p:nvPr/>
          </p:nvSpPr>
          <p:spPr bwMode="gray">
            <a:xfrm>
              <a:off x="1289" y="534"/>
              <a:ext cx="668" cy="76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val 53"/>
            <p:cNvSpPr>
              <a:spLocks noChangeArrowheads="1"/>
            </p:cNvSpPr>
            <p:nvPr/>
          </p:nvSpPr>
          <p:spPr bwMode="gray">
            <a:xfrm>
              <a:off x="1296" y="587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val 54"/>
            <p:cNvSpPr>
              <a:spLocks noChangeArrowheads="1"/>
            </p:cNvSpPr>
            <p:nvPr/>
          </p:nvSpPr>
          <p:spPr bwMode="gray">
            <a:xfrm>
              <a:off x="1304" y="591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val 55"/>
            <p:cNvSpPr>
              <a:spLocks noChangeArrowheads="1"/>
            </p:cNvSpPr>
            <p:nvPr/>
          </p:nvSpPr>
          <p:spPr bwMode="gray">
            <a:xfrm>
              <a:off x="1311" y="597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val 56"/>
            <p:cNvSpPr>
              <a:spLocks noChangeArrowheads="1"/>
            </p:cNvSpPr>
            <p:nvPr/>
          </p:nvSpPr>
          <p:spPr bwMode="gray">
            <a:xfrm>
              <a:off x="1346" y="613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Text Box 57"/>
          <p:cNvSpPr txBox="1">
            <a:spLocks noChangeArrowheads="1"/>
          </p:cNvSpPr>
          <p:nvPr/>
        </p:nvSpPr>
        <p:spPr bwMode="gray">
          <a:xfrm>
            <a:off x="3393449" y="3250460"/>
            <a:ext cx="413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Text Box 58"/>
          <p:cNvSpPr txBox="1">
            <a:spLocks noChangeArrowheads="1"/>
          </p:cNvSpPr>
          <p:nvPr/>
        </p:nvSpPr>
        <p:spPr bwMode="gray">
          <a:xfrm>
            <a:off x="2616940" y="3920385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 LƯỢNG</a:t>
            </a:r>
          </a:p>
        </p:txBody>
      </p:sp>
      <p:sp>
        <p:nvSpPr>
          <p:cNvPr id="16" name="AutoShape 59"/>
          <p:cNvSpPr>
            <a:spLocks noChangeArrowheads="1"/>
          </p:cNvSpPr>
          <p:nvPr/>
        </p:nvSpPr>
        <p:spPr bwMode="gray">
          <a:xfrm>
            <a:off x="7265140" y="346636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B59F43"/>
              </a:gs>
              <a:gs pos="100000">
                <a:srgbClr val="8F8849"/>
              </a:gs>
            </a:gsLst>
            <a:lin ang="2700000" scaled="1"/>
          </a:gradFill>
          <a:ln>
            <a:noFill/>
          </a:ln>
          <a:effectLst>
            <a:prstShdw prst="shdw11">
              <a:srgbClr val="0000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AutoShape 60"/>
          <p:cNvSpPr>
            <a:spLocks noChangeArrowheads="1"/>
          </p:cNvSpPr>
          <p:nvPr/>
        </p:nvSpPr>
        <p:spPr bwMode="gray">
          <a:xfrm>
            <a:off x="7298478" y="3474297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E9E0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AutoShape 61"/>
          <p:cNvSpPr>
            <a:spLocks noChangeArrowheads="1"/>
          </p:cNvSpPr>
          <p:nvPr/>
        </p:nvSpPr>
        <p:spPr bwMode="gray">
          <a:xfrm>
            <a:off x="7315940" y="5538047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/>
              </a:gs>
              <a:gs pos="100000">
                <a:srgbClr val="E9E065">
                  <a:gamma/>
                  <a:tint val="57647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AutoShape 62"/>
          <p:cNvSpPr>
            <a:spLocks noChangeArrowheads="1"/>
          </p:cNvSpPr>
          <p:nvPr/>
        </p:nvSpPr>
        <p:spPr bwMode="gray">
          <a:xfrm>
            <a:off x="7315940" y="3496522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>
                  <a:gamma/>
                  <a:tint val="33333"/>
                  <a:invGamma/>
                </a:srgbClr>
              </a:gs>
              <a:gs pos="100000">
                <a:srgbClr val="E9E06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63"/>
          <p:cNvGrpSpPr/>
          <p:nvPr/>
        </p:nvGrpSpPr>
        <p:grpSpPr bwMode="auto">
          <a:xfrm>
            <a:off x="8009678" y="3112185"/>
            <a:ext cx="642937" cy="735335"/>
            <a:chOff x="1289" y="534"/>
            <a:chExt cx="668" cy="764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gray">
            <a:xfrm>
              <a:off x="1289" y="534"/>
              <a:ext cx="668" cy="76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gray">
            <a:xfrm>
              <a:off x="1296" y="587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gray">
            <a:xfrm>
              <a:off x="1304" y="591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gray">
            <a:xfrm>
              <a:off x="1311" y="597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gray">
            <a:xfrm>
              <a:off x="1346" y="613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Text Box 69"/>
          <p:cNvSpPr txBox="1">
            <a:spLocks noChangeArrowheads="1"/>
          </p:cNvSpPr>
          <p:nvPr/>
        </p:nvSpPr>
        <p:spPr bwMode="gray">
          <a:xfrm>
            <a:off x="8117849" y="3250460"/>
            <a:ext cx="413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gray">
          <a:xfrm>
            <a:off x="7341340" y="3920385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TRỌNG LỰC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gray">
          <a:xfrm>
            <a:off x="4902940" y="346636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34B034"/>
              </a:gs>
              <a:gs pos="100000">
                <a:srgbClr val="3F8B4A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AutoShape 72"/>
          <p:cNvSpPr>
            <a:spLocks noChangeArrowheads="1"/>
          </p:cNvSpPr>
          <p:nvPr/>
        </p:nvSpPr>
        <p:spPr bwMode="gray">
          <a:xfrm>
            <a:off x="4936278" y="3474297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AutoShape 73"/>
          <p:cNvSpPr>
            <a:spLocks noChangeArrowheads="1"/>
          </p:cNvSpPr>
          <p:nvPr/>
        </p:nvSpPr>
        <p:spPr bwMode="gray">
          <a:xfrm>
            <a:off x="4953740" y="5538047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/>
              </a:gs>
              <a:gs pos="100000">
                <a:srgbClr val="73E77E">
                  <a:gamma/>
                  <a:tint val="5451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AutoShape 74"/>
          <p:cNvSpPr>
            <a:spLocks noChangeArrowheads="1"/>
          </p:cNvSpPr>
          <p:nvPr/>
        </p:nvSpPr>
        <p:spPr bwMode="gray">
          <a:xfrm>
            <a:off x="4953740" y="3496522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>
                  <a:gamma/>
                  <a:tint val="33333"/>
                  <a:invGamma/>
                </a:srgbClr>
              </a:gs>
              <a:gs pos="100000">
                <a:srgbClr val="73E77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Oval 75"/>
          <p:cNvSpPr>
            <a:spLocks noChangeArrowheads="1"/>
          </p:cNvSpPr>
          <p:nvPr/>
        </p:nvSpPr>
        <p:spPr bwMode="gray">
          <a:xfrm>
            <a:off x="5647478" y="3111980"/>
            <a:ext cx="642937" cy="735747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Oval 76"/>
          <p:cNvSpPr>
            <a:spLocks noChangeArrowheads="1"/>
          </p:cNvSpPr>
          <p:nvPr/>
        </p:nvSpPr>
        <p:spPr bwMode="gray">
          <a:xfrm>
            <a:off x="5653828" y="3163147"/>
            <a:ext cx="622300" cy="6223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Oval 77"/>
          <p:cNvSpPr>
            <a:spLocks noChangeArrowheads="1"/>
          </p:cNvSpPr>
          <p:nvPr/>
        </p:nvSpPr>
        <p:spPr bwMode="gray">
          <a:xfrm>
            <a:off x="5661765" y="3166322"/>
            <a:ext cx="608013" cy="608013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val 78"/>
          <p:cNvSpPr>
            <a:spLocks noChangeArrowheads="1"/>
          </p:cNvSpPr>
          <p:nvPr/>
        </p:nvSpPr>
        <p:spPr bwMode="gray">
          <a:xfrm>
            <a:off x="5668115" y="3172672"/>
            <a:ext cx="577850" cy="566738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val 79"/>
          <p:cNvSpPr>
            <a:spLocks noChangeArrowheads="1"/>
          </p:cNvSpPr>
          <p:nvPr/>
        </p:nvSpPr>
        <p:spPr bwMode="gray">
          <a:xfrm>
            <a:off x="5703040" y="3188547"/>
            <a:ext cx="512763" cy="460375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 Box 80"/>
          <p:cNvSpPr txBox="1">
            <a:spLocks noChangeArrowheads="1"/>
          </p:cNvSpPr>
          <p:nvPr/>
        </p:nvSpPr>
        <p:spPr bwMode="gray">
          <a:xfrm>
            <a:off x="5755649" y="3250460"/>
            <a:ext cx="413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8" name="Text Box 81"/>
          <p:cNvSpPr txBox="1">
            <a:spLocks noChangeArrowheads="1"/>
          </p:cNvSpPr>
          <p:nvPr/>
        </p:nvSpPr>
        <p:spPr bwMode="gray">
          <a:xfrm>
            <a:off x="4979140" y="3920385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 </a:t>
            </a:r>
          </a:p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HẤP DẪN</a:t>
            </a:r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gray">
          <a:xfrm>
            <a:off x="5012477" y="527116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gray">
          <a:xfrm>
            <a:off x="5006127" y="511241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15"/>
          <p:cNvSpPr>
            <a:spLocks noChangeArrowheads="1"/>
          </p:cNvSpPr>
          <p:nvPr/>
        </p:nvSpPr>
        <p:spPr bwMode="gray">
          <a:xfrm>
            <a:off x="5139477" y="654116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gray">
          <a:xfrm>
            <a:off x="5122014" y="627128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" name="Oval 17"/>
          <p:cNvSpPr>
            <a:spLocks noChangeArrowheads="1"/>
          </p:cNvSpPr>
          <p:nvPr/>
        </p:nvSpPr>
        <p:spPr bwMode="gray">
          <a:xfrm>
            <a:off x="5223614" y="738253"/>
            <a:ext cx="1522413" cy="1522413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gray">
          <a:xfrm>
            <a:off x="5245839" y="757303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6" name="Oval 19"/>
          <p:cNvSpPr>
            <a:spLocks noChangeArrowheads="1"/>
          </p:cNvSpPr>
          <p:nvPr/>
        </p:nvSpPr>
        <p:spPr bwMode="gray">
          <a:xfrm>
            <a:off x="5263302" y="766828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gray">
          <a:xfrm>
            <a:off x="5279177" y="781116"/>
            <a:ext cx="1366837" cy="134143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8" name="Oval 21"/>
          <p:cNvSpPr>
            <a:spLocks noChangeArrowheads="1"/>
          </p:cNvSpPr>
          <p:nvPr/>
        </p:nvSpPr>
        <p:spPr bwMode="gray">
          <a:xfrm>
            <a:off x="5360139" y="817628"/>
            <a:ext cx="1214438" cy="109061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gray">
          <a:xfrm>
            <a:off x="5397694" y="986686"/>
            <a:ext cx="12666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</a:t>
            </a:r>
          </a:p>
          <a:p>
            <a:pPr algn="ctr" eaLnBrk="0" hangingPunct="0"/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987" y="2662625"/>
            <a:ext cx="9778188" cy="3272731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Nghiên</a:t>
            </a:r>
            <a:r>
              <a:rPr lang="en-US" sz="3200" b="1" dirty="0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CC0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</a:rPr>
              <a:t> khoa.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</a:rPr>
              <a:t> 1.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Chia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sẻ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trả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lời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với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FF00FF"/>
                </a:solidFill>
              </a:rPr>
              <a:t>.</a:t>
            </a:r>
            <a:endParaRPr lang="vi-VN" sz="3200" b="1" dirty="0">
              <a:solidFill>
                <a:srgbClr val="FF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2413578" y="1409972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</a:rPr>
              <a:t>HOẠT ĐỘNG CÁ NHÂN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1150" y="410865"/>
            <a:ext cx="186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TỰ HỌC</a:t>
            </a:r>
            <a:endParaRPr lang="vi-VN" sz="32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Muốn vượt qua kì thi THPT sắp tới, hãy bắt đầu làm ngay những điều này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09972"/>
            <a:ext cx="2124358" cy="15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75" y="2283938"/>
            <a:ext cx="11685048" cy="3896974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………..……..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…….….,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……………….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:………………………………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………………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 algn="just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………..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…………, ………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	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………..…. 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…….……… 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……..</a:t>
            </a:r>
            <a:endParaRPr lang="vi-VN" sz="2400" b="1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7095" y="370225"/>
            <a:ext cx="201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TỰ HỌC</a:t>
            </a:r>
            <a:endParaRPr lang="vi-VN" sz="32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8431036" y="2135887"/>
            <a:ext cx="2468350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lượng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9229" y="5404932"/>
            <a:ext cx="1400258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kế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5464" y="4254063"/>
            <a:ext cx="203835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đẩy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kéo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8993" y="4819976"/>
            <a:ext cx="1695830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phương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4011" y="3726139"/>
            <a:ext cx="341055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lạng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, gam,…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4493" y="2720663"/>
            <a:ext cx="940293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cân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Arrow: Right 3"/>
          <p:cNvSpPr/>
          <p:nvPr/>
        </p:nvSpPr>
        <p:spPr>
          <a:xfrm>
            <a:off x="0" y="984289"/>
            <a:ext cx="4358116" cy="108142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3476" y="1217454"/>
            <a:ext cx="410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vi-VN" sz="3200" b="1" dirty="0">
              <a:solidFill>
                <a:srgbClr val="008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1"/>
          <p:cNvSpPr/>
          <p:nvPr/>
        </p:nvSpPr>
        <p:spPr>
          <a:xfrm>
            <a:off x="8431036" y="2693611"/>
            <a:ext cx="2702032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kilogam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 (kg)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7543179" y="4843805"/>
            <a:ext cx="1281957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770861" y="4830091"/>
            <a:ext cx="1281957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9467426" y="5389443"/>
            <a:ext cx="629252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N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6202288" y="5435325"/>
            <a:ext cx="1685862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Newton</a:t>
            </a:r>
            <a:endParaRPr lang="en-US" sz="28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2" grpId="0"/>
      <p:bldP spid="8" grpId="0"/>
      <p:bldP spid="9" grpId="0"/>
      <p:bldP spid="10" grpId="0"/>
      <p:bldP spid="11" grpId="0"/>
      <p:bldP spid="12" grpId="0"/>
      <p:bldP spid="4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48" y="3355812"/>
            <a:ext cx="11448737" cy="1532763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/>
              <a:latin typeface="Tahoma" panose="020B0604030504040204" pitchFamily="34" charset="0"/>
              <a:ea typeface="Arial" panose="020B060402020202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solidFill>
                  <a:srgbClr val="FF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2144" y="377615"/>
            <a:ext cx="356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Arial" panose="020B0604020202020204" pitchFamily="34" charset="0"/>
              </a:rPr>
              <a:t>1. KHỐI LƯỢNG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Making the most of study groups - Magazines - DAWN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6" y="1607103"/>
            <a:ext cx="21378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13578" y="1409972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</a:rPr>
              <a:t>HOẠT ĐỘNG NHÓM NHỎ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ùng 40 gói Bột giặt Lix ngát hương chanh gói 300g - Thùng lix chanh 300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0714" r="17041"/>
          <a:stretch>
            <a:fillRect/>
          </a:stretch>
        </p:blipFill>
        <p:spPr bwMode="auto">
          <a:xfrm>
            <a:off x="1559819" y="1718714"/>
            <a:ext cx="3266181" cy="372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Bột giặt Lix Extra chanh 6kg | CÔNG TY CỔ PHẦN HÀNG BÁCH HÓ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6" t="34259" r="22549" b="7124"/>
          <a:stretch>
            <a:fillRect/>
          </a:stretch>
        </p:blipFill>
        <p:spPr bwMode="auto">
          <a:xfrm>
            <a:off x="5856577" y="1718713"/>
            <a:ext cx="4191663" cy="3838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3804" y="1534393"/>
            <a:ext cx="11022677" cy="431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giặt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………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300 g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.………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giặt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giặt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………..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…………………………………………………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So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300g…..….…….. 6kg 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giặt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…………………….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3583" y="3757659"/>
            <a:ext cx="6690416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bột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giặt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2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3709" y="4511296"/>
            <a:ext cx="2020560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93999" y="1461271"/>
            <a:ext cx="1346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300 g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4302472" y="2214908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lượng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9871756" y="2986284"/>
            <a:ext cx="1071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6 kg</a:t>
            </a:r>
            <a:endParaRPr lang="en-US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2836428" y="5145292"/>
            <a:ext cx="56348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ít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74225" y="536099"/>
            <a:ext cx="3851164" cy="117401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434" y="810418"/>
            <a:ext cx="3924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vi-VN" sz="3200" b="1" dirty="0">
              <a:solidFill>
                <a:srgbClr val="008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26520" y="4556035"/>
            <a:ext cx="1605271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lượng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0955" y="5107339"/>
            <a:ext cx="3350089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bột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giặt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  <p:bldP spid="3" grpId="0"/>
      <p:bldP spid="4" grpId="0"/>
      <p:bldP spid="5" grpId="0"/>
      <p:bldP spid="14" grpId="0"/>
      <p:bldP spid="6" grpId="0" animBg="1"/>
      <p:bldP spid="9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993</Words>
  <Application>Microsoft Office PowerPoint</Application>
  <PresentationFormat>Widescreen</PresentationFormat>
  <Paragraphs>194</Paragraphs>
  <Slides>25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Calibri</vt:lpstr>
      <vt:lpstr>Cambria</vt:lpstr>
      <vt:lpstr>Symbol</vt:lpstr>
      <vt:lpstr>Tahoma</vt:lpstr>
      <vt:lpstr>Verdana</vt:lpstr>
      <vt:lpstr>Wingdings</vt:lpstr>
      <vt:lpstr>Office Theme</vt:lpstr>
      <vt:lpstr>Equation</vt:lpstr>
      <vt:lpstr>PowerPoint Presentation</vt:lpstr>
      <vt:lpstr>KHTN6 – CHỦ ĐỀ 9. LỰC BÀI 37. LỰC HẤP DẪN VÀ TRỌNG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Asus</cp:lastModifiedBy>
  <cp:revision>91</cp:revision>
  <dcterms:created xsi:type="dcterms:W3CDTF">2021-02-06T13:24:00Z</dcterms:created>
  <dcterms:modified xsi:type="dcterms:W3CDTF">2022-08-19T22:23:13Z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1453446761134223A7ECC887091E627A</vt:lpwstr>
  </property>
  <property fmtid="{D5CDD505-2E9C-101B-9397-08002B2CF9AE}" pid="3" name="KSOProductBuildVer">
    <vt:lpwstr>1033-11.2.0.10463</vt:lpwstr>
  </property>
</Properties>
</file>