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460" r:id="rId2"/>
    <p:sldId id="431" r:id="rId3"/>
    <p:sldId id="457" r:id="rId4"/>
    <p:sldId id="459" r:id="rId5"/>
    <p:sldId id="432" r:id="rId6"/>
    <p:sldId id="430" r:id="rId7"/>
    <p:sldId id="433" r:id="rId8"/>
    <p:sldId id="434" r:id="rId9"/>
    <p:sldId id="438" r:id="rId10"/>
    <p:sldId id="435" r:id="rId11"/>
    <p:sldId id="454" r:id="rId12"/>
    <p:sldId id="436" r:id="rId13"/>
    <p:sldId id="456" r:id="rId14"/>
    <p:sldId id="441" r:id="rId15"/>
    <p:sldId id="442" r:id="rId16"/>
    <p:sldId id="443" r:id="rId17"/>
    <p:sldId id="444" r:id="rId18"/>
    <p:sldId id="448" r:id="rId19"/>
    <p:sldId id="450" r:id="rId20"/>
    <p:sldId id="453" r:id="rId21"/>
    <p:sldId id="427" r:id="rId22"/>
    <p:sldId id="31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7" clrIdx="0"/>
  <p:cmAuthor id="1"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8C2084"/>
    <a:srgbClr val="FE007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14" autoAdjust="0"/>
    <p:restoredTop sz="73779" autoAdjust="0"/>
  </p:normalViewPr>
  <p:slideViewPr>
    <p:cSldViewPr>
      <p:cViewPr varScale="1">
        <p:scale>
          <a:sx n="72" d="100"/>
          <a:sy n="72" d="100"/>
        </p:scale>
        <p:origin x="1122" y="72"/>
      </p:cViewPr>
      <p:guideLst>
        <p:guide orient="horz" pos="2159"/>
        <p:guide pos="2880"/>
      </p:guideLst>
    </p:cSldViewPr>
  </p:slideViewPr>
  <p:outlineViewPr>
    <p:cViewPr>
      <p:scale>
        <a:sx n="33" d="100"/>
        <a:sy n="33" d="100"/>
      </p:scale>
      <p:origin x="0" y="3504"/>
    </p:cViewPr>
  </p:outlineViewPr>
  <p:notesTextViewPr>
    <p:cViewPr>
      <p:scale>
        <a:sx n="1" d="1"/>
        <a:sy n="1" d="1"/>
      </p:scale>
      <p:origin x="0" y="0"/>
    </p:cViewPr>
  </p:notesTextViewPr>
  <p:sorterViewPr>
    <p:cViewPr>
      <p:scale>
        <a:sx n="100" d="100"/>
        <a:sy n="100" d="100"/>
      </p:scale>
      <p:origin x="0" y="45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99B0FA-3FDE-43D1-BA91-7D6290444165}" type="datetimeFigureOut">
              <a:rPr lang="en-US" smtClean="0"/>
              <a:t>8/2/2022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AF5B61-8280-4DDD-BF0D-27330B3F74CE}" type="slidenum">
              <a:rPr lang="en-US" smtClean="0"/>
              <a:t>‹#›</a:t>
            </a:fld>
            <a:endParaRPr lang="en-US"/>
          </a:p>
        </p:txBody>
      </p:sp>
    </p:spTree>
    <p:extLst>
      <p:ext uri="{BB962C8B-B14F-4D97-AF65-F5344CB8AC3E}">
        <p14:creationId xmlns:p14="http://schemas.microsoft.com/office/powerpoint/2010/main" val="658184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18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19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20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135"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7364B9DE-0615-4D28-B053-66DF2A0DC282}" type="datetimeFigureOut">
              <a:rPr lang="en-US" smtClean="0"/>
              <a:t>8/2/2022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54964115-7A92-4E73-833B-14E960143F8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364B9DE-0615-4D28-B053-66DF2A0DC282}"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64115-7A92-4E73-833B-14E960143F8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364B9DE-0615-4D28-B053-66DF2A0DC282}"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64115-7A92-4E73-833B-14E960143F8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fld id="{5CB617DB-0B3E-4C6A-9DDD-269390CE1644}" type="datetimeFigureOut">
              <a:rPr lang="en-US"/>
              <a:t>8/2/2022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746C869-FBF3-4499-9473-3449BF129168}" type="slidenum">
              <a:rPr lang="en-US" altLang="en-US"/>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a:t>‹#›</a:t>
            </a:fld>
            <a:endParaRPr lang="en-US">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364B9DE-0615-4D28-B053-66DF2A0DC282}"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64115-7A92-4E73-833B-14E960143F85}"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364B9DE-0615-4D28-B053-66DF2A0DC282}"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64115-7A92-4E73-833B-14E960143F85}"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364B9DE-0615-4D28-B053-66DF2A0DC282}" type="datetimeFigureOut">
              <a:rPr lang="en-US" smtClean="0"/>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964115-7A92-4E73-833B-14E960143F85}"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364B9DE-0615-4D28-B053-66DF2A0DC282}" type="datetimeFigureOut">
              <a:rPr lang="en-US" smtClean="0"/>
              <a:t>8/2/2022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964115-7A92-4E73-833B-14E960143F8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64B9DE-0615-4D28-B053-66DF2A0DC282}" type="datetimeFigureOut">
              <a:rPr lang="en-US" smtClean="0"/>
              <a:t>8/2/2022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964115-7A92-4E73-833B-14E960143F85}"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64B9DE-0615-4D28-B053-66DF2A0DC282}" type="datetimeFigureOut">
              <a:rPr lang="en-US" smtClean="0"/>
              <a:t>8/2/2022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964115-7A92-4E73-833B-14E960143F8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7364B9DE-0615-4D28-B053-66DF2A0DC282}" type="datetimeFigureOut">
              <a:rPr lang="en-US" smtClean="0"/>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964115-7A92-4E73-833B-14E960143F8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415" indent="0" algn="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fld id="{7364B9DE-0615-4D28-B053-66DF2A0DC282}" type="datetimeFigureOut">
              <a:rPr lang="en-US" smtClean="0"/>
              <a:t>8/2/2022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54964115-7A92-4E73-833B-14E960143F85}"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a:t>Click to edit Master title style</a:t>
            </a:r>
          </a:p>
        </p:txBody>
      </p:sp>
      <p:sp>
        <p:nvSpPr>
          <p:cNvPr id="8" name="Freeform 7"/>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p:nvPr/>
        </p:nvSpPr>
        <p:spPr bwMode="auto">
          <a:xfrm>
            <a:off x="-6042" y="5791253"/>
            <a:ext cx="3402314" cy="1080868"/>
          </a:xfrm>
          <a:prstGeom prst="rtTriangle">
            <a:avLst/>
          </a:prstGeom>
          <a:blipFill>
            <a:blip r:embed="rId1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7364B9DE-0615-4D28-B053-66DF2A0DC282}" type="datetimeFigureOut">
              <a:rPr lang="en-US" smtClean="0"/>
              <a:t>8/2/2022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54964115-7A92-4E73-833B-14E960143F8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5905" algn="l" rtl="0" eaLnBrk="1" latinLnBrk="0" hangingPunct="1">
        <a:spcBef>
          <a:spcPts val="400"/>
        </a:spcBef>
        <a:spcAft>
          <a:spcPts val="0"/>
        </a:spcAft>
        <a:buClr>
          <a:schemeClr val="accent1"/>
        </a:buClr>
        <a:buSzPct val="68000"/>
        <a:buFont typeface="Wingdings 3" panose="05040102010807070707"/>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panose="05020102010507070707"/>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panose="05020102010507070707"/>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panose="05020102010507070707"/>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panose="05020102010507070707"/>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panose="05020102010507070707"/>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1.png"/><Relationship Id="rId4"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3.png"/><Relationship Id="rId5" Type="http://schemas.openxmlformats.org/officeDocument/2006/relationships/image" Target="../media/image11.png"/><Relationship Id="rId4"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1.png"/><Relationship Id="rId4"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slideLayout" Target="../slideLayouts/slideLayout2.xml"/><Relationship Id="rId7" Type="http://schemas.openxmlformats.org/officeDocument/2006/relationships/image" Target="../media/image13.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027922-B228-4DDA-BD24-FB1DE626BDF5}"/>
              </a:ext>
            </a:extLst>
          </p:cNvPr>
          <p:cNvPicPr>
            <a:picLocks noChangeAspect="1"/>
          </p:cNvPicPr>
          <p:nvPr/>
        </p:nvPicPr>
        <p:blipFill>
          <a:blip r:embed="rId2"/>
          <a:stretch>
            <a:fillRect/>
          </a:stretch>
        </p:blipFill>
        <p:spPr>
          <a:xfrm>
            <a:off x="0" y="10989"/>
            <a:ext cx="9144000" cy="6847011"/>
          </a:xfrm>
          <a:prstGeom prst="rect">
            <a:avLst/>
          </a:prstGeom>
        </p:spPr>
      </p:pic>
      <p:sp>
        <p:nvSpPr>
          <p:cNvPr id="2" name="Title 1">
            <a:extLst>
              <a:ext uri="{FF2B5EF4-FFF2-40B4-BE49-F238E27FC236}">
                <a16:creationId xmlns:a16="http://schemas.microsoft.com/office/drawing/2014/main" id="{A8626C88-FA63-43A4-AB39-3D3179E9159A}"/>
              </a:ext>
            </a:extLst>
          </p:cNvPr>
          <p:cNvSpPr>
            <a:spLocks noGrp="1"/>
          </p:cNvSpPr>
          <p:nvPr>
            <p:ph type="ctrTitle"/>
          </p:nvPr>
        </p:nvSpPr>
        <p:spPr>
          <a:xfrm>
            <a:off x="228600" y="4013203"/>
            <a:ext cx="8639176" cy="939797"/>
          </a:xfrm>
          <a:solidFill>
            <a:srgbClr val="FFFF00"/>
          </a:solidFill>
        </p:spPr>
        <p:txBody>
          <a:bodyPr>
            <a:normAutofit fontScale="90000"/>
          </a:bodyPr>
          <a:lstStyle/>
          <a:p>
            <a:pPr algn="l"/>
            <a:r>
              <a:rPr lang="en-SG" sz="6000" dirty="0" smtClean="0">
                <a:solidFill>
                  <a:srgbClr val="FF0000"/>
                </a:solidFill>
                <a:latin typeface="Times New Roman" panose="02020603050405020304" pitchFamily="18" charset="0"/>
                <a:cs typeface="Times New Roman" panose="02020603050405020304" pitchFamily="18" charset="0"/>
              </a:rPr>
              <a:t>KHOA HỌC TỰ NHIÊN 6</a:t>
            </a:r>
            <a:endParaRPr lang="en-SG" sz="6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67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300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ChangeArrowheads="1"/>
          </p:cNvSpPr>
          <p:nvPr/>
        </p:nvSpPr>
        <p:spPr>
          <a:xfrm>
            <a:off x="152491" y="152439"/>
            <a:ext cx="3170464" cy="425635"/>
          </a:xfrm>
          <a:prstGeom prst="rect">
            <a:avLst/>
          </a:prstGeom>
        </p:spPr>
        <p:txBody>
          <a:bodyPr vert="horz" lIns="53788" tIns="26894" rIns="53788" bIns="26894" rtlCol="0" anchor="ctr">
            <a:normAutofit/>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defTabSz="860425"/>
            <a:r>
              <a:rPr lang="en-US" altLang="vi-VN" sz="2590" b="1" dirty="0">
                <a:solidFill>
                  <a:srgbClr val="FF0000"/>
                </a:solidFill>
                <a:latin typeface="Times New Roman" panose="02020603050405020304" pitchFamily="18" charset="0"/>
                <a:cs typeface="Times New Roman" panose="02020603050405020304" pitchFamily="18" charset="0"/>
              </a:rPr>
              <a:t>II. </a:t>
            </a:r>
            <a:r>
              <a:rPr lang="vi-VN" altLang="vi-VN" sz="2590" b="1" dirty="0">
                <a:solidFill>
                  <a:srgbClr val="FF0000"/>
                </a:solidFill>
                <a:latin typeface="Times New Roman" panose="02020603050405020304" pitchFamily="18" charset="0"/>
                <a:cs typeface="Times New Roman" panose="02020603050405020304" pitchFamily="18" charset="0"/>
              </a:rPr>
              <a:t>Dụng cụ đ</a:t>
            </a:r>
            <a:r>
              <a:rPr lang="en-US" altLang="vi-VN" sz="2590" b="1" dirty="0">
                <a:solidFill>
                  <a:srgbClr val="FF0000"/>
                </a:solidFill>
                <a:latin typeface="Times New Roman" panose="02020603050405020304" pitchFamily="18" charset="0"/>
                <a:cs typeface="Times New Roman" panose="02020603050405020304" pitchFamily="18" charset="0"/>
              </a:rPr>
              <a:t>o </a:t>
            </a:r>
            <a:r>
              <a:rPr lang="en-US" altLang="vi-VN" sz="2590" b="1" dirty="0" err="1">
                <a:solidFill>
                  <a:srgbClr val="FF0000"/>
                </a:solidFill>
                <a:latin typeface="Times New Roman" panose="02020603050405020304" pitchFamily="18" charset="0"/>
                <a:cs typeface="Times New Roman" panose="02020603050405020304" pitchFamily="18" charset="0"/>
              </a:rPr>
              <a:t>độ</a:t>
            </a:r>
            <a:r>
              <a:rPr lang="en-US" altLang="vi-VN" sz="2590" b="1" dirty="0">
                <a:solidFill>
                  <a:srgbClr val="FF0000"/>
                </a:solidFill>
                <a:latin typeface="Times New Roman" panose="02020603050405020304" pitchFamily="18" charset="0"/>
                <a:cs typeface="Times New Roman" panose="02020603050405020304" pitchFamily="18" charset="0"/>
              </a:rPr>
              <a:t> </a:t>
            </a:r>
            <a:r>
              <a:rPr lang="en-US" altLang="vi-VN" sz="2590" b="1" dirty="0" err="1">
                <a:solidFill>
                  <a:srgbClr val="FF0000"/>
                </a:solidFill>
                <a:latin typeface="Times New Roman" panose="02020603050405020304" pitchFamily="18" charset="0"/>
                <a:cs typeface="Times New Roman" panose="02020603050405020304" pitchFamily="18" charset="0"/>
              </a:rPr>
              <a:t>dài</a:t>
            </a:r>
            <a:endParaRPr lang="vi-VN" altLang="vi-VN" sz="2590" b="1" dirty="0">
              <a:solidFill>
                <a:srgbClr val="FF0000"/>
              </a:solidFill>
              <a:latin typeface="Times New Roman" panose="02020603050405020304" pitchFamily="18" charset="0"/>
              <a:cs typeface="Times New Roman" panose="02020603050405020304" pitchFamily="18" charset="0"/>
            </a:endParaRPr>
          </a:p>
        </p:txBody>
      </p:sp>
      <p:sp>
        <p:nvSpPr>
          <p:cNvPr id="7" name="Rectangle 5"/>
          <p:cNvSpPr>
            <a:spLocks noChangeArrowheads="1"/>
          </p:cNvSpPr>
          <p:nvPr/>
        </p:nvSpPr>
        <p:spPr bwMode="auto">
          <a:xfrm>
            <a:off x="257810" y="577850"/>
            <a:ext cx="7599045" cy="470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9" tIns="50944" rIns="101889" bIns="50944"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dirty="0">
                <a:solidFill>
                  <a:srgbClr val="FF0000"/>
                </a:solidFill>
                <a:latin typeface="Times New Roman" panose="02020603050405020304" pitchFamily="18" charset="0"/>
                <a:cs typeface="Times New Roman" panose="02020603050405020304" pitchFamily="18" charset="0"/>
              </a:rPr>
              <a:t>  1: </a:t>
            </a:r>
            <a:r>
              <a:rPr lang="en-US" altLang="vi-VN" sz="2400" b="1" dirty="0" err="1">
                <a:solidFill>
                  <a:srgbClr val="FF0000"/>
                </a:solidFill>
                <a:latin typeface="Times New Roman" panose="02020603050405020304" pitchFamily="18" charset="0"/>
                <a:cs typeface="Times New Roman" panose="02020603050405020304" pitchFamily="18" charset="0"/>
              </a:rPr>
              <a:t>Kể</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tên</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các</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loại</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th</a:t>
            </a:r>
            <a:r>
              <a:rPr lang="vi-VN" altLang="vi-VN" sz="2400" b="1" dirty="0">
                <a:solidFill>
                  <a:srgbClr val="FF0000"/>
                </a:solidFill>
                <a:latin typeface="Times New Roman" panose="02020603050405020304" pitchFamily="18" charset="0"/>
                <a:cs typeface="Times New Roman" panose="02020603050405020304" pitchFamily="18" charset="0"/>
              </a:rPr>
              <a:t>ư</a:t>
            </a:r>
            <a:r>
              <a:rPr lang="en-US" altLang="vi-VN" sz="2400" b="1" dirty="0" err="1">
                <a:solidFill>
                  <a:srgbClr val="FF0000"/>
                </a:solidFill>
                <a:latin typeface="Times New Roman" panose="02020603050405020304" pitchFamily="18" charset="0"/>
                <a:cs typeface="Times New Roman" panose="02020603050405020304" pitchFamily="18" charset="0"/>
              </a:rPr>
              <a:t>ớc</a:t>
            </a:r>
            <a:r>
              <a:rPr lang="en-US" altLang="vi-VN" sz="2400" b="1" dirty="0">
                <a:solidFill>
                  <a:srgbClr val="FF0000"/>
                </a:solidFill>
                <a:latin typeface="Times New Roman" panose="02020603050405020304" pitchFamily="18" charset="0"/>
                <a:cs typeface="Times New Roman" panose="02020603050405020304" pitchFamily="18" charset="0"/>
              </a:rPr>
              <a:t> ở </a:t>
            </a:r>
            <a:r>
              <a:rPr lang="en-US" altLang="vi-VN" sz="2400" b="1" dirty="0" err="1">
                <a:solidFill>
                  <a:srgbClr val="FF0000"/>
                </a:solidFill>
                <a:latin typeface="Times New Roman" panose="02020603050405020304" pitchFamily="18" charset="0"/>
                <a:cs typeface="Times New Roman" panose="02020603050405020304" pitchFamily="18" charset="0"/>
              </a:rPr>
              <a:t>hình</a:t>
            </a:r>
            <a:r>
              <a:rPr lang="en-US" altLang="vi-VN" sz="2400" b="1" dirty="0">
                <a:solidFill>
                  <a:srgbClr val="FF0000"/>
                </a:solidFill>
                <a:latin typeface="Times New Roman" panose="02020603050405020304" pitchFamily="18" charset="0"/>
                <a:cs typeface="Times New Roman" panose="02020603050405020304" pitchFamily="18" charset="0"/>
              </a:rPr>
              <a:t> 5.1 a, b, c, d </a:t>
            </a:r>
            <a:endParaRPr lang="en-US" altLang="vi-VN" sz="2400" b="1" i="1" dirty="0">
              <a:solidFill>
                <a:srgbClr val="FF0000"/>
              </a:solidFill>
              <a:latin typeface="Times New Roman" panose="02020603050405020304" pitchFamily="18" charset="0"/>
              <a:cs typeface="Times New Roman" panose="02020603050405020304" pitchFamily="18" charset="0"/>
            </a:endParaRPr>
          </a:p>
        </p:txBody>
      </p:sp>
      <p:pic>
        <p:nvPicPr>
          <p:cNvPr id="14"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4" y="990787"/>
            <a:ext cx="4598147" cy="880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p:cNvSpPr>
            <a:spLocks noChangeArrowheads="1"/>
          </p:cNvSpPr>
          <p:nvPr/>
        </p:nvSpPr>
        <p:spPr bwMode="auto">
          <a:xfrm>
            <a:off x="304763" y="1980954"/>
            <a:ext cx="1647265"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6915" fontAlgn="base">
              <a:spcBef>
                <a:spcPct val="0"/>
              </a:spcBef>
              <a:spcAft>
                <a:spcPct val="0"/>
              </a:spcAft>
              <a:buNone/>
            </a:pPr>
            <a:r>
              <a:rPr lang="en-US" altLang="vi-VN" sz="3295" b="1" dirty="0">
                <a:solidFill>
                  <a:srgbClr val="000000"/>
                </a:solidFill>
                <a:latin typeface="Times New Roman" panose="02020603050405020304" pitchFamily="18" charset="0"/>
                <a:cs typeface="Times New Roman" panose="02020603050405020304" pitchFamily="18" charset="0"/>
              </a:rPr>
              <a:t>  </a:t>
            </a:r>
            <a:r>
              <a:rPr lang="en-US" altLang="vi-VN" sz="3295" b="1" dirty="0" err="1">
                <a:solidFill>
                  <a:srgbClr val="000000"/>
                </a:solidFill>
                <a:latin typeface="Times New Roman" panose="02020603050405020304" pitchFamily="18" charset="0"/>
                <a:cs typeface="Times New Roman" panose="02020603050405020304" pitchFamily="18" charset="0"/>
              </a:rPr>
              <a:t>Hình</a:t>
            </a:r>
            <a:r>
              <a:rPr lang="en-US" altLang="vi-VN" sz="3295" b="1" dirty="0">
                <a:solidFill>
                  <a:srgbClr val="000000"/>
                </a:solidFill>
                <a:latin typeface="Times New Roman" panose="02020603050405020304" pitchFamily="18" charset="0"/>
                <a:cs typeface="Times New Roman" panose="02020603050405020304" pitchFamily="18" charset="0"/>
              </a:rPr>
              <a:t> a </a:t>
            </a:r>
            <a:endParaRPr lang="en-US" altLang="vi-VN" sz="3295" b="1" i="1" dirty="0">
              <a:solidFill>
                <a:srgbClr val="000000"/>
              </a:solidFill>
              <a:latin typeface="Times New Roman" panose="02020603050405020304" pitchFamily="18" charset="0"/>
              <a:cs typeface="Times New Roman" panose="02020603050405020304" pitchFamily="18" charset="0"/>
            </a:endParaRPr>
          </a:p>
        </p:txBody>
      </p:sp>
      <p:sp>
        <p:nvSpPr>
          <p:cNvPr id="17" name="Rectangle 5"/>
          <p:cNvSpPr>
            <a:spLocks noChangeArrowheads="1"/>
          </p:cNvSpPr>
          <p:nvPr/>
        </p:nvSpPr>
        <p:spPr bwMode="auto">
          <a:xfrm>
            <a:off x="1904797" y="2059547"/>
            <a:ext cx="1799478" cy="45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6915" fontAlgn="base">
              <a:spcBef>
                <a:spcPct val="0"/>
              </a:spcBef>
              <a:spcAft>
                <a:spcPct val="0"/>
              </a:spcAft>
              <a:buNone/>
            </a:pPr>
            <a:r>
              <a:rPr lang="en-US" altLang="vi-VN" sz="2470" b="1" dirty="0">
                <a:solidFill>
                  <a:srgbClr val="0000FF"/>
                </a:solidFill>
                <a:latin typeface="Times New Roman" panose="02020603050405020304" pitchFamily="18" charset="0"/>
                <a:cs typeface="Times New Roman" panose="02020603050405020304" pitchFamily="18" charset="0"/>
              </a:rPr>
              <a:t>  </a:t>
            </a:r>
            <a:r>
              <a:rPr lang="en-US" altLang="vi-VN" sz="2470" b="1" dirty="0" err="1">
                <a:solidFill>
                  <a:srgbClr val="0000FF"/>
                </a:solidFill>
                <a:latin typeface="Times New Roman" panose="02020603050405020304" pitchFamily="18" charset="0"/>
                <a:cs typeface="Times New Roman" panose="02020603050405020304" pitchFamily="18" charset="0"/>
              </a:rPr>
              <a:t>Thước</a:t>
            </a:r>
            <a:r>
              <a:rPr lang="en-US" altLang="vi-VN" sz="2470" b="1" dirty="0">
                <a:solidFill>
                  <a:srgbClr val="0000FF"/>
                </a:solidFill>
                <a:latin typeface="Times New Roman" panose="02020603050405020304" pitchFamily="18" charset="0"/>
                <a:cs typeface="Times New Roman" panose="02020603050405020304" pitchFamily="18" charset="0"/>
              </a:rPr>
              <a:t> </a:t>
            </a:r>
            <a:r>
              <a:rPr lang="en-US" altLang="vi-VN" sz="2470" b="1" dirty="0" err="1">
                <a:solidFill>
                  <a:srgbClr val="0000FF"/>
                </a:solidFill>
                <a:latin typeface="Times New Roman" panose="02020603050405020304" pitchFamily="18" charset="0"/>
                <a:cs typeface="Times New Roman" panose="02020603050405020304" pitchFamily="18" charset="0"/>
              </a:rPr>
              <a:t>kẻ</a:t>
            </a:r>
            <a:endParaRPr lang="en-US" altLang="vi-VN" sz="2470" b="1" i="1" dirty="0">
              <a:solidFill>
                <a:srgbClr val="0000FF"/>
              </a:solidFill>
              <a:latin typeface="Times New Roman" panose="02020603050405020304" pitchFamily="18" charset="0"/>
              <a:cs typeface="Times New Roman" panose="02020603050405020304" pitchFamily="18" charset="0"/>
            </a:endParaRPr>
          </a:p>
        </p:txBody>
      </p:sp>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442" y="2743386"/>
            <a:ext cx="2299073" cy="181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5"/>
          <p:cNvSpPr>
            <a:spLocks noChangeArrowheads="1"/>
          </p:cNvSpPr>
          <p:nvPr/>
        </p:nvSpPr>
        <p:spPr bwMode="auto">
          <a:xfrm>
            <a:off x="152475" y="4648331"/>
            <a:ext cx="1475441" cy="45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6915" fontAlgn="base">
              <a:spcBef>
                <a:spcPct val="0"/>
              </a:spcBef>
              <a:spcAft>
                <a:spcPct val="0"/>
              </a:spcAft>
              <a:buNone/>
            </a:pPr>
            <a:r>
              <a:rPr lang="en-US" altLang="vi-VN" sz="2470" b="1" dirty="0">
                <a:solidFill>
                  <a:srgbClr val="000000"/>
                </a:solidFill>
                <a:latin typeface="Times New Roman" panose="02020603050405020304" pitchFamily="18" charset="0"/>
                <a:cs typeface="Times New Roman" panose="02020603050405020304" pitchFamily="18" charset="0"/>
              </a:rPr>
              <a:t>  </a:t>
            </a:r>
            <a:r>
              <a:rPr lang="en-US" altLang="vi-VN" sz="2470" b="1" dirty="0" err="1">
                <a:solidFill>
                  <a:srgbClr val="000000"/>
                </a:solidFill>
                <a:latin typeface="Times New Roman" panose="02020603050405020304" pitchFamily="18" charset="0"/>
                <a:cs typeface="Times New Roman" panose="02020603050405020304" pitchFamily="18" charset="0"/>
              </a:rPr>
              <a:t>Hình</a:t>
            </a:r>
            <a:r>
              <a:rPr lang="en-US" altLang="vi-VN" sz="2470" b="1" dirty="0">
                <a:solidFill>
                  <a:srgbClr val="000000"/>
                </a:solidFill>
                <a:latin typeface="Times New Roman" panose="02020603050405020304" pitchFamily="18" charset="0"/>
                <a:cs typeface="Times New Roman" panose="02020603050405020304" pitchFamily="18" charset="0"/>
              </a:rPr>
              <a:t> b </a:t>
            </a:r>
            <a:endParaRPr lang="en-US" altLang="vi-VN" sz="2470" b="1" i="1" dirty="0">
              <a:solidFill>
                <a:srgbClr val="000000"/>
              </a:solidFill>
              <a:latin typeface="Times New Roman" panose="02020603050405020304" pitchFamily="18" charset="0"/>
              <a:cs typeface="Times New Roman" panose="02020603050405020304" pitchFamily="18" charset="0"/>
            </a:endParaRPr>
          </a:p>
        </p:txBody>
      </p:sp>
      <p:sp>
        <p:nvSpPr>
          <p:cNvPr id="18" name="Rectangle 5"/>
          <p:cNvSpPr>
            <a:spLocks noChangeArrowheads="1"/>
          </p:cNvSpPr>
          <p:nvPr/>
        </p:nvSpPr>
        <p:spPr bwMode="auto">
          <a:xfrm>
            <a:off x="1371563" y="4706452"/>
            <a:ext cx="1799478" cy="45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6915" fontAlgn="base">
              <a:spcBef>
                <a:spcPct val="0"/>
              </a:spcBef>
              <a:spcAft>
                <a:spcPct val="0"/>
              </a:spcAft>
              <a:buNone/>
            </a:pPr>
            <a:r>
              <a:rPr lang="en-US" altLang="vi-VN" sz="2470" b="1" dirty="0">
                <a:solidFill>
                  <a:srgbClr val="0000FF"/>
                </a:solidFill>
                <a:latin typeface="Times New Roman" panose="02020603050405020304" pitchFamily="18" charset="0"/>
                <a:cs typeface="Times New Roman" panose="02020603050405020304" pitchFamily="18" charset="0"/>
              </a:rPr>
              <a:t>  </a:t>
            </a:r>
            <a:r>
              <a:rPr lang="en-US" altLang="vi-VN" sz="2470" b="1" dirty="0" err="1">
                <a:solidFill>
                  <a:srgbClr val="0000FF"/>
                </a:solidFill>
                <a:latin typeface="Times New Roman" panose="02020603050405020304" pitchFamily="18" charset="0"/>
                <a:cs typeface="Times New Roman" panose="02020603050405020304" pitchFamily="18" charset="0"/>
              </a:rPr>
              <a:t>Thước</a:t>
            </a:r>
            <a:r>
              <a:rPr lang="en-US" altLang="vi-VN" sz="2470" b="1" dirty="0">
                <a:solidFill>
                  <a:srgbClr val="0000FF"/>
                </a:solidFill>
                <a:latin typeface="Times New Roman" panose="02020603050405020304" pitchFamily="18" charset="0"/>
                <a:cs typeface="Times New Roman" panose="02020603050405020304" pitchFamily="18" charset="0"/>
              </a:rPr>
              <a:t> </a:t>
            </a:r>
            <a:r>
              <a:rPr lang="en-US" altLang="vi-VN" sz="2470" b="1" dirty="0" err="1">
                <a:solidFill>
                  <a:srgbClr val="0000FF"/>
                </a:solidFill>
                <a:latin typeface="Times New Roman" panose="02020603050405020304" pitchFamily="18" charset="0"/>
                <a:cs typeface="Times New Roman" panose="02020603050405020304" pitchFamily="18" charset="0"/>
              </a:rPr>
              <a:t>dây</a:t>
            </a:r>
            <a:endParaRPr lang="en-US" altLang="vi-VN" sz="2470" b="1" i="1" dirty="0">
              <a:solidFill>
                <a:srgbClr val="0000FF"/>
              </a:solidFill>
              <a:latin typeface="Times New Roman" panose="02020603050405020304" pitchFamily="18" charset="0"/>
              <a:cs typeface="Times New Roman" panose="02020603050405020304" pitchFamily="18" charset="0"/>
            </a:endParaRPr>
          </a:p>
        </p:txBody>
      </p:sp>
      <p:pic>
        <p:nvPicPr>
          <p:cNvPr id="15"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3776" y="1136389"/>
            <a:ext cx="2727698" cy="145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5"/>
          <p:cNvSpPr>
            <a:spLocks noChangeArrowheads="1"/>
          </p:cNvSpPr>
          <p:nvPr/>
        </p:nvSpPr>
        <p:spPr bwMode="auto">
          <a:xfrm>
            <a:off x="4800302" y="2683435"/>
            <a:ext cx="1235448" cy="45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6915" fontAlgn="base">
              <a:spcBef>
                <a:spcPct val="0"/>
              </a:spcBef>
              <a:spcAft>
                <a:spcPct val="0"/>
              </a:spcAft>
              <a:buNone/>
            </a:pPr>
            <a:r>
              <a:rPr lang="en-US" altLang="vi-VN" sz="2470" b="1">
                <a:solidFill>
                  <a:srgbClr val="000000"/>
                </a:solidFill>
                <a:latin typeface="Times New Roman" panose="02020603050405020304" pitchFamily="18" charset="0"/>
                <a:cs typeface="Times New Roman" panose="02020603050405020304" pitchFamily="18" charset="0"/>
              </a:rPr>
              <a:t>  Hình c </a:t>
            </a:r>
            <a:endParaRPr lang="en-US" altLang="vi-VN" sz="2470" b="1" i="1">
              <a:solidFill>
                <a:srgbClr val="000000"/>
              </a:solidFill>
              <a:latin typeface="Times New Roman" panose="02020603050405020304" pitchFamily="18" charset="0"/>
              <a:cs typeface="Times New Roman" panose="02020603050405020304" pitchFamily="18" charset="0"/>
            </a:endParaRPr>
          </a:p>
        </p:txBody>
      </p:sp>
      <p:sp>
        <p:nvSpPr>
          <p:cNvPr id="19" name="Rectangle 5"/>
          <p:cNvSpPr>
            <a:spLocks noChangeArrowheads="1"/>
          </p:cNvSpPr>
          <p:nvPr/>
        </p:nvSpPr>
        <p:spPr bwMode="auto">
          <a:xfrm>
            <a:off x="6019651" y="2743331"/>
            <a:ext cx="2243044" cy="45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6915" fontAlgn="base">
              <a:spcBef>
                <a:spcPct val="0"/>
              </a:spcBef>
              <a:spcAft>
                <a:spcPct val="0"/>
              </a:spcAft>
              <a:buNone/>
            </a:pPr>
            <a:r>
              <a:rPr lang="en-US" altLang="vi-VN" sz="2470" b="1" dirty="0">
                <a:solidFill>
                  <a:srgbClr val="0000FF"/>
                </a:solidFill>
                <a:latin typeface="Times New Roman" panose="02020603050405020304" pitchFamily="18" charset="0"/>
                <a:cs typeface="Times New Roman" panose="02020603050405020304" pitchFamily="18" charset="0"/>
              </a:rPr>
              <a:t>  </a:t>
            </a:r>
            <a:r>
              <a:rPr lang="en-US" altLang="vi-VN" sz="2470" b="1" dirty="0" err="1">
                <a:solidFill>
                  <a:srgbClr val="0000FF"/>
                </a:solidFill>
                <a:latin typeface="Times New Roman" panose="02020603050405020304" pitchFamily="18" charset="0"/>
                <a:cs typeface="Times New Roman" panose="02020603050405020304" pitchFamily="18" charset="0"/>
              </a:rPr>
              <a:t>Thước</a:t>
            </a:r>
            <a:r>
              <a:rPr lang="en-US" altLang="vi-VN" sz="2470" b="1" dirty="0">
                <a:solidFill>
                  <a:srgbClr val="0000FF"/>
                </a:solidFill>
                <a:latin typeface="Times New Roman" panose="02020603050405020304" pitchFamily="18" charset="0"/>
                <a:cs typeface="Times New Roman" panose="02020603050405020304" pitchFamily="18" charset="0"/>
              </a:rPr>
              <a:t> </a:t>
            </a:r>
            <a:r>
              <a:rPr lang="en-US" altLang="vi-VN" sz="2470" b="1" dirty="0" err="1">
                <a:solidFill>
                  <a:srgbClr val="0000FF"/>
                </a:solidFill>
                <a:latin typeface="Times New Roman" panose="02020603050405020304" pitchFamily="18" charset="0"/>
                <a:cs typeface="Times New Roman" panose="02020603050405020304" pitchFamily="18" charset="0"/>
              </a:rPr>
              <a:t>cuộn</a:t>
            </a:r>
            <a:endParaRPr lang="en-US" altLang="vi-VN" sz="2470" b="1" i="1" dirty="0">
              <a:solidFill>
                <a:srgbClr val="0000FF"/>
              </a:solidFill>
              <a:latin typeface="Times New Roman" panose="02020603050405020304" pitchFamily="18" charset="0"/>
              <a:cs typeface="Times New Roman" panose="02020603050405020304" pitchFamily="18" charset="0"/>
            </a:endParaRPr>
          </a:p>
        </p:txBody>
      </p:sp>
      <p:pic>
        <p:nvPicPr>
          <p:cNvPr id="8"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9757" y="3311372"/>
            <a:ext cx="3939801"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5"/>
          <p:cNvSpPr>
            <a:spLocks noChangeArrowheads="1"/>
          </p:cNvSpPr>
          <p:nvPr/>
        </p:nvSpPr>
        <p:spPr bwMode="auto">
          <a:xfrm>
            <a:off x="4724288" y="4647976"/>
            <a:ext cx="1494118" cy="45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6915" fontAlgn="base">
              <a:spcBef>
                <a:spcPct val="0"/>
              </a:spcBef>
              <a:spcAft>
                <a:spcPct val="0"/>
              </a:spcAft>
              <a:buNone/>
            </a:pPr>
            <a:r>
              <a:rPr lang="en-US" altLang="vi-VN" sz="2470" b="1">
                <a:solidFill>
                  <a:srgbClr val="000000"/>
                </a:solidFill>
                <a:latin typeface="Times New Roman" panose="02020603050405020304" pitchFamily="18" charset="0"/>
                <a:cs typeface="Times New Roman" panose="02020603050405020304" pitchFamily="18" charset="0"/>
              </a:rPr>
              <a:t>  Hình d </a:t>
            </a:r>
            <a:endParaRPr lang="en-US" altLang="vi-VN" sz="2470" b="1" i="1">
              <a:solidFill>
                <a:srgbClr val="000000"/>
              </a:solidFill>
              <a:latin typeface="Times New Roman" panose="02020603050405020304" pitchFamily="18" charset="0"/>
              <a:cs typeface="Times New Roman" panose="02020603050405020304" pitchFamily="18" charset="0"/>
            </a:endParaRPr>
          </a:p>
        </p:txBody>
      </p:sp>
      <p:sp>
        <p:nvSpPr>
          <p:cNvPr id="20" name="Rectangle 5"/>
          <p:cNvSpPr>
            <a:spLocks noChangeArrowheads="1"/>
          </p:cNvSpPr>
          <p:nvPr/>
        </p:nvSpPr>
        <p:spPr bwMode="auto">
          <a:xfrm>
            <a:off x="6248662" y="4572075"/>
            <a:ext cx="2242110" cy="45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6915" fontAlgn="base">
              <a:spcBef>
                <a:spcPct val="0"/>
              </a:spcBef>
              <a:spcAft>
                <a:spcPct val="0"/>
              </a:spcAft>
              <a:buNone/>
            </a:pPr>
            <a:r>
              <a:rPr lang="en-US" altLang="vi-VN" sz="2470" b="1" dirty="0">
                <a:solidFill>
                  <a:srgbClr val="0000FF"/>
                </a:solidFill>
                <a:latin typeface="Times New Roman" panose="02020603050405020304" pitchFamily="18" charset="0"/>
                <a:cs typeface="Times New Roman" panose="02020603050405020304" pitchFamily="18" charset="0"/>
              </a:rPr>
              <a:t>  </a:t>
            </a:r>
            <a:r>
              <a:rPr lang="en-US" altLang="vi-VN" sz="2470" b="1" dirty="0" err="1">
                <a:solidFill>
                  <a:srgbClr val="0000FF"/>
                </a:solidFill>
                <a:latin typeface="Times New Roman" panose="02020603050405020304" pitchFamily="18" charset="0"/>
                <a:cs typeface="Times New Roman" panose="02020603050405020304" pitchFamily="18" charset="0"/>
              </a:rPr>
              <a:t>Thước</a:t>
            </a:r>
            <a:r>
              <a:rPr lang="en-US" altLang="vi-VN" sz="2470" b="1" dirty="0">
                <a:solidFill>
                  <a:srgbClr val="0000FF"/>
                </a:solidFill>
                <a:latin typeface="Times New Roman" panose="02020603050405020304" pitchFamily="18" charset="0"/>
                <a:cs typeface="Times New Roman" panose="02020603050405020304" pitchFamily="18" charset="0"/>
              </a:rPr>
              <a:t> </a:t>
            </a:r>
            <a:r>
              <a:rPr lang="en-US" altLang="vi-VN" sz="2470" b="1" dirty="0" err="1">
                <a:solidFill>
                  <a:srgbClr val="0000FF"/>
                </a:solidFill>
                <a:latin typeface="Times New Roman" panose="02020603050405020304" pitchFamily="18" charset="0"/>
                <a:cs typeface="Times New Roman" panose="02020603050405020304" pitchFamily="18" charset="0"/>
              </a:rPr>
              <a:t>kẹp</a:t>
            </a:r>
            <a:endParaRPr lang="en-US" altLang="vi-VN" sz="2470" b="1" i="1" dirty="0">
              <a:solidFill>
                <a:srgbClr val="0000FF"/>
              </a:solidFill>
              <a:latin typeface="Times New Roman" panose="02020603050405020304" pitchFamily="18" charset="0"/>
              <a:cs typeface="Times New Roman" panose="02020603050405020304" pitchFamily="18" charset="0"/>
            </a:endParaRPr>
          </a:p>
        </p:txBody>
      </p:sp>
      <p:sp>
        <p:nvSpPr>
          <p:cNvPr id="16" name="Rectangle 5"/>
          <p:cNvSpPr>
            <a:spLocks noChangeArrowheads="1"/>
          </p:cNvSpPr>
          <p:nvPr/>
        </p:nvSpPr>
        <p:spPr bwMode="auto">
          <a:xfrm>
            <a:off x="3212353" y="5439858"/>
            <a:ext cx="1494118" cy="45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6915" fontAlgn="base">
              <a:spcBef>
                <a:spcPct val="0"/>
              </a:spcBef>
              <a:spcAft>
                <a:spcPct val="0"/>
              </a:spcAft>
              <a:buNone/>
            </a:pPr>
            <a:r>
              <a:rPr lang="en-US" altLang="vi-VN" sz="2470" b="1">
                <a:solidFill>
                  <a:srgbClr val="FF0000"/>
                </a:solidFill>
                <a:latin typeface="Times New Roman" panose="02020603050405020304" pitchFamily="18" charset="0"/>
                <a:cs typeface="Times New Roman" panose="02020603050405020304" pitchFamily="18" charset="0"/>
              </a:rPr>
              <a:t>  Hình 5.1 </a:t>
            </a:r>
            <a:endParaRPr lang="en-US" altLang="vi-VN" sz="2470" b="1" i="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heel(1)">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s://toplist.vn/images/800px/bai-van-ta-chiec-but-muc-so-1-2104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01" y="0"/>
            <a:ext cx="478099" cy="66218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noChangeArrowheads="1"/>
          </p:cNvSpPr>
          <p:nvPr/>
        </p:nvSpPr>
        <p:spPr>
          <a:xfrm>
            <a:off x="630937" y="152439"/>
            <a:ext cx="3170464" cy="425635"/>
          </a:xfrm>
          <a:prstGeom prst="rect">
            <a:avLst/>
          </a:prstGeom>
        </p:spPr>
        <p:txBody>
          <a:bodyPr vert="horz" lIns="53788" tIns="26894" rIns="53788" bIns="26894" rtlCol="0" anchor="ctr">
            <a:normAutofit/>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defTabSz="860425"/>
            <a:r>
              <a:rPr lang="en-US" altLang="vi-VN" sz="2590" b="1" dirty="0">
                <a:solidFill>
                  <a:srgbClr val="FF0000"/>
                </a:solidFill>
                <a:latin typeface="Times New Roman" panose="02020603050405020304" pitchFamily="18" charset="0"/>
                <a:cs typeface="Times New Roman" panose="02020603050405020304" pitchFamily="18" charset="0"/>
              </a:rPr>
              <a:t>II. </a:t>
            </a:r>
            <a:r>
              <a:rPr lang="vi-VN" altLang="vi-VN" sz="2590" b="1" dirty="0">
                <a:solidFill>
                  <a:srgbClr val="FF0000"/>
                </a:solidFill>
                <a:latin typeface="Times New Roman" panose="02020603050405020304" pitchFamily="18" charset="0"/>
                <a:cs typeface="Times New Roman" panose="02020603050405020304" pitchFamily="18" charset="0"/>
              </a:rPr>
              <a:t>Dụng cụ đ</a:t>
            </a:r>
            <a:r>
              <a:rPr lang="en-US" altLang="vi-VN" sz="2590" b="1" dirty="0">
                <a:solidFill>
                  <a:srgbClr val="FF0000"/>
                </a:solidFill>
                <a:latin typeface="Times New Roman" panose="02020603050405020304" pitchFamily="18" charset="0"/>
                <a:cs typeface="Times New Roman" panose="02020603050405020304" pitchFamily="18" charset="0"/>
              </a:rPr>
              <a:t>o </a:t>
            </a:r>
            <a:r>
              <a:rPr lang="en-US" altLang="vi-VN" sz="2590" b="1" dirty="0" err="1">
                <a:solidFill>
                  <a:srgbClr val="FF0000"/>
                </a:solidFill>
                <a:latin typeface="Times New Roman" panose="02020603050405020304" pitchFamily="18" charset="0"/>
                <a:cs typeface="Times New Roman" panose="02020603050405020304" pitchFamily="18" charset="0"/>
              </a:rPr>
              <a:t>độ</a:t>
            </a:r>
            <a:r>
              <a:rPr lang="en-US" altLang="vi-VN" sz="2590" b="1" dirty="0">
                <a:solidFill>
                  <a:srgbClr val="FF0000"/>
                </a:solidFill>
                <a:latin typeface="Times New Roman" panose="02020603050405020304" pitchFamily="18" charset="0"/>
                <a:cs typeface="Times New Roman" panose="02020603050405020304" pitchFamily="18" charset="0"/>
              </a:rPr>
              <a:t> </a:t>
            </a:r>
            <a:r>
              <a:rPr lang="en-US" altLang="vi-VN" sz="2590" b="1" dirty="0" err="1">
                <a:solidFill>
                  <a:srgbClr val="FF0000"/>
                </a:solidFill>
                <a:latin typeface="Times New Roman" panose="02020603050405020304" pitchFamily="18" charset="0"/>
                <a:cs typeface="Times New Roman" panose="02020603050405020304" pitchFamily="18" charset="0"/>
              </a:rPr>
              <a:t>dài</a:t>
            </a:r>
            <a:endParaRPr lang="vi-VN" altLang="vi-VN" sz="2590" b="1" dirty="0">
              <a:solidFill>
                <a:srgbClr val="FF0000"/>
              </a:solidFill>
              <a:latin typeface="Times New Roman" panose="02020603050405020304" pitchFamily="18" charset="0"/>
              <a:cs typeface="Times New Roman" panose="02020603050405020304" pitchFamily="18" charset="0"/>
            </a:endParaRPr>
          </a:p>
        </p:txBody>
      </p:sp>
      <p:sp>
        <p:nvSpPr>
          <p:cNvPr id="5" name="Rectangle 5"/>
          <p:cNvSpPr>
            <a:spLocks noChangeArrowheads="1"/>
          </p:cNvSpPr>
          <p:nvPr/>
        </p:nvSpPr>
        <p:spPr bwMode="auto">
          <a:xfrm>
            <a:off x="685800" y="464505"/>
            <a:ext cx="5647055" cy="470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9" tIns="50944" rIns="101889" bIns="50944"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b="1" dirty="0" smtClean="0">
                <a:solidFill>
                  <a:srgbClr val="FF0000"/>
                </a:solidFill>
                <a:latin typeface="Times New Roman" panose="02020603050405020304" pitchFamily="18" charset="0"/>
                <a:cs typeface="Times New Roman" panose="02020603050405020304" pitchFamily="18" charset="0"/>
              </a:rPr>
              <a:t> </a:t>
            </a:r>
            <a:r>
              <a:rPr lang="en-US" altLang="vi-VN" sz="2400" b="1" dirty="0">
                <a:solidFill>
                  <a:srgbClr val="FF0000"/>
                </a:solidFill>
                <a:latin typeface="Times New Roman" panose="02020603050405020304" pitchFamily="18" charset="0"/>
                <a:cs typeface="Times New Roman" panose="02020603050405020304" pitchFamily="18" charset="0"/>
              </a:rPr>
              <a:t>1: </a:t>
            </a:r>
            <a:r>
              <a:rPr lang="en-US" altLang="vi-VN" sz="2400" b="1" dirty="0" err="1">
                <a:solidFill>
                  <a:srgbClr val="FF0000"/>
                </a:solidFill>
                <a:latin typeface="Times New Roman" panose="02020603050405020304" pitchFamily="18" charset="0"/>
                <a:cs typeface="Times New Roman" panose="02020603050405020304" pitchFamily="18" charset="0"/>
              </a:rPr>
              <a:t>Kể</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tên</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các</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loại</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th</a:t>
            </a:r>
            <a:r>
              <a:rPr lang="vi-VN" altLang="vi-VN" sz="2400" b="1" dirty="0">
                <a:solidFill>
                  <a:srgbClr val="FF0000"/>
                </a:solidFill>
                <a:latin typeface="Times New Roman" panose="02020603050405020304" pitchFamily="18" charset="0"/>
                <a:cs typeface="Times New Roman" panose="02020603050405020304" pitchFamily="18" charset="0"/>
              </a:rPr>
              <a:t>ư</a:t>
            </a:r>
            <a:r>
              <a:rPr lang="en-US" altLang="vi-VN" sz="2400" b="1" dirty="0" err="1">
                <a:solidFill>
                  <a:srgbClr val="FF0000"/>
                </a:solidFill>
                <a:latin typeface="Times New Roman" panose="02020603050405020304" pitchFamily="18" charset="0"/>
                <a:cs typeface="Times New Roman" panose="02020603050405020304" pitchFamily="18" charset="0"/>
              </a:rPr>
              <a:t>ớc</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smtClean="0">
                <a:solidFill>
                  <a:srgbClr val="FF0000"/>
                </a:solidFill>
                <a:latin typeface="Times New Roman" panose="02020603050405020304" pitchFamily="18" charset="0"/>
                <a:cs typeface="Times New Roman" panose="02020603050405020304" pitchFamily="18" charset="0"/>
              </a:rPr>
              <a:t>:  </a:t>
            </a:r>
            <a:endParaRPr lang="en-US" altLang="vi-VN" sz="2400" b="1" i="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a:spLocks noChangeArrowheads="1"/>
          </p:cNvSpPr>
          <p:nvPr/>
        </p:nvSpPr>
        <p:spPr bwMode="auto">
          <a:xfrm>
            <a:off x="1112821" y="1301319"/>
            <a:ext cx="2895602" cy="48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9" tIns="50944" rIns="101889" bIns="50944"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spcBef>
                <a:spcPct val="0"/>
              </a:spcBef>
              <a:buNone/>
            </a:pPr>
            <a:r>
              <a:rPr lang="en-US" altLang="vi-VN" sz="2400" b="1" dirty="0" smtClean="0">
                <a:solidFill>
                  <a:srgbClr val="0000FF"/>
                </a:solidFill>
                <a:latin typeface="Times New Roman" panose="02020603050405020304" pitchFamily="18" charset="0"/>
                <a:cs typeface="Times New Roman" panose="02020603050405020304" pitchFamily="18" charset="0"/>
              </a:rPr>
              <a:t> -</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Thước</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cuộn</a:t>
            </a:r>
            <a:endParaRPr lang="en-US" altLang="vi-VN" sz="2400" b="1" i="1" dirty="0">
              <a:solidFill>
                <a:srgbClr val="0000FF"/>
              </a:solidFill>
              <a:latin typeface="Times New Roman" panose="02020603050405020304" pitchFamily="18" charset="0"/>
              <a:cs typeface="Times New Roman" panose="02020603050405020304" pitchFamily="18" charset="0"/>
            </a:endParaRPr>
          </a:p>
        </p:txBody>
      </p:sp>
      <p:sp>
        <p:nvSpPr>
          <p:cNvPr id="7" name="Rectangle 5"/>
          <p:cNvSpPr>
            <a:spLocks noChangeArrowheads="1"/>
          </p:cNvSpPr>
          <p:nvPr/>
        </p:nvSpPr>
        <p:spPr bwMode="auto">
          <a:xfrm>
            <a:off x="1134700" y="880545"/>
            <a:ext cx="2873723" cy="841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9" tIns="50944" rIns="101889" bIns="50944"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spcBef>
                <a:spcPct val="0"/>
              </a:spcBef>
              <a:buNone/>
            </a:pPr>
            <a:r>
              <a:rPr lang="en-US" altLang="vi-VN" sz="2400" b="1" dirty="0" smtClean="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Thước</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kẻ</a:t>
            </a:r>
            <a:endParaRPr lang="en-US" altLang="vi-VN" sz="2400" b="1" i="1" dirty="0">
              <a:solidFill>
                <a:srgbClr val="0000FF"/>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vi-VN" sz="2400" b="1" i="1" dirty="0">
              <a:solidFill>
                <a:srgbClr val="0000FF"/>
              </a:solidFill>
              <a:latin typeface="Times New Roman" panose="02020603050405020304" pitchFamily="18" charset="0"/>
              <a:cs typeface="Times New Roman" panose="02020603050405020304" pitchFamily="18" charset="0"/>
            </a:endParaRPr>
          </a:p>
        </p:txBody>
      </p:sp>
      <p:sp>
        <p:nvSpPr>
          <p:cNvPr id="8" name="Rectangle 7"/>
          <p:cNvSpPr>
            <a:spLocks noChangeArrowheads="1"/>
          </p:cNvSpPr>
          <p:nvPr/>
        </p:nvSpPr>
        <p:spPr bwMode="auto">
          <a:xfrm>
            <a:off x="1119611" y="1784306"/>
            <a:ext cx="2730038" cy="48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9" tIns="50944" rIns="101889" bIns="50944"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6915" fontAlgn="base">
              <a:spcBef>
                <a:spcPct val="0"/>
              </a:spcBef>
              <a:spcAft>
                <a:spcPct val="0"/>
              </a:spcAft>
              <a:buNone/>
            </a:pPr>
            <a:r>
              <a:rPr lang="en-US" altLang="vi-VN" sz="2400" b="1" dirty="0" smtClean="0">
                <a:solidFill>
                  <a:srgbClr val="0000FF"/>
                </a:solidFill>
                <a:latin typeface="Times New Roman" panose="02020603050405020304" pitchFamily="18" charset="0"/>
                <a:cs typeface="Times New Roman" panose="02020603050405020304" pitchFamily="18" charset="0"/>
              </a:rPr>
              <a:t> -</a:t>
            </a:r>
            <a:r>
              <a:rPr lang="en-US" altLang="vi-VN" sz="2400" b="1" dirty="0" err="1" smtClean="0">
                <a:solidFill>
                  <a:srgbClr val="0000FF"/>
                </a:solidFill>
                <a:latin typeface="Times New Roman" panose="02020603050405020304" pitchFamily="18" charset="0"/>
                <a:cs typeface="Times New Roman" panose="02020603050405020304" pitchFamily="18" charset="0"/>
              </a:rPr>
              <a:t>Thước</a:t>
            </a:r>
            <a:r>
              <a:rPr lang="en-US" altLang="vi-VN" sz="2400" b="1" dirty="0" smtClean="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dây</a:t>
            </a:r>
            <a:endParaRPr lang="en-US" altLang="vi-VN" sz="2400" b="1" i="1" dirty="0">
              <a:solidFill>
                <a:srgbClr val="0000FF"/>
              </a:solidFill>
              <a:latin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1119611" y="2316989"/>
            <a:ext cx="2730038" cy="48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9" tIns="50944" rIns="101889" bIns="50944"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6915" fontAlgn="base">
              <a:spcBef>
                <a:spcPct val="0"/>
              </a:spcBef>
              <a:spcAft>
                <a:spcPct val="0"/>
              </a:spcAft>
              <a:buNone/>
            </a:pPr>
            <a:r>
              <a:rPr lang="en-US" altLang="vi-VN" sz="2400" b="1" dirty="0" smtClean="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Thước</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kẹp</a:t>
            </a:r>
            <a:endParaRPr lang="en-US" altLang="vi-VN" sz="2400" b="1" i="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405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28320" y="228909"/>
            <a:ext cx="6580655" cy="45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defTabSz="716915" fontAlgn="base">
              <a:spcBef>
                <a:spcPct val="0"/>
              </a:spcBef>
              <a:spcAft>
                <a:spcPct val="0"/>
              </a:spcAft>
              <a:buNone/>
            </a:pPr>
            <a:r>
              <a:rPr lang="en-US" altLang="vi-VN" sz="2470" b="1" dirty="0">
                <a:solidFill>
                  <a:srgbClr val="FF0000"/>
                </a:solidFill>
                <a:latin typeface="Times New Roman" panose="02020603050405020304" pitchFamily="18" charset="0"/>
                <a:cs typeface="Times New Roman" panose="02020603050405020304" pitchFamily="18" charset="0"/>
              </a:rPr>
              <a:t> 2. </a:t>
            </a:r>
            <a:r>
              <a:rPr lang="en-US" altLang="vi-VN" sz="2470" b="1" dirty="0" err="1">
                <a:solidFill>
                  <a:srgbClr val="FF0000"/>
                </a:solidFill>
                <a:latin typeface="Times New Roman" panose="02020603050405020304" pitchFamily="18" charset="0"/>
                <a:cs typeface="Times New Roman" panose="02020603050405020304" pitchFamily="18" charset="0"/>
              </a:rPr>
              <a:t>Xác</a:t>
            </a:r>
            <a:r>
              <a:rPr lang="en-US" altLang="vi-VN" sz="2470" b="1" dirty="0">
                <a:solidFill>
                  <a:srgbClr val="FF0000"/>
                </a:solidFill>
                <a:latin typeface="Times New Roman" panose="02020603050405020304" pitchFamily="18" charset="0"/>
                <a:cs typeface="Times New Roman" panose="02020603050405020304" pitchFamily="18" charset="0"/>
              </a:rPr>
              <a:t> </a:t>
            </a:r>
            <a:r>
              <a:rPr lang="en-US" altLang="vi-VN" sz="2470" b="1" dirty="0" err="1">
                <a:solidFill>
                  <a:srgbClr val="FF0000"/>
                </a:solidFill>
                <a:latin typeface="Times New Roman" panose="02020603050405020304" pitchFamily="18" charset="0"/>
                <a:cs typeface="Times New Roman" panose="02020603050405020304" pitchFamily="18" charset="0"/>
              </a:rPr>
              <a:t>định</a:t>
            </a:r>
            <a:r>
              <a:rPr lang="en-US" altLang="vi-VN" sz="2470" b="1" dirty="0">
                <a:solidFill>
                  <a:srgbClr val="FF0000"/>
                </a:solidFill>
                <a:latin typeface="Times New Roman" panose="02020603050405020304" pitchFamily="18" charset="0"/>
                <a:cs typeface="Times New Roman" panose="02020603050405020304" pitchFamily="18" charset="0"/>
              </a:rPr>
              <a:t> GHĐ </a:t>
            </a:r>
            <a:r>
              <a:rPr lang="en-US" altLang="vi-VN" sz="2470" b="1" dirty="0" err="1">
                <a:solidFill>
                  <a:srgbClr val="FF0000"/>
                </a:solidFill>
                <a:latin typeface="Times New Roman" panose="02020603050405020304" pitchFamily="18" charset="0"/>
                <a:cs typeface="Times New Roman" panose="02020603050405020304" pitchFamily="18" charset="0"/>
              </a:rPr>
              <a:t>và</a:t>
            </a:r>
            <a:r>
              <a:rPr lang="en-US" altLang="vi-VN" sz="2470" b="1" dirty="0">
                <a:solidFill>
                  <a:srgbClr val="FF0000"/>
                </a:solidFill>
                <a:latin typeface="Times New Roman" panose="02020603050405020304" pitchFamily="18" charset="0"/>
                <a:cs typeface="Times New Roman" panose="02020603050405020304" pitchFamily="18" charset="0"/>
              </a:rPr>
              <a:t> ĐCNN </a:t>
            </a:r>
            <a:r>
              <a:rPr lang="en-US" altLang="vi-VN" sz="2470" b="1" dirty="0" err="1">
                <a:solidFill>
                  <a:srgbClr val="FF0000"/>
                </a:solidFill>
                <a:latin typeface="Times New Roman" panose="02020603050405020304" pitchFamily="18" charset="0"/>
                <a:cs typeface="Times New Roman" panose="02020603050405020304" pitchFamily="18" charset="0"/>
              </a:rPr>
              <a:t>của</a:t>
            </a:r>
            <a:r>
              <a:rPr lang="en-US" altLang="vi-VN" sz="2470" b="1" dirty="0">
                <a:solidFill>
                  <a:srgbClr val="FF0000"/>
                </a:solidFill>
                <a:latin typeface="Times New Roman" panose="02020603050405020304" pitchFamily="18" charset="0"/>
                <a:cs typeface="Times New Roman" panose="02020603050405020304" pitchFamily="18" charset="0"/>
              </a:rPr>
              <a:t> </a:t>
            </a:r>
            <a:r>
              <a:rPr lang="en-US" altLang="vi-VN" sz="2470" b="1" dirty="0" err="1">
                <a:solidFill>
                  <a:srgbClr val="FF0000"/>
                </a:solidFill>
                <a:latin typeface="Times New Roman" panose="02020603050405020304" pitchFamily="18" charset="0"/>
                <a:cs typeface="Times New Roman" panose="02020603050405020304" pitchFamily="18" charset="0"/>
              </a:rPr>
              <a:t>các</a:t>
            </a:r>
            <a:r>
              <a:rPr lang="en-US" altLang="vi-VN" sz="2470" b="1" dirty="0">
                <a:solidFill>
                  <a:srgbClr val="FF0000"/>
                </a:solidFill>
                <a:latin typeface="Times New Roman" panose="02020603050405020304" pitchFamily="18" charset="0"/>
                <a:cs typeface="Times New Roman" panose="02020603050405020304" pitchFamily="18" charset="0"/>
              </a:rPr>
              <a:t> </a:t>
            </a:r>
            <a:r>
              <a:rPr lang="en-US" altLang="vi-VN" sz="2470" b="1" dirty="0" err="1">
                <a:solidFill>
                  <a:srgbClr val="FF0000"/>
                </a:solidFill>
                <a:latin typeface="Times New Roman" panose="02020603050405020304" pitchFamily="18" charset="0"/>
                <a:cs typeface="Times New Roman" panose="02020603050405020304" pitchFamily="18" charset="0"/>
              </a:rPr>
              <a:t>th</a:t>
            </a:r>
            <a:r>
              <a:rPr lang="vi-VN" altLang="vi-VN" sz="2470" b="1" dirty="0">
                <a:solidFill>
                  <a:srgbClr val="FF0000"/>
                </a:solidFill>
                <a:latin typeface="Times New Roman" panose="02020603050405020304" pitchFamily="18" charset="0"/>
                <a:cs typeface="Times New Roman" panose="02020603050405020304" pitchFamily="18" charset="0"/>
              </a:rPr>
              <a:t>ư</a:t>
            </a:r>
            <a:r>
              <a:rPr lang="en-US" altLang="vi-VN" sz="2470" b="1" dirty="0" err="1">
                <a:solidFill>
                  <a:srgbClr val="FF0000"/>
                </a:solidFill>
                <a:latin typeface="Times New Roman" panose="02020603050405020304" pitchFamily="18" charset="0"/>
                <a:cs typeface="Times New Roman" panose="02020603050405020304" pitchFamily="18" charset="0"/>
              </a:rPr>
              <a:t>ớc</a:t>
            </a:r>
            <a:r>
              <a:rPr lang="en-US" altLang="vi-VN" sz="2470" b="1" dirty="0">
                <a:solidFill>
                  <a:srgbClr val="FF0000"/>
                </a:solidFill>
                <a:latin typeface="Times New Roman" panose="02020603050405020304" pitchFamily="18" charset="0"/>
                <a:cs typeface="Times New Roman" panose="02020603050405020304" pitchFamily="18" charset="0"/>
              </a:rPr>
              <a:t> </a:t>
            </a:r>
            <a:r>
              <a:rPr lang="en-US" altLang="vi-VN" sz="2470" b="1" dirty="0" err="1">
                <a:solidFill>
                  <a:srgbClr val="FF0000"/>
                </a:solidFill>
                <a:latin typeface="Times New Roman" panose="02020603050405020304" pitchFamily="18" charset="0"/>
                <a:cs typeface="Times New Roman" panose="02020603050405020304" pitchFamily="18" charset="0"/>
              </a:rPr>
              <a:t>sau</a:t>
            </a:r>
            <a:r>
              <a:rPr lang="en-US" altLang="vi-VN" sz="2470" b="1" dirty="0">
                <a:solidFill>
                  <a:srgbClr val="FF0000"/>
                </a:solidFill>
                <a:latin typeface="Times New Roman" panose="02020603050405020304" pitchFamily="18" charset="0"/>
                <a:cs typeface="Times New Roman" panose="02020603050405020304" pitchFamily="18" charset="0"/>
              </a:rPr>
              <a:t>:</a:t>
            </a:r>
            <a:endParaRPr lang="en-US" altLang="vi-VN" sz="2470" b="1" i="1" dirty="0">
              <a:solidFill>
                <a:srgbClr val="FF0000"/>
              </a:solidFill>
              <a:latin typeface="Times New Roman" panose="02020603050405020304" pitchFamily="18" charset="0"/>
              <a:cs typeface="Times New Roman" panose="02020603050405020304" pitchFamily="18" charset="0"/>
            </a:endParaRPr>
          </a:p>
        </p:txBody>
      </p:sp>
      <p:pic>
        <p:nvPicPr>
          <p:cNvPr id="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88" y="1066527"/>
            <a:ext cx="5122956" cy="170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5"/>
          <p:cNvSpPr>
            <a:spLocks noChangeArrowheads="1"/>
          </p:cNvSpPr>
          <p:nvPr/>
        </p:nvSpPr>
        <p:spPr bwMode="auto">
          <a:xfrm>
            <a:off x="5943825" y="1447901"/>
            <a:ext cx="2979831" cy="87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6915" fontAlgn="base">
              <a:spcBef>
                <a:spcPct val="0"/>
              </a:spcBef>
              <a:spcAft>
                <a:spcPct val="0"/>
              </a:spcAft>
              <a:buNone/>
            </a:pPr>
            <a:r>
              <a:rPr lang="vi-VN" altLang="vi-VN" sz="2590" b="1">
                <a:solidFill>
                  <a:srgbClr val="0000CC"/>
                </a:solidFill>
                <a:latin typeface="Times New Roman" panose="02020603050405020304" pitchFamily="18" charset="0"/>
                <a:cs typeface="Calibri" panose="020F0502020204030204" charset="0"/>
              </a:rPr>
              <a:t>a)</a:t>
            </a:r>
            <a:r>
              <a:rPr lang="en-US" altLang="vi-VN" sz="2590" b="1">
                <a:solidFill>
                  <a:srgbClr val="0000CC"/>
                </a:solidFill>
                <a:latin typeface="Times New Roman" panose="02020603050405020304" pitchFamily="18" charset="0"/>
                <a:cs typeface="Calibri" panose="020F0502020204030204" charset="0"/>
              </a:rPr>
              <a:t>  </a:t>
            </a:r>
            <a:r>
              <a:rPr lang="vi-VN" altLang="vi-VN" sz="2590" b="1">
                <a:solidFill>
                  <a:srgbClr val="0000CC"/>
                </a:solidFill>
                <a:latin typeface="Times New Roman" panose="02020603050405020304" pitchFamily="18" charset="0"/>
                <a:cs typeface="Calibri" panose="020F0502020204030204" charset="0"/>
              </a:rPr>
              <a:t>GHĐ</a:t>
            </a:r>
            <a:r>
              <a:rPr lang="en-US" altLang="vi-VN" sz="2590" b="1">
                <a:solidFill>
                  <a:srgbClr val="0000CC"/>
                </a:solidFill>
                <a:latin typeface="Times New Roman" panose="02020603050405020304" pitchFamily="18" charset="0"/>
                <a:cs typeface="Calibri" panose="020F0502020204030204" charset="0"/>
              </a:rPr>
              <a:t>  </a:t>
            </a:r>
            <a:r>
              <a:rPr lang="vi-VN" altLang="vi-VN" sz="2590" b="1">
                <a:solidFill>
                  <a:srgbClr val="0000CC"/>
                </a:solidFill>
                <a:latin typeface="Times New Roman" panose="02020603050405020304" pitchFamily="18" charset="0"/>
                <a:cs typeface="Calibri" panose="020F0502020204030204" charset="0"/>
              </a:rPr>
              <a:t>: </a:t>
            </a:r>
            <a:r>
              <a:rPr lang="en-US" altLang="vi-VN" sz="2590" b="1">
                <a:solidFill>
                  <a:srgbClr val="0000CC"/>
                </a:solidFill>
                <a:latin typeface="Times New Roman" panose="02020603050405020304" pitchFamily="18" charset="0"/>
                <a:cs typeface="Calibri" panose="020F0502020204030204" charset="0"/>
              </a:rPr>
              <a:t>10cm    </a:t>
            </a:r>
          </a:p>
          <a:p>
            <a:pPr defTabSz="716915" fontAlgn="base">
              <a:spcBef>
                <a:spcPct val="0"/>
              </a:spcBef>
              <a:spcAft>
                <a:spcPct val="0"/>
              </a:spcAft>
              <a:buNone/>
            </a:pPr>
            <a:r>
              <a:rPr lang="en-US" altLang="vi-VN" sz="2590" b="1">
                <a:solidFill>
                  <a:srgbClr val="0000CC"/>
                </a:solidFill>
                <a:latin typeface="Times New Roman" panose="02020603050405020304" pitchFamily="18" charset="0"/>
                <a:cs typeface="Calibri" panose="020F0502020204030204" charset="0"/>
              </a:rPr>
              <a:t>     </a:t>
            </a:r>
            <a:r>
              <a:rPr lang="vi-VN" altLang="vi-VN" sz="2590" b="1">
                <a:solidFill>
                  <a:srgbClr val="0000CC"/>
                </a:solidFill>
                <a:latin typeface="Times New Roman" panose="02020603050405020304" pitchFamily="18" charset="0"/>
                <a:cs typeface="Calibri" panose="020F0502020204030204" charset="0"/>
              </a:rPr>
              <a:t>ĐCNN:</a:t>
            </a:r>
            <a:r>
              <a:rPr lang="en-US" altLang="vi-VN" sz="2590" b="1">
                <a:solidFill>
                  <a:srgbClr val="0000CC"/>
                </a:solidFill>
                <a:latin typeface="Times New Roman" panose="02020603050405020304" pitchFamily="18" charset="0"/>
                <a:cs typeface="Calibri" panose="020F0502020204030204" charset="0"/>
              </a:rPr>
              <a:t> 0,5cm </a:t>
            </a:r>
            <a:endParaRPr lang="vi-VN" altLang="vi-VN" sz="1645" b="1">
              <a:solidFill>
                <a:srgbClr val="0000CC"/>
              </a:solidFill>
              <a:latin typeface="Calibri" panose="020F0502020204030204" charset="0"/>
              <a:cs typeface="Calibri" panose="020F0502020204030204" charset="0"/>
            </a:endParaRPr>
          </a:p>
        </p:txBody>
      </p:sp>
      <p:sp>
        <p:nvSpPr>
          <p:cNvPr id="13" name="Rectangle 5"/>
          <p:cNvSpPr>
            <a:spLocks noChangeArrowheads="1"/>
          </p:cNvSpPr>
          <p:nvPr/>
        </p:nvSpPr>
        <p:spPr bwMode="auto">
          <a:xfrm>
            <a:off x="5943899" y="2991231"/>
            <a:ext cx="2979830" cy="87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6915" fontAlgn="base">
              <a:spcBef>
                <a:spcPct val="0"/>
              </a:spcBef>
              <a:spcAft>
                <a:spcPct val="0"/>
              </a:spcAft>
              <a:buNone/>
            </a:pPr>
            <a:r>
              <a:rPr lang="en-US" altLang="vi-VN" sz="2590" b="1">
                <a:solidFill>
                  <a:srgbClr val="000000"/>
                </a:solidFill>
                <a:latin typeface="Times New Roman" panose="02020603050405020304" pitchFamily="18" charset="0"/>
                <a:cs typeface="Calibri" panose="020F0502020204030204" charset="0"/>
              </a:rPr>
              <a:t>b</a:t>
            </a:r>
            <a:r>
              <a:rPr lang="vi-VN" altLang="vi-VN" sz="2590" b="1">
                <a:solidFill>
                  <a:srgbClr val="000000"/>
                </a:solidFill>
                <a:latin typeface="Times New Roman" panose="02020603050405020304" pitchFamily="18" charset="0"/>
                <a:cs typeface="Calibri" panose="020F0502020204030204" charset="0"/>
              </a:rPr>
              <a:t>)</a:t>
            </a:r>
            <a:r>
              <a:rPr lang="en-US" altLang="vi-VN" sz="2590" b="1">
                <a:solidFill>
                  <a:srgbClr val="000000"/>
                </a:solidFill>
                <a:latin typeface="Times New Roman" panose="02020603050405020304" pitchFamily="18" charset="0"/>
                <a:cs typeface="Calibri" panose="020F0502020204030204" charset="0"/>
              </a:rPr>
              <a:t>  </a:t>
            </a:r>
            <a:r>
              <a:rPr lang="vi-VN" altLang="vi-VN" sz="2590" b="1">
                <a:solidFill>
                  <a:srgbClr val="000000"/>
                </a:solidFill>
                <a:latin typeface="Times New Roman" panose="02020603050405020304" pitchFamily="18" charset="0"/>
                <a:cs typeface="Calibri" panose="020F0502020204030204" charset="0"/>
              </a:rPr>
              <a:t>GHĐ</a:t>
            </a:r>
            <a:r>
              <a:rPr lang="en-US" altLang="vi-VN" sz="2590" b="1">
                <a:solidFill>
                  <a:srgbClr val="000000"/>
                </a:solidFill>
                <a:latin typeface="Times New Roman" panose="02020603050405020304" pitchFamily="18" charset="0"/>
                <a:cs typeface="Calibri" panose="020F0502020204030204" charset="0"/>
              </a:rPr>
              <a:t>  </a:t>
            </a:r>
            <a:r>
              <a:rPr lang="vi-VN" altLang="vi-VN" sz="2590" b="1">
                <a:solidFill>
                  <a:srgbClr val="000000"/>
                </a:solidFill>
                <a:latin typeface="Times New Roman" panose="02020603050405020304" pitchFamily="18" charset="0"/>
                <a:cs typeface="Calibri" panose="020F0502020204030204" charset="0"/>
              </a:rPr>
              <a:t>: </a:t>
            </a:r>
            <a:r>
              <a:rPr lang="en-US" altLang="vi-VN" sz="2590" b="1">
                <a:solidFill>
                  <a:srgbClr val="000000"/>
                </a:solidFill>
                <a:latin typeface="Times New Roman" panose="02020603050405020304" pitchFamily="18" charset="0"/>
                <a:cs typeface="Calibri" panose="020F0502020204030204" charset="0"/>
              </a:rPr>
              <a:t>10cm    </a:t>
            </a:r>
          </a:p>
          <a:p>
            <a:pPr defTabSz="716915" fontAlgn="base">
              <a:spcBef>
                <a:spcPct val="0"/>
              </a:spcBef>
              <a:spcAft>
                <a:spcPct val="0"/>
              </a:spcAft>
              <a:buNone/>
            </a:pPr>
            <a:r>
              <a:rPr lang="en-US" altLang="vi-VN" sz="2590" b="1">
                <a:solidFill>
                  <a:srgbClr val="000000"/>
                </a:solidFill>
                <a:latin typeface="Times New Roman" panose="02020603050405020304" pitchFamily="18" charset="0"/>
                <a:cs typeface="Calibri" panose="020F0502020204030204" charset="0"/>
              </a:rPr>
              <a:t>     </a:t>
            </a:r>
            <a:r>
              <a:rPr lang="vi-VN" altLang="vi-VN" sz="2590" b="1">
                <a:solidFill>
                  <a:srgbClr val="000000"/>
                </a:solidFill>
                <a:latin typeface="Times New Roman" panose="02020603050405020304" pitchFamily="18" charset="0"/>
                <a:cs typeface="Calibri" panose="020F0502020204030204" charset="0"/>
              </a:rPr>
              <a:t>ĐCNN:</a:t>
            </a:r>
            <a:r>
              <a:rPr lang="en-US" altLang="vi-VN" sz="2590" b="1">
                <a:solidFill>
                  <a:srgbClr val="000000"/>
                </a:solidFill>
                <a:latin typeface="Times New Roman" panose="02020603050405020304" pitchFamily="18" charset="0"/>
                <a:cs typeface="Calibri" panose="020F0502020204030204" charset="0"/>
              </a:rPr>
              <a:t> 0,1cm </a:t>
            </a:r>
            <a:endParaRPr lang="vi-VN" altLang="vi-VN" sz="1645" b="1">
              <a:solidFill>
                <a:srgbClr val="000000"/>
              </a:solidFill>
              <a:latin typeface="Calibri" panose="020F0502020204030204" charset="0"/>
              <a:cs typeface="Calibri" panose="020F0502020204030204" charset="0"/>
            </a:endParaRPr>
          </a:p>
        </p:txBody>
      </p:sp>
      <p:grpSp>
        <p:nvGrpSpPr>
          <p:cNvPr id="8" name="Group 3"/>
          <p:cNvGrpSpPr/>
          <p:nvPr/>
        </p:nvGrpSpPr>
        <p:grpSpPr bwMode="auto">
          <a:xfrm>
            <a:off x="160543" y="2971534"/>
            <a:ext cx="5037978" cy="975911"/>
            <a:chOff x="555507" y="5177299"/>
            <a:chExt cx="8563863" cy="1658152"/>
          </a:xfrm>
        </p:grpSpPr>
        <p:pic>
          <p:nvPicPr>
            <p:cNvPr id="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367" y="5827339"/>
              <a:ext cx="7746003"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p:cNvSpPr>
              <a:spLocks noChangeArrowheads="1"/>
            </p:cNvSpPr>
            <p:nvPr/>
          </p:nvSpPr>
          <p:spPr bwMode="auto">
            <a:xfrm>
              <a:off x="555507" y="5177299"/>
              <a:ext cx="837976" cy="1331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defTabSz="716915" fontAlgn="base">
                <a:spcBef>
                  <a:spcPct val="0"/>
                </a:spcBef>
                <a:spcAft>
                  <a:spcPct val="0"/>
                </a:spcAft>
                <a:buNone/>
              </a:pPr>
              <a:r>
                <a:rPr lang="en-US" altLang="vi-VN" sz="2470" b="1">
                  <a:solidFill>
                    <a:srgbClr val="FF0000"/>
                  </a:solidFill>
                  <a:latin typeface="Times New Roman" panose="02020603050405020304" pitchFamily="18" charset="0"/>
                  <a:cs typeface="Times New Roman" panose="02020603050405020304" pitchFamily="18" charset="0"/>
                </a:rPr>
                <a:t>  </a:t>
              </a:r>
              <a:r>
                <a:rPr lang="en-US" altLang="vi-VN" sz="2120">
                  <a:solidFill>
                    <a:srgbClr val="000000"/>
                  </a:solidFill>
                  <a:latin typeface="Times New Roman" panose="02020603050405020304" pitchFamily="18" charset="0"/>
                  <a:cs typeface="Times New Roman" panose="02020603050405020304" pitchFamily="18" charset="0"/>
                </a:rPr>
                <a:t>c)</a:t>
              </a:r>
              <a:endParaRPr lang="en-US" altLang="vi-VN" sz="2470" i="1">
                <a:solidFill>
                  <a:srgbClr val="000000"/>
                </a:solidFill>
                <a:latin typeface="Times New Roman" panose="02020603050405020304" pitchFamily="18" charset="0"/>
                <a:cs typeface="Times New Roman" panose="02020603050405020304" pitchFamily="18" charset="0"/>
              </a:endParaRPr>
            </a:p>
          </p:txBody>
        </p:sp>
      </p:grpSp>
      <p:sp>
        <p:nvSpPr>
          <p:cNvPr id="14" name="Rectangle 5"/>
          <p:cNvSpPr>
            <a:spLocks noChangeArrowheads="1"/>
          </p:cNvSpPr>
          <p:nvPr/>
        </p:nvSpPr>
        <p:spPr bwMode="auto">
          <a:xfrm>
            <a:off x="5756574" y="4653941"/>
            <a:ext cx="2979830" cy="87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6915" fontAlgn="base">
              <a:spcBef>
                <a:spcPct val="0"/>
              </a:spcBef>
              <a:spcAft>
                <a:spcPct val="0"/>
              </a:spcAft>
              <a:buNone/>
            </a:pPr>
            <a:r>
              <a:rPr lang="en-US" altLang="vi-VN" sz="2590" b="1">
                <a:solidFill>
                  <a:srgbClr val="0000CC"/>
                </a:solidFill>
                <a:latin typeface="Times New Roman" panose="02020603050405020304" pitchFamily="18" charset="0"/>
                <a:cs typeface="Calibri" panose="020F0502020204030204" charset="0"/>
              </a:rPr>
              <a:t>c</a:t>
            </a:r>
            <a:r>
              <a:rPr lang="vi-VN" altLang="vi-VN" sz="2590" b="1">
                <a:solidFill>
                  <a:srgbClr val="0000CC"/>
                </a:solidFill>
                <a:latin typeface="Times New Roman" panose="02020603050405020304" pitchFamily="18" charset="0"/>
                <a:cs typeface="Calibri" panose="020F0502020204030204" charset="0"/>
              </a:rPr>
              <a:t>)</a:t>
            </a:r>
            <a:r>
              <a:rPr lang="en-US" altLang="vi-VN" sz="2590" b="1">
                <a:solidFill>
                  <a:srgbClr val="0000CC"/>
                </a:solidFill>
                <a:latin typeface="Times New Roman" panose="02020603050405020304" pitchFamily="18" charset="0"/>
                <a:cs typeface="Calibri" panose="020F0502020204030204" charset="0"/>
              </a:rPr>
              <a:t>  </a:t>
            </a:r>
            <a:r>
              <a:rPr lang="vi-VN" altLang="vi-VN" sz="2590" b="1">
                <a:solidFill>
                  <a:srgbClr val="0000CC"/>
                </a:solidFill>
                <a:latin typeface="Times New Roman" panose="02020603050405020304" pitchFamily="18" charset="0"/>
                <a:cs typeface="Calibri" panose="020F0502020204030204" charset="0"/>
              </a:rPr>
              <a:t>GHĐ</a:t>
            </a:r>
            <a:r>
              <a:rPr lang="en-US" altLang="vi-VN" sz="2590" b="1">
                <a:solidFill>
                  <a:srgbClr val="0000CC"/>
                </a:solidFill>
                <a:latin typeface="Times New Roman" panose="02020603050405020304" pitchFamily="18" charset="0"/>
                <a:cs typeface="Calibri" panose="020F0502020204030204" charset="0"/>
              </a:rPr>
              <a:t>  </a:t>
            </a:r>
            <a:r>
              <a:rPr lang="vi-VN" altLang="vi-VN" sz="2590" b="1">
                <a:solidFill>
                  <a:srgbClr val="0000CC"/>
                </a:solidFill>
                <a:latin typeface="Times New Roman" panose="02020603050405020304" pitchFamily="18" charset="0"/>
                <a:cs typeface="Calibri" panose="020F0502020204030204" charset="0"/>
              </a:rPr>
              <a:t>: </a:t>
            </a:r>
            <a:r>
              <a:rPr lang="en-US" altLang="vi-VN" sz="2590" b="1">
                <a:solidFill>
                  <a:srgbClr val="0000CC"/>
                </a:solidFill>
                <a:latin typeface="Times New Roman" panose="02020603050405020304" pitchFamily="18" charset="0"/>
                <a:cs typeface="Calibri" panose="020F0502020204030204" charset="0"/>
              </a:rPr>
              <a:t>15cm    </a:t>
            </a:r>
          </a:p>
          <a:p>
            <a:pPr defTabSz="716915" fontAlgn="base">
              <a:spcBef>
                <a:spcPct val="0"/>
              </a:spcBef>
              <a:spcAft>
                <a:spcPct val="0"/>
              </a:spcAft>
              <a:buNone/>
            </a:pPr>
            <a:r>
              <a:rPr lang="en-US" altLang="vi-VN" sz="2590" b="1">
                <a:solidFill>
                  <a:srgbClr val="0000CC"/>
                </a:solidFill>
                <a:latin typeface="Times New Roman" panose="02020603050405020304" pitchFamily="18" charset="0"/>
                <a:cs typeface="Calibri" panose="020F0502020204030204" charset="0"/>
              </a:rPr>
              <a:t>     </a:t>
            </a:r>
            <a:r>
              <a:rPr lang="vi-VN" altLang="vi-VN" sz="2590" b="1">
                <a:solidFill>
                  <a:srgbClr val="0000CC"/>
                </a:solidFill>
                <a:latin typeface="Times New Roman" panose="02020603050405020304" pitchFamily="18" charset="0"/>
                <a:cs typeface="Calibri" panose="020F0502020204030204" charset="0"/>
              </a:rPr>
              <a:t>ĐCNN:</a:t>
            </a:r>
            <a:r>
              <a:rPr lang="en-US" altLang="vi-VN" sz="2590" b="1">
                <a:solidFill>
                  <a:srgbClr val="0000CC"/>
                </a:solidFill>
                <a:latin typeface="Times New Roman" panose="02020603050405020304" pitchFamily="18" charset="0"/>
                <a:cs typeface="Calibri" panose="020F0502020204030204" charset="0"/>
              </a:rPr>
              <a:t> 1cm </a:t>
            </a:r>
            <a:endParaRPr lang="vi-VN" altLang="vi-VN" sz="1645" b="1">
              <a:solidFill>
                <a:srgbClr val="0000CC"/>
              </a:solidFill>
              <a:latin typeface="Calibri" panose="020F0502020204030204" charset="0"/>
              <a:cs typeface="Calibri" panose="020F0502020204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ChangeArrowheads="1"/>
          </p:cNvSpPr>
          <p:nvPr/>
        </p:nvSpPr>
        <p:spPr>
          <a:xfrm>
            <a:off x="807780" y="567551"/>
            <a:ext cx="3170464" cy="425635"/>
          </a:xfrm>
          <a:prstGeom prst="rect">
            <a:avLst/>
          </a:prstGeom>
        </p:spPr>
        <p:txBody>
          <a:bodyPr vert="horz" lIns="53788" tIns="26894" rIns="53788" bIns="26894" rtlCol="0" anchor="ctr">
            <a:normAutofit/>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defTabSz="860425"/>
            <a:r>
              <a:rPr lang="en-US" altLang="vi-VN" sz="2590" b="1" dirty="0">
                <a:solidFill>
                  <a:srgbClr val="FF0000"/>
                </a:solidFill>
                <a:latin typeface="Times New Roman" panose="02020603050405020304" pitchFamily="18" charset="0"/>
                <a:cs typeface="Times New Roman" panose="02020603050405020304" pitchFamily="18" charset="0"/>
              </a:rPr>
              <a:t>II. </a:t>
            </a:r>
            <a:r>
              <a:rPr lang="vi-VN" altLang="vi-VN" sz="2590" b="1" dirty="0">
                <a:solidFill>
                  <a:srgbClr val="FF0000"/>
                </a:solidFill>
                <a:latin typeface="Times New Roman" panose="02020603050405020304" pitchFamily="18" charset="0"/>
                <a:cs typeface="Times New Roman" panose="02020603050405020304" pitchFamily="18" charset="0"/>
              </a:rPr>
              <a:t>Dụng cụ đ</a:t>
            </a:r>
            <a:r>
              <a:rPr lang="en-US" altLang="vi-VN" sz="2590" b="1" dirty="0">
                <a:solidFill>
                  <a:srgbClr val="FF0000"/>
                </a:solidFill>
                <a:latin typeface="Times New Roman" panose="02020603050405020304" pitchFamily="18" charset="0"/>
                <a:cs typeface="Times New Roman" panose="02020603050405020304" pitchFamily="18" charset="0"/>
              </a:rPr>
              <a:t>o </a:t>
            </a:r>
            <a:r>
              <a:rPr lang="en-US" altLang="vi-VN" sz="2590" b="1" dirty="0" err="1">
                <a:solidFill>
                  <a:srgbClr val="FF0000"/>
                </a:solidFill>
                <a:latin typeface="Times New Roman" panose="02020603050405020304" pitchFamily="18" charset="0"/>
                <a:cs typeface="Times New Roman" panose="02020603050405020304" pitchFamily="18" charset="0"/>
              </a:rPr>
              <a:t>độ</a:t>
            </a:r>
            <a:r>
              <a:rPr lang="en-US" altLang="vi-VN" sz="2590" b="1" dirty="0">
                <a:solidFill>
                  <a:srgbClr val="FF0000"/>
                </a:solidFill>
                <a:latin typeface="Times New Roman" panose="02020603050405020304" pitchFamily="18" charset="0"/>
                <a:cs typeface="Times New Roman" panose="02020603050405020304" pitchFamily="18" charset="0"/>
              </a:rPr>
              <a:t> </a:t>
            </a:r>
            <a:r>
              <a:rPr lang="en-US" altLang="vi-VN" sz="2590" b="1" dirty="0" err="1">
                <a:solidFill>
                  <a:srgbClr val="FF0000"/>
                </a:solidFill>
                <a:latin typeface="Times New Roman" panose="02020603050405020304" pitchFamily="18" charset="0"/>
                <a:cs typeface="Times New Roman" panose="02020603050405020304" pitchFamily="18" charset="0"/>
              </a:rPr>
              <a:t>dài</a:t>
            </a:r>
            <a:endParaRPr lang="vi-VN" altLang="vi-VN" sz="2590" b="1" dirty="0">
              <a:solidFill>
                <a:srgbClr val="FF0000"/>
              </a:solidFill>
              <a:latin typeface="Times New Roman" panose="02020603050405020304" pitchFamily="18" charset="0"/>
              <a:cs typeface="Times New Roman" panose="02020603050405020304" pitchFamily="18" charset="0"/>
            </a:endParaRPr>
          </a:p>
        </p:txBody>
      </p:sp>
      <p:sp>
        <p:nvSpPr>
          <p:cNvPr id="5" name="Rectangle 5"/>
          <p:cNvSpPr>
            <a:spLocks noChangeArrowheads="1"/>
          </p:cNvSpPr>
          <p:nvPr/>
        </p:nvSpPr>
        <p:spPr bwMode="auto">
          <a:xfrm>
            <a:off x="954402" y="1066800"/>
            <a:ext cx="5647055" cy="470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9" tIns="50944" rIns="101889" bIns="50944"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b="1" dirty="0" smtClean="0">
                <a:solidFill>
                  <a:srgbClr val="FF0000"/>
                </a:solidFill>
                <a:latin typeface="Times New Roman" panose="02020603050405020304" pitchFamily="18" charset="0"/>
                <a:cs typeface="Times New Roman" panose="02020603050405020304" pitchFamily="18" charset="0"/>
              </a:rPr>
              <a:t> </a:t>
            </a:r>
            <a:r>
              <a:rPr lang="en-US" altLang="vi-VN" sz="2400" b="1" dirty="0">
                <a:solidFill>
                  <a:srgbClr val="FF0000"/>
                </a:solidFill>
                <a:latin typeface="Times New Roman" panose="02020603050405020304" pitchFamily="18" charset="0"/>
                <a:cs typeface="Times New Roman" panose="02020603050405020304" pitchFamily="18" charset="0"/>
              </a:rPr>
              <a:t>1: </a:t>
            </a:r>
            <a:r>
              <a:rPr lang="en-US" altLang="vi-VN" sz="2400" b="1" dirty="0" err="1">
                <a:solidFill>
                  <a:srgbClr val="FF0000"/>
                </a:solidFill>
                <a:latin typeface="Times New Roman" panose="02020603050405020304" pitchFamily="18" charset="0"/>
                <a:cs typeface="Times New Roman" panose="02020603050405020304" pitchFamily="18" charset="0"/>
              </a:rPr>
              <a:t>Kể</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tên</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các</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loại</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th</a:t>
            </a:r>
            <a:r>
              <a:rPr lang="vi-VN" altLang="vi-VN" sz="2400" b="1" dirty="0">
                <a:solidFill>
                  <a:srgbClr val="FF0000"/>
                </a:solidFill>
                <a:latin typeface="Times New Roman" panose="02020603050405020304" pitchFamily="18" charset="0"/>
                <a:cs typeface="Times New Roman" panose="02020603050405020304" pitchFamily="18" charset="0"/>
              </a:rPr>
              <a:t>ư</a:t>
            </a:r>
            <a:r>
              <a:rPr lang="en-US" altLang="vi-VN" sz="2400" b="1" dirty="0" err="1">
                <a:solidFill>
                  <a:srgbClr val="FF0000"/>
                </a:solidFill>
                <a:latin typeface="Times New Roman" panose="02020603050405020304" pitchFamily="18" charset="0"/>
                <a:cs typeface="Times New Roman" panose="02020603050405020304" pitchFamily="18" charset="0"/>
              </a:rPr>
              <a:t>ớc</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smtClean="0">
                <a:solidFill>
                  <a:srgbClr val="FF0000"/>
                </a:solidFill>
                <a:latin typeface="Times New Roman" panose="02020603050405020304" pitchFamily="18" charset="0"/>
                <a:cs typeface="Times New Roman" panose="02020603050405020304" pitchFamily="18" charset="0"/>
              </a:rPr>
              <a:t>:  </a:t>
            </a:r>
            <a:endParaRPr lang="en-US" altLang="vi-VN" sz="2400" b="1" i="1"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a:spLocks noChangeArrowheads="1"/>
          </p:cNvSpPr>
          <p:nvPr/>
        </p:nvSpPr>
        <p:spPr bwMode="auto">
          <a:xfrm>
            <a:off x="973263" y="1447800"/>
            <a:ext cx="6580655" cy="45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defTabSz="716915" fontAlgn="base">
              <a:spcBef>
                <a:spcPct val="0"/>
              </a:spcBef>
              <a:spcAft>
                <a:spcPct val="0"/>
              </a:spcAft>
              <a:buNone/>
            </a:pPr>
            <a:r>
              <a:rPr lang="en-US" altLang="vi-VN" sz="2470" b="1" dirty="0">
                <a:solidFill>
                  <a:srgbClr val="FF0000"/>
                </a:solidFill>
                <a:latin typeface="Times New Roman" panose="02020603050405020304" pitchFamily="18" charset="0"/>
                <a:cs typeface="Times New Roman" panose="02020603050405020304" pitchFamily="18" charset="0"/>
              </a:rPr>
              <a:t> 2. </a:t>
            </a:r>
            <a:r>
              <a:rPr lang="en-US" altLang="vi-VN" sz="2470" b="1" dirty="0" err="1">
                <a:solidFill>
                  <a:srgbClr val="FF0000"/>
                </a:solidFill>
                <a:latin typeface="Times New Roman" panose="02020603050405020304" pitchFamily="18" charset="0"/>
                <a:cs typeface="Times New Roman" panose="02020603050405020304" pitchFamily="18" charset="0"/>
              </a:rPr>
              <a:t>Xác</a:t>
            </a:r>
            <a:r>
              <a:rPr lang="en-US" altLang="vi-VN" sz="2470" b="1" dirty="0">
                <a:solidFill>
                  <a:srgbClr val="FF0000"/>
                </a:solidFill>
                <a:latin typeface="Times New Roman" panose="02020603050405020304" pitchFamily="18" charset="0"/>
                <a:cs typeface="Times New Roman" panose="02020603050405020304" pitchFamily="18" charset="0"/>
              </a:rPr>
              <a:t> </a:t>
            </a:r>
            <a:r>
              <a:rPr lang="en-US" altLang="vi-VN" sz="2470" b="1" dirty="0" err="1">
                <a:solidFill>
                  <a:srgbClr val="FF0000"/>
                </a:solidFill>
                <a:latin typeface="Times New Roman" panose="02020603050405020304" pitchFamily="18" charset="0"/>
                <a:cs typeface="Times New Roman" panose="02020603050405020304" pitchFamily="18" charset="0"/>
              </a:rPr>
              <a:t>định</a:t>
            </a:r>
            <a:r>
              <a:rPr lang="en-US" altLang="vi-VN" sz="2470" b="1" dirty="0">
                <a:solidFill>
                  <a:srgbClr val="FF0000"/>
                </a:solidFill>
                <a:latin typeface="Times New Roman" panose="02020603050405020304" pitchFamily="18" charset="0"/>
                <a:cs typeface="Times New Roman" panose="02020603050405020304" pitchFamily="18" charset="0"/>
              </a:rPr>
              <a:t> GHĐ </a:t>
            </a:r>
            <a:r>
              <a:rPr lang="en-US" altLang="vi-VN" sz="2470" b="1" dirty="0" err="1">
                <a:solidFill>
                  <a:srgbClr val="FF0000"/>
                </a:solidFill>
                <a:latin typeface="Times New Roman" panose="02020603050405020304" pitchFamily="18" charset="0"/>
                <a:cs typeface="Times New Roman" panose="02020603050405020304" pitchFamily="18" charset="0"/>
              </a:rPr>
              <a:t>và</a:t>
            </a:r>
            <a:r>
              <a:rPr lang="en-US" altLang="vi-VN" sz="2470" b="1" dirty="0">
                <a:solidFill>
                  <a:srgbClr val="FF0000"/>
                </a:solidFill>
                <a:latin typeface="Times New Roman" panose="02020603050405020304" pitchFamily="18" charset="0"/>
                <a:cs typeface="Times New Roman" panose="02020603050405020304" pitchFamily="18" charset="0"/>
              </a:rPr>
              <a:t> ĐCNN </a:t>
            </a:r>
            <a:r>
              <a:rPr lang="en-US" altLang="vi-VN" sz="2470" b="1" dirty="0" err="1">
                <a:solidFill>
                  <a:srgbClr val="FF0000"/>
                </a:solidFill>
                <a:latin typeface="Times New Roman" panose="02020603050405020304" pitchFamily="18" charset="0"/>
                <a:cs typeface="Times New Roman" panose="02020603050405020304" pitchFamily="18" charset="0"/>
              </a:rPr>
              <a:t>của</a:t>
            </a:r>
            <a:r>
              <a:rPr lang="en-US" altLang="vi-VN" sz="2470" b="1" dirty="0">
                <a:solidFill>
                  <a:srgbClr val="FF0000"/>
                </a:solidFill>
                <a:latin typeface="Times New Roman" panose="02020603050405020304" pitchFamily="18" charset="0"/>
                <a:cs typeface="Times New Roman" panose="02020603050405020304" pitchFamily="18" charset="0"/>
              </a:rPr>
              <a:t> </a:t>
            </a:r>
            <a:r>
              <a:rPr lang="en-US" altLang="vi-VN" sz="2470" b="1" dirty="0" err="1">
                <a:solidFill>
                  <a:srgbClr val="FF0000"/>
                </a:solidFill>
                <a:latin typeface="Times New Roman" panose="02020603050405020304" pitchFamily="18" charset="0"/>
                <a:cs typeface="Times New Roman" panose="02020603050405020304" pitchFamily="18" charset="0"/>
              </a:rPr>
              <a:t>các</a:t>
            </a:r>
            <a:r>
              <a:rPr lang="en-US" altLang="vi-VN" sz="2470" b="1" dirty="0">
                <a:solidFill>
                  <a:srgbClr val="FF0000"/>
                </a:solidFill>
                <a:latin typeface="Times New Roman" panose="02020603050405020304" pitchFamily="18" charset="0"/>
                <a:cs typeface="Times New Roman" panose="02020603050405020304" pitchFamily="18" charset="0"/>
              </a:rPr>
              <a:t> </a:t>
            </a:r>
            <a:r>
              <a:rPr lang="en-US" altLang="vi-VN" sz="2470" b="1" dirty="0" err="1">
                <a:solidFill>
                  <a:srgbClr val="FF0000"/>
                </a:solidFill>
                <a:latin typeface="Times New Roman" panose="02020603050405020304" pitchFamily="18" charset="0"/>
                <a:cs typeface="Times New Roman" panose="02020603050405020304" pitchFamily="18" charset="0"/>
              </a:rPr>
              <a:t>th</a:t>
            </a:r>
            <a:r>
              <a:rPr lang="vi-VN" altLang="vi-VN" sz="2470" b="1" dirty="0">
                <a:solidFill>
                  <a:srgbClr val="FF0000"/>
                </a:solidFill>
                <a:latin typeface="Times New Roman" panose="02020603050405020304" pitchFamily="18" charset="0"/>
                <a:cs typeface="Times New Roman" panose="02020603050405020304" pitchFamily="18" charset="0"/>
              </a:rPr>
              <a:t>ư</a:t>
            </a:r>
            <a:r>
              <a:rPr lang="en-US" altLang="vi-VN" sz="2470" b="1" dirty="0" err="1">
                <a:solidFill>
                  <a:srgbClr val="FF0000"/>
                </a:solidFill>
                <a:latin typeface="Times New Roman" panose="02020603050405020304" pitchFamily="18" charset="0"/>
                <a:cs typeface="Times New Roman" panose="02020603050405020304" pitchFamily="18" charset="0"/>
              </a:rPr>
              <a:t>ớc</a:t>
            </a:r>
            <a:r>
              <a:rPr lang="en-US" altLang="vi-VN" sz="2470" b="1" dirty="0">
                <a:solidFill>
                  <a:srgbClr val="FF0000"/>
                </a:solidFill>
                <a:latin typeface="Times New Roman" panose="02020603050405020304" pitchFamily="18" charset="0"/>
                <a:cs typeface="Times New Roman" panose="02020603050405020304" pitchFamily="18" charset="0"/>
              </a:rPr>
              <a:t> </a:t>
            </a:r>
            <a:r>
              <a:rPr lang="en-US" altLang="vi-VN" sz="2470" b="1" dirty="0" err="1">
                <a:solidFill>
                  <a:srgbClr val="FF0000"/>
                </a:solidFill>
                <a:latin typeface="Times New Roman" panose="02020603050405020304" pitchFamily="18" charset="0"/>
                <a:cs typeface="Times New Roman" panose="02020603050405020304" pitchFamily="18" charset="0"/>
              </a:rPr>
              <a:t>sau</a:t>
            </a:r>
            <a:r>
              <a:rPr lang="en-US" altLang="vi-VN" sz="2470" b="1" dirty="0">
                <a:solidFill>
                  <a:srgbClr val="FF0000"/>
                </a:solidFill>
                <a:latin typeface="Times New Roman" panose="02020603050405020304" pitchFamily="18" charset="0"/>
                <a:cs typeface="Times New Roman" panose="02020603050405020304" pitchFamily="18" charset="0"/>
              </a:rPr>
              <a:t>:</a:t>
            </a:r>
            <a:endParaRPr lang="en-US" altLang="vi-VN" sz="2470" b="1" i="1" dirty="0">
              <a:solidFill>
                <a:srgbClr val="FF0000"/>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265294" y="2194785"/>
            <a:ext cx="7996591" cy="472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9" tIns="50944" rIns="101889" bIns="50944"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6915" fontAlgn="base">
              <a:spcBef>
                <a:spcPct val="0"/>
              </a:spcBef>
              <a:spcAft>
                <a:spcPct val="0"/>
              </a:spcAft>
              <a:buNone/>
            </a:pPr>
            <a:r>
              <a:rPr lang="en-US" altLang="vi-VN" sz="2400" b="1" dirty="0" smtClean="0">
                <a:solidFill>
                  <a:srgbClr val="0000FF"/>
                </a:solidFill>
                <a:latin typeface="Times New Roman" panose="02020603050405020304" pitchFamily="18" charset="0"/>
                <a:cs typeface="Times New Roman" panose="02020603050405020304" pitchFamily="18" charset="0"/>
              </a:rPr>
              <a:t> -</a:t>
            </a:r>
            <a:r>
              <a:rPr lang="vi-VN" altLang="vi-VN" sz="2400" b="1" dirty="0" smtClean="0">
                <a:solidFill>
                  <a:srgbClr val="0000FF"/>
                </a:solidFill>
                <a:latin typeface="Times New Roman" panose="02020603050405020304" pitchFamily="18" charset="0"/>
                <a:cs typeface="Times New Roman" panose="02020603050405020304" pitchFamily="18" charset="0"/>
              </a:rPr>
              <a:t>GHĐ là chiều </a:t>
            </a:r>
            <a:r>
              <a:rPr lang="fr-FR" altLang="vi-VN" sz="2400" b="1" dirty="0" err="1" smtClean="0">
                <a:solidFill>
                  <a:srgbClr val="0000FF"/>
                </a:solidFill>
                <a:latin typeface="Times New Roman" panose="02020603050405020304" pitchFamily="18" charset="0"/>
                <a:cs typeface="Times New Roman" panose="02020603050405020304" pitchFamily="18" charset="0"/>
              </a:rPr>
              <a:t>dài</a:t>
            </a:r>
            <a:r>
              <a:rPr lang="fr-FR" altLang="vi-VN" sz="2400" b="1" dirty="0" smtClean="0">
                <a:solidFill>
                  <a:srgbClr val="0000FF"/>
                </a:solidFill>
                <a:latin typeface="Times New Roman" panose="02020603050405020304" pitchFamily="18" charset="0"/>
                <a:cs typeface="Times New Roman" panose="02020603050405020304" pitchFamily="18" charset="0"/>
              </a:rPr>
              <a:t> </a:t>
            </a:r>
            <a:r>
              <a:rPr lang="fr-FR" altLang="vi-VN" sz="2400" b="1" dirty="0" err="1">
                <a:solidFill>
                  <a:srgbClr val="0000FF"/>
                </a:solidFill>
                <a:latin typeface="Times New Roman" panose="02020603050405020304" pitchFamily="18" charset="0"/>
                <a:cs typeface="Times New Roman" panose="02020603050405020304" pitchFamily="18" charset="0"/>
              </a:rPr>
              <a:t>lớn</a:t>
            </a:r>
            <a:r>
              <a:rPr lang="fr-FR" altLang="vi-VN" sz="2400" b="1" dirty="0">
                <a:solidFill>
                  <a:srgbClr val="0000FF"/>
                </a:solidFill>
                <a:latin typeface="Times New Roman" panose="02020603050405020304" pitchFamily="18" charset="0"/>
                <a:cs typeface="Times New Roman" panose="02020603050405020304" pitchFamily="18" charset="0"/>
              </a:rPr>
              <a:t> </a:t>
            </a:r>
            <a:r>
              <a:rPr lang="fr-FR" altLang="vi-VN" sz="2400" b="1" dirty="0" err="1">
                <a:solidFill>
                  <a:srgbClr val="0000FF"/>
                </a:solidFill>
                <a:latin typeface="Times New Roman" panose="02020603050405020304" pitchFamily="18" charset="0"/>
                <a:cs typeface="Times New Roman" panose="02020603050405020304" pitchFamily="18" charset="0"/>
              </a:rPr>
              <a:t>nhất</a:t>
            </a:r>
            <a:r>
              <a:rPr lang="fr-FR" altLang="vi-VN" sz="2400" b="1" dirty="0">
                <a:solidFill>
                  <a:srgbClr val="0000FF"/>
                </a:solidFill>
                <a:latin typeface="Times New Roman" panose="02020603050405020304" pitchFamily="18" charset="0"/>
                <a:cs typeface="Times New Roman" panose="02020603050405020304" pitchFamily="18" charset="0"/>
              </a:rPr>
              <a:t> </a:t>
            </a:r>
            <a:r>
              <a:rPr lang="fr-FR" altLang="vi-VN" sz="2400" b="1" dirty="0" err="1">
                <a:solidFill>
                  <a:srgbClr val="0000FF"/>
                </a:solidFill>
                <a:latin typeface="Times New Roman" panose="02020603050405020304" pitchFamily="18" charset="0"/>
                <a:cs typeface="Times New Roman" panose="02020603050405020304" pitchFamily="18" charset="0"/>
              </a:rPr>
              <a:t>ghi</a:t>
            </a:r>
            <a:r>
              <a:rPr lang="fr-FR" altLang="vi-VN" sz="2400" b="1" dirty="0">
                <a:solidFill>
                  <a:srgbClr val="0000FF"/>
                </a:solidFill>
                <a:latin typeface="Times New Roman" panose="02020603050405020304" pitchFamily="18" charset="0"/>
                <a:cs typeface="Times New Roman" panose="02020603050405020304" pitchFamily="18" charset="0"/>
              </a:rPr>
              <a:t> </a:t>
            </a:r>
            <a:r>
              <a:rPr lang="fr-FR" altLang="vi-VN" sz="2400" b="1" dirty="0" err="1">
                <a:solidFill>
                  <a:srgbClr val="0000FF"/>
                </a:solidFill>
                <a:latin typeface="Times New Roman" panose="02020603050405020304" pitchFamily="18" charset="0"/>
                <a:cs typeface="Times New Roman" panose="02020603050405020304" pitchFamily="18" charset="0"/>
              </a:rPr>
              <a:t>trên</a:t>
            </a:r>
            <a:r>
              <a:rPr lang="fr-FR" altLang="vi-VN" sz="2400" b="1" dirty="0">
                <a:solidFill>
                  <a:srgbClr val="0000FF"/>
                </a:solidFill>
                <a:latin typeface="Times New Roman" panose="02020603050405020304" pitchFamily="18" charset="0"/>
                <a:cs typeface="Times New Roman" panose="02020603050405020304" pitchFamily="18" charset="0"/>
              </a:rPr>
              <a:t> </a:t>
            </a:r>
            <a:r>
              <a:rPr lang="fr-FR" altLang="vi-VN" sz="2400" b="1" dirty="0" err="1">
                <a:solidFill>
                  <a:srgbClr val="0000FF"/>
                </a:solidFill>
                <a:latin typeface="Times New Roman" panose="02020603050405020304" pitchFamily="18" charset="0"/>
                <a:cs typeface="Times New Roman" panose="02020603050405020304" pitchFamily="18" charset="0"/>
              </a:rPr>
              <a:t>thước</a:t>
            </a:r>
            <a:r>
              <a:rPr lang="fr-FR" altLang="vi-VN" sz="2400" b="1" dirty="0">
                <a:solidFill>
                  <a:srgbClr val="0000FF"/>
                </a:solidFill>
                <a:latin typeface="Times New Roman" panose="02020603050405020304" pitchFamily="18" charset="0"/>
                <a:cs typeface="Times New Roman" panose="02020603050405020304" pitchFamily="18" charset="0"/>
              </a:rPr>
              <a:t>. </a:t>
            </a:r>
            <a:endParaRPr lang="en-US" altLang="vi-VN" sz="2400" b="1" i="1" dirty="0">
              <a:solidFill>
                <a:srgbClr val="0000FF"/>
              </a:solidFill>
              <a:latin typeface="Times New Roman" panose="02020603050405020304" pitchFamily="18" charset="0"/>
              <a:cs typeface="Times New Roman" panose="02020603050405020304" pitchFamily="18" charset="0"/>
            </a:endParaRPr>
          </a:p>
        </p:txBody>
      </p:sp>
      <p:sp>
        <p:nvSpPr>
          <p:cNvPr id="12" name="Rectangle 11"/>
          <p:cNvSpPr>
            <a:spLocks noChangeArrowheads="1"/>
          </p:cNvSpPr>
          <p:nvPr/>
        </p:nvSpPr>
        <p:spPr bwMode="auto">
          <a:xfrm>
            <a:off x="186494" y="1189673"/>
            <a:ext cx="8783488" cy="3426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9" tIns="50944" rIns="101889" bIns="50944"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6915" fontAlgn="base">
              <a:spcBef>
                <a:spcPct val="0"/>
              </a:spcBef>
              <a:spcAft>
                <a:spcPct val="0"/>
              </a:spcAft>
              <a:buNone/>
            </a:pPr>
            <a:r>
              <a:rPr lang="vi-VN" altLang="vi-VN" sz="2400" b="1" dirty="0" smtClean="0">
                <a:solidFill>
                  <a:srgbClr val="0000FF"/>
                </a:solidFill>
                <a:latin typeface="Times New Roman" panose="02020603050405020304" pitchFamily="18" charset="0"/>
                <a:cs typeface="Times New Roman" panose="02020603050405020304" pitchFamily="18" charset="0"/>
              </a:rPr>
              <a:t> </a:t>
            </a:r>
            <a:endParaRPr lang="en-US" altLang="vi-VN" sz="2400" b="1" dirty="0" smtClean="0">
              <a:solidFill>
                <a:srgbClr val="0000FF"/>
              </a:solidFill>
              <a:latin typeface="Times New Roman" panose="02020603050405020304" pitchFamily="18" charset="0"/>
              <a:cs typeface="Times New Roman" panose="02020603050405020304" pitchFamily="18" charset="0"/>
            </a:endParaRPr>
          </a:p>
          <a:p>
            <a:pPr algn="just" defTabSz="716915" fontAlgn="base">
              <a:spcBef>
                <a:spcPct val="0"/>
              </a:spcBef>
              <a:spcAft>
                <a:spcPct val="0"/>
              </a:spcAft>
              <a:buNone/>
            </a:pPr>
            <a:endParaRPr lang="en-US" altLang="vi-VN" sz="2400" b="1" dirty="0" smtClean="0">
              <a:solidFill>
                <a:srgbClr val="0000FF"/>
              </a:solidFill>
              <a:latin typeface="Times New Roman" panose="02020603050405020304" pitchFamily="18" charset="0"/>
              <a:cs typeface="Times New Roman" panose="02020603050405020304" pitchFamily="18" charset="0"/>
            </a:endParaRPr>
          </a:p>
          <a:p>
            <a:pPr algn="just" defTabSz="716915" fontAlgn="base">
              <a:spcBef>
                <a:spcPct val="0"/>
              </a:spcBef>
              <a:spcAft>
                <a:spcPct val="0"/>
              </a:spcAft>
              <a:buNone/>
            </a:pPr>
            <a:r>
              <a:rPr lang="en-US" altLang="vi-VN" sz="2400" b="1" dirty="0" smtClean="0">
                <a:solidFill>
                  <a:srgbClr val="0000FF"/>
                </a:solidFill>
                <a:latin typeface="Times New Roman" panose="02020603050405020304" pitchFamily="18" charset="0"/>
                <a:cs typeface="Times New Roman" panose="02020603050405020304" pitchFamily="18" charset="0"/>
              </a:rPr>
              <a:t> </a:t>
            </a:r>
          </a:p>
          <a:p>
            <a:pPr algn="just" defTabSz="716915" fontAlgn="base">
              <a:spcBef>
                <a:spcPct val="0"/>
              </a:spcBef>
              <a:spcAft>
                <a:spcPct val="0"/>
              </a:spcAft>
              <a:buNone/>
            </a:pPr>
            <a:r>
              <a:rPr lang="vi-VN" altLang="vi-VN" sz="2400" b="1" dirty="0" smtClean="0">
                <a:solidFill>
                  <a:srgbClr val="0000FF"/>
                </a:solidFill>
                <a:latin typeface="Times New Roman" panose="02020603050405020304" pitchFamily="18" charset="0"/>
                <a:cs typeface="Times New Roman" panose="02020603050405020304" pitchFamily="18" charset="0"/>
              </a:rPr>
              <a:t> </a:t>
            </a:r>
            <a:r>
              <a:rPr lang="en-US" altLang="vi-VN" sz="2400" b="1" dirty="0" smtClean="0">
                <a:solidFill>
                  <a:srgbClr val="0000FF"/>
                </a:solidFill>
                <a:latin typeface="Times New Roman" panose="02020603050405020304" pitchFamily="18" charset="0"/>
                <a:cs typeface="Times New Roman" panose="02020603050405020304" pitchFamily="18" charset="0"/>
              </a:rPr>
              <a:t> </a:t>
            </a:r>
          </a:p>
          <a:p>
            <a:pPr algn="just" defTabSz="716915" fontAlgn="base">
              <a:spcBef>
                <a:spcPct val="0"/>
              </a:spcBef>
              <a:spcAft>
                <a:spcPct val="0"/>
              </a:spcAft>
              <a:buNone/>
            </a:pP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smtClean="0">
                <a:solidFill>
                  <a:srgbClr val="0000FF"/>
                </a:solidFill>
                <a:latin typeface="Times New Roman" panose="02020603050405020304" pitchFamily="18" charset="0"/>
                <a:cs typeface="Times New Roman" panose="02020603050405020304" pitchFamily="18" charset="0"/>
              </a:rPr>
              <a:t> </a:t>
            </a:r>
            <a:r>
              <a:rPr lang="vi-VN" altLang="vi-VN" sz="2400" b="1" dirty="0" smtClean="0">
                <a:solidFill>
                  <a:srgbClr val="0000FF"/>
                </a:solidFill>
                <a:latin typeface="Times New Roman" panose="02020603050405020304" pitchFamily="18" charset="0"/>
                <a:cs typeface="Times New Roman" panose="02020603050405020304" pitchFamily="18" charset="0"/>
              </a:rPr>
              <a:t>-ĐCNN của thước là chiều dài g</a:t>
            </a:r>
            <a:r>
              <a:rPr lang="en-US" altLang="vi-VN" sz="2400" b="1" dirty="0" err="1" smtClean="0">
                <a:solidFill>
                  <a:srgbClr val="0000FF"/>
                </a:solidFill>
                <a:latin typeface="Times New Roman" panose="02020603050405020304" pitchFamily="18" charset="0"/>
                <a:cs typeface="Times New Roman" panose="02020603050405020304" pitchFamily="18" charset="0"/>
              </a:rPr>
              <a:t>i</a:t>
            </a:r>
            <a:r>
              <a:rPr lang="vi-VN" altLang="vi-VN" sz="2400" b="1" dirty="0" smtClean="0">
                <a:solidFill>
                  <a:srgbClr val="0000FF"/>
                </a:solidFill>
                <a:latin typeface="Times New Roman" panose="02020603050405020304" pitchFamily="18" charset="0"/>
                <a:cs typeface="Times New Roman" panose="02020603050405020304" pitchFamily="18" charset="0"/>
              </a:rPr>
              <a:t>ữa 2 vạch chia liên tiếp trên thước</a:t>
            </a:r>
            <a:r>
              <a:rPr lang="en-US" altLang="vi-VN" sz="2400" b="1" dirty="0" smtClean="0">
                <a:solidFill>
                  <a:srgbClr val="0000FF"/>
                </a:solidFill>
                <a:latin typeface="Times New Roman" panose="02020603050405020304" pitchFamily="18" charset="0"/>
                <a:cs typeface="Times New Roman" panose="02020603050405020304" pitchFamily="18" charset="0"/>
              </a:rPr>
              <a:t>.</a:t>
            </a:r>
          </a:p>
          <a:p>
            <a:pPr algn="just" defTabSz="716915" fontAlgn="base">
              <a:spcBef>
                <a:spcPct val="0"/>
              </a:spcBef>
              <a:spcAft>
                <a:spcPct val="0"/>
              </a:spcAft>
              <a:buNone/>
            </a:pPr>
            <a:endParaRPr lang="en-US" altLang="vi-VN" sz="2400" b="1" dirty="0" smtClean="0">
              <a:solidFill>
                <a:srgbClr val="0000FF"/>
              </a:solidFill>
              <a:latin typeface="Times New Roman" panose="02020603050405020304" pitchFamily="18" charset="0"/>
              <a:cs typeface="Times New Roman" panose="02020603050405020304" pitchFamily="18" charset="0"/>
            </a:endParaRPr>
          </a:p>
          <a:p>
            <a:pPr algn="just" defTabSz="716915" fontAlgn="base">
              <a:spcBef>
                <a:spcPct val="0"/>
              </a:spcBef>
              <a:spcAft>
                <a:spcPct val="0"/>
              </a:spcAft>
              <a:buNone/>
            </a:pPr>
            <a:endParaRPr lang="en-US" altLang="vi-VN" sz="2400" b="1" i="1" dirty="0" smtClean="0">
              <a:solidFill>
                <a:srgbClr val="0000FF"/>
              </a:solidFill>
              <a:latin typeface="Times New Roman" panose="02020603050405020304" pitchFamily="18" charset="0"/>
              <a:cs typeface="Times New Roman" panose="02020603050405020304" pitchFamily="18" charset="0"/>
            </a:endParaRPr>
          </a:p>
          <a:p>
            <a:pPr algn="just" defTabSz="716915" fontAlgn="base">
              <a:spcBef>
                <a:spcPct val="0"/>
              </a:spcBef>
              <a:spcAft>
                <a:spcPct val="0"/>
              </a:spcAft>
              <a:buNone/>
            </a:pPr>
            <a:endParaRPr lang="en-US" altLang="vi-VN" sz="2400" b="1" i="1" dirty="0">
              <a:solidFill>
                <a:srgbClr val="0000FF"/>
              </a:solidFill>
              <a:latin typeface="Times New Roman" panose="02020603050405020304" pitchFamily="18" charset="0"/>
              <a:cs typeface="Times New Roman" panose="02020603050405020304" pitchFamily="18" charset="0"/>
            </a:endParaRPr>
          </a:p>
        </p:txBody>
      </p:sp>
      <p:pic>
        <p:nvPicPr>
          <p:cNvPr id="13" name="Picture 8" descr="https://toplist.vn/images/800px/bai-van-ta-chiec-but-muc-so-1-2104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497" y="1345622"/>
            <a:ext cx="478099" cy="662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32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ChangeArrowheads="1"/>
          </p:cNvSpPr>
          <p:nvPr/>
        </p:nvSpPr>
        <p:spPr>
          <a:xfrm>
            <a:off x="1981291" y="304840"/>
            <a:ext cx="4366804" cy="469860"/>
          </a:xfrm>
          <a:prstGeom prst="rect">
            <a:avLst/>
          </a:prstGeom>
        </p:spPr>
        <p:txBody>
          <a:bodyPr vert="horz" lIns="53788" tIns="26894" rIns="53788" bIns="26894" rtlCol="0" anchor="ctr">
            <a:normAutofit/>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defTabSz="860425"/>
            <a:r>
              <a:rPr lang="en-US" altLang="vi-VN" sz="2400" b="1" dirty="0">
                <a:solidFill>
                  <a:srgbClr val="FF0000"/>
                </a:solidFill>
                <a:latin typeface="Times New Roman" panose="02020603050405020304" pitchFamily="18" charset="0"/>
                <a:cs typeface="Times New Roman" panose="02020603050405020304" pitchFamily="18" charset="0"/>
              </a:rPr>
              <a:t>III. </a:t>
            </a:r>
            <a:r>
              <a:rPr lang="vi-VN" altLang="vi-VN" sz="2400" b="1" dirty="0">
                <a:solidFill>
                  <a:srgbClr val="FF0000"/>
                </a:solidFill>
                <a:latin typeface="Times New Roman" panose="02020603050405020304" pitchFamily="18" charset="0"/>
                <a:cs typeface="Times New Roman" panose="02020603050405020304" pitchFamily="18" charset="0"/>
              </a:rPr>
              <a:t>Thực hành đo chiều dài </a:t>
            </a:r>
            <a:r>
              <a:rPr lang="en-US" altLang="vi-VN" sz="2400" b="1" dirty="0">
                <a:solidFill>
                  <a:srgbClr val="FF0000"/>
                </a:solidFill>
                <a:latin typeface="Times New Roman" panose="02020603050405020304" pitchFamily="18" charset="0"/>
                <a:cs typeface="Times New Roman" panose="02020603050405020304" pitchFamily="18" charset="0"/>
              </a:rPr>
              <a:t> </a:t>
            </a:r>
            <a:endParaRPr lang="vi-VN" altLang="vi-VN" sz="24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609600" y="838319"/>
            <a:ext cx="8016240" cy="1947545"/>
          </a:xfrm>
          <a:prstGeom prst="rect">
            <a:avLst/>
          </a:prstGeom>
          <a:noFill/>
        </p:spPr>
        <p:txBody>
          <a:bodyPr wrap="square">
            <a:spAutoFit/>
          </a:bodyPr>
          <a:lstStyle/>
          <a:p>
            <a:pPr lvl="0" algn="just">
              <a:lnSpc>
                <a:spcPct val="115000"/>
              </a:lnSpc>
              <a:tabLst>
                <a:tab pos="540385" algn="l"/>
              </a:tabLst>
            </a:pPr>
            <a:r>
              <a:rPr lang="vi-VN" sz="2100" dirty="0">
                <a:latin typeface="Times New Roman" panose="02020603050405020304" pitchFamily="18" charset="0"/>
                <a:ea typeface="Arial" panose="020B0604020202020204" pitchFamily="34" charset="0"/>
                <a:cs typeface="Arial" panose="020B0604020202020204" pitchFamily="34" charset="0"/>
              </a:rPr>
              <a:t>L</a:t>
            </a:r>
            <a:r>
              <a:rPr lang="vi-VN" sz="2100" dirty="0">
                <a:effectLst/>
                <a:latin typeface="Times New Roman" panose="02020603050405020304" pitchFamily="18" charset="0"/>
                <a:ea typeface="Arial" panose="020B0604020202020204" pitchFamily="34" charset="0"/>
                <a:cs typeface="Arial" panose="020B0604020202020204" pitchFamily="34" charset="0"/>
              </a:rPr>
              <a:t>ựa chọn nhanh thước đo trong các trường hợp sau và giải thích?</a:t>
            </a:r>
            <a:endParaRPr lang="vi-VN" sz="2100" dirty="0">
              <a:effectLst/>
              <a:latin typeface="Calibri" panose="020F0502020204030204" charset="0"/>
              <a:ea typeface="Calibri" panose="020F0502020204030204" charset="0"/>
              <a:cs typeface="Arial" panose="020B0604020202020204" pitchFamily="34" charset="0"/>
            </a:endParaRPr>
          </a:p>
          <a:p>
            <a:pPr algn="just">
              <a:lnSpc>
                <a:spcPct val="115000"/>
              </a:lnSpc>
              <a:tabLst>
                <a:tab pos="540385" algn="l"/>
              </a:tabLst>
            </a:pPr>
            <a:r>
              <a:rPr lang="vi-VN" sz="2100" dirty="0">
                <a:effectLst/>
                <a:latin typeface="Times New Roman" panose="02020603050405020304" pitchFamily="18" charset="0"/>
                <a:ea typeface="Arial" panose="020B0604020202020204" pitchFamily="34" charset="0"/>
                <a:cs typeface="Arial" panose="020B0604020202020204" pitchFamily="34" charset="0"/>
              </a:rPr>
              <a:t>TH1: Đo độ dày sách </a:t>
            </a:r>
            <a:r>
              <a:rPr lang="en-US" altLang="vi-VN" sz="2100" dirty="0">
                <a:effectLst/>
                <a:latin typeface="Times New Roman" panose="02020603050405020304" pitchFamily="18" charset="0"/>
                <a:ea typeface="Arial" panose="020B0604020202020204" pitchFamily="34" charset="0"/>
                <a:cs typeface="Arial" panose="020B0604020202020204" pitchFamily="34" charset="0"/>
              </a:rPr>
              <a:t>khoa học tự nhiên </a:t>
            </a:r>
            <a:r>
              <a:rPr lang="vi-VN" sz="2100" dirty="0">
                <a:effectLst/>
                <a:latin typeface="Times New Roman" panose="02020603050405020304" pitchFamily="18" charset="0"/>
                <a:ea typeface="Arial" panose="020B0604020202020204" pitchFamily="34" charset="0"/>
                <a:cs typeface="Arial" panose="020B0604020202020204" pitchFamily="34" charset="0"/>
              </a:rPr>
              <a:t> 6. </a:t>
            </a:r>
            <a:endParaRPr lang="vi-VN" sz="2100" dirty="0">
              <a:effectLst/>
              <a:latin typeface="Calibri" panose="020F0502020204030204" charset="0"/>
              <a:ea typeface="Calibri" panose="020F0502020204030204" charset="0"/>
              <a:cs typeface="Arial" panose="020B0604020202020204" pitchFamily="34" charset="0"/>
            </a:endParaRPr>
          </a:p>
          <a:p>
            <a:pPr algn="just">
              <a:lnSpc>
                <a:spcPct val="115000"/>
              </a:lnSpc>
              <a:tabLst>
                <a:tab pos="540385" algn="l"/>
              </a:tabLst>
            </a:pPr>
            <a:r>
              <a:rPr lang="vi-VN" sz="2100" dirty="0">
                <a:effectLst/>
                <a:latin typeface="Times New Roman" panose="02020603050405020304" pitchFamily="18" charset="0"/>
                <a:ea typeface="Arial" panose="020B0604020202020204" pitchFamily="34" charset="0"/>
                <a:cs typeface="Arial" panose="020B0604020202020204" pitchFamily="34" charset="0"/>
              </a:rPr>
              <a:t>TH2: Đo chiều cao của các </a:t>
            </a:r>
            <a:r>
              <a:rPr lang="en-US" altLang="vi-VN" sz="2100" dirty="0">
                <a:effectLst/>
                <a:latin typeface="Times New Roman" panose="02020603050405020304" pitchFamily="18" charset="0"/>
                <a:ea typeface="Arial" panose="020B0604020202020204" pitchFamily="34" charset="0"/>
                <a:cs typeface="Arial" panose="020B0604020202020204" pitchFamily="34" charset="0"/>
              </a:rPr>
              <a:t>thành viên </a:t>
            </a:r>
            <a:r>
              <a:rPr lang="vi-VN" sz="2100" dirty="0">
                <a:effectLst/>
                <a:latin typeface="Times New Roman" panose="02020603050405020304" pitchFamily="18" charset="0"/>
                <a:ea typeface="Arial" panose="020B0604020202020204" pitchFamily="34" charset="0"/>
                <a:cs typeface="Arial" panose="020B0604020202020204" pitchFamily="34" charset="0"/>
              </a:rPr>
              <a:t> trong </a:t>
            </a:r>
            <a:r>
              <a:rPr lang="en-US" altLang="vi-VN" sz="2100" dirty="0">
                <a:effectLst/>
                <a:latin typeface="Times New Roman" panose="02020603050405020304" pitchFamily="18" charset="0"/>
                <a:ea typeface="Arial" panose="020B0604020202020204" pitchFamily="34" charset="0"/>
                <a:cs typeface="Arial" panose="020B0604020202020204" pitchFamily="34" charset="0"/>
              </a:rPr>
              <a:t>gia đình em</a:t>
            </a:r>
            <a:endParaRPr lang="vi-VN" sz="2100" dirty="0">
              <a:effectLst/>
              <a:latin typeface="Calibri" panose="020F0502020204030204" charset="0"/>
              <a:ea typeface="Calibri" panose="020F0502020204030204" charset="0"/>
              <a:cs typeface="Arial" panose="020B0604020202020204" pitchFamily="34" charset="0"/>
            </a:endParaRPr>
          </a:p>
          <a:p>
            <a:pPr algn="just">
              <a:lnSpc>
                <a:spcPct val="115000"/>
              </a:lnSpc>
              <a:tabLst>
                <a:tab pos="540385" algn="l"/>
              </a:tabLst>
            </a:pPr>
            <a:r>
              <a:rPr lang="vi-VN" sz="2100" dirty="0">
                <a:effectLst/>
                <a:latin typeface="Times New Roman" panose="02020603050405020304" pitchFamily="18" charset="0"/>
                <a:ea typeface="Arial" panose="020B0604020202020204" pitchFamily="34" charset="0"/>
                <a:cs typeface="Arial" panose="020B0604020202020204" pitchFamily="34" charset="0"/>
              </a:rPr>
              <a:t>TH3: Đo chiều dài và chiều rộng của phòng </a:t>
            </a:r>
            <a:r>
              <a:rPr lang="en-US" altLang="vi-VN" sz="2100" dirty="0">
                <a:effectLst/>
                <a:latin typeface="Times New Roman" panose="02020603050405020304" pitchFamily="18" charset="0"/>
                <a:ea typeface="Arial" panose="020B0604020202020204" pitchFamily="34" charset="0"/>
                <a:cs typeface="Arial" panose="020B0604020202020204" pitchFamily="34" charset="0"/>
              </a:rPr>
              <a:t>khách nhà em</a:t>
            </a:r>
            <a:r>
              <a:rPr lang="vi-VN" sz="2100" dirty="0">
                <a:effectLst/>
                <a:latin typeface="Times New Roman" panose="02020603050405020304" pitchFamily="18" charset="0"/>
                <a:ea typeface="Arial" panose="020B0604020202020204" pitchFamily="34" charset="0"/>
                <a:cs typeface="Arial" panose="020B0604020202020204" pitchFamily="34" charset="0"/>
              </a:rPr>
              <a:t>.</a:t>
            </a:r>
            <a:endParaRPr lang="vi-VN" sz="2100" dirty="0">
              <a:effectLst/>
              <a:latin typeface="Calibri" panose="020F0502020204030204" charset="0"/>
              <a:ea typeface="Calibri" panose="020F0502020204030204" charset="0"/>
              <a:cs typeface="Arial" panose="020B0604020202020204" pitchFamily="34" charset="0"/>
            </a:endParaRPr>
          </a:p>
          <a:p>
            <a:pPr algn="just">
              <a:lnSpc>
                <a:spcPct val="115000"/>
              </a:lnSpc>
              <a:tabLst>
                <a:tab pos="540385" algn="l"/>
              </a:tabLst>
            </a:pPr>
            <a:r>
              <a:rPr lang="vi-VN" sz="2100" dirty="0">
                <a:effectLst/>
                <a:latin typeface="Times New Roman" panose="02020603050405020304" pitchFamily="18" charset="0"/>
                <a:ea typeface="Arial" panose="020B0604020202020204" pitchFamily="34" charset="0"/>
                <a:cs typeface="Arial" panose="020B0604020202020204" pitchFamily="34" charset="0"/>
              </a:rPr>
              <a:t>Các loại thước đo được chọn:</a:t>
            </a:r>
            <a:endParaRPr lang="vi-VN" sz="2100" dirty="0">
              <a:effectLst/>
              <a:latin typeface="Calibri" panose="020F0502020204030204" charset="0"/>
              <a:ea typeface="Calibri" panose="020F0502020204030204" charset="0"/>
              <a:cs typeface="Arial" panose="020B0604020202020204" pitchFamily="34" charset="0"/>
            </a:endParaRPr>
          </a:p>
        </p:txBody>
      </p:sp>
      <p:pic>
        <p:nvPicPr>
          <p:cNvPr id="8" name="Picture 7"/>
          <p:cNvPicPr>
            <a:picLocks noChangeAspect="1"/>
          </p:cNvPicPr>
          <p:nvPr/>
        </p:nvPicPr>
        <p:blipFill>
          <a:blip r:embed="rId2"/>
          <a:stretch>
            <a:fillRect/>
          </a:stretch>
        </p:blipFill>
        <p:spPr>
          <a:xfrm>
            <a:off x="259080" y="3353099"/>
            <a:ext cx="8366759" cy="219803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81000" y="762100"/>
            <a:ext cx="7665720" cy="101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spAutoFit/>
          </a:bodyPr>
          <a:lstStyle>
            <a:lvl1pPr eaLnBrk="0" fontAlgn="base" hangingPunct="0">
              <a:spcBef>
                <a:spcPct val="0"/>
              </a:spcBef>
              <a:spcAft>
                <a:spcPct val="0"/>
              </a:spcAft>
              <a:tabLst>
                <a:tab pos="539750" algn="l"/>
              </a:tabLst>
              <a:defRPr>
                <a:solidFill>
                  <a:schemeClr val="tx1"/>
                </a:solidFill>
                <a:latin typeface="Arial" panose="020B0604020202020204" pitchFamily="34" charset="0"/>
              </a:defRPr>
            </a:lvl1pPr>
            <a:lvl2pPr eaLnBrk="0" fontAlgn="base" hangingPunct="0">
              <a:spcBef>
                <a:spcPct val="0"/>
              </a:spcBef>
              <a:spcAft>
                <a:spcPct val="0"/>
              </a:spcAft>
              <a:tabLst>
                <a:tab pos="539750" algn="l"/>
              </a:tabLst>
              <a:defRPr>
                <a:solidFill>
                  <a:schemeClr val="tx1"/>
                </a:solidFill>
                <a:latin typeface="Arial" panose="020B0604020202020204" pitchFamily="34" charset="0"/>
              </a:defRPr>
            </a:lvl2pPr>
            <a:lvl3pPr eaLnBrk="0" fontAlgn="base" hangingPunct="0">
              <a:spcBef>
                <a:spcPct val="0"/>
              </a:spcBef>
              <a:spcAft>
                <a:spcPct val="0"/>
              </a:spcAft>
              <a:tabLst>
                <a:tab pos="539750" algn="l"/>
              </a:tabLst>
              <a:defRPr>
                <a:solidFill>
                  <a:schemeClr val="tx1"/>
                </a:solidFill>
                <a:latin typeface="Arial" panose="020B0604020202020204" pitchFamily="34" charset="0"/>
              </a:defRPr>
            </a:lvl3pPr>
            <a:lvl4pPr eaLnBrk="0" fontAlgn="base" hangingPunct="0">
              <a:spcBef>
                <a:spcPct val="0"/>
              </a:spcBef>
              <a:spcAft>
                <a:spcPct val="0"/>
              </a:spcAft>
              <a:tabLst>
                <a:tab pos="539750" algn="l"/>
              </a:tabLst>
              <a:defRPr>
                <a:solidFill>
                  <a:schemeClr val="tx1"/>
                </a:solidFill>
                <a:latin typeface="Arial" panose="020B0604020202020204" pitchFamily="34" charset="0"/>
              </a:defRPr>
            </a:lvl4pPr>
            <a:lvl5pPr eaLnBrk="0" fontAlgn="base" hangingPunct="0">
              <a:spcBef>
                <a:spcPct val="0"/>
              </a:spcBef>
              <a:spcAft>
                <a:spcPct val="0"/>
              </a:spcAft>
              <a:tabLst>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tab pos="539750" algn="l"/>
              </a:tabLst>
            </a:pPr>
            <a:r>
              <a:rPr lang="vi-VN" altLang="vi-VN" sz="2400" dirty="0">
                <a:latin typeface="Times New Roman" panose="02020603050405020304" pitchFamily="18" charset="0"/>
                <a:ea typeface="Arial" panose="020B0604020202020204" pitchFamily="34" charset="0"/>
                <a:cs typeface="Times New Roman" panose="02020603050405020304" pitchFamily="18" charset="0"/>
              </a:rPr>
              <a:t>Q</a:t>
            </a:r>
            <a:r>
              <a:rPr kumimoji="0" lang="vi-VN" altLang="vi-VN" sz="2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uan sát hình 4.3 cho biết đo chiều dài trong trường hợp nào nhanh và cho kết quả chính xác hơn? Tại sao?</a:t>
            </a:r>
            <a:endParaRPr kumimoji="0" lang="vi-VN" altLang="vi-VN"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endParaRPr kumimoji="0" lang="vi-VN" altLang="vi-VN" sz="1350" b="0" i="0" u="none" strike="noStrike" cap="none" normalizeH="0" baseline="0" dirty="0">
              <a:ln>
                <a:noFill/>
              </a:ln>
              <a:solidFill>
                <a:schemeClr val="tx1"/>
              </a:solidFill>
              <a:effectLst/>
              <a:latin typeface="Arial" panose="020B0604020202020204" pitchFamily="34" charset="0"/>
            </a:endParaRPr>
          </a:p>
        </p:txBody>
      </p:sp>
      <p:pic>
        <p:nvPicPr>
          <p:cNvPr id="266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 y="2407920"/>
            <a:ext cx="8752205" cy="30937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76200" y="635000"/>
          <a:ext cx="8964930" cy="5153914"/>
        </p:xfrm>
        <a:graphic>
          <a:graphicData uri="http://schemas.openxmlformats.org/drawingml/2006/table">
            <a:tbl>
              <a:tblPr firstRow="1" firstCol="1" bandRow="1">
                <a:tableStyleId>{5C22544A-7EE6-4342-B048-85BDC9FD1C3A}</a:tableStyleId>
              </a:tblPr>
              <a:tblGrid>
                <a:gridCol w="1980565">
                  <a:extLst>
                    <a:ext uri="{9D8B030D-6E8A-4147-A177-3AD203B41FA5}">
                      <a16:colId xmlns:a16="http://schemas.microsoft.com/office/drawing/2014/main" val="20000"/>
                    </a:ext>
                  </a:extLst>
                </a:gridCol>
                <a:gridCol w="939800">
                  <a:extLst>
                    <a:ext uri="{9D8B030D-6E8A-4147-A177-3AD203B41FA5}">
                      <a16:colId xmlns:a16="http://schemas.microsoft.com/office/drawing/2014/main" val="20001"/>
                    </a:ext>
                  </a:extLst>
                </a:gridCol>
                <a:gridCol w="940435">
                  <a:extLst>
                    <a:ext uri="{9D8B030D-6E8A-4147-A177-3AD203B41FA5}">
                      <a16:colId xmlns:a16="http://schemas.microsoft.com/office/drawing/2014/main" val="20002"/>
                    </a:ext>
                  </a:extLst>
                </a:gridCol>
                <a:gridCol w="938530">
                  <a:extLst>
                    <a:ext uri="{9D8B030D-6E8A-4147-A177-3AD203B41FA5}">
                      <a16:colId xmlns:a16="http://schemas.microsoft.com/office/drawing/2014/main" val="20003"/>
                    </a:ext>
                  </a:extLst>
                </a:gridCol>
                <a:gridCol w="939800">
                  <a:extLst>
                    <a:ext uri="{9D8B030D-6E8A-4147-A177-3AD203B41FA5}">
                      <a16:colId xmlns:a16="http://schemas.microsoft.com/office/drawing/2014/main" val="20004"/>
                    </a:ext>
                  </a:extLst>
                </a:gridCol>
                <a:gridCol w="939800">
                  <a:extLst>
                    <a:ext uri="{9D8B030D-6E8A-4147-A177-3AD203B41FA5}">
                      <a16:colId xmlns:a16="http://schemas.microsoft.com/office/drawing/2014/main" val="20005"/>
                    </a:ext>
                  </a:extLst>
                </a:gridCol>
                <a:gridCol w="938530">
                  <a:extLst>
                    <a:ext uri="{9D8B030D-6E8A-4147-A177-3AD203B41FA5}">
                      <a16:colId xmlns:a16="http://schemas.microsoft.com/office/drawing/2014/main" val="20006"/>
                    </a:ext>
                  </a:extLst>
                </a:gridCol>
                <a:gridCol w="1347470">
                  <a:extLst>
                    <a:ext uri="{9D8B030D-6E8A-4147-A177-3AD203B41FA5}">
                      <a16:colId xmlns:a16="http://schemas.microsoft.com/office/drawing/2014/main" val="20007"/>
                    </a:ext>
                  </a:extLst>
                </a:gridCol>
              </a:tblGrid>
              <a:tr h="575310">
                <a:tc rowSpan="2">
                  <a:txBody>
                    <a:bodyPr/>
                    <a:lstStyle/>
                    <a:p>
                      <a:pPr algn="ctr">
                        <a:lnSpc>
                          <a:spcPct val="115000"/>
                        </a:lnSpc>
                      </a:pPr>
                      <a:r>
                        <a:rPr lang="vi-VN" sz="1800" dirty="0">
                          <a:effectLst/>
                        </a:rPr>
                        <a:t> Vật cần đo </a:t>
                      </a:r>
                      <a:endParaRPr lang="vi-VN" sz="1200" dirty="0">
                        <a:solidFill>
                          <a:srgbClr val="000000"/>
                        </a:solidFill>
                        <a:effectLst/>
                        <a:latin typeface="Calibri" panose="020F0502020204030204" charset="0"/>
                        <a:ea typeface="Calibri" panose="020F0502020204030204" charset="0"/>
                        <a:cs typeface="Arial" panose="020B0604020202020204" pitchFamily="34" charset="0"/>
                      </a:endParaRPr>
                    </a:p>
                  </a:txBody>
                  <a:tcPr marL="65659" marR="65659" marT="0" marB="0" anchor="ctr"/>
                </a:tc>
                <a:tc gridSpan="3">
                  <a:txBody>
                    <a:bodyPr/>
                    <a:lstStyle/>
                    <a:p>
                      <a:pPr algn="ctr">
                        <a:lnSpc>
                          <a:spcPct val="115000"/>
                        </a:lnSpc>
                      </a:pPr>
                      <a:r>
                        <a:rPr lang="vi-VN" sz="1800">
                          <a:effectLst/>
                        </a:rPr>
                        <a:t>D</a:t>
                      </a:r>
                      <a:r>
                        <a:rPr lang="vi-VN" sz="1800">
                          <a:effectLst/>
                          <a:sym typeface="+mn-ea"/>
                        </a:rPr>
                        <a:t> cụ đ</a:t>
                      </a:r>
                      <a:r>
                        <a:rPr lang="vi-VN" sz="1800">
                          <a:effectLst/>
                        </a:rPr>
                        <a:t>ụngo</a:t>
                      </a:r>
                      <a:endParaRPr lang="vi-VN" sz="1200">
                        <a:solidFill>
                          <a:srgbClr val="000000"/>
                        </a:solidFill>
                        <a:effectLst/>
                        <a:latin typeface="Calibri" panose="020F0502020204030204" charset="0"/>
                        <a:ea typeface="Calibri" panose="020F0502020204030204" charset="0"/>
                        <a:cs typeface="Arial" panose="020B0604020202020204" pitchFamily="34" charset="0"/>
                      </a:endParaRPr>
                    </a:p>
                  </a:txBody>
                  <a:tcPr marL="65659" marR="65659" marT="0" marB="0" anchor="ctr"/>
                </a:tc>
                <a:tc hMerge="1">
                  <a:txBody>
                    <a:bodyPr/>
                    <a:lstStyle/>
                    <a:p>
                      <a:endParaRPr lang="vi-VN"/>
                    </a:p>
                  </a:txBody>
                  <a:tcPr/>
                </a:tc>
                <a:tc hMerge="1">
                  <a:txBody>
                    <a:bodyPr/>
                    <a:lstStyle/>
                    <a:p>
                      <a:endParaRPr lang="vi-VN"/>
                    </a:p>
                  </a:txBody>
                  <a:tcPr/>
                </a:tc>
                <a:tc rowSpan="2">
                  <a:txBody>
                    <a:bodyPr/>
                    <a:lstStyle/>
                    <a:p>
                      <a:pPr algn="ctr">
                        <a:lnSpc>
                          <a:spcPct val="115000"/>
                        </a:lnSpc>
                      </a:pPr>
                      <a:r>
                        <a:rPr lang="vi-VN" sz="1800">
                          <a:effectLst/>
                        </a:rPr>
                        <a:t>Lần đo 1</a:t>
                      </a:r>
                      <a:endParaRPr lang="vi-VN" sz="1200">
                        <a:effectLst/>
                      </a:endParaRPr>
                    </a:p>
                    <a:p>
                      <a:pPr algn="ctr">
                        <a:lnSpc>
                          <a:spcPct val="115000"/>
                        </a:lnSpc>
                      </a:pPr>
                      <a:r>
                        <a:rPr lang="vi-VN" sz="1800">
                          <a:effectLst/>
                        </a:rPr>
                        <a:t> </a:t>
                      </a:r>
                      <a:endParaRPr lang="vi-VN" sz="1200">
                        <a:solidFill>
                          <a:srgbClr val="000000"/>
                        </a:solidFill>
                        <a:effectLst/>
                        <a:latin typeface="Calibri" panose="020F0502020204030204" charset="0"/>
                        <a:ea typeface="Calibri" panose="020F0502020204030204" charset="0"/>
                        <a:cs typeface="Arial" panose="020B0604020202020204" pitchFamily="34" charset="0"/>
                      </a:endParaRPr>
                    </a:p>
                  </a:txBody>
                  <a:tcPr marL="65659" marR="65659" marT="0" marB="0" anchor="ctr"/>
                </a:tc>
                <a:tc rowSpan="2">
                  <a:txBody>
                    <a:bodyPr/>
                    <a:lstStyle/>
                    <a:p>
                      <a:pPr algn="ctr">
                        <a:lnSpc>
                          <a:spcPct val="115000"/>
                        </a:lnSpc>
                      </a:pPr>
                      <a:r>
                        <a:rPr lang="vi-VN" sz="1800">
                          <a:effectLst/>
                        </a:rPr>
                        <a:t>Lần đo 2</a:t>
                      </a:r>
                      <a:endParaRPr lang="vi-VN" sz="1200">
                        <a:effectLst/>
                      </a:endParaRPr>
                    </a:p>
                    <a:p>
                      <a:pPr algn="ctr">
                        <a:lnSpc>
                          <a:spcPct val="115000"/>
                        </a:lnSpc>
                      </a:pPr>
                      <a:r>
                        <a:rPr lang="vi-VN" sz="1800">
                          <a:effectLst/>
                        </a:rPr>
                        <a:t> </a:t>
                      </a:r>
                      <a:endParaRPr lang="vi-VN" sz="1200">
                        <a:solidFill>
                          <a:srgbClr val="000000"/>
                        </a:solidFill>
                        <a:effectLst/>
                        <a:latin typeface="Calibri" panose="020F0502020204030204" charset="0"/>
                        <a:ea typeface="Calibri" panose="020F0502020204030204" charset="0"/>
                        <a:cs typeface="Arial" panose="020B0604020202020204" pitchFamily="34" charset="0"/>
                      </a:endParaRPr>
                    </a:p>
                  </a:txBody>
                  <a:tcPr marL="65659" marR="65659" marT="0" marB="0" anchor="ctr"/>
                </a:tc>
                <a:tc rowSpan="2">
                  <a:txBody>
                    <a:bodyPr/>
                    <a:lstStyle/>
                    <a:p>
                      <a:pPr algn="ctr">
                        <a:lnSpc>
                          <a:spcPct val="115000"/>
                        </a:lnSpc>
                      </a:pPr>
                      <a:r>
                        <a:rPr lang="vi-VN" sz="1800">
                          <a:effectLst/>
                        </a:rPr>
                        <a:t>Lần đo 3</a:t>
                      </a:r>
                      <a:endParaRPr lang="vi-VN" sz="1200">
                        <a:effectLst/>
                      </a:endParaRPr>
                    </a:p>
                    <a:p>
                      <a:pPr algn="ctr">
                        <a:lnSpc>
                          <a:spcPct val="115000"/>
                        </a:lnSpc>
                      </a:pPr>
                      <a:r>
                        <a:rPr lang="vi-VN" sz="1800">
                          <a:effectLst/>
                        </a:rPr>
                        <a:t> </a:t>
                      </a:r>
                      <a:endParaRPr lang="vi-VN" sz="1200">
                        <a:solidFill>
                          <a:srgbClr val="000000"/>
                        </a:solidFill>
                        <a:effectLst/>
                        <a:latin typeface="Calibri" panose="020F0502020204030204" charset="0"/>
                        <a:ea typeface="Calibri" panose="020F0502020204030204" charset="0"/>
                        <a:cs typeface="Arial" panose="020B0604020202020204" pitchFamily="34" charset="0"/>
                      </a:endParaRPr>
                    </a:p>
                  </a:txBody>
                  <a:tcPr marL="65659" marR="65659" marT="0" marB="0" anchor="ctr"/>
                </a:tc>
                <a:tc rowSpan="2">
                  <a:txBody>
                    <a:bodyPr/>
                    <a:lstStyle/>
                    <a:p>
                      <a:pPr algn="ctr">
                        <a:lnSpc>
                          <a:spcPct val="115000"/>
                        </a:lnSpc>
                      </a:pPr>
                      <a:r>
                        <a:rPr lang="vi-VN" sz="1800">
                          <a:effectLst/>
                        </a:rPr>
                        <a:t>Giá trị trung bình</a:t>
                      </a:r>
                      <a:endParaRPr lang="vi-VN" sz="1200">
                        <a:solidFill>
                          <a:srgbClr val="000000"/>
                        </a:solidFill>
                        <a:effectLst/>
                        <a:latin typeface="Calibri" panose="020F0502020204030204" charset="0"/>
                        <a:ea typeface="Calibri" panose="020F0502020204030204" charset="0"/>
                        <a:cs typeface="Arial" panose="020B0604020202020204" pitchFamily="34" charset="0"/>
                      </a:endParaRPr>
                    </a:p>
                  </a:txBody>
                  <a:tcPr marL="65659" marR="65659" marT="0" marB="0" anchor="ctr"/>
                </a:tc>
                <a:extLst>
                  <a:ext uri="{0D108BD9-81ED-4DB2-BD59-A6C34878D82A}">
                    <a16:rowId xmlns:a16="http://schemas.microsoft.com/office/drawing/2014/main" val="10000"/>
                  </a:ext>
                </a:extLst>
              </a:tr>
              <a:tr h="944880">
                <a:tc vMerge="1">
                  <a:txBody>
                    <a:bodyPr/>
                    <a:lstStyle/>
                    <a:p>
                      <a:endParaRPr lang="vi-VN"/>
                    </a:p>
                  </a:txBody>
                  <a:tcPr/>
                </a:tc>
                <a:tc>
                  <a:txBody>
                    <a:bodyPr/>
                    <a:lstStyle/>
                    <a:p>
                      <a:pPr algn="ctr">
                        <a:lnSpc>
                          <a:spcPct val="115000"/>
                        </a:lnSpc>
                      </a:pPr>
                      <a:r>
                        <a:rPr lang="vi-VN" sz="1800" dirty="0">
                          <a:effectLst/>
                        </a:rPr>
                        <a:t>Tên dụng cụ </a:t>
                      </a:r>
                      <a:endParaRPr lang="vi-VN" sz="1200" dirty="0">
                        <a:solidFill>
                          <a:srgbClr val="000000"/>
                        </a:solidFill>
                        <a:effectLst/>
                        <a:latin typeface="Calibri" panose="020F0502020204030204" charset="0"/>
                        <a:ea typeface="Calibri" panose="020F0502020204030204" charset="0"/>
                        <a:cs typeface="Arial" panose="020B0604020202020204" pitchFamily="34" charset="0"/>
                      </a:endParaRPr>
                    </a:p>
                  </a:txBody>
                  <a:tcPr marL="65659" marR="65659" marT="0" marB="0"/>
                </a:tc>
                <a:tc>
                  <a:txBody>
                    <a:bodyPr/>
                    <a:lstStyle/>
                    <a:p>
                      <a:pPr algn="ctr">
                        <a:lnSpc>
                          <a:spcPct val="115000"/>
                        </a:lnSpc>
                      </a:pPr>
                      <a:r>
                        <a:rPr lang="vi-VN" sz="1800" dirty="0">
                          <a:effectLst/>
                        </a:rPr>
                        <a:t>GHD</a:t>
                      </a:r>
                      <a:endParaRPr lang="vi-VN" sz="1200" dirty="0">
                        <a:solidFill>
                          <a:srgbClr val="000000"/>
                        </a:solidFill>
                        <a:effectLst/>
                        <a:latin typeface="Calibri" panose="020F0502020204030204" charset="0"/>
                        <a:ea typeface="Calibri" panose="020F0502020204030204" charset="0"/>
                        <a:cs typeface="Arial" panose="020B0604020202020204" pitchFamily="34" charset="0"/>
                      </a:endParaRPr>
                    </a:p>
                  </a:txBody>
                  <a:tcPr marL="65659" marR="65659" marT="0" marB="0"/>
                </a:tc>
                <a:tc>
                  <a:txBody>
                    <a:bodyPr/>
                    <a:lstStyle/>
                    <a:p>
                      <a:pPr algn="ctr">
                        <a:lnSpc>
                          <a:spcPct val="115000"/>
                        </a:lnSpc>
                      </a:pPr>
                      <a:r>
                        <a:rPr lang="vi-VN" sz="1800">
                          <a:effectLst/>
                        </a:rPr>
                        <a:t>DCNN</a:t>
                      </a:r>
                      <a:endParaRPr lang="vi-VN" sz="1200">
                        <a:solidFill>
                          <a:srgbClr val="000000"/>
                        </a:solidFill>
                        <a:effectLst/>
                        <a:latin typeface="Calibri" panose="020F0502020204030204" charset="0"/>
                        <a:ea typeface="Calibri" panose="020F0502020204030204" charset="0"/>
                        <a:cs typeface="Arial" panose="020B0604020202020204" pitchFamily="34" charset="0"/>
                      </a:endParaRPr>
                    </a:p>
                  </a:txBody>
                  <a:tcPr marL="65659" marR="65659" marT="0" marB="0"/>
                </a:tc>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extLst>
                  <a:ext uri="{0D108BD9-81ED-4DB2-BD59-A6C34878D82A}">
                    <a16:rowId xmlns:a16="http://schemas.microsoft.com/office/drawing/2014/main" val="10001"/>
                  </a:ext>
                </a:extLst>
              </a:tr>
              <a:tr h="726440">
                <a:tc>
                  <a:txBody>
                    <a:bodyPr/>
                    <a:lstStyle/>
                    <a:p>
                      <a:pPr algn="ctr">
                        <a:lnSpc>
                          <a:spcPct val="115000"/>
                        </a:lnSpc>
                      </a:pPr>
                      <a:r>
                        <a:rPr lang="vi-VN" sz="1800">
                          <a:effectLst/>
                        </a:rPr>
                        <a:t>Chiều dài đoạn thẳng AB, CD </a:t>
                      </a:r>
                      <a:endParaRPr lang="vi-VN" sz="1200">
                        <a:solidFill>
                          <a:srgbClr val="000000"/>
                        </a:solidFill>
                        <a:effectLst/>
                        <a:latin typeface="Calibri" panose="020F0502020204030204" charset="0"/>
                        <a:ea typeface="Calibri" panose="020F0502020204030204" charset="0"/>
                        <a:cs typeface="Arial" panose="020B0604020202020204" pitchFamily="34" charset="0"/>
                      </a:endParaRPr>
                    </a:p>
                  </a:txBody>
                  <a:tcPr marL="65659" marR="65659" marT="0" marB="0" anchor="ctr"/>
                </a:tc>
                <a:tc>
                  <a:txBody>
                    <a:bodyPr/>
                    <a:lstStyle/>
                    <a:p>
                      <a:pPr algn="just">
                        <a:lnSpc>
                          <a:spcPct val="115000"/>
                        </a:lnSpc>
                      </a:pPr>
                      <a:r>
                        <a:rPr lang="vi-VN" sz="1800">
                          <a:effectLst/>
                        </a:rPr>
                        <a:t> </a:t>
                      </a:r>
                      <a:endParaRPr lang="vi-VN" sz="1200">
                        <a:solidFill>
                          <a:srgbClr val="000000"/>
                        </a:solidFill>
                        <a:effectLst/>
                        <a:latin typeface="Calibri" panose="020F0502020204030204" charset="0"/>
                        <a:ea typeface="Calibri" panose="020F0502020204030204" charset="0"/>
                        <a:cs typeface="Arial" panose="020B0604020202020204" pitchFamily="34" charset="0"/>
                      </a:endParaRPr>
                    </a:p>
                  </a:txBody>
                  <a:tcPr marL="65659" marR="65659" marT="0" marB="0"/>
                </a:tc>
                <a:tc>
                  <a:txBody>
                    <a:bodyPr/>
                    <a:lstStyle/>
                    <a:p>
                      <a:pPr algn="just">
                        <a:lnSpc>
                          <a:spcPct val="115000"/>
                        </a:lnSpc>
                      </a:pPr>
                      <a:r>
                        <a:rPr lang="vi-VN" sz="1800">
                          <a:effectLst/>
                        </a:rPr>
                        <a:t> </a:t>
                      </a:r>
                      <a:endParaRPr lang="vi-VN" sz="1200">
                        <a:solidFill>
                          <a:srgbClr val="000000"/>
                        </a:solidFill>
                        <a:effectLst/>
                        <a:latin typeface="Calibri" panose="020F0502020204030204" charset="0"/>
                        <a:ea typeface="Calibri" panose="020F0502020204030204" charset="0"/>
                        <a:cs typeface="Arial" panose="020B0604020202020204" pitchFamily="34" charset="0"/>
                      </a:endParaRPr>
                    </a:p>
                  </a:txBody>
                  <a:tcPr marL="65659" marR="65659" marT="0" marB="0"/>
                </a:tc>
                <a:tc>
                  <a:txBody>
                    <a:bodyPr/>
                    <a:lstStyle/>
                    <a:p>
                      <a:pPr algn="just">
                        <a:lnSpc>
                          <a:spcPct val="115000"/>
                        </a:lnSpc>
                      </a:pPr>
                      <a:r>
                        <a:rPr lang="vi-VN" sz="1800">
                          <a:effectLst/>
                        </a:rPr>
                        <a:t> </a:t>
                      </a:r>
                      <a:endParaRPr lang="vi-VN" sz="1200">
                        <a:solidFill>
                          <a:srgbClr val="000000"/>
                        </a:solidFill>
                        <a:effectLst/>
                        <a:latin typeface="Calibri" panose="020F0502020204030204" charset="0"/>
                        <a:ea typeface="Calibri" panose="020F0502020204030204" charset="0"/>
                        <a:cs typeface="Arial" panose="020B0604020202020204" pitchFamily="34" charset="0"/>
                      </a:endParaRPr>
                    </a:p>
                  </a:txBody>
                  <a:tcPr marL="65659" marR="65659" marT="0" marB="0"/>
                </a:tc>
                <a:tc>
                  <a:txBody>
                    <a:bodyPr/>
                    <a:lstStyle/>
                    <a:p>
                      <a:pPr algn="l">
                        <a:lnSpc>
                          <a:spcPct val="115000"/>
                        </a:lnSpc>
                      </a:pPr>
                      <a:r>
                        <a:rPr lang="vi-VN" sz="1800">
                          <a:effectLst/>
                        </a:rPr>
                        <a:t>l</a:t>
                      </a:r>
                      <a:r>
                        <a:rPr lang="vi-VN" sz="1800" baseline="-25000">
                          <a:effectLst/>
                        </a:rPr>
                        <a:t>1 </a:t>
                      </a:r>
                      <a:r>
                        <a:rPr lang="vi-VN" sz="1800">
                          <a:effectLst/>
                        </a:rPr>
                        <a:t>=</a:t>
                      </a:r>
                      <a:endParaRPr lang="vi-VN" sz="1200">
                        <a:solidFill>
                          <a:srgbClr val="000000"/>
                        </a:solidFill>
                        <a:effectLst/>
                        <a:latin typeface="Calibri" panose="020F0502020204030204" charset="0"/>
                        <a:ea typeface="Calibri" panose="020F0502020204030204" charset="0"/>
                        <a:cs typeface="Arial" panose="020B0604020202020204" pitchFamily="34" charset="0"/>
                      </a:endParaRPr>
                    </a:p>
                  </a:txBody>
                  <a:tcPr marL="65659" marR="65659" marT="0" marB="0" anchor="ctr"/>
                </a:tc>
                <a:tc>
                  <a:txBody>
                    <a:bodyPr/>
                    <a:lstStyle/>
                    <a:p>
                      <a:pPr algn="l">
                        <a:lnSpc>
                          <a:spcPct val="115000"/>
                        </a:lnSpc>
                      </a:pPr>
                      <a:r>
                        <a:rPr lang="vi-VN" sz="1800">
                          <a:effectLst/>
                        </a:rPr>
                        <a:t>l</a:t>
                      </a:r>
                      <a:r>
                        <a:rPr lang="vi-VN" sz="1800" baseline="-25000">
                          <a:effectLst/>
                        </a:rPr>
                        <a:t>2 </a:t>
                      </a:r>
                      <a:r>
                        <a:rPr lang="vi-VN" sz="1800">
                          <a:effectLst/>
                        </a:rPr>
                        <a:t>=</a:t>
                      </a:r>
                      <a:endParaRPr lang="vi-VN" sz="1200">
                        <a:solidFill>
                          <a:srgbClr val="000000"/>
                        </a:solidFill>
                        <a:effectLst/>
                        <a:latin typeface="Calibri" panose="020F0502020204030204" charset="0"/>
                        <a:ea typeface="Calibri" panose="020F0502020204030204" charset="0"/>
                        <a:cs typeface="Arial" panose="020B0604020202020204" pitchFamily="34" charset="0"/>
                      </a:endParaRPr>
                    </a:p>
                  </a:txBody>
                  <a:tcPr marL="65659" marR="65659" marT="0" marB="0" anchor="ctr"/>
                </a:tc>
                <a:tc>
                  <a:txBody>
                    <a:bodyPr/>
                    <a:lstStyle/>
                    <a:p>
                      <a:pPr algn="l">
                        <a:lnSpc>
                          <a:spcPct val="115000"/>
                        </a:lnSpc>
                      </a:pPr>
                      <a:r>
                        <a:rPr lang="vi-VN" sz="1800">
                          <a:effectLst/>
                        </a:rPr>
                        <a:t>l</a:t>
                      </a:r>
                      <a:r>
                        <a:rPr lang="vi-VN" sz="1800" baseline="-25000">
                          <a:effectLst/>
                        </a:rPr>
                        <a:t>3 </a:t>
                      </a:r>
                      <a:r>
                        <a:rPr lang="vi-VN" sz="1800">
                          <a:effectLst/>
                        </a:rPr>
                        <a:t>=</a:t>
                      </a:r>
                      <a:endParaRPr lang="vi-VN" sz="1200">
                        <a:solidFill>
                          <a:srgbClr val="000000"/>
                        </a:solidFill>
                        <a:effectLst/>
                        <a:latin typeface="Calibri" panose="020F0502020204030204" charset="0"/>
                        <a:ea typeface="Calibri" panose="020F0502020204030204" charset="0"/>
                        <a:cs typeface="Arial" panose="020B0604020202020204" pitchFamily="34" charset="0"/>
                      </a:endParaRPr>
                    </a:p>
                  </a:txBody>
                  <a:tcPr marL="65659" marR="65659" marT="0" marB="0" anchor="ctr"/>
                </a:tc>
                <a:tc>
                  <a:txBody>
                    <a:bodyPr/>
                    <a:lstStyle/>
                    <a:p>
                      <a:pPr algn="l">
                        <a:lnSpc>
                          <a:spcPct val="115000"/>
                        </a:lnSpc>
                      </a:pPr>
                      <a:r>
                        <a:rPr lang="vi-VN" sz="1800" dirty="0">
                          <a:effectLst/>
                        </a:rPr>
                        <a:t>l</a:t>
                      </a:r>
                      <a:r>
                        <a:rPr lang="vi-VN" sz="1800" baseline="-25000" dirty="0">
                          <a:effectLst/>
                        </a:rPr>
                        <a:t>tb </a:t>
                      </a:r>
                      <a:r>
                        <a:rPr lang="vi-VN" sz="1800" dirty="0">
                          <a:effectLst/>
                        </a:rPr>
                        <a:t>=</a:t>
                      </a:r>
                      <a:endParaRPr lang="vi-VN" sz="1200" dirty="0">
                        <a:solidFill>
                          <a:srgbClr val="000000"/>
                        </a:solidFill>
                        <a:effectLst/>
                        <a:latin typeface="Calibri" panose="020F0502020204030204" charset="0"/>
                        <a:ea typeface="Calibri" panose="020F0502020204030204" charset="0"/>
                        <a:cs typeface="Arial" panose="020B0604020202020204" pitchFamily="34" charset="0"/>
                      </a:endParaRPr>
                    </a:p>
                  </a:txBody>
                  <a:tcPr marL="65659" marR="65659" marT="0" marB="0" anchor="ctr"/>
                </a:tc>
                <a:extLst>
                  <a:ext uri="{0D108BD9-81ED-4DB2-BD59-A6C34878D82A}">
                    <a16:rowId xmlns:a16="http://schemas.microsoft.com/office/drawing/2014/main" val="10002"/>
                  </a:ext>
                </a:extLst>
              </a:tr>
              <a:tr h="725805">
                <a:tc>
                  <a:txBody>
                    <a:bodyPr/>
                    <a:lstStyle/>
                    <a:p>
                      <a:pPr algn="ctr">
                        <a:lnSpc>
                          <a:spcPct val="115000"/>
                        </a:lnSpc>
                      </a:pPr>
                      <a:r>
                        <a:rPr lang="vi-VN" sz="1800">
                          <a:effectLst/>
                        </a:rPr>
                        <a:t>Độ dày quyển sách KHTN 6</a:t>
                      </a:r>
                      <a:endParaRPr lang="vi-VN" sz="1200">
                        <a:solidFill>
                          <a:srgbClr val="000000"/>
                        </a:solidFill>
                        <a:effectLst/>
                        <a:latin typeface="Calibri" panose="020F0502020204030204" charset="0"/>
                        <a:ea typeface="Calibri" panose="020F0502020204030204" charset="0"/>
                        <a:cs typeface="Arial" panose="020B0604020202020204" pitchFamily="34" charset="0"/>
                      </a:endParaRPr>
                    </a:p>
                  </a:txBody>
                  <a:tcPr marL="65659" marR="65659" marT="0" marB="0" anchor="ctr"/>
                </a:tc>
                <a:tc>
                  <a:txBody>
                    <a:bodyPr/>
                    <a:lstStyle/>
                    <a:p>
                      <a:pPr algn="just">
                        <a:lnSpc>
                          <a:spcPct val="115000"/>
                        </a:lnSpc>
                      </a:pPr>
                      <a:r>
                        <a:rPr lang="vi-VN" sz="1800">
                          <a:effectLst/>
                        </a:rPr>
                        <a:t> </a:t>
                      </a:r>
                      <a:endParaRPr lang="vi-VN" sz="1200">
                        <a:solidFill>
                          <a:srgbClr val="000000"/>
                        </a:solidFill>
                        <a:effectLst/>
                        <a:latin typeface="Calibri" panose="020F0502020204030204" charset="0"/>
                        <a:ea typeface="Calibri" panose="020F0502020204030204" charset="0"/>
                        <a:cs typeface="Arial" panose="020B0604020202020204" pitchFamily="34" charset="0"/>
                      </a:endParaRPr>
                    </a:p>
                  </a:txBody>
                  <a:tcPr marL="65659" marR="65659" marT="0" marB="0"/>
                </a:tc>
                <a:tc>
                  <a:txBody>
                    <a:bodyPr/>
                    <a:lstStyle/>
                    <a:p>
                      <a:pPr algn="just">
                        <a:lnSpc>
                          <a:spcPct val="115000"/>
                        </a:lnSpc>
                      </a:pPr>
                      <a:r>
                        <a:rPr lang="vi-VN" sz="1800">
                          <a:effectLst/>
                        </a:rPr>
                        <a:t> </a:t>
                      </a:r>
                      <a:endParaRPr lang="vi-VN" sz="1200">
                        <a:solidFill>
                          <a:srgbClr val="000000"/>
                        </a:solidFill>
                        <a:effectLst/>
                        <a:latin typeface="Calibri" panose="020F0502020204030204" charset="0"/>
                        <a:ea typeface="Calibri" panose="020F0502020204030204" charset="0"/>
                        <a:cs typeface="Arial" panose="020B0604020202020204" pitchFamily="34" charset="0"/>
                      </a:endParaRPr>
                    </a:p>
                  </a:txBody>
                  <a:tcPr marL="65659" marR="65659" marT="0" marB="0"/>
                </a:tc>
                <a:tc>
                  <a:txBody>
                    <a:bodyPr/>
                    <a:lstStyle/>
                    <a:p>
                      <a:pPr algn="just">
                        <a:lnSpc>
                          <a:spcPct val="115000"/>
                        </a:lnSpc>
                      </a:pPr>
                      <a:r>
                        <a:rPr lang="vi-VN" sz="1800" dirty="0">
                          <a:effectLst/>
                        </a:rPr>
                        <a:t> </a:t>
                      </a:r>
                      <a:endParaRPr lang="vi-VN" sz="1200" dirty="0">
                        <a:solidFill>
                          <a:srgbClr val="000000"/>
                        </a:solidFill>
                        <a:effectLst/>
                        <a:latin typeface="Calibri" panose="020F0502020204030204" charset="0"/>
                        <a:ea typeface="Calibri" panose="020F0502020204030204" charset="0"/>
                        <a:cs typeface="Arial" panose="020B0604020202020204" pitchFamily="34" charset="0"/>
                      </a:endParaRPr>
                    </a:p>
                  </a:txBody>
                  <a:tcPr marL="65659" marR="65659" marT="0" marB="0"/>
                </a:tc>
                <a:tc>
                  <a:txBody>
                    <a:bodyPr/>
                    <a:lstStyle/>
                    <a:p>
                      <a:pPr algn="l">
                        <a:lnSpc>
                          <a:spcPct val="115000"/>
                        </a:lnSpc>
                      </a:pPr>
                      <a:r>
                        <a:rPr lang="vi-VN" sz="1800">
                          <a:effectLst/>
                        </a:rPr>
                        <a:t>d</a:t>
                      </a:r>
                      <a:r>
                        <a:rPr lang="vi-VN" sz="1800" baseline="-25000">
                          <a:effectLst/>
                        </a:rPr>
                        <a:t>1 </a:t>
                      </a:r>
                      <a:r>
                        <a:rPr lang="vi-VN" sz="1800">
                          <a:effectLst/>
                        </a:rPr>
                        <a:t>=</a:t>
                      </a:r>
                      <a:endParaRPr lang="vi-VN" sz="1200">
                        <a:solidFill>
                          <a:srgbClr val="000000"/>
                        </a:solidFill>
                        <a:effectLst/>
                        <a:latin typeface="Calibri" panose="020F0502020204030204" charset="0"/>
                        <a:ea typeface="Calibri" panose="020F0502020204030204" charset="0"/>
                        <a:cs typeface="Arial" panose="020B0604020202020204" pitchFamily="34" charset="0"/>
                      </a:endParaRPr>
                    </a:p>
                  </a:txBody>
                  <a:tcPr marL="65659" marR="65659" marT="0" marB="0" anchor="ctr"/>
                </a:tc>
                <a:tc>
                  <a:txBody>
                    <a:bodyPr/>
                    <a:lstStyle/>
                    <a:p>
                      <a:pPr algn="l">
                        <a:lnSpc>
                          <a:spcPct val="115000"/>
                        </a:lnSpc>
                      </a:pPr>
                      <a:r>
                        <a:rPr lang="vi-VN" sz="1800">
                          <a:effectLst/>
                        </a:rPr>
                        <a:t>d</a:t>
                      </a:r>
                      <a:r>
                        <a:rPr lang="vi-VN" sz="1800" baseline="-25000">
                          <a:effectLst/>
                        </a:rPr>
                        <a:t>2 </a:t>
                      </a:r>
                      <a:r>
                        <a:rPr lang="vi-VN" sz="1800">
                          <a:effectLst/>
                        </a:rPr>
                        <a:t>=</a:t>
                      </a:r>
                      <a:endParaRPr lang="vi-VN" sz="1200">
                        <a:solidFill>
                          <a:srgbClr val="000000"/>
                        </a:solidFill>
                        <a:effectLst/>
                        <a:latin typeface="Calibri" panose="020F0502020204030204" charset="0"/>
                        <a:ea typeface="Calibri" panose="020F0502020204030204" charset="0"/>
                        <a:cs typeface="Arial" panose="020B0604020202020204" pitchFamily="34" charset="0"/>
                      </a:endParaRPr>
                    </a:p>
                  </a:txBody>
                  <a:tcPr marL="65659" marR="65659" marT="0" marB="0" anchor="ctr"/>
                </a:tc>
                <a:tc>
                  <a:txBody>
                    <a:bodyPr/>
                    <a:lstStyle/>
                    <a:p>
                      <a:pPr algn="l">
                        <a:lnSpc>
                          <a:spcPct val="115000"/>
                        </a:lnSpc>
                      </a:pPr>
                      <a:r>
                        <a:rPr lang="vi-VN" sz="1800">
                          <a:effectLst/>
                        </a:rPr>
                        <a:t>d</a:t>
                      </a:r>
                      <a:r>
                        <a:rPr lang="vi-VN" sz="1800" baseline="-25000">
                          <a:effectLst/>
                        </a:rPr>
                        <a:t>3 </a:t>
                      </a:r>
                      <a:r>
                        <a:rPr lang="vi-VN" sz="1800">
                          <a:effectLst/>
                        </a:rPr>
                        <a:t>=</a:t>
                      </a:r>
                      <a:endParaRPr lang="vi-VN" sz="1200">
                        <a:solidFill>
                          <a:srgbClr val="000000"/>
                        </a:solidFill>
                        <a:effectLst/>
                        <a:latin typeface="Calibri" panose="020F0502020204030204" charset="0"/>
                        <a:ea typeface="Calibri" panose="020F0502020204030204" charset="0"/>
                        <a:cs typeface="Arial" panose="020B0604020202020204" pitchFamily="34" charset="0"/>
                      </a:endParaRPr>
                    </a:p>
                  </a:txBody>
                  <a:tcPr marL="65659" marR="65659" marT="0" marB="0" anchor="ctr"/>
                </a:tc>
                <a:tc>
                  <a:txBody>
                    <a:bodyPr/>
                    <a:lstStyle/>
                    <a:p>
                      <a:pPr algn="l">
                        <a:lnSpc>
                          <a:spcPct val="115000"/>
                        </a:lnSpc>
                      </a:pPr>
                      <a:r>
                        <a:rPr lang="vi-VN" sz="1800">
                          <a:effectLst/>
                        </a:rPr>
                        <a:t>d</a:t>
                      </a:r>
                      <a:r>
                        <a:rPr lang="vi-VN" sz="1800" baseline="-25000">
                          <a:effectLst/>
                        </a:rPr>
                        <a:t>tb</a:t>
                      </a:r>
                      <a:r>
                        <a:rPr lang="vi-VN" sz="1800">
                          <a:effectLst/>
                        </a:rPr>
                        <a:t> =</a:t>
                      </a:r>
                      <a:endParaRPr lang="vi-VN" sz="1200">
                        <a:solidFill>
                          <a:srgbClr val="000000"/>
                        </a:solidFill>
                        <a:effectLst/>
                        <a:latin typeface="Calibri" panose="020F0502020204030204" charset="0"/>
                        <a:ea typeface="Calibri" panose="020F0502020204030204" charset="0"/>
                        <a:cs typeface="Arial" panose="020B0604020202020204" pitchFamily="34" charset="0"/>
                      </a:endParaRPr>
                    </a:p>
                  </a:txBody>
                  <a:tcPr marL="65659" marR="65659" marT="0" marB="0" anchor="ctr"/>
                </a:tc>
                <a:extLst>
                  <a:ext uri="{0D108BD9-81ED-4DB2-BD59-A6C34878D82A}">
                    <a16:rowId xmlns:a16="http://schemas.microsoft.com/office/drawing/2014/main" val="10003"/>
                  </a:ext>
                </a:extLst>
              </a:tr>
              <a:tr h="1221105">
                <a:tc>
                  <a:txBody>
                    <a:bodyPr/>
                    <a:lstStyle/>
                    <a:p>
                      <a:pPr algn="ctr">
                        <a:lnSpc>
                          <a:spcPct val="115000"/>
                        </a:lnSpc>
                      </a:pPr>
                      <a:r>
                        <a:rPr lang="vi-VN" sz="1800">
                          <a:effectLst/>
                        </a:rPr>
                        <a:t>Chiều cao của bạn A và B ở phần đặt vấn đề</a:t>
                      </a:r>
                      <a:endParaRPr lang="vi-VN" sz="1200">
                        <a:solidFill>
                          <a:srgbClr val="000000"/>
                        </a:solidFill>
                        <a:effectLst/>
                        <a:latin typeface="Calibri" panose="020F0502020204030204" charset="0"/>
                        <a:ea typeface="Calibri" panose="020F0502020204030204" charset="0"/>
                        <a:cs typeface="Arial" panose="020B0604020202020204" pitchFamily="34" charset="0"/>
                      </a:endParaRPr>
                    </a:p>
                  </a:txBody>
                  <a:tcPr marL="65659" marR="65659" marT="0" marB="0" anchor="ctr"/>
                </a:tc>
                <a:tc>
                  <a:txBody>
                    <a:bodyPr/>
                    <a:lstStyle/>
                    <a:p>
                      <a:pPr algn="just">
                        <a:lnSpc>
                          <a:spcPct val="115000"/>
                        </a:lnSpc>
                      </a:pPr>
                      <a:r>
                        <a:rPr lang="vi-VN" sz="1800">
                          <a:effectLst/>
                        </a:rPr>
                        <a:t> </a:t>
                      </a:r>
                      <a:endParaRPr lang="vi-VN" sz="1200">
                        <a:solidFill>
                          <a:srgbClr val="000000"/>
                        </a:solidFill>
                        <a:effectLst/>
                        <a:latin typeface="Calibri" panose="020F0502020204030204" charset="0"/>
                        <a:ea typeface="Calibri" panose="020F0502020204030204" charset="0"/>
                        <a:cs typeface="Arial" panose="020B0604020202020204" pitchFamily="34" charset="0"/>
                      </a:endParaRPr>
                    </a:p>
                  </a:txBody>
                  <a:tcPr marL="65659" marR="65659" marT="0" marB="0"/>
                </a:tc>
                <a:tc>
                  <a:txBody>
                    <a:bodyPr/>
                    <a:lstStyle/>
                    <a:p>
                      <a:pPr algn="just">
                        <a:lnSpc>
                          <a:spcPct val="115000"/>
                        </a:lnSpc>
                      </a:pPr>
                      <a:r>
                        <a:rPr lang="vi-VN" sz="1800">
                          <a:effectLst/>
                        </a:rPr>
                        <a:t> </a:t>
                      </a:r>
                      <a:endParaRPr lang="vi-VN" sz="1200">
                        <a:solidFill>
                          <a:srgbClr val="000000"/>
                        </a:solidFill>
                        <a:effectLst/>
                        <a:latin typeface="Calibri" panose="020F0502020204030204" charset="0"/>
                        <a:ea typeface="Calibri" panose="020F0502020204030204" charset="0"/>
                        <a:cs typeface="Arial" panose="020B0604020202020204" pitchFamily="34" charset="0"/>
                      </a:endParaRPr>
                    </a:p>
                  </a:txBody>
                  <a:tcPr marL="65659" marR="65659" marT="0" marB="0"/>
                </a:tc>
                <a:tc>
                  <a:txBody>
                    <a:bodyPr/>
                    <a:lstStyle/>
                    <a:p>
                      <a:pPr algn="just">
                        <a:lnSpc>
                          <a:spcPct val="115000"/>
                        </a:lnSpc>
                      </a:pPr>
                      <a:r>
                        <a:rPr lang="vi-VN" sz="1800">
                          <a:effectLst/>
                        </a:rPr>
                        <a:t> </a:t>
                      </a:r>
                      <a:endParaRPr lang="vi-VN" sz="1200">
                        <a:solidFill>
                          <a:srgbClr val="000000"/>
                        </a:solidFill>
                        <a:effectLst/>
                        <a:latin typeface="Calibri" panose="020F0502020204030204" charset="0"/>
                        <a:ea typeface="Calibri" panose="020F0502020204030204" charset="0"/>
                        <a:cs typeface="Arial" panose="020B0604020202020204" pitchFamily="34" charset="0"/>
                      </a:endParaRPr>
                    </a:p>
                  </a:txBody>
                  <a:tcPr marL="65659" marR="65659" marT="0" marB="0"/>
                </a:tc>
                <a:tc>
                  <a:txBody>
                    <a:bodyPr/>
                    <a:lstStyle/>
                    <a:p>
                      <a:pPr algn="just">
                        <a:lnSpc>
                          <a:spcPct val="115000"/>
                        </a:lnSpc>
                      </a:pPr>
                      <a:r>
                        <a:rPr lang="vi-VN" sz="1800" dirty="0">
                          <a:effectLst/>
                        </a:rPr>
                        <a:t>h</a:t>
                      </a:r>
                      <a:r>
                        <a:rPr lang="vi-VN" sz="1800" baseline="-25000" dirty="0">
                          <a:effectLst/>
                        </a:rPr>
                        <a:t>1</a:t>
                      </a:r>
                      <a:r>
                        <a:rPr lang="vi-VN" sz="1800" dirty="0">
                          <a:effectLst/>
                        </a:rPr>
                        <a:t>= </a:t>
                      </a:r>
                      <a:endParaRPr lang="vi-VN" sz="1200" dirty="0">
                        <a:solidFill>
                          <a:srgbClr val="000000"/>
                        </a:solidFill>
                        <a:effectLst/>
                        <a:latin typeface="Calibri" panose="020F0502020204030204" charset="0"/>
                        <a:ea typeface="Calibri" panose="020F0502020204030204" charset="0"/>
                        <a:cs typeface="Arial" panose="020B0604020202020204" pitchFamily="34" charset="0"/>
                      </a:endParaRPr>
                    </a:p>
                  </a:txBody>
                  <a:tcPr marL="65659" marR="65659" marT="0" marB="0" anchor="ctr"/>
                </a:tc>
                <a:tc>
                  <a:txBody>
                    <a:bodyPr/>
                    <a:lstStyle/>
                    <a:p>
                      <a:pPr algn="just">
                        <a:lnSpc>
                          <a:spcPct val="115000"/>
                        </a:lnSpc>
                      </a:pPr>
                      <a:r>
                        <a:rPr lang="vi-VN" sz="1800" dirty="0">
                          <a:effectLst/>
                        </a:rPr>
                        <a:t>h</a:t>
                      </a:r>
                      <a:r>
                        <a:rPr lang="vi-VN" sz="1800" baseline="-25000" dirty="0">
                          <a:effectLst/>
                        </a:rPr>
                        <a:t>2</a:t>
                      </a:r>
                      <a:r>
                        <a:rPr lang="vi-VN" sz="1800" dirty="0">
                          <a:effectLst/>
                        </a:rPr>
                        <a:t>= </a:t>
                      </a:r>
                      <a:endParaRPr lang="vi-VN" sz="1200" dirty="0">
                        <a:solidFill>
                          <a:srgbClr val="000000"/>
                        </a:solidFill>
                        <a:effectLst/>
                        <a:latin typeface="Calibri" panose="020F0502020204030204" charset="0"/>
                        <a:ea typeface="Calibri" panose="020F0502020204030204" charset="0"/>
                        <a:cs typeface="Arial" panose="020B0604020202020204" pitchFamily="34" charset="0"/>
                      </a:endParaRPr>
                    </a:p>
                  </a:txBody>
                  <a:tcPr marL="65659" marR="65659" marT="0" marB="0" anchor="ctr"/>
                </a:tc>
                <a:tc>
                  <a:txBody>
                    <a:bodyPr/>
                    <a:lstStyle/>
                    <a:p>
                      <a:pPr algn="just">
                        <a:lnSpc>
                          <a:spcPct val="115000"/>
                        </a:lnSpc>
                      </a:pPr>
                      <a:r>
                        <a:rPr lang="vi-VN" sz="1800" dirty="0">
                          <a:effectLst/>
                        </a:rPr>
                        <a:t>h</a:t>
                      </a:r>
                      <a:r>
                        <a:rPr lang="vi-VN" sz="1800" baseline="-25000" dirty="0">
                          <a:effectLst/>
                        </a:rPr>
                        <a:t>3</a:t>
                      </a:r>
                      <a:r>
                        <a:rPr lang="vi-VN" sz="1800" dirty="0">
                          <a:effectLst/>
                        </a:rPr>
                        <a:t>= </a:t>
                      </a:r>
                      <a:endParaRPr lang="vi-VN" sz="1200" dirty="0">
                        <a:solidFill>
                          <a:srgbClr val="000000"/>
                        </a:solidFill>
                        <a:effectLst/>
                        <a:latin typeface="Calibri" panose="020F0502020204030204" charset="0"/>
                        <a:ea typeface="Calibri" panose="020F0502020204030204" charset="0"/>
                        <a:cs typeface="Arial" panose="020B0604020202020204" pitchFamily="34" charset="0"/>
                      </a:endParaRPr>
                    </a:p>
                  </a:txBody>
                  <a:tcPr marL="65659" marR="65659" marT="0" marB="0" anchor="ctr"/>
                </a:tc>
                <a:tc>
                  <a:txBody>
                    <a:bodyPr/>
                    <a:lstStyle/>
                    <a:p>
                      <a:pPr algn="just">
                        <a:lnSpc>
                          <a:spcPct val="115000"/>
                        </a:lnSpc>
                      </a:pPr>
                      <a:r>
                        <a:rPr lang="vi-VN" sz="1800" dirty="0">
                          <a:effectLst/>
                        </a:rPr>
                        <a:t>h</a:t>
                      </a:r>
                      <a:r>
                        <a:rPr lang="vi-VN" sz="1800" baseline="-25000" dirty="0">
                          <a:effectLst/>
                        </a:rPr>
                        <a:t>tb</a:t>
                      </a:r>
                      <a:r>
                        <a:rPr lang="vi-VN" sz="1800" dirty="0">
                          <a:effectLst/>
                        </a:rPr>
                        <a:t>= </a:t>
                      </a:r>
                      <a:endParaRPr lang="vi-VN" sz="1200" dirty="0">
                        <a:solidFill>
                          <a:srgbClr val="000000"/>
                        </a:solidFill>
                        <a:effectLst/>
                        <a:latin typeface="Calibri" panose="020F0502020204030204" charset="0"/>
                        <a:ea typeface="Calibri" panose="020F0502020204030204" charset="0"/>
                        <a:cs typeface="Arial" panose="020B0604020202020204" pitchFamily="34" charset="0"/>
                      </a:endParaRPr>
                    </a:p>
                  </a:txBody>
                  <a:tcPr marL="65659" marR="65659" marT="0" marB="0" anchor="ctr"/>
                </a:tc>
                <a:extLst>
                  <a:ext uri="{0D108BD9-81ED-4DB2-BD59-A6C34878D82A}">
                    <a16:rowId xmlns:a16="http://schemas.microsoft.com/office/drawing/2014/main" val="10004"/>
                  </a:ext>
                </a:extLst>
              </a:tr>
              <a:tr h="478790">
                <a:tc>
                  <a:txBody>
                    <a:bodyPr/>
                    <a:lstStyle/>
                    <a:p>
                      <a:pPr algn="just">
                        <a:lnSpc>
                          <a:spcPct val="115000"/>
                        </a:lnSpc>
                      </a:pPr>
                      <a:r>
                        <a:rPr lang="vi-VN" sz="1200">
                          <a:effectLst/>
                        </a:rPr>
                        <a:t>..........................</a:t>
                      </a:r>
                      <a:endParaRPr lang="vi-VN" sz="1000">
                        <a:solidFill>
                          <a:srgbClr val="000000"/>
                        </a:solidFill>
                        <a:effectLst/>
                        <a:latin typeface="Calibri" panose="020F0502020204030204" charset="0"/>
                        <a:ea typeface="Calibri" panose="020F0502020204030204" charset="0"/>
                        <a:cs typeface="Arial" panose="020B0604020202020204" pitchFamily="34" charset="0"/>
                      </a:endParaRPr>
                    </a:p>
                  </a:txBody>
                  <a:tcPr marL="65659" marR="65659" marT="0" marB="0" anchor="ctr"/>
                </a:tc>
                <a:tc>
                  <a:txBody>
                    <a:bodyPr/>
                    <a:lstStyle/>
                    <a:p>
                      <a:pPr algn="just">
                        <a:lnSpc>
                          <a:spcPct val="115000"/>
                        </a:lnSpc>
                      </a:pPr>
                      <a:r>
                        <a:rPr lang="vi-VN" sz="1200">
                          <a:effectLst/>
                        </a:rPr>
                        <a:t> </a:t>
                      </a:r>
                      <a:endParaRPr lang="vi-VN" sz="1000">
                        <a:solidFill>
                          <a:srgbClr val="000000"/>
                        </a:solidFill>
                        <a:effectLst/>
                        <a:latin typeface="Calibri" panose="020F0502020204030204" charset="0"/>
                        <a:ea typeface="Calibri" panose="020F0502020204030204" charset="0"/>
                        <a:cs typeface="Arial" panose="020B0604020202020204" pitchFamily="34" charset="0"/>
                      </a:endParaRPr>
                    </a:p>
                  </a:txBody>
                  <a:tcPr marL="65659" marR="65659" marT="0" marB="0"/>
                </a:tc>
                <a:tc>
                  <a:txBody>
                    <a:bodyPr/>
                    <a:lstStyle/>
                    <a:p>
                      <a:pPr algn="just">
                        <a:lnSpc>
                          <a:spcPct val="115000"/>
                        </a:lnSpc>
                      </a:pPr>
                      <a:r>
                        <a:rPr lang="vi-VN" sz="1200">
                          <a:effectLst/>
                        </a:rPr>
                        <a:t> </a:t>
                      </a:r>
                      <a:endParaRPr lang="vi-VN" sz="1000">
                        <a:solidFill>
                          <a:srgbClr val="000000"/>
                        </a:solidFill>
                        <a:effectLst/>
                        <a:latin typeface="Calibri" panose="020F0502020204030204" charset="0"/>
                        <a:ea typeface="Calibri" panose="020F0502020204030204" charset="0"/>
                        <a:cs typeface="Arial" panose="020B0604020202020204" pitchFamily="34" charset="0"/>
                      </a:endParaRPr>
                    </a:p>
                  </a:txBody>
                  <a:tcPr marL="65659" marR="65659" marT="0" marB="0"/>
                </a:tc>
                <a:tc>
                  <a:txBody>
                    <a:bodyPr/>
                    <a:lstStyle/>
                    <a:p>
                      <a:pPr algn="just">
                        <a:lnSpc>
                          <a:spcPct val="115000"/>
                        </a:lnSpc>
                      </a:pPr>
                      <a:r>
                        <a:rPr lang="vi-VN" sz="1200">
                          <a:effectLst/>
                        </a:rPr>
                        <a:t> </a:t>
                      </a:r>
                      <a:endParaRPr lang="vi-VN" sz="1000">
                        <a:solidFill>
                          <a:srgbClr val="000000"/>
                        </a:solidFill>
                        <a:effectLst/>
                        <a:latin typeface="Calibri" panose="020F0502020204030204" charset="0"/>
                        <a:ea typeface="Calibri" panose="020F0502020204030204" charset="0"/>
                        <a:cs typeface="Arial" panose="020B0604020202020204" pitchFamily="34" charset="0"/>
                      </a:endParaRPr>
                    </a:p>
                  </a:txBody>
                  <a:tcPr marL="65659" marR="65659" marT="0" marB="0"/>
                </a:tc>
                <a:tc>
                  <a:txBody>
                    <a:bodyPr/>
                    <a:lstStyle/>
                    <a:p>
                      <a:pPr algn="just">
                        <a:lnSpc>
                          <a:spcPct val="115000"/>
                        </a:lnSpc>
                      </a:pPr>
                      <a:r>
                        <a:rPr lang="vi-VN" sz="1200">
                          <a:effectLst/>
                        </a:rPr>
                        <a:t> </a:t>
                      </a:r>
                      <a:endParaRPr lang="vi-VN" sz="1000">
                        <a:solidFill>
                          <a:srgbClr val="000000"/>
                        </a:solidFill>
                        <a:effectLst/>
                        <a:latin typeface="Calibri" panose="020F0502020204030204" charset="0"/>
                        <a:ea typeface="Calibri" panose="020F0502020204030204" charset="0"/>
                        <a:cs typeface="Arial" panose="020B0604020202020204" pitchFamily="34" charset="0"/>
                      </a:endParaRPr>
                    </a:p>
                  </a:txBody>
                  <a:tcPr marL="65659" marR="65659" marT="0" marB="0" anchor="ctr"/>
                </a:tc>
                <a:tc>
                  <a:txBody>
                    <a:bodyPr/>
                    <a:lstStyle/>
                    <a:p>
                      <a:pPr algn="just">
                        <a:lnSpc>
                          <a:spcPct val="115000"/>
                        </a:lnSpc>
                      </a:pPr>
                      <a:r>
                        <a:rPr lang="vi-VN" sz="1200">
                          <a:effectLst/>
                        </a:rPr>
                        <a:t> </a:t>
                      </a:r>
                      <a:endParaRPr lang="vi-VN" sz="1000">
                        <a:solidFill>
                          <a:srgbClr val="000000"/>
                        </a:solidFill>
                        <a:effectLst/>
                        <a:latin typeface="Calibri" panose="020F0502020204030204" charset="0"/>
                        <a:ea typeface="Calibri" panose="020F0502020204030204" charset="0"/>
                        <a:cs typeface="Arial" panose="020B0604020202020204" pitchFamily="34" charset="0"/>
                      </a:endParaRPr>
                    </a:p>
                  </a:txBody>
                  <a:tcPr marL="65659" marR="65659" marT="0" marB="0" anchor="ctr"/>
                </a:tc>
                <a:tc>
                  <a:txBody>
                    <a:bodyPr/>
                    <a:lstStyle/>
                    <a:p>
                      <a:pPr algn="just">
                        <a:lnSpc>
                          <a:spcPct val="115000"/>
                        </a:lnSpc>
                      </a:pPr>
                      <a:r>
                        <a:rPr lang="vi-VN" sz="1200">
                          <a:effectLst/>
                        </a:rPr>
                        <a:t> </a:t>
                      </a:r>
                      <a:endParaRPr lang="vi-VN" sz="1000">
                        <a:solidFill>
                          <a:srgbClr val="000000"/>
                        </a:solidFill>
                        <a:effectLst/>
                        <a:latin typeface="Calibri" panose="020F0502020204030204" charset="0"/>
                        <a:ea typeface="Calibri" panose="020F0502020204030204" charset="0"/>
                        <a:cs typeface="Arial" panose="020B0604020202020204" pitchFamily="34" charset="0"/>
                      </a:endParaRPr>
                    </a:p>
                  </a:txBody>
                  <a:tcPr marL="65659" marR="65659" marT="0" marB="0" anchor="ctr"/>
                </a:tc>
                <a:tc>
                  <a:txBody>
                    <a:bodyPr/>
                    <a:lstStyle/>
                    <a:p>
                      <a:pPr algn="just">
                        <a:lnSpc>
                          <a:spcPct val="115000"/>
                        </a:lnSpc>
                      </a:pPr>
                      <a:r>
                        <a:rPr lang="vi-VN" sz="1200">
                          <a:effectLst/>
                        </a:rPr>
                        <a:t> </a:t>
                      </a:r>
                      <a:endParaRPr lang="vi-VN" sz="1000">
                        <a:solidFill>
                          <a:srgbClr val="000000"/>
                        </a:solidFill>
                        <a:effectLst/>
                        <a:latin typeface="Calibri" panose="020F0502020204030204" charset="0"/>
                        <a:ea typeface="Calibri" panose="020F0502020204030204" charset="0"/>
                        <a:cs typeface="Arial" panose="020B0604020202020204" pitchFamily="34" charset="0"/>
                      </a:endParaRPr>
                    </a:p>
                  </a:txBody>
                  <a:tcPr marL="65659" marR="65659" marT="0" marB="0" anchor="ctr"/>
                </a:tc>
                <a:extLst>
                  <a:ext uri="{0D108BD9-81ED-4DB2-BD59-A6C34878D82A}">
                    <a16:rowId xmlns:a16="http://schemas.microsoft.com/office/drawing/2014/main" val="10005"/>
                  </a:ext>
                </a:extLst>
              </a:tr>
              <a:tr h="480060">
                <a:tc>
                  <a:txBody>
                    <a:bodyPr/>
                    <a:lstStyle/>
                    <a:p>
                      <a:pPr algn="just">
                        <a:lnSpc>
                          <a:spcPct val="115000"/>
                        </a:lnSpc>
                      </a:pPr>
                      <a:r>
                        <a:rPr lang="vi-VN" sz="1200">
                          <a:effectLst/>
                        </a:rPr>
                        <a:t>..........................</a:t>
                      </a:r>
                      <a:endParaRPr lang="vi-VN" sz="1000">
                        <a:solidFill>
                          <a:srgbClr val="000000"/>
                        </a:solidFill>
                        <a:effectLst/>
                        <a:latin typeface="Calibri" panose="020F0502020204030204" charset="0"/>
                        <a:ea typeface="Calibri" panose="020F0502020204030204" charset="0"/>
                        <a:cs typeface="Arial" panose="020B0604020202020204" pitchFamily="34" charset="0"/>
                      </a:endParaRPr>
                    </a:p>
                  </a:txBody>
                  <a:tcPr marL="65659" marR="65659" marT="0" marB="0" anchor="ctr"/>
                </a:tc>
                <a:tc>
                  <a:txBody>
                    <a:bodyPr/>
                    <a:lstStyle/>
                    <a:p>
                      <a:pPr algn="just">
                        <a:lnSpc>
                          <a:spcPct val="115000"/>
                        </a:lnSpc>
                      </a:pPr>
                      <a:r>
                        <a:rPr lang="vi-VN" sz="1200">
                          <a:effectLst/>
                        </a:rPr>
                        <a:t> </a:t>
                      </a:r>
                      <a:endParaRPr lang="vi-VN" sz="1000">
                        <a:solidFill>
                          <a:srgbClr val="000000"/>
                        </a:solidFill>
                        <a:effectLst/>
                        <a:latin typeface="Calibri" panose="020F0502020204030204" charset="0"/>
                        <a:ea typeface="Calibri" panose="020F0502020204030204" charset="0"/>
                        <a:cs typeface="Arial" panose="020B0604020202020204" pitchFamily="34" charset="0"/>
                      </a:endParaRPr>
                    </a:p>
                  </a:txBody>
                  <a:tcPr marL="65659" marR="65659" marT="0" marB="0"/>
                </a:tc>
                <a:tc>
                  <a:txBody>
                    <a:bodyPr/>
                    <a:lstStyle/>
                    <a:p>
                      <a:pPr algn="just">
                        <a:lnSpc>
                          <a:spcPct val="115000"/>
                        </a:lnSpc>
                      </a:pPr>
                      <a:r>
                        <a:rPr lang="vi-VN" sz="1200" dirty="0">
                          <a:effectLst/>
                        </a:rPr>
                        <a:t> </a:t>
                      </a:r>
                      <a:endParaRPr lang="vi-VN" sz="1000" dirty="0">
                        <a:solidFill>
                          <a:srgbClr val="000000"/>
                        </a:solidFill>
                        <a:effectLst/>
                        <a:latin typeface="Calibri" panose="020F0502020204030204" charset="0"/>
                        <a:ea typeface="Calibri" panose="020F0502020204030204" charset="0"/>
                        <a:cs typeface="Arial" panose="020B0604020202020204" pitchFamily="34" charset="0"/>
                      </a:endParaRPr>
                    </a:p>
                  </a:txBody>
                  <a:tcPr marL="65659" marR="65659" marT="0" marB="0"/>
                </a:tc>
                <a:tc>
                  <a:txBody>
                    <a:bodyPr/>
                    <a:lstStyle/>
                    <a:p>
                      <a:pPr algn="just">
                        <a:lnSpc>
                          <a:spcPct val="115000"/>
                        </a:lnSpc>
                      </a:pPr>
                      <a:r>
                        <a:rPr lang="vi-VN" sz="1200">
                          <a:effectLst/>
                        </a:rPr>
                        <a:t> </a:t>
                      </a:r>
                      <a:endParaRPr lang="vi-VN" sz="1000">
                        <a:solidFill>
                          <a:srgbClr val="000000"/>
                        </a:solidFill>
                        <a:effectLst/>
                        <a:latin typeface="Calibri" panose="020F0502020204030204" charset="0"/>
                        <a:ea typeface="Calibri" panose="020F0502020204030204" charset="0"/>
                        <a:cs typeface="Arial" panose="020B0604020202020204" pitchFamily="34" charset="0"/>
                      </a:endParaRPr>
                    </a:p>
                  </a:txBody>
                  <a:tcPr marL="65659" marR="65659" marT="0" marB="0"/>
                </a:tc>
                <a:tc>
                  <a:txBody>
                    <a:bodyPr/>
                    <a:lstStyle/>
                    <a:p>
                      <a:pPr algn="just">
                        <a:lnSpc>
                          <a:spcPct val="115000"/>
                        </a:lnSpc>
                      </a:pPr>
                      <a:r>
                        <a:rPr lang="vi-VN" sz="1200">
                          <a:effectLst/>
                        </a:rPr>
                        <a:t> </a:t>
                      </a:r>
                      <a:endParaRPr lang="vi-VN" sz="1000">
                        <a:solidFill>
                          <a:srgbClr val="000000"/>
                        </a:solidFill>
                        <a:effectLst/>
                        <a:latin typeface="Calibri" panose="020F0502020204030204" charset="0"/>
                        <a:ea typeface="Calibri" panose="020F0502020204030204" charset="0"/>
                        <a:cs typeface="Arial" panose="020B0604020202020204" pitchFamily="34" charset="0"/>
                      </a:endParaRPr>
                    </a:p>
                  </a:txBody>
                  <a:tcPr marL="65659" marR="65659" marT="0" marB="0" anchor="ctr"/>
                </a:tc>
                <a:tc>
                  <a:txBody>
                    <a:bodyPr/>
                    <a:lstStyle/>
                    <a:p>
                      <a:pPr algn="just">
                        <a:lnSpc>
                          <a:spcPct val="115000"/>
                        </a:lnSpc>
                      </a:pPr>
                      <a:r>
                        <a:rPr lang="vi-VN" sz="1200">
                          <a:effectLst/>
                        </a:rPr>
                        <a:t> </a:t>
                      </a:r>
                      <a:endParaRPr lang="vi-VN" sz="1000">
                        <a:solidFill>
                          <a:srgbClr val="000000"/>
                        </a:solidFill>
                        <a:effectLst/>
                        <a:latin typeface="Calibri" panose="020F0502020204030204" charset="0"/>
                        <a:ea typeface="Calibri" panose="020F0502020204030204" charset="0"/>
                        <a:cs typeface="Arial" panose="020B0604020202020204" pitchFamily="34" charset="0"/>
                      </a:endParaRPr>
                    </a:p>
                  </a:txBody>
                  <a:tcPr marL="65659" marR="65659" marT="0" marB="0" anchor="ctr"/>
                </a:tc>
                <a:tc>
                  <a:txBody>
                    <a:bodyPr/>
                    <a:lstStyle/>
                    <a:p>
                      <a:pPr algn="just">
                        <a:lnSpc>
                          <a:spcPct val="115000"/>
                        </a:lnSpc>
                      </a:pPr>
                      <a:r>
                        <a:rPr lang="vi-VN" sz="1200">
                          <a:effectLst/>
                        </a:rPr>
                        <a:t> </a:t>
                      </a:r>
                      <a:endParaRPr lang="vi-VN" sz="1000">
                        <a:solidFill>
                          <a:srgbClr val="000000"/>
                        </a:solidFill>
                        <a:effectLst/>
                        <a:latin typeface="Calibri" panose="020F0502020204030204" charset="0"/>
                        <a:ea typeface="Calibri" panose="020F0502020204030204" charset="0"/>
                        <a:cs typeface="Arial" panose="020B0604020202020204" pitchFamily="34" charset="0"/>
                      </a:endParaRPr>
                    </a:p>
                  </a:txBody>
                  <a:tcPr marL="65659" marR="65659" marT="0" marB="0" anchor="ctr"/>
                </a:tc>
                <a:tc>
                  <a:txBody>
                    <a:bodyPr/>
                    <a:lstStyle/>
                    <a:p>
                      <a:pPr algn="just">
                        <a:lnSpc>
                          <a:spcPct val="115000"/>
                        </a:lnSpc>
                      </a:pPr>
                      <a:r>
                        <a:rPr lang="vi-VN" sz="1200" dirty="0">
                          <a:effectLst/>
                        </a:rPr>
                        <a:t> </a:t>
                      </a:r>
                      <a:endParaRPr lang="vi-VN" sz="1000" dirty="0">
                        <a:solidFill>
                          <a:srgbClr val="000000"/>
                        </a:solidFill>
                        <a:effectLst/>
                        <a:latin typeface="Calibri" panose="020F0502020204030204" charset="0"/>
                        <a:ea typeface="Calibri" panose="020F0502020204030204" charset="0"/>
                        <a:cs typeface="Arial" panose="020B0604020202020204" pitchFamily="34" charset="0"/>
                      </a:endParaRPr>
                    </a:p>
                  </a:txBody>
                  <a:tcPr marL="65659" marR="65659" marT="0" marB="0" anchor="ct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 y="304800"/>
            <a:ext cx="9116695" cy="5536565"/>
          </a:xfrm>
          <a:prstGeom prst="rect">
            <a:avLst/>
          </a:prstGeom>
          <a:noFill/>
        </p:spPr>
        <p:txBody>
          <a:bodyPr wrap="square">
            <a:spAutoFit/>
          </a:bodyPr>
          <a:lstStyle/>
          <a:p>
            <a:pPr marL="457200" algn="just">
              <a:lnSpc>
                <a:spcPct val="115000"/>
              </a:lnSpc>
              <a:tabLst>
                <a:tab pos="450215" algn="l"/>
              </a:tabLst>
            </a:pPr>
            <a:r>
              <a:rPr lang="vi-VN" sz="2800" dirty="0">
                <a:solidFill>
                  <a:srgbClr val="FF0000"/>
                </a:solidFill>
                <a:effectLst/>
                <a:latin typeface="Times New Roman" panose="02020603050405020304" pitchFamily="18" charset="0"/>
                <a:ea typeface="Arial" panose="020B0604020202020204" pitchFamily="34" charset="0"/>
                <a:cs typeface="Arial" panose="020B0604020202020204" pitchFamily="34" charset="0"/>
              </a:rPr>
              <a:t>Các bước đo chiều dài: </a:t>
            </a:r>
            <a:endParaRPr lang="vi-VN" sz="1600" dirty="0">
              <a:solidFill>
                <a:srgbClr val="FF0000"/>
              </a:solidFill>
              <a:effectLst/>
              <a:latin typeface="Calibri" panose="020F0502020204030204" charset="0"/>
              <a:ea typeface="Calibri" panose="020F0502020204030204" charset="0"/>
              <a:cs typeface="Arial" panose="020B0604020202020204" pitchFamily="34" charset="0"/>
            </a:endParaRPr>
          </a:p>
          <a:p>
            <a:pPr>
              <a:lnSpc>
                <a:spcPct val="115000"/>
              </a:lnSpc>
            </a:pPr>
            <a:r>
              <a:rPr lang="vi-VN" sz="2800" dirty="0">
                <a:solidFill>
                  <a:srgbClr val="FF0000"/>
                </a:solidFill>
                <a:effectLst/>
                <a:latin typeface="Times New Roman" panose="02020603050405020304" pitchFamily="18" charset="0"/>
                <a:ea typeface="Calibri" panose="020F0502020204030204" charset="0"/>
                <a:cs typeface="Arial" panose="020B0604020202020204" pitchFamily="34" charset="0"/>
              </a:rPr>
              <a:t>Bước 1</a:t>
            </a:r>
            <a:r>
              <a:rPr lang="vi-VN" sz="2800" dirty="0">
                <a:effectLst/>
                <a:latin typeface="Times New Roman" panose="02020603050405020304" pitchFamily="18" charset="0"/>
                <a:ea typeface="Calibri" panose="020F0502020204030204" charset="0"/>
                <a:cs typeface="Arial" panose="020B0604020202020204" pitchFamily="34" charset="0"/>
              </a:rPr>
              <a:t>: Ước lượng chiều dài của vật cần đo để chọn thước đo có GHD và ĐCNN phù hợp.</a:t>
            </a:r>
            <a:endParaRPr lang="vi-VN" sz="1600" dirty="0">
              <a:effectLst/>
              <a:latin typeface="Calibri" panose="020F0502020204030204" charset="0"/>
              <a:ea typeface="Calibri" panose="020F0502020204030204" charset="0"/>
              <a:cs typeface="Arial" panose="020B0604020202020204" pitchFamily="34" charset="0"/>
            </a:endParaRPr>
          </a:p>
          <a:p>
            <a:pPr>
              <a:lnSpc>
                <a:spcPct val="115000"/>
              </a:lnSpc>
            </a:pPr>
            <a:r>
              <a:rPr lang="vi-VN" sz="2800" dirty="0">
                <a:solidFill>
                  <a:srgbClr val="FF0000"/>
                </a:solidFill>
                <a:effectLst/>
                <a:latin typeface="Times New Roman" panose="02020603050405020304" pitchFamily="18" charset="0"/>
                <a:ea typeface="Calibri" panose="020F0502020204030204" charset="0"/>
                <a:cs typeface="Arial" panose="020B0604020202020204" pitchFamily="34" charset="0"/>
              </a:rPr>
              <a:t>Bước 2</a:t>
            </a:r>
            <a:r>
              <a:rPr lang="vi-VN" sz="2800" dirty="0">
                <a:effectLst/>
                <a:latin typeface="Times New Roman" panose="02020603050405020304" pitchFamily="18" charset="0"/>
                <a:ea typeface="Calibri" panose="020F0502020204030204" charset="0"/>
                <a:cs typeface="Arial" panose="020B0604020202020204" pitchFamily="34" charset="0"/>
              </a:rPr>
              <a:t>: Đặt thước đo đúng đúng cách: song song với đoạn cần đo chiều dài. Một đầu của  vật trùng với vạch số 0 của thước.</a:t>
            </a:r>
            <a:endParaRPr lang="vi-VN" sz="1600" dirty="0">
              <a:effectLst/>
              <a:latin typeface="Calibri" panose="020F0502020204030204" charset="0"/>
              <a:ea typeface="Calibri" panose="020F0502020204030204" charset="0"/>
              <a:cs typeface="Arial" panose="020B0604020202020204" pitchFamily="34" charset="0"/>
            </a:endParaRPr>
          </a:p>
          <a:p>
            <a:pPr>
              <a:lnSpc>
                <a:spcPct val="115000"/>
              </a:lnSpc>
            </a:pPr>
            <a:r>
              <a:rPr lang="vi-VN" sz="2800" dirty="0">
                <a:solidFill>
                  <a:srgbClr val="FF0000"/>
                </a:solidFill>
                <a:effectLst/>
                <a:latin typeface="Times New Roman" panose="02020603050405020304" pitchFamily="18" charset="0"/>
                <a:ea typeface="Calibri" panose="020F0502020204030204" charset="0"/>
                <a:cs typeface="Arial" panose="020B0604020202020204" pitchFamily="34" charset="0"/>
              </a:rPr>
              <a:t>Bước 3</a:t>
            </a:r>
            <a:r>
              <a:rPr lang="vi-VN" sz="2800" dirty="0">
                <a:effectLst/>
                <a:latin typeface="Times New Roman" panose="02020603050405020304" pitchFamily="18" charset="0"/>
                <a:ea typeface="Calibri" panose="020F0502020204030204" charset="0"/>
                <a:cs typeface="Arial" panose="020B0604020202020204" pitchFamily="34" charset="0"/>
              </a:rPr>
              <a:t>: Đặt mắt vuông góc với thước, đọc giá trị chiều dài của vật cần đo theo giá trị của vạch chia gần nhất với đầu kia của vật.</a:t>
            </a:r>
            <a:endParaRPr lang="vi-VN" sz="1600" dirty="0">
              <a:effectLst/>
              <a:latin typeface="Calibri" panose="020F0502020204030204" charset="0"/>
              <a:ea typeface="Calibri" panose="020F0502020204030204" charset="0"/>
              <a:cs typeface="Arial" panose="020B0604020202020204" pitchFamily="34" charset="0"/>
            </a:endParaRPr>
          </a:p>
          <a:p>
            <a:pPr>
              <a:lnSpc>
                <a:spcPct val="115000"/>
              </a:lnSpc>
            </a:pPr>
            <a:r>
              <a:rPr lang="vi-VN" sz="2800" dirty="0">
                <a:solidFill>
                  <a:srgbClr val="FF0000"/>
                </a:solidFill>
                <a:effectLst/>
                <a:latin typeface="Times New Roman" panose="02020603050405020304" pitchFamily="18" charset="0"/>
                <a:ea typeface="Calibri" panose="020F0502020204030204" charset="0"/>
                <a:cs typeface="Arial" panose="020B0604020202020204" pitchFamily="34" charset="0"/>
              </a:rPr>
              <a:t>Bước 4</a:t>
            </a:r>
            <a:r>
              <a:rPr lang="vi-VN" sz="2800" dirty="0">
                <a:effectLst/>
                <a:latin typeface="Times New Roman" panose="02020603050405020304" pitchFamily="18" charset="0"/>
                <a:ea typeface="Calibri" panose="020F0502020204030204" charset="0"/>
                <a:cs typeface="Arial" panose="020B0604020202020204" pitchFamily="34" charset="0"/>
              </a:rPr>
              <a:t>: Ghi kết quả. Nếu đo nhiều lần thì kết quả đo chiều dài lấy là trung bình cộng của tất cả các lần đo.</a:t>
            </a:r>
            <a:endParaRPr lang="vi-VN" sz="1600" dirty="0">
              <a:effectLst/>
              <a:latin typeface="Calibri" panose="020F0502020204030204" charset="0"/>
              <a:ea typeface="Calibri" panose="020F0502020204030204" charset="0"/>
              <a:cs typeface="Arial" panose="020B0604020202020204" pitchFamily="34" charset="0"/>
            </a:endParaRPr>
          </a:p>
        </p:txBody>
      </p:sp>
      <p:pic>
        <p:nvPicPr>
          <p:cNvPr id="3" name="Picture 8" descr="https://toplist.vn/images/800px/bai-van-ta-chiec-but-muc-so-1-2104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01" y="-228600"/>
            <a:ext cx="478099" cy="6621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 calcmode="lin" valueType="num">
                                      <p:cBhvr additive="base">
                                        <p:cTn id="1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 calcmode="lin" valueType="num">
                                      <p:cBhvr additive="base">
                                        <p:cTn id="24"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4356848" y="3617259"/>
            <a:ext cx="430306" cy="430306"/>
          </a:xfrm>
        </p:spPr>
      </p:pic>
      <p:sp>
        <p:nvSpPr>
          <p:cNvPr id="4" name="Rectangle 3"/>
          <p:cNvSpPr/>
          <p:nvPr/>
        </p:nvSpPr>
        <p:spPr>
          <a:xfrm>
            <a:off x="209162" y="3811194"/>
            <a:ext cx="3812189" cy="204477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425"/>
            <a:endParaRPr lang="en-US" sz="1270">
              <a:solidFill>
                <a:prstClr val="black"/>
              </a:solidFill>
              <a:latin typeface="等线"/>
            </a:endParaRPr>
          </a:p>
        </p:txBody>
      </p:sp>
      <p:sp>
        <p:nvSpPr>
          <p:cNvPr id="11" name="Rectangle 2"/>
          <p:cNvSpPr>
            <a:spLocks noChangeArrowheads="1"/>
          </p:cNvSpPr>
          <p:nvPr/>
        </p:nvSpPr>
        <p:spPr bwMode="auto">
          <a:xfrm>
            <a:off x="212090" y="259715"/>
            <a:ext cx="8393430" cy="633920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tabLst>
                <a:tab pos="563245" algn="l"/>
              </a:tabLst>
              <a:defRPr>
                <a:solidFill>
                  <a:schemeClr val="tx1"/>
                </a:solidFill>
                <a:latin typeface="Arial" panose="020B0604020202020204" pitchFamily="34" charset="0"/>
                <a:cs typeface="Arial" panose="020B0604020202020204" pitchFamily="34" charset="0"/>
              </a:defRPr>
            </a:lvl1pPr>
            <a:lvl2pPr>
              <a:tabLst>
                <a:tab pos="563245" algn="l"/>
              </a:tabLst>
              <a:defRPr>
                <a:solidFill>
                  <a:schemeClr val="tx1"/>
                </a:solidFill>
                <a:latin typeface="Arial" panose="020B0604020202020204" pitchFamily="34" charset="0"/>
                <a:cs typeface="Arial" panose="020B0604020202020204" pitchFamily="34" charset="0"/>
              </a:defRPr>
            </a:lvl2pPr>
            <a:lvl3pPr>
              <a:tabLst>
                <a:tab pos="563245" algn="l"/>
              </a:tabLst>
              <a:defRPr>
                <a:solidFill>
                  <a:schemeClr val="tx1"/>
                </a:solidFill>
                <a:latin typeface="Arial" panose="020B0604020202020204" pitchFamily="34" charset="0"/>
                <a:cs typeface="Arial" panose="020B0604020202020204" pitchFamily="34" charset="0"/>
              </a:defRPr>
            </a:lvl3pPr>
            <a:lvl4pPr>
              <a:tabLst>
                <a:tab pos="563245" algn="l"/>
              </a:tabLst>
              <a:defRPr>
                <a:solidFill>
                  <a:schemeClr val="tx1"/>
                </a:solidFill>
                <a:latin typeface="Arial" panose="020B0604020202020204" pitchFamily="34" charset="0"/>
                <a:cs typeface="Arial" panose="020B0604020202020204" pitchFamily="34" charset="0"/>
              </a:defRPr>
            </a:lvl4pPr>
            <a:lvl5pPr>
              <a:tabLst>
                <a:tab pos="563245" algn="l"/>
              </a:tabLst>
              <a:defRPr>
                <a:solidFill>
                  <a:schemeClr val="tx1"/>
                </a:solidFill>
                <a:latin typeface="Arial" panose="020B0604020202020204" pitchFamily="34" charset="0"/>
                <a:cs typeface="Arial" panose="020B0604020202020204" pitchFamily="34" charset="0"/>
              </a:defRPr>
            </a:lvl5pPr>
            <a:lvl6pPr marL="3173730" indent="-887730" eaLnBrk="0" fontAlgn="base" hangingPunct="0">
              <a:spcBef>
                <a:spcPct val="0"/>
              </a:spcBef>
              <a:spcAft>
                <a:spcPct val="0"/>
              </a:spcAft>
              <a:tabLst>
                <a:tab pos="563245" algn="l"/>
              </a:tabLst>
              <a:defRPr>
                <a:solidFill>
                  <a:schemeClr val="tx1"/>
                </a:solidFill>
                <a:latin typeface="Arial" panose="020B0604020202020204" pitchFamily="34" charset="0"/>
                <a:cs typeface="Arial" panose="020B0604020202020204" pitchFamily="34" charset="0"/>
              </a:defRPr>
            </a:lvl6pPr>
            <a:lvl7pPr marL="3630930" indent="-887730" eaLnBrk="0" fontAlgn="base" hangingPunct="0">
              <a:spcBef>
                <a:spcPct val="0"/>
              </a:spcBef>
              <a:spcAft>
                <a:spcPct val="0"/>
              </a:spcAft>
              <a:tabLst>
                <a:tab pos="563245" algn="l"/>
              </a:tabLst>
              <a:defRPr>
                <a:solidFill>
                  <a:schemeClr val="tx1"/>
                </a:solidFill>
                <a:latin typeface="Arial" panose="020B0604020202020204" pitchFamily="34" charset="0"/>
                <a:cs typeface="Arial" panose="020B0604020202020204" pitchFamily="34" charset="0"/>
              </a:defRPr>
            </a:lvl7pPr>
            <a:lvl8pPr marL="4088130" indent="-887730" eaLnBrk="0" fontAlgn="base" hangingPunct="0">
              <a:spcBef>
                <a:spcPct val="0"/>
              </a:spcBef>
              <a:spcAft>
                <a:spcPct val="0"/>
              </a:spcAft>
              <a:tabLst>
                <a:tab pos="563245" algn="l"/>
              </a:tabLst>
              <a:defRPr>
                <a:solidFill>
                  <a:schemeClr val="tx1"/>
                </a:solidFill>
                <a:latin typeface="Arial" panose="020B0604020202020204" pitchFamily="34" charset="0"/>
                <a:cs typeface="Arial" panose="020B0604020202020204" pitchFamily="34" charset="0"/>
              </a:defRPr>
            </a:lvl8pPr>
            <a:lvl9pPr marL="4545330" indent="-887730" eaLnBrk="0" fontAlgn="base" hangingPunct="0">
              <a:spcBef>
                <a:spcPct val="0"/>
              </a:spcBef>
              <a:spcAft>
                <a:spcPct val="0"/>
              </a:spcAft>
              <a:tabLst>
                <a:tab pos="563245" algn="l"/>
              </a:tabLst>
              <a:defRPr>
                <a:solidFill>
                  <a:schemeClr val="tx1"/>
                </a:solidFill>
                <a:latin typeface="Arial" panose="020B0604020202020204" pitchFamily="34" charset="0"/>
                <a:cs typeface="Arial" panose="020B0604020202020204" pitchFamily="34" charset="0"/>
              </a:defRPr>
            </a:lvl9pPr>
          </a:lstStyle>
          <a:p>
            <a:pPr>
              <a:lnSpc>
                <a:spcPct val="150000"/>
              </a:lnSpc>
              <a:defRPr/>
            </a:pPr>
            <a:r>
              <a:rPr lang="en-US" altLang="vi-VN" sz="2800" b="1" dirty="0" err="1">
                <a:solidFill>
                  <a:srgbClr val="0000FF"/>
                </a:solidFill>
                <a:latin typeface="Times New Roman" panose="02020603050405020304" pitchFamily="18" charset="0"/>
                <a:cs typeface="Times New Roman" panose="02020603050405020304" pitchFamily="18" charset="0"/>
              </a:rPr>
              <a:t>Câu</a:t>
            </a:r>
            <a:r>
              <a:rPr lang="en-US" altLang="vi-VN" sz="2800" b="1" dirty="0">
                <a:solidFill>
                  <a:srgbClr val="0000FF"/>
                </a:solidFill>
                <a:latin typeface="Times New Roman" panose="02020603050405020304" pitchFamily="18" charset="0"/>
                <a:cs typeface="Times New Roman" panose="02020603050405020304" pitchFamily="18" charset="0"/>
              </a:rPr>
              <a:t> 1. </a:t>
            </a:r>
            <a:r>
              <a:rPr lang="en-US" altLang="vi-VN" sz="2800" b="1" dirty="0" err="1">
                <a:solidFill>
                  <a:srgbClr val="0000FF"/>
                </a:solidFill>
                <a:latin typeface="Times New Roman" panose="02020603050405020304" pitchFamily="18" charset="0"/>
                <a:cs typeface="Times New Roman" panose="02020603050405020304" pitchFamily="18" charset="0"/>
              </a:rPr>
              <a:t>Để</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đo</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độ</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dài</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của</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một</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vật</a:t>
            </a:r>
            <a:r>
              <a:rPr lang="en-US" altLang="vi-VN" sz="2800" b="1" dirty="0">
                <a:solidFill>
                  <a:srgbClr val="0000FF"/>
                </a:solidFill>
                <a:latin typeface="Times New Roman" panose="02020603050405020304" pitchFamily="18" charset="0"/>
                <a:cs typeface="Times New Roman" panose="02020603050405020304" pitchFamily="18" charset="0"/>
              </a:rPr>
              <a:t>, ta </a:t>
            </a:r>
            <a:r>
              <a:rPr lang="en-US" altLang="vi-VN" sz="2800" b="1" dirty="0" err="1">
                <a:solidFill>
                  <a:srgbClr val="0000FF"/>
                </a:solidFill>
                <a:latin typeface="Times New Roman" panose="02020603050405020304" pitchFamily="18" charset="0"/>
                <a:cs typeface="Times New Roman" panose="02020603050405020304" pitchFamily="18" charset="0"/>
              </a:rPr>
              <a:t>nên</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dùng</a:t>
            </a:r>
            <a:endParaRPr lang="vi-VN" altLang="vi-VN" sz="2800" b="1" dirty="0">
              <a:solidFill>
                <a:srgbClr val="0000FF"/>
              </a:solidFill>
              <a:latin typeface="Times New Roman" panose="02020603050405020304" pitchFamily="18" charset="0"/>
              <a:cs typeface="Times New Roman" panose="02020603050405020304" pitchFamily="18" charset="0"/>
            </a:endParaRPr>
          </a:p>
          <a:p>
            <a:pPr>
              <a:lnSpc>
                <a:spcPct val="150000"/>
              </a:lnSpc>
              <a:defRPr/>
            </a:pPr>
            <a:r>
              <a:rPr lang="en-US" altLang="vi-VN" sz="2800" b="1" dirty="0">
                <a:solidFill>
                  <a:srgbClr val="FF0000"/>
                </a:solidFill>
                <a:latin typeface="Times New Roman" panose="02020603050405020304" pitchFamily="18" charset="0"/>
                <a:ea typeface="Calibri" panose="020F0502020204030204" charset="0"/>
                <a:cs typeface="Times New Roman" panose="02020603050405020304" pitchFamily="18" charset="0"/>
              </a:rPr>
              <a:t>	</a:t>
            </a:r>
            <a:r>
              <a:rPr lang="en-US" altLang="vi-VN" sz="2800" b="1" dirty="0">
                <a:latin typeface="Times New Roman" panose="02020603050405020304" pitchFamily="18" charset="0"/>
                <a:ea typeface="Calibri" panose="020F0502020204030204" charset="0"/>
                <a:cs typeface="Times New Roman" panose="02020603050405020304" pitchFamily="18" charset="0"/>
              </a:rPr>
              <a:t>A. </a:t>
            </a:r>
            <a:r>
              <a:rPr lang="en-US" altLang="vi-VN" sz="2800" b="1" dirty="0" err="1">
                <a:latin typeface="Times New Roman" panose="02020603050405020304" pitchFamily="18" charset="0"/>
                <a:ea typeface="Calibri" panose="020F0502020204030204" charset="0"/>
                <a:cs typeface="Times New Roman" panose="02020603050405020304" pitchFamily="18" charset="0"/>
              </a:rPr>
              <a:t>thước</a:t>
            </a:r>
            <a:r>
              <a:rPr lang="en-US" altLang="vi-VN" sz="2800" b="1" dirty="0">
                <a:latin typeface="Times New Roman" panose="02020603050405020304" pitchFamily="18" charset="0"/>
                <a:ea typeface="Calibri" panose="020F0502020204030204" charset="0"/>
                <a:cs typeface="Times New Roman" panose="02020603050405020304" pitchFamily="18" charset="0"/>
              </a:rPr>
              <a:t> </a:t>
            </a:r>
            <a:r>
              <a:rPr lang="en-US" altLang="vi-VN" sz="2800" b="1" dirty="0" err="1">
                <a:latin typeface="Times New Roman" panose="02020603050405020304" pitchFamily="18" charset="0"/>
                <a:ea typeface="Calibri" panose="020F0502020204030204" charset="0"/>
                <a:cs typeface="Times New Roman" panose="02020603050405020304" pitchFamily="18" charset="0"/>
              </a:rPr>
              <a:t>đo</a:t>
            </a:r>
            <a:r>
              <a:rPr lang="en-US" altLang="vi-VN" sz="2800" b="1" dirty="0">
                <a:latin typeface="Times New Roman" panose="02020603050405020304" pitchFamily="18" charset="0"/>
                <a:ea typeface="Calibri" panose="020F0502020204030204" charset="0"/>
                <a:cs typeface="Times New Roman" panose="02020603050405020304" pitchFamily="18" charset="0"/>
              </a:rPr>
              <a:t>.                  </a:t>
            </a:r>
            <a:r>
              <a:rPr lang="en-US" altLang="vi-VN" sz="2800" b="1"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altLang="vi-VN" sz="2800" b="1" dirty="0">
                <a:latin typeface="Times New Roman" panose="02020603050405020304" pitchFamily="18" charset="0"/>
                <a:ea typeface="Calibri" panose="020F0502020204030204" charset="0"/>
                <a:cs typeface="Times New Roman" panose="02020603050405020304" pitchFamily="18" charset="0"/>
              </a:rPr>
              <a:t>B. gang </a:t>
            </a:r>
            <a:r>
              <a:rPr lang="en-US" altLang="vi-VN" sz="2800" b="1" dirty="0" err="1">
                <a:latin typeface="Times New Roman" panose="02020603050405020304" pitchFamily="18" charset="0"/>
                <a:ea typeface="Calibri" panose="020F0502020204030204" charset="0"/>
                <a:cs typeface="Times New Roman" panose="02020603050405020304" pitchFamily="18" charset="0"/>
              </a:rPr>
              <a:t>bàn</a:t>
            </a:r>
            <a:r>
              <a:rPr lang="en-US" altLang="vi-VN" sz="2800" b="1" dirty="0">
                <a:latin typeface="Times New Roman" panose="02020603050405020304" pitchFamily="18" charset="0"/>
                <a:ea typeface="Calibri" panose="020F0502020204030204" charset="0"/>
                <a:cs typeface="Times New Roman" panose="02020603050405020304" pitchFamily="18" charset="0"/>
              </a:rPr>
              <a:t> </a:t>
            </a:r>
            <a:r>
              <a:rPr lang="en-US" altLang="vi-VN" sz="2800" b="1" dirty="0" err="1">
                <a:latin typeface="Times New Roman" panose="02020603050405020304" pitchFamily="18" charset="0"/>
                <a:ea typeface="Calibri" panose="020F0502020204030204" charset="0"/>
                <a:cs typeface="Times New Roman" panose="02020603050405020304" pitchFamily="18" charset="0"/>
              </a:rPr>
              <a:t>tay</a:t>
            </a:r>
            <a:r>
              <a:rPr lang="en-US" altLang="vi-VN" sz="2800" b="1" dirty="0">
                <a:latin typeface="Times New Roman" panose="02020603050405020304" pitchFamily="18" charset="0"/>
                <a:ea typeface="Calibri" panose="020F0502020204030204" charset="0"/>
                <a:cs typeface="Times New Roman" panose="02020603050405020304" pitchFamily="18" charset="0"/>
              </a:rPr>
              <a:t>.                </a:t>
            </a:r>
          </a:p>
          <a:p>
            <a:pPr>
              <a:lnSpc>
                <a:spcPct val="150000"/>
              </a:lnSpc>
              <a:defRPr/>
            </a:pPr>
            <a:r>
              <a:rPr lang="en-US" altLang="vi-VN" sz="2800" b="1" dirty="0">
                <a:latin typeface="Times New Roman" panose="02020603050405020304" pitchFamily="18" charset="0"/>
                <a:ea typeface="Calibri" panose="020F0502020204030204" charset="0"/>
                <a:cs typeface="Times New Roman" panose="02020603050405020304" pitchFamily="18" charset="0"/>
              </a:rPr>
              <a:t>	C. </a:t>
            </a:r>
            <a:r>
              <a:rPr lang="en-US" altLang="vi-VN" sz="2800" b="1" dirty="0" err="1">
                <a:latin typeface="Times New Roman" panose="02020603050405020304" pitchFamily="18" charset="0"/>
                <a:ea typeface="Calibri" panose="020F0502020204030204" charset="0"/>
                <a:cs typeface="Times New Roman" panose="02020603050405020304" pitchFamily="18" charset="0"/>
              </a:rPr>
              <a:t>sợi</a:t>
            </a:r>
            <a:r>
              <a:rPr lang="en-US" altLang="vi-VN" sz="2800" b="1" dirty="0">
                <a:latin typeface="Times New Roman" panose="02020603050405020304" pitchFamily="18" charset="0"/>
                <a:ea typeface="Calibri" panose="020F0502020204030204" charset="0"/>
                <a:cs typeface="Times New Roman" panose="02020603050405020304" pitchFamily="18" charset="0"/>
              </a:rPr>
              <a:t> </a:t>
            </a:r>
            <a:r>
              <a:rPr lang="en-US" altLang="vi-VN" sz="2800" b="1" dirty="0" err="1">
                <a:latin typeface="Times New Roman" panose="02020603050405020304" pitchFamily="18" charset="0"/>
                <a:ea typeface="Calibri" panose="020F0502020204030204" charset="0"/>
                <a:cs typeface="Times New Roman" panose="02020603050405020304" pitchFamily="18" charset="0"/>
              </a:rPr>
              <a:t>dây</a:t>
            </a:r>
            <a:r>
              <a:rPr lang="en-US" altLang="vi-VN" sz="2800" b="1" dirty="0">
                <a:latin typeface="Times New Roman" panose="02020603050405020304" pitchFamily="18" charset="0"/>
                <a:ea typeface="Calibri" panose="020F0502020204030204" charset="0"/>
                <a:cs typeface="Times New Roman" panose="02020603050405020304" pitchFamily="18" charset="0"/>
              </a:rPr>
              <a:t>.                      D. </a:t>
            </a:r>
            <a:r>
              <a:rPr lang="en-US" altLang="vi-VN" sz="2800" b="1" dirty="0" err="1">
                <a:latin typeface="Times New Roman" panose="02020603050405020304" pitchFamily="18" charset="0"/>
                <a:ea typeface="Calibri" panose="020F0502020204030204" charset="0"/>
                <a:cs typeface="Times New Roman" panose="02020603050405020304" pitchFamily="18" charset="0"/>
              </a:rPr>
              <a:t>bàn</a:t>
            </a:r>
            <a:r>
              <a:rPr lang="en-US" altLang="vi-VN" sz="2800" b="1" dirty="0">
                <a:latin typeface="Times New Roman" panose="02020603050405020304" pitchFamily="18" charset="0"/>
                <a:ea typeface="Calibri" panose="020F0502020204030204" charset="0"/>
                <a:cs typeface="Times New Roman" panose="02020603050405020304" pitchFamily="18" charset="0"/>
              </a:rPr>
              <a:t> </a:t>
            </a:r>
            <a:r>
              <a:rPr lang="en-US" altLang="vi-VN" sz="2800" b="1" dirty="0" err="1">
                <a:solidFill>
                  <a:srgbClr val="000000"/>
                </a:solidFill>
                <a:latin typeface="Times New Roman" panose="02020603050405020304" pitchFamily="18" charset="0"/>
                <a:ea typeface="Calibri" panose="020F0502020204030204" charset="0"/>
                <a:cs typeface="Times New Roman" panose="02020603050405020304" pitchFamily="18" charset="0"/>
              </a:rPr>
              <a:t>chân</a:t>
            </a:r>
            <a:r>
              <a:rPr lang="en-US" altLang="vi-VN" sz="2800" b="1" dirty="0">
                <a:solidFill>
                  <a:srgbClr val="000000"/>
                </a:solidFill>
                <a:latin typeface="Times New Roman" panose="02020603050405020304" pitchFamily="18" charset="0"/>
                <a:ea typeface="Calibri" panose="020F0502020204030204" charset="0"/>
                <a:cs typeface="Times New Roman" panose="02020603050405020304" pitchFamily="18" charset="0"/>
              </a:rPr>
              <a:t>.</a:t>
            </a:r>
            <a:endParaRPr lang="en-US" altLang="vi-VN" sz="2800" b="1" dirty="0">
              <a:solidFill>
                <a:srgbClr val="000000"/>
              </a:solidFill>
              <a:latin typeface="Times New Roman" panose="02020603050405020304" pitchFamily="18" charset="0"/>
              <a:cs typeface="Times New Roman" panose="02020603050405020304" pitchFamily="18" charset="0"/>
            </a:endParaRPr>
          </a:p>
          <a:p>
            <a:pPr>
              <a:lnSpc>
                <a:spcPct val="150000"/>
              </a:lnSpc>
              <a:defRPr/>
            </a:pPr>
            <a:r>
              <a:rPr lang="en-US" altLang="vi-VN" sz="2800" b="1" dirty="0" err="1">
                <a:solidFill>
                  <a:srgbClr val="0000FF"/>
                </a:solidFill>
                <a:latin typeface="Times New Roman" panose="02020603050405020304" pitchFamily="18" charset="0"/>
                <a:cs typeface="Times New Roman" panose="02020603050405020304" pitchFamily="18" charset="0"/>
              </a:rPr>
              <a:t>Câu</a:t>
            </a:r>
            <a:r>
              <a:rPr lang="en-US" altLang="vi-VN" sz="2800" b="1" dirty="0">
                <a:solidFill>
                  <a:srgbClr val="0000FF"/>
                </a:solidFill>
                <a:latin typeface="Times New Roman" panose="02020603050405020304" pitchFamily="18" charset="0"/>
                <a:cs typeface="Times New Roman" panose="02020603050405020304" pitchFamily="18" charset="0"/>
              </a:rPr>
              <a:t> 2. </a:t>
            </a:r>
            <a:r>
              <a:rPr lang="en-US" altLang="vi-VN" sz="2800" b="1" dirty="0" err="1">
                <a:solidFill>
                  <a:srgbClr val="0000FF"/>
                </a:solidFill>
                <a:latin typeface="Times New Roman" panose="02020603050405020304" pitchFamily="18" charset="0"/>
                <a:cs typeface="Times New Roman" panose="02020603050405020304" pitchFamily="18" charset="0"/>
              </a:rPr>
              <a:t>Giới</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hạn</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đo</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của</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thước</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là</a:t>
            </a:r>
            <a:r>
              <a:rPr lang="en-US" altLang="vi-VN" sz="2800" b="1" dirty="0">
                <a:solidFill>
                  <a:srgbClr val="0000FF"/>
                </a:solidFill>
                <a:latin typeface="Times New Roman" panose="02020603050405020304" pitchFamily="18" charset="0"/>
                <a:cs typeface="Times New Roman" panose="02020603050405020304" pitchFamily="18" charset="0"/>
              </a:rPr>
              <a:t> </a:t>
            </a:r>
            <a:endParaRPr lang="vi-VN" altLang="vi-VN" sz="2800" b="1" dirty="0">
              <a:solidFill>
                <a:srgbClr val="0000FF"/>
              </a:solidFill>
              <a:latin typeface="Times New Roman" panose="02020603050405020304" pitchFamily="18" charset="0"/>
              <a:cs typeface="Times New Roman" panose="02020603050405020304" pitchFamily="18" charset="0"/>
            </a:endParaRPr>
          </a:p>
          <a:p>
            <a:pPr>
              <a:lnSpc>
                <a:spcPct val="150000"/>
              </a:lnSpc>
              <a:defRPr/>
            </a:pPr>
            <a:r>
              <a:rPr lang="fr-FR" altLang="vi-VN" sz="2800" b="1" dirty="0">
                <a:solidFill>
                  <a:srgbClr val="FF0000"/>
                </a:solidFill>
                <a:latin typeface="Times New Roman" panose="02020603050405020304" pitchFamily="18" charset="0"/>
                <a:cs typeface="Times New Roman" panose="02020603050405020304" pitchFamily="18" charset="0"/>
              </a:rPr>
              <a:t>	</a:t>
            </a:r>
            <a:r>
              <a:rPr lang="fr-FR" altLang="vi-VN" sz="2800" b="1" dirty="0">
                <a:latin typeface="Times New Roman" panose="02020603050405020304" pitchFamily="18" charset="0"/>
                <a:cs typeface="Times New Roman" panose="02020603050405020304" pitchFamily="18" charset="0"/>
              </a:rPr>
              <a:t>A. </a:t>
            </a:r>
            <a:r>
              <a:rPr lang="fr-FR" altLang="vi-VN" sz="2800" b="1" dirty="0" err="1">
                <a:latin typeface="Times New Roman" panose="02020603050405020304" pitchFamily="18" charset="0"/>
                <a:cs typeface="Times New Roman" panose="02020603050405020304" pitchFamily="18" charset="0"/>
              </a:rPr>
              <a:t>độ</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dài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giữa</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hai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vạch</a:t>
            </a:r>
            <a:r>
              <a:rPr lang="fr-FR" altLang="vi-VN" sz="2800" b="1" dirty="0">
                <a:latin typeface="Times New Roman" panose="02020603050405020304" pitchFamily="18" charset="0"/>
                <a:cs typeface="Times New Roman" panose="02020603050405020304" pitchFamily="18" charset="0"/>
              </a:rPr>
              <a:t> chia </a:t>
            </a:r>
            <a:r>
              <a:rPr lang="fr-FR" altLang="vi-VN" sz="2800" b="1" dirty="0" err="1">
                <a:latin typeface="Times New Roman" panose="02020603050405020304" pitchFamily="18" charset="0"/>
                <a:cs typeface="Times New Roman" panose="02020603050405020304" pitchFamily="18" charset="0"/>
              </a:rPr>
              <a:t>liên</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tiếp</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trên</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thước</a:t>
            </a:r>
            <a:r>
              <a:rPr lang="fr-FR" altLang="vi-VN" sz="2800" b="1" dirty="0">
                <a:latin typeface="Times New Roman" panose="02020603050405020304" pitchFamily="18" charset="0"/>
                <a:cs typeface="Times New Roman" panose="02020603050405020304" pitchFamily="18" charset="0"/>
              </a:rPr>
              <a:t>. 	</a:t>
            </a:r>
            <a:endParaRPr lang="vi-VN" altLang="vi-VN" sz="2800" b="1" dirty="0">
              <a:latin typeface="Times New Roman" panose="02020603050405020304" pitchFamily="18" charset="0"/>
              <a:cs typeface="Times New Roman" panose="02020603050405020304" pitchFamily="18" charset="0"/>
            </a:endParaRPr>
          </a:p>
          <a:p>
            <a:pPr>
              <a:lnSpc>
                <a:spcPct val="150000"/>
              </a:lnSpc>
              <a:defRPr/>
            </a:pPr>
            <a:r>
              <a:rPr lang="en-US" altLang="vi-VN" sz="2800" b="1" dirty="0">
                <a:latin typeface="Times New Roman" panose="02020603050405020304" pitchFamily="18" charset="0"/>
                <a:cs typeface="Calibri" panose="020F0502020204030204" charset="0"/>
              </a:rPr>
              <a:t>	B. </a:t>
            </a:r>
            <a:r>
              <a:rPr lang="fr-FR" altLang="vi-VN" sz="2800" b="1" dirty="0" err="1">
                <a:latin typeface="Times New Roman" panose="02020603050405020304" pitchFamily="18" charset="0"/>
                <a:cs typeface="Times New Roman" panose="02020603050405020304" pitchFamily="18" charset="0"/>
              </a:rPr>
              <a:t>độ</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dài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nhỏ</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nhất</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ghi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trên</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thước</a:t>
            </a:r>
            <a:r>
              <a:rPr lang="fr-FR" altLang="vi-VN" sz="2800" b="1" dirty="0">
                <a:latin typeface="Times New Roman" panose="02020603050405020304" pitchFamily="18" charset="0"/>
                <a:cs typeface="Times New Roman" panose="02020603050405020304" pitchFamily="18" charset="0"/>
              </a:rPr>
              <a:t>. 	</a:t>
            </a:r>
            <a:endParaRPr lang="vi-VN" altLang="vi-VN" sz="2800" b="1" dirty="0">
              <a:latin typeface="Times New Roman" panose="02020603050405020304" pitchFamily="18" charset="0"/>
              <a:cs typeface="Times New Roman" panose="02020603050405020304" pitchFamily="18" charset="0"/>
            </a:endParaRPr>
          </a:p>
          <a:p>
            <a:pPr>
              <a:lnSpc>
                <a:spcPct val="150000"/>
              </a:lnSpc>
              <a:defRPr/>
            </a:pPr>
            <a:r>
              <a:rPr lang="fr-FR" altLang="vi-VN" sz="2800" b="1" dirty="0">
                <a:latin typeface="Times New Roman" panose="02020603050405020304" pitchFamily="18" charset="0"/>
                <a:cs typeface="Times New Roman" panose="02020603050405020304" pitchFamily="18" charset="0"/>
              </a:rPr>
              <a:t>	C. </a:t>
            </a:r>
            <a:r>
              <a:rPr lang="fr-FR" altLang="vi-VN" sz="2800" b="1" dirty="0" err="1">
                <a:latin typeface="Times New Roman" panose="02020603050405020304" pitchFamily="18" charset="0"/>
                <a:cs typeface="Times New Roman" panose="02020603050405020304" pitchFamily="18" charset="0"/>
              </a:rPr>
              <a:t>độ</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dài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lớn</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nhất</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ghi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trên</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thước</a:t>
            </a:r>
            <a:r>
              <a:rPr lang="fr-FR" altLang="vi-VN" sz="2800" b="1" dirty="0">
                <a:latin typeface="Times New Roman" panose="02020603050405020304" pitchFamily="18" charset="0"/>
                <a:cs typeface="Times New Roman" panose="02020603050405020304" pitchFamily="18" charset="0"/>
              </a:rPr>
              <a:t>. 	</a:t>
            </a:r>
            <a:endParaRPr lang="vi-VN" altLang="vi-VN" sz="2800" b="1" dirty="0">
              <a:latin typeface="Times New Roman" panose="02020603050405020304" pitchFamily="18" charset="0"/>
              <a:cs typeface="Times New Roman" panose="02020603050405020304" pitchFamily="18" charset="0"/>
            </a:endParaRPr>
          </a:p>
          <a:p>
            <a:pPr>
              <a:lnSpc>
                <a:spcPct val="150000"/>
              </a:lnSpc>
              <a:defRPr/>
            </a:pPr>
            <a:r>
              <a:rPr lang="fr-FR" altLang="vi-VN" sz="2800" b="1" dirty="0">
                <a:latin typeface="Times New Roman" panose="02020603050405020304" pitchFamily="18" charset="0"/>
                <a:cs typeface="Times New Roman" panose="02020603050405020304" pitchFamily="18" charset="0"/>
              </a:rPr>
              <a:t>	D. </a:t>
            </a:r>
            <a:r>
              <a:rPr lang="fr-FR" altLang="vi-VN" sz="2800" b="1" dirty="0" err="1">
                <a:latin typeface="Times New Roman" panose="02020603050405020304" pitchFamily="18" charset="0"/>
                <a:cs typeface="Times New Roman" panose="02020603050405020304" pitchFamily="18" charset="0"/>
              </a:rPr>
              <a:t>độ</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dài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giữa</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hai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vạch</a:t>
            </a:r>
            <a:r>
              <a:rPr lang="fr-FR" altLang="vi-VN" sz="2800" b="1" dirty="0">
                <a:latin typeface="Times New Roman" panose="02020603050405020304" pitchFamily="18" charset="0"/>
                <a:cs typeface="Times New Roman" panose="02020603050405020304" pitchFamily="18" charset="0"/>
              </a:rPr>
              <a:t> chia </a:t>
            </a:r>
            <a:r>
              <a:rPr lang="fr-FR" altLang="vi-VN" sz="2800" b="1" dirty="0" err="1">
                <a:latin typeface="Times New Roman" panose="02020603050405020304" pitchFamily="18" charset="0"/>
                <a:cs typeface="Times New Roman" panose="02020603050405020304" pitchFamily="18" charset="0"/>
              </a:rPr>
              <a:t>bất</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kỳ</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ghi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trên</a:t>
            </a:r>
            <a:r>
              <a:rPr lang="fr-FR" altLang="vi-VN" sz="2800" b="1" dirty="0">
                <a:latin typeface="Times New Roman" panose="02020603050405020304" pitchFamily="18" charset="0"/>
                <a:cs typeface="Times New Roman" panose="02020603050405020304" pitchFamily="18" charset="0"/>
              </a:rPr>
              <a:t> </a:t>
            </a:r>
            <a:r>
              <a:rPr lang="fr-FR" altLang="vi-VN" sz="2800" b="1" dirty="0" err="1">
                <a:solidFill>
                  <a:srgbClr val="000000"/>
                </a:solidFill>
                <a:latin typeface="Times New Roman" panose="02020603050405020304" pitchFamily="18" charset="0"/>
                <a:cs typeface="Times New Roman" panose="02020603050405020304" pitchFamily="18" charset="0"/>
              </a:rPr>
              <a:t>thước</a:t>
            </a:r>
            <a:r>
              <a:rPr lang="fr-FR" altLang="vi-VN" sz="2800" b="1" dirty="0">
                <a:solidFill>
                  <a:srgbClr val="000000"/>
                </a:solidFill>
                <a:latin typeface="Times New Roman" panose="02020603050405020304" pitchFamily="18" charset="0"/>
                <a:cs typeface="Times New Roman" panose="02020603050405020304" pitchFamily="18" charset="0"/>
              </a:rPr>
              <a:t>.</a:t>
            </a:r>
            <a:endParaRPr lang="vi-VN" altLang="vi-VN" sz="2800" b="1" dirty="0">
              <a:latin typeface="Times New Roman" panose="02020603050405020304" pitchFamily="18" charset="0"/>
              <a:cs typeface="Times New Roman" panose="02020603050405020304" pitchFamily="18" charset="0"/>
            </a:endParaRPr>
          </a:p>
          <a:p>
            <a:pPr>
              <a:defRPr/>
            </a:pPr>
            <a:endParaRPr lang="vi-VN" altLang="vi-VN" sz="2800" b="1" dirty="0">
              <a:latin typeface="Times New Roman" panose="02020603050405020304" pitchFamily="18" charset="0"/>
              <a:cs typeface="Times New Roman" panose="02020603050405020304" pitchFamily="18" charset="0"/>
            </a:endParaRPr>
          </a:p>
        </p:txBody>
      </p:sp>
      <p:sp>
        <p:nvSpPr>
          <p:cNvPr id="3" name="TextBox 6"/>
          <p:cNvSpPr txBox="1"/>
          <p:nvPr/>
        </p:nvSpPr>
        <p:spPr>
          <a:xfrm>
            <a:off x="914346" y="76041"/>
            <a:ext cx="2285418" cy="515620"/>
          </a:xfrm>
          <a:prstGeom prst="rect">
            <a:avLst/>
          </a:prstGeom>
          <a:noFill/>
        </p:spPr>
        <p:txBody>
          <a:bodyPr wrap="square">
            <a:spAutoFit/>
          </a:bodyPr>
          <a:lstStyle/>
          <a:p>
            <a:pPr algn="just">
              <a:lnSpc>
                <a:spcPct val="115000"/>
              </a:lnSpc>
              <a:tabLst>
                <a:tab pos="450215" algn="l"/>
              </a:tabLst>
            </a:pPr>
            <a:r>
              <a:rPr lang="vi-VN" sz="2400" b="1" dirty="0">
                <a:solidFill>
                  <a:srgbClr val="FF0000"/>
                </a:solidFill>
                <a:effectLst/>
                <a:latin typeface="Times New Roman" panose="02020603050405020304" pitchFamily="18" charset="0"/>
                <a:ea typeface="Arial" panose="020B0604020202020204" pitchFamily="34" charset="0"/>
                <a:cs typeface="Arial" panose="020B0604020202020204" pitchFamily="34" charset="0"/>
              </a:rPr>
              <a:t>IV: Luyện tập</a:t>
            </a:r>
            <a:endParaRPr lang="vi-VN" sz="1350" dirty="0">
              <a:solidFill>
                <a:srgbClr val="FF0000"/>
              </a:solidFill>
              <a:effectLst/>
              <a:latin typeface="Calibri" panose="020F0502020204030204" charset="0"/>
              <a:ea typeface="Calibri" panose="020F0502020204030204" charset="0"/>
              <a:cs typeface="Arial" panose="020B0604020202020204" pitchFamily="34" charset="0"/>
            </a:endParaRPr>
          </a:p>
        </p:txBody>
      </p:sp>
      <p:sp>
        <p:nvSpPr>
          <p:cNvPr id="5" name="Oval 4"/>
          <p:cNvSpPr/>
          <p:nvPr/>
        </p:nvSpPr>
        <p:spPr>
          <a:xfrm>
            <a:off x="1332719" y="-457200"/>
            <a:ext cx="380946"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Oval 11"/>
          <p:cNvSpPr/>
          <p:nvPr/>
        </p:nvSpPr>
        <p:spPr>
          <a:xfrm>
            <a:off x="2362200" y="-474552"/>
            <a:ext cx="380946"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816 -0.02776 L -0.05816 0.22762 " pathEditMode="relative" rAng="0" ptsTypes="AA">
                                      <p:cBhvr>
                                        <p:cTn id="6" dur="2000" fill="hold"/>
                                        <p:tgtEl>
                                          <p:spTgt spid="5"/>
                                        </p:tgtEl>
                                        <p:attrNameLst>
                                          <p:attrName>ppt_x</p:attrName>
                                          <p:attrName>ppt_y</p:attrName>
                                        </p:attrNameLst>
                                      </p:cBhvr>
                                      <p:rCtr x="-2500" y="12769"/>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05556E-6 3.80291E-6 L -0.15851 0.80499 " pathEditMode="relative" rAng="0" ptsTypes="AA">
                                      <p:cBhvr>
                                        <p:cTn id="10" dur="2000" fill="hold"/>
                                        <p:tgtEl>
                                          <p:spTgt spid="12"/>
                                        </p:tgtEl>
                                        <p:attrNameLst>
                                          <p:attrName>ppt_x</p:attrName>
                                          <p:attrName>ppt_y</p:attrName>
                                        </p:attrNameLst>
                                      </p:cBhvr>
                                      <p:rCtr x="-7934" y="40250"/>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9"/>
                </p:tgtEl>
              </p:cMediaNode>
            </p:audio>
          </p:childTnLst>
        </p:cTn>
      </p:par>
    </p:tnLst>
    <p:bldLst>
      <p:bldP spid="5"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4356848" y="3617259"/>
            <a:ext cx="430306" cy="430306"/>
          </a:xfrm>
        </p:spPr>
      </p:pic>
      <p:sp>
        <p:nvSpPr>
          <p:cNvPr id="4" name="Rectangle 3"/>
          <p:cNvSpPr/>
          <p:nvPr/>
        </p:nvSpPr>
        <p:spPr>
          <a:xfrm>
            <a:off x="166805" y="3788334"/>
            <a:ext cx="3812189" cy="204477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425"/>
            <a:endParaRPr lang="en-US" sz="1270">
              <a:solidFill>
                <a:prstClr val="black"/>
              </a:solidFill>
              <a:latin typeface="等线"/>
            </a:endParaRPr>
          </a:p>
        </p:txBody>
      </p:sp>
      <p:sp>
        <p:nvSpPr>
          <p:cNvPr id="6" name="Rectangle 2"/>
          <p:cNvSpPr>
            <a:spLocks noChangeArrowheads="1"/>
          </p:cNvSpPr>
          <p:nvPr/>
        </p:nvSpPr>
        <p:spPr bwMode="auto">
          <a:xfrm>
            <a:off x="381000" y="685560"/>
            <a:ext cx="8161020" cy="456946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tabLst>
                <a:tab pos="563245" algn="l"/>
              </a:tabLst>
              <a:defRPr>
                <a:solidFill>
                  <a:schemeClr val="tx1"/>
                </a:solidFill>
                <a:latin typeface="Arial" panose="020B0604020202020204" pitchFamily="34" charset="0"/>
                <a:cs typeface="Arial" panose="020B0604020202020204" pitchFamily="34" charset="0"/>
              </a:defRPr>
            </a:lvl1pPr>
            <a:lvl2pPr>
              <a:tabLst>
                <a:tab pos="563245" algn="l"/>
              </a:tabLst>
              <a:defRPr>
                <a:solidFill>
                  <a:schemeClr val="tx1"/>
                </a:solidFill>
                <a:latin typeface="Arial" panose="020B0604020202020204" pitchFamily="34" charset="0"/>
                <a:cs typeface="Arial" panose="020B0604020202020204" pitchFamily="34" charset="0"/>
              </a:defRPr>
            </a:lvl2pPr>
            <a:lvl3pPr>
              <a:tabLst>
                <a:tab pos="563245" algn="l"/>
              </a:tabLst>
              <a:defRPr>
                <a:solidFill>
                  <a:schemeClr val="tx1"/>
                </a:solidFill>
                <a:latin typeface="Arial" panose="020B0604020202020204" pitchFamily="34" charset="0"/>
                <a:cs typeface="Arial" panose="020B0604020202020204" pitchFamily="34" charset="0"/>
              </a:defRPr>
            </a:lvl3pPr>
            <a:lvl4pPr>
              <a:tabLst>
                <a:tab pos="563245" algn="l"/>
              </a:tabLst>
              <a:defRPr>
                <a:solidFill>
                  <a:schemeClr val="tx1"/>
                </a:solidFill>
                <a:latin typeface="Arial" panose="020B0604020202020204" pitchFamily="34" charset="0"/>
                <a:cs typeface="Arial" panose="020B0604020202020204" pitchFamily="34" charset="0"/>
              </a:defRPr>
            </a:lvl4pPr>
            <a:lvl5pPr>
              <a:tabLst>
                <a:tab pos="563245" algn="l"/>
              </a:tabLst>
              <a:defRPr>
                <a:solidFill>
                  <a:schemeClr val="tx1"/>
                </a:solidFill>
                <a:latin typeface="Arial" panose="020B0604020202020204" pitchFamily="34" charset="0"/>
                <a:cs typeface="Arial" panose="020B0604020202020204" pitchFamily="34" charset="0"/>
              </a:defRPr>
            </a:lvl5pPr>
            <a:lvl6pPr marL="3173730" indent="-887730" eaLnBrk="0" fontAlgn="base" hangingPunct="0">
              <a:spcBef>
                <a:spcPct val="0"/>
              </a:spcBef>
              <a:spcAft>
                <a:spcPct val="0"/>
              </a:spcAft>
              <a:tabLst>
                <a:tab pos="563245" algn="l"/>
              </a:tabLst>
              <a:defRPr>
                <a:solidFill>
                  <a:schemeClr val="tx1"/>
                </a:solidFill>
                <a:latin typeface="Arial" panose="020B0604020202020204" pitchFamily="34" charset="0"/>
                <a:cs typeface="Arial" panose="020B0604020202020204" pitchFamily="34" charset="0"/>
              </a:defRPr>
            </a:lvl6pPr>
            <a:lvl7pPr marL="3630930" indent="-887730" eaLnBrk="0" fontAlgn="base" hangingPunct="0">
              <a:spcBef>
                <a:spcPct val="0"/>
              </a:spcBef>
              <a:spcAft>
                <a:spcPct val="0"/>
              </a:spcAft>
              <a:tabLst>
                <a:tab pos="563245" algn="l"/>
              </a:tabLst>
              <a:defRPr>
                <a:solidFill>
                  <a:schemeClr val="tx1"/>
                </a:solidFill>
                <a:latin typeface="Arial" panose="020B0604020202020204" pitchFamily="34" charset="0"/>
                <a:cs typeface="Arial" panose="020B0604020202020204" pitchFamily="34" charset="0"/>
              </a:defRPr>
            </a:lvl7pPr>
            <a:lvl8pPr marL="4088130" indent="-887730" eaLnBrk="0" fontAlgn="base" hangingPunct="0">
              <a:spcBef>
                <a:spcPct val="0"/>
              </a:spcBef>
              <a:spcAft>
                <a:spcPct val="0"/>
              </a:spcAft>
              <a:tabLst>
                <a:tab pos="563245" algn="l"/>
              </a:tabLst>
              <a:defRPr>
                <a:solidFill>
                  <a:schemeClr val="tx1"/>
                </a:solidFill>
                <a:latin typeface="Arial" panose="020B0604020202020204" pitchFamily="34" charset="0"/>
                <a:cs typeface="Arial" panose="020B0604020202020204" pitchFamily="34" charset="0"/>
              </a:defRPr>
            </a:lvl8pPr>
            <a:lvl9pPr marL="4545330" indent="-887730" eaLnBrk="0" fontAlgn="base" hangingPunct="0">
              <a:spcBef>
                <a:spcPct val="0"/>
              </a:spcBef>
              <a:spcAft>
                <a:spcPct val="0"/>
              </a:spcAft>
              <a:tabLst>
                <a:tab pos="563245" algn="l"/>
              </a:tabLst>
              <a:defRPr>
                <a:solidFill>
                  <a:schemeClr val="tx1"/>
                </a:solidFill>
                <a:latin typeface="Arial" panose="020B0604020202020204" pitchFamily="34" charset="0"/>
                <a:cs typeface="Arial" panose="020B0604020202020204" pitchFamily="34" charset="0"/>
              </a:defRPr>
            </a:lvl9pPr>
          </a:lstStyle>
          <a:p>
            <a:pPr>
              <a:lnSpc>
                <a:spcPct val="150000"/>
              </a:lnSpc>
              <a:defRPr/>
            </a:pPr>
            <a:r>
              <a:rPr lang="en-US" altLang="vi-VN" sz="21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altLang="vi-VN" sz="21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3. </a:t>
            </a:r>
            <a:r>
              <a:rPr lang="fr-FR" sz="2100" b="1" dirty="0" err="1">
                <a:solidFill>
                  <a:srgbClr val="0000FF"/>
                </a:solidFill>
                <a:latin typeface="Times New Roman" panose="02020603050405020304" pitchFamily="18" charset="0"/>
                <a:cs typeface="Times New Roman" panose="02020603050405020304" pitchFamily="18" charset="0"/>
              </a:rPr>
              <a:t>Đơn</a:t>
            </a:r>
            <a:r>
              <a:rPr lang="fr-FR" sz="2100" b="1" dirty="0">
                <a:solidFill>
                  <a:srgbClr val="0000FF"/>
                </a:solidFill>
                <a:latin typeface="Times New Roman" panose="02020603050405020304" pitchFamily="18" charset="0"/>
                <a:cs typeface="Times New Roman" panose="02020603050405020304" pitchFamily="18" charset="0"/>
              </a:rPr>
              <a:t> </a:t>
            </a:r>
            <a:r>
              <a:rPr lang="fr-FR" sz="2100" b="1" dirty="0" err="1">
                <a:solidFill>
                  <a:srgbClr val="0000FF"/>
                </a:solidFill>
                <a:latin typeface="Times New Roman" panose="02020603050405020304" pitchFamily="18" charset="0"/>
                <a:cs typeface="Times New Roman" panose="02020603050405020304" pitchFamily="18" charset="0"/>
              </a:rPr>
              <a:t>vị</a:t>
            </a:r>
            <a:r>
              <a:rPr lang="fr-FR" sz="2100" b="1" dirty="0">
                <a:solidFill>
                  <a:srgbClr val="0000FF"/>
                </a:solidFill>
                <a:latin typeface="Times New Roman" panose="02020603050405020304" pitchFamily="18" charset="0"/>
                <a:cs typeface="Times New Roman" panose="02020603050405020304" pitchFamily="18" charset="0"/>
              </a:rPr>
              <a:t> </a:t>
            </a:r>
            <a:r>
              <a:rPr lang="fr-FR" sz="2100" b="1" dirty="0" err="1">
                <a:solidFill>
                  <a:srgbClr val="0000FF"/>
                </a:solidFill>
                <a:latin typeface="Times New Roman" panose="02020603050405020304" pitchFamily="18" charset="0"/>
                <a:cs typeface="Times New Roman" panose="02020603050405020304" pitchFamily="18" charset="0"/>
              </a:rPr>
              <a:t>dùng</a:t>
            </a:r>
            <a:r>
              <a:rPr lang="fr-FR" sz="2100" b="1" dirty="0">
                <a:solidFill>
                  <a:srgbClr val="0000FF"/>
                </a:solidFill>
                <a:latin typeface="Times New Roman" panose="02020603050405020304" pitchFamily="18" charset="0"/>
                <a:cs typeface="Times New Roman" panose="02020603050405020304" pitchFamily="18" charset="0"/>
              </a:rPr>
              <a:t> </a:t>
            </a:r>
            <a:r>
              <a:rPr lang="fr-FR" sz="2100" b="1" dirty="0" err="1">
                <a:solidFill>
                  <a:srgbClr val="0000FF"/>
                </a:solidFill>
                <a:latin typeface="Times New Roman" panose="02020603050405020304" pitchFamily="18" charset="0"/>
                <a:cs typeface="Times New Roman" panose="02020603050405020304" pitchFamily="18" charset="0"/>
              </a:rPr>
              <a:t>để</a:t>
            </a:r>
            <a:r>
              <a:rPr lang="fr-FR" sz="2100" b="1" dirty="0">
                <a:solidFill>
                  <a:srgbClr val="0000FF"/>
                </a:solidFill>
                <a:latin typeface="Times New Roman" panose="02020603050405020304" pitchFamily="18" charset="0"/>
                <a:cs typeface="Times New Roman" panose="02020603050405020304" pitchFamily="18" charset="0"/>
              </a:rPr>
              <a:t> </a:t>
            </a:r>
            <a:r>
              <a:rPr lang="fr-FR" sz="2100" b="1" dirty="0" err="1">
                <a:solidFill>
                  <a:srgbClr val="0000FF"/>
                </a:solidFill>
                <a:latin typeface="Times New Roman" panose="02020603050405020304" pitchFamily="18" charset="0"/>
                <a:cs typeface="Times New Roman" panose="02020603050405020304" pitchFamily="18" charset="0"/>
              </a:rPr>
              <a:t>đo</a:t>
            </a:r>
            <a:r>
              <a:rPr lang="fr-FR" sz="2100" b="1" dirty="0">
                <a:solidFill>
                  <a:srgbClr val="0000FF"/>
                </a:solidFill>
                <a:latin typeface="Times New Roman" panose="02020603050405020304" pitchFamily="18" charset="0"/>
                <a:cs typeface="Times New Roman" panose="02020603050405020304" pitchFamily="18" charset="0"/>
              </a:rPr>
              <a:t> </a:t>
            </a:r>
            <a:r>
              <a:rPr lang="fr-FR" sz="2100" b="1" dirty="0" err="1">
                <a:solidFill>
                  <a:srgbClr val="0000FF"/>
                </a:solidFill>
                <a:latin typeface="Times New Roman" panose="02020603050405020304" pitchFamily="18" charset="0"/>
                <a:cs typeface="Times New Roman" panose="02020603050405020304" pitchFamily="18" charset="0"/>
              </a:rPr>
              <a:t>chiều</a:t>
            </a:r>
            <a:r>
              <a:rPr lang="fr-FR" sz="2100" b="1" dirty="0">
                <a:solidFill>
                  <a:srgbClr val="0000FF"/>
                </a:solidFill>
                <a:latin typeface="Times New Roman" panose="02020603050405020304" pitchFamily="18" charset="0"/>
                <a:cs typeface="Times New Roman" panose="02020603050405020304" pitchFamily="18" charset="0"/>
              </a:rPr>
              <a:t> </a:t>
            </a:r>
            <a:r>
              <a:rPr lang="fr-FR" sz="2100" b="1" dirty="0" err="1">
                <a:solidFill>
                  <a:srgbClr val="0000FF"/>
                </a:solidFill>
                <a:latin typeface="Times New Roman" panose="02020603050405020304" pitchFamily="18" charset="0"/>
                <a:cs typeface="Times New Roman" panose="02020603050405020304" pitchFamily="18" charset="0"/>
              </a:rPr>
              <a:t>dài</a:t>
            </a:r>
            <a:r>
              <a:rPr lang="fr-FR" sz="2100" b="1" dirty="0">
                <a:solidFill>
                  <a:srgbClr val="0000FF"/>
                </a:solidFill>
                <a:latin typeface="Times New Roman" panose="02020603050405020304" pitchFamily="18" charset="0"/>
                <a:cs typeface="Times New Roman" panose="02020603050405020304" pitchFamily="18" charset="0"/>
              </a:rPr>
              <a:t> </a:t>
            </a:r>
            <a:r>
              <a:rPr lang="fr-FR" sz="2100" b="1" dirty="0" err="1">
                <a:solidFill>
                  <a:srgbClr val="0000FF"/>
                </a:solidFill>
                <a:latin typeface="Times New Roman" panose="02020603050405020304" pitchFamily="18" charset="0"/>
                <a:cs typeface="Times New Roman" panose="02020603050405020304" pitchFamily="18" charset="0"/>
              </a:rPr>
              <a:t>của</a:t>
            </a:r>
            <a:r>
              <a:rPr lang="fr-FR" sz="2100" b="1" dirty="0">
                <a:solidFill>
                  <a:srgbClr val="0000FF"/>
                </a:solidFill>
                <a:latin typeface="Times New Roman" panose="02020603050405020304" pitchFamily="18" charset="0"/>
                <a:cs typeface="Times New Roman" panose="02020603050405020304" pitchFamily="18" charset="0"/>
              </a:rPr>
              <a:t> </a:t>
            </a:r>
            <a:r>
              <a:rPr lang="fr-FR" sz="2100" b="1" dirty="0" err="1">
                <a:solidFill>
                  <a:srgbClr val="0000FF"/>
                </a:solidFill>
                <a:latin typeface="Times New Roman" panose="02020603050405020304" pitchFamily="18" charset="0"/>
                <a:cs typeface="Times New Roman" panose="02020603050405020304" pitchFamily="18" charset="0"/>
              </a:rPr>
              <a:t>một</a:t>
            </a:r>
            <a:r>
              <a:rPr lang="fr-FR" sz="2100" b="1" dirty="0">
                <a:solidFill>
                  <a:srgbClr val="0000FF"/>
                </a:solidFill>
                <a:latin typeface="Times New Roman" panose="02020603050405020304" pitchFamily="18" charset="0"/>
                <a:cs typeface="Times New Roman" panose="02020603050405020304" pitchFamily="18" charset="0"/>
              </a:rPr>
              <a:t> </a:t>
            </a:r>
            <a:r>
              <a:rPr lang="fr-FR" sz="2100" b="1" dirty="0" err="1">
                <a:solidFill>
                  <a:srgbClr val="0000FF"/>
                </a:solidFill>
                <a:latin typeface="Times New Roman" panose="02020603050405020304" pitchFamily="18" charset="0"/>
                <a:cs typeface="Times New Roman" panose="02020603050405020304" pitchFamily="18" charset="0"/>
              </a:rPr>
              <a:t>vật</a:t>
            </a:r>
            <a:r>
              <a:rPr lang="fr-FR" sz="2100" b="1" dirty="0">
                <a:solidFill>
                  <a:srgbClr val="0000FF"/>
                </a:solidFill>
                <a:latin typeface="Times New Roman" panose="02020603050405020304" pitchFamily="18" charset="0"/>
                <a:cs typeface="Times New Roman" panose="02020603050405020304" pitchFamily="18" charset="0"/>
              </a:rPr>
              <a:t> là</a:t>
            </a:r>
            <a:endParaRPr lang="vi-VN" sz="2100" b="1" dirty="0">
              <a:solidFill>
                <a:srgbClr val="0000FF"/>
              </a:solidFill>
              <a:latin typeface="Times New Roman" panose="02020603050405020304" pitchFamily="18" charset="0"/>
              <a:cs typeface="Times New Roman" panose="02020603050405020304" pitchFamily="18" charset="0"/>
            </a:endParaRPr>
          </a:p>
          <a:p>
            <a:pPr>
              <a:lnSpc>
                <a:spcPct val="150000"/>
              </a:lnSpc>
              <a:defRPr/>
            </a:pPr>
            <a:r>
              <a:rPr lang="en-US" sz="2100" b="1" dirty="0">
                <a:latin typeface="Times New Roman" panose="02020603050405020304" pitchFamily="18" charset="0"/>
                <a:cs typeface="Times New Roman" panose="02020603050405020304" pitchFamily="18" charset="0"/>
              </a:rPr>
              <a:t>	A. m</a:t>
            </a:r>
            <a:r>
              <a:rPr lang="en-US" sz="2100" b="1" baseline="30000" dirty="0">
                <a:latin typeface="Times New Roman" panose="02020603050405020304" pitchFamily="18" charset="0"/>
                <a:cs typeface="Times New Roman" panose="02020603050405020304" pitchFamily="18" charset="0"/>
              </a:rPr>
              <a:t>2</a:t>
            </a:r>
            <a:r>
              <a:rPr lang="en-US" sz="2100" b="1" dirty="0">
                <a:latin typeface="Times New Roman" panose="02020603050405020304" pitchFamily="18" charset="0"/>
                <a:cs typeface="Times New Roman" panose="02020603050405020304" pitchFamily="18" charset="0"/>
              </a:rPr>
              <a:t> 	          B. m 	             C. kg                       D. </a:t>
            </a:r>
            <a:r>
              <a:rPr lang="en-US" sz="2100" b="1" i="1" dirty="0">
                <a:latin typeface="Times New Roman" panose="02020603050405020304" pitchFamily="18" charset="0"/>
                <a:cs typeface="Times New Roman" panose="02020603050405020304" pitchFamily="18" charset="0"/>
              </a:rPr>
              <a:t>l</a:t>
            </a:r>
            <a:r>
              <a:rPr lang="en-US" sz="2100" b="1" dirty="0">
                <a:latin typeface="Times New Roman" panose="02020603050405020304" pitchFamily="18" charset="0"/>
                <a:cs typeface="Times New Roman" panose="02020603050405020304" pitchFamily="18" charset="0"/>
              </a:rPr>
              <a:t>.</a:t>
            </a:r>
            <a:endParaRPr lang="en-US" altLang="vi-VN" sz="21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defRPr/>
            </a:pPr>
            <a:r>
              <a:rPr lang="en-US" altLang="vi-VN" sz="21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altLang="vi-VN" sz="21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4. </a:t>
            </a:r>
            <a:r>
              <a:rPr lang="fr-FR" sz="2100" b="1" dirty="0" err="1">
                <a:solidFill>
                  <a:srgbClr val="0000FF"/>
                </a:solidFill>
                <a:latin typeface="Times New Roman" panose="02020603050405020304" pitchFamily="18" charset="0"/>
                <a:cs typeface="Times New Roman" panose="02020603050405020304" pitchFamily="18" charset="0"/>
              </a:rPr>
              <a:t>Xác</a:t>
            </a:r>
            <a:r>
              <a:rPr lang="fr-FR" sz="2100" b="1" dirty="0">
                <a:solidFill>
                  <a:srgbClr val="0000FF"/>
                </a:solidFill>
                <a:latin typeface="Times New Roman" panose="02020603050405020304" pitchFamily="18" charset="0"/>
                <a:cs typeface="Times New Roman" panose="02020603050405020304" pitchFamily="18" charset="0"/>
              </a:rPr>
              <a:t> </a:t>
            </a:r>
            <a:r>
              <a:rPr lang="fr-FR" sz="2100" b="1" dirty="0" err="1">
                <a:solidFill>
                  <a:srgbClr val="0000FF"/>
                </a:solidFill>
                <a:latin typeface="Times New Roman" panose="02020603050405020304" pitchFamily="18" charset="0"/>
                <a:cs typeface="Times New Roman" panose="02020603050405020304" pitchFamily="18" charset="0"/>
              </a:rPr>
              <a:t>định</a:t>
            </a:r>
            <a:r>
              <a:rPr lang="fr-FR" sz="2100" b="1" dirty="0">
                <a:solidFill>
                  <a:srgbClr val="0000FF"/>
                </a:solidFill>
                <a:latin typeface="Times New Roman" panose="02020603050405020304" pitchFamily="18" charset="0"/>
                <a:cs typeface="Times New Roman" panose="02020603050405020304" pitchFamily="18" charset="0"/>
              </a:rPr>
              <a:t> </a:t>
            </a:r>
            <a:r>
              <a:rPr lang="fr-FR" sz="2100" b="1" dirty="0" err="1">
                <a:solidFill>
                  <a:srgbClr val="0000FF"/>
                </a:solidFill>
                <a:latin typeface="Times New Roman" panose="02020603050405020304" pitchFamily="18" charset="0"/>
                <a:cs typeface="Times New Roman" panose="02020603050405020304" pitchFamily="18" charset="0"/>
              </a:rPr>
              <a:t>giới</a:t>
            </a:r>
            <a:r>
              <a:rPr lang="fr-FR" sz="2100" b="1" dirty="0">
                <a:solidFill>
                  <a:srgbClr val="0000FF"/>
                </a:solidFill>
                <a:latin typeface="Times New Roman" panose="02020603050405020304" pitchFamily="18" charset="0"/>
                <a:cs typeface="Times New Roman" panose="02020603050405020304" pitchFamily="18" charset="0"/>
              </a:rPr>
              <a:t> </a:t>
            </a:r>
            <a:r>
              <a:rPr lang="fr-FR" sz="2100" b="1" dirty="0" err="1">
                <a:solidFill>
                  <a:srgbClr val="0000FF"/>
                </a:solidFill>
                <a:latin typeface="Times New Roman" panose="02020603050405020304" pitchFamily="18" charset="0"/>
                <a:cs typeface="Times New Roman" panose="02020603050405020304" pitchFamily="18" charset="0"/>
              </a:rPr>
              <a:t>hạn</a:t>
            </a:r>
            <a:r>
              <a:rPr lang="fr-FR" sz="2100" b="1" dirty="0">
                <a:solidFill>
                  <a:srgbClr val="0000FF"/>
                </a:solidFill>
                <a:latin typeface="Times New Roman" panose="02020603050405020304" pitchFamily="18" charset="0"/>
                <a:cs typeface="Times New Roman" panose="02020603050405020304" pitchFamily="18" charset="0"/>
              </a:rPr>
              <a:t> </a:t>
            </a:r>
            <a:r>
              <a:rPr lang="fr-FR" sz="2100" b="1" dirty="0" err="1">
                <a:solidFill>
                  <a:srgbClr val="0000FF"/>
                </a:solidFill>
                <a:latin typeface="Times New Roman" panose="02020603050405020304" pitchFamily="18" charset="0"/>
                <a:cs typeface="Times New Roman" panose="02020603050405020304" pitchFamily="18" charset="0"/>
              </a:rPr>
              <a:t>đo</a:t>
            </a:r>
            <a:r>
              <a:rPr lang="fr-FR" sz="2100" b="1" dirty="0">
                <a:solidFill>
                  <a:srgbClr val="0000FF"/>
                </a:solidFill>
                <a:latin typeface="Times New Roman" panose="02020603050405020304" pitchFamily="18" charset="0"/>
                <a:cs typeface="Times New Roman" panose="02020603050405020304" pitchFamily="18" charset="0"/>
              </a:rPr>
              <a:t> (GHĐ) </a:t>
            </a:r>
            <a:r>
              <a:rPr lang="fr-FR" sz="2100" b="1" dirty="0" err="1">
                <a:solidFill>
                  <a:srgbClr val="0000FF"/>
                </a:solidFill>
                <a:latin typeface="Times New Roman" panose="02020603050405020304" pitchFamily="18" charset="0"/>
                <a:cs typeface="Times New Roman" panose="02020603050405020304" pitchFamily="18" charset="0"/>
              </a:rPr>
              <a:t>và</a:t>
            </a:r>
            <a:r>
              <a:rPr lang="fr-FR" sz="2100" b="1" dirty="0">
                <a:solidFill>
                  <a:srgbClr val="0000FF"/>
                </a:solidFill>
                <a:latin typeface="Times New Roman" panose="02020603050405020304" pitchFamily="18" charset="0"/>
                <a:cs typeface="Times New Roman" panose="02020603050405020304" pitchFamily="18" charset="0"/>
              </a:rPr>
              <a:t> </a:t>
            </a:r>
            <a:r>
              <a:rPr lang="fr-FR" sz="2100" b="1" dirty="0" err="1">
                <a:solidFill>
                  <a:srgbClr val="0000FF"/>
                </a:solidFill>
                <a:latin typeface="Times New Roman" panose="02020603050405020304" pitchFamily="18" charset="0"/>
                <a:cs typeface="Times New Roman" panose="02020603050405020304" pitchFamily="18" charset="0"/>
              </a:rPr>
              <a:t>độ</a:t>
            </a:r>
            <a:r>
              <a:rPr lang="fr-FR" sz="2100" b="1" dirty="0">
                <a:solidFill>
                  <a:srgbClr val="0000FF"/>
                </a:solidFill>
                <a:latin typeface="Times New Roman" panose="02020603050405020304" pitchFamily="18" charset="0"/>
                <a:cs typeface="Times New Roman" panose="02020603050405020304" pitchFamily="18" charset="0"/>
              </a:rPr>
              <a:t> chia </a:t>
            </a:r>
            <a:r>
              <a:rPr lang="fr-FR" sz="2100" b="1" dirty="0" err="1">
                <a:solidFill>
                  <a:srgbClr val="0000FF"/>
                </a:solidFill>
                <a:latin typeface="Times New Roman" panose="02020603050405020304" pitchFamily="18" charset="0"/>
                <a:cs typeface="Times New Roman" panose="02020603050405020304" pitchFamily="18" charset="0"/>
              </a:rPr>
              <a:t>nhỏ</a:t>
            </a:r>
            <a:r>
              <a:rPr lang="fr-FR" sz="2100" b="1" dirty="0">
                <a:solidFill>
                  <a:srgbClr val="0000FF"/>
                </a:solidFill>
                <a:latin typeface="Times New Roman" panose="02020603050405020304" pitchFamily="18" charset="0"/>
                <a:cs typeface="Times New Roman" panose="02020603050405020304" pitchFamily="18" charset="0"/>
              </a:rPr>
              <a:t> </a:t>
            </a:r>
            <a:r>
              <a:rPr lang="fr-FR" sz="2100" b="1" dirty="0" err="1">
                <a:solidFill>
                  <a:srgbClr val="0000FF"/>
                </a:solidFill>
                <a:latin typeface="Times New Roman" panose="02020603050405020304" pitchFamily="18" charset="0"/>
                <a:cs typeface="Times New Roman" panose="02020603050405020304" pitchFamily="18" charset="0"/>
              </a:rPr>
              <a:t>nhất</a:t>
            </a:r>
            <a:r>
              <a:rPr lang="fr-FR" sz="2100" b="1" dirty="0">
                <a:solidFill>
                  <a:srgbClr val="0000FF"/>
                </a:solidFill>
                <a:latin typeface="Times New Roman" panose="02020603050405020304" pitchFamily="18" charset="0"/>
                <a:cs typeface="Times New Roman" panose="02020603050405020304" pitchFamily="18" charset="0"/>
              </a:rPr>
              <a:t> (ĐCNN) </a:t>
            </a:r>
            <a:r>
              <a:rPr lang="fr-FR" sz="2100" b="1" dirty="0" err="1">
                <a:solidFill>
                  <a:srgbClr val="0000FF"/>
                </a:solidFill>
                <a:latin typeface="Times New Roman" panose="02020603050405020304" pitchFamily="18" charset="0"/>
                <a:cs typeface="Times New Roman" panose="02020603050405020304" pitchFamily="18" charset="0"/>
              </a:rPr>
              <a:t>của</a:t>
            </a:r>
            <a:r>
              <a:rPr lang="fr-FR" sz="2100" b="1" dirty="0">
                <a:solidFill>
                  <a:srgbClr val="0000FF"/>
                </a:solidFill>
                <a:latin typeface="Times New Roman" panose="02020603050405020304" pitchFamily="18" charset="0"/>
                <a:cs typeface="Times New Roman" panose="02020603050405020304" pitchFamily="18" charset="0"/>
              </a:rPr>
              <a:t> </a:t>
            </a:r>
            <a:r>
              <a:rPr lang="fr-FR" sz="2100" b="1" dirty="0" err="1">
                <a:solidFill>
                  <a:srgbClr val="0000FF"/>
                </a:solidFill>
                <a:latin typeface="Times New Roman" panose="02020603050405020304" pitchFamily="18" charset="0"/>
                <a:cs typeface="Times New Roman" panose="02020603050405020304" pitchFamily="18" charset="0"/>
              </a:rPr>
              <a:t>thước</a:t>
            </a:r>
            <a:r>
              <a:rPr lang="fr-FR" sz="2100" b="1" dirty="0">
                <a:solidFill>
                  <a:srgbClr val="0000FF"/>
                </a:solidFill>
                <a:latin typeface="Times New Roman" panose="02020603050405020304" pitchFamily="18" charset="0"/>
                <a:cs typeface="Times New Roman" panose="02020603050405020304" pitchFamily="18" charset="0"/>
              </a:rPr>
              <a:t> </a:t>
            </a:r>
            <a:r>
              <a:rPr lang="fr-FR" sz="2100" b="1" dirty="0" err="1">
                <a:solidFill>
                  <a:srgbClr val="0000FF"/>
                </a:solidFill>
                <a:latin typeface="Times New Roman" panose="02020603050405020304" pitchFamily="18" charset="0"/>
                <a:cs typeface="Times New Roman" panose="02020603050405020304" pitchFamily="18" charset="0"/>
              </a:rPr>
              <a:t>trong</a:t>
            </a:r>
            <a:r>
              <a:rPr lang="fr-FR" sz="2100" b="1" dirty="0">
                <a:solidFill>
                  <a:srgbClr val="0000FF"/>
                </a:solidFill>
                <a:latin typeface="Times New Roman" panose="02020603050405020304" pitchFamily="18" charset="0"/>
                <a:cs typeface="Times New Roman" panose="02020603050405020304" pitchFamily="18" charset="0"/>
              </a:rPr>
              <a:t> </a:t>
            </a:r>
            <a:r>
              <a:rPr lang="fr-FR" sz="2100" b="1" dirty="0" err="1">
                <a:solidFill>
                  <a:srgbClr val="0000FF"/>
                </a:solidFill>
                <a:latin typeface="Times New Roman" panose="02020603050405020304" pitchFamily="18" charset="0"/>
                <a:cs typeface="Times New Roman" panose="02020603050405020304" pitchFamily="18" charset="0"/>
              </a:rPr>
              <a:t>hình</a:t>
            </a:r>
            <a:endParaRPr lang="fr-FR" sz="2100" b="1" dirty="0">
              <a:solidFill>
                <a:srgbClr val="0000FF"/>
              </a:solidFill>
              <a:latin typeface="Times New Roman" panose="02020603050405020304" pitchFamily="18" charset="0"/>
              <a:cs typeface="Times New Roman" panose="02020603050405020304" pitchFamily="18" charset="0"/>
            </a:endParaRPr>
          </a:p>
          <a:p>
            <a:pPr>
              <a:lnSpc>
                <a:spcPct val="150000"/>
              </a:lnSpc>
              <a:defRPr/>
            </a:pPr>
            <a:endParaRPr lang="en-US" sz="1200" b="1" dirty="0">
              <a:solidFill>
                <a:srgbClr val="0000FF"/>
              </a:solidFill>
              <a:latin typeface="Times New Roman" panose="02020603050405020304" pitchFamily="18" charset="0"/>
              <a:cs typeface="Times New Roman" panose="02020603050405020304" pitchFamily="18" charset="0"/>
            </a:endParaRPr>
          </a:p>
          <a:p>
            <a:pPr>
              <a:lnSpc>
                <a:spcPct val="150000"/>
              </a:lnSpc>
              <a:defRPr/>
            </a:pPr>
            <a:endParaRPr lang="en-US" sz="1200" b="1" dirty="0">
              <a:solidFill>
                <a:srgbClr val="0000FF"/>
              </a:solidFill>
              <a:latin typeface="Times New Roman" panose="02020603050405020304" pitchFamily="18" charset="0"/>
              <a:cs typeface="Times New Roman" panose="02020603050405020304" pitchFamily="18" charset="0"/>
            </a:endParaRPr>
          </a:p>
          <a:p>
            <a:pPr>
              <a:lnSpc>
                <a:spcPct val="150000"/>
              </a:lnSpc>
              <a:defRPr/>
            </a:pPr>
            <a:endParaRPr lang="vi-VN" sz="1200" b="1" dirty="0">
              <a:solidFill>
                <a:srgbClr val="0000FF"/>
              </a:solidFill>
              <a:latin typeface="Times New Roman" panose="02020603050405020304" pitchFamily="18" charset="0"/>
              <a:cs typeface="Times New Roman" panose="02020603050405020304" pitchFamily="18" charset="0"/>
            </a:endParaRPr>
          </a:p>
          <a:p>
            <a:pPr>
              <a:lnSpc>
                <a:spcPct val="150000"/>
              </a:lnSpc>
              <a:defRPr/>
            </a:pPr>
            <a:r>
              <a:rPr lang="fr-FR" altLang="vi-VN" sz="21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50000"/>
              </a:lnSpc>
              <a:defRPr/>
            </a:pPr>
            <a:r>
              <a:rPr lang="fr-FR" sz="2100" b="1" dirty="0">
                <a:solidFill>
                  <a:srgbClr val="FF0000"/>
                </a:solidFill>
                <a:latin typeface="Times New Roman" panose="02020603050405020304" pitchFamily="18" charset="0"/>
                <a:cs typeface="Times New Roman" panose="02020603050405020304" pitchFamily="18" charset="0"/>
              </a:rPr>
              <a:t>       </a:t>
            </a:r>
            <a:r>
              <a:rPr lang="fr-FR" b="1" dirty="0">
                <a:latin typeface="Times New Roman" panose="02020603050405020304" pitchFamily="18" charset="0"/>
                <a:cs typeface="Times New Roman" panose="02020603050405020304" pitchFamily="18" charset="0"/>
              </a:rPr>
              <a:t>A. </a:t>
            </a:r>
            <a:r>
              <a:rPr lang="fr-FR" dirty="0">
                <a:latin typeface="Times New Roman" panose="02020603050405020304" pitchFamily="18" charset="0"/>
                <a:cs typeface="Times New Roman" panose="02020603050405020304" pitchFamily="18" charset="0"/>
              </a:rPr>
              <a:t>GHĐ 10cm ; ĐCNN 0 cm 	         </a:t>
            </a:r>
            <a:r>
              <a:rPr lang="fr-FR" b="1" dirty="0">
                <a:latin typeface="Times New Roman" panose="02020603050405020304" pitchFamily="18" charset="0"/>
                <a:cs typeface="Times New Roman" panose="02020603050405020304" pitchFamily="18" charset="0"/>
              </a:rPr>
              <a:t>B. </a:t>
            </a:r>
            <a:r>
              <a:rPr lang="fr-FR" dirty="0">
                <a:latin typeface="Times New Roman" panose="02020603050405020304" pitchFamily="18" charset="0"/>
                <a:cs typeface="Times New Roman" panose="02020603050405020304" pitchFamily="18" charset="0"/>
              </a:rPr>
              <a:t>GHĐ 10cm ; ĐCNN 1cm.</a:t>
            </a:r>
            <a:endParaRPr lang="vi-VN" dirty="0">
              <a:latin typeface="Times New Roman" panose="02020603050405020304" pitchFamily="18" charset="0"/>
              <a:cs typeface="Times New Roman" panose="02020603050405020304" pitchFamily="18" charset="0"/>
            </a:endParaRPr>
          </a:p>
          <a:p>
            <a:pPr>
              <a:lnSpc>
                <a:spcPct val="150000"/>
              </a:lnSpc>
              <a:defRPr/>
            </a:pPr>
            <a:r>
              <a:rPr lang="fr-FR" b="1" dirty="0">
                <a:latin typeface="Times New Roman" panose="02020603050405020304" pitchFamily="18" charset="0"/>
                <a:cs typeface="Times New Roman" panose="02020603050405020304" pitchFamily="18" charset="0"/>
              </a:rPr>
              <a:t>	C. </a:t>
            </a:r>
            <a:r>
              <a:rPr lang="fr-FR" dirty="0">
                <a:latin typeface="Times New Roman" panose="02020603050405020304" pitchFamily="18" charset="0"/>
                <a:cs typeface="Times New Roman" panose="02020603050405020304" pitchFamily="18" charset="0"/>
              </a:rPr>
              <a:t>GHĐ 10cm ; ĐCNN 0,5cm. 	        </a:t>
            </a:r>
            <a:r>
              <a:rPr lang="fr-FR" b="1" dirty="0">
                <a:latin typeface="Times New Roman" panose="02020603050405020304" pitchFamily="18" charset="0"/>
                <a:cs typeface="Times New Roman" panose="02020603050405020304" pitchFamily="18" charset="0"/>
              </a:rPr>
              <a:t>D. </a:t>
            </a:r>
            <a:r>
              <a:rPr lang="fr-FR" dirty="0">
                <a:latin typeface="Times New Roman" panose="02020603050405020304" pitchFamily="18" charset="0"/>
                <a:cs typeface="Times New Roman" panose="02020603050405020304" pitchFamily="18" charset="0"/>
              </a:rPr>
              <a:t>GHĐ 10cm ; ĐCNN 1mm.</a:t>
            </a:r>
            <a:endParaRPr lang="vi-VN" dirty="0">
              <a:latin typeface="Times New Roman" panose="02020603050405020304" pitchFamily="18" charset="0"/>
              <a:cs typeface="Times New Roman" panose="02020603050405020304" pitchFamily="18" charset="0"/>
            </a:endParaRPr>
          </a:p>
          <a:p>
            <a:pPr>
              <a:defRPr/>
            </a:pPr>
            <a:endParaRPr lang="vi-VN" altLang="vi-VN" sz="2100" b="1" dirty="0">
              <a:latin typeface="Times New Roman" panose="02020603050405020304" pitchFamily="18" charset="0"/>
              <a:cs typeface="Times New Roman" panose="02020603050405020304" pitchFamily="18" charset="0"/>
            </a:endParaRPr>
          </a:p>
        </p:txBody>
      </p:sp>
      <p:pic>
        <p:nvPicPr>
          <p:cNvPr id="7"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7848" y="3428014"/>
            <a:ext cx="68580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3276600" y="-455691"/>
            <a:ext cx="380946"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Oval 9"/>
          <p:cNvSpPr/>
          <p:nvPr/>
        </p:nvSpPr>
        <p:spPr>
          <a:xfrm>
            <a:off x="1371600" y="-426267"/>
            <a:ext cx="380946"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55112E-17 4.02498E-7 L -0.05 0.25538 " pathEditMode="relative" rAng="0" ptsTypes="AA">
                                      <p:cBhvr>
                                        <p:cTn id="6" dur="2000" fill="hold"/>
                                        <p:tgtEl>
                                          <p:spTgt spid="8"/>
                                        </p:tgtEl>
                                        <p:attrNameLst>
                                          <p:attrName>ppt_x</p:attrName>
                                          <p:attrName>ppt_y</p:attrName>
                                        </p:attrNameLst>
                                      </p:cBhvr>
                                      <p:rCtr x="-2500" y="12769"/>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 0 L -0.05 0.67731 " pathEditMode="relative" rAng="0" ptsTypes="AA">
                                      <p:cBhvr>
                                        <p:cTn id="10" dur="2000" fill="hold"/>
                                        <p:tgtEl>
                                          <p:spTgt spid="10"/>
                                        </p:tgtEl>
                                        <p:attrNameLst>
                                          <p:attrName>ppt_x</p:attrName>
                                          <p:attrName>ppt_y</p:attrName>
                                        </p:attrNameLst>
                                      </p:cBhvr>
                                      <p:rCtr x="-2500" y="33865"/>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9"/>
                </p:tgtEl>
              </p:cMediaNode>
            </p:audio>
          </p:childTnLst>
        </p:cTn>
      </p:par>
    </p:tnLst>
    <p:bldLst>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ublic\Pictures\Sample Pictures\vyr1375621170.jpg"/>
          <p:cNvPicPr>
            <a:picLocks noChangeAspect="1"/>
          </p:cNvPicPr>
          <p:nvPr/>
        </p:nvPicPr>
        <p:blipFill>
          <a:blip r:embed="rId2">
            <a:lum bright="22000"/>
          </a:blip>
          <a:stretch>
            <a:fillRect/>
          </a:stretch>
        </p:blipFill>
        <p:spPr>
          <a:xfrm>
            <a:off x="0" y="0"/>
            <a:ext cx="9144000" cy="6718300"/>
          </a:xfrm>
          <a:prstGeom prst="rect">
            <a:avLst/>
          </a:prstGeom>
          <a:noFill/>
          <a:ln w="9525">
            <a:noFill/>
          </a:ln>
        </p:spPr>
      </p:pic>
      <p:sp>
        <p:nvSpPr>
          <p:cNvPr id="3075" name="Footer Placeholder 1"/>
          <p:cNvSpPr txBox="1">
            <a:spLocks noGrp="1"/>
          </p:cNvSpPr>
          <p:nvPr>
            <p:ph type="ftr" sz="quarter" idx="11"/>
          </p:nvPr>
        </p:nvSpPr>
        <p:spPr/>
        <p:txBody>
          <a:bodyPr anchor="b" anchorCtr="0"/>
          <a:lstStyle>
            <a:lvl1pPr marL="0" lvl="0" indent="0" algn="ctr"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defRPr>
            </a:lvl1pPr>
            <a:lvl2pPr marL="457200" lvl="1" indent="0" algn="ctr" defTabSz="914400" rtl="0" eaLnBrk="1" fontAlgn="base" latinLnBrk="0" hangingPunct="1">
              <a:lnSpc>
                <a:spcPct val="100000"/>
              </a:lnSpc>
              <a:spcBef>
                <a:spcPct val="0"/>
              </a:spcBef>
              <a:spcAft>
                <a:spcPct val="0"/>
              </a:spcAft>
              <a:buNone/>
              <a:defRPr sz="3200" b="0" i="0" u="none" kern="1200" baseline="0">
                <a:solidFill>
                  <a:schemeClr val="tx1"/>
                </a:solidFill>
                <a:latin typeface="Times New Roman" panose="02020603050405020304" pitchFamily="18" charset="0"/>
                <a:ea typeface="+mn-ea"/>
                <a:cs typeface="+mn-cs"/>
              </a:defRPr>
            </a:lvl2pPr>
            <a:lvl3pPr marL="914400" lvl="2" indent="0" algn="ctr" defTabSz="914400" rtl="0" eaLnBrk="1" fontAlgn="base" latinLnBrk="0" hangingPunct="1">
              <a:lnSpc>
                <a:spcPct val="100000"/>
              </a:lnSpc>
              <a:spcBef>
                <a:spcPct val="0"/>
              </a:spcBef>
              <a:spcAft>
                <a:spcPct val="0"/>
              </a:spcAft>
              <a:buNone/>
              <a:defRPr sz="3200" b="0" i="0" u="none" kern="1200" baseline="0">
                <a:solidFill>
                  <a:schemeClr val="tx1"/>
                </a:solidFill>
                <a:latin typeface="Times New Roman" panose="02020603050405020304" pitchFamily="18" charset="0"/>
                <a:ea typeface="+mn-ea"/>
                <a:cs typeface="+mn-cs"/>
              </a:defRPr>
            </a:lvl3pPr>
            <a:lvl4pPr marL="1371600" lvl="3" indent="0" algn="ctr" defTabSz="914400" rtl="0" eaLnBrk="1" fontAlgn="base" latinLnBrk="0" hangingPunct="1">
              <a:lnSpc>
                <a:spcPct val="100000"/>
              </a:lnSpc>
              <a:spcBef>
                <a:spcPct val="0"/>
              </a:spcBef>
              <a:spcAft>
                <a:spcPct val="0"/>
              </a:spcAft>
              <a:buNone/>
              <a:defRPr sz="3200" b="0" i="0" u="none" kern="1200" baseline="0">
                <a:solidFill>
                  <a:schemeClr val="tx1"/>
                </a:solidFill>
                <a:latin typeface="Times New Roman" panose="02020603050405020304" pitchFamily="18" charset="0"/>
                <a:ea typeface="+mn-ea"/>
                <a:cs typeface="+mn-cs"/>
              </a:defRPr>
            </a:lvl4pPr>
            <a:lvl5pPr marL="1828800" lvl="4" indent="0" algn="ctr" defTabSz="914400" rtl="0" eaLnBrk="1" fontAlgn="base" latinLnBrk="0" hangingPunct="1">
              <a:lnSpc>
                <a:spcPct val="100000"/>
              </a:lnSpc>
              <a:spcBef>
                <a:spcPct val="0"/>
              </a:spcBef>
              <a:spcAft>
                <a:spcPct val="0"/>
              </a:spcAft>
              <a:buNone/>
              <a:defRPr sz="3200" b="0" i="0" u="none" kern="1200" baseline="0">
                <a:solidFill>
                  <a:schemeClr val="tx1"/>
                </a:solidFill>
                <a:latin typeface="Times New Roman" panose="02020603050405020304" pitchFamily="18" charset="0"/>
                <a:ea typeface="+mn-ea"/>
                <a:cs typeface="+mn-cs"/>
              </a:defRPr>
            </a:lvl5pPr>
          </a:lstStyle>
          <a:p>
            <a:pPr lvl="0" eaLnBrk="1" hangingPunct="1"/>
            <a:endParaRPr sz="1050" dirty="0">
              <a:latin typeface="Arial" panose="020B0604020202020204" pitchFamily="34" charset="0"/>
            </a:endParaRPr>
          </a:p>
          <a:p>
            <a:pPr lvl="0" eaLnBrk="1" hangingPunct="1"/>
            <a:r>
              <a:rPr sz="1050" dirty="0">
                <a:latin typeface="Arial" panose="020B0604020202020204" pitchFamily="34" charset="0"/>
              </a:rPr>
              <a:t>clc</a:t>
            </a:r>
          </a:p>
        </p:txBody>
      </p:sp>
      <p:sp>
        <p:nvSpPr>
          <p:cNvPr id="3079" name="WordArt 2"/>
          <p:cNvSpPr>
            <a:spLocks noTextEdit="1"/>
          </p:cNvSpPr>
          <p:nvPr/>
        </p:nvSpPr>
        <p:spPr>
          <a:xfrm>
            <a:off x="838359" y="1706086"/>
            <a:ext cx="7386161" cy="1257300"/>
          </a:xfrm>
          <a:prstGeom prst="rect">
            <a:avLst/>
          </a:prstGeom>
        </p:spPr>
        <p:txBody>
          <a:bodyPr wrap="none" fromWordArt="1">
            <a:prstTxWarp prst="textDeflate">
              <a:avLst>
                <a:gd name="adj" fmla="val 26227"/>
              </a:avLst>
            </a:prstTxWarp>
            <a:normAutofit/>
          </a:bodyPr>
          <a:lstStyle/>
          <a:p>
            <a:pPr algn="ctr" eaLnBrk="0" hangingPunct="0"/>
            <a:r>
              <a:rPr lang="en-US" sz="2700" b="1">
                <a:ln w="9525" cap="flat" cmpd="sng">
                  <a:solidFill>
                    <a:srgbClr val="FF66FF"/>
                  </a:solidFill>
                  <a:prstDash val="solid"/>
                  <a:headEnd type="none" w="med" len="med"/>
                  <a:tailEnd type="none" w="med" len="med"/>
                </a:ln>
                <a:gradFill>
                  <a:gsLst>
                    <a:gs pos="0">
                      <a:srgbClr val="7B32B2"/>
                    </a:gs>
                    <a:gs pos="100000">
                      <a:srgbClr val="401A5D"/>
                    </a:gs>
                  </a:gsLst>
                  <a:lin scaled="0"/>
                </a:gradFill>
                <a:latin typeface="Times New Roman" panose="02020603050405020304" pitchFamily="18" charset="0"/>
                <a:ea typeface="Times New Roman" panose="02020603050405020304" pitchFamily="18" charset="0"/>
              </a:rPr>
              <a:t>KHOA HỌC TỰ NHIÊN 6</a:t>
            </a:r>
          </a:p>
        </p:txBody>
      </p:sp>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0"/>
            <a:ext cx="891540" cy="769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4356848" y="3617259"/>
            <a:ext cx="430306" cy="430306"/>
          </a:xfrm>
        </p:spPr>
      </p:pic>
      <p:sp>
        <p:nvSpPr>
          <p:cNvPr id="4" name="Rectangle 3"/>
          <p:cNvSpPr/>
          <p:nvPr/>
        </p:nvSpPr>
        <p:spPr>
          <a:xfrm>
            <a:off x="166805" y="3788334"/>
            <a:ext cx="3812189" cy="204477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425"/>
            <a:endParaRPr lang="en-US" sz="1270">
              <a:solidFill>
                <a:prstClr val="black"/>
              </a:solidFill>
              <a:latin typeface="等线"/>
            </a:endParaRPr>
          </a:p>
        </p:txBody>
      </p:sp>
      <p:sp>
        <p:nvSpPr>
          <p:cNvPr id="7" name="TextBox 6"/>
          <p:cNvSpPr txBox="1"/>
          <p:nvPr/>
        </p:nvSpPr>
        <p:spPr>
          <a:xfrm>
            <a:off x="2514545" y="533400"/>
            <a:ext cx="4347098" cy="553085"/>
          </a:xfrm>
          <a:prstGeom prst="rect">
            <a:avLst/>
          </a:prstGeom>
          <a:noFill/>
        </p:spPr>
        <p:txBody>
          <a:bodyPr wrap="square">
            <a:spAutoFit/>
          </a:bodyPr>
          <a:lstStyle/>
          <a:p>
            <a:r>
              <a:rPr lang="en-US" altLang="vi-VN" sz="3000" b="1" dirty="0">
                <a:solidFill>
                  <a:srgbClr val="FF0000"/>
                </a:solidFill>
                <a:latin typeface="Times New Roman" panose="02020603050405020304" pitchFamily="18" charset="0"/>
                <a:cs typeface="Times New Roman" panose="02020603050405020304" pitchFamily="18" charset="0"/>
              </a:rPr>
              <a:t>V: </a:t>
            </a:r>
            <a:r>
              <a:rPr lang="en-US" altLang="vi-VN" sz="3000" b="1" dirty="0" err="1">
                <a:solidFill>
                  <a:srgbClr val="FF0000"/>
                </a:solidFill>
                <a:latin typeface="Times New Roman" panose="02020603050405020304" pitchFamily="18" charset="0"/>
                <a:cs typeface="Times New Roman" panose="02020603050405020304" pitchFamily="18" charset="0"/>
              </a:rPr>
              <a:t>Hoạt</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động</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trải</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nghiệm</a:t>
            </a:r>
            <a:endParaRPr lang="vi-VN" sz="3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295513" y="1142713"/>
            <a:ext cx="6096000" cy="737235"/>
          </a:xfrm>
          <a:prstGeom prst="rect">
            <a:avLst/>
          </a:prstGeom>
          <a:noFill/>
        </p:spPr>
        <p:txBody>
          <a:bodyPr wrap="square">
            <a:spAutoFit/>
          </a:bodyPr>
          <a:lstStyle/>
          <a:p>
            <a:pPr algn="ctr"/>
            <a:r>
              <a:rPr lang="en-US" sz="2400" b="1" dirty="0">
                <a:latin typeface="Times New Roman" panose="02020603050405020304" pitchFamily="18" charset="0"/>
                <a:cs typeface="Times New Roman" panose="02020603050405020304" pitchFamily="18" charset="0"/>
              </a:rPr>
              <a:t>Chia </a:t>
            </a:r>
            <a:r>
              <a:rPr lang="vi-VN" sz="2400" b="1" dirty="0">
                <a:latin typeface="Times New Roman" panose="02020603050405020304" pitchFamily="18" charset="0"/>
                <a:cs typeface="Times New Roman" panose="02020603050405020304" pitchFamily="18" charset="0"/>
              </a:rPr>
              <a:t>lớp thành 4 góc </a:t>
            </a:r>
          </a:p>
          <a:p>
            <a:pPr algn="ctr"/>
            <a:r>
              <a:rPr lang="vi-VN" b="1" dirty="0">
                <a:solidFill>
                  <a:srgbClr val="0070C0"/>
                </a:solidFill>
                <a:latin typeface="Times New Roman" panose="02020603050405020304" pitchFamily="18" charset="0"/>
                <a:cs typeface="Times New Roman" panose="02020603050405020304" pitchFamily="18" charset="0"/>
              </a:rPr>
              <a:t>( học sinh được lựa chọn góc)</a:t>
            </a:r>
            <a:endParaRPr lang="vi-VN" dirty="0">
              <a:solidFill>
                <a:srgbClr val="0070C0"/>
              </a:solidFill>
              <a:latin typeface="Times New Roman" panose="02020603050405020304" pitchFamily="18" charset="0"/>
              <a:cs typeface="Times New Roman" panose="02020603050405020304" pitchFamily="18" charset="0"/>
            </a:endParaRPr>
          </a:p>
        </p:txBody>
      </p:sp>
      <p:graphicFrame>
        <p:nvGraphicFramePr>
          <p:cNvPr id="6" name="Table 9"/>
          <p:cNvGraphicFramePr>
            <a:graphicFrameLocks noGrp="1"/>
          </p:cNvGraphicFramePr>
          <p:nvPr/>
        </p:nvGraphicFramePr>
        <p:xfrm>
          <a:off x="166805" y="2314575"/>
          <a:ext cx="8776970" cy="3549650"/>
        </p:xfrm>
        <a:graphic>
          <a:graphicData uri="http://schemas.openxmlformats.org/drawingml/2006/table">
            <a:tbl>
              <a:tblPr firstRow="1" bandRow="1">
                <a:tableStyleId>{5C22544A-7EE6-4342-B048-85BDC9FD1C3A}</a:tableStyleId>
              </a:tblPr>
              <a:tblGrid>
                <a:gridCol w="4828540">
                  <a:extLst>
                    <a:ext uri="{9D8B030D-6E8A-4147-A177-3AD203B41FA5}">
                      <a16:colId xmlns:a16="http://schemas.microsoft.com/office/drawing/2014/main" val="20000"/>
                    </a:ext>
                  </a:extLst>
                </a:gridCol>
                <a:gridCol w="3948430">
                  <a:extLst>
                    <a:ext uri="{9D8B030D-6E8A-4147-A177-3AD203B41FA5}">
                      <a16:colId xmlns:a16="http://schemas.microsoft.com/office/drawing/2014/main" val="20001"/>
                    </a:ext>
                  </a:extLst>
                </a:gridCol>
              </a:tblGrid>
              <a:tr h="1774825">
                <a:tc>
                  <a:txBody>
                    <a:bodyPr/>
                    <a:lstStyle/>
                    <a:p>
                      <a:pPr algn="ctr"/>
                      <a:r>
                        <a:rPr lang="vi-VN" sz="2400" dirty="0">
                          <a:solidFill>
                            <a:srgbClr val="FF0000"/>
                          </a:solidFill>
                        </a:rPr>
                        <a:t>Chuyên gia toán học</a:t>
                      </a:r>
                    </a:p>
                    <a:p>
                      <a:pPr algn="ctr"/>
                      <a:endParaRPr lang="vi-VN" sz="2100" b="1" kern="1200" dirty="0">
                        <a:solidFill>
                          <a:schemeClr val="lt1"/>
                        </a:solidFill>
                        <a:effectLst/>
                        <a:latin typeface="Times New Roman" panose="02020603050405020304" pitchFamily="18" charset="0"/>
                        <a:ea typeface="+mn-ea"/>
                        <a:cs typeface="Times New Roman" panose="02020603050405020304" pitchFamily="18" charset="0"/>
                      </a:endParaRPr>
                    </a:p>
                    <a:p>
                      <a:pPr algn="ctr"/>
                      <a:r>
                        <a:rPr lang="vi-VN" sz="2100" b="1" kern="1200" dirty="0">
                          <a:solidFill>
                            <a:schemeClr val="lt1"/>
                          </a:solidFill>
                          <a:effectLst/>
                          <a:latin typeface="Times New Roman" panose="02020603050405020304" pitchFamily="18" charset="0"/>
                          <a:ea typeface="+mn-ea"/>
                          <a:cs typeface="Times New Roman" panose="02020603050405020304" pitchFamily="18" charset="0"/>
                        </a:rPr>
                        <a:t>Đ</a:t>
                      </a:r>
                      <a:r>
                        <a:rPr lang="it-IT" sz="2100" b="1" kern="1200" dirty="0">
                          <a:solidFill>
                            <a:schemeClr val="lt1"/>
                          </a:solidFill>
                          <a:effectLst/>
                          <a:latin typeface="Times New Roman" panose="02020603050405020304" pitchFamily="18" charset="0"/>
                          <a:ea typeface="+mn-ea"/>
                          <a:cs typeface="Times New Roman" panose="02020603050405020304" pitchFamily="18" charset="0"/>
                        </a:rPr>
                        <a:t>o đường kính nắp</a:t>
                      </a:r>
                      <a:r>
                        <a:rPr lang="vi-VN" sz="2100" b="1" kern="1200" dirty="0">
                          <a:solidFill>
                            <a:schemeClr val="lt1"/>
                          </a:solidFill>
                          <a:effectLst/>
                          <a:latin typeface="Times New Roman" panose="02020603050405020304" pitchFamily="18" charset="0"/>
                          <a:ea typeface="+mn-ea"/>
                          <a:cs typeface="Times New Roman" panose="02020603050405020304" pitchFamily="18" charset="0"/>
                        </a:rPr>
                        <a:t> c</a:t>
                      </a:r>
                      <a:r>
                        <a:rPr lang="it-IT" sz="2100" b="1" kern="1200" dirty="0">
                          <a:solidFill>
                            <a:schemeClr val="lt1"/>
                          </a:solidFill>
                          <a:effectLst/>
                          <a:latin typeface="Times New Roman" panose="02020603050405020304" pitchFamily="18" charset="0"/>
                          <a:ea typeface="+mn-ea"/>
                          <a:cs typeface="Times New Roman" panose="02020603050405020304" pitchFamily="18" charset="0"/>
                        </a:rPr>
                        <a:t>hai</a:t>
                      </a:r>
                      <a:endParaRPr lang="vi-VN" sz="2100"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vi-VN" sz="2400" dirty="0">
                          <a:solidFill>
                            <a:srgbClr val="FF0000"/>
                          </a:solidFill>
                        </a:rPr>
                        <a:t>Chuyên gia vật lí</a:t>
                      </a:r>
                    </a:p>
                    <a:p>
                      <a:pPr algn="ctr"/>
                      <a:endParaRPr lang="vi-VN" sz="2100" dirty="0">
                        <a:latin typeface="+mj-lt"/>
                      </a:endParaRPr>
                    </a:p>
                    <a:p>
                      <a:pPr algn="ctr"/>
                      <a:r>
                        <a:rPr lang="vi-VN" sz="2100" dirty="0">
                          <a:latin typeface="+mj-lt"/>
                        </a:rPr>
                        <a:t>Đ</a:t>
                      </a:r>
                      <a:r>
                        <a:rPr lang="vi-VN" sz="2100" b="1" kern="1200" dirty="0">
                          <a:solidFill>
                            <a:schemeClr val="lt1"/>
                          </a:solidFill>
                          <a:effectLst/>
                          <a:latin typeface="+mj-lt"/>
                          <a:ea typeface="+mn-ea"/>
                          <a:cs typeface="+mn-cs"/>
                        </a:rPr>
                        <a:t>o thể tích của một khối lập phương và đá. </a:t>
                      </a:r>
                      <a:endParaRPr lang="vi-VN" sz="2100" dirty="0">
                        <a:latin typeface="+mj-lt"/>
                      </a:endParaRPr>
                    </a:p>
                  </a:txBody>
                  <a:tcPr marL="68580" marR="68580" marT="34290" marB="34290"/>
                </a:tc>
                <a:extLst>
                  <a:ext uri="{0D108BD9-81ED-4DB2-BD59-A6C34878D82A}">
                    <a16:rowId xmlns:a16="http://schemas.microsoft.com/office/drawing/2014/main" val="10000"/>
                  </a:ext>
                </a:extLst>
              </a:tr>
              <a:tr h="1774825">
                <a:tc>
                  <a:txBody>
                    <a:bodyPr/>
                    <a:lstStyle/>
                    <a:p>
                      <a:pPr algn="ctr"/>
                      <a:r>
                        <a:rPr lang="vi-VN" sz="2400" b="1" dirty="0">
                          <a:solidFill>
                            <a:srgbClr val="FF0000"/>
                          </a:solidFill>
                        </a:rPr>
                        <a:t>Chuyên gia chăm sóc sức khỏe</a:t>
                      </a:r>
                    </a:p>
                    <a:p>
                      <a:pPr algn="ctr"/>
                      <a:endParaRPr lang="vi-VN" sz="2100" dirty="0">
                        <a:latin typeface="+mj-lt"/>
                      </a:endParaRPr>
                    </a:p>
                    <a:p>
                      <a:pPr algn="ctr"/>
                      <a:r>
                        <a:rPr lang="vi-VN" sz="2100" dirty="0">
                          <a:latin typeface="+mj-lt"/>
                        </a:rPr>
                        <a:t>Đo và đánh giá chiều cao của bạn trong nhóm và đề ra biện pháp tăng chiều cao.</a:t>
                      </a:r>
                    </a:p>
                  </a:txBody>
                  <a:tcPr marL="68580" marR="68580" marT="34290" marB="34290"/>
                </a:tc>
                <a:tc>
                  <a:txBody>
                    <a:bodyPr/>
                    <a:lstStyle/>
                    <a:p>
                      <a:pPr algn="ctr"/>
                      <a:r>
                        <a:rPr lang="vi-VN" sz="2400" b="1" dirty="0">
                          <a:solidFill>
                            <a:srgbClr val="FF0000"/>
                          </a:solidFill>
                        </a:rPr>
                        <a:t>Chuyên gia đo đạc</a:t>
                      </a:r>
                    </a:p>
                    <a:p>
                      <a:pPr algn="ctr"/>
                      <a:endParaRPr lang="vi-VN" sz="2100" dirty="0">
                        <a:latin typeface="+mj-lt"/>
                      </a:endParaRPr>
                    </a:p>
                    <a:p>
                      <a:pPr algn="ctr"/>
                      <a:r>
                        <a:rPr lang="vi-VN" sz="2100" dirty="0">
                          <a:latin typeface="+mj-lt"/>
                        </a:rPr>
                        <a:t>Dùng điện thoại để đo đạc một số trường hợp</a:t>
                      </a:r>
                    </a:p>
                  </a:txBody>
                  <a:tcPr marL="68580" marR="68580" marT="34290" marB="34290"/>
                </a:tc>
                <a:extLst>
                  <a:ext uri="{0D108BD9-81ED-4DB2-BD59-A6C34878D82A}">
                    <a16:rowId xmlns:a16="http://schemas.microsoft.com/office/drawing/2014/main" val="10001"/>
                  </a:ext>
                </a:extLst>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9"/>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p:cNvSpPr txBox="1">
            <a:spLocks noChangeArrowheads="1"/>
          </p:cNvSpPr>
          <p:nvPr/>
        </p:nvSpPr>
        <p:spPr bwMode="auto">
          <a:xfrm>
            <a:off x="1600200" y="249238"/>
            <a:ext cx="685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eaLnBrk="1" hangingPunct="1"/>
            <a:r>
              <a:rPr lang="en-US" altLang="en-US" sz="3200" b="1">
                <a:solidFill>
                  <a:srgbClr val="FF0000"/>
                </a:solidFill>
                <a:latin typeface="Times New Roman" panose="02020603050405020304" pitchFamily="18" charset="0"/>
                <a:cs typeface="Times New Roman" panose="02020603050405020304" pitchFamily="18" charset="0"/>
              </a:rPr>
              <a:t>HƯỚNG DẪN HỌC SINH TỰ HỌC</a:t>
            </a:r>
          </a:p>
        </p:txBody>
      </p:sp>
      <p:sp>
        <p:nvSpPr>
          <p:cNvPr id="5" name="TextBox 4"/>
          <p:cNvSpPr txBox="1"/>
          <p:nvPr/>
        </p:nvSpPr>
        <p:spPr>
          <a:xfrm>
            <a:off x="923925" y="990600"/>
            <a:ext cx="7620000" cy="3815080"/>
          </a:xfrm>
          <a:prstGeom prst="rect">
            <a:avLst/>
          </a:prstGeom>
          <a:noFill/>
        </p:spPr>
        <p:txBody>
          <a:bodyPr>
            <a:spAutoFit/>
          </a:bodyPr>
          <a:lstStyle/>
          <a:p>
            <a:pPr>
              <a:defRPr/>
            </a:pP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Đối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này</a:t>
            </a:r>
            <a:r>
              <a:rPr lang="en-US" sz="2800" b="1" dirty="0">
                <a:solidFill>
                  <a:srgbClr val="FF0000"/>
                </a:solidFill>
                <a:latin typeface="Times New Roman" panose="02020603050405020304" pitchFamily="18" charset="0"/>
                <a:cs typeface="Times New Roman" panose="02020603050405020304" pitchFamily="18" charset="0"/>
              </a:rPr>
              <a:t>:</a:t>
            </a:r>
          </a:p>
          <a:p>
            <a:pPr>
              <a:defRPr/>
            </a:pP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kĩ</a:t>
            </a:r>
            <a:r>
              <a:rPr lang="en-US" sz="2800" dirty="0">
                <a:latin typeface="Times New Roman" panose="02020603050405020304" pitchFamily="18" charset="0"/>
                <a:cs typeface="Times New Roman" panose="02020603050405020304" pitchFamily="18" charset="0"/>
              </a:rPr>
              <a:t> phần ghi nhớ sgk</a:t>
            </a:r>
            <a:r>
              <a:rPr lang="en-US" sz="2800">
                <a:latin typeface="Times New Roman" panose="02020603050405020304" pitchFamily="18" charset="0"/>
                <a:cs typeface="Times New Roman" panose="02020603050405020304" pitchFamily="18" charset="0"/>
              </a:rPr>
              <a:t>.</a:t>
            </a:r>
          </a:p>
          <a:p>
            <a:pPr>
              <a:defRPr/>
            </a:pPr>
            <a:r>
              <a:rPr lang="en-US" sz="280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1,2, 3, 4 / 21</a:t>
            </a:r>
            <a:r>
              <a:rPr lang="en-US" sz="2800">
                <a:latin typeface="Times New Roman" panose="02020603050405020304" pitchFamily="18" charset="0"/>
                <a:cs typeface="Times New Roman" panose="02020603050405020304" pitchFamily="18" charset="0"/>
              </a:rPr>
              <a:t>/ SGK</a:t>
            </a:r>
            <a:endParaRPr lang="en-US" sz="2800" dirty="0">
              <a:latin typeface="Times New Roman" panose="02020603050405020304" pitchFamily="18" charset="0"/>
              <a:cs typeface="Times New Roman" panose="02020603050405020304" pitchFamily="18" charset="0"/>
            </a:endParaRPr>
          </a:p>
          <a:p>
            <a:pPr>
              <a:defRPr/>
            </a:pPr>
            <a:r>
              <a:rPr lang="en-US" sz="2800" b="1">
                <a:solidFill>
                  <a:srgbClr val="FF0000"/>
                </a:solidFill>
                <a:latin typeface="Times New Roman" panose="02020603050405020304" pitchFamily="18" charset="0"/>
                <a:cs typeface="Times New Roman" panose="02020603050405020304" pitchFamily="18" charset="0"/>
              </a:rPr>
              <a:t>* Đối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sau</a:t>
            </a:r>
            <a:r>
              <a:rPr lang="en-US" sz="2800" b="1" dirty="0">
                <a:solidFill>
                  <a:srgbClr val="FF0000"/>
                </a:solidFill>
                <a:latin typeface="Times New Roman" panose="02020603050405020304" pitchFamily="18" charset="0"/>
                <a:cs typeface="Times New Roman" panose="02020603050405020304" pitchFamily="18" charset="0"/>
              </a:rPr>
              <a:t>:</a:t>
            </a:r>
          </a:p>
          <a:p>
            <a:pPr>
              <a:defRPr/>
            </a:pP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Chuẩn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 Đo khối lượng”</a:t>
            </a:r>
          </a:p>
          <a:p>
            <a:pPr>
              <a:defRPr/>
            </a:pPr>
            <a:r>
              <a:rPr lang="en-US" sz="2800" dirty="0">
                <a:latin typeface="Times New Roman" panose="02020603050405020304" pitchFamily="18" charset="0"/>
                <a:cs typeface="Times New Roman" panose="02020603050405020304" pitchFamily="18" charset="0"/>
              </a:rPr>
              <a:t>           + Đơn vị và dụng cụ đo khối lượng</a:t>
            </a:r>
          </a:p>
          <a:p>
            <a:pPr>
              <a:defRPr/>
            </a:pPr>
            <a:r>
              <a:rPr lang="en-US" sz="2800" dirty="0">
                <a:latin typeface="Times New Roman" panose="02020603050405020304" pitchFamily="18" charset="0"/>
                <a:cs typeface="Times New Roman" panose="02020603050405020304" pitchFamily="18" charset="0"/>
              </a:rPr>
              <a:t>            + Cách sử dụng mỗi loại dung cụ</a:t>
            </a:r>
          </a:p>
          <a:p>
            <a:pPr>
              <a:defRPr/>
            </a:pPr>
            <a:endParaRPr lang="en-US" sz="2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endParaRPr lang="en-US" dirty="0">
              <a:cs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70" y="228601"/>
            <a:ext cx="9144000" cy="5257800"/>
          </a:xfrm>
          <a:prstGeom prst="rect">
            <a:avLst/>
          </a:prstGeom>
        </p:spPr>
      </p:pic>
      <p:sp>
        <p:nvSpPr>
          <p:cNvPr id="3" name="Title 2"/>
          <p:cNvSpPr>
            <a:spLocks noGrp="1"/>
          </p:cNvSpPr>
          <p:nvPr>
            <p:ph type="title"/>
          </p:nvPr>
        </p:nvSpPr>
        <p:spPr>
          <a:xfrm>
            <a:off x="1219200" y="1371601"/>
            <a:ext cx="7086600" cy="2971800"/>
          </a:xfrm>
          <a:solidFill>
            <a:schemeClr val="accent4">
              <a:lumMod val="40000"/>
              <a:lumOff val="60000"/>
            </a:schemeClr>
          </a:solidFill>
        </p:spPr>
        <p:txBody>
          <a:bodyPr>
            <a:normAutofit fontScale="90000"/>
          </a:bodyPr>
          <a:lstStyle/>
          <a:p>
            <a:pPr algn="ctr"/>
            <a:r>
              <a:rPr lang="vi-VN" dirty="0" smtClean="0"/>
              <a:t>  </a:t>
            </a:r>
            <a:r>
              <a:rPr lang="vi-VN" dirty="0" smtClean="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BUỔI HỌC KẾT THÚC           </a:t>
            </a:r>
            <a:br>
              <a:rPr lang="vi-VN" dirty="0" smtClean="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br>
            <a:r>
              <a:rPr lang="vi-VN" dirty="0" smtClean="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CHÀO TẠM BIỆT</a:t>
            </a:r>
            <a:br>
              <a:rPr lang="vi-VN" dirty="0" smtClean="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br>
            <a:r>
              <a:rPr lang="vi-VN" dirty="0" smtClean="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CHÚC CÁC BẠN HOÀN THÀNH TỐT BÀI TẬP VỀ NHÀ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5868017" cy="923330"/>
          </a:xfrm>
          <a:prstGeom prst="rect">
            <a:avLst/>
          </a:prstGeom>
        </p:spPr>
        <p:txBody>
          <a:bodyPr wrap="none">
            <a:spAutoFit/>
          </a:bodyPr>
          <a:lstStyle/>
          <a:p>
            <a:r>
              <a:rPr lang="vi-VN" altLang="vi-VN" b="1" dirty="0">
                <a:solidFill>
                  <a:srgbClr val="FF0000"/>
                </a:solidFill>
                <a:latin typeface="Calibri" panose="020F0502020204030204" charset="0"/>
                <a:cs typeface="Calibri" panose="020F0502020204030204" charset="0"/>
              </a:rPr>
              <a:t>KIỂM TRA BÀI CŨ</a:t>
            </a:r>
            <a:r>
              <a:rPr lang="vi-VN" altLang="vi-VN" b="1" dirty="0" smtClean="0">
                <a:solidFill>
                  <a:srgbClr val="FF0000"/>
                </a:solidFill>
                <a:latin typeface="Calibri" panose="020F0502020204030204" charset="0"/>
                <a:cs typeface="Calibri" panose="020F0502020204030204" charset="0"/>
              </a:rPr>
              <a:t>:</a:t>
            </a:r>
          </a:p>
          <a:p>
            <a:r>
              <a:rPr lang="vi-VN" altLang="vi-VN" b="1" dirty="0" smtClean="0">
                <a:solidFill>
                  <a:srgbClr val="FF0000"/>
                </a:solidFill>
                <a:latin typeface="Calibri" panose="020F0502020204030204" charset="0"/>
                <a:cs typeface="Calibri" panose="020F0502020204030204" charset="0"/>
              </a:rPr>
              <a:t>Câu 1: Nêu tên và công dụng của các dụng cụ đo sau?</a:t>
            </a:r>
          </a:p>
          <a:p>
            <a:r>
              <a:rPr lang="vi-VN" altLang="vi-VN" b="1" dirty="0" smtClean="0">
                <a:solidFill>
                  <a:srgbClr val="FF0000"/>
                </a:solidFill>
                <a:latin typeface="Calibri" panose="020F0502020204030204" charset="0"/>
                <a:cs typeface="Calibri" panose="020F0502020204030204" charset="0"/>
              </a:rPr>
              <a:t> Em có thể nêu cách sử dụng của 1 dụng cụ đo mà em biết? </a:t>
            </a:r>
            <a:endParaRPr lang="vi-VN" dirty="0"/>
          </a:p>
        </p:txBody>
      </p:sp>
      <p:grpSp>
        <p:nvGrpSpPr>
          <p:cNvPr id="3" name="Group 4"/>
          <p:cNvGrpSpPr>
            <a:grpSpLocks/>
          </p:cNvGrpSpPr>
          <p:nvPr/>
        </p:nvGrpSpPr>
        <p:grpSpPr bwMode="auto">
          <a:xfrm>
            <a:off x="492672" y="838200"/>
            <a:ext cx="8176192" cy="5475600"/>
            <a:chOff x="3419872" y="2312783"/>
            <a:chExt cx="3666421" cy="4246074"/>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2319147"/>
              <a:ext cx="3524184" cy="4146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803314" y="5028356"/>
              <a:ext cx="1282979" cy="15305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3500820" y="2312783"/>
              <a:ext cx="1831636" cy="1984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Rectangle 6"/>
          <p:cNvSpPr/>
          <p:nvPr/>
        </p:nvSpPr>
        <p:spPr>
          <a:xfrm>
            <a:off x="1365404" y="2295053"/>
            <a:ext cx="1150136" cy="278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1</a:t>
            </a:r>
          </a:p>
        </p:txBody>
      </p:sp>
      <p:sp>
        <p:nvSpPr>
          <p:cNvPr id="8" name="Rectangle 7"/>
          <p:cNvSpPr/>
          <p:nvPr/>
        </p:nvSpPr>
        <p:spPr>
          <a:xfrm>
            <a:off x="4374274" y="2199739"/>
            <a:ext cx="1324158" cy="278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a:t>
            </a:r>
          </a:p>
        </p:txBody>
      </p:sp>
      <p:sp>
        <p:nvSpPr>
          <p:cNvPr id="9" name="Rectangle 8"/>
          <p:cNvSpPr/>
          <p:nvPr/>
        </p:nvSpPr>
        <p:spPr>
          <a:xfrm>
            <a:off x="6851804" y="2155830"/>
            <a:ext cx="1152659" cy="278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3</a:t>
            </a:r>
          </a:p>
        </p:txBody>
      </p:sp>
      <p:sp>
        <p:nvSpPr>
          <p:cNvPr id="10" name="Rectangle 9"/>
          <p:cNvSpPr/>
          <p:nvPr/>
        </p:nvSpPr>
        <p:spPr>
          <a:xfrm>
            <a:off x="1243717" y="4061670"/>
            <a:ext cx="1150136" cy="278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4</a:t>
            </a:r>
          </a:p>
        </p:txBody>
      </p:sp>
      <p:sp>
        <p:nvSpPr>
          <p:cNvPr id="11" name="Rectangle 10"/>
          <p:cNvSpPr/>
          <p:nvPr/>
        </p:nvSpPr>
        <p:spPr>
          <a:xfrm>
            <a:off x="2900721" y="4094853"/>
            <a:ext cx="1150136" cy="278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5</a:t>
            </a:r>
          </a:p>
        </p:txBody>
      </p:sp>
      <p:sp>
        <p:nvSpPr>
          <p:cNvPr id="12" name="Rectangle 11"/>
          <p:cNvSpPr/>
          <p:nvPr/>
        </p:nvSpPr>
        <p:spPr>
          <a:xfrm>
            <a:off x="4657660" y="4061670"/>
            <a:ext cx="1150136" cy="2845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6</a:t>
            </a:r>
          </a:p>
        </p:txBody>
      </p:sp>
      <p:sp>
        <p:nvSpPr>
          <p:cNvPr id="13" name="Rectangle 12"/>
          <p:cNvSpPr/>
          <p:nvPr/>
        </p:nvSpPr>
        <p:spPr>
          <a:xfrm>
            <a:off x="6670322" y="4089455"/>
            <a:ext cx="1152657" cy="278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7</a:t>
            </a:r>
          </a:p>
        </p:txBody>
      </p:sp>
      <p:sp>
        <p:nvSpPr>
          <p:cNvPr id="14" name="Rectangle 13"/>
          <p:cNvSpPr/>
          <p:nvPr/>
        </p:nvSpPr>
        <p:spPr>
          <a:xfrm>
            <a:off x="4125187" y="5603791"/>
            <a:ext cx="1150136" cy="278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9</a:t>
            </a:r>
          </a:p>
        </p:txBody>
      </p:sp>
      <p:sp>
        <p:nvSpPr>
          <p:cNvPr id="15" name="Rectangle 14"/>
          <p:cNvSpPr/>
          <p:nvPr/>
        </p:nvSpPr>
        <p:spPr>
          <a:xfrm>
            <a:off x="1240699" y="5593370"/>
            <a:ext cx="1150136" cy="278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8</a:t>
            </a:r>
          </a:p>
        </p:txBody>
      </p:sp>
    </p:spTree>
    <p:extLst>
      <p:ext uri="{BB962C8B-B14F-4D97-AF65-F5344CB8AC3E}">
        <p14:creationId xmlns:p14="http://schemas.microsoft.com/office/powerpoint/2010/main" val="57854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7"/>
                                        </p:tgtEl>
                                      </p:cBhvr>
                                    </p:animEffect>
                                    <p:anim calcmode="lin" valueType="num">
                                      <p:cBhvr>
                                        <p:cTn id="7" dur="2000"/>
                                        <p:tgtEl>
                                          <p:spTgt spid="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7"/>
                                        </p:tgtEl>
                                        <p:attrNameLst>
                                          <p:attrName>ppt_h</p:attrName>
                                        </p:attrNameLst>
                                      </p:cBhvr>
                                      <p:tavLst>
                                        <p:tav tm="0">
                                          <p:val>
                                            <p:strVal val="ppt_h"/>
                                          </p:val>
                                        </p:tav>
                                        <p:tav tm="100000">
                                          <p:val>
                                            <p:strVal val="ppt_h"/>
                                          </p:val>
                                        </p:tav>
                                      </p:tavLst>
                                    </p:anim>
                                    <p:set>
                                      <p:cBhvr>
                                        <p:cTn id="9" dur="1" fill="hold">
                                          <p:stCondLst>
                                            <p:cond delay="1999"/>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grpId="0" nodeType="clickEffect">
                                  <p:stCondLst>
                                    <p:cond delay="0"/>
                                  </p:stCondLst>
                                  <p:childTnLst>
                                    <p:anim calcmode="lin" valueType="num">
                                      <p:cBhvr>
                                        <p:cTn id="13" dur="1000"/>
                                        <p:tgtEl>
                                          <p:spTgt spid="8"/>
                                        </p:tgtEl>
                                        <p:attrNameLst>
                                          <p:attrName>ppt_w</p:attrName>
                                        </p:attrNameLst>
                                      </p:cBhvr>
                                      <p:tavLst>
                                        <p:tav tm="0">
                                          <p:val>
                                            <p:strVal val="ppt_w"/>
                                          </p:val>
                                        </p:tav>
                                        <p:tav tm="100000">
                                          <p:val>
                                            <p:fltVal val="0"/>
                                          </p:val>
                                        </p:tav>
                                      </p:tavLst>
                                    </p:anim>
                                    <p:anim calcmode="lin" valueType="num">
                                      <p:cBhvr>
                                        <p:cTn id="14" dur="1000"/>
                                        <p:tgtEl>
                                          <p:spTgt spid="8"/>
                                        </p:tgtEl>
                                        <p:attrNameLst>
                                          <p:attrName>ppt_h</p:attrName>
                                        </p:attrNameLst>
                                      </p:cBhvr>
                                      <p:tavLst>
                                        <p:tav tm="0">
                                          <p:val>
                                            <p:strVal val="ppt_h"/>
                                          </p:val>
                                        </p:tav>
                                        <p:tav tm="100000">
                                          <p:val>
                                            <p:fltVal val="0"/>
                                          </p:val>
                                        </p:tav>
                                      </p:tavLst>
                                    </p:anim>
                                    <p:anim calcmode="lin" valueType="num">
                                      <p:cBhvr>
                                        <p:cTn id="15" dur="1000"/>
                                        <p:tgtEl>
                                          <p:spTgt spid="8"/>
                                        </p:tgtEl>
                                        <p:attrNameLst>
                                          <p:attrName>style.rotation</p:attrName>
                                        </p:attrNameLst>
                                      </p:cBhvr>
                                      <p:tavLst>
                                        <p:tav tm="0">
                                          <p:val>
                                            <p:fltVal val="0"/>
                                          </p:val>
                                        </p:tav>
                                        <p:tav tm="100000">
                                          <p:val>
                                            <p:fltVal val="90"/>
                                          </p:val>
                                        </p:tav>
                                      </p:tavLst>
                                    </p:anim>
                                    <p:animEffect transition="out" filter="fade">
                                      <p:cBhvr>
                                        <p:cTn id="16" dur="1000"/>
                                        <p:tgtEl>
                                          <p:spTgt spid="8"/>
                                        </p:tgtEl>
                                      </p:cBhvr>
                                    </p:animEffect>
                                    <p:set>
                                      <p:cBhvr>
                                        <p:cTn id="17" dur="1" fill="hold">
                                          <p:stCondLst>
                                            <p:cond delay="9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grpId="0" nodeType="clickEffect">
                                  <p:stCondLst>
                                    <p:cond delay="0"/>
                                  </p:stCondLst>
                                  <p:childTnLst>
                                    <p:anim calcmode="lin" valueType="num">
                                      <p:cBhvr>
                                        <p:cTn id="21" dur="500"/>
                                        <p:tgtEl>
                                          <p:spTgt spid="9"/>
                                        </p:tgtEl>
                                        <p:attrNameLst>
                                          <p:attrName>ppt_w</p:attrName>
                                        </p:attrNameLst>
                                      </p:cBhvr>
                                      <p:tavLst>
                                        <p:tav tm="0">
                                          <p:val>
                                            <p:strVal val="ppt_w"/>
                                          </p:val>
                                        </p:tav>
                                        <p:tav tm="100000">
                                          <p:val>
                                            <p:fltVal val="0"/>
                                          </p:val>
                                        </p:tav>
                                      </p:tavLst>
                                    </p:anim>
                                    <p:anim calcmode="lin" valueType="num">
                                      <p:cBhvr>
                                        <p:cTn id="22" dur="500"/>
                                        <p:tgtEl>
                                          <p:spTgt spid="9"/>
                                        </p:tgtEl>
                                        <p:attrNameLst>
                                          <p:attrName>ppt_h</p:attrName>
                                        </p:attrNameLst>
                                      </p:cBhvr>
                                      <p:tavLst>
                                        <p:tav tm="0">
                                          <p:val>
                                            <p:strVal val="ppt_h"/>
                                          </p:val>
                                        </p:tav>
                                        <p:tav tm="100000">
                                          <p:val>
                                            <p:fltVal val="0"/>
                                          </p:val>
                                        </p:tav>
                                      </p:tavLst>
                                    </p:anim>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3" presetClass="exit" presetSubtype="32" fill="hold" grpId="0" nodeType="clickEffect">
                                  <p:stCondLst>
                                    <p:cond delay="0"/>
                                  </p:stCondLst>
                                  <p:childTnLst>
                                    <p:anim calcmode="lin" valueType="num">
                                      <p:cBhvr>
                                        <p:cTn id="28" dur="500"/>
                                        <p:tgtEl>
                                          <p:spTgt spid="10"/>
                                        </p:tgtEl>
                                        <p:attrNameLst>
                                          <p:attrName>ppt_w</p:attrName>
                                        </p:attrNameLst>
                                      </p:cBhvr>
                                      <p:tavLst>
                                        <p:tav tm="0">
                                          <p:val>
                                            <p:strVal val="ppt_w"/>
                                          </p:val>
                                        </p:tav>
                                        <p:tav tm="100000">
                                          <p:val>
                                            <p:fltVal val="0"/>
                                          </p:val>
                                        </p:tav>
                                      </p:tavLst>
                                    </p:anim>
                                    <p:anim calcmode="lin" valueType="num">
                                      <p:cBhvr>
                                        <p:cTn id="29" dur="500"/>
                                        <p:tgtEl>
                                          <p:spTgt spid="10"/>
                                        </p:tgtEl>
                                        <p:attrNameLst>
                                          <p:attrName>ppt_h</p:attrName>
                                        </p:attrNameLst>
                                      </p:cBhvr>
                                      <p:tavLst>
                                        <p:tav tm="0">
                                          <p:val>
                                            <p:strVal val="ppt_h"/>
                                          </p:val>
                                        </p:tav>
                                        <p:tav tm="100000">
                                          <p:val>
                                            <p:fltVal val="0"/>
                                          </p:val>
                                        </p:tav>
                                      </p:tavLst>
                                    </p:anim>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53" presetClass="exit" presetSubtype="32" fill="hold" grpId="0" nodeType="clickEffect">
                                  <p:stCondLst>
                                    <p:cond delay="0"/>
                                  </p:stCondLst>
                                  <p:childTnLst>
                                    <p:anim calcmode="lin" valueType="num">
                                      <p:cBhvr>
                                        <p:cTn id="35" dur="500"/>
                                        <p:tgtEl>
                                          <p:spTgt spid="11"/>
                                        </p:tgtEl>
                                        <p:attrNameLst>
                                          <p:attrName>ppt_w</p:attrName>
                                        </p:attrNameLst>
                                      </p:cBhvr>
                                      <p:tavLst>
                                        <p:tav tm="0">
                                          <p:val>
                                            <p:strVal val="ppt_w"/>
                                          </p:val>
                                        </p:tav>
                                        <p:tav tm="100000">
                                          <p:val>
                                            <p:fltVal val="0"/>
                                          </p:val>
                                        </p:tav>
                                      </p:tavLst>
                                    </p:anim>
                                    <p:anim calcmode="lin" valueType="num">
                                      <p:cBhvr>
                                        <p:cTn id="36" dur="500"/>
                                        <p:tgtEl>
                                          <p:spTgt spid="11"/>
                                        </p:tgtEl>
                                        <p:attrNameLst>
                                          <p:attrName>ppt_h</p:attrName>
                                        </p:attrNameLst>
                                      </p:cBhvr>
                                      <p:tavLst>
                                        <p:tav tm="0">
                                          <p:val>
                                            <p:strVal val="ppt_h"/>
                                          </p:val>
                                        </p:tav>
                                        <p:tav tm="100000">
                                          <p:val>
                                            <p:fltVal val="0"/>
                                          </p:val>
                                        </p:tav>
                                      </p:tavLst>
                                    </p:anim>
                                    <p:animEffect transition="out" filter="fade">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5" presetClass="exit" presetSubtype="0" fill="hold" grpId="0" nodeType="clickEffect">
                                  <p:stCondLst>
                                    <p:cond delay="0"/>
                                  </p:stCondLst>
                                  <p:childTnLst>
                                    <p:animEffect transition="out" filter="fade">
                                      <p:cBhvr>
                                        <p:cTn id="42" dur="2000"/>
                                        <p:tgtEl>
                                          <p:spTgt spid="12"/>
                                        </p:tgtEl>
                                      </p:cBhvr>
                                    </p:animEffect>
                                    <p:anim calcmode="lin" valueType="num">
                                      <p:cBhvr>
                                        <p:cTn id="43" dur="20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4" dur="2000"/>
                                        <p:tgtEl>
                                          <p:spTgt spid="12"/>
                                        </p:tgtEl>
                                        <p:attrNameLst>
                                          <p:attrName>ppt_h</p:attrName>
                                        </p:attrNameLst>
                                      </p:cBhvr>
                                      <p:tavLst>
                                        <p:tav tm="0">
                                          <p:val>
                                            <p:strVal val="ppt_h"/>
                                          </p:val>
                                        </p:tav>
                                        <p:tav tm="100000">
                                          <p:val>
                                            <p:strVal val="ppt_h"/>
                                          </p:val>
                                        </p:tav>
                                      </p:tavLst>
                                    </p:anim>
                                    <p:set>
                                      <p:cBhvr>
                                        <p:cTn id="45" dur="1" fill="hold">
                                          <p:stCondLst>
                                            <p:cond delay="1999"/>
                                          </p:stCondLst>
                                        </p:cTn>
                                        <p:tgtEl>
                                          <p:spTgt spid="12"/>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53" presetClass="exit" presetSubtype="32" fill="hold" nodeType="clickEffect">
                                  <p:stCondLst>
                                    <p:cond delay="0"/>
                                  </p:stCondLst>
                                  <p:childTnLst>
                                    <p:anim calcmode="lin" valueType="num">
                                      <p:cBhvr>
                                        <p:cTn id="49" dur="500"/>
                                        <p:tgtEl>
                                          <p:spTgt spid="3"/>
                                        </p:tgtEl>
                                        <p:attrNameLst>
                                          <p:attrName>ppt_w</p:attrName>
                                        </p:attrNameLst>
                                      </p:cBhvr>
                                      <p:tavLst>
                                        <p:tav tm="0">
                                          <p:val>
                                            <p:strVal val="ppt_w"/>
                                          </p:val>
                                        </p:tav>
                                        <p:tav tm="100000">
                                          <p:val>
                                            <p:fltVal val="0"/>
                                          </p:val>
                                        </p:tav>
                                      </p:tavLst>
                                    </p:anim>
                                    <p:anim calcmode="lin" valueType="num">
                                      <p:cBhvr>
                                        <p:cTn id="50" dur="500"/>
                                        <p:tgtEl>
                                          <p:spTgt spid="3"/>
                                        </p:tgtEl>
                                        <p:attrNameLst>
                                          <p:attrName>ppt_h</p:attrName>
                                        </p:attrNameLst>
                                      </p:cBhvr>
                                      <p:tavLst>
                                        <p:tav tm="0">
                                          <p:val>
                                            <p:strVal val="ppt_h"/>
                                          </p:val>
                                        </p:tav>
                                        <p:tav tm="100000">
                                          <p:val>
                                            <p:fltVal val="0"/>
                                          </p:val>
                                        </p:tav>
                                      </p:tavLst>
                                    </p:anim>
                                    <p:animEffect transition="out" filter="fade">
                                      <p:cBhvr>
                                        <p:cTn id="51" dur="500"/>
                                        <p:tgtEl>
                                          <p:spTgt spid="3"/>
                                        </p:tgtEl>
                                      </p:cBhvr>
                                    </p:animEffect>
                                    <p:set>
                                      <p:cBhvr>
                                        <p:cTn id="52" dur="1" fill="hold">
                                          <p:stCondLst>
                                            <p:cond delay="499"/>
                                          </p:stCondLst>
                                        </p:cTn>
                                        <p:tgtEl>
                                          <p:spTgt spid="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45" presetClass="exit" presetSubtype="0" fill="hold" grpId="0" nodeType="clickEffect">
                                  <p:stCondLst>
                                    <p:cond delay="0"/>
                                  </p:stCondLst>
                                  <p:childTnLst>
                                    <p:animEffect transition="out" filter="fade">
                                      <p:cBhvr>
                                        <p:cTn id="56" dur="2000"/>
                                        <p:tgtEl>
                                          <p:spTgt spid="13"/>
                                        </p:tgtEl>
                                      </p:cBhvr>
                                    </p:animEffect>
                                    <p:anim calcmode="lin" valueType="num">
                                      <p:cBhvr>
                                        <p:cTn id="57" dur="2000"/>
                                        <p:tgtEl>
                                          <p:spTgt spid="1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8" dur="2000"/>
                                        <p:tgtEl>
                                          <p:spTgt spid="13"/>
                                        </p:tgtEl>
                                        <p:attrNameLst>
                                          <p:attrName>ppt_h</p:attrName>
                                        </p:attrNameLst>
                                      </p:cBhvr>
                                      <p:tavLst>
                                        <p:tav tm="0">
                                          <p:val>
                                            <p:strVal val="ppt_h"/>
                                          </p:val>
                                        </p:tav>
                                        <p:tav tm="100000">
                                          <p:val>
                                            <p:strVal val="ppt_h"/>
                                          </p:val>
                                        </p:tav>
                                      </p:tavLst>
                                    </p:anim>
                                    <p:set>
                                      <p:cBhvr>
                                        <p:cTn id="59" dur="1" fill="hold">
                                          <p:stCondLst>
                                            <p:cond delay="1999"/>
                                          </p:stCondLst>
                                        </p:cTn>
                                        <p:tgtEl>
                                          <p:spTgt spid="13"/>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45" presetClass="exit" presetSubtype="0" fill="hold" grpId="0" nodeType="clickEffect">
                                  <p:stCondLst>
                                    <p:cond delay="0"/>
                                  </p:stCondLst>
                                  <p:childTnLst>
                                    <p:animEffect transition="out" filter="fade">
                                      <p:cBhvr>
                                        <p:cTn id="63" dur="2000"/>
                                        <p:tgtEl>
                                          <p:spTgt spid="15"/>
                                        </p:tgtEl>
                                      </p:cBhvr>
                                    </p:animEffect>
                                    <p:anim calcmode="lin" valueType="num">
                                      <p:cBhvr>
                                        <p:cTn id="64" dur="2000"/>
                                        <p:tgtEl>
                                          <p:spTgt spid="1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5" dur="2000"/>
                                        <p:tgtEl>
                                          <p:spTgt spid="15"/>
                                        </p:tgtEl>
                                        <p:attrNameLst>
                                          <p:attrName>ppt_h</p:attrName>
                                        </p:attrNameLst>
                                      </p:cBhvr>
                                      <p:tavLst>
                                        <p:tav tm="0">
                                          <p:val>
                                            <p:strVal val="ppt_h"/>
                                          </p:val>
                                        </p:tav>
                                        <p:tav tm="100000">
                                          <p:val>
                                            <p:strVal val="ppt_h"/>
                                          </p:val>
                                        </p:tav>
                                      </p:tavLst>
                                    </p:anim>
                                    <p:set>
                                      <p:cBhvr>
                                        <p:cTn id="66" dur="1" fill="hold">
                                          <p:stCondLst>
                                            <p:cond delay="1999"/>
                                          </p:stCondLst>
                                        </p:cTn>
                                        <p:tgtEl>
                                          <p:spTgt spid="1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53" presetClass="exit" presetSubtype="32" fill="hold" grpId="0" nodeType="clickEffect">
                                  <p:stCondLst>
                                    <p:cond delay="0"/>
                                  </p:stCondLst>
                                  <p:childTnLst>
                                    <p:anim calcmode="lin" valueType="num">
                                      <p:cBhvr>
                                        <p:cTn id="70" dur="500"/>
                                        <p:tgtEl>
                                          <p:spTgt spid="14"/>
                                        </p:tgtEl>
                                        <p:attrNameLst>
                                          <p:attrName>ppt_w</p:attrName>
                                        </p:attrNameLst>
                                      </p:cBhvr>
                                      <p:tavLst>
                                        <p:tav tm="0">
                                          <p:val>
                                            <p:strVal val="ppt_w"/>
                                          </p:val>
                                        </p:tav>
                                        <p:tav tm="100000">
                                          <p:val>
                                            <p:fltVal val="0"/>
                                          </p:val>
                                        </p:tav>
                                      </p:tavLst>
                                    </p:anim>
                                    <p:anim calcmode="lin" valueType="num">
                                      <p:cBhvr>
                                        <p:cTn id="71" dur="500"/>
                                        <p:tgtEl>
                                          <p:spTgt spid="14"/>
                                        </p:tgtEl>
                                        <p:attrNameLst>
                                          <p:attrName>ppt_h</p:attrName>
                                        </p:attrNameLst>
                                      </p:cBhvr>
                                      <p:tavLst>
                                        <p:tav tm="0">
                                          <p:val>
                                            <p:strVal val="ppt_h"/>
                                          </p:val>
                                        </p:tav>
                                        <p:tav tm="100000">
                                          <p:val>
                                            <p:fltVal val="0"/>
                                          </p:val>
                                        </p:tav>
                                      </p:tavLst>
                                    </p:anim>
                                    <p:animEffect transition="out" filter="fade">
                                      <p:cBhvr>
                                        <p:cTn id="72" dur="500"/>
                                        <p:tgtEl>
                                          <p:spTgt spid="14"/>
                                        </p:tgtEl>
                                      </p:cBhvr>
                                    </p:animEffect>
                                    <p:set>
                                      <p:cBhvr>
                                        <p:cTn id="73"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endParaRPr lang="en-US" altLang="en-US" sz="1800" b="0">
              <a:latin typeface="Arial" charset="0"/>
            </a:endParaRPr>
          </a:p>
        </p:txBody>
      </p:sp>
      <p:grpSp>
        <p:nvGrpSpPr>
          <p:cNvPr id="41987" name="Group 46"/>
          <p:cNvGrpSpPr>
            <a:grpSpLocks/>
          </p:cNvGrpSpPr>
          <p:nvPr/>
        </p:nvGrpSpPr>
        <p:grpSpPr bwMode="auto">
          <a:xfrm>
            <a:off x="2133600" y="1905000"/>
            <a:ext cx="5462588" cy="758825"/>
            <a:chOff x="1296" y="1824"/>
            <a:chExt cx="2976" cy="478"/>
          </a:xfrm>
        </p:grpSpPr>
        <p:sp>
          <p:nvSpPr>
            <p:cNvPr id="88111" name="AutoShape 47"/>
            <p:cNvSpPr>
              <a:spLocks noChangeArrowheads="1"/>
            </p:cNvSpPr>
            <p:nvPr/>
          </p:nvSpPr>
          <p:spPr bwMode="gray">
            <a:xfrm>
              <a:off x="1536" y="1899"/>
              <a:ext cx="2736" cy="288"/>
            </a:xfrm>
            <a:prstGeom prst="roundRect">
              <a:avLst>
                <a:gd name="adj" fmla="val 16667"/>
              </a:avLst>
            </a:prstGeom>
            <a:gradFill rotWithShape="1">
              <a:gsLst>
                <a:gs pos="0">
                  <a:schemeClr val="accent2">
                    <a:gamma/>
                    <a:tint val="21176"/>
                    <a:invGamma/>
                  </a:schemeClr>
                </a:gs>
                <a:gs pos="100000">
                  <a:schemeClr val="accent2"/>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sz="1600">
                <a:latin typeface="Arial" panose="020B0604020202020204" pitchFamily="34" charset="0"/>
              </a:endParaRPr>
            </a:p>
          </p:txBody>
        </p:sp>
        <p:sp>
          <p:nvSpPr>
            <p:cNvPr id="42012" name="AutoShape 48"/>
            <p:cNvSpPr>
              <a:spLocks noChangeArrowheads="1"/>
            </p:cNvSpPr>
            <p:nvPr/>
          </p:nvSpPr>
          <p:spPr bwMode="gray">
            <a:xfrm>
              <a:off x="1296" y="1824"/>
              <a:ext cx="432" cy="432"/>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endParaRPr lang="en-US" altLang="en-US" sz="1600"/>
            </a:p>
          </p:txBody>
        </p:sp>
        <p:sp>
          <p:nvSpPr>
            <p:cNvPr id="42013" name="Text Box 49"/>
            <p:cNvSpPr txBox="1">
              <a:spLocks noChangeArrowheads="1"/>
            </p:cNvSpPr>
            <p:nvPr/>
          </p:nvSpPr>
          <p:spPr bwMode="gray">
            <a:xfrm>
              <a:off x="1680" y="1934"/>
              <a:ext cx="2160"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just">
                <a:spcBef>
                  <a:spcPct val="20000"/>
                </a:spcBef>
                <a:buClr>
                  <a:schemeClr val="hlink"/>
                </a:buClr>
                <a:buFont typeface="Wingdings" pitchFamily="2" charset="2"/>
                <a:buNone/>
              </a:pPr>
              <a:r>
                <a:rPr lang="en-US" altLang="en-US" sz="1600" dirty="0"/>
                <a:t>        </a:t>
              </a:r>
              <a:r>
                <a:rPr lang="en-US" altLang="en-US" sz="1600" dirty="0" err="1"/>
                <a:t>Ước</a:t>
              </a:r>
              <a:r>
                <a:rPr lang="en-US" altLang="en-US" sz="1600" dirty="0"/>
                <a:t> </a:t>
              </a:r>
              <a:r>
                <a:rPr lang="en-US" altLang="en-US" sz="1600" dirty="0" err="1"/>
                <a:t>lượng</a:t>
              </a:r>
              <a:r>
                <a:rPr lang="en-US" altLang="en-US" sz="1600" dirty="0"/>
                <a:t> </a:t>
              </a:r>
              <a:r>
                <a:rPr lang="en-US" altLang="en-US" sz="1600" dirty="0" err="1"/>
                <a:t>đại</a:t>
              </a:r>
              <a:r>
                <a:rPr lang="en-US" altLang="en-US" sz="1600" dirty="0"/>
                <a:t> </a:t>
              </a:r>
              <a:r>
                <a:rPr lang="en-US" altLang="en-US" sz="1600" dirty="0" err="1"/>
                <a:t>lượng</a:t>
              </a:r>
              <a:r>
                <a:rPr lang="en-US" altLang="en-US" sz="1600" dirty="0"/>
                <a:t> </a:t>
              </a:r>
              <a:r>
                <a:rPr lang="en-US" altLang="en-US" sz="1600" dirty="0" err="1"/>
                <a:t>cần</a:t>
              </a:r>
              <a:r>
                <a:rPr lang="en-US" altLang="en-US" sz="1600" dirty="0"/>
                <a:t> </a:t>
              </a:r>
              <a:r>
                <a:rPr lang="en-US" altLang="en-US" sz="1600" dirty="0" err="1"/>
                <a:t>đo</a:t>
              </a:r>
              <a:endParaRPr lang="en-US" altLang="en-US" sz="1600" dirty="0"/>
            </a:p>
          </p:txBody>
        </p:sp>
        <p:sp>
          <p:nvSpPr>
            <p:cNvPr id="42014" name="Text Box 50"/>
            <p:cNvSpPr txBox="1">
              <a:spLocks noChangeArrowheads="1"/>
            </p:cNvSpPr>
            <p:nvPr/>
          </p:nvSpPr>
          <p:spPr bwMode="gray">
            <a:xfrm>
              <a:off x="1410" y="1886"/>
              <a:ext cx="18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defRPr sz="2800" b="1">
                  <a:solidFill>
                    <a:schemeClr val="tx1"/>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a:r>
                <a:rPr lang="en-US" altLang="en-US" sz="1600" b="0">
                  <a:solidFill>
                    <a:schemeClr val="bg1"/>
                  </a:solidFill>
                  <a:latin typeface="Arial" charset="0"/>
                </a:rPr>
                <a:t>1</a:t>
              </a:r>
            </a:p>
          </p:txBody>
        </p:sp>
      </p:grpSp>
      <p:grpSp>
        <p:nvGrpSpPr>
          <p:cNvPr id="41988" name="Group 51"/>
          <p:cNvGrpSpPr>
            <a:grpSpLocks/>
          </p:cNvGrpSpPr>
          <p:nvPr/>
        </p:nvGrpSpPr>
        <p:grpSpPr bwMode="auto">
          <a:xfrm>
            <a:off x="2133600" y="2743200"/>
            <a:ext cx="5534025" cy="758825"/>
            <a:chOff x="1296" y="1824"/>
            <a:chExt cx="2976" cy="478"/>
          </a:xfrm>
        </p:grpSpPr>
        <p:sp>
          <p:nvSpPr>
            <p:cNvPr id="88116" name="AutoShape 52"/>
            <p:cNvSpPr>
              <a:spLocks noChangeArrowheads="1"/>
            </p:cNvSpPr>
            <p:nvPr/>
          </p:nvSpPr>
          <p:spPr bwMode="gray">
            <a:xfrm>
              <a:off x="1536" y="1899"/>
              <a:ext cx="2736" cy="288"/>
            </a:xfrm>
            <a:prstGeom prst="roundRect">
              <a:avLst>
                <a:gd name="adj" fmla="val 16667"/>
              </a:avLst>
            </a:prstGeom>
            <a:gradFill rotWithShape="1">
              <a:gsLst>
                <a:gs pos="0">
                  <a:schemeClr val="accent1">
                    <a:gamma/>
                    <a:tint val="21176"/>
                    <a:invGamma/>
                  </a:schemeClr>
                </a:gs>
                <a:gs pos="100000">
                  <a:schemeClr val="accent1"/>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sz="1600">
                <a:latin typeface="Arial" panose="020B0604020202020204" pitchFamily="34" charset="0"/>
              </a:endParaRPr>
            </a:p>
          </p:txBody>
        </p:sp>
        <p:sp>
          <p:nvSpPr>
            <p:cNvPr id="42008" name="AutoShape 53"/>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endParaRPr lang="en-US" altLang="en-US" sz="1600"/>
            </a:p>
          </p:txBody>
        </p:sp>
        <p:sp>
          <p:nvSpPr>
            <p:cNvPr id="42009" name="Text Box 54"/>
            <p:cNvSpPr txBox="1">
              <a:spLocks noChangeArrowheads="1"/>
            </p:cNvSpPr>
            <p:nvPr/>
          </p:nvSpPr>
          <p:spPr bwMode="gray">
            <a:xfrm>
              <a:off x="1680" y="1934"/>
              <a:ext cx="2513"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just">
                <a:spcBef>
                  <a:spcPct val="20000"/>
                </a:spcBef>
                <a:buClr>
                  <a:schemeClr val="hlink"/>
                </a:buClr>
                <a:buFont typeface="Wingdings" pitchFamily="2" charset="2"/>
                <a:buNone/>
              </a:pPr>
              <a:r>
                <a:rPr lang="en-US" altLang="en-US" sz="1600" dirty="0"/>
                <a:t>      </a:t>
              </a:r>
              <a:r>
                <a:rPr lang="en-US" altLang="en-US" sz="1600" dirty="0" err="1"/>
                <a:t>Chọn</a:t>
              </a:r>
              <a:r>
                <a:rPr lang="en-US" altLang="en-US" sz="1600" dirty="0"/>
                <a:t> </a:t>
              </a:r>
              <a:r>
                <a:rPr lang="en-US" altLang="en-US" sz="1600" dirty="0" err="1"/>
                <a:t>dụng</a:t>
              </a:r>
              <a:r>
                <a:rPr lang="en-US" altLang="en-US" sz="1600" dirty="0"/>
                <a:t> </a:t>
              </a:r>
              <a:r>
                <a:rPr lang="en-US" altLang="en-US" sz="1600" dirty="0" err="1"/>
                <a:t>cụ</a:t>
              </a:r>
              <a:r>
                <a:rPr lang="en-US" altLang="en-US" sz="1600" dirty="0"/>
                <a:t> </a:t>
              </a:r>
              <a:r>
                <a:rPr lang="en-US" altLang="en-US" sz="1600" dirty="0" err="1"/>
                <a:t>đo</a:t>
              </a:r>
              <a:r>
                <a:rPr lang="en-US" altLang="en-US" sz="1600" dirty="0"/>
                <a:t> </a:t>
              </a:r>
              <a:r>
                <a:rPr lang="en-US" altLang="en-US" sz="1600" dirty="0" err="1"/>
                <a:t>phù</a:t>
              </a:r>
              <a:r>
                <a:rPr lang="en-US" altLang="en-US" sz="1600" dirty="0"/>
                <a:t> </a:t>
              </a:r>
              <a:r>
                <a:rPr lang="en-US" altLang="en-US" sz="1600" dirty="0" err="1"/>
                <a:t>hợp</a:t>
              </a:r>
              <a:endParaRPr lang="en-US" altLang="en-US" sz="1600" dirty="0"/>
            </a:p>
            <a:p>
              <a:pPr algn="ctr"/>
              <a:endParaRPr lang="en-US" altLang="en-US" sz="1600" dirty="0">
                <a:solidFill>
                  <a:srgbClr val="000000"/>
                </a:solidFill>
                <a:latin typeface="Arial" charset="0"/>
              </a:endParaRPr>
            </a:p>
          </p:txBody>
        </p:sp>
        <p:sp>
          <p:nvSpPr>
            <p:cNvPr id="42010" name="Text Box 55"/>
            <p:cNvSpPr txBox="1">
              <a:spLocks noChangeArrowheads="1"/>
            </p:cNvSpPr>
            <p:nvPr/>
          </p:nvSpPr>
          <p:spPr bwMode="gray">
            <a:xfrm>
              <a:off x="1410" y="1886"/>
              <a:ext cx="18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defRPr sz="2800" b="1">
                  <a:solidFill>
                    <a:schemeClr val="tx1"/>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a:r>
                <a:rPr lang="en-US" altLang="en-US" sz="1600" b="0">
                  <a:solidFill>
                    <a:schemeClr val="bg1"/>
                  </a:solidFill>
                  <a:latin typeface="Arial" charset="0"/>
                </a:rPr>
                <a:t>2</a:t>
              </a:r>
            </a:p>
          </p:txBody>
        </p:sp>
      </p:grpSp>
      <p:grpSp>
        <p:nvGrpSpPr>
          <p:cNvPr id="41989" name="Group 56"/>
          <p:cNvGrpSpPr>
            <a:grpSpLocks/>
          </p:cNvGrpSpPr>
          <p:nvPr/>
        </p:nvGrpSpPr>
        <p:grpSpPr bwMode="auto">
          <a:xfrm>
            <a:off x="2133600" y="3581400"/>
            <a:ext cx="5462588" cy="758825"/>
            <a:chOff x="1296" y="1824"/>
            <a:chExt cx="2976" cy="478"/>
          </a:xfrm>
        </p:grpSpPr>
        <p:sp>
          <p:nvSpPr>
            <p:cNvPr id="88121" name="AutoShape 57"/>
            <p:cNvSpPr>
              <a:spLocks noChangeArrowheads="1"/>
            </p:cNvSpPr>
            <p:nvPr/>
          </p:nvSpPr>
          <p:spPr bwMode="gray">
            <a:xfrm>
              <a:off x="1536" y="1899"/>
              <a:ext cx="2736" cy="288"/>
            </a:xfrm>
            <a:prstGeom prst="roundRect">
              <a:avLst>
                <a:gd name="adj" fmla="val 16667"/>
              </a:avLst>
            </a:prstGeom>
            <a:gradFill rotWithShape="1">
              <a:gsLst>
                <a:gs pos="0">
                  <a:schemeClr val="tx2">
                    <a:gamma/>
                    <a:tint val="21176"/>
                    <a:invGamma/>
                  </a:schemeClr>
                </a:gs>
                <a:gs pos="100000">
                  <a:schemeClr val="tx2"/>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sz="1600">
                <a:latin typeface="Arial" panose="020B0604020202020204" pitchFamily="34" charset="0"/>
              </a:endParaRPr>
            </a:p>
          </p:txBody>
        </p:sp>
        <p:sp>
          <p:nvSpPr>
            <p:cNvPr id="42004" name="AutoShape 58"/>
            <p:cNvSpPr>
              <a:spLocks noChangeArrowheads="1"/>
            </p:cNvSpPr>
            <p:nvPr/>
          </p:nvSpPr>
          <p:spPr bwMode="gray">
            <a:xfrm>
              <a:off x="1296" y="1824"/>
              <a:ext cx="432" cy="432"/>
            </a:xfrm>
            <a:prstGeom prst="diamond">
              <a:avLst/>
            </a:prstGeom>
            <a:solidFill>
              <a:schemeClr va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endParaRPr lang="en-US" altLang="en-US" sz="1600"/>
            </a:p>
          </p:txBody>
        </p:sp>
        <p:sp>
          <p:nvSpPr>
            <p:cNvPr id="42005" name="Text Box 59"/>
            <p:cNvSpPr txBox="1">
              <a:spLocks noChangeArrowheads="1"/>
            </p:cNvSpPr>
            <p:nvPr/>
          </p:nvSpPr>
          <p:spPr bwMode="gray">
            <a:xfrm>
              <a:off x="1680" y="1934"/>
              <a:ext cx="242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a:r>
                <a:rPr lang="en-US" altLang="en-US" sz="1600"/>
                <a:t>Hiệu chỉnh dụng cụ đo về vạch số 0</a:t>
              </a:r>
              <a:endParaRPr lang="en-US" altLang="en-US" sz="1600">
                <a:solidFill>
                  <a:srgbClr val="000000"/>
                </a:solidFill>
                <a:latin typeface="Arial" charset="0"/>
              </a:endParaRPr>
            </a:p>
          </p:txBody>
        </p:sp>
        <p:sp>
          <p:nvSpPr>
            <p:cNvPr id="42006" name="Text Box 60"/>
            <p:cNvSpPr txBox="1">
              <a:spLocks noChangeArrowheads="1"/>
            </p:cNvSpPr>
            <p:nvPr/>
          </p:nvSpPr>
          <p:spPr bwMode="gray">
            <a:xfrm>
              <a:off x="1410" y="1886"/>
              <a:ext cx="18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defRPr sz="2800" b="1">
                  <a:solidFill>
                    <a:schemeClr val="tx1"/>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a:r>
                <a:rPr lang="en-US" altLang="en-US" sz="1600" b="0">
                  <a:solidFill>
                    <a:schemeClr val="bg1"/>
                  </a:solidFill>
                  <a:latin typeface="Arial" charset="0"/>
                </a:rPr>
                <a:t>3</a:t>
              </a:r>
            </a:p>
          </p:txBody>
        </p:sp>
      </p:grpSp>
      <p:grpSp>
        <p:nvGrpSpPr>
          <p:cNvPr id="41990" name="Group 61"/>
          <p:cNvGrpSpPr>
            <a:grpSpLocks/>
          </p:cNvGrpSpPr>
          <p:nvPr/>
        </p:nvGrpSpPr>
        <p:grpSpPr bwMode="auto">
          <a:xfrm>
            <a:off x="2133600" y="4495800"/>
            <a:ext cx="5534025" cy="912813"/>
            <a:chOff x="1296" y="1824"/>
            <a:chExt cx="2976" cy="575"/>
          </a:xfrm>
        </p:grpSpPr>
        <p:sp>
          <p:nvSpPr>
            <p:cNvPr id="88126" name="AutoShape 62"/>
            <p:cNvSpPr>
              <a:spLocks noChangeArrowheads="1"/>
            </p:cNvSpPr>
            <p:nvPr/>
          </p:nvSpPr>
          <p:spPr bwMode="gray">
            <a:xfrm>
              <a:off x="1536" y="1899"/>
              <a:ext cx="2736" cy="288"/>
            </a:xfrm>
            <a:prstGeom prst="roundRect">
              <a:avLst>
                <a:gd name="adj" fmla="val 16667"/>
              </a:avLst>
            </a:prstGeom>
            <a:gradFill rotWithShape="1">
              <a:gsLst>
                <a:gs pos="0">
                  <a:schemeClr val="folHlink">
                    <a:gamma/>
                    <a:tint val="21176"/>
                    <a:invGamma/>
                  </a:schemeClr>
                </a:gs>
                <a:gs pos="100000">
                  <a:schemeClr val="folHlink"/>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latin typeface="Arial" panose="020B0604020202020204" pitchFamily="34" charset="0"/>
              </a:endParaRPr>
            </a:p>
          </p:txBody>
        </p:sp>
        <p:sp>
          <p:nvSpPr>
            <p:cNvPr id="42000" name="AutoShape 63"/>
            <p:cNvSpPr>
              <a:spLocks noChangeArrowheads="1"/>
            </p:cNvSpPr>
            <p:nvPr/>
          </p:nvSpPr>
          <p:spPr bwMode="gray">
            <a:xfrm>
              <a:off x="1296" y="1824"/>
              <a:ext cx="432" cy="432"/>
            </a:xfrm>
            <a:prstGeom prst="diamond">
              <a:avLst/>
            </a:prstGeom>
            <a:solidFill>
              <a:schemeClr val="fo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endParaRPr lang="en-US" altLang="en-US"/>
            </a:p>
          </p:txBody>
        </p:sp>
        <p:sp>
          <p:nvSpPr>
            <p:cNvPr id="42001" name="Text Box 64"/>
            <p:cNvSpPr txBox="1">
              <a:spLocks noChangeArrowheads="1"/>
            </p:cNvSpPr>
            <p:nvPr/>
          </p:nvSpPr>
          <p:spPr bwMode="gray">
            <a:xfrm>
              <a:off x="1680" y="1934"/>
              <a:ext cx="2592"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a:buFont typeface="Wingdings" pitchFamily="2" charset="2"/>
                <a:buNone/>
              </a:pPr>
              <a:r>
                <a:rPr lang="en-US" altLang="en-US" sz="1200"/>
                <a:t> </a:t>
              </a:r>
              <a:r>
                <a:rPr lang="en-US" altLang="en-US" sz="1800"/>
                <a:t>Thực hiện phép đo</a:t>
              </a:r>
            </a:p>
            <a:p>
              <a:pPr algn="ctr">
                <a:buFont typeface="Wingdings" pitchFamily="2" charset="2"/>
                <a:buNone/>
              </a:pPr>
              <a:endParaRPr lang="en-US" altLang="en-US" sz="1200"/>
            </a:p>
            <a:p>
              <a:pPr algn="ctr"/>
              <a:endParaRPr lang="en-US" altLang="en-US" sz="1200">
                <a:solidFill>
                  <a:srgbClr val="000000"/>
                </a:solidFill>
                <a:latin typeface="Arial" charset="0"/>
              </a:endParaRPr>
            </a:p>
          </p:txBody>
        </p:sp>
        <p:sp>
          <p:nvSpPr>
            <p:cNvPr id="42002" name="Text Box 65"/>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defRPr sz="2800" b="1">
                  <a:solidFill>
                    <a:schemeClr val="tx1"/>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a:r>
                <a:rPr lang="en-US" altLang="en-US" sz="2400" b="0">
                  <a:solidFill>
                    <a:schemeClr val="bg1"/>
                  </a:solidFill>
                  <a:latin typeface="Arial" charset="0"/>
                </a:rPr>
                <a:t>4</a:t>
              </a:r>
            </a:p>
          </p:txBody>
        </p:sp>
      </p:grpSp>
      <p:sp>
        <p:nvSpPr>
          <p:cNvPr id="41991" name="Rectangle 2"/>
          <p:cNvSpPr txBox="1">
            <a:spLocks noChangeArrowheads="1"/>
          </p:cNvSpPr>
          <p:nvPr/>
        </p:nvSpPr>
        <p:spPr bwMode="white">
          <a:xfrm>
            <a:off x="1042988" y="914400"/>
            <a:ext cx="7820025"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1"/>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2000" dirty="0">
                <a:solidFill>
                  <a:schemeClr val="bg1"/>
                </a:solidFill>
              </a:rPr>
              <a:t>3. </a:t>
            </a:r>
            <a:r>
              <a:rPr lang="en-US" altLang="en-US" sz="2000" dirty="0" err="1">
                <a:solidFill>
                  <a:schemeClr val="bg1"/>
                </a:solidFill>
              </a:rPr>
              <a:t>GIỚI</a:t>
            </a:r>
            <a:r>
              <a:rPr lang="en-US" altLang="en-US" sz="2000" dirty="0">
                <a:solidFill>
                  <a:schemeClr val="bg1"/>
                </a:solidFill>
              </a:rPr>
              <a:t> </a:t>
            </a:r>
            <a:r>
              <a:rPr lang="en-US" altLang="en-US" sz="2000" dirty="0" err="1">
                <a:solidFill>
                  <a:schemeClr val="bg1"/>
                </a:solidFill>
              </a:rPr>
              <a:t>THIỆU</a:t>
            </a:r>
            <a:r>
              <a:rPr lang="en-US" altLang="en-US" sz="2000" dirty="0">
                <a:solidFill>
                  <a:schemeClr val="bg1"/>
                </a:solidFill>
              </a:rPr>
              <a:t> </a:t>
            </a:r>
            <a:r>
              <a:rPr lang="en-US" altLang="en-US" sz="2000" dirty="0" err="1">
                <a:solidFill>
                  <a:schemeClr val="bg1"/>
                </a:solidFill>
              </a:rPr>
              <a:t>MỘT</a:t>
            </a:r>
            <a:r>
              <a:rPr lang="en-US" altLang="en-US" sz="2000" dirty="0">
                <a:solidFill>
                  <a:schemeClr val="bg1"/>
                </a:solidFill>
              </a:rPr>
              <a:t> </a:t>
            </a:r>
            <a:r>
              <a:rPr lang="en-US" altLang="en-US" sz="2000" dirty="0" err="1">
                <a:solidFill>
                  <a:schemeClr val="bg1"/>
                </a:solidFill>
              </a:rPr>
              <a:t>SỐ</a:t>
            </a:r>
            <a:r>
              <a:rPr lang="en-US" altLang="en-US" sz="2000" dirty="0">
                <a:solidFill>
                  <a:schemeClr val="bg1"/>
                </a:solidFill>
              </a:rPr>
              <a:t> </a:t>
            </a:r>
            <a:r>
              <a:rPr lang="en-US" altLang="en-US" sz="2000" dirty="0" err="1">
                <a:solidFill>
                  <a:schemeClr val="bg1"/>
                </a:solidFill>
              </a:rPr>
              <a:t>DỤNG</a:t>
            </a:r>
            <a:r>
              <a:rPr lang="en-US" altLang="en-US" sz="2000" dirty="0">
                <a:solidFill>
                  <a:schemeClr val="bg1"/>
                </a:solidFill>
              </a:rPr>
              <a:t> </a:t>
            </a:r>
            <a:r>
              <a:rPr lang="en-US" altLang="en-US" sz="2000" dirty="0" err="1">
                <a:solidFill>
                  <a:schemeClr val="bg1"/>
                </a:solidFill>
              </a:rPr>
              <a:t>CỤ</a:t>
            </a:r>
            <a:r>
              <a:rPr lang="en-US" altLang="en-US" sz="2000" dirty="0">
                <a:solidFill>
                  <a:schemeClr val="bg1"/>
                </a:solidFill>
              </a:rPr>
              <a:t> </a:t>
            </a:r>
            <a:r>
              <a:rPr lang="en-US" altLang="en-US" sz="2000" dirty="0" err="1">
                <a:solidFill>
                  <a:schemeClr val="bg1"/>
                </a:solidFill>
              </a:rPr>
              <a:t>ĐO</a:t>
            </a:r>
            <a:endParaRPr lang="en-US" altLang="en-US" sz="2000" b="0" dirty="0">
              <a:solidFill>
                <a:schemeClr val="bg1"/>
              </a:solidFill>
            </a:endParaRPr>
          </a:p>
        </p:txBody>
      </p:sp>
      <p:grpSp>
        <p:nvGrpSpPr>
          <p:cNvPr id="41993" name="Group 61"/>
          <p:cNvGrpSpPr>
            <a:grpSpLocks/>
          </p:cNvGrpSpPr>
          <p:nvPr/>
        </p:nvGrpSpPr>
        <p:grpSpPr bwMode="auto">
          <a:xfrm>
            <a:off x="2133600" y="5399088"/>
            <a:ext cx="5534025" cy="758825"/>
            <a:chOff x="1296" y="1824"/>
            <a:chExt cx="2976" cy="478"/>
          </a:xfrm>
        </p:grpSpPr>
        <p:sp>
          <p:nvSpPr>
            <p:cNvPr id="28" name="AutoShape 62"/>
            <p:cNvSpPr>
              <a:spLocks noChangeArrowheads="1"/>
            </p:cNvSpPr>
            <p:nvPr/>
          </p:nvSpPr>
          <p:spPr bwMode="gray">
            <a:xfrm>
              <a:off x="1536" y="1899"/>
              <a:ext cx="2736" cy="288"/>
            </a:xfrm>
            <a:prstGeom prst="roundRect">
              <a:avLst>
                <a:gd name="adj" fmla="val 16667"/>
              </a:avLst>
            </a:prstGeom>
            <a:gradFill rotWithShape="1">
              <a:gsLst>
                <a:gs pos="0">
                  <a:schemeClr val="folHlink">
                    <a:gamma/>
                    <a:tint val="21176"/>
                    <a:invGamma/>
                  </a:schemeClr>
                </a:gs>
                <a:gs pos="100000">
                  <a:schemeClr val="folHlink"/>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sz="1600">
                <a:latin typeface="Arial" panose="020B0604020202020204" pitchFamily="34" charset="0"/>
              </a:endParaRPr>
            </a:p>
          </p:txBody>
        </p:sp>
        <p:sp>
          <p:nvSpPr>
            <p:cNvPr id="41996" name="AutoShape 63"/>
            <p:cNvSpPr>
              <a:spLocks noChangeArrowheads="1"/>
            </p:cNvSpPr>
            <p:nvPr/>
          </p:nvSpPr>
          <p:spPr bwMode="gray">
            <a:xfrm>
              <a:off x="1296" y="1824"/>
              <a:ext cx="432" cy="432"/>
            </a:xfrm>
            <a:prstGeom prst="diamond">
              <a:avLst/>
            </a:prstGeom>
            <a:solidFill>
              <a:schemeClr val="fo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endParaRPr lang="en-US" altLang="en-US" sz="1600"/>
            </a:p>
          </p:txBody>
        </p:sp>
        <p:sp>
          <p:nvSpPr>
            <p:cNvPr id="41997" name="Text Box 64"/>
            <p:cNvSpPr txBox="1">
              <a:spLocks noChangeArrowheads="1"/>
            </p:cNvSpPr>
            <p:nvPr/>
          </p:nvSpPr>
          <p:spPr bwMode="gray">
            <a:xfrm>
              <a:off x="1680" y="1934"/>
              <a:ext cx="259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just">
                <a:spcBef>
                  <a:spcPct val="20000"/>
                </a:spcBef>
                <a:buClr>
                  <a:schemeClr val="hlink"/>
                </a:buClr>
                <a:buFont typeface="Wingdings" pitchFamily="2" charset="2"/>
                <a:buNone/>
              </a:pPr>
              <a:r>
                <a:rPr lang="en-US" altLang="en-US" sz="1600"/>
                <a:t>                Đọc và ghi kết quả mỗi lần đo</a:t>
              </a:r>
            </a:p>
          </p:txBody>
        </p:sp>
        <p:sp>
          <p:nvSpPr>
            <p:cNvPr id="41998" name="Text Box 65"/>
            <p:cNvSpPr txBox="1">
              <a:spLocks noChangeArrowheads="1"/>
            </p:cNvSpPr>
            <p:nvPr/>
          </p:nvSpPr>
          <p:spPr bwMode="gray">
            <a:xfrm>
              <a:off x="1410" y="1886"/>
              <a:ext cx="18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defRPr sz="2800" b="1">
                  <a:solidFill>
                    <a:schemeClr val="tx1"/>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a:r>
                <a:rPr lang="en-US" altLang="en-US" sz="1600" b="0">
                  <a:solidFill>
                    <a:schemeClr val="bg1"/>
                  </a:solidFill>
                  <a:latin typeface="Arial" charset="0"/>
                </a:rPr>
                <a:t>5</a:t>
              </a:r>
            </a:p>
          </p:txBody>
        </p:sp>
      </p:grpSp>
      <p:sp>
        <p:nvSpPr>
          <p:cNvPr id="41994" name="Rectangle 2"/>
          <p:cNvSpPr>
            <a:spLocks noChangeArrowheads="1"/>
          </p:cNvSpPr>
          <p:nvPr/>
        </p:nvSpPr>
        <p:spPr bwMode="auto">
          <a:xfrm>
            <a:off x="250825" y="1128713"/>
            <a:ext cx="7777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vi-VN" altLang="en-US" sz="2400" b="1" dirty="0" smtClean="0"/>
              <a:t> Câu 2: Nêu</a:t>
            </a:r>
            <a:r>
              <a:rPr lang="en-US" altLang="en-US" sz="2400" b="1" dirty="0" smtClean="0"/>
              <a:t> </a:t>
            </a:r>
            <a:r>
              <a:rPr lang="en-US" altLang="en-US" sz="2400" b="1" dirty="0" err="1" smtClean="0"/>
              <a:t>quy</a:t>
            </a:r>
            <a:r>
              <a:rPr lang="en-US" altLang="en-US" sz="2400" b="1" dirty="0" smtClean="0"/>
              <a:t> </a:t>
            </a:r>
            <a:r>
              <a:rPr lang="en-US" altLang="en-US" sz="2400" b="1" dirty="0" err="1"/>
              <a:t>trình</a:t>
            </a:r>
            <a:r>
              <a:rPr lang="en-US" altLang="en-US" sz="2400" b="1" dirty="0"/>
              <a:t> </a:t>
            </a:r>
            <a:r>
              <a:rPr lang="en-US" altLang="en-US" sz="2400" b="1" dirty="0" err="1"/>
              <a:t>đo</a:t>
            </a:r>
            <a:r>
              <a:rPr lang="en-US" altLang="en-US" sz="2400" b="1" dirty="0"/>
              <a:t>, </a:t>
            </a:r>
            <a:r>
              <a:rPr lang="vi-VN" altLang="en-US" sz="2400" b="1" dirty="0" smtClean="0"/>
              <a:t>khi sử dụng dụng cụ đo</a:t>
            </a:r>
            <a:endParaRPr lang="en-US" altLang="en-US" sz="2400" b="1" dirty="0"/>
          </a:p>
        </p:txBody>
      </p:sp>
    </p:spTree>
    <p:extLst>
      <p:ext uri="{BB962C8B-B14F-4D97-AF65-F5344CB8AC3E}">
        <p14:creationId xmlns:p14="http://schemas.microsoft.com/office/powerpoint/2010/main" val="251475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anim calcmode="lin" valueType="num">
                                      <p:cBhvr additive="base">
                                        <p:cTn id="7" dur="500" fill="hold"/>
                                        <p:tgtEl>
                                          <p:spTgt spid="41987"/>
                                        </p:tgtEl>
                                        <p:attrNameLst>
                                          <p:attrName>ppt_x</p:attrName>
                                        </p:attrNameLst>
                                      </p:cBhvr>
                                      <p:tavLst>
                                        <p:tav tm="0">
                                          <p:val>
                                            <p:strVal val="#ppt_x"/>
                                          </p:val>
                                        </p:tav>
                                        <p:tav tm="100000">
                                          <p:val>
                                            <p:strVal val="#ppt_x"/>
                                          </p:val>
                                        </p:tav>
                                      </p:tavLst>
                                    </p:anim>
                                    <p:anim calcmode="lin" valueType="num">
                                      <p:cBhvr additive="base">
                                        <p:cTn id="8" dur="500" fill="hold"/>
                                        <p:tgtEl>
                                          <p:spTgt spid="419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988"/>
                                        </p:tgtEl>
                                        <p:attrNameLst>
                                          <p:attrName>style.visibility</p:attrName>
                                        </p:attrNameLst>
                                      </p:cBhvr>
                                      <p:to>
                                        <p:strVal val="visible"/>
                                      </p:to>
                                    </p:set>
                                    <p:anim calcmode="lin" valueType="num">
                                      <p:cBhvr additive="base">
                                        <p:cTn id="13" dur="500" fill="hold"/>
                                        <p:tgtEl>
                                          <p:spTgt spid="41988"/>
                                        </p:tgtEl>
                                        <p:attrNameLst>
                                          <p:attrName>ppt_x</p:attrName>
                                        </p:attrNameLst>
                                      </p:cBhvr>
                                      <p:tavLst>
                                        <p:tav tm="0">
                                          <p:val>
                                            <p:strVal val="#ppt_x"/>
                                          </p:val>
                                        </p:tav>
                                        <p:tav tm="100000">
                                          <p:val>
                                            <p:strVal val="#ppt_x"/>
                                          </p:val>
                                        </p:tav>
                                      </p:tavLst>
                                    </p:anim>
                                    <p:anim calcmode="lin" valueType="num">
                                      <p:cBhvr additive="base">
                                        <p:cTn id="14" dur="500" fill="hold"/>
                                        <p:tgtEl>
                                          <p:spTgt spid="4198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989"/>
                                        </p:tgtEl>
                                        <p:attrNameLst>
                                          <p:attrName>style.visibility</p:attrName>
                                        </p:attrNameLst>
                                      </p:cBhvr>
                                      <p:to>
                                        <p:strVal val="visible"/>
                                      </p:to>
                                    </p:set>
                                    <p:anim calcmode="lin" valueType="num">
                                      <p:cBhvr additive="base">
                                        <p:cTn id="19" dur="500" fill="hold"/>
                                        <p:tgtEl>
                                          <p:spTgt spid="41989"/>
                                        </p:tgtEl>
                                        <p:attrNameLst>
                                          <p:attrName>ppt_x</p:attrName>
                                        </p:attrNameLst>
                                      </p:cBhvr>
                                      <p:tavLst>
                                        <p:tav tm="0">
                                          <p:val>
                                            <p:strVal val="#ppt_x"/>
                                          </p:val>
                                        </p:tav>
                                        <p:tav tm="100000">
                                          <p:val>
                                            <p:strVal val="#ppt_x"/>
                                          </p:val>
                                        </p:tav>
                                      </p:tavLst>
                                    </p:anim>
                                    <p:anim calcmode="lin" valueType="num">
                                      <p:cBhvr additive="base">
                                        <p:cTn id="20" dur="500" fill="hold"/>
                                        <p:tgtEl>
                                          <p:spTgt spid="4198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990"/>
                                        </p:tgtEl>
                                        <p:attrNameLst>
                                          <p:attrName>style.visibility</p:attrName>
                                        </p:attrNameLst>
                                      </p:cBhvr>
                                      <p:to>
                                        <p:strVal val="visible"/>
                                      </p:to>
                                    </p:set>
                                    <p:anim calcmode="lin" valueType="num">
                                      <p:cBhvr additive="base">
                                        <p:cTn id="25" dur="500" fill="hold"/>
                                        <p:tgtEl>
                                          <p:spTgt spid="41990"/>
                                        </p:tgtEl>
                                        <p:attrNameLst>
                                          <p:attrName>ppt_x</p:attrName>
                                        </p:attrNameLst>
                                      </p:cBhvr>
                                      <p:tavLst>
                                        <p:tav tm="0">
                                          <p:val>
                                            <p:strVal val="#ppt_x"/>
                                          </p:val>
                                        </p:tav>
                                        <p:tav tm="100000">
                                          <p:val>
                                            <p:strVal val="#ppt_x"/>
                                          </p:val>
                                        </p:tav>
                                      </p:tavLst>
                                    </p:anim>
                                    <p:anim calcmode="lin" valueType="num">
                                      <p:cBhvr additive="base">
                                        <p:cTn id="26" dur="500" fill="hold"/>
                                        <p:tgtEl>
                                          <p:spTgt spid="4199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1993"/>
                                        </p:tgtEl>
                                        <p:attrNameLst>
                                          <p:attrName>style.visibility</p:attrName>
                                        </p:attrNameLst>
                                      </p:cBhvr>
                                      <p:to>
                                        <p:strVal val="visible"/>
                                      </p:to>
                                    </p:set>
                                    <p:anim calcmode="lin" valueType="num">
                                      <p:cBhvr additive="base">
                                        <p:cTn id="31" dur="500" fill="hold"/>
                                        <p:tgtEl>
                                          <p:spTgt spid="41993"/>
                                        </p:tgtEl>
                                        <p:attrNameLst>
                                          <p:attrName>ppt_x</p:attrName>
                                        </p:attrNameLst>
                                      </p:cBhvr>
                                      <p:tavLst>
                                        <p:tav tm="0">
                                          <p:val>
                                            <p:strVal val="#ppt_x"/>
                                          </p:val>
                                        </p:tav>
                                        <p:tav tm="100000">
                                          <p:val>
                                            <p:strVal val="#ppt_x"/>
                                          </p:val>
                                        </p:tav>
                                      </p:tavLst>
                                    </p:anim>
                                    <p:anim calcmode="lin" valueType="num">
                                      <p:cBhvr additive="base">
                                        <p:cTn id="32" dur="500" fill="hold"/>
                                        <p:tgtEl>
                                          <p:spTgt spid="419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a:spLocks noChangeArrowheads="1"/>
          </p:cNvSpPr>
          <p:nvPr/>
        </p:nvSpPr>
        <p:spPr bwMode="auto">
          <a:xfrm>
            <a:off x="228600" y="228600"/>
            <a:ext cx="8374380" cy="978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539750" algn="l"/>
              </a:tabLst>
              <a:defRPr>
                <a:solidFill>
                  <a:schemeClr val="tx1"/>
                </a:solidFill>
                <a:latin typeface="Arial" panose="020B0604020202020204" pitchFamily="34" charset="0"/>
                <a:cs typeface="Arial" panose="020B0604020202020204" pitchFamily="34" charset="0"/>
              </a:defRPr>
            </a:lvl1pPr>
            <a:lvl2pPr>
              <a:tabLst>
                <a:tab pos="539750" algn="l"/>
              </a:tabLst>
              <a:defRPr>
                <a:solidFill>
                  <a:schemeClr val="tx1"/>
                </a:solidFill>
                <a:latin typeface="Arial" panose="020B0604020202020204" pitchFamily="34" charset="0"/>
                <a:cs typeface="Arial" panose="020B0604020202020204" pitchFamily="34" charset="0"/>
              </a:defRPr>
            </a:lvl2pPr>
            <a:lvl3pPr>
              <a:tabLst>
                <a:tab pos="539750" algn="l"/>
              </a:tabLst>
              <a:defRPr>
                <a:solidFill>
                  <a:schemeClr val="tx1"/>
                </a:solidFill>
                <a:latin typeface="Arial" panose="020B0604020202020204" pitchFamily="34" charset="0"/>
                <a:cs typeface="Arial" panose="020B0604020202020204" pitchFamily="34" charset="0"/>
              </a:defRPr>
            </a:lvl3pPr>
            <a:lvl4pPr>
              <a:tabLst>
                <a:tab pos="539750" algn="l"/>
              </a:tabLst>
              <a:defRPr>
                <a:solidFill>
                  <a:schemeClr val="tx1"/>
                </a:solidFill>
                <a:latin typeface="Arial" panose="020B0604020202020204" pitchFamily="34" charset="0"/>
                <a:cs typeface="Arial" panose="020B0604020202020204" pitchFamily="34" charset="0"/>
              </a:defRPr>
            </a:lvl4pPr>
            <a:lvl5pPr>
              <a:tabLst>
                <a:tab pos="539750" algn="l"/>
              </a:tabLst>
              <a:defRPr>
                <a:solidFill>
                  <a:schemeClr val="tx1"/>
                </a:solidFill>
                <a:latin typeface="Arial" panose="020B0604020202020204" pitchFamily="34" charset="0"/>
                <a:cs typeface="Arial" panose="020B0604020202020204" pitchFamily="34" charset="0"/>
              </a:defRPr>
            </a:lvl5pPr>
            <a:lvl6pPr marL="3173730" indent="-887730"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6pPr>
            <a:lvl7pPr marL="3630930" indent="-887730"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7pPr>
            <a:lvl8pPr marL="4088130" indent="-887730"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8pPr>
            <a:lvl9pPr marL="4545330" indent="-887730"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9pPr>
          </a:lstStyle>
          <a:p>
            <a:pPr algn="just" defTabSz="716915" eaLnBrk="0" fontAlgn="base" hangingPunct="0">
              <a:lnSpc>
                <a:spcPct val="115000"/>
              </a:lnSpc>
              <a:spcBef>
                <a:spcPct val="0"/>
              </a:spcBef>
              <a:spcAft>
                <a:spcPct val="0"/>
              </a:spcAft>
              <a:tabLst>
                <a:tab pos="422910" algn="l"/>
              </a:tabLst>
            </a:pPr>
            <a:r>
              <a:rPr lang="en-US" altLang="vi-VN" sz="2510" b="1" dirty="0">
                <a:solidFill>
                  <a:srgbClr val="FF0000"/>
                </a:solidFill>
                <a:latin typeface="Times New Roman" panose="02020603050405020304" pitchFamily="18" charset="0"/>
              </a:rPr>
              <a:t>Quan </a:t>
            </a:r>
            <a:r>
              <a:rPr lang="en-US" altLang="vi-VN" sz="2510" b="1" dirty="0" err="1">
                <a:solidFill>
                  <a:srgbClr val="FF0000"/>
                </a:solidFill>
                <a:latin typeface="Times New Roman" panose="02020603050405020304" pitchFamily="18" charset="0"/>
              </a:rPr>
              <a:t>sát</a:t>
            </a:r>
            <a:r>
              <a:rPr lang="en-US" altLang="vi-VN" sz="2510" b="1" dirty="0">
                <a:solidFill>
                  <a:srgbClr val="FF0000"/>
                </a:solidFill>
                <a:latin typeface="Times New Roman" panose="02020603050405020304" pitchFamily="18" charset="0"/>
              </a:rPr>
              <a:t> </a:t>
            </a:r>
            <a:r>
              <a:rPr lang="en-US" altLang="vi-VN" sz="2510" b="1" dirty="0" err="1">
                <a:solidFill>
                  <a:srgbClr val="FF0000"/>
                </a:solidFill>
                <a:latin typeface="Times New Roman" panose="02020603050405020304" pitchFamily="18" charset="0"/>
              </a:rPr>
              <a:t>hình</a:t>
            </a:r>
            <a:r>
              <a:rPr lang="en-US" altLang="vi-VN" sz="2510" b="1" dirty="0">
                <a:solidFill>
                  <a:srgbClr val="FF0000"/>
                </a:solidFill>
                <a:latin typeface="Times New Roman" panose="02020603050405020304" pitchFamily="18" charset="0"/>
              </a:rPr>
              <a:t> </a:t>
            </a:r>
            <a:r>
              <a:rPr lang="en-US" altLang="vi-VN" sz="2510" b="1" dirty="0" err="1">
                <a:solidFill>
                  <a:srgbClr val="FF0000"/>
                </a:solidFill>
                <a:latin typeface="Times New Roman" panose="02020603050405020304" pitchFamily="18" charset="0"/>
              </a:rPr>
              <a:t>vẽ</a:t>
            </a:r>
            <a:r>
              <a:rPr lang="en-US" altLang="vi-VN" sz="2510" b="1" dirty="0">
                <a:solidFill>
                  <a:srgbClr val="FF0000"/>
                </a:solidFill>
                <a:latin typeface="Times New Roman" panose="02020603050405020304" pitchFamily="18" charset="0"/>
              </a:rPr>
              <a:t> </a:t>
            </a:r>
            <a:r>
              <a:rPr lang="en-US" altLang="vi-VN" sz="2510" b="1" dirty="0" err="1">
                <a:solidFill>
                  <a:srgbClr val="FF0000"/>
                </a:solidFill>
                <a:latin typeface="Times New Roman" panose="02020603050405020304" pitchFamily="18" charset="0"/>
              </a:rPr>
              <a:t>và</a:t>
            </a:r>
            <a:r>
              <a:rPr lang="en-US" altLang="vi-VN" sz="2510" b="1" dirty="0">
                <a:solidFill>
                  <a:srgbClr val="FF0000"/>
                </a:solidFill>
                <a:latin typeface="Times New Roman" panose="02020603050405020304" pitchFamily="18" charset="0"/>
              </a:rPr>
              <a:t> so </a:t>
            </a:r>
            <a:r>
              <a:rPr lang="vi-VN" altLang="vi-VN" sz="2510" b="1" dirty="0">
                <a:solidFill>
                  <a:srgbClr val="FF0000"/>
                </a:solidFill>
                <a:latin typeface="Times New Roman" panose="02020603050405020304" pitchFamily="18" charset="0"/>
              </a:rPr>
              <a:t>sánh chiều dài 2 đoạn thẳng và 2 người trong từng hình sau</a:t>
            </a:r>
            <a:r>
              <a:rPr lang="en-US" altLang="vi-VN" sz="2510" b="1" dirty="0">
                <a:solidFill>
                  <a:srgbClr val="FF0000"/>
                </a:solidFill>
                <a:latin typeface="Times New Roman" panose="02020603050405020304" pitchFamily="18" charset="0"/>
              </a:rPr>
              <a:t>? </a:t>
            </a:r>
            <a:endParaRPr lang="vi-VN" altLang="vi-VN" sz="2510" b="1" dirty="0">
              <a:solidFill>
                <a:srgbClr val="FF0000"/>
              </a:solidFill>
              <a:latin typeface="Calibri" panose="020F0502020204030204" charset="0"/>
              <a:cs typeface="Calibri" panose="020F0502020204030204" charset="0"/>
            </a:endParaRPr>
          </a:p>
        </p:txBody>
      </p:sp>
      <p:grpSp>
        <p:nvGrpSpPr>
          <p:cNvPr id="13" name="Group 25"/>
          <p:cNvGrpSpPr/>
          <p:nvPr/>
        </p:nvGrpSpPr>
        <p:grpSpPr bwMode="auto">
          <a:xfrm>
            <a:off x="152580" y="1600454"/>
            <a:ext cx="3288173" cy="2942477"/>
            <a:chOff x="1146175" y="2601913"/>
            <a:chExt cx="5689600" cy="4299811"/>
          </a:xfrm>
        </p:grpSpPr>
        <p:sp>
          <p:nvSpPr>
            <p:cNvPr id="14" name="Oval 13"/>
            <p:cNvSpPr/>
            <p:nvPr/>
          </p:nvSpPr>
          <p:spPr>
            <a:xfrm>
              <a:off x="2084387" y="2601913"/>
              <a:ext cx="935038" cy="93662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6915" eaLnBrk="0" fontAlgn="base" hangingPunct="0">
                <a:spcBef>
                  <a:spcPct val="0"/>
                </a:spcBef>
                <a:spcAft>
                  <a:spcPct val="0"/>
                </a:spcAft>
                <a:defRPr/>
              </a:pPr>
              <a:endParaRPr lang="vi-VN" sz="1410">
                <a:solidFill>
                  <a:prstClr val="white"/>
                </a:solidFill>
                <a:latin typeface="Arial" panose="020B0604020202020204" pitchFamily="34" charset="0"/>
              </a:endParaRPr>
            </a:p>
          </p:txBody>
        </p:sp>
        <p:sp>
          <p:nvSpPr>
            <p:cNvPr id="15" name="Oval 14"/>
            <p:cNvSpPr/>
            <p:nvPr/>
          </p:nvSpPr>
          <p:spPr>
            <a:xfrm>
              <a:off x="4964112" y="2601913"/>
              <a:ext cx="936625" cy="93662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6915" eaLnBrk="0" fontAlgn="base" hangingPunct="0">
                <a:spcBef>
                  <a:spcPct val="0"/>
                </a:spcBef>
                <a:spcAft>
                  <a:spcPct val="0"/>
                </a:spcAft>
                <a:defRPr/>
              </a:pPr>
              <a:endParaRPr lang="vi-VN" sz="1410">
                <a:solidFill>
                  <a:prstClr val="white"/>
                </a:solidFill>
                <a:latin typeface="Arial" panose="020B0604020202020204" pitchFamily="34" charset="0"/>
              </a:endParaRPr>
            </a:p>
          </p:txBody>
        </p:sp>
        <p:cxnSp>
          <p:nvCxnSpPr>
            <p:cNvPr id="16" name="Straight Connector 15"/>
            <p:cNvCxnSpPr>
              <a:stCxn id="14" idx="2"/>
              <a:endCxn id="15" idx="6"/>
            </p:cNvCxnSpPr>
            <p:nvPr/>
          </p:nvCxnSpPr>
          <p:spPr>
            <a:xfrm>
              <a:off x="2084387" y="3070225"/>
              <a:ext cx="381635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17" name="TextBox 6"/>
            <p:cNvSpPr txBox="1">
              <a:spLocks noChangeArrowheads="1"/>
            </p:cNvSpPr>
            <p:nvPr/>
          </p:nvSpPr>
          <p:spPr bwMode="auto">
            <a:xfrm>
              <a:off x="1523050" y="2691858"/>
              <a:ext cx="647700" cy="69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6915" eaLnBrk="0" fontAlgn="base" hangingPunct="0">
                <a:spcBef>
                  <a:spcPct val="0"/>
                </a:spcBef>
                <a:spcAft>
                  <a:spcPct val="0"/>
                </a:spcAft>
              </a:pPr>
              <a:r>
                <a:rPr lang="en-US" altLang="vi-VN" sz="2510" b="1">
                  <a:solidFill>
                    <a:prstClr val="black"/>
                  </a:solidFill>
                  <a:latin typeface="Times New Roman" panose="02020603050405020304" pitchFamily="18" charset="0"/>
                  <a:cs typeface="Times New Roman" panose="02020603050405020304" pitchFamily="18" charset="0"/>
                </a:rPr>
                <a:t>A</a:t>
              </a:r>
              <a:endParaRPr lang="vi-VN" altLang="vi-VN" sz="2510" b="1">
                <a:solidFill>
                  <a:prstClr val="black"/>
                </a:solidFill>
                <a:latin typeface="Times New Roman" panose="02020603050405020304" pitchFamily="18" charset="0"/>
                <a:cs typeface="Times New Roman" panose="02020603050405020304" pitchFamily="18" charset="0"/>
              </a:endParaRPr>
            </a:p>
          </p:txBody>
        </p:sp>
        <p:sp>
          <p:nvSpPr>
            <p:cNvPr id="18" name="TextBox 8"/>
            <p:cNvSpPr txBox="1">
              <a:spLocks noChangeArrowheads="1"/>
            </p:cNvSpPr>
            <p:nvPr/>
          </p:nvSpPr>
          <p:spPr bwMode="auto">
            <a:xfrm>
              <a:off x="5940425" y="2691858"/>
              <a:ext cx="647700" cy="69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6915" eaLnBrk="0" fontAlgn="base" hangingPunct="0">
                <a:spcBef>
                  <a:spcPct val="0"/>
                </a:spcBef>
                <a:spcAft>
                  <a:spcPct val="0"/>
                </a:spcAft>
              </a:pPr>
              <a:r>
                <a:rPr lang="en-US" altLang="vi-VN" sz="2510" b="1">
                  <a:solidFill>
                    <a:prstClr val="black"/>
                  </a:solidFill>
                  <a:latin typeface="Times New Roman" panose="02020603050405020304" pitchFamily="18" charset="0"/>
                  <a:cs typeface="Times New Roman" panose="02020603050405020304" pitchFamily="18" charset="0"/>
                </a:rPr>
                <a:t>B</a:t>
              </a:r>
              <a:endParaRPr lang="vi-VN" altLang="vi-VN" sz="2510" b="1">
                <a:solidFill>
                  <a:prstClr val="black"/>
                </a:solidFill>
                <a:latin typeface="Times New Roman" panose="02020603050405020304" pitchFamily="18" charset="0"/>
                <a:cs typeface="Times New Roman" panose="02020603050405020304" pitchFamily="18" charset="0"/>
              </a:endParaRPr>
            </a:p>
          </p:txBody>
        </p:sp>
        <p:sp>
          <p:nvSpPr>
            <p:cNvPr id="19" name="Oval 18"/>
            <p:cNvSpPr/>
            <p:nvPr/>
          </p:nvSpPr>
          <p:spPr>
            <a:xfrm>
              <a:off x="1146175" y="4875213"/>
              <a:ext cx="936625" cy="93662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6915" eaLnBrk="0" fontAlgn="base" hangingPunct="0">
                <a:spcBef>
                  <a:spcPct val="0"/>
                </a:spcBef>
                <a:spcAft>
                  <a:spcPct val="0"/>
                </a:spcAft>
                <a:defRPr/>
              </a:pPr>
              <a:endParaRPr lang="vi-VN" sz="1410">
                <a:solidFill>
                  <a:prstClr val="white"/>
                </a:solidFill>
                <a:latin typeface="Arial" panose="020B0604020202020204" pitchFamily="34" charset="0"/>
              </a:endParaRPr>
            </a:p>
          </p:txBody>
        </p:sp>
        <p:sp>
          <p:nvSpPr>
            <p:cNvPr id="20" name="Oval 19"/>
            <p:cNvSpPr/>
            <p:nvPr/>
          </p:nvSpPr>
          <p:spPr>
            <a:xfrm>
              <a:off x="5900737" y="4891088"/>
              <a:ext cx="935038" cy="93662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6915" eaLnBrk="0" fontAlgn="base" hangingPunct="0">
                <a:spcBef>
                  <a:spcPct val="0"/>
                </a:spcBef>
                <a:spcAft>
                  <a:spcPct val="0"/>
                </a:spcAft>
                <a:defRPr/>
              </a:pPr>
              <a:endParaRPr lang="vi-VN" sz="1410" dirty="0">
                <a:solidFill>
                  <a:prstClr val="white"/>
                </a:solidFill>
                <a:latin typeface="Arial" panose="020B0604020202020204" pitchFamily="34" charset="0"/>
              </a:endParaRPr>
            </a:p>
          </p:txBody>
        </p:sp>
        <p:cxnSp>
          <p:nvCxnSpPr>
            <p:cNvPr id="21" name="Straight Connector 20"/>
            <p:cNvCxnSpPr/>
            <p:nvPr/>
          </p:nvCxnSpPr>
          <p:spPr>
            <a:xfrm>
              <a:off x="2084387" y="5359400"/>
              <a:ext cx="381635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22" name="TextBox 12"/>
            <p:cNvSpPr txBox="1">
              <a:spLocks noChangeArrowheads="1"/>
            </p:cNvSpPr>
            <p:nvPr/>
          </p:nvSpPr>
          <p:spPr bwMode="auto">
            <a:xfrm>
              <a:off x="2082800" y="4834442"/>
              <a:ext cx="647700" cy="69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6915" eaLnBrk="0" fontAlgn="base" hangingPunct="0">
                <a:spcBef>
                  <a:spcPct val="0"/>
                </a:spcBef>
                <a:spcAft>
                  <a:spcPct val="0"/>
                </a:spcAft>
              </a:pPr>
              <a:r>
                <a:rPr lang="en-US" altLang="vi-VN" sz="2510" b="1">
                  <a:solidFill>
                    <a:prstClr val="black"/>
                  </a:solidFill>
                  <a:latin typeface="Times New Roman" panose="02020603050405020304" pitchFamily="18" charset="0"/>
                  <a:cs typeface="Times New Roman" panose="02020603050405020304" pitchFamily="18" charset="0"/>
                </a:rPr>
                <a:t>C</a:t>
              </a:r>
              <a:endParaRPr lang="vi-VN" altLang="vi-VN" sz="2510" b="1">
                <a:solidFill>
                  <a:prstClr val="black"/>
                </a:solidFill>
                <a:latin typeface="Times New Roman" panose="02020603050405020304" pitchFamily="18" charset="0"/>
                <a:cs typeface="Times New Roman" panose="02020603050405020304" pitchFamily="18" charset="0"/>
              </a:endParaRPr>
            </a:p>
          </p:txBody>
        </p:sp>
        <p:sp>
          <p:nvSpPr>
            <p:cNvPr id="23" name="TextBox 13"/>
            <p:cNvSpPr txBox="1">
              <a:spLocks noChangeArrowheads="1"/>
            </p:cNvSpPr>
            <p:nvPr/>
          </p:nvSpPr>
          <p:spPr bwMode="auto">
            <a:xfrm>
              <a:off x="5426595" y="4775200"/>
              <a:ext cx="647700" cy="69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6915" eaLnBrk="0" fontAlgn="base" hangingPunct="0">
                <a:spcBef>
                  <a:spcPct val="0"/>
                </a:spcBef>
                <a:spcAft>
                  <a:spcPct val="0"/>
                </a:spcAft>
              </a:pPr>
              <a:r>
                <a:rPr lang="en-US" altLang="vi-VN" sz="2510" b="1" dirty="0">
                  <a:solidFill>
                    <a:prstClr val="black"/>
                  </a:solidFill>
                  <a:latin typeface="Times New Roman" panose="02020603050405020304" pitchFamily="18" charset="0"/>
                  <a:cs typeface="Times New Roman" panose="02020603050405020304" pitchFamily="18" charset="0"/>
                </a:rPr>
                <a:t>D</a:t>
              </a:r>
              <a:endParaRPr lang="vi-VN" altLang="vi-VN" sz="2510" b="1" dirty="0">
                <a:solidFill>
                  <a:prstClr val="black"/>
                </a:solidFill>
                <a:latin typeface="Times New Roman" panose="02020603050405020304" pitchFamily="18" charset="0"/>
                <a:cs typeface="Times New Roman" panose="02020603050405020304" pitchFamily="18" charset="0"/>
              </a:endParaRPr>
            </a:p>
          </p:txBody>
        </p:sp>
        <p:sp>
          <p:nvSpPr>
            <p:cNvPr id="24" name="TextBox 17"/>
            <p:cNvSpPr txBox="1">
              <a:spLocks noChangeArrowheads="1"/>
            </p:cNvSpPr>
            <p:nvPr/>
          </p:nvSpPr>
          <p:spPr bwMode="auto">
            <a:xfrm>
              <a:off x="3668714" y="6202361"/>
              <a:ext cx="1558100" cy="69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716915" eaLnBrk="0" fontAlgn="base" hangingPunct="0">
                <a:spcBef>
                  <a:spcPct val="0"/>
                </a:spcBef>
                <a:spcAft>
                  <a:spcPct val="0"/>
                </a:spcAft>
              </a:pPr>
              <a:r>
                <a:rPr lang="en-US" altLang="vi-VN" sz="2510" b="1" i="1" dirty="0">
                  <a:solidFill>
                    <a:prstClr val="black"/>
                  </a:solidFill>
                  <a:latin typeface="Times New Roman" panose="02020603050405020304" pitchFamily="18" charset="0"/>
                  <a:cs typeface="Times New Roman" panose="02020603050405020304" pitchFamily="18" charset="0"/>
                </a:rPr>
                <a:t>TH1</a:t>
              </a:r>
              <a:endParaRPr lang="vi-VN" altLang="vi-VN" sz="2510" b="1" i="1" dirty="0">
                <a:solidFill>
                  <a:prstClr val="black"/>
                </a:solidFill>
                <a:latin typeface="Times New Roman" panose="02020603050405020304" pitchFamily="18" charset="0"/>
                <a:cs typeface="Times New Roman" panose="02020603050405020304" pitchFamily="18" charset="0"/>
              </a:endParaRPr>
            </a:p>
          </p:txBody>
        </p:sp>
      </p:grpSp>
      <p:grpSp>
        <p:nvGrpSpPr>
          <p:cNvPr id="25" name="Group 26"/>
          <p:cNvGrpSpPr/>
          <p:nvPr/>
        </p:nvGrpSpPr>
        <p:grpSpPr bwMode="auto">
          <a:xfrm>
            <a:off x="3505210" y="1112880"/>
            <a:ext cx="3206166" cy="2951263"/>
            <a:chOff x="7972926" y="2024425"/>
            <a:chExt cx="6768752" cy="4895561"/>
          </a:xfrm>
        </p:grpSpPr>
        <p:sp>
          <p:nvSpPr>
            <p:cNvPr id="26" name="TextBox 18"/>
            <p:cNvSpPr txBox="1">
              <a:spLocks noChangeArrowheads="1"/>
            </p:cNvSpPr>
            <p:nvPr/>
          </p:nvSpPr>
          <p:spPr bwMode="auto">
            <a:xfrm>
              <a:off x="10437391" y="6126095"/>
              <a:ext cx="2288269" cy="79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716915" eaLnBrk="0" fontAlgn="base" hangingPunct="0">
                <a:spcBef>
                  <a:spcPct val="0"/>
                </a:spcBef>
                <a:spcAft>
                  <a:spcPct val="0"/>
                </a:spcAft>
              </a:pPr>
              <a:r>
                <a:rPr lang="en-US" altLang="vi-VN" sz="2510" b="1" i="1" dirty="0">
                  <a:solidFill>
                    <a:prstClr val="black"/>
                  </a:solidFill>
                  <a:latin typeface="Times New Roman" panose="02020603050405020304" pitchFamily="18" charset="0"/>
                  <a:cs typeface="Times New Roman" panose="02020603050405020304" pitchFamily="18" charset="0"/>
                </a:rPr>
                <a:t>TH2</a:t>
              </a:r>
              <a:endParaRPr lang="vi-VN" altLang="vi-VN" sz="2510" b="1" i="1" dirty="0">
                <a:solidFill>
                  <a:prstClr val="black"/>
                </a:solidFill>
                <a:latin typeface="Times New Roman" panose="02020603050405020304" pitchFamily="18" charset="0"/>
                <a:cs typeface="Times New Roman" panose="02020603050405020304" pitchFamily="18" charset="0"/>
              </a:endParaRPr>
            </a:p>
          </p:txBody>
        </p:sp>
        <p:grpSp>
          <p:nvGrpSpPr>
            <p:cNvPr id="27" name="Group 24"/>
            <p:cNvGrpSpPr/>
            <p:nvPr/>
          </p:nvGrpSpPr>
          <p:grpSpPr bwMode="auto">
            <a:xfrm>
              <a:off x="7972926" y="2024425"/>
              <a:ext cx="6768752" cy="3548856"/>
              <a:chOff x="7972926" y="2024425"/>
              <a:chExt cx="6768752" cy="3548856"/>
            </a:xfrm>
          </p:grpSpPr>
          <p:grpSp>
            <p:nvGrpSpPr>
              <p:cNvPr id="28" name="Group 21"/>
              <p:cNvGrpSpPr/>
              <p:nvPr/>
            </p:nvGrpSpPr>
            <p:grpSpPr bwMode="auto">
              <a:xfrm>
                <a:off x="7972926" y="2024425"/>
                <a:ext cx="6768752" cy="3548856"/>
                <a:chOff x="8492480" y="1810544"/>
                <a:chExt cx="6768752" cy="3548856"/>
              </a:xfrm>
            </p:grpSpPr>
            <p:cxnSp>
              <p:nvCxnSpPr>
                <p:cNvPr id="33" name="Straight Connector 32"/>
                <p:cNvCxnSpPr/>
                <p:nvPr/>
              </p:nvCxnSpPr>
              <p:spPr>
                <a:xfrm>
                  <a:off x="10724390" y="2891531"/>
                  <a:ext cx="252082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724390" y="4053474"/>
                  <a:ext cx="252082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0184668" y="1878800"/>
                  <a:ext cx="1881091" cy="34810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12065759" y="1823243"/>
                  <a:ext cx="1717587" cy="352075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492480" y="2026424"/>
                  <a:ext cx="3573279" cy="33175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12065759" y="1810544"/>
                  <a:ext cx="3195473" cy="35334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TextBox 6"/>
              <p:cNvSpPr txBox="1">
                <a:spLocks noChangeArrowheads="1"/>
              </p:cNvSpPr>
              <p:nvPr/>
            </p:nvSpPr>
            <p:spPr bwMode="auto">
              <a:xfrm>
                <a:off x="10152852" y="2601914"/>
                <a:ext cx="647700" cy="79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6915" eaLnBrk="0" fontAlgn="base" hangingPunct="0">
                  <a:spcBef>
                    <a:spcPct val="0"/>
                  </a:spcBef>
                  <a:spcAft>
                    <a:spcPct val="0"/>
                  </a:spcAft>
                </a:pPr>
                <a:r>
                  <a:rPr lang="en-US" altLang="vi-VN" sz="2510" b="1" dirty="0">
                    <a:solidFill>
                      <a:prstClr val="black"/>
                    </a:solidFill>
                    <a:latin typeface="Times New Roman" panose="02020603050405020304" pitchFamily="18" charset="0"/>
                    <a:cs typeface="Times New Roman" panose="02020603050405020304" pitchFamily="18" charset="0"/>
                  </a:rPr>
                  <a:t>A</a:t>
                </a:r>
                <a:endParaRPr lang="vi-VN" altLang="vi-VN" sz="2510" b="1" dirty="0">
                  <a:solidFill>
                    <a:prstClr val="black"/>
                  </a:solidFill>
                  <a:latin typeface="Times New Roman" panose="02020603050405020304" pitchFamily="18" charset="0"/>
                  <a:cs typeface="Times New Roman" panose="02020603050405020304" pitchFamily="18" charset="0"/>
                </a:endParaRPr>
              </a:p>
            </p:txBody>
          </p:sp>
          <p:sp>
            <p:nvSpPr>
              <p:cNvPr id="30" name="TextBox 8"/>
              <p:cNvSpPr txBox="1">
                <a:spLocks noChangeArrowheads="1"/>
              </p:cNvSpPr>
              <p:nvPr/>
            </p:nvSpPr>
            <p:spPr bwMode="auto">
              <a:xfrm>
                <a:off x="12351398" y="2609851"/>
                <a:ext cx="647700" cy="79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6915" eaLnBrk="0" fontAlgn="base" hangingPunct="0">
                  <a:spcBef>
                    <a:spcPct val="0"/>
                  </a:spcBef>
                  <a:spcAft>
                    <a:spcPct val="0"/>
                  </a:spcAft>
                </a:pPr>
                <a:r>
                  <a:rPr lang="en-US" altLang="vi-VN" sz="2510" b="1">
                    <a:solidFill>
                      <a:prstClr val="black"/>
                    </a:solidFill>
                    <a:latin typeface="Times New Roman" panose="02020603050405020304" pitchFamily="18" charset="0"/>
                    <a:cs typeface="Times New Roman" panose="02020603050405020304" pitchFamily="18" charset="0"/>
                  </a:rPr>
                  <a:t>B</a:t>
                </a:r>
                <a:endParaRPr lang="vi-VN" altLang="vi-VN" sz="2510" b="1">
                  <a:solidFill>
                    <a:prstClr val="black"/>
                  </a:solidFill>
                  <a:latin typeface="Times New Roman" panose="02020603050405020304" pitchFamily="18" charset="0"/>
                  <a:cs typeface="Times New Roman" panose="02020603050405020304" pitchFamily="18" charset="0"/>
                </a:endParaRPr>
              </a:p>
            </p:txBody>
          </p:sp>
          <p:sp>
            <p:nvSpPr>
              <p:cNvPr id="31" name="TextBox 12"/>
              <p:cNvSpPr txBox="1">
                <a:spLocks noChangeArrowheads="1"/>
              </p:cNvSpPr>
              <p:nvPr/>
            </p:nvSpPr>
            <p:spPr bwMode="auto">
              <a:xfrm>
                <a:off x="9789691" y="4253243"/>
                <a:ext cx="647700" cy="79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6915" eaLnBrk="0" fontAlgn="base" hangingPunct="0">
                  <a:spcBef>
                    <a:spcPct val="0"/>
                  </a:spcBef>
                  <a:spcAft>
                    <a:spcPct val="0"/>
                  </a:spcAft>
                </a:pPr>
                <a:r>
                  <a:rPr lang="en-US" altLang="vi-VN" sz="2510" b="1">
                    <a:solidFill>
                      <a:prstClr val="black"/>
                    </a:solidFill>
                    <a:latin typeface="Times New Roman" panose="02020603050405020304" pitchFamily="18" charset="0"/>
                    <a:cs typeface="Times New Roman" panose="02020603050405020304" pitchFamily="18" charset="0"/>
                  </a:rPr>
                  <a:t>C</a:t>
                </a:r>
                <a:endParaRPr lang="vi-VN" altLang="vi-VN" sz="2510" b="1">
                  <a:solidFill>
                    <a:prstClr val="black"/>
                  </a:solidFill>
                  <a:latin typeface="Times New Roman" panose="02020603050405020304" pitchFamily="18" charset="0"/>
                  <a:cs typeface="Times New Roman" panose="02020603050405020304" pitchFamily="18" charset="0"/>
                </a:endParaRPr>
              </a:p>
            </p:txBody>
          </p:sp>
          <p:sp>
            <p:nvSpPr>
              <p:cNvPr id="32" name="TextBox 13"/>
              <p:cNvSpPr txBox="1">
                <a:spLocks noChangeArrowheads="1"/>
              </p:cNvSpPr>
              <p:nvPr/>
            </p:nvSpPr>
            <p:spPr bwMode="auto">
              <a:xfrm>
                <a:off x="12703103" y="4144397"/>
                <a:ext cx="647700" cy="79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6915" eaLnBrk="0" fontAlgn="base" hangingPunct="0">
                  <a:spcBef>
                    <a:spcPct val="0"/>
                  </a:spcBef>
                  <a:spcAft>
                    <a:spcPct val="0"/>
                  </a:spcAft>
                </a:pPr>
                <a:r>
                  <a:rPr lang="en-US" altLang="vi-VN" sz="2510" b="1">
                    <a:solidFill>
                      <a:prstClr val="black"/>
                    </a:solidFill>
                    <a:latin typeface="Times New Roman" panose="02020603050405020304" pitchFamily="18" charset="0"/>
                    <a:cs typeface="Times New Roman" panose="02020603050405020304" pitchFamily="18" charset="0"/>
                  </a:rPr>
                  <a:t>D</a:t>
                </a:r>
                <a:endParaRPr lang="vi-VN" altLang="vi-VN" sz="2510" b="1">
                  <a:solidFill>
                    <a:prstClr val="black"/>
                  </a:solidFill>
                  <a:latin typeface="Times New Roman" panose="02020603050405020304" pitchFamily="18" charset="0"/>
                  <a:cs typeface="Times New Roman" panose="02020603050405020304" pitchFamily="18" charset="0"/>
                </a:endParaRPr>
              </a:p>
            </p:txBody>
          </p:sp>
        </p:grpSp>
      </p:grpSp>
      <p:grpSp>
        <p:nvGrpSpPr>
          <p:cNvPr id="39" name="Group 38"/>
          <p:cNvGrpSpPr/>
          <p:nvPr/>
        </p:nvGrpSpPr>
        <p:grpSpPr>
          <a:xfrm>
            <a:off x="6400800" y="2620675"/>
            <a:ext cx="2533561" cy="3681032"/>
            <a:chOff x="11336892" y="1882552"/>
            <a:chExt cx="3230290" cy="4266335"/>
          </a:xfrm>
        </p:grpSpPr>
        <p:sp>
          <p:nvSpPr>
            <p:cNvPr id="40" name="TextBox 39"/>
            <p:cNvSpPr txBox="1"/>
            <p:nvPr/>
          </p:nvSpPr>
          <p:spPr>
            <a:xfrm>
              <a:off x="12236897" y="5538681"/>
              <a:ext cx="1656184" cy="610206"/>
            </a:xfrm>
            <a:prstGeom prst="rect">
              <a:avLst/>
            </a:prstGeom>
            <a:noFill/>
          </p:spPr>
          <p:txBody>
            <a:bodyPr wrap="square" rtlCol="0">
              <a:spAutoFit/>
            </a:bodyPr>
            <a:lstStyle/>
            <a:p>
              <a:pPr defTabSz="716915" eaLnBrk="0" fontAlgn="base" hangingPunct="0">
                <a:spcBef>
                  <a:spcPct val="0"/>
                </a:spcBef>
                <a:spcAft>
                  <a:spcPct val="0"/>
                </a:spcAft>
              </a:pPr>
              <a:r>
                <a:rPr lang="en-US" sz="2510" b="1" i="1" dirty="0">
                  <a:solidFill>
                    <a:prstClr val="black"/>
                  </a:solidFill>
                  <a:latin typeface="Arial" panose="020B0604020202020204" pitchFamily="34" charset="0"/>
                  <a:cs typeface="Arial" panose="020B0604020202020204" pitchFamily="34" charset="0"/>
                </a:rPr>
                <a:t>TH3</a:t>
              </a:r>
              <a:endParaRPr lang="vi-VN" sz="3135" b="1" i="1" dirty="0">
                <a:solidFill>
                  <a:prstClr val="black"/>
                </a:solidFill>
                <a:latin typeface="Arial" panose="020B0604020202020204" pitchFamily="34" charset="0"/>
                <a:cs typeface="Arial" panose="020B0604020202020204" pitchFamily="34" charset="0"/>
              </a:endParaRPr>
            </a:p>
          </p:txBody>
        </p:sp>
        <p:pic>
          <p:nvPicPr>
            <p:cNvPr id="41" name="Picture 40"/>
            <p:cNvPicPr>
              <a:picLocks noChangeAspect="1"/>
            </p:cNvPicPr>
            <p:nvPr/>
          </p:nvPicPr>
          <p:blipFill>
            <a:blip r:embed="rId2"/>
            <a:stretch>
              <a:fillRect/>
            </a:stretch>
          </p:blipFill>
          <p:spPr>
            <a:xfrm>
              <a:off x="11336892" y="1882552"/>
              <a:ext cx="3230290" cy="3440686"/>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500" fill="hold"/>
                                        <p:tgtEl>
                                          <p:spTgt spid="25"/>
                                        </p:tgtEl>
                                        <p:attrNameLst>
                                          <p:attrName>ppt_x</p:attrName>
                                        </p:attrNameLst>
                                      </p:cBhvr>
                                      <p:tavLst>
                                        <p:tav tm="0">
                                          <p:val>
                                            <p:strVal val="#ppt_x"/>
                                          </p:val>
                                        </p:tav>
                                        <p:tav tm="100000">
                                          <p:val>
                                            <p:strVal val="#ppt_x"/>
                                          </p:val>
                                        </p:tav>
                                      </p:tavLst>
                                    </p:anim>
                                    <p:anim calcmode="lin" valueType="num">
                                      <p:cBhvr additive="base">
                                        <p:cTn id="1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9"/>
                                        </p:tgtEl>
                                        <p:attrNameLst>
                                          <p:attrName>style.visibility</p:attrName>
                                        </p:attrNameLst>
                                      </p:cBhvr>
                                      <p:to>
                                        <p:strVal val="visible"/>
                                      </p:to>
                                    </p:set>
                                    <p:anim calcmode="lin" valueType="num">
                                      <p:cBhvr additive="base">
                                        <p:cTn id="20" dur="500" fill="hold"/>
                                        <p:tgtEl>
                                          <p:spTgt spid="39"/>
                                        </p:tgtEl>
                                        <p:attrNameLst>
                                          <p:attrName>ppt_x</p:attrName>
                                        </p:attrNameLst>
                                      </p:cBhvr>
                                      <p:tavLst>
                                        <p:tav tm="0">
                                          <p:val>
                                            <p:strVal val="#ppt_x"/>
                                          </p:val>
                                        </p:tav>
                                        <p:tav tm="100000">
                                          <p:val>
                                            <p:strVal val="#ppt_x"/>
                                          </p:val>
                                        </p:tav>
                                      </p:tavLst>
                                    </p:anim>
                                    <p:anim calcmode="lin" valueType="num">
                                      <p:cBhvr additive="base">
                                        <p:cTn id="21"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15"/>
          <p:cNvPicPr>
            <a:picLocks noChangeAspect="1"/>
          </p:cNvPicPr>
          <p:nvPr/>
        </p:nvPicPr>
        <p:blipFill>
          <a:blip r:embed="rId2"/>
          <a:stretch>
            <a:fillRect/>
          </a:stretch>
        </p:blipFill>
        <p:spPr>
          <a:xfrm>
            <a:off x="2666841" y="228600"/>
            <a:ext cx="3111818" cy="1421606"/>
          </a:xfrm>
          <a:prstGeom prst="rect">
            <a:avLst/>
          </a:prstGeom>
          <a:noFill/>
          <a:ln w="9525">
            <a:noFill/>
          </a:ln>
        </p:spPr>
      </p:pic>
      <p:pic>
        <p:nvPicPr>
          <p:cNvPr id="29703" name="Picture 6" descr="21"/>
          <p:cNvPicPr>
            <a:picLocks noChangeAspect="1"/>
          </p:cNvPicPr>
          <p:nvPr/>
        </p:nvPicPr>
        <p:blipFill>
          <a:blip r:embed="rId3"/>
          <a:stretch>
            <a:fillRect/>
          </a:stretch>
        </p:blipFill>
        <p:spPr>
          <a:xfrm>
            <a:off x="914400" y="3124359"/>
            <a:ext cx="3250883" cy="2596515"/>
          </a:xfrm>
          <a:prstGeom prst="rect">
            <a:avLst/>
          </a:prstGeom>
          <a:noFill/>
          <a:ln w="9525">
            <a:noFill/>
          </a:ln>
        </p:spPr>
      </p:pic>
      <p:sp>
        <p:nvSpPr>
          <p:cNvPr id="29704" name="WordArt 7"/>
          <p:cNvSpPr>
            <a:spLocks noTextEdit="1"/>
          </p:cNvSpPr>
          <p:nvPr/>
        </p:nvSpPr>
        <p:spPr>
          <a:xfrm>
            <a:off x="1143000" y="2278856"/>
            <a:ext cx="7607141" cy="939641"/>
          </a:xfrm>
          <a:prstGeom prst="rect">
            <a:avLst/>
          </a:prstGeom>
        </p:spPr>
        <p:txBody>
          <a:bodyPr wrap="none" fromWordArt="1">
            <a:prstTxWarp prst="textPlain">
              <a:avLst>
                <a:gd name="adj" fmla="val 50000"/>
              </a:avLst>
            </a:prstTxWarp>
            <a:normAutofit/>
          </a:bodyPr>
          <a:lstStyle/>
          <a:p>
            <a:pPr algn="ctr"/>
            <a:r>
              <a:rPr lang="en-US" sz="2700" b="1">
                <a:ln w="9525" cap="flat" cmpd="sng">
                  <a:solidFill>
                    <a:schemeClr val="bg1"/>
                  </a:solidFill>
                  <a:prstDash val="solid"/>
                  <a:headEnd type="none" w="med" len="med"/>
                  <a:tailEnd type="none" w="med" len="med"/>
                </a:ln>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lin ang="5400000" scaled="1"/>
                  <a:tileRect/>
                </a:gradFill>
                <a:effectLst>
                  <a:outerShdw dist="35921" dir="2699999" algn="ctr" rotWithShape="0">
                    <a:srgbClr val="C0C0C0"/>
                  </a:outerShdw>
                </a:effectLst>
                <a:latin typeface="Times New Roman" panose="02020603050405020304" pitchFamily="18" charset="0"/>
                <a:ea typeface="Times New Roman" panose="02020603050405020304" pitchFamily="18" charset="0"/>
              </a:rPr>
              <a:t> </a:t>
            </a:r>
          </a:p>
        </p:txBody>
      </p:sp>
      <p:sp>
        <p:nvSpPr>
          <p:cNvPr id="2" name="Text Box 1"/>
          <p:cNvSpPr txBox="1"/>
          <p:nvPr/>
        </p:nvSpPr>
        <p:spPr>
          <a:xfrm>
            <a:off x="914400" y="2438400"/>
            <a:ext cx="6885305" cy="768350"/>
          </a:xfrm>
          <a:prstGeom prst="rect">
            <a:avLst/>
          </a:prstGeom>
          <a:noFill/>
        </p:spPr>
        <p:txBody>
          <a:bodyPr wrap="square" rtlCol="0" anchor="t">
            <a:spAutoFit/>
          </a:bodyPr>
          <a:lstStyle/>
          <a:p>
            <a:pPr algn="ctr" defTabSz="716915" fontAlgn="base">
              <a:spcBef>
                <a:spcPct val="50000"/>
              </a:spcBef>
              <a:spcAft>
                <a:spcPct val="0"/>
              </a:spcAft>
              <a:buNone/>
            </a:pPr>
            <a:r>
              <a:rPr lang="en-US" altLang="vi-VN" sz="4400" b="1" dirty="0" err="1">
                <a:solidFill>
                  <a:srgbClr val="FF0000"/>
                </a:solidFill>
                <a:latin typeface="Times New Roman" panose="02020603050405020304" pitchFamily="18" charset="0"/>
                <a:cs typeface="Times New Roman" panose="02020603050405020304" pitchFamily="18" charset="0"/>
                <a:sym typeface="+mn-ea"/>
              </a:rPr>
              <a:t>Bài</a:t>
            </a:r>
            <a:r>
              <a:rPr lang="en-US" altLang="vi-VN" sz="4400" b="1" dirty="0">
                <a:solidFill>
                  <a:srgbClr val="FF0000"/>
                </a:solidFill>
                <a:latin typeface="Times New Roman" panose="02020603050405020304" pitchFamily="18" charset="0"/>
                <a:cs typeface="Times New Roman" panose="02020603050405020304" pitchFamily="18" charset="0"/>
                <a:sym typeface="+mn-ea"/>
              </a:rPr>
              <a:t> </a:t>
            </a:r>
            <a:r>
              <a:rPr lang="en-US" altLang="vi-VN" sz="4400" b="1" dirty="0" smtClean="0">
                <a:solidFill>
                  <a:srgbClr val="FF0000"/>
                </a:solidFill>
                <a:latin typeface="Times New Roman" panose="02020603050405020304" pitchFamily="18" charset="0"/>
                <a:cs typeface="Times New Roman" panose="02020603050405020304" pitchFamily="18" charset="0"/>
                <a:sym typeface="+mn-ea"/>
              </a:rPr>
              <a:t>4: ĐO </a:t>
            </a:r>
            <a:r>
              <a:rPr lang="en-US" altLang="vi-VN" sz="4400" b="1" dirty="0">
                <a:solidFill>
                  <a:srgbClr val="FF0000"/>
                </a:solidFill>
                <a:latin typeface="Times New Roman" panose="02020603050405020304" pitchFamily="18" charset="0"/>
                <a:cs typeface="Times New Roman" panose="02020603050405020304" pitchFamily="18" charset="0"/>
                <a:sym typeface="+mn-ea"/>
              </a:rPr>
              <a:t>CHIỀU DÀI</a:t>
            </a:r>
            <a:endParaRPr lang="en-US" sz="4400" dirty="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9704"/>
                                        </p:tgtEl>
                                        <p:attrNameLst>
                                          <p:attrName>style.visibility</p:attrName>
                                        </p:attrNameLst>
                                      </p:cBhvr>
                                      <p:to>
                                        <p:strVal val="visible"/>
                                      </p:to>
                                    </p:set>
                                    <p:animEffect transition="in" filter="wipe(down)">
                                      <p:cBhvr>
                                        <p:cTn id="7" dur="580">
                                          <p:stCondLst>
                                            <p:cond delay="0"/>
                                          </p:stCondLst>
                                        </p:cTn>
                                        <p:tgtEl>
                                          <p:spTgt spid="29704"/>
                                        </p:tgtEl>
                                      </p:cBhvr>
                                    </p:animEffect>
                                    <p:anim calcmode="lin" valueType="num">
                                      <p:cBhvr>
                                        <p:cTn id="8" dur="1822" tmFilter="0,0; 0.14,0.36; 0.43,0.73; 0.71,0.91; 1.0,1.0">
                                          <p:stCondLst>
                                            <p:cond delay="0"/>
                                          </p:stCondLst>
                                        </p:cTn>
                                        <p:tgtEl>
                                          <p:spTgt spid="2970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970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970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970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9704"/>
                                        </p:tgtEl>
                                        <p:attrNameLst>
                                          <p:attrName>ppt_y</p:attrName>
                                        </p:attrNameLst>
                                      </p:cBhvr>
                                      <p:tavLst>
                                        <p:tav tm="0" fmla="#ppt_y-sin(pi*$)/81">
                                          <p:val>
                                            <p:fltVal val="0"/>
                                          </p:val>
                                        </p:tav>
                                        <p:tav tm="100000">
                                          <p:val>
                                            <p:fltVal val="1"/>
                                          </p:val>
                                        </p:tav>
                                      </p:tavLst>
                                    </p:anim>
                                    <p:animScale>
                                      <p:cBhvr>
                                        <p:cTn id="13" dur="26">
                                          <p:stCondLst>
                                            <p:cond delay="650"/>
                                          </p:stCondLst>
                                        </p:cTn>
                                        <p:tgtEl>
                                          <p:spTgt spid="29704"/>
                                        </p:tgtEl>
                                      </p:cBhvr>
                                      <p:to x="100000" y="60000"/>
                                    </p:animScale>
                                    <p:animScale>
                                      <p:cBhvr>
                                        <p:cTn id="14" dur="166" decel="50000">
                                          <p:stCondLst>
                                            <p:cond delay="676"/>
                                          </p:stCondLst>
                                        </p:cTn>
                                        <p:tgtEl>
                                          <p:spTgt spid="29704"/>
                                        </p:tgtEl>
                                      </p:cBhvr>
                                      <p:to x="100000" y="100000"/>
                                    </p:animScale>
                                    <p:animScale>
                                      <p:cBhvr>
                                        <p:cTn id="15" dur="26">
                                          <p:stCondLst>
                                            <p:cond delay="1312"/>
                                          </p:stCondLst>
                                        </p:cTn>
                                        <p:tgtEl>
                                          <p:spTgt spid="29704"/>
                                        </p:tgtEl>
                                      </p:cBhvr>
                                      <p:to x="100000" y="80000"/>
                                    </p:animScale>
                                    <p:animScale>
                                      <p:cBhvr>
                                        <p:cTn id="16" dur="166" decel="50000">
                                          <p:stCondLst>
                                            <p:cond delay="1338"/>
                                          </p:stCondLst>
                                        </p:cTn>
                                        <p:tgtEl>
                                          <p:spTgt spid="29704"/>
                                        </p:tgtEl>
                                      </p:cBhvr>
                                      <p:to x="100000" y="100000"/>
                                    </p:animScale>
                                    <p:animScale>
                                      <p:cBhvr>
                                        <p:cTn id="17" dur="26">
                                          <p:stCondLst>
                                            <p:cond delay="1642"/>
                                          </p:stCondLst>
                                        </p:cTn>
                                        <p:tgtEl>
                                          <p:spTgt spid="29704"/>
                                        </p:tgtEl>
                                      </p:cBhvr>
                                      <p:to x="100000" y="90000"/>
                                    </p:animScale>
                                    <p:animScale>
                                      <p:cBhvr>
                                        <p:cTn id="18" dur="166" decel="50000">
                                          <p:stCondLst>
                                            <p:cond delay="1668"/>
                                          </p:stCondLst>
                                        </p:cTn>
                                        <p:tgtEl>
                                          <p:spTgt spid="29704"/>
                                        </p:tgtEl>
                                      </p:cBhvr>
                                      <p:to x="100000" y="100000"/>
                                    </p:animScale>
                                    <p:animScale>
                                      <p:cBhvr>
                                        <p:cTn id="19" dur="26">
                                          <p:stCondLst>
                                            <p:cond delay="1808"/>
                                          </p:stCondLst>
                                        </p:cTn>
                                        <p:tgtEl>
                                          <p:spTgt spid="29704"/>
                                        </p:tgtEl>
                                      </p:cBhvr>
                                      <p:to x="100000" y="95000"/>
                                    </p:animScale>
                                    <p:animScale>
                                      <p:cBhvr>
                                        <p:cTn id="20" dur="166" decel="50000">
                                          <p:stCondLst>
                                            <p:cond delay="1834"/>
                                          </p:stCondLst>
                                        </p:cTn>
                                        <p:tgtEl>
                                          <p:spTgt spid="2970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ChangeArrowheads="1"/>
          </p:cNvSpPr>
          <p:nvPr/>
        </p:nvSpPr>
        <p:spPr>
          <a:xfrm>
            <a:off x="1056613" y="169372"/>
            <a:ext cx="3219181" cy="564030"/>
          </a:xfrm>
          <a:prstGeom prst="rect">
            <a:avLst/>
          </a:prstGeom>
        </p:spPr>
        <p:txBody>
          <a:bodyPr vert="horz" lIns="71718" tIns="35859" rIns="71718" bIns="35859" rtlCol="0" anchor="ctr">
            <a:normAutofit/>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defTabSz="860425"/>
            <a:r>
              <a:rPr lang="en-US" altLang="vi-VN" sz="3450" b="1" dirty="0">
                <a:solidFill>
                  <a:srgbClr val="FF0000"/>
                </a:solidFill>
                <a:latin typeface="Times New Roman" panose="02020603050405020304" pitchFamily="18" charset="0"/>
                <a:cs typeface="Times New Roman" panose="02020603050405020304" pitchFamily="18" charset="0"/>
              </a:rPr>
              <a:t>I. Đ</a:t>
            </a:r>
            <a:r>
              <a:rPr lang="vi-VN" altLang="vi-VN" sz="3450" b="1" dirty="0">
                <a:solidFill>
                  <a:srgbClr val="FF0000"/>
                </a:solidFill>
                <a:latin typeface="Times New Roman" panose="02020603050405020304" pitchFamily="18" charset="0"/>
                <a:cs typeface="Times New Roman" panose="02020603050405020304" pitchFamily="18" charset="0"/>
              </a:rPr>
              <a:t>ơ</a:t>
            </a:r>
            <a:r>
              <a:rPr lang="en-US" altLang="vi-VN" sz="3450" b="1" dirty="0">
                <a:solidFill>
                  <a:srgbClr val="FF0000"/>
                </a:solidFill>
                <a:latin typeface="Times New Roman" panose="02020603050405020304" pitchFamily="18" charset="0"/>
                <a:cs typeface="Times New Roman" panose="02020603050405020304" pitchFamily="18" charset="0"/>
              </a:rPr>
              <a:t>n </a:t>
            </a:r>
            <a:r>
              <a:rPr lang="en-US" altLang="vi-VN" sz="3450" b="1" dirty="0" err="1">
                <a:solidFill>
                  <a:srgbClr val="FF0000"/>
                </a:solidFill>
                <a:latin typeface="Times New Roman" panose="02020603050405020304" pitchFamily="18" charset="0"/>
                <a:cs typeface="Times New Roman" panose="02020603050405020304" pitchFamily="18" charset="0"/>
              </a:rPr>
              <a:t>vị</a:t>
            </a:r>
            <a:r>
              <a:rPr lang="en-US" altLang="vi-VN" sz="3450" b="1" dirty="0">
                <a:solidFill>
                  <a:srgbClr val="FF0000"/>
                </a:solidFill>
                <a:latin typeface="Times New Roman" panose="02020603050405020304" pitchFamily="18" charset="0"/>
                <a:cs typeface="Times New Roman" panose="02020603050405020304" pitchFamily="18" charset="0"/>
              </a:rPr>
              <a:t> </a:t>
            </a:r>
            <a:r>
              <a:rPr lang="en-US" altLang="vi-VN" sz="3450" b="1" dirty="0" err="1">
                <a:solidFill>
                  <a:srgbClr val="FF0000"/>
                </a:solidFill>
                <a:latin typeface="Times New Roman" panose="02020603050405020304" pitchFamily="18" charset="0"/>
                <a:cs typeface="Times New Roman" panose="02020603050405020304" pitchFamily="18" charset="0"/>
              </a:rPr>
              <a:t>độ</a:t>
            </a:r>
            <a:r>
              <a:rPr lang="en-US" altLang="vi-VN" sz="3450" b="1" dirty="0">
                <a:solidFill>
                  <a:srgbClr val="FF0000"/>
                </a:solidFill>
                <a:latin typeface="Times New Roman" panose="02020603050405020304" pitchFamily="18" charset="0"/>
                <a:cs typeface="Times New Roman" panose="02020603050405020304" pitchFamily="18" charset="0"/>
              </a:rPr>
              <a:t> </a:t>
            </a:r>
            <a:r>
              <a:rPr lang="en-US" altLang="vi-VN" sz="3450" b="1" dirty="0" err="1">
                <a:solidFill>
                  <a:srgbClr val="FF0000"/>
                </a:solidFill>
                <a:latin typeface="Times New Roman" panose="02020603050405020304" pitchFamily="18" charset="0"/>
                <a:cs typeface="Times New Roman" panose="02020603050405020304" pitchFamily="18" charset="0"/>
              </a:rPr>
              <a:t>dài</a:t>
            </a:r>
            <a:endParaRPr lang="vi-VN" altLang="vi-VN" sz="3450" b="1" dirty="0">
              <a:solidFill>
                <a:srgbClr val="FF0000"/>
              </a:solidFill>
              <a:latin typeface="Times New Roman" panose="02020603050405020304" pitchFamily="18" charset="0"/>
              <a:cs typeface="Times New Roman" panose="02020603050405020304" pitchFamily="18" charset="0"/>
            </a:endParaRPr>
          </a:p>
        </p:txBody>
      </p:sp>
      <p:sp>
        <p:nvSpPr>
          <p:cNvPr id="8" name="Title 1"/>
          <p:cNvSpPr txBox="1">
            <a:spLocks noChangeArrowheads="1"/>
          </p:cNvSpPr>
          <p:nvPr/>
        </p:nvSpPr>
        <p:spPr bwMode="auto">
          <a:xfrm>
            <a:off x="75905" y="685809"/>
            <a:ext cx="3896904" cy="593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lstStyle>
            <a:lvl1pPr algn="ctr" rtl="0" eaLnBrk="0" fontAlgn="base" hangingPunct="0">
              <a:spcBef>
                <a:spcPct val="0"/>
              </a:spcBef>
              <a:spcAft>
                <a:spcPct val="0"/>
              </a:spcAft>
              <a:defRPr sz="6500">
                <a:solidFill>
                  <a:schemeClr val="tx2"/>
                </a:solidFill>
                <a:latin typeface="+mj-lt"/>
                <a:ea typeface="+mj-ea"/>
                <a:cs typeface="+mj-cs"/>
              </a:defRPr>
            </a:lvl1pPr>
            <a:lvl2pPr algn="ctr" rtl="0" eaLnBrk="0" fontAlgn="base" hangingPunct="0">
              <a:spcBef>
                <a:spcPct val="0"/>
              </a:spcBef>
              <a:spcAft>
                <a:spcPct val="0"/>
              </a:spcAft>
              <a:defRPr sz="65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65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65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6500">
                <a:solidFill>
                  <a:schemeClr val="tx2"/>
                </a:solidFill>
                <a:latin typeface="Arial" panose="020B0604020202020204" pitchFamily="34" charset="0"/>
                <a:cs typeface="Arial" panose="020B0604020202020204" pitchFamily="34" charset="0"/>
              </a:defRPr>
            </a:lvl5pPr>
            <a:lvl6pPr marL="679450" algn="ctr" rtl="0" fontAlgn="base">
              <a:spcBef>
                <a:spcPct val="0"/>
              </a:spcBef>
              <a:spcAft>
                <a:spcPct val="0"/>
              </a:spcAft>
              <a:defRPr sz="6500">
                <a:solidFill>
                  <a:schemeClr val="tx2"/>
                </a:solidFill>
                <a:latin typeface="Arial" panose="020B0604020202020204" pitchFamily="34" charset="0"/>
                <a:cs typeface="Arial" panose="020B0604020202020204" pitchFamily="34" charset="0"/>
              </a:defRPr>
            </a:lvl6pPr>
            <a:lvl7pPr marL="1358265" algn="ctr" rtl="0" fontAlgn="base">
              <a:spcBef>
                <a:spcPct val="0"/>
              </a:spcBef>
              <a:spcAft>
                <a:spcPct val="0"/>
              </a:spcAft>
              <a:defRPr sz="6500">
                <a:solidFill>
                  <a:schemeClr val="tx2"/>
                </a:solidFill>
                <a:latin typeface="Arial" panose="020B0604020202020204" pitchFamily="34" charset="0"/>
                <a:cs typeface="Arial" panose="020B0604020202020204" pitchFamily="34" charset="0"/>
              </a:defRPr>
            </a:lvl7pPr>
            <a:lvl8pPr marL="2037715" algn="ctr" rtl="0" fontAlgn="base">
              <a:spcBef>
                <a:spcPct val="0"/>
              </a:spcBef>
              <a:spcAft>
                <a:spcPct val="0"/>
              </a:spcAft>
              <a:defRPr sz="6500">
                <a:solidFill>
                  <a:schemeClr val="tx2"/>
                </a:solidFill>
                <a:latin typeface="Arial" panose="020B0604020202020204" pitchFamily="34" charset="0"/>
                <a:cs typeface="Arial" panose="020B0604020202020204" pitchFamily="34" charset="0"/>
              </a:defRPr>
            </a:lvl8pPr>
            <a:lvl9pPr marL="2717165" algn="ctr" rtl="0" fontAlgn="base">
              <a:spcBef>
                <a:spcPct val="0"/>
              </a:spcBef>
              <a:spcAft>
                <a:spcPct val="0"/>
              </a:spcAft>
              <a:defRPr sz="6500">
                <a:solidFill>
                  <a:schemeClr val="tx2"/>
                </a:solidFill>
                <a:latin typeface="Arial" panose="020B0604020202020204" pitchFamily="34" charset="0"/>
                <a:cs typeface="Arial" panose="020B0604020202020204" pitchFamily="34" charset="0"/>
              </a:defRPr>
            </a:lvl9pPr>
          </a:lstStyle>
          <a:p>
            <a:pPr algn="l" defTabSz="716915">
              <a:defRPr/>
            </a:pPr>
            <a:r>
              <a:rPr lang="en-US" altLang="vi-VN" sz="2510" b="1" kern="0" dirty="0">
                <a:solidFill>
                  <a:prstClr val="black"/>
                </a:solidFill>
                <a:latin typeface="Times New Roman" panose="02020603050405020304" pitchFamily="18" charset="0"/>
                <a:cs typeface="Times New Roman" panose="02020603050405020304" pitchFamily="18" charset="0"/>
              </a:rPr>
              <a:t>+ Đ</a:t>
            </a:r>
            <a:r>
              <a:rPr lang="vi-VN" altLang="vi-VN" sz="2510" b="1" kern="0" dirty="0">
                <a:solidFill>
                  <a:prstClr val="black"/>
                </a:solidFill>
                <a:latin typeface="Times New Roman" panose="02020603050405020304" pitchFamily="18" charset="0"/>
                <a:cs typeface="Times New Roman" panose="02020603050405020304" pitchFamily="18" charset="0"/>
              </a:rPr>
              <a:t>ơ</a:t>
            </a:r>
            <a:r>
              <a:rPr lang="en-US" altLang="vi-VN" sz="2510" b="1" kern="0" dirty="0">
                <a:solidFill>
                  <a:prstClr val="black"/>
                </a:solidFill>
                <a:latin typeface="Times New Roman" panose="02020603050405020304" pitchFamily="18" charset="0"/>
                <a:cs typeface="Times New Roman" panose="02020603050405020304" pitchFamily="18" charset="0"/>
              </a:rPr>
              <a:t>n </a:t>
            </a:r>
            <a:r>
              <a:rPr lang="en-US" altLang="vi-VN" sz="2510" b="1" kern="0" dirty="0" err="1">
                <a:solidFill>
                  <a:prstClr val="black"/>
                </a:solidFill>
                <a:latin typeface="Times New Roman" panose="02020603050405020304" pitchFamily="18" charset="0"/>
                <a:cs typeface="Times New Roman" panose="02020603050405020304" pitchFamily="18" charset="0"/>
              </a:rPr>
              <a:t>vị</a:t>
            </a:r>
            <a:r>
              <a:rPr lang="en-US" altLang="vi-VN" sz="2510" b="1" kern="0" dirty="0">
                <a:solidFill>
                  <a:prstClr val="black"/>
                </a:solidFill>
                <a:latin typeface="Times New Roman" panose="02020603050405020304" pitchFamily="18" charset="0"/>
                <a:cs typeface="Times New Roman" panose="02020603050405020304" pitchFamily="18" charset="0"/>
              </a:rPr>
              <a:t> </a:t>
            </a:r>
            <a:r>
              <a:rPr lang="en-US" altLang="vi-VN" sz="2510" b="1" kern="0" dirty="0" err="1">
                <a:solidFill>
                  <a:prstClr val="black"/>
                </a:solidFill>
                <a:latin typeface="Times New Roman" panose="02020603050405020304" pitchFamily="18" charset="0"/>
                <a:cs typeface="Times New Roman" panose="02020603050405020304" pitchFamily="18" charset="0"/>
              </a:rPr>
              <a:t>chuẩn</a:t>
            </a:r>
            <a:r>
              <a:rPr lang="en-US" altLang="vi-VN" sz="2510" b="1" kern="0" dirty="0">
                <a:solidFill>
                  <a:prstClr val="black"/>
                </a:solidFill>
                <a:latin typeface="Times New Roman" panose="02020603050405020304" pitchFamily="18" charset="0"/>
                <a:cs typeface="Times New Roman" panose="02020603050405020304" pitchFamily="18" charset="0"/>
              </a:rPr>
              <a:t> </a:t>
            </a:r>
            <a:r>
              <a:rPr lang="en-US" altLang="vi-VN" sz="2510" b="1" kern="0" dirty="0" err="1">
                <a:solidFill>
                  <a:prstClr val="black"/>
                </a:solidFill>
                <a:latin typeface="Times New Roman" panose="02020603050405020304" pitchFamily="18" charset="0"/>
                <a:cs typeface="Times New Roman" panose="02020603050405020304" pitchFamily="18" charset="0"/>
              </a:rPr>
              <a:t>là</a:t>
            </a:r>
            <a:r>
              <a:rPr lang="en-US" altLang="vi-VN" sz="2510" b="1" kern="0" dirty="0">
                <a:solidFill>
                  <a:prstClr val="black"/>
                </a:solidFill>
                <a:latin typeface="Times New Roman" panose="02020603050405020304" pitchFamily="18" charset="0"/>
                <a:cs typeface="Times New Roman" panose="02020603050405020304" pitchFamily="18" charset="0"/>
              </a:rPr>
              <a:t> </a:t>
            </a:r>
            <a:r>
              <a:rPr lang="en-US" altLang="vi-VN" sz="2510" b="1" kern="0" dirty="0" err="1">
                <a:solidFill>
                  <a:prstClr val="black"/>
                </a:solidFill>
                <a:latin typeface="Times New Roman" panose="02020603050405020304" pitchFamily="18" charset="0"/>
                <a:cs typeface="Times New Roman" panose="02020603050405020304" pitchFamily="18" charset="0"/>
              </a:rPr>
              <a:t>mét</a:t>
            </a:r>
            <a:r>
              <a:rPr lang="en-US" altLang="vi-VN" sz="2510" b="1" kern="0" dirty="0">
                <a:solidFill>
                  <a:prstClr val="black"/>
                </a:solidFill>
                <a:latin typeface="Times New Roman" panose="02020603050405020304" pitchFamily="18" charset="0"/>
                <a:cs typeface="Times New Roman" panose="02020603050405020304" pitchFamily="18" charset="0"/>
              </a:rPr>
              <a:t> (m)</a:t>
            </a:r>
            <a:endParaRPr lang="vi-VN" altLang="vi-VN" sz="2510" b="1" kern="0" dirty="0">
              <a:solidFill>
                <a:prstClr val="black"/>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76372" y="1219174"/>
            <a:ext cx="4222056" cy="1534160"/>
          </a:xfrm>
          <a:prstGeom prst="rect">
            <a:avLst/>
          </a:prstGeom>
          <a:noFill/>
        </p:spPr>
        <p:txBody>
          <a:bodyPr wrap="square">
            <a:spAutoFit/>
          </a:bodyPr>
          <a:lstStyle/>
          <a:p>
            <a:pPr marL="269240" indent="-269240" algn="just" defTabSz="716915" eaLnBrk="0" fontAlgn="base" hangingPunct="0">
              <a:lnSpc>
                <a:spcPct val="115000"/>
              </a:lnSpc>
              <a:spcBef>
                <a:spcPct val="0"/>
              </a:spcBef>
              <a:spcAft>
                <a:spcPct val="0"/>
              </a:spcAft>
              <a:buFontTx/>
              <a:buAutoNum type="alphaLcPeriod"/>
            </a:pPr>
            <a:r>
              <a:rPr lang="vi-VN" sz="3135" b="1" dirty="0">
                <a:solidFill>
                  <a:srgbClr val="00B0F0"/>
                </a:solidFill>
                <a:latin typeface="Times New Roman" panose="02020603050405020304" pitchFamily="18" charset="0"/>
                <a:ea typeface="Calibri" panose="020F0502020204030204" charset="0"/>
                <a:cs typeface="Times New Roman" panose="02020603050405020304" pitchFamily="18" charset="0"/>
              </a:rPr>
              <a:t>1,25m = .................dm                                  </a:t>
            </a:r>
          </a:p>
          <a:p>
            <a:pPr algn="just" defTabSz="716915" eaLnBrk="0" fontAlgn="base" hangingPunct="0">
              <a:lnSpc>
                <a:spcPct val="115000"/>
              </a:lnSpc>
              <a:spcBef>
                <a:spcPct val="0"/>
              </a:spcBef>
              <a:spcAft>
                <a:spcPct val="0"/>
              </a:spcAft>
            </a:pPr>
            <a:r>
              <a:rPr lang="vi-VN" sz="3135" b="1" dirty="0">
                <a:solidFill>
                  <a:srgbClr val="00B0F0"/>
                </a:solidFill>
                <a:latin typeface="Times New Roman" panose="02020603050405020304" pitchFamily="18" charset="0"/>
                <a:ea typeface="Calibri" panose="020F0502020204030204" charset="0"/>
                <a:cs typeface="Times New Roman" panose="02020603050405020304" pitchFamily="18" charset="0"/>
              </a:rPr>
              <a:t>b. 0,1dm = ..............mm</a:t>
            </a:r>
            <a:endParaRPr lang="vi-VN" sz="1880" b="1" dirty="0">
              <a:solidFill>
                <a:srgbClr val="00B0F0"/>
              </a:solidFill>
              <a:latin typeface="Times New Roman" panose="02020603050405020304" pitchFamily="18" charset="0"/>
              <a:ea typeface="Calibri" panose="020F0502020204030204" charset="0"/>
              <a:cs typeface="Times New Roman" panose="02020603050405020304" pitchFamily="18" charset="0"/>
            </a:endParaRPr>
          </a:p>
          <a:p>
            <a:pPr algn="just" defTabSz="716915" eaLnBrk="0" fontAlgn="base" hangingPunct="0">
              <a:lnSpc>
                <a:spcPct val="115000"/>
              </a:lnSpc>
              <a:spcBef>
                <a:spcPct val="0"/>
              </a:spcBef>
              <a:spcAft>
                <a:spcPct val="0"/>
              </a:spcAft>
            </a:pPr>
            <a:endParaRPr lang="vi-VN" sz="1880" b="1" dirty="0">
              <a:solidFill>
                <a:srgbClr val="00B0F0"/>
              </a:solidFill>
              <a:latin typeface="Times New Roman" panose="02020603050405020304" pitchFamily="18" charset="0"/>
              <a:ea typeface="Calibri" panose="020F0502020204030204" charset="0"/>
              <a:cs typeface="Times New Roman" panose="02020603050405020304" pitchFamily="18" charset="0"/>
            </a:endParaRPr>
          </a:p>
        </p:txBody>
      </p:sp>
      <p:pic>
        <p:nvPicPr>
          <p:cNvPr id="29698" name="Picture 2" descr="Tổng hợp các đơn vị đo lường phổ biến nhất ở cấp Tiểu học - Tổng hợp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428484"/>
            <a:ext cx="8066405" cy="4027170"/>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1"/>
          <p:cNvSpPr txBox="1"/>
          <p:nvPr/>
        </p:nvSpPr>
        <p:spPr>
          <a:xfrm>
            <a:off x="4321062" y="1219174"/>
            <a:ext cx="4419600" cy="1223645"/>
          </a:xfrm>
          <a:prstGeom prst="rect">
            <a:avLst/>
          </a:prstGeom>
          <a:noFill/>
        </p:spPr>
        <p:txBody>
          <a:bodyPr wrap="square" rtlCol="0">
            <a:spAutoFit/>
          </a:bodyPr>
          <a:lstStyle/>
          <a:p>
            <a:pPr algn="just" defTabSz="716915" eaLnBrk="0" fontAlgn="base" hangingPunct="0">
              <a:lnSpc>
                <a:spcPct val="115000"/>
              </a:lnSpc>
              <a:spcBef>
                <a:spcPct val="0"/>
              </a:spcBef>
              <a:spcAft>
                <a:spcPct val="0"/>
              </a:spcAft>
            </a:pPr>
            <a:r>
              <a:rPr lang="vi-VN" sz="3200" b="1" dirty="0">
                <a:solidFill>
                  <a:srgbClr val="00B0F0"/>
                </a:solidFill>
                <a:latin typeface="Times New Roman" panose="02020603050405020304" pitchFamily="18" charset="0"/>
                <a:ea typeface="Calibri" panose="020F0502020204030204" charset="0"/>
                <a:cs typeface="Arial" panose="020B0604020202020204" pitchFamily="34" charset="0"/>
                <a:sym typeface="+mn-ea"/>
              </a:rPr>
              <a:t>c. .................mm = 0,1m                                    </a:t>
            </a:r>
            <a:endParaRPr lang="vi-VN" sz="3200" b="1" dirty="0">
              <a:solidFill>
                <a:srgbClr val="00B0F0"/>
              </a:solidFill>
              <a:latin typeface="Times New Roman" panose="02020603050405020304" pitchFamily="18" charset="0"/>
              <a:ea typeface="Calibri" panose="020F0502020204030204" charset="0"/>
              <a:cs typeface="Arial" panose="020B0604020202020204" pitchFamily="34" charset="0"/>
            </a:endParaRPr>
          </a:p>
          <a:p>
            <a:pPr algn="just" defTabSz="716915" eaLnBrk="0" fontAlgn="base" hangingPunct="0">
              <a:lnSpc>
                <a:spcPct val="115000"/>
              </a:lnSpc>
              <a:spcBef>
                <a:spcPct val="0"/>
              </a:spcBef>
              <a:spcAft>
                <a:spcPct val="0"/>
              </a:spcAft>
            </a:pPr>
            <a:r>
              <a:rPr lang="vi-VN" sz="3200" b="1" dirty="0">
                <a:solidFill>
                  <a:srgbClr val="00B0F0"/>
                </a:solidFill>
                <a:latin typeface="Times New Roman" panose="02020603050405020304" pitchFamily="18" charset="0"/>
                <a:ea typeface="Calibri" panose="020F0502020204030204" charset="0"/>
                <a:cs typeface="Arial" panose="020B0604020202020204" pitchFamily="34" charset="0"/>
                <a:sym typeface="+mn-ea"/>
              </a:rPr>
              <a:t>d. ................cm = 0,5dm</a:t>
            </a:r>
            <a:endParaRPr lang="en-US" sz="3200" dirty="0"/>
          </a:p>
        </p:txBody>
      </p:sp>
      <p:pic>
        <p:nvPicPr>
          <p:cNvPr id="9" name="Picture 8" descr="https://toplist.vn/images/800px/bai-van-ta-chiec-but-muc-so-1-2104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201" y="71213"/>
            <a:ext cx="478099" cy="6621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698"/>
                                        </p:tgtEl>
                                        <p:attrNameLst>
                                          <p:attrName>style.visibility</p:attrName>
                                        </p:attrNameLst>
                                      </p:cBhvr>
                                      <p:to>
                                        <p:strVal val="visible"/>
                                      </p:to>
                                    </p:set>
                                    <p:anim calcmode="lin" valueType="num">
                                      <p:cBhvr additive="base">
                                        <p:cTn id="25" dur="500" fill="hold"/>
                                        <p:tgtEl>
                                          <p:spTgt spid="29698"/>
                                        </p:tgtEl>
                                        <p:attrNameLst>
                                          <p:attrName>ppt_x</p:attrName>
                                        </p:attrNameLst>
                                      </p:cBhvr>
                                      <p:tavLst>
                                        <p:tav tm="0">
                                          <p:val>
                                            <p:strVal val="#ppt_x"/>
                                          </p:val>
                                        </p:tav>
                                        <p:tav tm="100000">
                                          <p:val>
                                            <p:strVal val="#ppt_x"/>
                                          </p:val>
                                        </p:tav>
                                      </p:tavLst>
                                    </p:anim>
                                    <p:anim calcmode="lin" valueType="num">
                                      <p:cBhvr additive="base">
                                        <p:cTn id="26" dur="500" fill="hold"/>
                                        <p:tgtEl>
                                          <p:spTgt spid="2969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381000" y="381000"/>
            <a:ext cx="2009775" cy="521970"/>
          </a:xfrm>
          <a:prstGeom prst="rect">
            <a:avLst/>
          </a:prstGeom>
          <a:noFill/>
        </p:spPr>
        <p:txBody>
          <a:bodyPr wrap="none" rtlCol="0" anchor="t">
            <a:spAutoFit/>
          </a:bodyPr>
          <a:lstStyle/>
          <a:p>
            <a:pPr algn="l">
              <a:defRPr/>
            </a:pPr>
            <a:r>
              <a:rPr lang="en-US" altLang="vi-VN" sz="2800" b="1" i="1" kern="0" dirty="0" err="1">
                <a:solidFill>
                  <a:srgbClr val="FF0000"/>
                </a:solidFill>
                <a:latin typeface="Times New Roman" panose="02020603050405020304" pitchFamily="18" charset="0"/>
                <a:cs typeface="Times New Roman" panose="02020603050405020304" pitchFamily="18" charset="0"/>
                <a:sym typeface="+mn-ea"/>
              </a:rPr>
              <a:t>Em</a:t>
            </a:r>
            <a:r>
              <a:rPr lang="en-US" altLang="vi-VN" sz="2800" b="1" i="1" kern="0" dirty="0">
                <a:solidFill>
                  <a:srgbClr val="FF0000"/>
                </a:solidFill>
                <a:latin typeface="Times New Roman" panose="02020603050405020304" pitchFamily="18" charset="0"/>
                <a:cs typeface="Times New Roman" panose="02020603050405020304" pitchFamily="18" charset="0"/>
                <a:sym typeface="+mn-ea"/>
              </a:rPr>
              <a:t> </a:t>
            </a:r>
            <a:r>
              <a:rPr lang="en-US" altLang="vi-VN" sz="2800" b="1" i="1" kern="0" dirty="0" err="1">
                <a:solidFill>
                  <a:srgbClr val="FF0000"/>
                </a:solidFill>
                <a:latin typeface="Times New Roman" panose="02020603050405020304" pitchFamily="18" charset="0"/>
                <a:cs typeface="Times New Roman" panose="02020603050405020304" pitchFamily="18" charset="0"/>
                <a:sym typeface="+mn-ea"/>
              </a:rPr>
              <a:t>có</a:t>
            </a:r>
            <a:r>
              <a:rPr lang="en-US" altLang="vi-VN" sz="2800" b="1" i="1" kern="0" dirty="0">
                <a:solidFill>
                  <a:srgbClr val="FF0000"/>
                </a:solidFill>
                <a:latin typeface="Times New Roman" panose="02020603050405020304" pitchFamily="18" charset="0"/>
                <a:cs typeface="Times New Roman" panose="02020603050405020304" pitchFamily="18" charset="0"/>
                <a:sym typeface="+mn-ea"/>
              </a:rPr>
              <a:t> </a:t>
            </a:r>
            <a:r>
              <a:rPr lang="en-US" altLang="vi-VN" sz="2800" b="1" i="1" kern="0" dirty="0" err="1">
                <a:solidFill>
                  <a:srgbClr val="FF0000"/>
                </a:solidFill>
                <a:latin typeface="Times New Roman" panose="02020603050405020304" pitchFamily="18" charset="0"/>
                <a:cs typeface="Times New Roman" panose="02020603050405020304" pitchFamily="18" charset="0"/>
                <a:sym typeface="+mn-ea"/>
              </a:rPr>
              <a:t>biết</a:t>
            </a:r>
            <a:r>
              <a:rPr lang="en-US" altLang="vi-VN" sz="2800" b="1" i="1" kern="0" dirty="0">
                <a:solidFill>
                  <a:srgbClr val="FF0000"/>
                </a:solidFill>
                <a:latin typeface="Times New Roman" panose="02020603050405020304" pitchFamily="18" charset="0"/>
                <a:cs typeface="Times New Roman" panose="02020603050405020304" pitchFamily="18" charset="0"/>
                <a:sym typeface="+mn-ea"/>
              </a:rPr>
              <a:t>: </a:t>
            </a:r>
            <a:endParaRPr lang="en-US" sz="2800" i="1"/>
          </a:p>
        </p:txBody>
      </p:sp>
      <p:sp>
        <p:nvSpPr>
          <p:cNvPr id="7" name="Title 1"/>
          <p:cNvSpPr txBox="1">
            <a:spLocks noChangeArrowheads="1"/>
          </p:cNvSpPr>
          <p:nvPr/>
        </p:nvSpPr>
        <p:spPr bwMode="auto">
          <a:xfrm>
            <a:off x="533232" y="990895"/>
            <a:ext cx="7671361" cy="2210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nchor="ctr"/>
          <a:lstStyle>
            <a:lvl1pPr algn="ctr" rtl="0" eaLnBrk="0" fontAlgn="base" hangingPunct="0">
              <a:spcBef>
                <a:spcPct val="0"/>
              </a:spcBef>
              <a:spcAft>
                <a:spcPct val="0"/>
              </a:spcAft>
              <a:defRPr sz="6500">
                <a:solidFill>
                  <a:schemeClr val="tx2"/>
                </a:solidFill>
                <a:latin typeface="+mj-lt"/>
                <a:ea typeface="+mj-ea"/>
                <a:cs typeface="+mj-cs"/>
              </a:defRPr>
            </a:lvl1pPr>
            <a:lvl2pPr algn="ctr" rtl="0" eaLnBrk="0" fontAlgn="base" hangingPunct="0">
              <a:spcBef>
                <a:spcPct val="0"/>
              </a:spcBef>
              <a:spcAft>
                <a:spcPct val="0"/>
              </a:spcAft>
              <a:defRPr sz="65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65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65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6500">
                <a:solidFill>
                  <a:schemeClr val="tx2"/>
                </a:solidFill>
                <a:latin typeface="Arial" panose="020B0604020202020204" pitchFamily="34" charset="0"/>
                <a:cs typeface="Arial" panose="020B0604020202020204" pitchFamily="34" charset="0"/>
              </a:defRPr>
            </a:lvl5pPr>
            <a:lvl6pPr marL="679450" algn="ctr" rtl="0" fontAlgn="base">
              <a:spcBef>
                <a:spcPct val="0"/>
              </a:spcBef>
              <a:spcAft>
                <a:spcPct val="0"/>
              </a:spcAft>
              <a:defRPr sz="6500">
                <a:solidFill>
                  <a:schemeClr val="tx2"/>
                </a:solidFill>
                <a:latin typeface="Arial" panose="020B0604020202020204" pitchFamily="34" charset="0"/>
                <a:cs typeface="Arial" panose="020B0604020202020204" pitchFamily="34" charset="0"/>
              </a:defRPr>
            </a:lvl6pPr>
            <a:lvl7pPr marL="1358265" algn="ctr" rtl="0" fontAlgn="base">
              <a:spcBef>
                <a:spcPct val="0"/>
              </a:spcBef>
              <a:spcAft>
                <a:spcPct val="0"/>
              </a:spcAft>
              <a:defRPr sz="6500">
                <a:solidFill>
                  <a:schemeClr val="tx2"/>
                </a:solidFill>
                <a:latin typeface="Arial" panose="020B0604020202020204" pitchFamily="34" charset="0"/>
                <a:cs typeface="Arial" panose="020B0604020202020204" pitchFamily="34" charset="0"/>
              </a:defRPr>
            </a:lvl7pPr>
            <a:lvl8pPr marL="2037715" algn="ctr" rtl="0" fontAlgn="base">
              <a:spcBef>
                <a:spcPct val="0"/>
              </a:spcBef>
              <a:spcAft>
                <a:spcPct val="0"/>
              </a:spcAft>
              <a:defRPr sz="6500">
                <a:solidFill>
                  <a:schemeClr val="tx2"/>
                </a:solidFill>
                <a:latin typeface="Arial" panose="020B0604020202020204" pitchFamily="34" charset="0"/>
                <a:cs typeface="Arial" panose="020B0604020202020204" pitchFamily="34" charset="0"/>
              </a:defRPr>
            </a:lvl8pPr>
            <a:lvl9pPr marL="2717165" algn="ctr" rtl="0" fontAlgn="base">
              <a:spcBef>
                <a:spcPct val="0"/>
              </a:spcBef>
              <a:spcAft>
                <a:spcPct val="0"/>
              </a:spcAft>
              <a:defRPr sz="6500">
                <a:solidFill>
                  <a:schemeClr val="tx2"/>
                </a:solidFill>
                <a:latin typeface="Arial" panose="020B0604020202020204" pitchFamily="34" charset="0"/>
                <a:cs typeface="Arial" panose="020B0604020202020204" pitchFamily="34" charset="0"/>
              </a:defRPr>
            </a:lvl9pPr>
          </a:lstStyle>
          <a:p>
            <a:pPr algn="l">
              <a:defRPr/>
            </a:pPr>
            <a:r>
              <a:rPr lang="en-US" altLang="vi-VN" sz="1885" b="1" kern="0" dirty="0">
                <a:solidFill>
                  <a:srgbClr val="FF0000"/>
                </a:solidFill>
                <a:latin typeface="Times New Roman" panose="02020603050405020304" pitchFamily="18" charset="0"/>
                <a:cs typeface="Times New Roman" panose="02020603050405020304" pitchFamily="18" charset="0"/>
              </a:rPr>
              <a:t>               </a:t>
            </a:r>
            <a:r>
              <a:rPr lang="en-US" altLang="vi-VN" sz="1885" b="1" i="1" kern="0"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Ngoài</a:t>
            </a:r>
            <a:r>
              <a:rPr lang="en-US" altLang="vi-VN" sz="1885" b="1" i="1" kern="0"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1885" b="1" i="1" kern="0"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đơn</a:t>
            </a:r>
            <a:r>
              <a:rPr lang="en-US" altLang="vi-VN" sz="1885" b="1" i="1" kern="0"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1885" b="1" i="1" kern="0"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vị</a:t>
            </a:r>
            <a:r>
              <a:rPr lang="en-US" altLang="vi-VN" sz="1885" b="1" i="1" kern="0"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1885" b="1" i="1" kern="0"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đo</a:t>
            </a:r>
            <a:r>
              <a:rPr lang="en-US" altLang="vi-VN" sz="1885" b="1" i="1" kern="0"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1885" b="1" i="1" kern="0"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độ</a:t>
            </a:r>
            <a:r>
              <a:rPr lang="en-US" altLang="vi-VN" sz="1885" b="1" i="1" kern="0"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1885" b="1" i="1" kern="0"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dài</a:t>
            </a:r>
            <a:r>
              <a:rPr lang="en-US" altLang="vi-VN" sz="1885" b="1" i="1" kern="0"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1885" b="1" i="1" kern="0"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là</a:t>
            </a:r>
            <a:r>
              <a:rPr lang="en-US" altLang="vi-VN" sz="1885" b="1" i="1" kern="0"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1885" b="1" i="1" kern="0"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mét</a:t>
            </a:r>
            <a:r>
              <a:rPr lang="en-US" altLang="vi-VN" sz="1885" b="1" i="1" kern="0"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1885" b="1" i="1" kern="0"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một</a:t>
            </a:r>
            <a:r>
              <a:rPr lang="en-US" altLang="vi-VN" sz="1885" b="1" i="1" kern="0"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1885" b="1" i="1" kern="0"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số</a:t>
            </a:r>
            <a:r>
              <a:rPr lang="en-US" altLang="vi-VN" sz="1885" b="1" i="1" kern="0"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1885" b="1" i="1" kern="0"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quốc</a:t>
            </a:r>
            <a:r>
              <a:rPr lang="en-US" altLang="vi-VN" sz="1885" b="1" i="1" kern="0"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1885" b="1" i="1" kern="0"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gia</a:t>
            </a:r>
            <a:r>
              <a:rPr lang="en-US" altLang="vi-VN" sz="1885" b="1" i="1" kern="0"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1885" b="1" i="1" kern="0"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còn</a:t>
            </a:r>
            <a:r>
              <a:rPr lang="en-US" altLang="vi-VN" sz="1885" b="1" i="1" kern="0"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1885" b="1" i="1" kern="0"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dùng</a:t>
            </a:r>
            <a:r>
              <a:rPr lang="en-US" altLang="vi-VN" sz="1885" b="1" i="1" kern="0"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1885" b="1" i="1" kern="0"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các</a:t>
            </a:r>
            <a:r>
              <a:rPr lang="en-US" altLang="vi-VN" sz="1885" b="1" i="1" kern="0"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1885" b="1" i="1" kern="0"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đơn</a:t>
            </a:r>
            <a:r>
              <a:rPr lang="en-US" altLang="vi-VN" sz="1885" b="1" i="1" kern="0"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1885" b="1" i="1" kern="0"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vị</a:t>
            </a:r>
            <a:r>
              <a:rPr lang="en-US" altLang="vi-VN" sz="1885" b="1" i="1" kern="0"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1885" b="1" i="1" kern="0"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đo</a:t>
            </a:r>
            <a:r>
              <a:rPr lang="en-US" altLang="vi-VN" sz="1885" b="1" i="1" kern="0"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1885" b="1" i="1" kern="0"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độ</a:t>
            </a:r>
            <a:r>
              <a:rPr lang="en-US" altLang="vi-VN" sz="1885" b="1" i="1" kern="0"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1885" b="1" i="1" kern="0"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dài</a:t>
            </a:r>
            <a:r>
              <a:rPr lang="en-US" altLang="vi-VN" sz="1885" b="1" i="1" kern="0"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1885" b="1" i="1" kern="0"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khác</a:t>
            </a:r>
            <a:r>
              <a:rPr lang="en-US" altLang="vi-VN" sz="1885" b="1" i="1" kern="0"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p>
          <a:p>
            <a:pPr algn="l">
              <a:defRPr/>
            </a:pPr>
            <a:r>
              <a:rPr lang="en-US" altLang="vi-VN" sz="1885" b="1" i="1" kern="0"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+ 1 in (inch) = 2,54cm</a:t>
            </a:r>
          </a:p>
          <a:p>
            <a:pPr algn="l">
              <a:defRPr/>
            </a:pPr>
            <a:r>
              <a:rPr lang="en-US" altLang="vi-VN" sz="1885" b="1" i="1" kern="0"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+ 1 </a:t>
            </a:r>
            <a:r>
              <a:rPr lang="en-US" altLang="vi-VN" sz="1885" b="1" i="1" kern="0"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dặm</a:t>
            </a:r>
            <a:r>
              <a:rPr lang="en-US" altLang="vi-VN" sz="1885" b="1" i="1" kern="0"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(mile) = 1609m (</a:t>
            </a:r>
            <a:r>
              <a:rPr lang="en-US" altLang="vi-VN" sz="1885" b="1" i="1" kern="0" dirty="0">
                <a:gradFill>
                  <a:gsLst>
                    <a:gs pos="0">
                      <a:srgbClr val="7B32B2"/>
                    </a:gs>
                    <a:gs pos="100000">
                      <a:srgbClr val="401A5D"/>
                    </a:gs>
                  </a:gsLst>
                  <a:lin scaled="0"/>
                </a:gradFill>
                <a:latin typeface="Times New Roman" panose="02020603050405020304" pitchFamily="18" charset="0"/>
                <a:ea typeface="Segoe UI Symbol" panose="020B0502040204020203" pitchFamily="34" charset="0"/>
                <a:cs typeface="Times New Roman" panose="02020603050405020304" pitchFamily="18" charset="0"/>
              </a:rPr>
              <a:t>≈ 1,6km)</a:t>
            </a:r>
          </a:p>
          <a:p>
            <a:pPr algn="l">
              <a:defRPr/>
            </a:pPr>
            <a:r>
              <a:rPr lang="vi-VN" sz="1885" dirty="0">
                <a:solidFill>
                  <a:schemeClr val="tx1"/>
                </a:solidFill>
                <a:latin typeface="Times New Roman" panose="02020603050405020304" pitchFamily="18" charset="0"/>
                <a:ea typeface="Calibri" panose="020F0502020204030204" charset="0"/>
              </a:rPr>
              <a:t>Một số đơn vị đo chiều dài với khoảng cách lớn như đơn vị thiên văn (AU), đơn vị năm ánh sáng (ly) và đơn vị đo dùng để đo kích thước các vật nhỏ micromet, nanomet, angstrom.</a:t>
            </a:r>
          </a:p>
          <a:p>
            <a:pPr algn="l">
              <a:defRPr/>
            </a:pPr>
            <a:endParaRPr lang="vi-VN" altLang="vi-VN" sz="1885" b="1" kern="0" dirty="0">
              <a:solidFill>
                <a:schemeClr val="tx1"/>
              </a:solidFill>
              <a:latin typeface="Times New Roman" panose="02020603050405020304" pitchFamily="18" charset="0"/>
              <a:cs typeface="Times New Roman" panose="02020603050405020304" pitchFamily="18" charset="0"/>
            </a:endParaRPr>
          </a:p>
        </p:txBody>
      </p:sp>
      <p:sp>
        <p:nvSpPr>
          <p:cNvPr id="3" name="Thought Bubble: Cloud 2"/>
          <p:cNvSpPr/>
          <p:nvPr/>
        </p:nvSpPr>
        <p:spPr>
          <a:xfrm rot="855865">
            <a:off x="3011805" y="3841750"/>
            <a:ext cx="5486400" cy="2248535"/>
          </a:xfrm>
          <a:prstGeom prst="cloudCallout">
            <a:avLst>
              <a:gd name="adj1" fmla="val -80246"/>
              <a:gd name="adj2" fmla="val -34433"/>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3788" tIns="26894" rIns="53788" bIns="26894" numCol="1" spcCol="0" rtlCol="0" fromWordArt="0" anchor="ctr" anchorCtr="0" forceAA="0" compatLnSpc="1">
            <a:noAutofit/>
          </a:bodyPr>
          <a:lstStyle/>
          <a:p>
            <a:pPr algn="ctr"/>
            <a:r>
              <a:rPr lang="en-US" sz="2400" dirty="0" err="1">
                <a:latin typeface="Times New Roman" panose="02020603050405020304" pitchFamily="18" charset="0"/>
                <a:ea typeface="Calibri" panose="020F0502020204030204" charset="0"/>
                <a:cs typeface="Times New Roman" panose="02020603050405020304" pitchFamily="18" charset="0"/>
              </a:rPr>
              <a:t>Tivi</a:t>
            </a:r>
            <a:r>
              <a:rPr lang="vi-VN" sz="2400" dirty="0">
                <a:latin typeface="Times New Roman" panose="02020603050405020304" pitchFamily="18" charset="0"/>
                <a:ea typeface="Calibri" panose="020F0502020204030204" charset="0"/>
                <a:cs typeface="Times New Roman" panose="02020603050405020304" pitchFamily="18" charset="0"/>
              </a:rPr>
              <a:t> lớn nhất thế giới có màn hình 98 inch. Hãy tính chiều dài của tivi theo đơn vị cm?</a:t>
            </a:r>
          </a:p>
          <a:p>
            <a:pPr algn="ctr"/>
            <a:endParaRPr lang="vi-VN"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4356848" y="3617259"/>
            <a:ext cx="430306" cy="430306"/>
          </a:xfrm>
        </p:spPr>
      </p:pic>
      <p:pic>
        <p:nvPicPr>
          <p:cNvPr id="1030" name="Picture 6" descr="Vạn Lý Trường Thành - The Great Wall | Yeudulic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4466" y="529900"/>
            <a:ext cx="2529007" cy="40421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3084769" y="554663"/>
            <a:ext cx="3163570" cy="4539511"/>
            <a:chOff x="4726389" y="2651619"/>
            <a:chExt cx="4218304" cy="4070872"/>
          </a:xfrm>
        </p:grpSpPr>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6389" y="2651619"/>
              <a:ext cx="4218304" cy="407087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907688" y="6389952"/>
              <a:ext cx="2794000" cy="330278"/>
            </a:xfrm>
            <a:prstGeom prst="rect">
              <a:avLst/>
            </a:prstGeom>
            <a:noFill/>
          </p:spPr>
          <p:txBody>
            <a:bodyPr wrap="square" rtlCol="0">
              <a:spAutoFit/>
            </a:bodyPr>
            <a:lstStyle/>
            <a:p>
              <a:r>
                <a:rPr lang="vi-VN" dirty="0">
                  <a:solidFill>
                    <a:srgbClr val="FFFF00"/>
                  </a:solidFill>
                </a:rPr>
                <a:t>Xa lộ Liên Mỹ</a:t>
              </a:r>
            </a:p>
          </p:txBody>
        </p:sp>
      </p:grpSp>
      <p:grpSp>
        <p:nvGrpSpPr>
          <p:cNvPr id="6" name="Group 5"/>
          <p:cNvGrpSpPr/>
          <p:nvPr/>
        </p:nvGrpSpPr>
        <p:grpSpPr>
          <a:xfrm>
            <a:off x="112909" y="246242"/>
            <a:ext cx="3018155" cy="4171122"/>
            <a:chOff x="222406" y="81281"/>
            <a:chExt cx="4024474" cy="4070872"/>
          </a:xfrm>
        </p:grpSpPr>
        <p:pic>
          <p:nvPicPr>
            <p:cNvPr id="12" name="Picture 11" descr="Vẻ đẹp của cầu vượt biển dài nhất thế giới ở Trung Quốc - VnExpres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2406" y="81281"/>
              <a:ext cx="4024474" cy="40708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8278" y="382289"/>
              <a:ext cx="3304074" cy="630797"/>
            </a:xfrm>
            <a:prstGeom prst="rect">
              <a:avLst/>
            </a:prstGeom>
            <a:noFill/>
          </p:spPr>
          <p:txBody>
            <a:bodyPr wrap="square" rtlCol="0">
              <a:spAutoFit/>
            </a:bodyPr>
            <a:lstStyle/>
            <a:p>
              <a:r>
                <a:rPr lang="vi-VN" dirty="0">
                  <a:solidFill>
                    <a:srgbClr val="FFFF00"/>
                  </a:solidFill>
                </a:rPr>
                <a:t>Cầu vượt biển Trung Quốc </a:t>
              </a:r>
            </a:p>
          </p:txBody>
        </p:sp>
      </p:grpSp>
      <p:sp>
        <p:nvSpPr>
          <p:cNvPr id="2" name="TextBox 1"/>
          <p:cNvSpPr txBox="1"/>
          <p:nvPr/>
        </p:nvSpPr>
        <p:spPr>
          <a:xfrm>
            <a:off x="189109" y="5230579"/>
            <a:ext cx="8954891" cy="1643527"/>
          </a:xfrm>
          <a:prstGeom prst="rect">
            <a:avLst/>
          </a:prstGeom>
          <a:solidFill>
            <a:schemeClr val="accent1">
              <a:lumMod val="20000"/>
              <a:lumOff val="80000"/>
            </a:schemeClr>
          </a:solidFill>
        </p:spPr>
        <p:txBody>
          <a:bodyPr wrap="square" rtlCol="0">
            <a:spAutoFit/>
          </a:bodyPr>
          <a:lstStyle/>
          <a:p>
            <a:pPr algn="just">
              <a:lnSpc>
                <a:spcPct val="115000"/>
              </a:lnSpc>
            </a:pPr>
            <a:r>
              <a:rPr lang="vi-VN" dirty="0">
                <a:latin typeface="Times New Roman" panose="02020603050405020304" pitchFamily="18" charset="0"/>
                <a:ea typeface="Calibri" panose="020F0502020204030204" charset="0"/>
                <a:cs typeface="Arial" panose="020B0604020202020204" pitchFamily="34" charset="0"/>
              </a:rPr>
              <a:t>Cây cầu vượt biển dài nhất thế giới Trung Quốc nối Hồng Kông – Chu Hải – Ma Cao: hơn 55 km.</a:t>
            </a:r>
            <a:endParaRPr lang="vi-VN" dirty="0">
              <a:latin typeface="Calibri" panose="020F0502020204030204" charset="0"/>
              <a:ea typeface="Calibri" panose="020F0502020204030204" charset="0"/>
              <a:cs typeface="Arial" panose="020B0604020202020204" pitchFamily="34" charset="0"/>
            </a:endParaRPr>
          </a:p>
          <a:p>
            <a:pPr algn="just">
              <a:lnSpc>
                <a:spcPct val="115000"/>
              </a:lnSpc>
            </a:pPr>
            <a:r>
              <a:rPr lang="vi-VN" dirty="0">
                <a:latin typeface="Times New Roman" panose="02020603050405020304" pitchFamily="18" charset="0"/>
                <a:ea typeface="Calibri" panose="020F0502020204030204" charset="0"/>
                <a:cs typeface="Arial" panose="020B0604020202020204" pitchFamily="34" charset="0"/>
              </a:rPr>
              <a:t> Xa lộ dài nhất thế giới (con đường ô tô) Liên Mỹ kết hợp 17 quốc gia với chiều dài 48000 km. </a:t>
            </a:r>
            <a:endParaRPr lang="vi-VN" dirty="0">
              <a:latin typeface="Calibri" panose="020F0502020204030204" charset="0"/>
              <a:ea typeface="Calibri" panose="020F0502020204030204" charset="0"/>
              <a:cs typeface="Arial" panose="020B0604020202020204" pitchFamily="34" charset="0"/>
            </a:endParaRPr>
          </a:p>
          <a:p>
            <a:pPr algn="just">
              <a:lnSpc>
                <a:spcPct val="115000"/>
              </a:lnSpc>
            </a:pPr>
            <a:r>
              <a:rPr lang="vi-VN" dirty="0">
                <a:latin typeface="Times New Roman" panose="02020603050405020304" pitchFamily="18" charset="0"/>
                <a:ea typeface="Calibri" panose="020F0502020204030204" charset="0"/>
                <a:cs typeface="Arial" panose="020B0604020202020204" pitchFamily="34" charset="0"/>
              </a:rPr>
              <a:t> Vạn lí trường thành dài 21196km. </a:t>
            </a:r>
            <a:endParaRPr lang="vi-VN" dirty="0"/>
          </a:p>
          <a:p>
            <a:endParaRPr lang="vi-VN" dirty="0"/>
          </a:p>
        </p:txBody>
      </p:sp>
      <p:sp>
        <p:nvSpPr>
          <p:cNvPr id="13" name="Rectangle 12"/>
          <p:cNvSpPr/>
          <p:nvPr/>
        </p:nvSpPr>
        <p:spPr>
          <a:xfrm>
            <a:off x="381000" y="529900"/>
            <a:ext cx="1752600" cy="6710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Oval 13"/>
          <p:cNvSpPr/>
          <p:nvPr/>
        </p:nvSpPr>
        <p:spPr>
          <a:xfrm>
            <a:off x="3618856" y="4691800"/>
            <a:ext cx="2095395" cy="368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p:cNvSpPr txBox="1"/>
          <p:nvPr/>
        </p:nvSpPr>
        <p:spPr>
          <a:xfrm>
            <a:off x="6493832" y="685800"/>
            <a:ext cx="2650168" cy="369332"/>
          </a:xfrm>
          <a:prstGeom prst="rect">
            <a:avLst/>
          </a:prstGeom>
          <a:noFill/>
        </p:spPr>
        <p:txBody>
          <a:bodyPr wrap="square" rtlCol="0">
            <a:spAutoFit/>
          </a:bodyPr>
          <a:lstStyle/>
          <a:p>
            <a:r>
              <a:rPr lang="vi-VN" dirty="0" smtClean="0">
                <a:solidFill>
                  <a:srgbClr val="FFFF00"/>
                </a:solidFill>
              </a:rPr>
              <a:t>Vạn  lý trường thành</a:t>
            </a:r>
            <a:endParaRPr lang="vi-VN" dirty="0">
              <a:solidFill>
                <a:srgbClr val="FFFF00"/>
              </a:solidFill>
            </a:endParaRPr>
          </a:p>
        </p:txBody>
      </p:sp>
      <p:sp>
        <p:nvSpPr>
          <p:cNvPr id="17" name="Rounded Rectangle 16"/>
          <p:cNvSpPr/>
          <p:nvPr/>
        </p:nvSpPr>
        <p:spPr>
          <a:xfrm>
            <a:off x="6629400" y="685800"/>
            <a:ext cx="2514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xit" presetSubtype="32" fill="hold" grpId="0" nodeType="clickEffect">
                                  <p:stCondLst>
                                    <p:cond delay="0"/>
                                  </p:stCondLst>
                                  <p:childTnLst>
                                    <p:animEffect transition="out" filter="circle(out)">
                                      <p:cBhvr>
                                        <p:cTn id="15" dur="2000"/>
                                        <p:tgtEl>
                                          <p:spTgt spid="13"/>
                                        </p:tgtEl>
                                      </p:cBhvr>
                                    </p:animEffect>
                                    <p:set>
                                      <p:cBhvr>
                                        <p:cTn id="16" dur="1" fill="hold">
                                          <p:stCondLst>
                                            <p:cond delay="1999"/>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6" presetClass="exit" presetSubtype="32" fill="hold" grpId="0" nodeType="clickEffect">
                                  <p:stCondLst>
                                    <p:cond delay="0"/>
                                  </p:stCondLst>
                                  <p:childTnLst>
                                    <p:animEffect transition="out" filter="circle(out)">
                                      <p:cBhvr>
                                        <p:cTn id="20" dur="2000"/>
                                        <p:tgtEl>
                                          <p:spTgt spid="14"/>
                                        </p:tgtEl>
                                      </p:cBhvr>
                                    </p:animEffect>
                                    <p:set>
                                      <p:cBhvr>
                                        <p:cTn id="21" dur="1" fill="hold">
                                          <p:stCondLst>
                                            <p:cond delay="1999"/>
                                          </p:stCondLst>
                                        </p:cTn>
                                        <p:tgtEl>
                                          <p:spTgt spid="1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30"/>
                                        </p:tgtEl>
                                        <p:attrNameLst>
                                          <p:attrName>style.visibility</p:attrName>
                                        </p:attrNameLst>
                                      </p:cBhvr>
                                      <p:to>
                                        <p:strVal val="visible"/>
                                      </p:to>
                                    </p:set>
                                    <p:anim calcmode="lin" valueType="num">
                                      <p:cBhvr additive="base">
                                        <p:cTn id="26" dur="500" fill="hold"/>
                                        <p:tgtEl>
                                          <p:spTgt spid="1030"/>
                                        </p:tgtEl>
                                        <p:attrNameLst>
                                          <p:attrName>ppt_x</p:attrName>
                                        </p:attrNameLst>
                                      </p:cBhvr>
                                      <p:tavLst>
                                        <p:tav tm="0">
                                          <p:val>
                                            <p:strVal val="#ppt_x"/>
                                          </p:val>
                                        </p:tav>
                                        <p:tav tm="100000">
                                          <p:val>
                                            <p:strVal val="#ppt_x"/>
                                          </p:val>
                                        </p:tav>
                                      </p:tavLst>
                                    </p:anim>
                                    <p:anim calcmode="lin" valueType="num">
                                      <p:cBhvr additive="base">
                                        <p:cTn id="27"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xit" presetSubtype="32" fill="hold" grpId="0" nodeType="clickEffect">
                                  <p:stCondLst>
                                    <p:cond delay="0"/>
                                  </p:stCondLst>
                                  <p:childTnLst>
                                    <p:animEffect transition="out" filter="circle(out)">
                                      <p:cBhvr>
                                        <p:cTn id="31" dur="2000"/>
                                        <p:tgtEl>
                                          <p:spTgt spid="17"/>
                                        </p:tgtEl>
                                      </p:cBhvr>
                                    </p:animEffect>
                                    <p:set>
                                      <p:cBhvr>
                                        <p:cTn id="32" dur="1" fill="hold">
                                          <p:stCondLst>
                                            <p:cond delay="1999"/>
                                          </p:stCondLst>
                                        </p:cTn>
                                        <p:tgtEl>
                                          <p:spTgt spid="1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9"/>
                </p:tgtEl>
              </p:cMediaNode>
            </p:audio>
          </p:childTnLst>
        </p:cTn>
      </p:par>
    </p:tnLst>
    <p:bldLst>
      <p:bldP spid="2" grpId="0" animBg="1"/>
      <p:bldP spid="13" grpId="0" animBg="1"/>
      <p:bldP spid="14" grpId="0" animBg="1"/>
      <p:bldP spid="1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1015</Words>
  <Application>Microsoft Office PowerPoint</Application>
  <PresentationFormat>On-screen Show (4:3)</PresentationFormat>
  <Paragraphs>205</Paragraphs>
  <Slides>22</Slides>
  <Notes>4</Notes>
  <HiddenSlides>0</HiddenSlides>
  <MMClips>4</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vt:lpstr>
      <vt:lpstr>Calibri</vt:lpstr>
      <vt:lpstr>等线</vt:lpstr>
      <vt:lpstr>Lucida Sans Unicode</vt:lpstr>
      <vt:lpstr>Segoe UI Symbol</vt:lpstr>
      <vt:lpstr>Times New Roman</vt:lpstr>
      <vt:lpstr>Verdana</vt:lpstr>
      <vt:lpstr>Wingdings</vt:lpstr>
      <vt:lpstr>Wingdings 2</vt:lpstr>
      <vt:lpstr>Wingdings 3</vt:lpstr>
      <vt:lpstr>Concourse</vt:lpstr>
      <vt:lpstr>KHOA HỌC TỰ NHIÊN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BUỔI HỌC KẾT THÚC            CHÀO TẠM BIỆT CHÚC CÁC BẠN HOÀN THÀNH TỐT BÀI TẬP VỀ NHÀ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 AN</dc:creator>
  <cp:lastModifiedBy>Home</cp:lastModifiedBy>
  <cp:revision>215</cp:revision>
  <dcterms:created xsi:type="dcterms:W3CDTF">2021-01-04T19:04:00Z</dcterms:created>
  <dcterms:modified xsi:type="dcterms:W3CDTF">2022-08-02T05:06:52Z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1033-11.2.0.10265</vt:lpwstr>
  </property>
  <property fmtid="{D5CDD505-2E9C-101B-9397-08002B2CF9AE}" pid="3" name="ICV">
    <vt:lpwstr>AA17A9A49607420EAB22346609607ACE</vt:lpwstr>
  </property>
</Properties>
</file>