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3" r:id="rId2"/>
    <p:sldMasterId id="2147483716" r:id="rId3"/>
    <p:sldMasterId id="2147483753" r:id="rId4"/>
    <p:sldMasterId id="2147483772" r:id="rId5"/>
  </p:sldMasterIdLst>
  <p:sldIdLst>
    <p:sldId id="306" r:id="rId6"/>
    <p:sldId id="283" r:id="rId7"/>
    <p:sldId id="284" r:id="rId8"/>
    <p:sldId id="261" r:id="rId9"/>
    <p:sldId id="294" r:id="rId10"/>
    <p:sldId id="295" r:id="rId11"/>
    <p:sldId id="289" r:id="rId12"/>
    <p:sldId id="288" r:id="rId13"/>
    <p:sldId id="292" r:id="rId14"/>
    <p:sldId id="262" r:id="rId15"/>
    <p:sldId id="300" r:id="rId16"/>
    <p:sldId id="264" r:id="rId17"/>
    <p:sldId id="297" r:id="rId18"/>
    <p:sldId id="298" r:id="rId19"/>
    <p:sldId id="299" r:id="rId20"/>
    <p:sldId id="265" r:id="rId21"/>
    <p:sldId id="266" r:id="rId22"/>
    <p:sldId id="267" r:id="rId23"/>
    <p:sldId id="296" r:id="rId24"/>
    <p:sldId id="302" r:id="rId25"/>
    <p:sldId id="305" r:id="rId26"/>
    <p:sldId id="304" r:id="rId27"/>
    <p:sldId id="290" r:id="rId28"/>
    <p:sldId id="291" r:id="rId29"/>
    <p:sldId id="285" r:id="rId3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83115A-CDB4-4AC6-A867-D3D489B4B7C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9415F50A-F67E-4883-AD73-2783C736E8B9}" type="pres">
      <dgm:prSet presAssocID="{9C83115A-CDB4-4AC6-A867-D3D489B4B7C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AF375AE2-63F1-4893-BEE3-C06E302F1467}" type="presOf" srcId="{9C83115A-CDB4-4AC6-A867-D3D489B4B7C0}" destId="{9415F50A-F67E-4883-AD73-2783C736E8B9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3A39C-CD91-4464-BAC4-367269926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026B9-7476-43F4-BC3D-914D87E72A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2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DF02C-E767-4F5A-B939-634589F02C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22721-E826-40F9-8A10-47DC65AD3F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4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6272B-8A63-454B-94CB-4BA39B16AF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14428-A2E2-4CE3-B585-69CD9B76FF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64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52600" y="457200"/>
            <a:ext cx="7162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28570-8F9E-41C1-9707-056E3C1631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44315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33C297-5369-4457-8E6B-5DA2E6A10F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4975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0B2757-6EFD-42B3-8818-9C95292CE6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9560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02474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1440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4399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1339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35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D6C0A-1757-4B88-8CD9-A666DFF5A1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F5785-5AD0-4495-BBB2-A797CA22B3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73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1099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085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1488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6552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240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5125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1625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43A39C-CD91-4464-BAC4-367269926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2026B9-7476-43F4-BC3D-914D87E72A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10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2D6C0A-1757-4B88-8CD9-A666DFF5A1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F5785-5AD0-4495-BBB2-A797CA22B3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585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3F90DB-B5EC-45FE-9F86-44A07ABEF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F8C84-AE7C-4E9B-9FC1-ED080A7E2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52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F90DB-B5EC-45FE-9F86-44A07ABEFA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F8C84-AE7C-4E9B-9FC1-ED080A7E24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5976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6B5BD7-FE0A-4CF1-AE47-66BCFAC6CD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22681-A7E0-43AD-AAA7-6D9E78DBB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019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CA3DAA-4BD0-4AFD-AACF-6D35D5DF1B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23124-CEE8-485A-B2A4-93F0879984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080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F06FCE-0F0E-49BF-93B5-02D10C7FF7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AEDD3-5737-4F7B-B7C2-35225B2DE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350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AE3D67-B75F-46E9-B89F-DD7B55EF36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84F8B8-F2D2-4BAF-866F-1D0337738B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99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EC0010-6EBF-48CC-A09D-FC81D9C856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CB88C-6103-45D9-B68F-A25F049F4E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8092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BD3DB4-8A94-4892-85B4-16BC793B0D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85E11-0835-46FB-85E8-42597895F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5070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45AC99-C887-4091-A674-CEF8E4A523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675CD-3218-4DAD-8172-2C98407B47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790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45AC99-C887-4091-A674-CEF8E4A523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675CD-3218-4DAD-8172-2C98407B47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613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45AC99-C887-4091-A674-CEF8E4A523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675CD-3218-4DAD-8172-2C98407B47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66763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45AC99-C887-4091-A674-CEF8E4A523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675CD-3218-4DAD-8172-2C98407B47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0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B5BD7-FE0A-4CF1-AE47-66BCFAC6CD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22681-A7E0-43AD-AAA7-6D9E78DBB5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4660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45AC99-C887-4091-A674-CEF8E4A523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675CD-3218-4DAD-8172-2C98407B47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9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45AC99-C887-4091-A674-CEF8E4A523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675CD-3218-4DAD-8172-2C98407B47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300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4DF02C-E767-4F5A-B939-634589F02C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22721-E826-40F9-8A10-47DC65AD3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7609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6272B-8A63-454B-94CB-4BA39B16AF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14428-A2E2-4CE3-B585-69CD9B76FF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791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7600-0BEA-408A-99FF-96005A961550}" type="datetimeFigureOut">
              <a:rPr lang="vi-VN" smtClean="0"/>
              <a:pPr/>
              <a:t>03/08/2022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88847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7600-0BEA-408A-99FF-96005A961550}" type="datetimeFigureOut">
              <a:rPr lang="vi-VN" smtClean="0"/>
              <a:pPr/>
              <a:t>03/08/2022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78342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7600-0BEA-408A-99FF-96005A961550}" type="datetimeFigureOut">
              <a:rPr lang="vi-VN" smtClean="0"/>
              <a:pPr/>
              <a:t>03/08/2022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89676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7600-0BEA-408A-99FF-96005A961550}" type="datetimeFigureOut">
              <a:rPr lang="vi-VN" smtClean="0"/>
              <a:pPr/>
              <a:t>03/08/2022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56841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7600-0BEA-408A-99FF-96005A961550}" type="datetimeFigureOut">
              <a:rPr lang="vi-VN" smtClean="0"/>
              <a:pPr/>
              <a:t>03/08/2022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92741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7600-0BEA-408A-99FF-96005A961550}" type="datetimeFigureOut">
              <a:rPr lang="vi-VN" smtClean="0"/>
              <a:pPr/>
              <a:t>03/08/2022</a:t>
            </a:fld>
            <a:endParaRPr lang="vi-V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0538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A3DAA-4BD0-4AFD-AACF-6D35D5DF1B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23124-CEE8-485A-B2A4-93F0879984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901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7600-0BEA-408A-99FF-96005A961550}" type="datetimeFigureOut">
              <a:rPr lang="vi-VN" smtClean="0"/>
              <a:pPr/>
              <a:t>03/08/2022</a:t>
            </a:fld>
            <a:endParaRPr lang="vi-V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23098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7600-0BEA-408A-99FF-96005A961550}" type="datetimeFigureOut">
              <a:rPr lang="vi-VN" smtClean="0"/>
              <a:pPr/>
              <a:t>03/08/2022</a:t>
            </a:fld>
            <a:endParaRPr lang="vi-V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27906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7600-0BEA-408A-99FF-96005A961550}" type="datetimeFigureOut">
              <a:rPr lang="vi-VN" smtClean="0"/>
              <a:pPr/>
              <a:t>03/08/2022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81777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7600-0BEA-408A-99FF-96005A961550}" type="datetimeFigureOut">
              <a:rPr lang="vi-VN" smtClean="0"/>
              <a:pPr/>
              <a:t>03/08/2022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61747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7600-0BEA-408A-99FF-96005A961550}" type="datetimeFigureOut">
              <a:rPr lang="vi-VN" smtClean="0"/>
              <a:pPr/>
              <a:t>03/08/2022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81646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7600-0BEA-408A-99FF-96005A961550}" type="datetimeFigureOut">
              <a:rPr lang="vi-VN" smtClean="0"/>
              <a:pPr/>
              <a:t>03/08/2022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64749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7600-0BEA-408A-99FF-96005A961550}" type="datetimeFigureOut">
              <a:rPr lang="vi-VN" smtClean="0"/>
              <a:pPr/>
              <a:t>03/08/2022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75220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7600-0BEA-408A-99FF-96005A961550}" type="datetimeFigureOut">
              <a:rPr lang="vi-VN" smtClean="0"/>
              <a:pPr/>
              <a:t>03/08/2022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09559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7600-0BEA-408A-99FF-96005A961550}" type="datetimeFigureOut">
              <a:rPr lang="vi-VN" smtClean="0"/>
              <a:pPr/>
              <a:t>03/08/2022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13904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7600-0BEA-408A-99FF-96005A961550}" type="datetimeFigureOut">
              <a:rPr lang="vi-VN" smtClean="0"/>
              <a:pPr/>
              <a:t>03/08/2022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4664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06FCE-0F0E-49BF-93B5-02D10C7FF7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AEDD3-5737-4F7B-B7C2-35225B2DE3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657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7600-0BEA-408A-99FF-96005A961550}" type="datetimeFigureOut">
              <a:rPr lang="vi-VN" smtClean="0"/>
              <a:pPr/>
              <a:t>03/08/2022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33568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A8549-C8A7-48B9-9622-B2B95410E8EA}" type="datetimeFigureOut">
              <a:rPr lang="en-US"/>
              <a:pPr>
                <a:defRPr/>
              </a:pPr>
              <a:t>8/3/2022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CEAE1-1968-411E-B95F-BC6DF0595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68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A480E-B5E7-4B49-93F6-0D189095A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957CF-7990-4D1B-B8E5-13A237539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804E-1202-4424-B155-E6FDAC6A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EE784-8096-468B-BD84-9D97F63A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FF85A-14FD-4D65-A0CF-7AC0CCB2E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15E96-5A60-44F6-A751-4E721F7751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69786"/>
      </p:ext>
    </p:extLst>
  </p:cSld>
  <p:clrMapOvr>
    <a:masterClrMapping/>
  </p:clrMapOvr>
  <p:transition>
    <p:blinds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1EDF5-AB5D-414F-85C1-E8E578106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2DE2C-D22B-40AB-88C3-27FB94E64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F1A21-A46D-4867-BBA4-2DE8AAE40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83949-7FD0-45D1-AD40-D6945448E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285FA-37D8-4B5F-B572-2D133892A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F4B93-7617-4006-8549-BB2BBF495A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761585"/>
      </p:ext>
    </p:extLst>
  </p:cSld>
  <p:clrMapOvr>
    <a:masterClrMapping/>
  </p:clrMapOvr>
  <p:transition>
    <p:blinds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ABA7B-51E0-4212-ADEF-7258359C2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EF366-7FFE-4B75-B473-40FB73DBB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8C862-3A68-4672-AC99-3862ABED6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4262A-C471-4C14-A840-6B14427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B2EA2-7C20-4412-88A2-E42B5D323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98BF4-D9F8-4C8F-B6BD-BD6D5DA446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360871"/>
      </p:ext>
    </p:extLst>
  </p:cSld>
  <p:clrMapOvr>
    <a:masterClrMapping/>
  </p:clrMapOvr>
  <p:transition>
    <p:blinds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87FF7-CBE2-4EA4-9086-7640958A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504B1-F0AB-4085-9A67-C5BD23BC2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ABEAA-B5D4-460E-BF6B-0ABD342B3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5763AB-D69D-4C6D-B9F3-F8F85EA80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01A19B-4F62-4F6E-A548-440F56C9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BB8BEE-0692-4D94-A44D-B738494A5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1568C-FD97-4BB2-8343-025C926A81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1381923"/>
      </p:ext>
    </p:extLst>
  </p:cSld>
  <p:clrMapOvr>
    <a:masterClrMapping/>
  </p:clrMapOvr>
  <p:transition>
    <p:blinds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3FDDA-4D75-4F46-8DF0-A3097EAF4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57E57-A099-42F0-8E6E-D0213DE95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78003-1EC5-467F-8716-C930250BA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A80A5-42C7-4FF5-A92C-DC12093E4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59812C-ADC3-4C7C-8467-D843A457B6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1B6B24D-F55D-4745-80C9-257437027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902FC1-5D1E-4C03-ADA0-D72E8BADC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1AD3CD-6BF4-432B-9F96-A539D084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BBFF7-B2F1-4183-A6B7-7285519F83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727542"/>
      </p:ext>
    </p:extLst>
  </p:cSld>
  <p:clrMapOvr>
    <a:masterClrMapping/>
  </p:clrMapOvr>
  <p:transition>
    <p:blinds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F79CE-3049-4B15-9EDA-D9933FB5F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ED3D500-6D6F-41B7-BC9F-A6B245352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2D596E1-B0C4-4ADB-9C24-5650E5CB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B899347-C697-4479-867E-A72148010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DA9A8-21C3-4EA7-92E1-78CD9E1D12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78107"/>
      </p:ext>
    </p:extLst>
  </p:cSld>
  <p:clrMapOvr>
    <a:masterClrMapping/>
  </p:clrMapOvr>
  <p:transition>
    <p:blinds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257633D-6909-40B4-9163-86B1284C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3B28980-D72F-4728-B609-A9D47F5D3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927E09C-F0FE-4A02-9C4E-770EB011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89E27-1189-4D2B-9382-5A704EE2B4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656487"/>
      </p:ext>
    </p:extLst>
  </p:cSld>
  <p:clrMapOvr>
    <a:masterClrMapping/>
  </p:clrMapOvr>
  <p:transition>
    <p:blinds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968C1-E1D0-4458-88FF-ED77747DC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BF5DE-3C89-47C1-BE4F-936C6F8C7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BB159-684D-4F13-A562-37BF1D00B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7F6298-B98A-42AE-BD25-9131C7CA7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5E3D2D-B757-474B-98A2-7C646CD4D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B32245-065F-4AEE-8B0F-356C4C00D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BD77A-FD6D-4521-B487-DF65E89588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70026"/>
      </p:ext>
    </p:extLst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E3D67-B75F-46E9-B89F-DD7B55EF36B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4F8B8-F2D2-4BAF-866F-1D0337738BD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2063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5BDFD-40FA-4DE9-9186-DAB37FC29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9651BC-08A6-40BB-953A-EF2A2BFCF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51BEDD-B418-4638-93FB-3C3E27DE0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3D0DC9-0B26-4C5B-86BE-2D48A9726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FD11DA-B1D4-4CCB-8A13-577E60A47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D7EA32-DB62-48F7-99F5-0C25AED9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08BD7-61C9-4BB8-A393-B0FB666DF3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797368"/>
      </p:ext>
    </p:extLst>
  </p:cSld>
  <p:clrMapOvr>
    <a:masterClrMapping/>
  </p:clrMapOvr>
  <p:transition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04D7E-22E6-46DC-A61D-18125F2D0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72DB9F-6C65-4600-AA6A-8DB5E9C687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8D63F-B5A9-441C-9C64-4CC72B0FC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CAA56-4C83-4B33-A8B9-1D97DC402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094D5-DAF3-46D7-99A1-2FC29B4CE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F7A9E-FD1D-476A-972F-AB809A694E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961820"/>
      </p:ext>
    </p:extLst>
  </p:cSld>
  <p:clrMapOvr>
    <a:masterClrMapping/>
  </p:clrMapOvr>
  <p:transition>
    <p:blinds dir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8557A4-003D-429E-AF54-E5CCEED712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47B7EE-F197-4478-875F-47699BBAA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F2D40-7598-4CA1-871D-12FD7E3B5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DA2AD-98F7-4B3F-8F75-E71C8D5B8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89D13-B2CA-4F51-BCB7-32126EF76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9A91F-D1EA-4402-BCC5-5BD759E2BA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736671"/>
      </p:ext>
    </p:extLst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C0010-6EBF-48CC-A09D-FC81D9C856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CB88C-6103-45D9-B68F-A25F049F4E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0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D3DB4-8A94-4892-85B4-16BC793B0D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85E11-0835-46FB-85E8-42597895F0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9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45AC99-C887-4091-A674-CEF8E4A523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5675CD-3218-4DAD-8172-2C98407B47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8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-6350" y="-6350"/>
            <a:ext cx="9144000" cy="6858000"/>
            <a:chOff x="0" y="0"/>
            <a:chExt cx="5760" cy="4320"/>
          </a:xfrm>
        </p:grpSpPr>
        <p:sp>
          <p:nvSpPr>
            <p:cNvPr id="1032" name="Rectangle 8" descr="019h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blipFill dpi="0" rotWithShape="1">
              <a:blip r:embed="rId14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3" name="Rectangle 9" descr="019b"/>
            <p:cNvSpPr>
              <a:spLocks noChangeArrowheads="1"/>
            </p:cNvSpPr>
            <p:nvPr/>
          </p:nvSpPr>
          <p:spPr bwMode="auto">
            <a:xfrm>
              <a:off x="0" y="0"/>
              <a:ext cx="5760" cy="384"/>
            </a:xfrm>
            <a:prstGeom prst="rect">
              <a:avLst/>
            </a:prstGeom>
            <a:blipFill dpi="0" rotWithShape="1">
              <a:blip r:embed="rId15">
                <a:alphaModFix amt="84000"/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>
              <a:off x="0" y="210"/>
              <a:ext cx="1440" cy="173"/>
            </a:xfrm>
            <a:prstGeom prst="homePlate">
              <a:avLst>
                <a:gd name="adj" fmla="val 213680"/>
              </a:avLst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104" y="296"/>
              <a:ext cx="4656" cy="8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-6350" y="-635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0066"/>
                </a:solidFill>
                <a:latin typeface="Amazone" pitchFamily="34" charset="0"/>
              </a:rPr>
              <a:t> Ti</a:t>
            </a:r>
            <a:r>
              <a:rPr lang="en-US" b="1">
                <a:solidFill>
                  <a:srgbClr val="FF0066"/>
                </a:solidFill>
              </a:rPr>
              <a:t>ết 30</a:t>
            </a:r>
          </a:p>
        </p:txBody>
      </p:sp>
    </p:spTree>
    <p:extLst>
      <p:ext uri="{BB962C8B-B14F-4D97-AF65-F5344CB8AC3E}">
        <p14:creationId xmlns:p14="http://schemas.microsoft.com/office/powerpoint/2010/main" val="128901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BC17600-0BEA-408A-99FF-96005A961550}" type="datetimeFigureOut">
              <a:rPr lang="vi-VN" smtClean="0"/>
              <a:pPr/>
              <a:t>03/08/2022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5480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9B38D5-A89F-4C72-A728-0DBA7E4D7144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8/3/2022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Bùi Thị Tuyết- SP hoá k34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2E5667-30CC-4C61-AEF9-C79EEF8644F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829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</p:sldLayoutIdLst>
  <p:hf hdr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3C9D4467-A9DD-484C-8191-21B0D4B90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6EBC7991-4723-47A9-BEFC-3B9AA5FA67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26B1B-2BF9-4BF0-B862-6CAB9A0A9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0684B-1F8C-47B2-AF8D-0B5FD8884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7485C-F676-4098-BA5A-6293EC8F7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EEFFE4-4CD0-44C6-8488-EACFADD2E9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41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>
    <p:blinds dir="vert"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hyperlink" Target="CLIP%20CID%20H2SO4%20DAC%20VA%20CU.jpg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clip%20TN%20dduong%20va%20H2SO4%20DAC.mp4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5.xml"/><Relationship Id="rId4" Type="http://schemas.openxmlformats.org/officeDocument/2006/relationships/hyperlink" Target="mot%20so%20acid%20quan%20trong/clip%20TN%20dduong%20va%20H2SO4%20DAC.mp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www.thoiaotrang.com/images/rose1.gif" TargetMode="Externa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://www.thoiaotrang.com/images/rose1.gif" TargetMode="Externa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clip%20pha%20loang%20acid%20dac.jpg" TargetMode="External"/><Relationship Id="rId2" Type="http://schemas.openxmlformats.org/officeDocument/2006/relationships/hyperlink" Target="mot%20so%20acid%20quan%20trong/clip%20pha%20loang%20acid%20dac.jpg" TargetMode="Externa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>
            <a:extLst>
              <a:ext uri="{FF2B5EF4-FFF2-40B4-BE49-F238E27FC236}">
                <a16:creationId xmlns:a16="http://schemas.microsoft.com/office/drawing/2014/main" id="{644110A0-D09D-479C-AB0E-BAC735B2E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410200"/>
            <a:ext cx="4953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 HỌC 9</a:t>
            </a:r>
          </a:p>
        </p:txBody>
      </p:sp>
    </p:spTree>
    <p:extLst>
      <p:ext uri="{BB962C8B-B14F-4D97-AF65-F5344CB8AC3E}">
        <p14:creationId xmlns:p14="http://schemas.microsoft.com/office/powerpoint/2010/main" val="2296672973"/>
      </p:ext>
    </p:extLst>
  </p:cSld>
  <p:clrMapOvr>
    <a:masterClrMapping/>
  </p:clrMapOvr>
  <p:transition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143000" y="-1025"/>
            <a:ext cx="434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II.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chất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hoá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-118621" y="609825"/>
            <a:ext cx="85728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itchFamily="18" charset="0"/>
              </a:rPr>
              <a:t>      1. </a:t>
            </a:r>
            <a:r>
              <a:rPr lang="en-US" sz="3200" u="sng" dirty="0">
                <a:solidFill>
                  <a:srgbClr val="FFC000"/>
                </a:solidFill>
                <a:latin typeface="Times New Roman" pitchFamily="18" charset="0"/>
              </a:rPr>
              <a:t>TCHH </a:t>
            </a:r>
            <a:r>
              <a:rPr lang="en-US" sz="3200" u="sng" dirty="0" err="1">
                <a:solidFill>
                  <a:srgbClr val="FFC000"/>
                </a:solidFill>
                <a:latin typeface="Times New Roman" pitchFamily="18" charset="0"/>
              </a:rPr>
              <a:t>của</a:t>
            </a:r>
            <a:r>
              <a:rPr lang="en-US" sz="3200" u="sng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C000"/>
                </a:solidFill>
                <a:latin typeface="Times New Roman" pitchFamily="18" charset="0"/>
              </a:rPr>
              <a:t>dd</a:t>
            </a:r>
            <a:r>
              <a:rPr lang="en-US" sz="3200" u="sng" dirty="0">
                <a:solidFill>
                  <a:srgbClr val="FFC000"/>
                </a:solidFill>
                <a:latin typeface="Times New Roman" pitchFamily="18" charset="0"/>
              </a:rPr>
              <a:t> sulfuric acid </a:t>
            </a:r>
            <a:r>
              <a:rPr lang="en-US" sz="3200" u="sng" dirty="0" err="1">
                <a:solidFill>
                  <a:srgbClr val="FFC000"/>
                </a:solidFill>
                <a:latin typeface="Times New Roman" pitchFamily="18" charset="0"/>
              </a:rPr>
              <a:t>loãng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311727" y="1660630"/>
            <a:ext cx="86490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</a:rPr>
              <a:t>a) TN 1: </a:t>
            </a:r>
            <a:r>
              <a:rPr lang="en-US" sz="3200" dirty="0" err="1">
                <a:latin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quỳ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tím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chuyển</a:t>
            </a:r>
            <a:r>
              <a:rPr lang="en-US" sz="3200" dirty="0">
                <a:latin typeface="Times New Roman" pitchFamily="18" charset="0"/>
              </a:rPr>
              <a:t> sang </a:t>
            </a:r>
            <a:r>
              <a:rPr lang="en-US" sz="3200" dirty="0" err="1">
                <a:latin typeface="Times New Roman" pitchFamily="18" charset="0"/>
              </a:rPr>
              <a:t>màu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đỏ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277718" y="2272656"/>
            <a:ext cx="83442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</a:rPr>
              <a:t>b) TN 2: Zn  +  H</a:t>
            </a:r>
            <a:r>
              <a:rPr lang="en-US" sz="3200" baseline="-25000" dirty="0">
                <a:latin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</a:rPr>
              <a:t>SO</a:t>
            </a:r>
            <a:r>
              <a:rPr lang="en-US" sz="3200" baseline="-25000" dirty="0">
                <a:latin typeface="Times New Roman" pitchFamily="18" charset="0"/>
              </a:rPr>
              <a:t>4</a:t>
            </a:r>
            <a:r>
              <a:rPr lang="en-US" sz="3200" dirty="0">
                <a:latin typeface="Times New Roman" pitchFamily="18" charset="0"/>
              </a:rPr>
              <a:t>         </a:t>
            </a:r>
            <a:r>
              <a:rPr lang="en-US" sz="3200" dirty="0">
                <a:latin typeface="Times New Roman" pitchFamily="18" charset="0"/>
                <a:sym typeface="Wingdings"/>
              </a:rPr>
              <a:t>ZnSO</a:t>
            </a:r>
            <a:r>
              <a:rPr lang="en-US" sz="3200" baseline="-25000" dirty="0">
                <a:latin typeface="Times New Roman" pitchFamily="18" charset="0"/>
                <a:sym typeface="Wingdings"/>
              </a:rPr>
              <a:t>4</a:t>
            </a:r>
            <a:r>
              <a:rPr lang="en-US" sz="3200" dirty="0">
                <a:latin typeface="Times New Roman" pitchFamily="18" charset="0"/>
                <a:sym typeface="Wingdings"/>
              </a:rPr>
              <a:t>  +  H</a:t>
            </a:r>
            <a:r>
              <a:rPr lang="en-US" sz="3200" baseline="-25000" dirty="0">
                <a:latin typeface="Times New Roman" pitchFamily="18" charset="0"/>
                <a:sym typeface="Wingdings"/>
              </a:rPr>
              <a:t>2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277718" y="2700925"/>
            <a:ext cx="9067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</a:rPr>
              <a:t>c) TN 3: H</a:t>
            </a:r>
            <a:r>
              <a:rPr lang="en-US" sz="3200" baseline="-25000" dirty="0">
                <a:latin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</a:rPr>
              <a:t>SO</a:t>
            </a:r>
            <a:r>
              <a:rPr lang="en-US" sz="3200" baseline="-25000" dirty="0">
                <a:latin typeface="Times New Roman" pitchFamily="18" charset="0"/>
              </a:rPr>
              <a:t>4</a:t>
            </a:r>
            <a:r>
              <a:rPr lang="en-US" sz="3200" dirty="0">
                <a:latin typeface="Times New Roman" pitchFamily="18" charset="0"/>
              </a:rPr>
              <a:t> + Cu(OH)</a:t>
            </a:r>
            <a:r>
              <a:rPr lang="en-US" sz="3200" baseline="-25000" dirty="0">
                <a:latin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</a:rPr>
              <a:t>         </a:t>
            </a:r>
            <a:r>
              <a:rPr lang="en-US" sz="3200" dirty="0">
                <a:latin typeface="Times New Roman" pitchFamily="18" charset="0"/>
                <a:sym typeface="Wingdings"/>
              </a:rPr>
              <a:t>CuSO</a:t>
            </a:r>
            <a:r>
              <a:rPr lang="en-US" sz="3200" baseline="-25000" dirty="0">
                <a:latin typeface="Times New Roman" pitchFamily="18" charset="0"/>
                <a:sym typeface="Wingdings"/>
              </a:rPr>
              <a:t>4</a:t>
            </a:r>
            <a:r>
              <a:rPr lang="en-US" sz="3200" dirty="0">
                <a:latin typeface="Times New Roman" pitchFamily="18" charset="0"/>
                <a:sym typeface="Wingdings"/>
              </a:rPr>
              <a:t> + 2H</a:t>
            </a:r>
            <a:r>
              <a:rPr lang="en-US" sz="3200" baseline="-25000" dirty="0">
                <a:latin typeface="Times New Roman" pitchFamily="18" charset="0"/>
                <a:sym typeface="Wingdings"/>
              </a:rPr>
              <a:t>2</a:t>
            </a:r>
            <a:r>
              <a:rPr lang="en-US" sz="3200" dirty="0">
                <a:latin typeface="Times New Roman" pitchFamily="18" charset="0"/>
                <a:sym typeface="Wingdings"/>
              </a:rPr>
              <a:t>O 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311727" y="3223364"/>
            <a:ext cx="815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latin typeface="Times New Roman" pitchFamily="18" charset="0"/>
              </a:rPr>
              <a:t>d) TN 4: H</a:t>
            </a:r>
            <a:r>
              <a:rPr lang="en-US" sz="3200" baseline="-25000" dirty="0">
                <a:latin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</a:rPr>
              <a:t>SO</a:t>
            </a:r>
            <a:r>
              <a:rPr lang="en-US" sz="3200" baseline="-25000" dirty="0">
                <a:latin typeface="Times New Roman" pitchFamily="18" charset="0"/>
              </a:rPr>
              <a:t>4</a:t>
            </a:r>
            <a:r>
              <a:rPr lang="en-US" sz="3200" dirty="0">
                <a:latin typeface="Times New Roman" pitchFamily="18" charset="0"/>
              </a:rPr>
              <a:t> + </a:t>
            </a:r>
            <a:r>
              <a:rPr lang="en-US" sz="3200" dirty="0" err="1">
                <a:latin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</a:rPr>
              <a:t>       CaSO</a:t>
            </a:r>
            <a:r>
              <a:rPr lang="en-US" sz="3200" baseline="-25000" dirty="0">
                <a:latin typeface="Times New Roman" pitchFamily="18" charset="0"/>
              </a:rPr>
              <a:t>4</a:t>
            </a:r>
            <a:r>
              <a:rPr lang="en-US" sz="3200" dirty="0">
                <a:latin typeface="Times New Roman" pitchFamily="18" charset="0"/>
              </a:rPr>
              <a:t> + H</a:t>
            </a:r>
            <a:r>
              <a:rPr lang="en-US" sz="3200" baseline="-25000" dirty="0">
                <a:latin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</a:rPr>
              <a:t>O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699711" y="4024097"/>
            <a:ext cx="7086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Gốc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tạo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muối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của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H</a:t>
            </a:r>
            <a:r>
              <a:rPr lang="en-US" sz="3200" baseline="-250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2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SO</a:t>
            </a:r>
            <a:r>
              <a:rPr lang="en-US" sz="3200" baseline="-250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4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là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 :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5654742" y="4114800"/>
            <a:ext cx="28103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= SO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( sulfate)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9212" y="3929710"/>
            <a:ext cx="468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  <a:sym typeface="Wingdings"/>
              </a:rPr>
              <a:t>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4177354" y="2542238"/>
            <a:ext cx="4764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>
            <a:off x="4177355" y="4350048"/>
            <a:ext cx="4764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>
            <a:off x="4243011" y="3581400"/>
            <a:ext cx="4764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5009969" y="2993312"/>
            <a:ext cx="4764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00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61769" y="267529"/>
            <a:ext cx="85728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</a:rPr>
              <a:t>      1. </a:t>
            </a:r>
            <a:r>
              <a:rPr lang="en-US" sz="3200" u="sng" dirty="0">
                <a:latin typeface="Times New Roman" pitchFamily="18" charset="0"/>
              </a:rPr>
              <a:t>TCHH </a:t>
            </a:r>
            <a:r>
              <a:rPr lang="en-US" sz="3200" u="sng" dirty="0" err="1">
                <a:latin typeface="Times New Roman" pitchFamily="18" charset="0"/>
              </a:rPr>
              <a:t>của</a:t>
            </a:r>
            <a:r>
              <a:rPr lang="en-US" sz="3200" u="sng" dirty="0">
                <a:latin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</a:rPr>
              <a:t>dd</a:t>
            </a:r>
            <a:r>
              <a:rPr lang="en-US" sz="3200" u="sng" dirty="0">
                <a:latin typeface="Times New Roman" pitchFamily="18" charset="0"/>
              </a:rPr>
              <a:t>  sulfuric acid  </a:t>
            </a:r>
            <a:r>
              <a:rPr lang="en-US" sz="3200" u="sng" dirty="0" err="1">
                <a:latin typeface="Times New Roman" pitchFamily="18" charset="0"/>
              </a:rPr>
              <a:t>loãng</a:t>
            </a:r>
            <a:r>
              <a:rPr lang="en-US" sz="3200" dirty="0">
                <a:latin typeface="Times New Roman" pitchFamily="18" charset="0"/>
              </a:rPr>
              <a:t>:</a:t>
            </a:r>
          </a:p>
        </p:txBody>
      </p:sp>
      <p:grpSp>
        <p:nvGrpSpPr>
          <p:cNvPr id="20497" name="Group 17"/>
          <p:cNvGrpSpPr>
            <a:grpSpLocks/>
          </p:cNvGrpSpPr>
          <p:nvPr/>
        </p:nvGrpSpPr>
        <p:grpSpPr bwMode="auto">
          <a:xfrm>
            <a:off x="848724" y="1279902"/>
            <a:ext cx="7848600" cy="3447296"/>
            <a:chOff x="446" y="2196"/>
            <a:chExt cx="4944" cy="1785"/>
          </a:xfrm>
        </p:grpSpPr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446" y="2196"/>
              <a:ext cx="4944" cy="1785"/>
            </a:xfrm>
            <a:prstGeom prst="rect">
              <a:avLst/>
            </a:prstGeom>
            <a:noFill/>
            <a:ln w="57150" cmpd="thinThick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457200" indent="-457200">
                <a:buFont typeface="Wingdings" pitchFamily="2" charset="2"/>
                <a:buChar char="Ø"/>
              </a:pPr>
              <a:r>
                <a:rPr lang="en-US" sz="28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Dung </a:t>
              </a:r>
              <a:r>
                <a:rPr lang="en-US" sz="2800" dirty="0" err="1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dịch</a:t>
              </a:r>
              <a:r>
                <a:rPr lang="en-US" sz="28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 H</a:t>
              </a:r>
              <a:r>
                <a:rPr lang="en-US" sz="2800" baseline="-250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2</a:t>
              </a:r>
              <a:r>
                <a:rPr lang="en-US" sz="28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SO</a:t>
              </a:r>
              <a:r>
                <a:rPr lang="en-US" sz="2800" baseline="-250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4</a:t>
              </a:r>
              <a:r>
                <a:rPr lang="en-US" sz="28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làm</a:t>
              </a:r>
              <a:r>
                <a:rPr lang="en-US" sz="28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đổi</a:t>
              </a:r>
              <a:r>
                <a:rPr lang="en-US" sz="28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màu</a:t>
              </a:r>
              <a:r>
                <a:rPr lang="en-US" sz="28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quỳ</a:t>
              </a:r>
              <a:r>
                <a:rPr lang="en-US" sz="28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tím</a:t>
              </a:r>
              <a:r>
                <a:rPr lang="en-US" sz="28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thành</a:t>
              </a:r>
              <a:r>
                <a:rPr lang="en-US" sz="28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đỏ</a:t>
              </a:r>
              <a:r>
                <a:rPr lang="en-US" sz="2800" b="1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.</a:t>
              </a:r>
            </a:p>
            <a:p>
              <a:pPr marL="457200" indent="-457200">
                <a:buFont typeface="Wingdings" pitchFamily="2" charset="2"/>
                <a:buChar char="Ø"/>
              </a:pPr>
              <a:r>
                <a:rPr lang="en-US" sz="28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H</a:t>
              </a:r>
              <a:r>
                <a:rPr lang="en-US" sz="2800" baseline="-250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2</a:t>
              </a:r>
              <a:r>
                <a:rPr lang="en-US" sz="28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SO</a:t>
              </a:r>
              <a:r>
                <a:rPr lang="en-US" sz="2800" baseline="-250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4</a:t>
              </a:r>
              <a:r>
                <a:rPr lang="en-US" sz="28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+ </a:t>
              </a:r>
              <a:r>
                <a:rPr lang="en-US" sz="2800" dirty="0" err="1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kim</a:t>
              </a:r>
              <a:r>
                <a:rPr lang="en-US" sz="28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loại</a:t>
              </a:r>
              <a:r>
                <a:rPr lang="en-US" sz="28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        </a:t>
              </a:r>
              <a:r>
                <a:rPr lang="en-US" sz="2800" dirty="0" err="1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muối</a:t>
              </a:r>
              <a:r>
                <a:rPr lang="en-US" sz="28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 sulfate + H</a:t>
              </a:r>
              <a:r>
                <a:rPr lang="en-US" sz="2800" baseline="-250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2 </a:t>
              </a:r>
              <a:endParaRPr lang="en-US" sz="28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endParaRPr>
            </a:p>
            <a:p>
              <a:r>
                <a:rPr lang="en-US" sz="2800" dirty="0">
                  <a:solidFill>
                    <a:srgbClr val="FFFF00"/>
                  </a:solidFill>
                </a:rPr>
                <a:t>                    </a:t>
              </a:r>
              <a:r>
                <a:rPr lang="en-US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trừ</a:t>
              </a:r>
              <a:r>
                <a:rPr lang="en-US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Cu, Ag…)</a:t>
              </a:r>
            </a:p>
            <a:p>
              <a:r>
                <a:rPr lang="en-US" sz="2600" dirty="0" err="1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vd</a:t>
              </a:r>
              <a:r>
                <a:rPr lang="en-US" sz="2600" dirty="0">
                  <a:solidFill>
                    <a:srgbClr val="92D050"/>
                  </a:solidFill>
                  <a:latin typeface="Times New Roman" pitchFamily="18" charset="0"/>
                </a:rPr>
                <a:t>: H</a:t>
              </a:r>
              <a:r>
                <a:rPr lang="en-US" sz="2600" baseline="-25000" dirty="0">
                  <a:solidFill>
                    <a:srgbClr val="92D050"/>
                  </a:solidFill>
                  <a:latin typeface="Times New Roman" pitchFamily="18" charset="0"/>
                </a:rPr>
                <a:t>2</a:t>
              </a:r>
              <a:r>
                <a:rPr lang="en-US" sz="2600" dirty="0">
                  <a:solidFill>
                    <a:srgbClr val="92D050"/>
                  </a:solidFill>
                  <a:latin typeface="Times New Roman" pitchFamily="18" charset="0"/>
                </a:rPr>
                <a:t>SO</a:t>
              </a:r>
              <a:r>
                <a:rPr lang="en-US" sz="2600" baseline="-25000" dirty="0">
                  <a:solidFill>
                    <a:srgbClr val="92D050"/>
                  </a:solidFill>
                  <a:latin typeface="Times New Roman" pitchFamily="18" charset="0"/>
                </a:rPr>
                <a:t>4</a:t>
              </a:r>
              <a:r>
                <a:rPr lang="en-US" sz="2600" dirty="0">
                  <a:solidFill>
                    <a:srgbClr val="92D050"/>
                  </a:solidFill>
                  <a:latin typeface="Times New Roman" pitchFamily="18" charset="0"/>
                </a:rPr>
                <a:t>  +  Zn          </a:t>
              </a:r>
              <a:r>
                <a:rPr lang="en-US" sz="2600" dirty="0">
                  <a:solidFill>
                    <a:srgbClr val="92D050"/>
                  </a:solidFill>
                  <a:latin typeface="Times New Roman" pitchFamily="18" charset="0"/>
                  <a:sym typeface="Wingdings"/>
                </a:rPr>
                <a:t>ZnSO</a:t>
              </a:r>
              <a:r>
                <a:rPr lang="en-US" sz="2600" baseline="-25000" dirty="0">
                  <a:solidFill>
                    <a:srgbClr val="92D050"/>
                  </a:solidFill>
                  <a:latin typeface="Times New Roman" pitchFamily="18" charset="0"/>
                  <a:sym typeface="Wingdings"/>
                </a:rPr>
                <a:t>4</a:t>
              </a:r>
              <a:r>
                <a:rPr lang="en-US" sz="2600" dirty="0">
                  <a:solidFill>
                    <a:srgbClr val="92D050"/>
                  </a:solidFill>
                  <a:latin typeface="Times New Roman" pitchFamily="18" charset="0"/>
                  <a:sym typeface="Wingdings"/>
                </a:rPr>
                <a:t>  +  H</a:t>
              </a:r>
              <a:r>
                <a:rPr lang="en-US" sz="2600" baseline="-25000" dirty="0">
                  <a:solidFill>
                    <a:srgbClr val="92D050"/>
                  </a:solidFill>
                  <a:latin typeface="Times New Roman" pitchFamily="18" charset="0"/>
                  <a:sym typeface="Wingdings"/>
                </a:rPr>
                <a:t>2</a:t>
              </a:r>
              <a:endParaRPr lang="en-US" sz="26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457200" indent="-457200">
                <a:buFont typeface="Wingdings" pitchFamily="2" charset="2"/>
                <a:buChar char="Ø"/>
              </a:pPr>
              <a:r>
                <a:rPr lang="en-US" sz="28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H</a:t>
              </a:r>
              <a:r>
                <a:rPr lang="en-US" sz="2800" baseline="-250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2</a:t>
              </a:r>
              <a:r>
                <a:rPr lang="en-US" sz="28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SO</a:t>
              </a:r>
              <a:r>
                <a:rPr lang="en-US" sz="2800" baseline="-250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4</a:t>
              </a:r>
              <a:r>
                <a:rPr lang="en-US" sz="28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  + base         </a:t>
              </a:r>
              <a:r>
                <a:rPr lang="en-US" sz="2800" dirty="0" err="1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muối</a:t>
              </a:r>
              <a:r>
                <a:rPr lang="en-US" sz="28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 sulfate + </a:t>
              </a:r>
              <a:r>
                <a:rPr lang="en-US" sz="2800" dirty="0" err="1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nước</a:t>
              </a:r>
              <a:r>
                <a:rPr lang="en-US" sz="28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.</a:t>
              </a:r>
            </a:p>
            <a:p>
              <a:r>
                <a:rPr lang="en-US" sz="2600" dirty="0" err="1">
                  <a:solidFill>
                    <a:srgbClr val="92D050"/>
                  </a:solidFill>
                  <a:latin typeface="Times New Roman" pitchFamily="18" charset="0"/>
                </a:rPr>
                <a:t>vd</a:t>
              </a:r>
              <a:r>
                <a:rPr lang="en-US" sz="2600" dirty="0">
                  <a:solidFill>
                    <a:srgbClr val="92D050"/>
                  </a:solidFill>
                  <a:latin typeface="Times New Roman" pitchFamily="18" charset="0"/>
                </a:rPr>
                <a:t>: H</a:t>
              </a:r>
              <a:r>
                <a:rPr lang="en-US" sz="2600" baseline="-25000" dirty="0">
                  <a:solidFill>
                    <a:srgbClr val="92D050"/>
                  </a:solidFill>
                  <a:latin typeface="Times New Roman" pitchFamily="18" charset="0"/>
                </a:rPr>
                <a:t>2</a:t>
              </a:r>
              <a:r>
                <a:rPr lang="en-US" sz="2600" dirty="0">
                  <a:solidFill>
                    <a:srgbClr val="92D050"/>
                  </a:solidFill>
                  <a:latin typeface="Times New Roman" pitchFamily="18" charset="0"/>
                </a:rPr>
                <a:t>SO</a:t>
              </a:r>
              <a:r>
                <a:rPr lang="en-US" sz="2600" baseline="-25000" dirty="0">
                  <a:solidFill>
                    <a:srgbClr val="92D050"/>
                  </a:solidFill>
                  <a:latin typeface="Times New Roman" pitchFamily="18" charset="0"/>
                </a:rPr>
                <a:t>4</a:t>
              </a:r>
              <a:r>
                <a:rPr lang="en-US" sz="2600" dirty="0">
                  <a:solidFill>
                    <a:srgbClr val="92D050"/>
                  </a:solidFill>
                  <a:latin typeface="Times New Roman" pitchFamily="18" charset="0"/>
                </a:rPr>
                <a:t>  + Cu(OH)</a:t>
              </a:r>
              <a:r>
                <a:rPr lang="en-US" sz="2600" baseline="-25000" dirty="0">
                  <a:solidFill>
                    <a:srgbClr val="92D050"/>
                  </a:solidFill>
                  <a:latin typeface="Times New Roman" pitchFamily="18" charset="0"/>
                </a:rPr>
                <a:t>2</a:t>
              </a:r>
              <a:r>
                <a:rPr lang="en-US" sz="2600" dirty="0">
                  <a:solidFill>
                    <a:srgbClr val="92D050"/>
                  </a:solidFill>
                  <a:latin typeface="Times New Roman" pitchFamily="18" charset="0"/>
                </a:rPr>
                <a:t>         </a:t>
              </a:r>
              <a:r>
                <a:rPr lang="en-US" sz="2600" dirty="0">
                  <a:solidFill>
                    <a:srgbClr val="92D050"/>
                  </a:solidFill>
                  <a:latin typeface="Times New Roman" pitchFamily="18" charset="0"/>
                  <a:sym typeface="Wingdings"/>
                </a:rPr>
                <a:t>CuSO</a:t>
              </a:r>
              <a:r>
                <a:rPr lang="en-US" sz="2600" baseline="-25000" dirty="0">
                  <a:solidFill>
                    <a:srgbClr val="92D050"/>
                  </a:solidFill>
                  <a:latin typeface="Times New Roman" pitchFamily="18" charset="0"/>
                  <a:sym typeface="Wingdings"/>
                </a:rPr>
                <a:t>4</a:t>
              </a:r>
              <a:r>
                <a:rPr lang="en-US" sz="2600" dirty="0">
                  <a:solidFill>
                    <a:srgbClr val="92D050"/>
                  </a:solidFill>
                  <a:latin typeface="Times New Roman" pitchFamily="18" charset="0"/>
                  <a:sym typeface="Wingdings"/>
                </a:rPr>
                <a:t> + 2H</a:t>
              </a:r>
              <a:r>
                <a:rPr lang="en-US" sz="2600" baseline="-25000" dirty="0">
                  <a:solidFill>
                    <a:srgbClr val="92D050"/>
                  </a:solidFill>
                  <a:latin typeface="Times New Roman" pitchFamily="18" charset="0"/>
                  <a:sym typeface="Wingdings"/>
                </a:rPr>
                <a:t>2</a:t>
              </a:r>
              <a:r>
                <a:rPr lang="en-US" sz="2600" dirty="0">
                  <a:solidFill>
                    <a:srgbClr val="92D050"/>
                  </a:solidFill>
                  <a:latin typeface="Times New Roman" pitchFamily="18" charset="0"/>
                  <a:sym typeface="Wingdings"/>
                </a:rPr>
                <a:t>O</a:t>
              </a:r>
              <a:endParaRPr lang="en-US" sz="2600" dirty="0">
                <a:solidFill>
                  <a:srgbClr val="92D050"/>
                </a:solidFill>
                <a:latin typeface="Times New Roman" pitchFamily="18" charset="0"/>
              </a:endParaRPr>
            </a:p>
            <a:p>
              <a:pPr marL="457200" indent="-457200">
                <a:buFont typeface="Wingdings" pitchFamily="2" charset="2"/>
                <a:buChar char="Ø"/>
              </a:pPr>
              <a:r>
                <a:rPr lang="en-US" sz="28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H</a:t>
              </a:r>
              <a:r>
                <a:rPr lang="en-US" sz="2800" baseline="-250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2</a:t>
              </a:r>
              <a:r>
                <a:rPr lang="en-US" sz="28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SO</a:t>
              </a:r>
              <a:r>
                <a:rPr lang="en-US" sz="2800" baseline="-250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4</a:t>
              </a:r>
              <a:r>
                <a:rPr lang="en-US" sz="28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   +  basic oxide       </a:t>
              </a:r>
              <a:r>
                <a:rPr lang="en-US" sz="2800" dirty="0" err="1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muối</a:t>
              </a:r>
              <a:r>
                <a:rPr lang="en-US" sz="28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 sulfate + </a:t>
              </a:r>
              <a:r>
                <a:rPr lang="en-US" sz="2800" dirty="0" err="1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nước</a:t>
              </a:r>
              <a:r>
                <a:rPr lang="en-US" sz="28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.</a:t>
              </a:r>
            </a:p>
            <a:p>
              <a:r>
                <a:rPr lang="en-US" sz="2600" dirty="0" err="1">
                  <a:solidFill>
                    <a:srgbClr val="92D050"/>
                  </a:solidFill>
                  <a:latin typeface="Times New Roman" pitchFamily="18" charset="0"/>
                </a:rPr>
                <a:t>vd</a:t>
              </a:r>
              <a:r>
                <a:rPr lang="en-US" sz="2600" dirty="0">
                  <a:solidFill>
                    <a:srgbClr val="92D050"/>
                  </a:solidFill>
                  <a:latin typeface="Times New Roman" pitchFamily="18" charset="0"/>
                </a:rPr>
                <a:t>: H</a:t>
              </a:r>
              <a:r>
                <a:rPr lang="en-US" sz="2600" baseline="-25000" dirty="0">
                  <a:solidFill>
                    <a:srgbClr val="92D050"/>
                  </a:solidFill>
                  <a:latin typeface="Times New Roman" pitchFamily="18" charset="0"/>
                </a:rPr>
                <a:t>2</a:t>
              </a:r>
              <a:r>
                <a:rPr lang="en-US" sz="2600" dirty="0">
                  <a:solidFill>
                    <a:srgbClr val="92D050"/>
                  </a:solidFill>
                  <a:latin typeface="Times New Roman" pitchFamily="18" charset="0"/>
                </a:rPr>
                <a:t>SO</a:t>
              </a:r>
              <a:r>
                <a:rPr lang="en-US" sz="2600" baseline="-25000" dirty="0">
                  <a:solidFill>
                    <a:srgbClr val="92D050"/>
                  </a:solidFill>
                  <a:latin typeface="Times New Roman" pitchFamily="18" charset="0"/>
                </a:rPr>
                <a:t>4</a:t>
              </a:r>
              <a:r>
                <a:rPr lang="en-US" sz="2600" dirty="0">
                  <a:solidFill>
                    <a:srgbClr val="92D050"/>
                  </a:solidFill>
                  <a:latin typeface="Times New Roman" pitchFamily="18" charset="0"/>
                </a:rPr>
                <a:t> + </a:t>
              </a:r>
              <a:r>
                <a:rPr lang="en-US" sz="2600" dirty="0" err="1">
                  <a:solidFill>
                    <a:srgbClr val="92D050"/>
                  </a:solidFill>
                  <a:latin typeface="Times New Roman" pitchFamily="18" charset="0"/>
                </a:rPr>
                <a:t>CaO</a:t>
              </a:r>
              <a:r>
                <a:rPr lang="en-US" sz="2600" dirty="0">
                  <a:solidFill>
                    <a:srgbClr val="92D050"/>
                  </a:solidFill>
                  <a:latin typeface="Times New Roman" pitchFamily="18" charset="0"/>
                </a:rPr>
                <a:t>        CaSO</a:t>
              </a:r>
              <a:r>
                <a:rPr lang="en-US" sz="2600" baseline="-25000" dirty="0">
                  <a:solidFill>
                    <a:srgbClr val="92D050"/>
                  </a:solidFill>
                  <a:latin typeface="Times New Roman" pitchFamily="18" charset="0"/>
                </a:rPr>
                <a:t>4</a:t>
              </a:r>
              <a:r>
                <a:rPr lang="en-US" sz="2600" dirty="0">
                  <a:solidFill>
                    <a:srgbClr val="92D050"/>
                  </a:solidFill>
                  <a:latin typeface="Times New Roman" pitchFamily="18" charset="0"/>
                </a:rPr>
                <a:t> + H</a:t>
              </a:r>
              <a:r>
                <a:rPr lang="en-US" sz="2600" baseline="-25000" dirty="0">
                  <a:solidFill>
                    <a:srgbClr val="92D050"/>
                  </a:solidFill>
                  <a:latin typeface="Times New Roman" pitchFamily="18" charset="0"/>
                </a:rPr>
                <a:t>2</a:t>
              </a:r>
              <a:r>
                <a:rPr lang="en-US" sz="2600" dirty="0">
                  <a:solidFill>
                    <a:srgbClr val="92D050"/>
                  </a:solidFill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20490" name="Line 10"/>
            <p:cNvSpPr>
              <a:spLocks noChangeShapeType="1"/>
            </p:cNvSpPr>
            <p:nvPr/>
          </p:nvSpPr>
          <p:spPr bwMode="auto">
            <a:xfrm>
              <a:off x="2461" y="2551"/>
              <a:ext cx="24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800">
                <a:solidFill>
                  <a:prstClr val="black"/>
                </a:solidFill>
              </a:endParaRPr>
            </a:p>
          </p:txBody>
        </p:sp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>
              <a:off x="2918" y="36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800">
                <a:solidFill>
                  <a:prstClr val="black"/>
                </a:solidFill>
              </a:endParaRPr>
            </a:p>
          </p:txBody>
        </p:sp>
      </p:grp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152038" y="2179637"/>
            <a:ext cx="685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84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 i="1" dirty="0">
                <a:solidFill>
                  <a:srgbClr val="FF0000"/>
                </a:solidFill>
                <a:latin typeface=".VnTime" pitchFamily="34" charset="0"/>
                <a:sym typeface="Wingdings" pitchFamily="2" charset="2"/>
              </a:rPr>
              <a:t></a:t>
            </a: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3693751" y="3429000"/>
            <a:ext cx="4764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3346646" y="4343400"/>
            <a:ext cx="4764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3295669" y="2743200"/>
            <a:ext cx="4764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74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6" grpId="0"/>
      <p:bldP spid="20496" grpId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32959" y="2133600"/>
            <a:ext cx="8311344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2. </a:t>
            </a:r>
            <a:r>
              <a:rPr lang="en-US" sz="3200" dirty="0" err="1">
                <a:latin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hóa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</a:rPr>
              <a:t> H</a:t>
            </a:r>
            <a:r>
              <a:rPr lang="en-US" sz="3200" baseline="-25000" dirty="0">
                <a:latin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</a:rPr>
              <a:t>SO</a:t>
            </a:r>
            <a:r>
              <a:rPr lang="en-US" sz="3200" baseline="-25000" dirty="0">
                <a:latin typeface="Times New Roman" pitchFamily="18" charset="0"/>
              </a:rPr>
              <a:t>4 </a:t>
            </a:r>
            <a:r>
              <a:rPr lang="en-US" sz="3200" dirty="0" err="1">
                <a:latin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hóa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riêng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673448" y="378619"/>
            <a:ext cx="6706864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</a:rPr>
              <a:t>SUlFURIC</a:t>
            </a:r>
            <a:r>
              <a:rPr lang="en-US" sz="3200" dirty="0">
                <a:latin typeface="Times New Roman" pitchFamily="18" charset="0"/>
              </a:rPr>
              <a:t> ACID( H</a:t>
            </a:r>
            <a:r>
              <a:rPr lang="en-US" sz="3200" baseline="-25000" dirty="0">
                <a:latin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</a:rPr>
              <a:t>SO</a:t>
            </a:r>
            <a:r>
              <a:rPr lang="en-US" sz="3200" baseline="-25000" dirty="0">
                <a:latin typeface="Times New Roman" pitchFamily="18" charset="0"/>
              </a:rPr>
              <a:t>4 </a:t>
            </a:r>
            <a:r>
              <a:rPr lang="en-US" sz="3200" dirty="0">
                <a:latin typeface="Times New Roman" pitchFamily="18" charset="0"/>
              </a:rPr>
              <a:t>= 98)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61119" y="1495593"/>
            <a:ext cx="84550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</a:rPr>
              <a:t>1. </a:t>
            </a:r>
            <a:r>
              <a:rPr lang="en-US" sz="3200" dirty="0" err="1">
                <a:latin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hoá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dd</a:t>
            </a:r>
            <a:r>
              <a:rPr lang="en-US" sz="3200" dirty="0">
                <a:latin typeface="Times New Roman" pitchFamily="18" charset="0"/>
              </a:rPr>
              <a:t> sulfuric acid </a:t>
            </a:r>
            <a:r>
              <a:rPr lang="en-US" sz="3200" dirty="0" err="1">
                <a:latin typeface="Times New Roman" pitchFamily="18" charset="0"/>
              </a:rPr>
              <a:t>loãng</a:t>
            </a:r>
            <a:r>
              <a:rPr lang="en-US" sz="3200" dirty="0">
                <a:latin typeface="Times New Roman" pitchFamily="18" charset="0"/>
              </a:rPr>
              <a:t>: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81000" y="3336924"/>
            <a:ext cx="63897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a.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Tác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dụng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với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kim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loại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:  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540531" y="4038600"/>
            <a:ext cx="769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thí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nghiệm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tượng</a:t>
            </a:r>
            <a:r>
              <a:rPr lang="en-US" sz="3200" dirty="0">
                <a:latin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</a:rPr>
              <a:t>Khí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mùi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hắc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gây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mưa</a:t>
            </a:r>
            <a:r>
              <a:rPr lang="en-US" sz="3200" dirty="0">
                <a:latin typeface="Times New Roman" pitchFamily="18" charset="0"/>
              </a:rPr>
              <a:t> acid </a:t>
            </a:r>
            <a:r>
              <a:rPr lang="en-US" sz="3200" dirty="0" err="1">
                <a:latin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khí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2217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3" grpId="0"/>
      <p:bldP spid="266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143000"/>
            <a:ext cx="1219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2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143000"/>
            <a:ext cx="1219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2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5638800"/>
            <a:ext cx="1200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28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5638800"/>
            <a:ext cx="1200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2870" name="AutoShape 6"/>
          <p:cNvSpPr>
            <a:spLocks noChangeArrowheads="1"/>
          </p:cNvSpPr>
          <p:nvPr/>
        </p:nvSpPr>
        <p:spPr bwMode="auto">
          <a:xfrm>
            <a:off x="5756275" y="4964113"/>
            <a:ext cx="304800" cy="300037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2871" name="AutoShape 7"/>
          <p:cNvSpPr>
            <a:spLocks noChangeArrowheads="1"/>
          </p:cNvSpPr>
          <p:nvPr/>
        </p:nvSpPr>
        <p:spPr bwMode="auto">
          <a:xfrm>
            <a:off x="5676900" y="5186363"/>
            <a:ext cx="304800" cy="300037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2872" name="AutoShape 8"/>
          <p:cNvSpPr>
            <a:spLocks noChangeArrowheads="1"/>
          </p:cNvSpPr>
          <p:nvPr/>
        </p:nvSpPr>
        <p:spPr bwMode="auto">
          <a:xfrm>
            <a:off x="2936875" y="4957763"/>
            <a:ext cx="304800" cy="300037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2873" name="AutoShape 9"/>
          <p:cNvSpPr>
            <a:spLocks noChangeArrowheads="1"/>
          </p:cNvSpPr>
          <p:nvPr/>
        </p:nvSpPr>
        <p:spPr bwMode="auto">
          <a:xfrm>
            <a:off x="3028950" y="5186363"/>
            <a:ext cx="304800" cy="300037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2874" name="AutoShape 10"/>
          <p:cNvSpPr>
            <a:spLocks noChangeArrowheads="1"/>
          </p:cNvSpPr>
          <p:nvPr/>
        </p:nvSpPr>
        <p:spPr bwMode="auto">
          <a:xfrm>
            <a:off x="2876550" y="5186363"/>
            <a:ext cx="304800" cy="300037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2875" name="AutoShape 11"/>
          <p:cNvSpPr>
            <a:spLocks noChangeArrowheads="1"/>
          </p:cNvSpPr>
          <p:nvPr/>
        </p:nvSpPr>
        <p:spPr bwMode="auto">
          <a:xfrm>
            <a:off x="5829300" y="5186363"/>
            <a:ext cx="304800" cy="300037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2876" name="Text Box 12"/>
          <p:cNvSpPr txBox="1">
            <a:spLocks noChangeArrowheads="1"/>
          </p:cNvSpPr>
          <p:nvPr/>
        </p:nvSpPr>
        <p:spPr bwMode="auto">
          <a:xfrm>
            <a:off x="2743200" y="4953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</a:rPr>
              <a:t>Cu</a:t>
            </a:r>
          </a:p>
        </p:txBody>
      </p:sp>
      <p:sp>
        <p:nvSpPr>
          <p:cNvPr id="292877" name="Text Box 13"/>
          <p:cNvSpPr txBox="1">
            <a:spLocks noChangeArrowheads="1"/>
          </p:cNvSpPr>
          <p:nvPr/>
        </p:nvSpPr>
        <p:spPr bwMode="auto">
          <a:xfrm>
            <a:off x="5562600" y="4953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</a:rPr>
              <a:t>Cu</a:t>
            </a:r>
          </a:p>
        </p:txBody>
      </p:sp>
      <p:sp>
        <p:nvSpPr>
          <p:cNvPr id="292878" name="Text Box 14"/>
          <p:cNvSpPr txBox="1">
            <a:spLocks noChangeArrowheads="1"/>
          </p:cNvSpPr>
          <p:nvPr/>
        </p:nvSpPr>
        <p:spPr bwMode="auto">
          <a:xfrm>
            <a:off x="2667000" y="3913188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-----------------------</a:t>
            </a:r>
          </a:p>
        </p:txBody>
      </p:sp>
      <p:sp>
        <p:nvSpPr>
          <p:cNvPr id="292879" name="Text Box 15"/>
          <p:cNvSpPr txBox="1">
            <a:spLocks noChangeArrowheads="1"/>
          </p:cNvSpPr>
          <p:nvPr/>
        </p:nvSpPr>
        <p:spPr bwMode="auto">
          <a:xfrm>
            <a:off x="2667000" y="3962400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-----------------------</a:t>
            </a:r>
          </a:p>
        </p:txBody>
      </p:sp>
      <p:sp>
        <p:nvSpPr>
          <p:cNvPr id="292880" name="Text Box 16"/>
          <p:cNvSpPr txBox="1">
            <a:spLocks noChangeArrowheads="1"/>
          </p:cNvSpPr>
          <p:nvPr/>
        </p:nvSpPr>
        <p:spPr bwMode="auto">
          <a:xfrm>
            <a:off x="2667000" y="4010025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----------------------</a:t>
            </a:r>
          </a:p>
        </p:txBody>
      </p:sp>
      <p:sp>
        <p:nvSpPr>
          <p:cNvPr id="292881" name="Text Box 17"/>
          <p:cNvSpPr txBox="1">
            <a:spLocks noChangeArrowheads="1"/>
          </p:cNvSpPr>
          <p:nvPr/>
        </p:nvSpPr>
        <p:spPr bwMode="auto">
          <a:xfrm>
            <a:off x="2667000" y="4059238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</a:t>
            </a:r>
          </a:p>
        </p:txBody>
      </p:sp>
      <p:sp>
        <p:nvSpPr>
          <p:cNvPr id="292882" name="Text Box 18"/>
          <p:cNvSpPr txBox="1">
            <a:spLocks noChangeArrowheads="1"/>
          </p:cNvSpPr>
          <p:nvPr/>
        </p:nvSpPr>
        <p:spPr bwMode="auto">
          <a:xfrm>
            <a:off x="2667000" y="4094163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</a:t>
            </a:r>
          </a:p>
        </p:txBody>
      </p:sp>
      <p:sp>
        <p:nvSpPr>
          <p:cNvPr id="292883" name="Text Box 19"/>
          <p:cNvSpPr txBox="1">
            <a:spLocks noChangeArrowheads="1"/>
          </p:cNvSpPr>
          <p:nvPr/>
        </p:nvSpPr>
        <p:spPr bwMode="auto">
          <a:xfrm>
            <a:off x="2667000" y="4141788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</a:t>
            </a:r>
          </a:p>
        </p:txBody>
      </p:sp>
      <p:sp>
        <p:nvSpPr>
          <p:cNvPr id="292884" name="Text Box 20"/>
          <p:cNvSpPr txBox="1">
            <a:spLocks noChangeArrowheads="1"/>
          </p:cNvSpPr>
          <p:nvPr/>
        </p:nvSpPr>
        <p:spPr bwMode="auto">
          <a:xfrm>
            <a:off x="2667000" y="4176713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</a:t>
            </a:r>
          </a:p>
        </p:txBody>
      </p:sp>
      <p:sp>
        <p:nvSpPr>
          <p:cNvPr id="292885" name="Text Box 21"/>
          <p:cNvSpPr txBox="1">
            <a:spLocks noChangeArrowheads="1"/>
          </p:cNvSpPr>
          <p:nvPr/>
        </p:nvSpPr>
        <p:spPr bwMode="auto">
          <a:xfrm>
            <a:off x="2667000" y="4222750"/>
            <a:ext cx="8588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</a:t>
            </a:r>
          </a:p>
        </p:txBody>
      </p:sp>
      <p:sp>
        <p:nvSpPr>
          <p:cNvPr id="292886" name="Text Box 22"/>
          <p:cNvSpPr txBox="1">
            <a:spLocks noChangeArrowheads="1"/>
          </p:cNvSpPr>
          <p:nvPr/>
        </p:nvSpPr>
        <p:spPr bwMode="auto">
          <a:xfrm>
            <a:off x="5486400" y="3886200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-----------------------</a:t>
            </a:r>
          </a:p>
        </p:txBody>
      </p:sp>
      <p:sp>
        <p:nvSpPr>
          <p:cNvPr id="292887" name="Text Box 23"/>
          <p:cNvSpPr txBox="1">
            <a:spLocks noChangeArrowheads="1"/>
          </p:cNvSpPr>
          <p:nvPr/>
        </p:nvSpPr>
        <p:spPr bwMode="auto">
          <a:xfrm>
            <a:off x="5486400" y="3935413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-----------------------</a:t>
            </a:r>
          </a:p>
        </p:txBody>
      </p:sp>
      <p:sp>
        <p:nvSpPr>
          <p:cNvPr id="292888" name="Text Box 24"/>
          <p:cNvSpPr txBox="1">
            <a:spLocks noChangeArrowheads="1"/>
          </p:cNvSpPr>
          <p:nvPr/>
        </p:nvSpPr>
        <p:spPr bwMode="auto">
          <a:xfrm>
            <a:off x="5486400" y="3983038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----------------------</a:t>
            </a:r>
          </a:p>
        </p:txBody>
      </p:sp>
      <p:sp>
        <p:nvSpPr>
          <p:cNvPr id="292889" name="Text Box 25"/>
          <p:cNvSpPr txBox="1">
            <a:spLocks noChangeArrowheads="1"/>
          </p:cNvSpPr>
          <p:nvPr/>
        </p:nvSpPr>
        <p:spPr bwMode="auto">
          <a:xfrm>
            <a:off x="5486400" y="4032250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</a:t>
            </a:r>
          </a:p>
        </p:txBody>
      </p:sp>
      <p:sp>
        <p:nvSpPr>
          <p:cNvPr id="292890" name="Text Box 26"/>
          <p:cNvSpPr txBox="1">
            <a:spLocks noChangeArrowheads="1"/>
          </p:cNvSpPr>
          <p:nvPr/>
        </p:nvSpPr>
        <p:spPr bwMode="auto">
          <a:xfrm>
            <a:off x="5486400" y="4067175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</a:t>
            </a:r>
          </a:p>
        </p:txBody>
      </p:sp>
      <p:sp>
        <p:nvSpPr>
          <p:cNvPr id="292891" name="Text Box 27"/>
          <p:cNvSpPr txBox="1">
            <a:spLocks noChangeArrowheads="1"/>
          </p:cNvSpPr>
          <p:nvPr/>
        </p:nvSpPr>
        <p:spPr bwMode="auto">
          <a:xfrm>
            <a:off x="5486400" y="4114800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</a:t>
            </a:r>
          </a:p>
        </p:txBody>
      </p:sp>
      <p:sp>
        <p:nvSpPr>
          <p:cNvPr id="292892" name="Text Box 28"/>
          <p:cNvSpPr txBox="1">
            <a:spLocks noChangeArrowheads="1"/>
          </p:cNvSpPr>
          <p:nvPr/>
        </p:nvSpPr>
        <p:spPr bwMode="auto">
          <a:xfrm>
            <a:off x="5486400" y="4149725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</a:t>
            </a:r>
          </a:p>
        </p:txBody>
      </p:sp>
      <p:sp>
        <p:nvSpPr>
          <p:cNvPr id="292893" name="Text Box 29"/>
          <p:cNvSpPr txBox="1">
            <a:spLocks noChangeArrowheads="1"/>
          </p:cNvSpPr>
          <p:nvPr/>
        </p:nvSpPr>
        <p:spPr bwMode="auto">
          <a:xfrm>
            <a:off x="5486400" y="4195763"/>
            <a:ext cx="8588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</a:t>
            </a:r>
          </a:p>
        </p:txBody>
      </p:sp>
      <p:sp>
        <p:nvSpPr>
          <p:cNvPr id="292895" name="Text Box 31"/>
          <p:cNvSpPr txBox="1">
            <a:spLocks noChangeArrowheads="1"/>
          </p:cNvSpPr>
          <p:nvPr/>
        </p:nvSpPr>
        <p:spPr bwMode="auto">
          <a:xfrm>
            <a:off x="381000" y="3733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dd H</a:t>
            </a:r>
            <a:r>
              <a:rPr lang="en-US" sz="2400" baseline="-25000">
                <a:solidFill>
                  <a:srgbClr val="FFFFFF"/>
                </a:solidFill>
              </a:rPr>
              <a:t>2</a:t>
            </a:r>
            <a:r>
              <a:rPr lang="en-US" sz="2400">
                <a:solidFill>
                  <a:srgbClr val="FFFFFF"/>
                </a:solidFill>
              </a:rPr>
              <a:t>SO</a:t>
            </a:r>
            <a:r>
              <a:rPr lang="en-US" sz="2400" baseline="-25000">
                <a:solidFill>
                  <a:srgbClr val="FFFFFF"/>
                </a:solidFill>
              </a:rPr>
              <a:t>4</a:t>
            </a:r>
            <a:r>
              <a:rPr lang="en-US" sz="2400">
                <a:solidFill>
                  <a:srgbClr val="FFFFFF"/>
                </a:solidFill>
              </a:rPr>
              <a:t> loãng</a:t>
            </a:r>
          </a:p>
        </p:txBody>
      </p:sp>
      <p:sp>
        <p:nvSpPr>
          <p:cNvPr id="292896" name="Text Box 32"/>
          <p:cNvSpPr txBox="1">
            <a:spLocks noChangeArrowheads="1"/>
          </p:cNvSpPr>
          <p:nvPr/>
        </p:nvSpPr>
        <p:spPr bwMode="auto">
          <a:xfrm>
            <a:off x="6400800" y="3733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dd H</a:t>
            </a:r>
            <a:r>
              <a:rPr lang="en-US" sz="2400" baseline="-25000">
                <a:solidFill>
                  <a:srgbClr val="FFFFFF"/>
                </a:solidFill>
              </a:rPr>
              <a:t>2</a:t>
            </a:r>
            <a:r>
              <a:rPr lang="en-US" sz="2400">
                <a:solidFill>
                  <a:srgbClr val="FFFFFF"/>
                </a:solidFill>
              </a:rPr>
              <a:t>SO</a:t>
            </a:r>
            <a:r>
              <a:rPr lang="en-US" sz="2400" baseline="-25000">
                <a:solidFill>
                  <a:srgbClr val="FFFFFF"/>
                </a:solidFill>
              </a:rPr>
              <a:t>4</a:t>
            </a:r>
            <a:r>
              <a:rPr lang="en-US" sz="2400">
                <a:solidFill>
                  <a:srgbClr val="FFFFFF"/>
                </a:solidFill>
              </a:rPr>
              <a:t> đặc</a:t>
            </a:r>
          </a:p>
        </p:txBody>
      </p:sp>
      <p:sp>
        <p:nvSpPr>
          <p:cNvPr id="292897" name="Line 33"/>
          <p:cNvSpPr>
            <a:spLocks noChangeShapeType="1"/>
          </p:cNvSpPr>
          <p:nvPr/>
        </p:nvSpPr>
        <p:spPr bwMode="auto">
          <a:xfrm>
            <a:off x="1524000" y="4191000"/>
            <a:ext cx="1447800" cy="5334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2898" name="Line 34"/>
          <p:cNvSpPr>
            <a:spLocks noChangeShapeType="1"/>
          </p:cNvSpPr>
          <p:nvPr/>
        </p:nvSpPr>
        <p:spPr bwMode="auto">
          <a:xfrm flipH="1">
            <a:off x="6019800" y="4191000"/>
            <a:ext cx="1600200" cy="53340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7977" y="672289"/>
            <a:ext cx="172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000" b="1" dirty="0" err="1"/>
              <a:t>Ống</a:t>
            </a:r>
            <a:r>
              <a:rPr lang="en-SG" sz="2000" b="1" dirty="0"/>
              <a:t> </a:t>
            </a:r>
            <a:r>
              <a:rPr lang="en-SG" sz="2000" b="1" dirty="0" err="1"/>
              <a:t>nghiệm</a:t>
            </a:r>
            <a:r>
              <a:rPr lang="en-SG" sz="2000" b="1" dirty="0"/>
              <a:t> 1</a:t>
            </a:r>
            <a:endParaRPr lang="en-US" sz="2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036590" y="644234"/>
            <a:ext cx="172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000" b="1" dirty="0" err="1"/>
              <a:t>Ống</a:t>
            </a:r>
            <a:r>
              <a:rPr lang="en-SG" sz="2000" b="1" dirty="0"/>
              <a:t> </a:t>
            </a:r>
            <a:r>
              <a:rPr lang="en-SG" sz="2000" b="1" dirty="0" err="1"/>
              <a:t>nghiệm</a:t>
            </a:r>
            <a:r>
              <a:rPr lang="en-SG" sz="2000" b="1" dirty="0"/>
              <a:t> 2</a:t>
            </a:r>
            <a:endParaRPr lang="en-US" sz="2000" b="1" dirty="0"/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1247198" y="55416"/>
            <a:ext cx="68082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/>
              <a:t>Thí</a:t>
            </a:r>
            <a:r>
              <a:rPr lang="en-US" sz="2400" b="1" dirty="0"/>
              <a:t> </a:t>
            </a:r>
            <a:r>
              <a:rPr lang="en-US" sz="2400" b="1" dirty="0" err="1"/>
              <a:t>nghiệm</a:t>
            </a:r>
            <a:r>
              <a:rPr lang="en-US" sz="2400" b="1" dirty="0"/>
              <a:t>:  sulfuric acid </a:t>
            </a:r>
            <a:r>
              <a:rPr lang="en-US" sz="2400" b="1" dirty="0" err="1"/>
              <a:t>đặc</a:t>
            </a:r>
            <a:r>
              <a:rPr lang="en-US" sz="2400" b="1" dirty="0"/>
              <a:t> </a:t>
            </a:r>
            <a:r>
              <a:rPr lang="en-US" sz="2400" b="1" dirty="0" err="1"/>
              <a:t>tác</a:t>
            </a:r>
            <a:r>
              <a:rPr lang="en-US" sz="2400" b="1" dirty="0"/>
              <a:t> </a:t>
            </a:r>
            <a:r>
              <a:rPr lang="en-US" sz="2400" b="1" dirty="0" err="1"/>
              <a:t>dụng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copper</a:t>
            </a:r>
          </a:p>
        </p:txBody>
      </p:sp>
    </p:spTree>
    <p:extLst>
      <p:ext uri="{BB962C8B-B14F-4D97-AF65-F5344CB8AC3E}">
        <p14:creationId xmlns:p14="http://schemas.microsoft.com/office/powerpoint/2010/main" val="235973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9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292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292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292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92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29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292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292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2000"/>
                                        <p:tgtEl>
                                          <p:spTgt spid="292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2000"/>
                                        <p:tgtEl>
                                          <p:spTgt spid="292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2000"/>
                                        <p:tgtEl>
                                          <p:spTgt spid="29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2000"/>
                                        <p:tgtEl>
                                          <p:spTgt spid="29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2000"/>
                                        <p:tgtEl>
                                          <p:spTgt spid="29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2000"/>
                                        <p:tgtEl>
                                          <p:spTgt spid="29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2000"/>
                                        <p:tgtEl>
                                          <p:spTgt spid="29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2000"/>
                                        <p:tgtEl>
                                          <p:spTgt spid="29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2000"/>
                                        <p:tgtEl>
                                          <p:spTgt spid="29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2000"/>
                                        <p:tgtEl>
                                          <p:spTgt spid="29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3" dur="2000"/>
                                        <p:tgtEl>
                                          <p:spTgt spid="29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2000"/>
                                        <p:tgtEl>
                                          <p:spTgt spid="29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9" dur="2000"/>
                                        <p:tgtEl>
                                          <p:spTgt spid="29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2" dur="2000"/>
                                        <p:tgtEl>
                                          <p:spTgt spid="29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2000"/>
                                        <p:tgtEl>
                                          <p:spTgt spid="29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8" dur="2000"/>
                                        <p:tgtEl>
                                          <p:spTgt spid="29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1" dur="2000"/>
                                        <p:tgtEl>
                                          <p:spTgt spid="29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4" dur="2000"/>
                                        <p:tgtEl>
                                          <p:spTgt spid="29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7" dur="2000"/>
                                        <p:tgtEl>
                                          <p:spTgt spid="29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0" dur="2000"/>
                                        <p:tgtEl>
                                          <p:spTgt spid="29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70" grpId="0" animBg="1"/>
      <p:bldP spid="292871" grpId="0" animBg="1"/>
      <p:bldP spid="292872" grpId="0" animBg="1"/>
      <p:bldP spid="292873" grpId="0" animBg="1"/>
      <p:bldP spid="292874" grpId="0" animBg="1"/>
      <p:bldP spid="292875" grpId="0" animBg="1"/>
      <p:bldP spid="292876" grpId="0"/>
      <p:bldP spid="292877" grpId="0"/>
      <p:bldP spid="292878" grpId="0"/>
      <p:bldP spid="292879" grpId="0"/>
      <p:bldP spid="292880" grpId="0"/>
      <p:bldP spid="292881" grpId="0"/>
      <p:bldP spid="292882" grpId="0"/>
      <p:bldP spid="292883" grpId="0"/>
      <p:bldP spid="292884" grpId="0"/>
      <p:bldP spid="292885" grpId="0"/>
      <p:bldP spid="292886" grpId="0"/>
      <p:bldP spid="292887" grpId="0"/>
      <p:bldP spid="292888" grpId="0"/>
      <p:bldP spid="292889" grpId="0"/>
      <p:bldP spid="292890" grpId="0"/>
      <p:bldP spid="292891" grpId="0"/>
      <p:bldP spid="292892" grpId="0"/>
      <p:bldP spid="292893" grpId="0"/>
      <p:bldP spid="292895" grpId="0"/>
      <p:bldP spid="292896" grpId="0"/>
      <p:bldP spid="292897" grpId="0" animBg="1"/>
      <p:bldP spid="29289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143000"/>
            <a:ext cx="1219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3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143000"/>
            <a:ext cx="1219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3892" name="Text Box 4"/>
          <p:cNvSpPr txBox="1">
            <a:spLocks noChangeArrowheads="1"/>
          </p:cNvSpPr>
          <p:nvPr/>
        </p:nvSpPr>
        <p:spPr bwMode="auto">
          <a:xfrm>
            <a:off x="2667000" y="3913188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-----------------------</a:t>
            </a:r>
          </a:p>
        </p:txBody>
      </p:sp>
      <p:sp>
        <p:nvSpPr>
          <p:cNvPr id="293893" name="Text Box 5"/>
          <p:cNvSpPr txBox="1">
            <a:spLocks noChangeArrowheads="1"/>
          </p:cNvSpPr>
          <p:nvPr/>
        </p:nvSpPr>
        <p:spPr bwMode="auto">
          <a:xfrm>
            <a:off x="2667000" y="3962400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-----------------------</a:t>
            </a:r>
          </a:p>
        </p:txBody>
      </p:sp>
      <p:sp>
        <p:nvSpPr>
          <p:cNvPr id="293894" name="Text Box 6"/>
          <p:cNvSpPr txBox="1">
            <a:spLocks noChangeArrowheads="1"/>
          </p:cNvSpPr>
          <p:nvPr/>
        </p:nvSpPr>
        <p:spPr bwMode="auto">
          <a:xfrm>
            <a:off x="2667000" y="4010025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----------------------</a:t>
            </a:r>
          </a:p>
        </p:txBody>
      </p:sp>
      <p:sp>
        <p:nvSpPr>
          <p:cNvPr id="293895" name="Text Box 7"/>
          <p:cNvSpPr txBox="1">
            <a:spLocks noChangeArrowheads="1"/>
          </p:cNvSpPr>
          <p:nvPr/>
        </p:nvSpPr>
        <p:spPr bwMode="auto">
          <a:xfrm>
            <a:off x="2667000" y="4059238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</a:t>
            </a:r>
          </a:p>
        </p:txBody>
      </p:sp>
      <p:sp>
        <p:nvSpPr>
          <p:cNvPr id="293896" name="Text Box 8"/>
          <p:cNvSpPr txBox="1">
            <a:spLocks noChangeArrowheads="1"/>
          </p:cNvSpPr>
          <p:nvPr/>
        </p:nvSpPr>
        <p:spPr bwMode="auto">
          <a:xfrm>
            <a:off x="2667000" y="4094163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</a:t>
            </a:r>
          </a:p>
        </p:txBody>
      </p:sp>
      <p:sp>
        <p:nvSpPr>
          <p:cNvPr id="293897" name="Text Box 9"/>
          <p:cNvSpPr txBox="1">
            <a:spLocks noChangeArrowheads="1"/>
          </p:cNvSpPr>
          <p:nvPr/>
        </p:nvSpPr>
        <p:spPr bwMode="auto">
          <a:xfrm>
            <a:off x="2667000" y="4141788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</a:t>
            </a:r>
          </a:p>
        </p:txBody>
      </p:sp>
      <p:sp>
        <p:nvSpPr>
          <p:cNvPr id="293898" name="Text Box 10"/>
          <p:cNvSpPr txBox="1">
            <a:spLocks noChangeArrowheads="1"/>
          </p:cNvSpPr>
          <p:nvPr/>
        </p:nvSpPr>
        <p:spPr bwMode="auto">
          <a:xfrm>
            <a:off x="2667000" y="4176713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</a:t>
            </a:r>
          </a:p>
        </p:txBody>
      </p:sp>
      <p:sp>
        <p:nvSpPr>
          <p:cNvPr id="293899" name="Text Box 11"/>
          <p:cNvSpPr txBox="1">
            <a:spLocks noChangeArrowheads="1"/>
          </p:cNvSpPr>
          <p:nvPr/>
        </p:nvSpPr>
        <p:spPr bwMode="auto">
          <a:xfrm>
            <a:off x="2667000" y="4222750"/>
            <a:ext cx="8588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</a:t>
            </a:r>
          </a:p>
        </p:txBody>
      </p:sp>
      <p:sp>
        <p:nvSpPr>
          <p:cNvPr id="293900" name="Text Box 12"/>
          <p:cNvSpPr txBox="1">
            <a:spLocks noChangeArrowheads="1"/>
          </p:cNvSpPr>
          <p:nvPr/>
        </p:nvSpPr>
        <p:spPr bwMode="auto">
          <a:xfrm>
            <a:off x="5486400" y="3886200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-----------------------</a:t>
            </a:r>
          </a:p>
        </p:txBody>
      </p:sp>
      <p:sp>
        <p:nvSpPr>
          <p:cNvPr id="293901" name="Text Box 13"/>
          <p:cNvSpPr txBox="1">
            <a:spLocks noChangeArrowheads="1"/>
          </p:cNvSpPr>
          <p:nvPr/>
        </p:nvSpPr>
        <p:spPr bwMode="auto">
          <a:xfrm>
            <a:off x="5486400" y="3935413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-----------------------</a:t>
            </a:r>
          </a:p>
        </p:txBody>
      </p:sp>
      <p:sp>
        <p:nvSpPr>
          <p:cNvPr id="293902" name="Text Box 14"/>
          <p:cNvSpPr txBox="1">
            <a:spLocks noChangeArrowheads="1"/>
          </p:cNvSpPr>
          <p:nvPr/>
        </p:nvSpPr>
        <p:spPr bwMode="auto">
          <a:xfrm>
            <a:off x="5486400" y="3983038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----------------------</a:t>
            </a:r>
          </a:p>
        </p:txBody>
      </p:sp>
      <p:sp>
        <p:nvSpPr>
          <p:cNvPr id="293903" name="Text Box 15"/>
          <p:cNvSpPr txBox="1">
            <a:spLocks noChangeArrowheads="1"/>
          </p:cNvSpPr>
          <p:nvPr/>
        </p:nvSpPr>
        <p:spPr bwMode="auto">
          <a:xfrm>
            <a:off x="5486400" y="4032250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</a:t>
            </a:r>
          </a:p>
        </p:txBody>
      </p:sp>
      <p:sp>
        <p:nvSpPr>
          <p:cNvPr id="293904" name="Text Box 16"/>
          <p:cNvSpPr txBox="1">
            <a:spLocks noChangeArrowheads="1"/>
          </p:cNvSpPr>
          <p:nvPr/>
        </p:nvSpPr>
        <p:spPr bwMode="auto">
          <a:xfrm>
            <a:off x="5486400" y="4067175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</a:t>
            </a:r>
          </a:p>
        </p:txBody>
      </p:sp>
      <p:sp>
        <p:nvSpPr>
          <p:cNvPr id="293905" name="Text Box 17"/>
          <p:cNvSpPr txBox="1">
            <a:spLocks noChangeArrowheads="1"/>
          </p:cNvSpPr>
          <p:nvPr/>
        </p:nvSpPr>
        <p:spPr bwMode="auto">
          <a:xfrm>
            <a:off x="5486400" y="4114800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</a:t>
            </a:r>
          </a:p>
        </p:txBody>
      </p:sp>
      <p:sp>
        <p:nvSpPr>
          <p:cNvPr id="293906" name="Text Box 18"/>
          <p:cNvSpPr txBox="1">
            <a:spLocks noChangeArrowheads="1"/>
          </p:cNvSpPr>
          <p:nvPr/>
        </p:nvSpPr>
        <p:spPr bwMode="auto">
          <a:xfrm>
            <a:off x="5486400" y="4149725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</a:t>
            </a:r>
          </a:p>
        </p:txBody>
      </p:sp>
      <p:sp>
        <p:nvSpPr>
          <p:cNvPr id="293907" name="Text Box 19"/>
          <p:cNvSpPr txBox="1">
            <a:spLocks noChangeArrowheads="1"/>
          </p:cNvSpPr>
          <p:nvPr/>
        </p:nvSpPr>
        <p:spPr bwMode="auto">
          <a:xfrm>
            <a:off x="5486400" y="4195763"/>
            <a:ext cx="8588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</a:t>
            </a:r>
          </a:p>
        </p:txBody>
      </p:sp>
      <p:sp>
        <p:nvSpPr>
          <p:cNvPr id="293908" name="AutoShape 20"/>
          <p:cNvSpPr>
            <a:spLocks noChangeArrowheads="1"/>
          </p:cNvSpPr>
          <p:nvPr/>
        </p:nvSpPr>
        <p:spPr bwMode="auto">
          <a:xfrm>
            <a:off x="5756275" y="4964113"/>
            <a:ext cx="304800" cy="300037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3909" name="AutoShape 21"/>
          <p:cNvSpPr>
            <a:spLocks noChangeArrowheads="1"/>
          </p:cNvSpPr>
          <p:nvPr/>
        </p:nvSpPr>
        <p:spPr bwMode="auto">
          <a:xfrm>
            <a:off x="2876550" y="5186363"/>
            <a:ext cx="304800" cy="300037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3910" name="AutoShape 22"/>
          <p:cNvSpPr>
            <a:spLocks noChangeArrowheads="1"/>
          </p:cNvSpPr>
          <p:nvPr/>
        </p:nvSpPr>
        <p:spPr bwMode="auto">
          <a:xfrm>
            <a:off x="5829300" y="5186363"/>
            <a:ext cx="304800" cy="300037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3911" name="AutoShape 23"/>
          <p:cNvSpPr>
            <a:spLocks noChangeArrowheads="1"/>
          </p:cNvSpPr>
          <p:nvPr/>
        </p:nvSpPr>
        <p:spPr bwMode="auto">
          <a:xfrm>
            <a:off x="5676900" y="5186363"/>
            <a:ext cx="304800" cy="300037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3912" name="AutoShape 24"/>
          <p:cNvSpPr>
            <a:spLocks noChangeArrowheads="1"/>
          </p:cNvSpPr>
          <p:nvPr/>
        </p:nvSpPr>
        <p:spPr bwMode="auto">
          <a:xfrm>
            <a:off x="2936875" y="4957763"/>
            <a:ext cx="304800" cy="300037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3913" name="AutoShape 25"/>
          <p:cNvSpPr>
            <a:spLocks noChangeArrowheads="1"/>
          </p:cNvSpPr>
          <p:nvPr/>
        </p:nvSpPr>
        <p:spPr bwMode="auto">
          <a:xfrm>
            <a:off x="3028950" y="5186363"/>
            <a:ext cx="304800" cy="300037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3914" name="Text Box 26"/>
          <p:cNvSpPr txBox="1">
            <a:spLocks noChangeArrowheads="1"/>
          </p:cNvSpPr>
          <p:nvPr/>
        </p:nvSpPr>
        <p:spPr bwMode="auto">
          <a:xfrm>
            <a:off x="2743200" y="4953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</a:rPr>
              <a:t>Cu</a:t>
            </a:r>
          </a:p>
        </p:txBody>
      </p:sp>
      <p:sp>
        <p:nvSpPr>
          <p:cNvPr id="293915" name="Text Box 27"/>
          <p:cNvSpPr txBox="1">
            <a:spLocks noChangeArrowheads="1"/>
          </p:cNvSpPr>
          <p:nvPr/>
        </p:nvSpPr>
        <p:spPr bwMode="auto">
          <a:xfrm>
            <a:off x="5562600" y="4953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</a:rPr>
              <a:t>Cu</a:t>
            </a:r>
          </a:p>
        </p:txBody>
      </p:sp>
      <p:sp>
        <p:nvSpPr>
          <p:cNvPr id="293916" name="Text Box 28"/>
          <p:cNvSpPr txBox="1">
            <a:spLocks noChangeArrowheads="1"/>
          </p:cNvSpPr>
          <p:nvPr/>
        </p:nvSpPr>
        <p:spPr bwMode="auto">
          <a:xfrm>
            <a:off x="5486400" y="3886200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</a:rPr>
              <a:t>-----------------------</a:t>
            </a:r>
          </a:p>
        </p:txBody>
      </p:sp>
      <p:sp>
        <p:nvSpPr>
          <p:cNvPr id="293917" name="Text Box 29"/>
          <p:cNvSpPr txBox="1">
            <a:spLocks noChangeArrowheads="1"/>
          </p:cNvSpPr>
          <p:nvPr/>
        </p:nvSpPr>
        <p:spPr bwMode="auto">
          <a:xfrm>
            <a:off x="5486400" y="3935413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</a:rPr>
              <a:t>-----------------------</a:t>
            </a:r>
          </a:p>
        </p:txBody>
      </p:sp>
      <p:sp>
        <p:nvSpPr>
          <p:cNvPr id="293918" name="Text Box 30"/>
          <p:cNvSpPr txBox="1">
            <a:spLocks noChangeArrowheads="1"/>
          </p:cNvSpPr>
          <p:nvPr/>
        </p:nvSpPr>
        <p:spPr bwMode="auto">
          <a:xfrm>
            <a:off x="5486400" y="3983038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</a:rPr>
              <a:t>----------------------</a:t>
            </a:r>
          </a:p>
        </p:txBody>
      </p:sp>
      <p:sp>
        <p:nvSpPr>
          <p:cNvPr id="293919" name="Text Box 31"/>
          <p:cNvSpPr txBox="1">
            <a:spLocks noChangeArrowheads="1"/>
          </p:cNvSpPr>
          <p:nvPr/>
        </p:nvSpPr>
        <p:spPr bwMode="auto">
          <a:xfrm>
            <a:off x="5486400" y="4032250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</a:rPr>
              <a:t>---------------------</a:t>
            </a:r>
          </a:p>
        </p:txBody>
      </p:sp>
      <p:sp>
        <p:nvSpPr>
          <p:cNvPr id="293920" name="Text Box 32"/>
          <p:cNvSpPr txBox="1">
            <a:spLocks noChangeArrowheads="1"/>
          </p:cNvSpPr>
          <p:nvPr/>
        </p:nvSpPr>
        <p:spPr bwMode="auto">
          <a:xfrm>
            <a:off x="5486400" y="4067175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</a:rPr>
              <a:t>---------------------</a:t>
            </a:r>
          </a:p>
        </p:txBody>
      </p:sp>
      <p:sp>
        <p:nvSpPr>
          <p:cNvPr id="293921" name="Text Box 33"/>
          <p:cNvSpPr txBox="1">
            <a:spLocks noChangeArrowheads="1"/>
          </p:cNvSpPr>
          <p:nvPr/>
        </p:nvSpPr>
        <p:spPr bwMode="auto">
          <a:xfrm>
            <a:off x="5486400" y="4114800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</a:rPr>
              <a:t>--------------------</a:t>
            </a:r>
          </a:p>
        </p:txBody>
      </p:sp>
      <p:sp>
        <p:nvSpPr>
          <p:cNvPr id="293922" name="Text Box 34"/>
          <p:cNvSpPr txBox="1">
            <a:spLocks noChangeArrowheads="1"/>
          </p:cNvSpPr>
          <p:nvPr/>
        </p:nvSpPr>
        <p:spPr bwMode="auto">
          <a:xfrm>
            <a:off x="5486400" y="4149725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</a:rPr>
              <a:t>-------------------</a:t>
            </a:r>
          </a:p>
        </p:txBody>
      </p:sp>
      <p:sp>
        <p:nvSpPr>
          <p:cNvPr id="293923" name="Text Box 35"/>
          <p:cNvSpPr txBox="1">
            <a:spLocks noChangeArrowheads="1"/>
          </p:cNvSpPr>
          <p:nvPr/>
        </p:nvSpPr>
        <p:spPr bwMode="auto">
          <a:xfrm>
            <a:off x="5486400" y="4195763"/>
            <a:ext cx="8588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</a:rPr>
              <a:t>-----------------</a:t>
            </a:r>
          </a:p>
        </p:txBody>
      </p:sp>
      <p:sp>
        <p:nvSpPr>
          <p:cNvPr id="293924" name="AutoShape 36"/>
          <p:cNvSpPr>
            <a:spLocks noChangeArrowheads="1"/>
          </p:cNvSpPr>
          <p:nvPr/>
        </p:nvSpPr>
        <p:spPr bwMode="auto">
          <a:xfrm>
            <a:off x="5867400" y="5354638"/>
            <a:ext cx="228600" cy="74612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3925" name="AutoShape 37"/>
          <p:cNvSpPr>
            <a:spLocks noChangeArrowheads="1"/>
          </p:cNvSpPr>
          <p:nvPr/>
        </p:nvSpPr>
        <p:spPr bwMode="auto">
          <a:xfrm>
            <a:off x="5715000" y="5334000"/>
            <a:ext cx="228600" cy="74613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3926" name="AutoShape 38"/>
          <p:cNvSpPr>
            <a:spLocks noChangeArrowheads="1"/>
          </p:cNvSpPr>
          <p:nvPr/>
        </p:nvSpPr>
        <p:spPr bwMode="auto">
          <a:xfrm>
            <a:off x="5846763" y="5259388"/>
            <a:ext cx="228600" cy="74612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3927" name="Text Box 39"/>
          <p:cNvSpPr txBox="1">
            <a:spLocks noChangeArrowheads="1"/>
          </p:cNvSpPr>
          <p:nvPr/>
        </p:nvSpPr>
        <p:spPr bwMode="auto">
          <a:xfrm>
            <a:off x="5562600" y="502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C00000"/>
                </a:solidFill>
              </a:rPr>
              <a:t>Cu</a:t>
            </a:r>
          </a:p>
        </p:txBody>
      </p:sp>
      <p:sp>
        <p:nvSpPr>
          <p:cNvPr id="293928" name="Oval 40"/>
          <p:cNvSpPr>
            <a:spLocks noChangeArrowheads="1"/>
          </p:cNvSpPr>
          <p:nvPr/>
        </p:nvSpPr>
        <p:spPr bwMode="auto">
          <a:xfrm>
            <a:off x="5715000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3929" name="Oval 41"/>
          <p:cNvSpPr>
            <a:spLocks noChangeArrowheads="1"/>
          </p:cNvSpPr>
          <p:nvPr/>
        </p:nvSpPr>
        <p:spPr bwMode="auto">
          <a:xfrm>
            <a:off x="5867400" y="5029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3930" name="Oval 42"/>
          <p:cNvSpPr>
            <a:spLocks noChangeArrowheads="1"/>
          </p:cNvSpPr>
          <p:nvPr/>
        </p:nvSpPr>
        <p:spPr bwMode="auto">
          <a:xfrm>
            <a:off x="5943600" y="5029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3931" name="Oval 43"/>
          <p:cNvSpPr>
            <a:spLocks noChangeArrowheads="1"/>
          </p:cNvSpPr>
          <p:nvPr/>
        </p:nvSpPr>
        <p:spPr bwMode="auto">
          <a:xfrm>
            <a:off x="6096000" y="510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3932" name="Text Box 44"/>
          <p:cNvSpPr txBox="1">
            <a:spLocks noChangeArrowheads="1"/>
          </p:cNvSpPr>
          <p:nvPr/>
        </p:nvSpPr>
        <p:spPr bwMode="auto">
          <a:xfrm>
            <a:off x="381000" y="3733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dd H</a:t>
            </a:r>
            <a:r>
              <a:rPr lang="en-US" sz="2400" baseline="-25000">
                <a:solidFill>
                  <a:srgbClr val="FFFFFF"/>
                </a:solidFill>
              </a:rPr>
              <a:t>2</a:t>
            </a:r>
            <a:r>
              <a:rPr lang="en-US" sz="2400">
                <a:solidFill>
                  <a:srgbClr val="FFFFFF"/>
                </a:solidFill>
              </a:rPr>
              <a:t>SO</a:t>
            </a:r>
            <a:r>
              <a:rPr lang="en-US" sz="2400" baseline="-25000">
                <a:solidFill>
                  <a:srgbClr val="FFFFFF"/>
                </a:solidFill>
              </a:rPr>
              <a:t>4</a:t>
            </a:r>
            <a:r>
              <a:rPr lang="en-US" sz="2400">
                <a:solidFill>
                  <a:srgbClr val="FFFFFF"/>
                </a:solidFill>
              </a:rPr>
              <a:t> loãng</a:t>
            </a:r>
          </a:p>
        </p:txBody>
      </p:sp>
      <p:sp>
        <p:nvSpPr>
          <p:cNvPr id="293933" name="Text Box 45"/>
          <p:cNvSpPr txBox="1">
            <a:spLocks noChangeArrowheads="1"/>
          </p:cNvSpPr>
          <p:nvPr/>
        </p:nvSpPr>
        <p:spPr bwMode="auto">
          <a:xfrm>
            <a:off x="6400800" y="3733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dd H</a:t>
            </a:r>
            <a:r>
              <a:rPr lang="en-US" sz="2400" baseline="-25000">
                <a:solidFill>
                  <a:srgbClr val="FFFFFF"/>
                </a:solidFill>
              </a:rPr>
              <a:t>2</a:t>
            </a:r>
            <a:r>
              <a:rPr lang="en-US" sz="2400">
                <a:solidFill>
                  <a:srgbClr val="FFFFFF"/>
                </a:solidFill>
              </a:rPr>
              <a:t>SO</a:t>
            </a:r>
            <a:r>
              <a:rPr lang="en-US" sz="2400" baseline="-25000">
                <a:solidFill>
                  <a:srgbClr val="FFFFFF"/>
                </a:solidFill>
              </a:rPr>
              <a:t>4</a:t>
            </a:r>
            <a:r>
              <a:rPr lang="en-US" sz="2400">
                <a:solidFill>
                  <a:srgbClr val="FFFFFF"/>
                </a:solidFill>
              </a:rPr>
              <a:t> đặc</a:t>
            </a:r>
          </a:p>
        </p:txBody>
      </p:sp>
      <p:sp>
        <p:nvSpPr>
          <p:cNvPr id="293934" name="Line 46"/>
          <p:cNvSpPr>
            <a:spLocks noChangeShapeType="1"/>
          </p:cNvSpPr>
          <p:nvPr/>
        </p:nvSpPr>
        <p:spPr bwMode="auto">
          <a:xfrm>
            <a:off x="1524000" y="4191000"/>
            <a:ext cx="1447800" cy="5334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3935" name="Line 47"/>
          <p:cNvSpPr>
            <a:spLocks noChangeShapeType="1"/>
          </p:cNvSpPr>
          <p:nvPr/>
        </p:nvSpPr>
        <p:spPr bwMode="auto">
          <a:xfrm flipH="1">
            <a:off x="6019800" y="4191000"/>
            <a:ext cx="1600200" cy="53340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293937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5638800"/>
            <a:ext cx="1200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3938" name="Picture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5638800"/>
            <a:ext cx="1200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3939" name="AutoShape 51"/>
          <p:cNvSpPr>
            <a:spLocks noChangeArrowheads="1"/>
          </p:cNvSpPr>
          <p:nvPr/>
        </p:nvSpPr>
        <p:spPr bwMode="auto">
          <a:xfrm rot="10800000">
            <a:off x="5676900" y="5600700"/>
            <a:ext cx="3810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68B0A"/>
          </a:solidFill>
          <a:ln w="9525">
            <a:solidFill>
              <a:srgbClr val="FF0B0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3940" name="AutoShape 52"/>
          <p:cNvSpPr>
            <a:spLocks noChangeArrowheads="1"/>
          </p:cNvSpPr>
          <p:nvPr/>
        </p:nvSpPr>
        <p:spPr bwMode="auto">
          <a:xfrm rot="10800000">
            <a:off x="2857500" y="5600700"/>
            <a:ext cx="3810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68B0A"/>
          </a:solidFill>
          <a:ln w="9525">
            <a:solidFill>
              <a:srgbClr val="FF0B0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67977" y="672289"/>
            <a:ext cx="172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000" b="1" dirty="0" err="1"/>
              <a:t>Ống</a:t>
            </a:r>
            <a:r>
              <a:rPr lang="en-SG" sz="2000" b="1" dirty="0"/>
              <a:t> </a:t>
            </a:r>
            <a:r>
              <a:rPr lang="en-SG" sz="2000" b="1" dirty="0" err="1"/>
              <a:t>nghiệm</a:t>
            </a:r>
            <a:r>
              <a:rPr lang="en-SG" sz="2000" b="1" dirty="0"/>
              <a:t> 1</a:t>
            </a:r>
            <a:endParaRPr lang="en-US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5097954" y="647699"/>
            <a:ext cx="172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000" b="1" dirty="0" err="1"/>
              <a:t>Ống</a:t>
            </a:r>
            <a:r>
              <a:rPr lang="en-SG" sz="2000" b="1" dirty="0"/>
              <a:t> </a:t>
            </a:r>
            <a:r>
              <a:rPr lang="en-SG" sz="2000" b="1" dirty="0" err="1"/>
              <a:t>nghiệm</a:t>
            </a:r>
            <a:r>
              <a:rPr lang="en-SG" sz="2000" b="1" dirty="0"/>
              <a:t> 2</a:t>
            </a:r>
            <a:endParaRPr lang="en-US" sz="2000" b="1" dirty="0"/>
          </a:p>
        </p:txBody>
      </p:sp>
      <p:sp>
        <p:nvSpPr>
          <p:cNvPr id="63" name="Text Box 43"/>
          <p:cNvSpPr txBox="1">
            <a:spLocks noChangeArrowheads="1"/>
          </p:cNvSpPr>
          <p:nvPr/>
        </p:nvSpPr>
        <p:spPr bwMode="auto">
          <a:xfrm>
            <a:off x="1247198" y="55416"/>
            <a:ext cx="67313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/>
              <a:t>Thí</a:t>
            </a:r>
            <a:r>
              <a:rPr lang="en-US" sz="2400" b="1" dirty="0"/>
              <a:t> </a:t>
            </a:r>
            <a:r>
              <a:rPr lang="en-US" sz="2400" b="1" dirty="0" err="1"/>
              <a:t>nghiệm</a:t>
            </a:r>
            <a:r>
              <a:rPr lang="en-US" sz="2400" b="1" dirty="0"/>
              <a:t>: sulfuric acid </a:t>
            </a:r>
            <a:r>
              <a:rPr lang="en-US" sz="2400" b="1" dirty="0" err="1"/>
              <a:t>đặc</a:t>
            </a:r>
            <a:r>
              <a:rPr lang="en-US" sz="2400" b="1" dirty="0"/>
              <a:t> </a:t>
            </a:r>
            <a:r>
              <a:rPr lang="en-US" sz="2400" b="1" dirty="0" err="1"/>
              <a:t>tác</a:t>
            </a:r>
            <a:r>
              <a:rPr lang="en-US" sz="2400" b="1" dirty="0"/>
              <a:t> </a:t>
            </a:r>
            <a:r>
              <a:rPr lang="en-US" sz="2400" b="1" dirty="0" err="1"/>
              <a:t>dụng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copper</a:t>
            </a:r>
          </a:p>
        </p:txBody>
      </p:sp>
    </p:spTree>
    <p:extLst>
      <p:ext uri="{BB962C8B-B14F-4D97-AF65-F5344CB8AC3E}">
        <p14:creationId xmlns:p14="http://schemas.microsoft.com/office/powerpoint/2010/main" val="283435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0"/>
                                        <p:tgtEl>
                                          <p:spTgt spid="293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0"/>
                                        <p:tgtEl>
                                          <p:spTgt spid="293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0"/>
                                        <p:tgtEl>
                                          <p:spTgt spid="293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0"/>
                                        <p:tgtEl>
                                          <p:spTgt spid="293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29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29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0"/>
                                        <p:tgtEl>
                                          <p:spTgt spid="29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0"/>
                                        <p:tgtEl>
                                          <p:spTgt spid="29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0"/>
                                        <p:tgtEl>
                                          <p:spTgt spid="29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0"/>
                                        <p:tgtEl>
                                          <p:spTgt spid="293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0"/>
                                        <p:tgtEl>
                                          <p:spTgt spid="293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0"/>
                                        <p:tgtEl>
                                          <p:spTgt spid="29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0"/>
                                        <p:tgtEl>
                                          <p:spTgt spid="293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0"/>
                                        <p:tgtEl>
                                          <p:spTgt spid="29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0"/>
                                        <p:tgtEl>
                                          <p:spTgt spid="29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0"/>
                                        <p:tgtEl>
                                          <p:spTgt spid="29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5 L -0.00417 -0.1611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939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1055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667 L -0.00833 -0.1388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939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611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555 L -0.00417 -0.1444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93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75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00417 -0.1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939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75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29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29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908" grpId="0" animBg="1"/>
      <p:bldP spid="293910" grpId="0" animBg="1"/>
      <p:bldP spid="293911" grpId="0" animBg="1"/>
      <p:bldP spid="293915" grpId="0"/>
      <p:bldP spid="293916" grpId="0"/>
      <p:bldP spid="293917" grpId="0"/>
      <p:bldP spid="293918" grpId="0"/>
      <p:bldP spid="293919" grpId="0"/>
      <p:bldP spid="293920" grpId="0"/>
      <p:bldP spid="293921" grpId="0"/>
      <p:bldP spid="293922" grpId="0"/>
      <p:bldP spid="293923" grpId="0"/>
      <p:bldP spid="293924" grpId="0" animBg="1"/>
      <p:bldP spid="293925" grpId="0" animBg="1"/>
      <p:bldP spid="293926" grpId="0" animBg="1"/>
      <p:bldP spid="293927" grpId="0"/>
      <p:bldP spid="293928" grpId="0" animBg="1"/>
      <p:bldP spid="293929" grpId="0" animBg="1"/>
      <p:bldP spid="293930" grpId="0" animBg="1"/>
      <p:bldP spid="293931" grpId="0" animBg="1"/>
      <p:bldP spid="293939" grpId="0" animBg="1"/>
      <p:bldP spid="2939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143000"/>
            <a:ext cx="1219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4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143000"/>
            <a:ext cx="1219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4916" name="Text Box 4"/>
          <p:cNvSpPr txBox="1">
            <a:spLocks noChangeArrowheads="1"/>
          </p:cNvSpPr>
          <p:nvPr/>
        </p:nvSpPr>
        <p:spPr bwMode="auto">
          <a:xfrm>
            <a:off x="2667000" y="3913188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-----------------------</a:t>
            </a:r>
          </a:p>
        </p:txBody>
      </p:sp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2667000" y="3962400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-----------------------</a:t>
            </a:r>
          </a:p>
        </p:txBody>
      </p:sp>
      <p:sp>
        <p:nvSpPr>
          <p:cNvPr id="294918" name="Text Box 6"/>
          <p:cNvSpPr txBox="1">
            <a:spLocks noChangeArrowheads="1"/>
          </p:cNvSpPr>
          <p:nvPr/>
        </p:nvSpPr>
        <p:spPr bwMode="auto">
          <a:xfrm>
            <a:off x="2667000" y="4010025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----------------------</a:t>
            </a:r>
          </a:p>
        </p:txBody>
      </p:sp>
      <p:sp>
        <p:nvSpPr>
          <p:cNvPr id="294919" name="Text Box 7"/>
          <p:cNvSpPr txBox="1">
            <a:spLocks noChangeArrowheads="1"/>
          </p:cNvSpPr>
          <p:nvPr/>
        </p:nvSpPr>
        <p:spPr bwMode="auto">
          <a:xfrm>
            <a:off x="2667000" y="4059238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</a:t>
            </a:r>
          </a:p>
        </p:txBody>
      </p:sp>
      <p:sp>
        <p:nvSpPr>
          <p:cNvPr id="294920" name="Text Box 8"/>
          <p:cNvSpPr txBox="1">
            <a:spLocks noChangeArrowheads="1"/>
          </p:cNvSpPr>
          <p:nvPr/>
        </p:nvSpPr>
        <p:spPr bwMode="auto">
          <a:xfrm>
            <a:off x="2667000" y="4094163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</a:t>
            </a:r>
          </a:p>
        </p:txBody>
      </p:sp>
      <p:sp>
        <p:nvSpPr>
          <p:cNvPr id="294921" name="Text Box 9"/>
          <p:cNvSpPr txBox="1">
            <a:spLocks noChangeArrowheads="1"/>
          </p:cNvSpPr>
          <p:nvPr/>
        </p:nvSpPr>
        <p:spPr bwMode="auto">
          <a:xfrm>
            <a:off x="2667000" y="4141788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</a:t>
            </a:r>
          </a:p>
        </p:txBody>
      </p:sp>
      <p:sp>
        <p:nvSpPr>
          <p:cNvPr id="294922" name="Text Box 10"/>
          <p:cNvSpPr txBox="1">
            <a:spLocks noChangeArrowheads="1"/>
          </p:cNvSpPr>
          <p:nvPr/>
        </p:nvSpPr>
        <p:spPr bwMode="auto">
          <a:xfrm>
            <a:off x="2667000" y="4176713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</a:t>
            </a:r>
          </a:p>
        </p:txBody>
      </p:sp>
      <p:sp>
        <p:nvSpPr>
          <p:cNvPr id="294923" name="Text Box 11"/>
          <p:cNvSpPr txBox="1">
            <a:spLocks noChangeArrowheads="1"/>
          </p:cNvSpPr>
          <p:nvPr/>
        </p:nvSpPr>
        <p:spPr bwMode="auto">
          <a:xfrm>
            <a:off x="2667000" y="4222750"/>
            <a:ext cx="8588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</a:t>
            </a:r>
          </a:p>
        </p:txBody>
      </p:sp>
      <p:sp>
        <p:nvSpPr>
          <p:cNvPr id="294924" name="Text Box 12"/>
          <p:cNvSpPr txBox="1">
            <a:spLocks noChangeArrowheads="1"/>
          </p:cNvSpPr>
          <p:nvPr/>
        </p:nvSpPr>
        <p:spPr bwMode="auto">
          <a:xfrm>
            <a:off x="5486400" y="3886200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-----------------------</a:t>
            </a:r>
          </a:p>
        </p:txBody>
      </p:sp>
      <p:sp>
        <p:nvSpPr>
          <p:cNvPr id="294925" name="Text Box 13"/>
          <p:cNvSpPr txBox="1">
            <a:spLocks noChangeArrowheads="1"/>
          </p:cNvSpPr>
          <p:nvPr/>
        </p:nvSpPr>
        <p:spPr bwMode="auto">
          <a:xfrm>
            <a:off x="5486400" y="3935413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-----------------------</a:t>
            </a:r>
          </a:p>
        </p:txBody>
      </p:sp>
      <p:sp>
        <p:nvSpPr>
          <p:cNvPr id="294926" name="Text Box 14"/>
          <p:cNvSpPr txBox="1">
            <a:spLocks noChangeArrowheads="1"/>
          </p:cNvSpPr>
          <p:nvPr/>
        </p:nvSpPr>
        <p:spPr bwMode="auto">
          <a:xfrm>
            <a:off x="5486400" y="3983038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----------------------</a:t>
            </a:r>
          </a:p>
        </p:txBody>
      </p:sp>
      <p:sp>
        <p:nvSpPr>
          <p:cNvPr id="294927" name="Text Box 15"/>
          <p:cNvSpPr txBox="1">
            <a:spLocks noChangeArrowheads="1"/>
          </p:cNvSpPr>
          <p:nvPr/>
        </p:nvSpPr>
        <p:spPr bwMode="auto">
          <a:xfrm>
            <a:off x="5486400" y="4032250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</a:t>
            </a:r>
          </a:p>
        </p:txBody>
      </p:sp>
      <p:sp>
        <p:nvSpPr>
          <p:cNvPr id="294928" name="Text Box 16"/>
          <p:cNvSpPr txBox="1">
            <a:spLocks noChangeArrowheads="1"/>
          </p:cNvSpPr>
          <p:nvPr/>
        </p:nvSpPr>
        <p:spPr bwMode="auto">
          <a:xfrm>
            <a:off x="5486400" y="4067175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</a:t>
            </a:r>
          </a:p>
        </p:txBody>
      </p:sp>
      <p:sp>
        <p:nvSpPr>
          <p:cNvPr id="294929" name="Text Box 17"/>
          <p:cNvSpPr txBox="1">
            <a:spLocks noChangeArrowheads="1"/>
          </p:cNvSpPr>
          <p:nvPr/>
        </p:nvSpPr>
        <p:spPr bwMode="auto">
          <a:xfrm>
            <a:off x="5486400" y="4114800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</a:t>
            </a:r>
          </a:p>
        </p:txBody>
      </p:sp>
      <p:sp>
        <p:nvSpPr>
          <p:cNvPr id="294930" name="Text Box 18"/>
          <p:cNvSpPr txBox="1">
            <a:spLocks noChangeArrowheads="1"/>
          </p:cNvSpPr>
          <p:nvPr/>
        </p:nvSpPr>
        <p:spPr bwMode="auto">
          <a:xfrm>
            <a:off x="5486400" y="4149725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</a:t>
            </a:r>
          </a:p>
        </p:txBody>
      </p:sp>
      <p:sp>
        <p:nvSpPr>
          <p:cNvPr id="294931" name="Text Box 19"/>
          <p:cNvSpPr txBox="1">
            <a:spLocks noChangeArrowheads="1"/>
          </p:cNvSpPr>
          <p:nvPr/>
        </p:nvSpPr>
        <p:spPr bwMode="auto">
          <a:xfrm>
            <a:off x="5486400" y="4195763"/>
            <a:ext cx="8588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</a:t>
            </a:r>
          </a:p>
        </p:txBody>
      </p:sp>
      <p:sp>
        <p:nvSpPr>
          <p:cNvPr id="294932" name="AutoShape 20"/>
          <p:cNvSpPr>
            <a:spLocks noChangeArrowheads="1"/>
          </p:cNvSpPr>
          <p:nvPr/>
        </p:nvSpPr>
        <p:spPr bwMode="auto">
          <a:xfrm>
            <a:off x="5756275" y="4964113"/>
            <a:ext cx="304800" cy="300037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4933" name="AutoShape 21"/>
          <p:cNvSpPr>
            <a:spLocks noChangeArrowheads="1"/>
          </p:cNvSpPr>
          <p:nvPr/>
        </p:nvSpPr>
        <p:spPr bwMode="auto">
          <a:xfrm>
            <a:off x="2876550" y="5186363"/>
            <a:ext cx="304800" cy="300037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4934" name="AutoShape 22"/>
          <p:cNvSpPr>
            <a:spLocks noChangeArrowheads="1"/>
          </p:cNvSpPr>
          <p:nvPr/>
        </p:nvSpPr>
        <p:spPr bwMode="auto">
          <a:xfrm>
            <a:off x="5829300" y="5186363"/>
            <a:ext cx="304800" cy="300037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4935" name="AutoShape 23"/>
          <p:cNvSpPr>
            <a:spLocks noChangeArrowheads="1"/>
          </p:cNvSpPr>
          <p:nvPr/>
        </p:nvSpPr>
        <p:spPr bwMode="auto">
          <a:xfrm>
            <a:off x="5676900" y="5186363"/>
            <a:ext cx="304800" cy="300037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4936" name="AutoShape 24"/>
          <p:cNvSpPr>
            <a:spLocks noChangeArrowheads="1"/>
          </p:cNvSpPr>
          <p:nvPr/>
        </p:nvSpPr>
        <p:spPr bwMode="auto">
          <a:xfrm>
            <a:off x="2936875" y="4957763"/>
            <a:ext cx="304800" cy="300037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4937" name="AutoShape 25"/>
          <p:cNvSpPr>
            <a:spLocks noChangeArrowheads="1"/>
          </p:cNvSpPr>
          <p:nvPr/>
        </p:nvSpPr>
        <p:spPr bwMode="auto">
          <a:xfrm>
            <a:off x="3028950" y="5186363"/>
            <a:ext cx="304800" cy="300037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4938" name="Text Box 26"/>
          <p:cNvSpPr txBox="1">
            <a:spLocks noChangeArrowheads="1"/>
          </p:cNvSpPr>
          <p:nvPr/>
        </p:nvSpPr>
        <p:spPr bwMode="auto">
          <a:xfrm>
            <a:off x="2743200" y="4953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</a:rPr>
              <a:t>Cu</a:t>
            </a:r>
          </a:p>
        </p:txBody>
      </p:sp>
      <p:sp>
        <p:nvSpPr>
          <p:cNvPr id="294939" name="Text Box 27"/>
          <p:cNvSpPr txBox="1">
            <a:spLocks noChangeArrowheads="1"/>
          </p:cNvSpPr>
          <p:nvPr/>
        </p:nvSpPr>
        <p:spPr bwMode="auto">
          <a:xfrm>
            <a:off x="5562600" y="4953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</a:rPr>
              <a:t>Cu</a:t>
            </a:r>
          </a:p>
        </p:txBody>
      </p:sp>
      <p:sp>
        <p:nvSpPr>
          <p:cNvPr id="294940" name="Text Box 28"/>
          <p:cNvSpPr txBox="1">
            <a:spLocks noChangeArrowheads="1"/>
          </p:cNvSpPr>
          <p:nvPr/>
        </p:nvSpPr>
        <p:spPr bwMode="auto">
          <a:xfrm>
            <a:off x="5486400" y="3886200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</a:rPr>
              <a:t>-----------------------</a:t>
            </a:r>
          </a:p>
        </p:txBody>
      </p:sp>
      <p:sp>
        <p:nvSpPr>
          <p:cNvPr id="294941" name="Text Box 29"/>
          <p:cNvSpPr txBox="1">
            <a:spLocks noChangeArrowheads="1"/>
          </p:cNvSpPr>
          <p:nvPr/>
        </p:nvSpPr>
        <p:spPr bwMode="auto">
          <a:xfrm>
            <a:off x="5486400" y="3935413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</a:rPr>
              <a:t>-----------------------</a:t>
            </a:r>
          </a:p>
        </p:txBody>
      </p:sp>
      <p:sp>
        <p:nvSpPr>
          <p:cNvPr id="294942" name="Text Box 30"/>
          <p:cNvSpPr txBox="1">
            <a:spLocks noChangeArrowheads="1"/>
          </p:cNvSpPr>
          <p:nvPr/>
        </p:nvSpPr>
        <p:spPr bwMode="auto">
          <a:xfrm>
            <a:off x="5486400" y="3983038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</a:rPr>
              <a:t>----------------------</a:t>
            </a:r>
          </a:p>
        </p:txBody>
      </p:sp>
      <p:sp>
        <p:nvSpPr>
          <p:cNvPr id="294943" name="Text Box 31"/>
          <p:cNvSpPr txBox="1">
            <a:spLocks noChangeArrowheads="1"/>
          </p:cNvSpPr>
          <p:nvPr/>
        </p:nvSpPr>
        <p:spPr bwMode="auto">
          <a:xfrm>
            <a:off x="5486400" y="4032250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</a:rPr>
              <a:t>---------------------</a:t>
            </a:r>
          </a:p>
        </p:txBody>
      </p:sp>
      <p:sp>
        <p:nvSpPr>
          <p:cNvPr id="294944" name="Text Box 32"/>
          <p:cNvSpPr txBox="1">
            <a:spLocks noChangeArrowheads="1"/>
          </p:cNvSpPr>
          <p:nvPr/>
        </p:nvSpPr>
        <p:spPr bwMode="auto">
          <a:xfrm>
            <a:off x="5486400" y="4067175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</a:rPr>
              <a:t>---------------------</a:t>
            </a:r>
          </a:p>
        </p:txBody>
      </p:sp>
      <p:sp>
        <p:nvSpPr>
          <p:cNvPr id="294945" name="Text Box 33"/>
          <p:cNvSpPr txBox="1">
            <a:spLocks noChangeArrowheads="1"/>
          </p:cNvSpPr>
          <p:nvPr/>
        </p:nvSpPr>
        <p:spPr bwMode="auto">
          <a:xfrm>
            <a:off x="5486400" y="4114800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</a:rPr>
              <a:t>--------------------</a:t>
            </a:r>
          </a:p>
        </p:txBody>
      </p:sp>
      <p:sp>
        <p:nvSpPr>
          <p:cNvPr id="294946" name="Text Box 34"/>
          <p:cNvSpPr txBox="1">
            <a:spLocks noChangeArrowheads="1"/>
          </p:cNvSpPr>
          <p:nvPr/>
        </p:nvSpPr>
        <p:spPr bwMode="auto">
          <a:xfrm>
            <a:off x="5486400" y="4149725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</a:rPr>
              <a:t>-------------------</a:t>
            </a:r>
          </a:p>
        </p:txBody>
      </p:sp>
      <p:sp>
        <p:nvSpPr>
          <p:cNvPr id="294947" name="Text Box 35"/>
          <p:cNvSpPr txBox="1">
            <a:spLocks noChangeArrowheads="1"/>
          </p:cNvSpPr>
          <p:nvPr/>
        </p:nvSpPr>
        <p:spPr bwMode="auto">
          <a:xfrm>
            <a:off x="5486400" y="4195763"/>
            <a:ext cx="8588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</a:rPr>
              <a:t>-----------------</a:t>
            </a:r>
          </a:p>
        </p:txBody>
      </p:sp>
      <p:sp>
        <p:nvSpPr>
          <p:cNvPr id="294948" name="AutoShape 36"/>
          <p:cNvSpPr>
            <a:spLocks noChangeArrowheads="1"/>
          </p:cNvSpPr>
          <p:nvPr/>
        </p:nvSpPr>
        <p:spPr bwMode="auto">
          <a:xfrm>
            <a:off x="5867400" y="5354638"/>
            <a:ext cx="228600" cy="74612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4949" name="AutoShape 37"/>
          <p:cNvSpPr>
            <a:spLocks noChangeArrowheads="1"/>
          </p:cNvSpPr>
          <p:nvPr/>
        </p:nvSpPr>
        <p:spPr bwMode="auto">
          <a:xfrm>
            <a:off x="5715000" y="5334000"/>
            <a:ext cx="228600" cy="74613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4950" name="AutoShape 38"/>
          <p:cNvSpPr>
            <a:spLocks noChangeArrowheads="1"/>
          </p:cNvSpPr>
          <p:nvPr/>
        </p:nvSpPr>
        <p:spPr bwMode="auto">
          <a:xfrm>
            <a:off x="5846763" y="5259388"/>
            <a:ext cx="228600" cy="74612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4951" name="Text Box 39"/>
          <p:cNvSpPr txBox="1">
            <a:spLocks noChangeArrowheads="1"/>
          </p:cNvSpPr>
          <p:nvPr/>
        </p:nvSpPr>
        <p:spPr bwMode="auto">
          <a:xfrm>
            <a:off x="5562600" y="502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3300"/>
                </a:solidFill>
              </a:rPr>
              <a:t>Cu</a:t>
            </a:r>
          </a:p>
        </p:txBody>
      </p:sp>
      <p:sp>
        <p:nvSpPr>
          <p:cNvPr id="294952" name="Text Box 40"/>
          <p:cNvSpPr txBox="1">
            <a:spLocks noChangeArrowheads="1"/>
          </p:cNvSpPr>
          <p:nvPr/>
        </p:nvSpPr>
        <p:spPr bwMode="auto">
          <a:xfrm>
            <a:off x="381000" y="3733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dd H</a:t>
            </a:r>
            <a:r>
              <a:rPr lang="en-US" sz="2400" baseline="-25000">
                <a:solidFill>
                  <a:srgbClr val="FFFFFF"/>
                </a:solidFill>
              </a:rPr>
              <a:t>2</a:t>
            </a:r>
            <a:r>
              <a:rPr lang="en-US" sz="2400">
                <a:solidFill>
                  <a:srgbClr val="FFFFFF"/>
                </a:solidFill>
              </a:rPr>
              <a:t>SO</a:t>
            </a:r>
            <a:r>
              <a:rPr lang="en-US" sz="2400" baseline="-25000">
                <a:solidFill>
                  <a:srgbClr val="FFFFFF"/>
                </a:solidFill>
              </a:rPr>
              <a:t>4</a:t>
            </a:r>
            <a:r>
              <a:rPr lang="en-US" sz="2400">
                <a:solidFill>
                  <a:srgbClr val="FFFFFF"/>
                </a:solidFill>
              </a:rPr>
              <a:t> loãng</a:t>
            </a:r>
          </a:p>
        </p:txBody>
      </p:sp>
      <p:sp>
        <p:nvSpPr>
          <p:cNvPr id="294953" name="Line 41"/>
          <p:cNvSpPr>
            <a:spLocks noChangeShapeType="1"/>
          </p:cNvSpPr>
          <p:nvPr/>
        </p:nvSpPr>
        <p:spPr bwMode="auto">
          <a:xfrm>
            <a:off x="1524000" y="4191000"/>
            <a:ext cx="1447800" cy="5334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4954" name="Line 42"/>
          <p:cNvSpPr>
            <a:spLocks noChangeShapeType="1"/>
          </p:cNvSpPr>
          <p:nvPr/>
        </p:nvSpPr>
        <p:spPr bwMode="auto">
          <a:xfrm flipH="1">
            <a:off x="6019800" y="4191000"/>
            <a:ext cx="1600200" cy="53340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4955" name="Text Box 43"/>
          <p:cNvSpPr txBox="1">
            <a:spLocks noChangeArrowheads="1"/>
          </p:cNvSpPr>
          <p:nvPr/>
        </p:nvSpPr>
        <p:spPr bwMode="auto">
          <a:xfrm>
            <a:off x="1247198" y="55416"/>
            <a:ext cx="67313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/>
              <a:t>Thí</a:t>
            </a:r>
            <a:r>
              <a:rPr lang="en-US" sz="2400" b="1" dirty="0"/>
              <a:t> </a:t>
            </a:r>
            <a:r>
              <a:rPr lang="en-US" sz="2400" b="1" dirty="0" err="1"/>
              <a:t>nghiệm</a:t>
            </a:r>
            <a:r>
              <a:rPr lang="en-US" sz="2400" b="1" dirty="0"/>
              <a:t>: sulfuric acid </a:t>
            </a:r>
            <a:r>
              <a:rPr lang="en-US" sz="2400" b="1" dirty="0" err="1"/>
              <a:t>đặc</a:t>
            </a:r>
            <a:r>
              <a:rPr lang="en-US" sz="2400" b="1" dirty="0"/>
              <a:t> </a:t>
            </a:r>
            <a:r>
              <a:rPr lang="en-US" sz="2400" b="1" dirty="0" err="1"/>
              <a:t>tác</a:t>
            </a:r>
            <a:r>
              <a:rPr lang="en-US" sz="2400" b="1" dirty="0"/>
              <a:t> </a:t>
            </a:r>
            <a:r>
              <a:rPr lang="en-US" sz="2400" b="1" dirty="0" err="1"/>
              <a:t>dụng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copper</a:t>
            </a:r>
          </a:p>
        </p:txBody>
      </p:sp>
      <p:sp>
        <p:nvSpPr>
          <p:cNvPr id="294956" name="Text Box 44"/>
          <p:cNvSpPr txBox="1">
            <a:spLocks noChangeArrowheads="1"/>
          </p:cNvSpPr>
          <p:nvPr/>
        </p:nvSpPr>
        <p:spPr bwMode="auto">
          <a:xfrm>
            <a:off x="6400800" y="3733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dd CuSO</a:t>
            </a:r>
            <a:r>
              <a:rPr lang="en-US" sz="2400" baseline="-25000">
                <a:solidFill>
                  <a:srgbClr val="FFFFFF"/>
                </a:solidFill>
              </a:rPr>
              <a:t>4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4957" name="Oval 45"/>
          <p:cNvSpPr>
            <a:spLocks noChangeArrowheads="1"/>
          </p:cNvSpPr>
          <p:nvPr/>
        </p:nvSpPr>
        <p:spPr bwMode="auto">
          <a:xfrm>
            <a:off x="5638800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4958" name="Oval 46"/>
          <p:cNvSpPr>
            <a:spLocks noChangeArrowheads="1"/>
          </p:cNvSpPr>
          <p:nvPr/>
        </p:nvSpPr>
        <p:spPr bwMode="auto">
          <a:xfrm>
            <a:off x="5791200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4959" name="Oval 47"/>
          <p:cNvSpPr>
            <a:spLocks noChangeArrowheads="1"/>
          </p:cNvSpPr>
          <p:nvPr/>
        </p:nvSpPr>
        <p:spPr bwMode="auto">
          <a:xfrm>
            <a:off x="5943600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4960" name="Oval 48"/>
          <p:cNvSpPr>
            <a:spLocks noChangeArrowheads="1"/>
          </p:cNvSpPr>
          <p:nvPr/>
        </p:nvSpPr>
        <p:spPr bwMode="auto">
          <a:xfrm>
            <a:off x="6096000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294961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5638800"/>
            <a:ext cx="1200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4962" name="Picture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5638800"/>
            <a:ext cx="1200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4963" name="Text Box 51"/>
          <p:cNvSpPr txBox="1">
            <a:spLocks noChangeArrowheads="1"/>
          </p:cNvSpPr>
          <p:nvPr/>
        </p:nvSpPr>
        <p:spPr bwMode="auto">
          <a:xfrm>
            <a:off x="5583238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SO</a:t>
            </a:r>
            <a:r>
              <a:rPr lang="en-US" sz="2400" baseline="-25000">
                <a:solidFill>
                  <a:srgbClr val="000000"/>
                </a:solidFill>
              </a:rPr>
              <a:t>2</a:t>
            </a: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55" name="Picture 4" descr="rosecornerl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6" descr="rosecornerl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84862"/>
            <a:ext cx="13716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4" descr="rosecornerl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36718" y="188118"/>
            <a:ext cx="12954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6" descr="rosecornerl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9231" y="5687219"/>
            <a:ext cx="13716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2218777" y="672289"/>
            <a:ext cx="172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000" b="1" dirty="0" err="1"/>
              <a:t>Ống</a:t>
            </a:r>
            <a:r>
              <a:rPr lang="en-SG" sz="2000" b="1" dirty="0"/>
              <a:t> </a:t>
            </a:r>
            <a:r>
              <a:rPr lang="en-SG" sz="2000" b="1" dirty="0" err="1"/>
              <a:t>nghiệm</a:t>
            </a:r>
            <a:r>
              <a:rPr lang="en-SG" sz="2000" b="1" dirty="0"/>
              <a:t> 1</a:t>
            </a:r>
            <a:endParaRPr lang="en-US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058382" y="627261"/>
            <a:ext cx="172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000" b="1" dirty="0" err="1"/>
              <a:t>Ống</a:t>
            </a:r>
            <a:r>
              <a:rPr lang="en-SG" sz="2000" b="1" dirty="0"/>
              <a:t> </a:t>
            </a:r>
            <a:r>
              <a:rPr lang="en-SG" sz="2000" b="1" dirty="0" err="1"/>
              <a:t>nghiệm</a:t>
            </a:r>
            <a:r>
              <a:rPr lang="en-SG" sz="2000" b="1" dirty="0"/>
              <a:t> 2</a:t>
            </a:r>
            <a:endParaRPr lang="en-US" sz="2000" b="1" dirty="0"/>
          </a:p>
        </p:txBody>
      </p:sp>
      <p:sp>
        <p:nvSpPr>
          <p:cNvPr id="2" name="Oval 1">
            <a:hlinkClick r:id="rId6" action="ppaction://hlinkfile"/>
          </p:cNvPr>
          <p:cNvSpPr/>
          <p:nvPr/>
        </p:nvSpPr>
        <p:spPr>
          <a:xfrm>
            <a:off x="7505700" y="1143000"/>
            <a:ext cx="9525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CLIP TN</a:t>
            </a:r>
            <a:endParaRPr lang="vi-V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71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94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94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94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294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29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2000"/>
                                        <p:tgtEl>
                                          <p:spTgt spid="29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2000"/>
                                        <p:tgtEl>
                                          <p:spTgt spid="294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32" grpId="0" animBg="1"/>
      <p:bldP spid="294934" grpId="0" animBg="1"/>
      <p:bldP spid="294935" grpId="0" animBg="1"/>
      <p:bldP spid="294939" grpId="0"/>
      <p:bldP spid="294954" grpId="0" animBg="1"/>
      <p:bldP spid="294956" grpId="0"/>
      <p:bldP spid="2949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87780" y="905323"/>
            <a:ext cx="836727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2.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Tính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chất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hóa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học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của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H</a:t>
            </a:r>
            <a:r>
              <a:rPr lang="en-US" sz="3200" baseline="-25000" dirty="0">
                <a:solidFill>
                  <a:srgbClr val="FFFF00"/>
                </a:solidFill>
                <a:latin typeface="Times New Roman" pitchFamily="18" charset="0"/>
              </a:rPr>
              <a:t>2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SO</a:t>
            </a:r>
            <a:r>
              <a:rPr lang="en-US" sz="3200" baseline="-25000" dirty="0">
                <a:solidFill>
                  <a:srgbClr val="FFFF00"/>
                </a:solidFill>
                <a:latin typeface="Times New Roman" pitchFamily="18" charset="0"/>
              </a:rPr>
              <a:t>4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đặc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:  </a:t>
            </a:r>
            <a:r>
              <a:rPr lang="en-US" sz="3200" dirty="0" err="1">
                <a:latin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hóa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riêng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00050" y="227009"/>
            <a:ext cx="647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B. SULFURIC ACID ( H</a:t>
            </a:r>
            <a:r>
              <a:rPr lang="en-US" sz="3200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SO</a:t>
            </a:r>
            <a:r>
              <a:rPr lang="en-US" sz="3200" baseline="-25000" dirty="0">
                <a:solidFill>
                  <a:srgbClr val="FF0000"/>
                </a:solidFill>
                <a:latin typeface="Times New Roman" pitchFamily="18" charset="0"/>
              </a:rPr>
              <a:t>4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= 98)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04532" y="1983927"/>
            <a:ext cx="457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  a. </a:t>
            </a:r>
            <a:r>
              <a:rPr lang="en-US" sz="3200" dirty="0" err="1">
                <a:latin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kim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</a:rPr>
              <a:t>:</a:t>
            </a:r>
          </a:p>
        </p:txBody>
      </p:sp>
      <p:grpSp>
        <p:nvGrpSpPr>
          <p:cNvPr id="28685" name="Group 13"/>
          <p:cNvGrpSpPr>
            <a:grpSpLocks/>
          </p:cNvGrpSpPr>
          <p:nvPr/>
        </p:nvGrpSpPr>
        <p:grpSpPr bwMode="auto">
          <a:xfrm>
            <a:off x="119063" y="2967035"/>
            <a:ext cx="8255000" cy="584200"/>
            <a:chOff x="27" y="1869"/>
            <a:chExt cx="5200" cy="368"/>
          </a:xfrm>
        </p:grpSpPr>
        <p:sp>
          <p:nvSpPr>
            <p:cNvPr id="28681" name="Text Box 9"/>
            <p:cNvSpPr txBox="1">
              <a:spLocks noChangeArrowheads="1"/>
            </p:cNvSpPr>
            <p:nvPr/>
          </p:nvSpPr>
          <p:spPr bwMode="auto">
            <a:xfrm>
              <a:off x="27" y="1869"/>
              <a:ext cx="520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2H</a:t>
              </a:r>
              <a:r>
                <a:rPr lang="en-US" sz="3200" baseline="-250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2</a:t>
              </a:r>
              <a:r>
                <a:rPr lang="en-US" sz="32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SO</a:t>
              </a:r>
              <a:r>
                <a:rPr lang="en-US" sz="3200" baseline="-250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4</a:t>
              </a:r>
              <a:r>
                <a:rPr lang="en-US" sz="32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sz="3200" baseline="-250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(</a:t>
              </a:r>
              <a:r>
                <a:rPr lang="en-US" sz="3200" baseline="-25000" dirty="0" err="1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đặc</a:t>
              </a:r>
              <a:r>
                <a:rPr lang="en-US" sz="3200" baseline="-250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sz="3200" baseline="-25000" dirty="0" err="1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nóng</a:t>
              </a:r>
              <a:r>
                <a:rPr lang="en-US" sz="32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sz="3200" baseline="-250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)</a:t>
              </a:r>
              <a:r>
                <a:rPr lang="en-US" sz="32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+ Cu           CuSO</a:t>
              </a:r>
              <a:r>
                <a:rPr lang="en-US" sz="3200" baseline="-250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4</a:t>
              </a:r>
              <a:r>
                <a:rPr lang="en-US" sz="32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+ SO</a:t>
              </a:r>
              <a:r>
                <a:rPr lang="en-US" sz="3200" baseline="-250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2</a:t>
              </a:r>
              <a:r>
                <a:rPr lang="en-US" sz="32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 + 2H</a:t>
              </a:r>
              <a:r>
                <a:rPr lang="en-US" sz="3200" baseline="-250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2</a:t>
              </a:r>
              <a:r>
                <a:rPr lang="en-US" sz="32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</a:rPr>
                <a:t>O</a:t>
              </a:r>
            </a:p>
          </p:txBody>
        </p:sp>
        <p:grpSp>
          <p:nvGrpSpPr>
            <p:cNvPr id="28684" name="Group 12"/>
            <p:cNvGrpSpPr>
              <a:grpSpLocks/>
            </p:cNvGrpSpPr>
            <p:nvPr/>
          </p:nvGrpSpPr>
          <p:grpSpPr bwMode="auto">
            <a:xfrm>
              <a:off x="2421" y="1950"/>
              <a:ext cx="564" cy="231"/>
              <a:chOff x="1173" y="2958"/>
              <a:chExt cx="564" cy="231"/>
            </a:xfrm>
          </p:grpSpPr>
          <p:sp>
            <p:nvSpPr>
              <p:cNvPr id="28682" name="Line 10"/>
              <p:cNvSpPr>
                <a:spLocks noChangeShapeType="1"/>
              </p:cNvSpPr>
              <p:nvPr/>
            </p:nvSpPr>
            <p:spPr bwMode="auto">
              <a:xfrm>
                <a:off x="1173" y="3167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683" name="Text Box 11"/>
              <p:cNvSpPr txBox="1">
                <a:spLocks noChangeArrowheads="1"/>
              </p:cNvSpPr>
              <p:nvPr/>
            </p:nvSpPr>
            <p:spPr bwMode="auto">
              <a:xfrm>
                <a:off x="1305" y="2958"/>
                <a:ext cx="432" cy="2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/>
                  <a:t>t</a:t>
                </a:r>
                <a:r>
                  <a:rPr lang="en-US" baseline="30000" dirty="0"/>
                  <a:t>0</a:t>
                </a:r>
                <a:endParaRPr lang="en-US" dirty="0"/>
              </a:p>
            </p:txBody>
          </p:sp>
        </p:grpSp>
      </p:grp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909918" y="4026612"/>
            <a:ext cx="7960519" cy="156966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C000"/>
                </a:solidFill>
                <a:latin typeface="Times New Roman" pitchFamily="18" charset="0"/>
              </a:rPr>
              <a:t>dd</a:t>
            </a:r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</a:rPr>
              <a:t> H</a:t>
            </a:r>
            <a:r>
              <a:rPr lang="en-US" sz="3200" b="1" baseline="-25000" dirty="0">
                <a:solidFill>
                  <a:srgbClr val="FFC000"/>
                </a:solidFill>
                <a:latin typeface="Times New Roman" pitchFamily="18" charset="0"/>
              </a:rPr>
              <a:t>2</a:t>
            </a:r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</a:rPr>
              <a:t>SO</a:t>
            </a:r>
            <a:r>
              <a:rPr lang="en-US" sz="3200" b="1" baseline="-25000" dirty="0">
                <a:solidFill>
                  <a:srgbClr val="FFC000"/>
                </a:solidFill>
                <a:latin typeface="Times New Roman" pitchFamily="18" charset="0"/>
              </a:rPr>
              <a:t>4</a:t>
            </a:r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3200" b="1" baseline="-25000" dirty="0" err="1">
                <a:solidFill>
                  <a:srgbClr val="FFC000"/>
                </a:solidFill>
                <a:latin typeface="Times New Roman" pitchFamily="18" charset="0"/>
              </a:rPr>
              <a:t>đặc</a:t>
            </a:r>
            <a:r>
              <a:rPr lang="en-US" sz="3200" b="1" baseline="-250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3200" b="1" baseline="-25000" dirty="0" err="1">
                <a:solidFill>
                  <a:srgbClr val="FFC000"/>
                </a:solidFill>
                <a:latin typeface="Times New Roman" pitchFamily="18" charset="0"/>
              </a:rPr>
              <a:t>nóng</a:t>
            </a:r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tác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dụng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nhiều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kim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loại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khác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tạo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thành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dd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muối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sunfat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không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giải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phóng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khí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hydrogen.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87780" y="4050901"/>
            <a:ext cx="514350" cy="327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430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6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55589" y="593513"/>
            <a:ext cx="70246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háo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</a:rPr>
              <a:t>: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255589" y="1480879"/>
            <a:ext cx="769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thí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nghiệm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tượng</a:t>
            </a:r>
            <a:r>
              <a:rPr lang="en-US" sz="3200" dirty="0">
                <a:latin typeface="Times New Roman" pitchFamily="18" charset="0"/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65654"/>
            <a:ext cx="5680076" cy="4626292"/>
          </a:xfrm>
          <a:prstGeom prst="rect">
            <a:avLst/>
          </a:prstGeom>
        </p:spPr>
      </p:pic>
      <p:sp>
        <p:nvSpPr>
          <p:cNvPr id="2" name="Oval 1">
            <a:hlinkClick r:id="rId3" action="ppaction://hlinkfile"/>
          </p:cNvPr>
          <p:cNvSpPr/>
          <p:nvPr/>
        </p:nvSpPr>
        <p:spPr>
          <a:xfrm>
            <a:off x="7696200" y="3200400"/>
            <a:ext cx="1066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4" action="ppaction://hlinkfile"/>
              </a:rPr>
              <a:t>Clip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0601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97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-23454" y="1608491"/>
            <a:ext cx="845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H</a:t>
            </a:r>
            <a:r>
              <a:rPr lang="en-US" sz="3200" b="1" baseline="-25000" dirty="0">
                <a:latin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</a:rPr>
              <a:t>SO</a:t>
            </a:r>
            <a:r>
              <a:rPr lang="en-US" sz="3200" b="1" baseline="-25000" dirty="0">
                <a:latin typeface="Times New Roman" pitchFamily="18" charset="0"/>
              </a:rPr>
              <a:t>4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đặc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háo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lấy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tạo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</a:rPr>
              <a:t> than 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-23454" y="2971800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>
                <a:latin typeface="Times New Roman" pitchFamily="18" charset="0"/>
              </a:rPr>
              <a:t>    C</a:t>
            </a:r>
            <a:r>
              <a:rPr lang="en-US" sz="2800" b="1" baseline="-25000" dirty="0">
                <a:latin typeface="Times New Roman" pitchFamily="18" charset="0"/>
              </a:rPr>
              <a:t>12 </a:t>
            </a:r>
            <a:r>
              <a:rPr lang="en-US" sz="2800" b="1" dirty="0">
                <a:latin typeface="Times New Roman" pitchFamily="18" charset="0"/>
              </a:rPr>
              <a:t>H</a:t>
            </a:r>
            <a:r>
              <a:rPr lang="en-US" sz="2800" b="1" baseline="-25000" dirty="0">
                <a:latin typeface="Times New Roman" pitchFamily="18" charset="0"/>
              </a:rPr>
              <a:t>22</a:t>
            </a:r>
            <a:r>
              <a:rPr lang="en-US" sz="2800" b="1" dirty="0">
                <a:latin typeface="Times New Roman" pitchFamily="18" charset="0"/>
              </a:rPr>
              <a:t>O</a:t>
            </a:r>
            <a:r>
              <a:rPr lang="en-US" sz="2800" b="1" baseline="-25000" dirty="0">
                <a:latin typeface="Times New Roman" pitchFamily="18" charset="0"/>
              </a:rPr>
              <a:t>11</a:t>
            </a:r>
            <a:r>
              <a:rPr lang="en-US" sz="2800" b="1" dirty="0">
                <a:latin typeface="Times New Roman" pitchFamily="18" charset="0"/>
              </a:rPr>
              <a:t>                      11 H</a:t>
            </a:r>
            <a:r>
              <a:rPr lang="en-US" sz="2800" b="1" baseline="-25000" dirty="0">
                <a:latin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</a:rPr>
              <a:t>O  </a:t>
            </a:r>
            <a:r>
              <a:rPr lang="en-US" sz="2800" b="1" baseline="-25000" dirty="0">
                <a:latin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</a:rPr>
              <a:t> +     12C     </a:t>
            </a:r>
            <a:endParaRPr lang="en-US" sz="2800" b="1" baseline="-25000" dirty="0">
              <a:latin typeface="Times New Roman" pitchFamily="18" charset="0"/>
            </a:endParaRP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243246" y="457200"/>
            <a:ext cx="434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b.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háo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grpSp>
        <p:nvGrpSpPr>
          <p:cNvPr id="30733" name="Group 13"/>
          <p:cNvGrpSpPr>
            <a:grpSpLocks/>
          </p:cNvGrpSpPr>
          <p:nvPr/>
        </p:nvGrpSpPr>
        <p:grpSpPr bwMode="auto">
          <a:xfrm>
            <a:off x="2414653" y="3121819"/>
            <a:ext cx="1143001" cy="387615"/>
            <a:chOff x="1680" y="3499"/>
            <a:chExt cx="495" cy="293"/>
          </a:xfrm>
        </p:grpSpPr>
        <p:sp>
          <p:nvSpPr>
            <p:cNvPr id="30734" name="Line 14"/>
            <p:cNvSpPr>
              <a:spLocks noChangeShapeType="1"/>
            </p:cNvSpPr>
            <p:nvPr/>
          </p:nvSpPr>
          <p:spPr bwMode="auto">
            <a:xfrm>
              <a:off x="1680" y="379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35" name="Text Box 15"/>
            <p:cNvSpPr txBox="1">
              <a:spLocks noChangeArrowheads="1"/>
            </p:cNvSpPr>
            <p:nvPr/>
          </p:nvSpPr>
          <p:spPr bwMode="auto">
            <a:xfrm>
              <a:off x="1680" y="3499"/>
              <a:ext cx="495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SO</a:t>
              </a:r>
              <a:r>
                <a:rPr lang="en-US" baseline="-25000" dirty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baseline="-25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aseline="-25000" dirty="0" err="1">
                  <a:latin typeface="Times New Roman" pitchFamily="18" charset="0"/>
                  <a:cs typeface="Times New Roman" pitchFamily="18" charset="0"/>
                </a:rPr>
                <a:t>đặc</a:t>
              </a:r>
              <a:endParaRPr lang="en-US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085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609600" y="308264"/>
            <a:ext cx="8534400" cy="6400800"/>
            <a:chOff x="192" y="144"/>
            <a:chExt cx="5376" cy="4032"/>
          </a:xfrm>
        </p:grpSpPr>
        <p:graphicFrame>
          <p:nvGraphicFramePr>
            <p:cNvPr id="4102" name="Diagram 4101"/>
            <p:cNvGraphicFramePr/>
            <p:nvPr>
              <p:extLst>
                <p:ext uri="{D42A27DB-BD31-4B8C-83A1-F6EECF244321}">
                  <p14:modId xmlns:p14="http://schemas.microsoft.com/office/powerpoint/2010/main" val="828065277"/>
                </p:ext>
              </p:extLst>
            </p:nvPr>
          </p:nvGraphicFramePr>
          <p:xfrm>
            <a:off x="192" y="144"/>
            <a:ext cx="5376" cy="40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1" name="_s1031"/>
            <p:cNvSpPr>
              <a:spLocks noChangeShapeType="1"/>
            </p:cNvSpPr>
            <p:nvPr/>
          </p:nvSpPr>
          <p:spPr bwMode="auto">
            <a:xfrm rot="10800000">
              <a:off x="1627" y="1555"/>
              <a:ext cx="269" cy="2455"/>
            </a:xfrm>
            <a:prstGeom prst="bentConnector2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_s1032"/>
            <p:cNvSpPr>
              <a:spLocks noChangeShapeType="1"/>
            </p:cNvSpPr>
            <p:nvPr/>
          </p:nvSpPr>
          <p:spPr bwMode="auto">
            <a:xfrm rot="10800000">
              <a:off x="1627" y="1555"/>
              <a:ext cx="269" cy="1928"/>
            </a:xfrm>
            <a:prstGeom prst="bentConnector2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_s1033"/>
            <p:cNvSpPr>
              <a:spLocks noChangeShapeType="1"/>
            </p:cNvSpPr>
            <p:nvPr/>
          </p:nvSpPr>
          <p:spPr bwMode="auto">
            <a:xfrm rot="10800000">
              <a:off x="1619" y="1555"/>
              <a:ext cx="270" cy="1404"/>
            </a:xfrm>
            <a:prstGeom prst="bentConnector2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_s1034"/>
            <p:cNvSpPr>
              <a:spLocks noChangeShapeType="1"/>
            </p:cNvSpPr>
            <p:nvPr/>
          </p:nvSpPr>
          <p:spPr bwMode="auto">
            <a:xfrm rot="10800000">
              <a:off x="1627" y="1555"/>
              <a:ext cx="269" cy="878"/>
            </a:xfrm>
            <a:prstGeom prst="bentConnector2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_s1035"/>
            <p:cNvSpPr>
              <a:spLocks noChangeShapeType="1"/>
            </p:cNvSpPr>
            <p:nvPr/>
          </p:nvSpPr>
          <p:spPr bwMode="auto">
            <a:xfrm rot="10800000">
              <a:off x="1627" y="1555"/>
              <a:ext cx="269" cy="351"/>
            </a:xfrm>
            <a:prstGeom prst="bentConnector2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_s1036"/>
            <p:cNvSpPr>
              <a:spLocks noChangeShapeType="1"/>
            </p:cNvSpPr>
            <p:nvPr/>
          </p:nvSpPr>
          <p:spPr bwMode="auto">
            <a:xfrm rot="5400000" flipH="1">
              <a:off x="4204" y="638"/>
              <a:ext cx="176" cy="941"/>
            </a:xfrm>
            <a:prstGeom prst="bentConnector3">
              <a:avLst>
                <a:gd name="adj1" fmla="val 43116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_s1037"/>
            <p:cNvSpPr>
              <a:spLocks noChangeShapeType="1"/>
            </p:cNvSpPr>
            <p:nvPr/>
          </p:nvSpPr>
          <p:spPr bwMode="auto">
            <a:xfrm rot="16200000">
              <a:off x="2725" y="101"/>
              <a:ext cx="175" cy="2016"/>
            </a:xfrm>
            <a:prstGeom prst="bentConnector3">
              <a:avLst>
                <a:gd name="adj1" fmla="val 42602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_s1038"/>
            <p:cNvSpPr>
              <a:spLocks noChangeShapeType="1"/>
            </p:cNvSpPr>
            <p:nvPr/>
          </p:nvSpPr>
          <p:spPr bwMode="auto">
            <a:xfrm rot="16200000" flipH="1">
              <a:off x="595" y="1031"/>
              <a:ext cx="91" cy="71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_s1039"/>
            <p:cNvSpPr>
              <a:spLocks noChangeShapeType="1"/>
            </p:cNvSpPr>
            <p:nvPr/>
          </p:nvSpPr>
          <p:spPr bwMode="auto">
            <a:xfrm rot="5400000" flipH="1">
              <a:off x="3032" y="-119"/>
              <a:ext cx="174" cy="1404"/>
            </a:xfrm>
            <a:prstGeom prst="bentConnector3">
              <a:avLst>
                <a:gd name="adj1" fmla="val 45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_s1040"/>
            <p:cNvSpPr>
              <a:spLocks noChangeShapeType="1"/>
            </p:cNvSpPr>
            <p:nvPr/>
          </p:nvSpPr>
          <p:spPr bwMode="auto">
            <a:xfrm rot="16200000">
              <a:off x="1295" y="-121"/>
              <a:ext cx="174" cy="1412"/>
            </a:xfrm>
            <a:prstGeom prst="bentConnector3">
              <a:avLst>
                <a:gd name="adj1" fmla="val 43116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_s1041"/>
            <p:cNvSpPr>
              <a:spLocks noChangeArrowheads="1"/>
            </p:cNvSpPr>
            <p:nvPr/>
          </p:nvSpPr>
          <p:spPr bwMode="auto">
            <a:xfrm>
              <a:off x="1578" y="144"/>
              <a:ext cx="1612" cy="35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H</a:t>
              </a:r>
              <a:r>
                <a:rPr kumimoji="0" lang="en-US" sz="3200" b="1" i="0" u="none" strike="noStrike" cap="none" normalizeH="0" baseline="-2500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2</a:t>
              </a: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SO</a:t>
              </a:r>
              <a:r>
                <a:rPr kumimoji="0" lang="en-US" sz="3200" b="1" i="0" u="none" strike="noStrike" cap="none" normalizeH="0" baseline="-2500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4</a:t>
              </a: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" name="_s1042"/>
            <p:cNvSpPr>
              <a:spLocks noChangeArrowheads="1"/>
            </p:cNvSpPr>
            <p:nvPr/>
          </p:nvSpPr>
          <p:spPr bwMode="auto">
            <a:xfrm>
              <a:off x="192" y="670"/>
              <a:ext cx="1613" cy="35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>
                  <a:ln>
                    <a:noFill/>
                  </a:ln>
                  <a:solidFill>
                    <a:srgbClr val="9900CC"/>
                  </a:solidFill>
                  <a:effectLst/>
                  <a:latin typeface="Times New Roman" pitchFamily="18" charset="0"/>
                </a:rPr>
                <a:t>H</a:t>
              </a:r>
              <a:r>
                <a:rPr kumimoji="0" lang="en-US" sz="2800" b="1" i="0" u="none" strike="noStrike" cap="none" normalizeH="0" baseline="-25000">
                  <a:ln>
                    <a:noFill/>
                  </a:ln>
                  <a:solidFill>
                    <a:srgbClr val="9900CC"/>
                  </a:solidFill>
                  <a:effectLst/>
                  <a:latin typeface="Times New Roman" pitchFamily="18" charset="0"/>
                </a:rPr>
                <a:t>2</a:t>
              </a:r>
              <a:r>
                <a:rPr kumimoji="0" lang="en-US" sz="2800" b="1" i="0" u="none" strike="noStrike" cap="none" normalizeH="0" baseline="0">
                  <a:ln>
                    <a:noFill/>
                  </a:ln>
                  <a:solidFill>
                    <a:srgbClr val="9900CC"/>
                  </a:solidFill>
                  <a:effectLst/>
                  <a:latin typeface="Times New Roman" pitchFamily="18" charset="0"/>
                </a:rPr>
                <a:t>SO</a:t>
              </a:r>
              <a:r>
                <a:rPr kumimoji="0" lang="en-US" sz="2800" b="1" i="0" u="none" strike="noStrike" cap="none" normalizeH="0" baseline="-25000">
                  <a:ln>
                    <a:noFill/>
                  </a:ln>
                  <a:solidFill>
                    <a:srgbClr val="9900CC"/>
                  </a:solidFill>
                  <a:effectLst/>
                  <a:latin typeface="Times New Roman" pitchFamily="18" charset="0"/>
                </a:rPr>
                <a:t>4</a:t>
              </a:r>
              <a:r>
                <a:rPr kumimoji="0" lang="en-US" sz="2800" b="1" i="0" u="none" strike="noStrike" cap="none" normalizeH="0" baseline="0">
                  <a:ln>
                    <a:noFill/>
                  </a:ln>
                  <a:solidFill>
                    <a:srgbClr val="9900CC"/>
                  </a:solidFill>
                  <a:effectLst/>
                  <a:latin typeface="Times New Roman" pitchFamily="18" charset="0"/>
                </a:rPr>
                <a:t> loãng</a:t>
              </a: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9900CC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" name="_s1043"/>
            <p:cNvSpPr>
              <a:spLocks noChangeArrowheads="1"/>
            </p:cNvSpPr>
            <p:nvPr/>
          </p:nvSpPr>
          <p:spPr bwMode="auto">
            <a:xfrm>
              <a:off x="3014" y="670"/>
              <a:ext cx="1613" cy="35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H</a:t>
              </a:r>
              <a:r>
                <a:rPr kumimoji="0" lang="en-US" sz="2800" b="1" i="0" u="none" strike="noStrike" cap="none" normalizeH="0" baseline="-2500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2</a:t>
              </a:r>
              <a:r>
                <a:rPr kumimoji="0" lang="en-US" sz="28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SO</a:t>
              </a:r>
              <a:r>
                <a:rPr kumimoji="0" lang="en-US" sz="2800" b="1" i="0" u="none" strike="noStrike" cap="none" normalizeH="0" baseline="-2500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4</a:t>
              </a:r>
              <a:r>
                <a:rPr kumimoji="0" lang="en-US" sz="28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 đặc</a:t>
              </a: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_s1044"/>
            <p:cNvSpPr>
              <a:spLocks noChangeArrowheads="1"/>
            </p:cNvSpPr>
            <p:nvPr/>
          </p:nvSpPr>
          <p:spPr bwMode="auto">
            <a:xfrm>
              <a:off x="999" y="1197"/>
              <a:ext cx="1613" cy="34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Tính</a:t>
              </a: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 acid</a:t>
              </a: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_s1046"/>
            <p:cNvSpPr>
              <a:spLocks noChangeArrowheads="1"/>
            </p:cNvSpPr>
            <p:nvPr/>
          </p:nvSpPr>
          <p:spPr bwMode="auto">
            <a:xfrm>
              <a:off x="3955" y="1197"/>
              <a:ext cx="1499" cy="34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Tính</a:t>
              </a: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háo</a:t>
              </a: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nước</a:t>
              </a: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_s1047"/>
            <p:cNvSpPr>
              <a:spLocks noChangeArrowheads="1"/>
            </p:cNvSpPr>
            <p:nvPr/>
          </p:nvSpPr>
          <p:spPr bwMode="auto">
            <a:xfrm>
              <a:off x="1869" y="1706"/>
              <a:ext cx="1613" cy="35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Đổi</a:t>
              </a: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màu</a:t>
              </a: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quỳ</a:t>
              </a: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tím</a:t>
              </a: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_s1048"/>
            <p:cNvSpPr>
              <a:spLocks noChangeArrowheads="1"/>
            </p:cNvSpPr>
            <p:nvPr/>
          </p:nvSpPr>
          <p:spPr bwMode="auto">
            <a:xfrm>
              <a:off x="1869" y="2261"/>
              <a:ext cx="1613" cy="35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Với</a:t>
              </a: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 base</a:t>
              </a: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" name="_s1049"/>
            <p:cNvSpPr>
              <a:spLocks noChangeArrowheads="1"/>
            </p:cNvSpPr>
            <p:nvPr/>
          </p:nvSpPr>
          <p:spPr bwMode="auto">
            <a:xfrm>
              <a:off x="1869" y="2765"/>
              <a:ext cx="1613" cy="35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Với</a:t>
              </a: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 basic</a:t>
              </a:r>
              <a:r>
                <a:rPr kumimoji="0" lang="en-US" sz="2400" b="1" i="0" u="none" strike="noStrike" cap="none" normalizeH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 oxide</a:t>
              </a: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_s1050"/>
            <p:cNvSpPr>
              <a:spLocks noChangeArrowheads="1"/>
            </p:cNvSpPr>
            <p:nvPr/>
          </p:nvSpPr>
          <p:spPr bwMode="auto">
            <a:xfrm>
              <a:off x="1844" y="3305"/>
              <a:ext cx="1562" cy="38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Với</a:t>
              </a: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muối</a:t>
              </a: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_s1051"/>
            <p:cNvSpPr>
              <a:spLocks noChangeArrowheads="1"/>
            </p:cNvSpPr>
            <p:nvPr/>
          </p:nvSpPr>
          <p:spPr bwMode="auto">
            <a:xfrm>
              <a:off x="1831" y="3864"/>
              <a:ext cx="1562" cy="29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4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Với kim loại </a:t>
              </a:r>
            </a:p>
          </p:txBody>
        </p:sp>
        <p:sp>
          <p:nvSpPr>
            <p:cNvPr id="4101" name="Line 32"/>
            <p:cNvSpPr>
              <a:spLocks noChangeShapeType="1"/>
            </p:cNvSpPr>
            <p:nvPr/>
          </p:nvSpPr>
          <p:spPr bwMode="auto">
            <a:xfrm>
              <a:off x="663" y="1111"/>
              <a:ext cx="1145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7255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0" y="1143000"/>
            <a:ext cx="89154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6" descr="3d bir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85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3d bir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447800"/>
            <a:ext cx="838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3d bir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2895600"/>
            <a:ext cx="838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3d bir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590800"/>
            <a:ext cx="838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3d bir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334000"/>
            <a:ext cx="838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3d bir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90600"/>
            <a:ext cx="838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209800" y="6019800"/>
            <a:ext cx="44878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6600" b="1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-304800" y="6019800"/>
            <a:ext cx="320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600" b="1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  <a:cs typeface="+mn-cs"/>
            </a:endParaRPr>
          </a:p>
        </p:txBody>
      </p:sp>
      <p:pic>
        <p:nvPicPr>
          <p:cNvPr id="2059" name="Picture 25" descr="2309202tv2q8adp8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9890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7" descr="2309202tv2q8adp8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8" y="5084763"/>
            <a:ext cx="9890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9" descr="2309202tv2q8adp8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105400"/>
            <a:ext cx="9890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8" name="TextBox 1"/>
          <p:cNvSpPr txBox="1">
            <a:spLocks noChangeArrowheads="1"/>
          </p:cNvSpPr>
          <p:nvPr/>
        </p:nvSpPr>
        <p:spPr bwMode="auto">
          <a:xfrm>
            <a:off x="105569" y="1188135"/>
            <a:ext cx="7891463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 HÓA HỌC 9</a:t>
            </a:r>
          </a:p>
          <a:p>
            <a:pPr algn="ctr">
              <a:lnSpc>
                <a:spcPct val="150000"/>
              </a:lnSpc>
            </a:pPr>
            <a:endParaRPr lang="en-US" sz="3200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3090" name="TextBox 4"/>
          <p:cNvSpPr txBox="1">
            <a:spLocks noChangeArrowheads="1"/>
          </p:cNvSpPr>
          <p:nvPr/>
        </p:nvSpPr>
        <p:spPr bwMode="auto">
          <a:xfrm>
            <a:off x="-304800" y="3744913"/>
            <a:ext cx="74628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vi-VN" sz="6000" b="1">
              <a:solidFill>
                <a:srgbClr val="FF0000"/>
              </a:solidFill>
              <a:latin typeface="VNI-Times" pitchFamily="2" charset="0"/>
              <a:cs typeface="Times New Roman" pitchFamily="18" charset="0"/>
            </a:endParaRPr>
          </a:p>
        </p:txBody>
      </p:sp>
      <p:sp>
        <p:nvSpPr>
          <p:cNvPr id="2065" name="TextBox 1"/>
          <p:cNvSpPr txBox="1">
            <a:spLocks noChangeArrowheads="1"/>
          </p:cNvSpPr>
          <p:nvPr/>
        </p:nvSpPr>
        <p:spPr bwMode="auto">
          <a:xfrm>
            <a:off x="228600" y="6278563"/>
            <a:ext cx="5191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sz="2800" b="1">
              <a:latin typeface="VNI-Times" pitchFamily="2" charset="0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685006" y="1663700"/>
            <a:ext cx="792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446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0937 0.00762 L -1.14063 -0.0367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00" y="-2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69 -0.00301 C 0.24913 0.00046 0.15642 0.00393 0.12413 0.00393 C -0.08195 0.00393 -0.29341 -0.05162 -0.29341 -0.10718 C -0.29341 -0.07917 -0.39931 -0.05162 -0.49931 -0.05162 C -0.60521 -0.05162 -0.70486 -0.07963 -0.70486 -0.10718 C -0.70486 -0.09329 -0.75816 -0.07917 -0.81094 -0.07917 C -0.86389 -0.07917 -0.9165 -0.09282 -0.9165 -0.10718 C -0.9165 -0.1 -0.94289 -0.09329 -0.96962 -0.09329 C -0.99618 -0.09329 -1.02257 -0.10046 -1.02257 -0.10718 C -1.02257 -0.10347 -1.03611 -0.1 -1.04896 -0.1 C -1.05556 -0.1 -1.07552 -0.10347 -1.07552 -0.10718 C -1.07552 -0.10532 -1.08212 -0.10347 -1.08924 -0.10347 C -1.08924 -0.10394 -1.10278 -0.10532 -1.10278 -0.10718 C -1.10278 -0.10625 -1.10278 -0.10532 -1.10973 -0.10532 C -1.10973 -0.10579 -1.11684 -0.10625 -1.11684 -0.10718 C -1.11684 -0.10671 -1.11684 -0.10625 -1.11684 -0.10579 C -1.12379 -0.10579 -1.12379 -0.10625 -1.12379 -0.10671 C -1.13039 -0.10671 -1.13039 -0.10625 -1.13039 -0.10579 C -1.13768 -0.10579 -1.13768 -0.10625 -1.13768 -0.10671 " pathEditMode="relative" rAng="10800000" ptsTypes="fffffffffffffffffff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700" y="-4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8659E-6 C -0.01527 0.02706 -0.04305 0.06476 -0.12777 0.04325 C -0.24982 0.01388 -0.23871 -0.13112 -0.38454 -0.16813 C -0.51475 -0.19958 -0.46284 -0.05758 -0.58888 -0.0888 C -0.72031 -0.12141 -0.63732 -0.19449 -0.77743 -0.22918 C -0.90364 -0.25994 -0.84131 -0.18177 -0.95399 -0.20929 C -1.06267 -0.23635 -1.00034 -0.26965 -1.09878 -0.29301 C -1.15347 -0.30666 -1.1592 -0.29463 -1.16579 -0.28607 " pathEditMode="relative" rAng="629674" ptsTypes="ffffffff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299" y="-142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09676 L -0.09687 0.04352 L -0.16198 -0.12407 L -0.26059 0.0162 L -0.33038 -0.15208 L -0.42378 -0.01088 L -0.49357 -0.17917 L -0.5875 -0.03819 L -0.65729 -0.20648 L -0.75625 -0.0662 L -0.82135 -0.2338 L -0.91996 -0.09352 L -0.98455 -0.26111 L -1.08316 -0.12083 L -1.15277 -0.28912 L -1.24687 -0.14815 L -1.31684 -0.31643 " pathEditMode="relative" rAng="430034" ptsTypes="FFFFFFFFFFFFFFFFF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700" y="-33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9259E-6 C 1.11022E-16 0.04676 -0.10955 0.08264 -0.24288 0.08264 C -0.38021 0.08264 -0.48958 0.04676 -0.48958 -2.59259E-6 C -0.48958 -0.04676 -0.59913 -0.08264 -0.73628 -0.08264 C -0.86962 -0.08264 -0.97917 -0.04676 -0.97917 -2.59259E-6 " pathEditMode="relative" rAng="0" ptsTypes="fffff">
                                      <p:cBhvr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5 -0.15787 C 0.2375 -0.11111 0.11441 -0.07523 -0.03524 -0.07523 C -0.18958 -0.07523 -0.3125 -0.11111 -0.3125 -0.15787 C -0.3125 -0.20463 -0.43559 -0.24051 -0.58976 -0.24051 C -0.73941 -0.24051 -0.8625 -0.20463 -0.8625 -0.15787 " pathEditMode="relative" rAng="0" ptsTypes="fffff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88" grpId="0"/>
      <p:bldP spid="309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4A772FE-DECA-4F1F-BD6B-991D93C32620}" type="slidenum">
              <a:rPr lang="en-US" sz="1400">
                <a:latin typeface="Arial" charset="0"/>
              </a:rPr>
              <a:pPr/>
              <a:t>20</a:t>
            </a:fld>
            <a:endParaRPr lang="en-US" sz="1400">
              <a:latin typeface="Arial" charset="0"/>
            </a:endParaRPr>
          </a:p>
        </p:txBody>
      </p:sp>
      <p:pic>
        <p:nvPicPr>
          <p:cNvPr id="9219" name="Picture 26" descr="So_do_ve_mot_so_ung_dung_cua_axit_sunfur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5275"/>
            <a:ext cx="8162925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7200" y="152400"/>
            <a:ext cx="4267200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sz="2600" dirty="0"/>
              <a:t>III. </a:t>
            </a:r>
            <a:r>
              <a:rPr lang="vi-VN" sz="2600" dirty="0"/>
              <a:t>Ừng dụng </a:t>
            </a:r>
            <a:r>
              <a:rPr lang="en-US" sz="2600" dirty="0" err="1"/>
              <a:t>H</a:t>
            </a:r>
            <a:r>
              <a:rPr lang="en-US" sz="2600" baseline="-25000" dirty="0" err="1"/>
              <a:t>2</a:t>
            </a:r>
            <a:r>
              <a:rPr lang="en-US" sz="2600" dirty="0" err="1"/>
              <a:t>SO</a:t>
            </a:r>
            <a:r>
              <a:rPr lang="en-US" sz="2600" baseline="-25000" dirty="0" err="1"/>
              <a:t>4</a:t>
            </a:r>
            <a:r>
              <a:rPr lang="en-US" sz="2600" baseline="-25000" dirty="0"/>
              <a:t> </a:t>
            </a:r>
            <a:r>
              <a:rPr lang="en-US" sz="2600" dirty="0"/>
              <a:t>( </a:t>
            </a:r>
            <a:r>
              <a:rPr lang="en-US" sz="2600" dirty="0" err="1"/>
              <a:t>SGK</a:t>
            </a:r>
            <a:r>
              <a:rPr lang="en-US" sz="2600" dirty="0"/>
              <a:t>)</a:t>
            </a:r>
            <a:endParaRPr lang="vi-VN" sz="2600" dirty="0"/>
          </a:p>
        </p:txBody>
      </p:sp>
    </p:spTree>
    <p:extLst>
      <p:ext uri="{BB962C8B-B14F-4D97-AF65-F5344CB8AC3E}">
        <p14:creationId xmlns:p14="http://schemas.microsoft.com/office/powerpoint/2010/main" val="2077769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AADC9DB-2306-4642-8023-E0237DC2FB88}" type="slidenum">
              <a:rPr lang="en-US" sz="1400">
                <a:latin typeface="Arial" charset="0"/>
              </a:rPr>
              <a:pPr/>
              <a:t>21</a:t>
            </a:fld>
            <a:endParaRPr lang="en-US" sz="1400">
              <a:latin typeface="Arial" charset="0"/>
            </a:endParaRPr>
          </a:p>
        </p:txBody>
      </p:sp>
      <p:sp>
        <p:nvSpPr>
          <p:cNvPr id="13315" name="Text Box 29"/>
          <p:cNvSpPr txBox="1">
            <a:spLocks noChangeArrowheads="1"/>
          </p:cNvSpPr>
          <p:nvPr/>
        </p:nvSpPr>
        <p:spPr bwMode="auto">
          <a:xfrm>
            <a:off x="330200" y="295275"/>
            <a:ext cx="6859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V. </a:t>
            </a:r>
            <a:r>
              <a:rPr lang="en-US" b="1" dirty="0" err="1">
                <a:solidFill>
                  <a:srgbClr val="FF0000"/>
                </a:solidFill>
              </a:rPr>
              <a:t>Nhận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biết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axit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sunfuric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muối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sunfat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685800" y="1082675"/>
            <a:ext cx="7315200" cy="1235075"/>
            <a:chOff x="609" y="698"/>
            <a:chExt cx="4752" cy="871"/>
          </a:xfrm>
        </p:grpSpPr>
        <p:sp>
          <p:nvSpPr>
            <p:cNvPr id="13321" name="Text Box 30"/>
            <p:cNvSpPr txBox="1">
              <a:spLocks noChangeArrowheads="1"/>
            </p:cNvSpPr>
            <p:nvPr/>
          </p:nvSpPr>
          <p:spPr bwMode="auto">
            <a:xfrm>
              <a:off x="609" y="698"/>
              <a:ext cx="4752" cy="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500"/>
                <a:t>H</a:t>
              </a:r>
              <a:r>
                <a:rPr lang="en-US" sz="2500" baseline="-25000"/>
                <a:t>2</a:t>
              </a:r>
              <a:r>
                <a:rPr lang="en-US" sz="2500"/>
                <a:t>SO</a:t>
              </a:r>
              <a:r>
                <a:rPr lang="en-US" sz="2500" baseline="-25000"/>
                <a:t>4(dd)</a:t>
              </a:r>
              <a:r>
                <a:rPr lang="en-US" sz="2500"/>
                <a:t> + BaCl</a:t>
              </a:r>
              <a:r>
                <a:rPr lang="en-US" sz="2500" baseline="-25000"/>
                <a:t>2(dd)</a:t>
              </a:r>
              <a:r>
                <a:rPr lang="en-US" sz="2500"/>
                <a:t> </a:t>
              </a:r>
              <a:r>
                <a:rPr lang="en-US" sz="2500">
                  <a:sym typeface="Symbol" pitchFamily="18" charset="2"/>
                </a:rPr>
                <a:t></a:t>
              </a:r>
              <a:r>
                <a:rPr lang="en-US" sz="2500"/>
                <a:t>  BaSO</a:t>
              </a:r>
              <a:r>
                <a:rPr lang="en-US" sz="2500" baseline="-25000"/>
                <a:t>4(r)</a:t>
              </a:r>
              <a:r>
                <a:rPr lang="en-US" sz="2500">
                  <a:sym typeface="Symbol" pitchFamily="18" charset="2"/>
                </a:rPr>
                <a:t> </a:t>
              </a:r>
              <a:r>
                <a:rPr lang="en-US" sz="2500"/>
                <a:t>+ 2HCl</a:t>
              </a:r>
              <a:r>
                <a:rPr lang="en-US" sz="2500" baseline="-25000"/>
                <a:t>(dd)</a:t>
              </a:r>
              <a:r>
                <a:rPr lang="en-US" sz="2500"/>
                <a:t> </a:t>
              </a:r>
            </a:p>
            <a:p>
              <a:pPr eaLnBrk="1" hangingPunct="1"/>
              <a:endParaRPr lang="en-US" sz="2500"/>
            </a:p>
            <a:p>
              <a:pPr eaLnBrk="1" hangingPunct="1"/>
              <a:r>
                <a:rPr lang="en-US" sz="2500"/>
                <a:t>Na</a:t>
              </a:r>
              <a:r>
                <a:rPr lang="en-US" sz="2500" baseline="-25000"/>
                <a:t>2</a:t>
              </a:r>
              <a:r>
                <a:rPr lang="en-US" sz="2500"/>
                <a:t>SO</a:t>
              </a:r>
              <a:r>
                <a:rPr lang="en-US" sz="2500" baseline="-25000"/>
                <a:t>4(dd)</a:t>
              </a:r>
              <a:r>
                <a:rPr lang="en-US" sz="2500"/>
                <a:t> + BaCl</a:t>
              </a:r>
              <a:r>
                <a:rPr lang="en-US" sz="2500" baseline="-25000"/>
                <a:t>2(dd)</a:t>
              </a:r>
              <a:r>
                <a:rPr lang="en-US" sz="2500"/>
                <a:t> </a:t>
              </a:r>
              <a:r>
                <a:rPr lang="en-US" sz="2500">
                  <a:sym typeface="Symbol" pitchFamily="18" charset="2"/>
                </a:rPr>
                <a:t></a:t>
              </a:r>
              <a:r>
                <a:rPr lang="en-US" sz="2500"/>
                <a:t>  BaSO</a:t>
              </a:r>
              <a:r>
                <a:rPr lang="en-US" sz="2500" baseline="-25000"/>
                <a:t>4(r)</a:t>
              </a:r>
              <a:r>
                <a:rPr lang="en-US" sz="2500">
                  <a:sym typeface="Symbol" pitchFamily="18" charset="2"/>
                </a:rPr>
                <a:t> </a:t>
              </a:r>
              <a:r>
                <a:rPr lang="en-US" sz="2500"/>
                <a:t>+  2NaCl</a:t>
              </a:r>
              <a:r>
                <a:rPr lang="en-US" sz="2500" baseline="-25000"/>
                <a:t>(dd)</a:t>
              </a:r>
              <a:r>
                <a:rPr lang="en-US" sz="2500"/>
                <a:t> </a:t>
              </a:r>
            </a:p>
          </p:txBody>
        </p:sp>
        <p:sp>
          <p:nvSpPr>
            <p:cNvPr id="13322" name="Text Box 31"/>
            <p:cNvSpPr txBox="1">
              <a:spLocks noChangeArrowheads="1"/>
            </p:cNvSpPr>
            <p:nvPr/>
          </p:nvSpPr>
          <p:spPr bwMode="auto">
            <a:xfrm>
              <a:off x="2713" y="876"/>
              <a:ext cx="76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/>
                <a:t>(Trắng)</a:t>
              </a:r>
              <a:r>
                <a:rPr lang="en-US"/>
                <a:t> </a:t>
              </a:r>
            </a:p>
          </p:txBody>
        </p:sp>
      </p:grp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469900" y="4530725"/>
            <a:ext cx="79248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500" u="sng">
                <a:solidFill>
                  <a:srgbClr val="FF0000"/>
                </a:solidFill>
              </a:rPr>
              <a:t>Chú ý</a:t>
            </a:r>
            <a:r>
              <a:rPr lang="en-US" sz="2500">
                <a:solidFill>
                  <a:srgbClr val="FF0000"/>
                </a:solidFill>
              </a:rPr>
              <a:t>:</a:t>
            </a:r>
            <a:r>
              <a:rPr lang="en-US" sz="2500"/>
              <a:t> </a:t>
            </a:r>
            <a:r>
              <a:rPr lang="en-US" sz="2500" b="1"/>
              <a:t>Để phân biệt dd H</a:t>
            </a:r>
            <a:r>
              <a:rPr lang="en-US" sz="2500" b="1" baseline="-25000"/>
              <a:t>2</a:t>
            </a:r>
            <a:r>
              <a:rPr lang="en-US" sz="2500" b="1"/>
              <a:t>SO</a:t>
            </a:r>
            <a:r>
              <a:rPr lang="en-US" sz="2500" b="1" baseline="-25000"/>
              <a:t>4</a:t>
            </a:r>
            <a:r>
              <a:rPr lang="en-US" sz="2500" b="1"/>
              <a:t> với muối sunfat</a:t>
            </a:r>
            <a:r>
              <a:rPr lang="en-US" sz="2500"/>
              <a:t>: dùng thuốc thử là những kim loại: Al, Fe, Zn, Mg, … </a:t>
            </a:r>
          </a:p>
          <a:p>
            <a:pPr eaLnBrk="1" hangingPunct="1">
              <a:spcBef>
                <a:spcPct val="50000"/>
              </a:spcBef>
            </a:pPr>
            <a:r>
              <a:rPr lang="en-US" sz="2500"/>
              <a:t>H</a:t>
            </a:r>
            <a:r>
              <a:rPr lang="en-US" sz="2500" baseline="-25000"/>
              <a:t>2</a:t>
            </a:r>
            <a:r>
              <a:rPr lang="en-US" sz="2500"/>
              <a:t>SO</a:t>
            </a:r>
            <a:r>
              <a:rPr lang="en-US" sz="2500" baseline="-25000"/>
              <a:t>4</a:t>
            </a:r>
            <a:r>
              <a:rPr lang="en-US" sz="2500"/>
              <a:t> + Zn </a:t>
            </a:r>
            <a:r>
              <a:rPr lang="en-US" sz="2500">
                <a:sym typeface="Symbol" pitchFamily="18" charset="2"/>
              </a:rPr>
              <a:t> ZnSO</a:t>
            </a:r>
            <a:r>
              <a:rPr lang="en-US" sz="2500" baseline="-25000">
                <a:sym typeface="Symbol" pitchFamily="18" charset="2"/>
              </a:rPr>
              <a:t>4</a:t>
            </a:r>
            <a:r>
              <a:rPr lang="en-US" sz="2500">
                <a:sym typeface="Symbol" pitchFamily="18" charset="2"/>
              </a:rPr>
              <a:t> + H</a:t>
            </a:r>
            <a:r>
              <a:rPr lang="en-US" sz="2500" baseline="-25000">
                <a:sym typeface="Symbol" pitchFamily="18" charset="2"/>
              </a:rPr>
              <a:t>2</a:t>
            </a:r>
            <a:r>
              <a:rPr lang="en-US" sz="2500">
                <a:sym typeface="Symbol" pitchFamily="18" charset="2"/>
              </a:rPr>
              <a:t> </a:t>
            </a:r>
            <a:r>
              <a:rPr lang="en-US" sz="2500">
                <a:cs typeface="Times New Roman" pitchFamily="18" charset="0"/>
                <a:sym typeface="Symbol" pitchFamily="18" charset="2"/>
              </a:rPr>
              <a:t>↑</a:t>
            </a:r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330200" y="3584575"/>
            <a:ext cx="7848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500"/>
              <a:t>Dùng thuốc thử là: BaCl</a:t>
            </a:r>
            <a:r>
              <a:rPr lang="en-US" sz="2500" baseline="-25000"/>
              <a:t>2</a:t>
            </a:r>
            <a:r>
              <a:rPr lang="en-US" sz="2500"/>
              <a:t>, Ba(NO</a:t>
            </a:r>
            <a:r>
              <a:rPr lang="en-US" sz="2500" baseline="-25000"/>
              <a:t>3</a:t>
            </a:r>
            <a:r>
              <a:rPr lang="en-US" sz="2500"/>
              <a:t>)</a:t>
            </a:r>
            <a:r>
              <a:rPr lang="en-US" sz="2500" baseline="-25000"/>
              <a:t>2</a:t>
            </a:r>
            <a:r>
              <a:rPr lang="en-US" sz="2500"/>
              <a:t>, Ba(OH)</a:t>
            </a:r>
            <a:r>
              <a:rPr lang="en-US" sz="2500" baseline="-25000"/>
              <a:t>2</a:t>
            </a:r>
            <a:r>
              <a:rPr lang="en-US" sz="2500"/>
              <a:t> vì tạo dấu hiệu là BaSO</a:t>
            </a:r>
            <a:r>
              <a:rPr lang="en-US" sz="2500" baseline="-25000"/>
              <a:t>4</a:t>
            </a:r>
            <a:r>
              <a:rPr lang="en-US" sz="2500"/>
              <a:t> (kết tủa trắng).   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07975" y="2638425"/>
            <a:ext cx="8001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? </a:t>
            </a:r>
            <a:r>
              <a:rPr lang="en-US" b="1" dirty="0" err="1"/>
              <a:t>Để</a:t>
            </a:r>
            <a:r>
              <a:rPr lang="en-US" dirty="0"/>
              <a:t> </a:t>
            </a:r>
            <a:r>
              <a:rPr lang="en-US" b="1" dirty="0" err="1"/>
              <a:t>nhận</a:t>
            </a:r>
            <a:r>
              <a:rPr lang="en-US" b="1" dirty="0"/>
              <a:t> </a:t>
            </a:r>
            <a:r>
              <a:rPr lang="en-US" b="1" dirty="0" err="1"/>
              <a:t>biết</a:t>
            </a:r>
            <a:r>
              <a:rPr lang="en-US" b="1" dirty="0"/>
              <a:t> </a:t>
            </a:r>
            <a:r>
              <a:rPr lang="en-US" b="1" dirty="0" err="1"/>
              <a:t>axit</a:t>
            </a:r>
            <a:r>
              <a:rPr lang="en-US" b="1" dirty="0"/>
              <a:t> </a:t>
            </a:r>
            <a:r>
              <a:rPr lang="en-US" b="1" dirty="0" err="1"/>
              <a:t>sunfuric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muối</a:t>
            </a:r>
            <a:r>
              <a:rPr lang="en-US" b="1" dirty="0"/>
              <a:t> </a:t>
            </a:r>
            <a:r>
              <a:rPr lang="en-US" b="1" dirty="0" err="1"/>
              <a:t>sunfate</a:t>
            </a:r>
            <a:r>
              <a:rPr lang="en-US" b="1" dirty="0"/>
              <a:t> (</a:t>
            </a:r>
            <a:r>
              <a:rPr lang="en-US" b="1" dirty="0" err="1"/>
              <a:t>SO</a:t>
            </a:r>
            <a:r>
              <a:rPr lang="en-US" b="1" baseline="-25000" dirty="0" err="1"/>
              <a:t>4</a:t>
            </a:r>
            <a:r>
              <a:rPr lang="en-US" b="1" dirty="0"/>
              <a:t>) ta </a:t>
            </a:r>
            <a:r>
              <a:rPr lang="en-US" b="1" dirty="0" err="1"/>
              <a:t>làm</a:t>
            </a:r>
            <a:r>
              <a:rPr lang="en-US" b="1" dirty="0"/>
              <a:t> </a:t>
            </a:r>
            <a:r>
              <a:rPr lang="en-US" b="1" dirty="0" err="1"/>
              <a:t>thế</a:t>
            </a:r>
            <a:r>
              <a:rPr lang="en-US" b="1" dirty="0"/>
              <a:t> </a:t>
            </a:r>
            <a:r>
              <a:rPr lang="en-US" b="1" dirty="0" err="1"/>
              <a:t>nào</a:t>
            </a:r>
            <a:r>
              <a:rPr lang="en-US" b="1" dirty="0"/>
              <a:t>. </a:t>
            </a:r>
            <a:r>
              <a:rPr lang="en-US" b="1" dirty="0" err="1"/>
              <a:t>Vì</a:t>
            </a:r>
            <a:r>
              <a:rPr lang="en-US" b="1" dirty="0"/>
              <a:t> </a:t>
            </a:r>
            <a:r>
              <a:rPr lang="en-US" b="1" dirty="0" err="1"/>
              <a:t>sao</a:t>
            </a:r>
            <a:r>
              <a:rPr lang="en-US" b="1" dirty="0"/>
              <a:t>.</a:t>
            </a:r>
            <a:endParaRPr lang="vi-VN" dirty="0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152400" y="938213"/>
            <a:ext cx="53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ym typeface="Wingdings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132067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4" grpId="0"/>
      <p:bldP spid="17445" grpId="0"/>
      <p:bldP spid="20" grpId="0"/>
      <p:bldP spid="20" grpId="1"/>
      <p:bldP spid="133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B0190C7-F2E4-46CB-8250-EB2958C876FA}" type="slidenum">
              <a:rPr lang="en-US" sz="1400">
                <a:latin typeface="Arial" charset="0"/>
              </a:rPr>
              <a:pPr/>
              <a:t>22</a:t>
            </a:fld>
            <a:endParaRPr lang="en-US" sz="1400">
              <a:latin typeface="Arial" charset="0"/>
            </a:endParaRPr>
          </a:p>
        </p:txBody>
      </p:sp>
      <p:sp>
        <p:nvSpPr>
          <p:cNvPr id="11274" name="Text Box 12"/>
          <p:cNvSpPr txBox="1">
            <a:spLocks noChangeArrowheads="1"/>
          </p:cNvSpPr>
          <p:nvPr/>
        </p:nvSpPr>
        <p:spPr bwMode="auto">
          <a:xfrm>
            <a:off x="793750" y="1687979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Symbol" pitchFamily="18" charset="2"/>
              <a:buChar char="-"/>
            </a:pPr>
            <a:r>
              <a:rPr lang="en-US" sz="2400" u="sng"/>
              <a:t>Nguyên liệu</a:t>
            </a:r>
            <a:r>
              <a:rPr lang="en-US" sz="2400"/>
              <a:t>: là S hoặc quặng pirit (FeS</a:t>
            </a:r>
            <a:r>
              <a:rPr lang="en-US" sz="2400" baseline="-25000"/>
              <a:t>2</a:t>
            </a:r>
            <a:r>
              <a:rPr lang="en-US" sz="2400"/>
              <a:t>), không khí và nước.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777875" y="4145756"/>
            <a:ext cx="3536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3)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Sản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xuất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H</a:t>
            </a:r>
            <a:r>
              <a:rPr lang="en-US" baseline="-25000" dirty="0">
                <a:solidFill>
                  <a:schemeClr val="tx1">
                    <a:lumMod val="95000"/>
                  </a:schemeClr>
                </a:solidFill>
              </a:rPr>
              <a:t>2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SO</a:t>
            </a:r>
            <a:r>
              <a:rPr lang="en-US" baseline="-25000" dirty="0">
                <a:solidFill>
                  <a:schemeClr val="tx1">
                    <a:lumMod val="95000"/>
                  </a:schemeClr>
                </a:solidFill>
              </a:rPr>
              <a:t>4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: 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793750" y="2160588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Symbol" pitchFamily="18" charset="2"/>
              <a:buChar char="-"/>
            </a:pPr>
            <a:r>
              <a:rPr lang="en-US" sz="2400" u="sng" dirty="0" err="1"/>
              <a:t>Sản</a:t>
            </a:r>
            <a:r>
              <a:rPr lang="en-US" sz="2400" u="sng" dirty="0"/>
              <a:t> </a:t>
            </a:r>
            <a:r>
              <a:rPr lang="en-US" sz="2400" u="sng" dirty="0" err="1"/>
              <a:t>xuất</a:t>
            </a:r>
            <a:r>
              <a:rPr lang="en-US" sz="2400" u="sng" dirty="0"/>
              <a:t>  sulfuric acid</a:t>
            </a:r>
            <a:r>
              <a:rPr lang="en-US" sz="2400" dirty="0"/>
              <a:t>: </a:t>
            </a:r>
            <a:r>
              <a:rPr lang="en-US" sz="2400" dirty="0" err="1"/>
              <a:t>theo</a:t>
            </a:r>
            <a:r>
              <a:rPr lang="en-US" sz="2400" dirty="0"/>
              <a:t> 3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: 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854822" y="2771775"/>
            <a:ext cx="2921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90600" indent="-5334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47800" indent="-5334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05000" indent="-5334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362200" indent="-5334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8194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766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7338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910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rabicParenR"/>
              <a:defRPr/>
            </a:pP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Sản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xuất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SO</a:t>
            </a:r>
            <a:r>
              <a:rPr lang="en-US" baseline="-25000" dirty="0">
                <a:solidFill>
                  <a:schemeClr val="tx1">
                    <a:lumMod val="95000"/>
                  </a:schemeClr>
                </a:solidFill>
              </a:rPr>
              <a:t>2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:</a:t>
            </a:r>
          </a:p>
          <a:p>
            <a:pPr eaLnBrk="1" hangingPunct="1">
              <a:buFontTx/>
              <a:buAutoNum type="arabicParenR"/>
              <a:defRPr/>
            </a:pPr>
            <a:endParaRPr lang="vi-VN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854822" y="3463925"/>
            <a:ext cx="2819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2)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Sản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xuất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SO</a:t>
            </a:r>
            <a:r>
              <a:rPr lang="en-US" baseline="-25000" dirty="0">
                <a:solidFill>
                  <a:schemeClr val="tx1">
                    <a:lumMod val="95000"/>
                  </a:schemeClr>
                </a:solidFill>
              </a:rPr>
              <a:t>3</a:t>
            </a:r>
            <a:r>
              <a:rPr lang="en-US" dirty="0"/>
              <a:t>:</a:t>
            </a:r>
          </a:p>
          <a:p>
            <a:pPr eaLnBrk="1" hangingPunct="1">
              <a:defRPr/>
            </a:pPr>
            <a:endParaRPr lang="vi-VN" dirty="0"/>
          </a:p>
        </p:txBody>
      </p:sp>
      <p:sp>
        <p:nvSpPr>
          <p:cNvPr id="10288" name="Text Box 48"/>
          <p:cNvSpPr txBox="1">
            <a:spLocks noChangeArrowheads="1"/>
          </p:cNvSpPr>
          <p:nvPr/>
        </p:nvSpPr>
        <p:spPr bwMode="auto">
          <a:xfrm>
            <a:off x="260350" y="1661832"/>
            <a:ext cx="53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sym typeface="Wingdings" pitchFamily="2" charset="2"/>
              </a:rPr>
              <a:t></a:t>
            </a:r>
          </a:p>
        </p:txBody>
      </p:sp>
      <p:sp>
        <p:nvSpPr>
          <p:cNvPr id="11273" name="Text Box 67"/>
          <p:cNvSpPr txBox="1">
            <a:spLocks noChangeArrowheads="1"/>
          </p:cNvSpPr>
          <p:nvPr/>
        </p:nvSpPr>
        <p:spPr bwMode="auto">
          <a:xfrm>
            <a:off x="5699125" y="441007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98450" y="252413"/>
            <a:ext cx="2597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/>
              <a:t>III. Ứng dụng: 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803525" y="252413"/>
            <a:ext cx="327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i="1"/>
              <a:t>(Sách giáo khoa)</a:t>
            </a:r>
            <a:endParaRPr lang="vi-VN" i="1"/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298450" y="1063625"/>
            <a:ext cx="449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IV. </a:t>
            </a:r>
            <a:r>
              <a:rPr lang="en-US" b="1" dirty="0" err="1"/>
              <a:t>Sản</a:t>
            </a:r>
            <a:r>
              <a:rPr lang="en-US" b="1" dirty="0"/>
              <a:t> </a:t>
            </a:r>
            <a:r>
              <a:rPr lang="en-US" b="1" dirty="0" err="1"/>
              <a:t>xuất</a:t>
            </a:r>
            <a:r>
              <a:rPr lang="en-US" b="1" dirty="0"/>
              <a:t>  sulfuric acid: </a:t>
            </a:r>
          </a:p>
        </p:txBody>
      </p:sp>
      <p:sp>
        <p:nvSpPr>
          <p:cNvPr id="11277" name="Rectangle 2"/>
          <p:cNvSpPr>
            <a:spLocks noChangeArrowheads="1"/>
          </p:cNvSpPr>
          <p:nvPr/>
        </p:nvSpPr>
        <p:spPr bwMode="auto">
          <a:xfrm>
            <a:off x="3642640" y="2796241"/>
            <a:ext cx="210634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65125" indent="-255588" eaLnBrk="1" hangingPunct="1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2700" dirty="0">
                <a:solidFill>
                  <a:srgbClr val="FF0000"/>
                </a:solidFill>
                <a:cs typeface="Times New Roman" pitchFamily="18" charset="0"/>
              </a:rPr>
              <a:t>S + </a:t>
            </a:r>
            <a:r>
              <a:rPr lang="en-US" sz="2700" dirty="0" err="1">
                <a:solidFill>
                  <a:srgbClr val="FF0000"/>
                </a:solidFill>
                <a:cs typeface="Times New Roman" pitchFamily="18" charset="0"/>
              </a:rPr>
              <a:t>O</a:t>
            </a:r>
            <a:r>
              <a:rPr lang="en-US" sz="2700" baseline="-25000" dirty="0" err="1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2700" dirty="0">
                <a:solidFill>
                  <a:srgbClr val="FF0000"/>
                </a:solidFill>
                <a:cs typeface="Times New Roman" pitchFamily="18" charset="0"/>
              </a:rPr>
              <a:t> → </a:t>
            </a:r>
            <a:r>
              <a:rPr lang="en-US" sz="2700" dirty="0" err="1">
                <a:solidFill>
                  <a:srgbClr val="FF0000"/>
                </a:solidFill>
                <a:cs typeface="Times New Roman" pitchFamily="18" charset="0"/>
              </a:rPr>
              <a:t>SO</a:t>
            </a:r>
            <a:r>
              <a:rPr lang="en-US" sz="2700" baseline="-25000" dirty="0" err="1">
                <a:solidFill>
                  <a:srgbClr val="FF0000"/>
                </a:solidFill>
                <a:cs typeface="Times New Roman" pitchFamily="18" charset="0"/>
              </a:rPr>
              <a:t>2</a:t>
            </a:r>
            <a:endParaRPr lang="en-US" sz="27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278" name="Rectangle 3"/>
          <p:cNvSpPr>
            <a:spLocks noChangeArrowheads="1"/>
          </p:cNvSpPr>
          <p:nvPr/>
        </p:nvSpPr>
        <p:spPr bwMode="auto">
          <a:xfrm>
            <a:off x="3461709" y="3499691"/>
            <a:ext cx="22955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65125" indent="-255588" eaLnBrk="1" hangingPunct="1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2700" dirty="0" err="1">
                <a:solidFill>
                  <a:srgbClr val="FF0000"/>
                </a:solidFill>
                <a:cs typeface="Times New Roman" pitchFamily="18" charset="0"/>
              </a:rPr>
              <a:t>SO</a:t>
            </a:r>
            <a:r>
              <a:rPr lang="en-US" sz="2700" baseline="-25000" dirty="0" err="1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2700" dirty="0">
                <a:solidFill>
                  <a:srgbClr val="FF0000"/>
                </a:solidFill>
                <a:cs typeface="Times New Roman" pitchFamily="18" charset="0"/>
              </a:rPr>
              <a:t>+ </a:t>
            </a:r>
            <a:r>
              <a:rPr lang="en-US" sz="2700" dirty="0" err="1">
                <a:solidFill>
                  <a:srgbClr val="FF0000"/>
                </a:solidFill>
                <a:cs typeface="Times New Roman" pitchFamily="18" charset="0"/>
              </a:rPr>
              <a:t>O</a:t>
            </a:r>
            <a:r>
              <a:rPr lang="en-US" sz="2700" baseline="-25000" dirty="0" err="1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2700" dirty="0">
                <a:solidFill>
                  <a:srgbClr val="FF0000"/>
                </a:solidFill>
                <a:cs typeface="Times New Roman" pitchFamily="18" charset="0"/>
              </a:rPr>
              <a:t>→ </a:t>
            </a:r>
            <a:r>
              <a:rPr lang="en-US" sz="2700" dirty="0" err="1">
                <a:solidFill>
                  <a:srgbClr val="FF0000"/>
                </a:solidFill>
                <a:cs typeface="Times New Roman" pitchFamily="18" charset="0"/>
              </a:rPr>
              <a:t>SO</a:t>
            </a:r>
            <a:r>
              <a:rPr lang="en-US" sz="2700" baseline="-25000" dirty="0" err="1">
                <a:solidFill>
                  <a:srgbClr val="FF0000"/>
                </a:solidFill>
                <a:cs typeface="Times New Roman" pitchFamily="18" charset="0"/>
              </a:rPr>
              <a:t>3</a:t>
            </a:r>
            <a:endParaRPr lang="en-US" sz="2700" baseline="-250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279" name="Rectangle 4"/>
          <p:cNvSpPr>
            <a:spLocks noChangeArrowheads="1"/>
          </p:cNvSpPr>
          <p:nvPr/>
        </p:nvSpPr>
        <p:spPr bwMode="auto">
          <a:xfrm>
            <a:off x="3729306" y="4267200"/>
            <a:ext cx="318196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65125" indent="-255588" eaLnBrk="1" hangingPunct="1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2700" dirty="0" err="1">
                <a:solidFill>
                  <a:srgbClr val="FF0000"/>
                </a:solidFill>
                <a:cs typeface="Times New Roman" pitchFamily="18" charset="0"/>
              </a:rPr>
              <a:t>SO</a:t>
            </a:r>
            <a:r>
              <a:rPr lang="en-US" sz="2700" baseline="-25000" dirty="0" err="1">
                <a:solidFill>
                  <a:srgbClr val="FF0000"/>
                </a:solidFill>
                <a:cs typeface="Times New Roman" pitchFamily="18" charset="0"/>
              </a:rPr>
              <a:t>3</a:t>
            </a:r>
            <a:r>
              <a:rPr lang="en-US" sz="2700" baseline="-25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700" dirty="0">
                <a:solidFill>
                  <a:srgbClr val="FF0000"/>
                </a:solidFill>
                <a:cs typeface="Times New Roman" pitchFamily="18" charset="0"/>
              </a:rPr>
              <a:t>+ </a:t>
            </a:r>
            <a:r>
              <a:rPr lang="en-US" sz="2700" dirty="0">
                <a:solidFill>
                  <a:srgbClr val="FF0000"/>
                </a:solidFill>
                <a:latin typeface="Lucida Sans Unicode" pitchFamily="34" charset="0"/>
              </a:rPr>
              <a:t>H</a:t>
            </a:r>
            <a:r>
              <a:rPr lang="en-US" sz="2700" baseline="-25000" dirty="0">
                <a:solidFill>
                  <a:srgbClr val="FF0000"/>
                </a:solidFill>
                <a:latin typeface="Lucida Sans Unicode" pitchFamily="34" charset="0"/>
              </a:rPr>
              <a:t>2</a:t>
            </a:r>
            <a:r>
              <a:rPr lang="en-US" sz="2700" dirty="0">
                <a:solidFill>
                  <a:srgbClr val="FF0000"/>
                </a:solidFill>
                <a:latin typeface="Lucida Sans Unicode" pitchFamily="34" charset="0"/>
              </a:rPr>
              <a:t>O </a:t>
            </a:r>
            <a:r>
              <a:rPr lang="en-US" sz="2700" dirty="0">
                <a:solidFill>
                  <a:srgbClr val="FF0000"/>
                </a:solidFill>
                <a:cs typeface="Times New Roman" pitchFamily="18" charset="0"/>
              </a:rPr>
              <a:t>→ </a:t>
            </a:r>
            <a:r>
              <a:rPr lang="en-US" sz="2700" dirty="0" err="1">
                <a:solidFill>
                  <a:srgbClr val="FF0000"/>
                </a:solidFill>
                <a:latin typeface="Lucida Sans Unicode" pitchFamily="34" charset="0"/>
              </a:rPr>
              <a:t>H</a:t>
            </a:r>
            <a:r>
              <a:rPr lang="en-US" sz="2700" baseline="-25000" dirty="0" err="1">
                <a:solidFill>
                  <a:srgbClr val="FF0000"/>
                </a:solidFill>
                <a:latin typeface="Lucida Sans Unicode" pitchFamily="34" charset="0"/>
              </a:rPr>
              <a:t>2</a:t>
            </a:r>
            <a:r>
              <a:rPr lang="en-US" sz="2700" dirty="0" err="1">
                <a:solidFill>
                  <a:srgbClr val="FF0000"/>
                </a:solidFill>
                <a:cs typeface="Times New Roman" pitchFamily="18" charset="0"/>
              </a:rPr>
              <a:t>SO</a:t>
            </a:r>
            <a:r>
              <a:rPr lang="en-US" sz="2700" baseline="-25000" dirty="0" err="1">
                <a:solidFill>
                  <a:srgbClr val="FF0000"/>
                </a:solidFill>
                <a:cs typeface="Times New Roman" pitchFamily="18" charset="0"/>
              </a:rPr>
              <a:t>4</a:t>
            </a:r>
            <a:endParaRPr lang="en-US" sz="27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56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6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 tmFilter="0, 0; .2, .5; .8, .5; 1, 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000" autoRev="1" fill="hold"/>
                                        <p:tgtEl>
                                          <p:spTgt spid="102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  <p:bldP spid="15373" grpId="0"/>
      <p:bldP spid="15388" grpId="0"/>
      <p:bldP spid="32" grpId="0"/>
      <p:bldP spid="33" grpId="0"/>
      <p:bldP spid="10288" grpId="0"/>
      <p:bldP spid="10288" grpId="1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-828675" y="-100013"/>
            <a:ext cx="10591800" cy="7162801"/>
            <a:chOff x="-528" y="-96"/>
            <a:chExt cx="6672" cy="4512"/>
          </a:xfrm>
        </p:grpSpPr>
        <p:pic>
          <p:nvPicPr>
            <p:cNvPr id="20486" name="Picture 3" descr="divider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-48"/>
              <a:ext cx="5664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7" name="Picture 4" descr="rosecornerl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8" name="Picture 5" descr="divider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28" y="3984"/>
              <a:ext cx="566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9" name="Picture 6" descr="rosecornerl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Picture 7" descr="divider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767" y="1606"/>
              <a:ext cx="36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8" descr="divider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750" y="2326"/>
              <a:ext cx="36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1916297" y="441325"/>
            <a:ext cx="5638800" cy="6413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</a:rPr>
              <a:t>BÀI TẬP CỦNG CỐ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422303" y="1249538"/>
            <a:ext cx="842438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 u="sng" dirty="0" err="1">
                <a:solidFill>
                  <a:srgbClr val="FFFF00"/>
                </a:solidFill>
              </a:rPr>
              <a:t>Câu</a:t>
            </a:r>
            <a:r>
              <a:rPr lang="en-US" sz="3200" b="1" u="sng" dirty="0">
                <a:solidFill>
                  <a:srgbClr val="FFFF00"/>
                </a:solidFill>
              </a:rPr>
              <a:t> 1</a:t>
            </a:r>
            <a:r>
              <a:rPr lang="en-US" sz="3200" b="1" dirty="0">
                <a:solidFill>
                  <a:srgbClr val="FFFF00"/>
                </a:solidFill>
              </a:rPr>
              <a:t>: </a:t>
            </a:r>
            <a:r>
              <a:rPr lang="en-US" sz="3200" b="1" dirty="0"/>
              <a:t>Dung </a:t>
            </a:r>
            <a:r>
              <a:rPr lang="en-US" sz="3200" b="1" dirty="0" err="1"/>
              <a:t>dịch</a:t>
            </a:r>
            <a:r>
              <a:rPr lang="en-US" sz="3200" b="1" dirty="0"/>
              <a:t> H</a:t>
            </a:r>
            <a:r>
              <a:rPr lang="en-US" sz="3200" b="1" baseline="-25000" dirty="0"/>
              <a:t>2</a:t>
            </a:r>
            <a:r>
              <a:rPr lang="en-US" sz="3200" b="1" dirty="0"/>
              <a:t>SO</a:t>
            </a:r>
            <a:r>
              <a:rPr lang="en-US" sz="3200" b="1" baseline="-25000" dirty="0"/>
              <a:t>4</a:t>
            </a:r>
            <a:r>
              <a:rPr lang="en-US" sz="3200" b="1" dirty="0"/>
              <a:t> </a:t>
            </a:r>
            <a:r>
              <a:rPr lang="en-US" sz="3200" b="1" dirty="0" err="1"/>
              <a:t>loãng</a:t>
            </a:r>
            <a:r>
              <a:rPr lang="en-US" sz="3200" b="1" dirty="0"/>
              <a:t> </a:t>
            </a:r>
            <a:r>
              <a:rPr lang="en-US" sz="3200" b="1" dirty="0" err="1"/>
              <a:t>tác</a:t>
            </a:r>
            <a:r>
              <a:rPr lang="en-US" sz="3200" b="1" dirty="0"/>
              <a:t> </a:t>
            </a:r>
            <a:r>
              <a:rPr lang="en-US" sz="3200" b="1" dirty="0" err="1"/>
              <a:t>dụng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chất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đây</a:t>
            </a:r>
            <a:r>
              <a:rPr lang="en-US" sz="3200" b="1" dirty="0"/>
              <a:t>: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48635" y="2414171"/>
            <a:ext cx="8458200" cy="35394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AutoNum type="alphaUcPeriod"/>
            </a:pPr>
            <a:r>
              <a:rPr lang="en-US" sz="3200" dirty="0">
                <a:latin typeface="Times New Roman" pitchFamily="18" charset="0"/>
                <a:cs typeface="Arial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MgO</a:t>
            </a:r>
            <a:r>
              <a:rPr lang="en-US" sz="3200" dirty="0">
                <a:latin typeface="Times New Roman" pitchFamily="18" charset="0"/>
                <a:cs typeface="Arial" charset="0"/>
              </a:rPr>
              <a:t>; Al(OH)</a:t>
            </a:r>
            <a:r>
              <a:rPr lang="en-US" sz="3200" baseline="-25000" dirty="0">
                <a:latin typeface="Times New Roman" pitchFamily="18" charset="0"/>
                <a:cs typeface="Arial" charset="0"/>
              </a:rPr>
              <a:t>3</a:t>
            </a:r>
            <a:r>
              <a:rPr lang="en-US" sz="3200" dirty="0">
                <a:latin typeface="Times New Roman" pitchFamily="18" charset="0"/>
                <a:cs typeface="Arial" charset="0"/>
              </a:rPr>
              <a:t>;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NaOH</a:t>
            </a:r>
            <a:r>
              <a:rPr lang="en-US" sz="3200" dirty="0">
                <a:latin typeface="Times New Roman" pitchFamily="18" charset="0"/>
                <a:cs typeface="Arial" charset="0"/>
              </a:rPr>
              <a:t>;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HCl</a:t>
            </a:r>
            <a:r>
              <a:rPr lang="en-US" sz="3200" dirty="0">
                <a:latin typeface="Times New Roman" pitchFamily="18" charset="0"/>
                <a:cs typeface="Arial" charset="0"/>
              </a:rPr>
              <a:t>.</a:t>
            </a:r>
          </a:p>
          <a:p>
            <a:pPr eaLnBrk="0" hangingPunct="0">
              <a:spcBef>
                <a:spcPct val="50000"/>
              </a:spcBef>
              <a:buFontTx/>
              <a:buAutoNum type="alphaUcPeriod"/>
            </a:pPr>
            <a:r>
              <a:rPr lang="en-US" sz="3200" dirty="0">
                <a:latin typeface="Times New Roman" pitchFamily="18" charset="0"/>
                <a:cs typeface="Arial" charset="0"/>
              </a:rPr>
              <a:t>  Mg;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CuO</a:t>
            </a:r>
            <a:r>
              <a:rPr lang="en-US" sz="3200" dirty="0">
                <a:latin typeface="Times New Roman" pitchFamily="18" charset="0"/>
                <a:cs typeface="Arial" charset="0"/>
              </a:rPr>
              <a:t>; Fe(OH)</a:t>
            </a:r>
            <a:r>
              <a:rPr lang="en-US" sz="3200" baseline="-25000" dirty="0">
                <a:latin typeface="Times New Roman" pitchFamily="18" charset="0"/>
                <a:cs typeface="Arial" charset="0"/>
              </a:rPr>
              <a:t>2</a:t>
            </a:r>
            <a:r>
              <a:rPr lang="en-US" sz="3200" dirty="0">
                <a:latin typeface="Times New Roman" pitchFamily="18" charset="0"/>
                <a:cs typeface="Arial" charset="0"/>
              </a:rPr>
              <a:t>; Zn.</a:t>
            </a:r>
          </a:p>
          <a:p>
            <a:pPr eaLnBrk="0" hangingPunct="0">
              <a:spcBef>
                <a:spcPct val="50000"/>
              </a:spcBef>
              <a:buFontTx/>
              <a:buAutoNum type="alphaUcPeriod"/>
            </a:pPr>
            <a:r>
              <a:rPr lang="en-US" sz="3200" dirty="0">
                <a:latin typeface="Times New Roman" pitchFamily="18" charset="0"/>
                <a:cs typeface="Arial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Ca</a:t>
            </a:r>
            <a:r>
              <a:rPr lang="en-US" sz="3200" dirty="0">
                <a:latin typeface="Times New Roman" pitchFamily="18" charset="0"/>
                <a:cs typeface="Arial" charset="0"/>
              </a:rPr>
              <a:t>(OH)</a:t>
            </a:r>
            <a:r>
              <a:rPr lang="en-US" sz="3200" baseline="-25000" dirty="0">
                <a:latin typeface="Times New Roman" pitchFamily="18" charset="0"/>
                <a:cs typeface="Arial" charset="0"/>
              </a:rPr>
              <a:t>2</a:t>
            </a:r>
            <a:r>
              <a:rPr lang="en-US" sz="3200" dirty="0">
                <a:latin typeface="Times New Roman" pitchFamily="18" charset="0"/>
                <a:cs typeface="Arial" charset="0"/>
              </a:rPr>
              <a:t>; Ba(OH)</a:t>
            </a:r>
            <a:r>
              <a:rPr lang="en-US" sz="3200" baseline="-25000" dirty="0">
                <a:latin typeface="Times New Roman" pitchFamily="18" charset="0"/>
                <a:cs typeface="Arial" charset="0"/>
              </a:rPr>
              <a:t>2</a:t>
            </a:r>
            <a:r>
              <a:rPr lang="en-US" sz="3200" dirty="0">
                <a:latin typeface="Times New Roman" pitchFamily="18" charset="0"/>
                <a:cs typeface="Arial" charset="0"/>
              </a:rPr>
              <a:t>; Cu;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FeO</a:t>
            </a:r>
            <a:r>
              <a:rPr lang="en-US" sz="3200" dirty="0">
                <a:latin typeface="Times New Roman" pitchFamily="18" charset="0"/>
                <a:cs typeface="Arial" charset="0"/>
              </a:rPr>
              <a:t>.</a:t>
            </a:r>
          </a:p>
          <a:p>
            <a:pPr eaLnBrk="0" hangingPunct="0">
              <a:spcBef>
                <a:spcPct val="50000"/>
              </a:spcBef>
              <a:buFontTx/>
              <a:buAutoNum type="alphaUcPeriod"/>
            </a:pPr>
            <a:r>
              <a:rPr lang="en-US" sz="3200" dirty="0">
                <a:latin typeface="Times New Roman" pitchFamily="18" charset="0"/>
                <a:cs typeface="Arial" charset="0"/>
              </a:rPr>
              <a:t>  Na</a:t>
            </a:r>
            <a:r>
              <a:rPr lang="en-US" sz="3200" baseline="-25000" dirty="0">
                <a:latin typeface="Times New Roman" pitchFamily="18" charset="0"/>
                <a:cs typeface="Arial" charset="0"/>
              </a:rPr>
              <a:t>2</a:t>
            </a:r>
            <a:r>
              <a:rPr lang="en-US" sz="3200" dirty="0">
                <a:latin typeface="Times New Roman" pitchFamily="18" charset="0"/>
                <a:cs typeface="Arial" charset="0"/>
              </a:rPr>
              <a:t>O; KOH; Ag; Na</a:t>
            </a:r>
            <a:r>
              <a:rPr lang="en-US" sz="3200" baseline="-25000" dirty="0">
                <a:latin typeface="Times New Roman" pitchFamily="18" charset="0"/>
                <a:cs typeface="Arial" charset="0"/>
              </a:rPr>
              <a:t>2</a:t>
            </a:r>
            <a:r>
              <a:rPr lang="en-US" sz="3200" dirty="0">
                <a:latin typeface="Times New Roman" pitchFamily="18" charset="0"/>
                <a:cs typeface="Arial" charset="0"/>
              </a:rPr>
              <a:t>SO</a:t>
            </a:r>
            <a:r>
              <a:rPr lang="en-US" sz="3200" baseline="-25000" dirty="0">
                <a:latin typeface="Times New Roman" pitchFamily="18" charset="0"/>
                <a:cs typeface="Arial" charset="0"/>
              </a:rPr>
              <a:t>4</a:t>
            </a:r>
            <a:r>
              <a:rPr lang="en-US" sz="3200" dirty="0">
                <a:latin typeface="Times New Roman" pitchFamily="18" charset="0"/>
                <a:cs typeface="Arial" charset="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2425" y="3124200"/>
            <a:ext cx="609600" cy="6096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B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970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-828675" y="-100013"/>
            <a:ext cx="10591800" cy="7162801"/>
            <a:chOff x="-528" y="-96"/>
            <a:chExt cx="6672" cy="4512"/>
          </a:xfrm>
        </p:grpSpPr>
        <p:pic>
          <p:nvPicPr>
            <p:cNvPr id="20486" name="Picture 3" descr="divider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-48"/>
              <a:ext cx="5664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7" name="Picture 4" descr="rosecornerl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8" name="Picture 5" descr="divider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28" y="3984"/>
              <a:ext cx="566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9" name="Picture 6" descr="rosecornerl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Picture 7" descr="divider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767" y="1606"/>
              <a:ext cx="36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8" descr="divider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750" y="2326"/>
              <a:ext cx="36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1916297" y="441325"/>
            <a:ext cx="5638800" cy="6413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</a:rPr>
              <a:t>BÀI TẬP CỦNG CỐ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422303" y="1249538"/>
            <a:ext cx="84243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 u="sng" dirty="0" err="1">
                <a:solidFill>
                  <a:schemeClr val="hlink"/>
                </a:solidFill>
              </a:rPr>
              <a:t>Câu</a:t>
            </a:r>
            <a:r>
              <a:rPr lang="en-US" sz="3200" b="1" u="sng" dirty="0">
                <a:solidFill>
                  <a:schemeClr val="hlink"/>
                </a:solidFill>
              </a:rPr>
              <a:t> 2</a:t>
            </a:r>
            <a:r>
              <a:rPr lang="en-US" sz="3200" b="1" dirty="0">
                <a:solidFill>
                  <a:schemeClr val="hlink"/>
                </a:solidFill>
              </a:rPr>
              <a:t>: </a:t>
            </a:r>
            <a:r>
              <a:rPr lang="en-US" sz="3200" b="1" dirty="0" err="1">
                <a:solidFill>
                  <a:schemeClr val="hlink"/>
                </a:solidFill>
              </a:rPr>
              <a:t>Hoàn</a:t>
            </a:r>
            <a:r>
              <a:rPr lang="en-US" sz="3200" b="1" dirty="0">
                <a:solidFill>
                  <a:schemeClr val="hlink"/>
                </a:solidFill>
              </a:rPr>
              <a:t> </a:t>
            </a:r>
            <a:r>
              <a:rPr lang="en-US" sz="3200" b="1" dirty="0" err="1">
                <a:solidFill>
                  <a:schemeClr val="hlink"/>
                </a:solidFill>
              </a:rPr>
              <a:t>thành</a:t>
            </a:r>
            <a:r>
              <a:rPr lang="en-US" sz="3200" b="1" dirty="0">
                <a:solidFill>
                  <a:schemeClr val="hlink"/>
                </a:solidFill>
              </a:rPr>
              <a:t> </a:t>
            </a:r>
            <a:r>
              <a:rPr lang="en-US" sz="3200" b="1" dirty="0" err="1">
                <a:solidFill>
                  <a:schemeClr val="hlink"/>
                </a:solidFill>
              </a:rPr>
              <a:t>các</a:t>
            </a:r>
            <a:r>
              <a:rPr lang="en-US" sz="3200" b="1" dirty="0">
                <a:solidFill>
                  <a:schemeClr val="hlink"/>
                </a:solidFill>
              </a:rPr>
              <a:t> PTHH </a:t>
            </a:r>
            <a:r>
              <a:rPr lang="en-US" sz="3200" b="1" dirty="0" err="1">
                <a:solidFill>
                  <a:schemeClr val="hlink"/>
                </a:solidFill>
              </a:rPr>
              <a:t>sau</a:t>
            </a:r>
            <a:r>
              <a:rPr lang="en-US" sz="3200" b="1" dirty="0">
                <a:solidFill>
                  <a:schemeClr val="hlink"/>
                </a:solidFill>
              </a:rPr>
              <a:t>: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22304" y="2204864"/>
            <a:ext cx="84243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H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+ ……….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ZnSO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+ ……….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  H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lvl="0"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Cu + ….……….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CuSO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+ …….. + ……..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1799" y="2248118"/>
            <a:ext cx="1034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03211" y="3066638"/>
            <a:ext cx="1512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8620" y="3736313"/>
            <a:ext cx="2501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4(</a:t>
            </a:r>
            <a:r>
              <a:rPr lang="en-US" sz="3200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đặc,nóng</a:t>
            </a:r>
            <a:r>
              <a:rPr lang="en-US" sz="32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8184" y="3702058"/>
            <a:ext cx="918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81925" y="3756615"/>
            <a:ext cx="922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5342" y="3077507"/>
            <a:ext cx="33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85065" y="3098731"/>
            <a:ext cx="33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1683695" y="375661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7555097" y="377008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9412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8" grpId="0"/>
      <p:bldP spid="19" grpId="0"/>
      <p:bldP spid="20" grpId="0"/>
      <p:bldP spid="21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269084" y="1282986"/>
            <a:ext cx="71561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HƯỚNG DẪN HỌC TẬP Ở NHÀ: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498785" y="2275632"/>
            <a:ext cx="6696744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-   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</a:rPr>
              <a:t>Học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</a:rPr>
              <a:t>thuộc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</a:rPr>
              <a:t>TCHH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 A </a:t>
            </a:r>
          </a:p>
          <a:p>
            <a:pPr marL="571500" indent="-571500">
              <a:spcBef>
                <a:spcPct val="50000"/>
              </a:spcBef>
              <a:buFontTx/>
              <a:buChar char="-"/>
            </a:pP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</a:rPr>
              <a:t>Làm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</a:rPr>
              <a:t>tập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 1, 6 SGK/19</a:t>
            </a:r>
          </a:p>
          <a:p>
            <a:pPr marL="571500" indent="-571500">
              <a:spcBef>
                <a:spcPct val="50000"/>
              </a:spcBef>
              <a:buFontTx/>
              <a:buChar char="-"/>
            </a:pP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</a:rPr>
              <a:t>Xem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</a:rPr>
              <a:t>tiếp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</a:rPr>
              <a:t>phần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</a:rPr>
              <a:t>còn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</a:rPr>
              <a:t>lại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95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E600"/>
              </a:gs>
              <a:gs pos="100000">
                <a:schemeClr val="bg1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905000" y="533400"/>
            <a:ext cx="533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u="sng">
                <a:solidFill>
                  <a:srgbClr val="0033CC"/>
                </a:solidFill>
              </a:rPr>
              <a:t>KIỂM TRA BÀI CŨ</a:t>
            </a:r>
          </a:p>
        </p:txBody>
      </p:sp>
      <p:sp>
        <p:nvSpPr>
          <p:cNvPr id="3076" name="TextBox 11" descr="Pink tissue paper"/>
          <p:cNvSpPr txBox="1">
            <a:spLocks noChangeArrowheads="1"/>
          </p:cNvSpPr>
          <p:nvPr/>
        </p:nvSpPr>
        <p:spPr bwMode="auto">
          <a:xfrm>
            <a:off x="2133600" y="4114800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vi-VN" sz="2800"/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2667000" y="6096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2400" b="1">
              <a:solidFill>
                <a:srgbClr val="FF3300"/>
              </a:solidFill>
            </a:endParaRPr>
          </a:p>
        </p:txBody>
      </p:sp>
      <p:sp>
        <p:nvSpPr>
          <p:cNvPr id="47117" name="Text Box 13" descr="30%"/>
          <p:cNvSpPr txBox="1">
            <a:spLocks noChangeArrowheads="1"/>
          </p:cNvSpPr>
          <p:nvPr/>
        </p:nvSpPr>
        <p:spPr bwMode="auto">
          <a:xfrm>
            <a:off x="539552" y="1174750"/>
            <a:ext cx="7774632" cy="418576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Acid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  <a:defRPr/>
            </a:pP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Mg       +     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      ?           +   H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2. H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SO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4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+   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NaOH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         ?         +   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3. 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CuO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+     H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SO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4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     ?              +   H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 sz="2800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35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7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7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7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47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47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0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8458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4: MỘT SỐ  A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CID</a:t>
            </a:r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QUAN TRỌNG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09600" y="1143000"/>
            <a:ext cx="769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</a:rPr>
              <a:t>A. HYDROCHLORIC  ACID (</a:t>
            </a:r>
            <a:r>
              <a:rPr lang="en-US" sz="3200" dirty="0" err="1">
                <a:latin typeface="Times New Roman" pitchFamily="18" charset="0"/>
              </a:rPr>
              <a:t>HCl</a:t>
            </a:r>
            <a:r>
              <a:rPr lang="en-US" sz="3200" dirty="0">
                <a:latin typeface="Times New Roman" pitchFamily="18" charset="0"/>
              </a:rPr>
              <a:t> = 36,5)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609600" y="1752600"/>
            <a:ext cx="647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latin typeface="Times New Roman" pitchFamily="18" charset="0"/>
              </a:rPr>
              <a:t>B. SULFURIC  ACID (H</a:t>
            </a:r>
            <a:r>
              <a:rPr lang="en-US" sz="3200" baseline="-25000" dirty="0">
                <a:latin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</a:rPr>
              <a:t>SO</a:t>
            </a:r>
            <a:r>
              <a:rPr lang="en-US" sz="3200" baseline="-25000" dirty="0">
                <a:latin typeface="Times New Roman" pitchFamily="18" charset="0"/>
              </a:rPr>
              <a:t>4 </a:t>
            </a:r>
            <a:r>
              <a:rPr lang="en-US" sz="3200" dirty="0">
                <a:latin typeface="Times New Roman" pitchFamily="18" charset="0"/>
              </a:rPr>
              <a:t>= 98)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762000" y="2362200"/>
            <a:ext cx="36659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Times New Roman" pitchFamily="18" charset="0"/>
              </a:rPr>
              <a:t>I. </a:t>
            </a:r>
            <a:r>
              <a:rPr lang="en-US" sz="3200" b="1" i="1" dirty="0" err="1">
                <a:latin typeface="Times New Roman" pitchFamily="18" charset="0"/>
              </a:rPr>
              <a:t>Tính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chất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vật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lí</a:t>
            </a:r>
            <a:r>
              <a:rPr lang="en-US" sz="3200" b="1" i="1" dirty="0">
                <a:latin typeface="Times New Roman" pitchFamily="18" charset="0"/>
              </a:rPr>
              <a:t>:</a:t>
            </a:r>
            <a:endParaRPr lang="en-US" sz="3000" b="1" i="1" dirty="0">
              <a:latin typeface="Times New Roman" pitchFamily="18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609600" y="2949284"/>
            <a:ext cx="426373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000" dirty="0">
                <a:latin typeface="Times New Roman" pitchFamily="18" charset="0"/>
              </a:rPr>
              <a:t> - Dung </a:t>
            </a:r>
            <a:r>
              <a:rPr lang="en-US" sz="3000" dirty="0" err="1">
                <a:latin typeface="Times New Roman" pitchFamily="18" charset="0"/>
              </a:rPr>
              <a:t>dịch</a:t>
            </a:r>
            <a:r>
              <a:rPr lang="en-US" sz="3000" dirty="0">
                <a:latin typeface="Times New Roman" pitchFamily="18" charset="0"/>
              </a:rPr>
              <a:t>  </a:t>
            </a:r>
            <a:r>
              <a:rPr lang="en-US" sz="3200" dirty="0">
                <a:latin typeface="Times New Roman" pitchFamily="18" charset="0"/>
              </a:rPr>
              <a:t>H</a:t>
            </a:r>
            <a:r>
              <a:rPr lang="en-US" sz="3200" baseline="-25000" dirty="0">
                <a:latin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</a:rPr>
              <a:t>SO</a:t>
            </a:r>
            <a:r>
              <a:rPr lang="en-US" sz="3200" baseline="-25000" dirty="0">
                <a:latin typeface="Times New Roman" pitchFamily="18" charset="0"/>
              </a:rPr>
              <a:t>4 </a:t>
            </a:r>
            <a:r>
              <a:rPr lang="en-US" sz="3200" dirty="0" err="1">
                <a:latin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lỏng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sánh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màu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nặng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gần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gấp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</a:rPr>
              <a:t> bay </a:t>
            </a:r>
            <a:r>
              <a:rPr lang="en-US" sz="3200" dirty="0" err="1">
                <a:latin typeface="Times New Roman" pitchFamily="18" charset="0"/>
              </a:rPr>
              <a:t>hơi</a:t>
            </a:r>
            <a:r>
              <a:rPr lang="en-US" sz="3200" dirty="0">
                <a:latin typeface="Times New Roman" pitchFamily="18" charset="0"/>
              </a:rPr>
              <a:t>, tan </a:t>
            </a:r>
            <a:r>
              <a:rPr lang="en-US" sz="3200" dirty="0" err="1">
                <a:latin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toả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nhiệt</a:t>
            </a:r>
            <a:r>
              <a:rPr lang="en-US" sz="3200" dirty="0">
                <a:latin typeface="Times New Roman" pitchFamily="18" charset="0"/>
              </a:rPr>
              <a:t>.</a:t>
            </a:r>
            <a:endParaRPr lang="en-US" sz="3200" baseline="30000" dirty="0">
              <a:latin typeface="Times New Roman" pitchFamily="18" charset="0"/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143019" y="2654587"/>
            <a:ext cx="685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84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 i="1" dirty="0">
                <a:solidFill>
                  <a:srgbClr val="FF0000"/>
                </a:solidFill>
                <a:latin typeface=".VnTime" pitchFamily="34" charset="0"/>
                <a:sym typeface="Wingdings" pitchFamily="2" charset="2"/>
              </a:rPr>
              <a:t></a:t>
            </a:r>
          </a:p>
        </p:txBody>
      </p:sp>
      <p:pic>
        <p:nvPicPr>
          <p:cNvPr id="14" name="Picture 4" descr="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336" y="2356862"/>
            <a:ext cx="3889664" cy="412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89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3" grpId="0"/>
      <p:bldP spid="19464" grpId="0"/>
      <p:bldP spid="19467" grpId="0"/>
      <p:bldP spid="19468" grpId="0"/>
      <p:bldP spid="1946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422564"/>
            <a:ext cx="7031978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i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800" b="1" i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loãng</a:t>
            </a:r>
            <a:r>
              <a:rPr lang="en-US" sz="2800" b="1" i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sulfuric acid </a:t>
            </a:r>
            <a:r>
              <a:rPr lang="en-US" sz="2800" b="1" i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i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89DD-4D79-415C-B05E-4033EB3F9B5B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84908" y="3154424"/>
            <a:ext cx="57219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Rót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3200" baseline="-250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3200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3200" baseline="-250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aseline="-250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baseline="-25000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baseline="-250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91836" y="4043024"/>
            <a:ext cx="57496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Rót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3200" baseline="-250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aseline="-250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baseline="-25000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3200" baseline="-250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838200" y="503526"/>
            <a:ext cx="822162" cy="4572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1000" y="1371600"/>
            <a:ext cx="845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Quan sát đoạn hình  sau và rút ra cách pha loãng su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furic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acid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đặc?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>
            <a:hlinkClick r:id="rId2" action="ppaction://hlinkfile"/>
          </p:cNvPr>
          <p:cNvSpPr/>
          <p:nvPr/>
        </p:nvSpPr>
        <p:spPr>
          <a:xfrm>
            <a:off x="3733800" y="2057400"/>
            <a:ext cx="1219200" cy="3914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hlinkClick r:id="rId3" action="ppaction://hlinkfile"/>
              </a:rPr>
              <a:t>Hình</a:t>
            </a:r>
            <a:r>
              <a:rPr lang="vi-V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605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51" grpId="0"/>
      <p:bldP spid="6152" grpId="0"/>
      <p:bldP spid="10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2773363" y="4330700"/>
            <a:ext cx="1468437" cy="1608138"/>
            <a:chOff x="4080" y="2544"/>
            <a:chExt cx="925" cy="1013"/>
          </a:xfrm>
        </p:grpSpPr>
        <p:sp>
          <p:nvSpPr>
            <p:cNvPr id="14436" name="AutoShape 3"/>
            <p:cNvSpPr>
              <a:spLocks noChangeArrowheads="1"/>
            </p:cNvSpPr>
            <p:nvPr/>
          </p:nvSpPr>
          <p:spPr bwMode="auto">
            <a:xfrm>
              <a:off x="4137" y="2549"/>
              <a:ext cx="816" cy="1008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37" name="AutoShape 4"/>
            <p:cNvSpPr>
              <a:spLocks noChangeArrowheads="1"/>
            </p:cNvSpPr>
            <p:nvPr/>
          </p:nvSpPr>
          <p:spPr bwMode="auto">
            <a:xfrm>
              <a:off x="4080" y="2544"/>
              <a:ext cx="925" cy="223"/>
            </a:xfrm>
            <a:prstGeom prst="flowChartManualOperat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38" name="Rectangle 5"/>
            <p:cNvSpPr>
              <a:spLocks noChangeArrowheads="1"/>
            </p:cNvSpPr>
            <p:nvPr/>
          </p:nvSpPr>
          <p:spPr bwMode="auto">
            <a:xfrm>
              <a:off x="4150" y="2574"/>
              <a:ext cx="794" cy="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879725" y="4848225"/>
            <a:ext cx="1270000" cy="1085850"/>
            <a:chOff x="3552" y="1056"/>
            <a:chExt cx="800" cy="684"/>
          </a:xfrm>
        </p:grpSpPr>
        <p:sp>
          <p:nvSpPr>
            <p:cNvPr id="14434" name="Rectangle 7"/>
            <p:cNvSpPr>
              <a:spLocks noChangeArrowheads="1"/>
            </p:cNvSpPr>
            <p:nvPr/>
          </p:nvSpPr>
          <p:spPr bwMode="auto">
            <a:xfrm>
              <a:off x="3552" y="1056"/>
              <a:ext cx="800" cy="24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35" name="AutoShape 8"/>
            <p:cNvSpPr>
              <a:spLocks noChangeArrowheads="1"/>
            </p:cNvSpPr>
            <p:nvPr/>
          </p:nvSpPr>
          <p:spPr bwMode="auto">
            <a:xfrm>
              <a:off x="3552" y="1152"/>
              <a:ext cx="798" cy="588"/>
            </a:xfrm>
            <a:prstGeom prst="flowChartAlternateProcess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99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340" name="Group 9"/>
          <p:cNvGrpSpPr>
            <a:grpSpLocks/>
          </p:cNvGrpSpPr>
          <p:nvPr/>
        </p:nvGrpSpPr>
        <p:grpSpPr bwMode="auto">
          <a:xfrm>
            <a:off x="2870200" y="5153025"/>
            <a:ext cx="1270000" cy="781050"/>
            <a:chOff x="3552" y="1056"/>
            <a:chExt cx="800" cy="684"/>
          </a:xfrm>
        </p:grpSpPr>
        <p:sp>
          <p:nvSpPr>
            <p:cNvPr id="14432" name="Rectangle 10"/>
            <p:cNvSpPr>
              <a:spLocks noChangeArrowheads="1"/>
            </p:cNvSpPr>
            <p:nvPr/>
          </p:nvSpPr>
          <p:spPr bwMode="auto">
            <a:xfrm>
              <a:off x="3552" y="1056"/>
              <a:ext cx="800" cy="24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33" name="AutoShape 11"/>
            <p:cNvSpPr>
              <a:spLocks noChangeArrowheads="1"/>
            </p:cNvSpPr>
            <p:nvPr/>
          </p:nvSpPr>
          <p:spPr bwMode="auto">
            <a:xfrm>
              <a:off x="3552" y="1152"/>
              <a:ext cx="798" cy="588"/>
            </a:xfrm>
            <a:prstGeom prst="flowChartAlternateProcess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99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4341" name="Line 12"/>
          <p:cNvSpPr>
            <a:spLocks noChangeShapeType="1"/>
          </p:cNvSpPr>
          <p:nvPr/>
        </p:nvSpPr>
        <p:spPr bwMode="auto">
          <a:xfrm>
            <a:off x="3646488" y="47672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42" name="Line 13"/>
          <p:cNvSpPr>
            <a:spLocks noChangeShapeType="1"/>
          </p:cNvSpPr>
          <p:nvPr/>
        </p:nvSpPr>
        <p:spPr bwMode="auto">
          <a:xfrm>
            <a:off x="3665538" y="50339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1502" name="Line 14"/>
          <p:cNvSpPr>
            <a:spLocks noChangeShapeType="1"/>
          </p:cNvSpPr>
          <p:nvPr/>
        </p:nvSpPr>
        <p:spPr bwMode="auto">
          <a:xfrm>
            <a:off x="3022600" y="4767263"/>
            <a:ext cx="319088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44" name="Line 15"/>
          <p:cNvSpPr>
            <a:spLocks noChangeShapeType="1"/>
          </p:cNvSpPr>
          <p:nvPr/>
        </p:nvSpPr>
        <p:spPr bwMode="auto">
          <a:xfrm>
            <a:off x="3494088" y="49387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45" name="Line 16"/>
          <p:cNvSpPr>
            <a:spLocks noChangeShapeType="1"/>
          </p:cNvSpPr>
          <p:nvPr/>
        </p:nvSpPr>
        <p:spPr bwMode="auto">
          <a:xfrm>
            <a:off x="3189288" y="50339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46" name="Line 17"/>
          <p:cNvSpPr>
            <a:spLocks noChangeShapeType="1"/>
          </p:cNvSpPr>
          <p:nvPr/>
        </p:nvSpPr>
        <p:spPr bwMode="auto">
          <a:xfrm>
            <a:off x="2960688" y="51482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47" name="Line 18"/>
          <p:cNvSpPr>
            <a:spLocks noChangeShapeType="1"/>
          </p:cNvSpPr>
          <p:nvPr/>
        </p:nvSpPr>
        <p:spPr bwMode="auto">
          <a:xfrm>
            <a:off x="3646488" y="52435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48" name="Line 19"/>
          <p:cNvSpPr>
            <a:spLocks noChangeShapeType="1"/>
          </p:cNvSpPr>
          <p:nvPr/>
        </p:nvSpPr>
        <p:spPr bwMode="auto">
          <a:xfrm>
            <a:off x="3132138" y="52435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49" name="Line 20"/>
          <p:cNvSpPr>
            <a:spLocks noChangeShapeType="1"/>
          </p:cNvSpPr>
          <p:nvPr/>
        </p:nvSpPr>
        <p:spPr bwMode="auto">
          <a:xfrm>
            <a:off x="3379788" y="53006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0" name="Line 21"/>
          <p:cNvSpPr>
            <a:spLocks noChangeShapeType="1"/>
          </p:cNvSpPr>
          <p:nvPr/>
        </p:nvSpPr>
        <p:spPr bwMode="auto">
          <a:xfrm>
            <a:off x="3036888" y="49196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1" name="Line 22"/>
          <p:cNvSpPr>
            <a:spLocks noChangeShapeType="1"/>
          </p:cNvSpPr>
          <p:nvPr/>
        </p:nvSpPr>
        <p:spPr bwMode="auto">
          <a:xfrm>
            <a:off x="3665538" y="52435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2" name="Line 23"/>
          <p:cNvSpPr>
            <a:spLocks noChangeShapeType="1"/>
          </p:cNvSpPr>
          <p:nvPr/>
        </p:nvSpPr>
        <p:spPr bwMode="auto">
          <a:xfrm>
            <a:off x="3684588" y="55102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3" name="Line 24"/>
          <p:cNvSpPr>
            <a:spLocks noChangeShapeType="1"/>
          </p:cNvSpPr>
          <p:nvPr/>
        </p:nvSpPr>
        <p:spPr bwMode="auto">
          <a:xfrm>
            <a:off x="3055938" y="52435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4" name="Line 25"/>
          <p:cNvSpPr>
            <a:spLocks noChangeShapeType="1"/>
          </p:cNvSpPr>
          <p:nvPr/>
        </p:nvSpPr>
        <p:spPr bwMode="auto">
          <a:xfrm>
            <a:off x="3513138" y="54149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5" name="Line 26"/>
          <p:cNvSpPr>
            <a:spLocks noChangeShapeType="1"/>
          </p:cNvSpPr>
          <p:nvPr/>
        </p:nvSpPr>
        <p:spPr bwMode="auto">
          <a:xfrm>
            <a:off x="3208338" y="55102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6" name="Line 27"/>
          <p:cNvSpPr>
            <a:spLocks noChangeShapeType="1"/>
          </p:cNvSpPr>
          <p:nvPr/>
        </p:nvSpPr>
        <p:spPr bwMode="auto">
          <a:xfrm>
            <a:off x="3436938" y="56245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7" name="Line 28"/>
          <p:cNvSpPr>
            <a:spLocks noChangeShapeType="1"/>
          </p:cNvSpPr>
          <p:nvPr/>
        </p:nvSpPr>
        <p:spPr bwMode="auto">
          <a:xfrm>
            <a:off x="2979738" y="56245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8" name="Line 29"/>
          <p:cNvSpPr>
            <a:spLocks noChangeShapeType="1"/>
          </p:cNvSpPr>
          <p:nvPr/>
        </p:nvSpPr>
        <p:spPr bwMode="auto">
          <a:xfrm>
            <a:off x="3665538" y="57197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9" name="Line 30"/>
          <p:cNvSpPr>
            <a:spLocks noChangeShapeType="1"/>
          </p:cNvSpPr>
          <p:nvPr/>
        </p:nvSpPr>
        <p:spPr bwMode="auto">
          <a:xfrm>
            <a:off x="3151188" y="57197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60" name="Line 31"/>
          <p:cNvSpPr>
            <a:spLocks noChangeShapeType="1"/>
          </p:cNvSpPr>
          <p:nvPr/>
        </p:nvSpPr>
        <p:spPr bwMode="auto">
          <a:xfrm>
            <a:off x="3398838" y="58340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61" name="Line 32"/>
          <p:cNvSpPr>
            <a:spLocks noChangeShapeType="1"/>
          </p:cNvSpPr>
          <p:nvPr/>
        </p:nvSpPr>
        <p:spPr bwMode="auto">
          <a:xfrm>
            <a:off x="3055938" y="53959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91521" name="Picture 3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417">
            <a:off x="3570288" y="2649538"/>
            <a:ext cx="2438400" cy="14906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522" name="Picture 34" descr="Untitled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3"/>
          <a:stretch>
            <a:fillRect/>
          </a:stretch>
        </p:blipFill>
        <p:spPr bwMode="auto">
          <a:xfrm>
            <a:off x="5715000" y="4181475"/>
            <a:ext cx="3276600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523" name="Oval 35"/>
          <p:cNvSpPr>
            <a:spLocks noChangeArrowheads="1"/>
          </p:cNvSpPr>
          <p:nvPr/>
        </p:nvSpPr>
        <p:spPr bwMode="auto">
          <a:xfrm>
            <a:off x="3175000" y="5164138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 rot="10800000">
            <a:off x="3175000" y="4478338"/>
            <a:ext cx="152400" cy="609600"/>
            <a:chOff x="4752" y="1296"/>
            <a:chExt cx="192" cy="576"/>
          </a:xfrm>
        </p:grpSpPr>
        <p:sp>
          <p:nvSpPr>
            <p:cNvPr id="14430" name="AutoShape 37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31" name="Oval 38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 rot="10800000">
            <a:off x="2870200" y="4630738"/>
            <a:ext cx="304800" cy="762000"/>
            <a:chOff x="4752" y="1296"/>
            <a:chExt cx="192" cy="576"/>
          </a:xfrm>
        </p:grpSpPr>
        <p:sp>
          <p:nvSpPr>
            <p:cNvPr id="14428" name="AutoShape 40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CCECFF">
                    <a:alpha val="70000"/>
                  </a:srgbClr>
                </a:gs>
                <a:gs pos="100000">
                  <a:srgbClr val="CCECFF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29" name="Oval 41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gradFill rotWithShape="1">
              <a:gsLst>
                <a:gs pos="0">
                  <a:srgbClr val="CCECFF">
                    <a:alpha val="70000"/>
                  </a:srgbClr>
                </a:gs>
                <a:gs pos="100000">
                  <a:srgbClr val="CCECFF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 rot="10800000">
            <a:off x="3784600" y="4478338"/>
            <a:ext cx="304800" cy="609600"/>
            <a:chOff x="4752" y="1296"/>
            <a:chExt cx="192" cy="576"/>
          </a:xfrm>
        </p:grpSpPr>
        <p:sp>
          <p:nvSpPr>
            <p:cNvPr id="14426" name="AutoShape 43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27" name="Oval 44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 rot="3624343">
            <a:off x="4127500" y="3678238"/>
            <a:ext cx="228600" cy="914400"/>
            <a:chOff x="4752" y="1296"/>
            <a:chExt cx="192" cy="576"/>
          </a:xfrm>
        </p:grpSpPr>
        <p:sp>
          <p:nvSpPr>
            <p:cNvPr id="14424" name="AutoShape 46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25" name="Oval 47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48"/>
          <p:cNvGrpSpPr>
            <a:grpSpLocks/>
          </p:cNvGrpSpPr>
          <p:nvPr/>
        </p:nvGrpSpPr>
        <p:grpSpPr bwMode="auto">
          <a:xfrm rot="7784290">
            <a:off x="4851400" y="4021138"/>
            <a:ext cx="304800" cy="685800"/>
            <a:chOff x="4752" y="1296"/>
            <a:chExt cx="192" cy="576"/>
          </a:xfrm>
        </p:grpSpPr>
        <p:sp>
          <p:nvSpPr>
            <p:cNvPr id="14422" name="AutoShape 49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23" name="Oval 50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51"/>
          <p:cNvGrpSpPr>
            <a:grpSpLocks/>
          </p:cNvGrpSpPr>
          <p:nvPr/>
        </p:nvGrpSpPr>
        <p:grpSpPr bwMode="auto">
          <a:xfrm rot="4836707">
            <a:off x="4889500" y="3595688"/>
            <a:ext cx="152400" cy="533400"/>
            <a:chOff x="4752" y="1296"/>
            <a:chExt cx="192" cy="576"/>
          </a:xfrm>
        </p:grpSpPr>
        <p:sp>
          <p:nvSpPr>
            <p:cNvPr id="14420" name="AutoShape 52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21" name="Oval 53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 rot="9440696">
            <a:off x="4470400" y="4322763"/>
            <a:ext cx="152400" cy="381000"/>
            <a:chOff x="4752" y="1296"/>
            <a:chExt cx="192" cy="576"/>
          </a:xfrm>
        </p:grpSpPr>
        <p:sp>
          <p:nvSpPr>
            <p:cNvPr id="14418" name="AutoShape 55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19" name="Oval 56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57"/>
          <p:cNvGrpSpPr>
            <a:grpSpLocks/>
          </p:cNvGrpSpPr>
          <p:nvPr/>
        </p:nvGrpSpPr>
        <p:grpSpPr bwMode="auto">
          <a:xfrm rot="-337055">
            <a:off x="3175000" y="3716338"/>
            <a:ext cx="228600" cy="685800"/>
            <a:chOff x="4752" y="1296"/>
            <a:chExt cx="192" cy="576"/>
          </a:xfrm>
        </p:grpSpPr>
        <p:sp>
          <p:nvSpPr>
            <p:cNvPr id="14416" name="AutoShape 58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17" name="Oval 59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60"/>
          <p:cNvGrpSpPr>
            <a:grpSpLocks/>
          </p:cNvGrpSpPr>
          <p:nvPr/>
        </p:nvGrpSpPr>
        <p:grpSpPr bwMode="auto">
          <a:xfrm rot="-1482318">
            <a:off x="2794000" y="3792538"/>
            <a:ext cx="228600" cy="685800"/>
            <a:chOff x="4752" y="1296"/>
            <a:chExt cx="192" cy="576"/>
          </a:xfrm>
        </p:grpSpPr>
        <p:sp>
          <p:nvSpPr>
            <p:cNvPr id="14414" name="AutoShape 61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15" name="Oval 62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63"/>
          <p:cNvGrpSpPr>
            <a:grpSpLocks/>
          </p:cNvGrpSpPr>
          <p:nvPr/>
        </p:nvGrpSpPr>
        <p:grpSpPr bwMode="auto">
          <a:xfrm rot="-1669460">
            <a:off x="2794000" y="3030538"/>
            <a:ext cx="228600" cy="685800"/>
            <a:chOff x="4752" y="1296"/>
            <a:chExt cx="192" cy="576"/>
          </a:xfrm>
        </p:grpSpPr>
        <p:sp>
          <p:nvSpPr>
            <p:cNvPr id="14412" name="AutoShape 64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13" name="Oval 65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oup 66"/>
          <p:cNvGrpSpPr>
            <a:grpSpLocks/>
          </p:cNvGrpSpPr>
          <p:nvPr/>
        </p:nvGrpSpPr>
        <p:grpSpPr bwMode="auto">
          <a:xfrm rot="-5589389">
            <a:off x="2149475" y="3598863"/>
            <a:ext cx="147638" cy="531812"/>
            <a:chOff x="4752" y="1296"/>
            <a:chExt cx="192" cy="576"/>
          </a:xfrm>
        </p:grpSpPr>
        <p:sp>
          <p:nvSpPr>
            <p:cNvPr id="14410" name="AutoShape 67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11" name="Oval 68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69"/>
          <p:cNvGrpSpPr>
            <a:grpSpLocks/>
          </p:cNvGrpSpPr>
          <p:nvPr/>
        </p:nvGrpSpPr>
        <p:grpSpPr bwMode="auto">
          <a:xfrm rot="-3120751">
            <a:off x="2420938" y="2549525"/>
            <a:ext cx="152400" cy="457200"/>
            <a:chOff x="4752" y="1296"/>
            <a:chExt cx="192" cy="576"/>
          </a:xfrm>
        </p:grpSpPr>
        <p:sp>
          <p:nvSpPr>
            <p:cNvPr id="14408" name="AutoShape 70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09" name="Oval 71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72"/>
          <p:cNvGrpSpPr>
            <a:grpSpLocks/>
          </p:cNvGrpSpPr>
          <p:nvPr/>
        </p:nvGrpSpPr>
        <p:grpSpPr bwMode="auto">
          <a:xfrm rot="-3800079">
            <a:off x="2230438" y="3186113"/>
            <a:ext cx="152400" cy="381000"/>
            <a:chOff x="4752" y="1296"/>
            <a:chExt cx="192" cy="576"/>
          </a:xfrm>
        </p:grpSpPr>
        <p:sp>
          <p:nvSpPr>
            <p:cNvPr id="14406" name="AutoShape 73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07" name="Oval 74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75"/>
          <p:cNvGrpSpPr>
            <a:grpSpLocks/>
          </p:cNvGrpSpPr>
          <p:nvPr/>
        </p:nvGrpSpPr>
        <p:grpSpPr bwMode="auto">
          <a:xfrm rot="-8106574">
            <a:off x="2222500" y="4135438"/>
            <a:ext cx="152400" cy="381000"/>
            <a:chOff x="4752" y="1296"/>
            <a:chExt cx="192" cy="576"/>
          </a:xfrm>
        </p:grpSpPr>
        <p:sp>
          <p:nvSpPr>
            <p:cNvPr id="14404" name="AutoShape 76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05" name="Oval 77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1566" name="Text Box 78"/>
          <p:cNvSpPr txBox="1">
            <a:spLocks noChangeArrowheads="1"/>
          </p:cNvSpPr>
          <p:nvPr/>
        </p:nvSpPr>
        <p:spPr bwMode="auto">
          <a:xfrm>
            <a:off x="5842000" y="3319463"/>
            <a:ext cx="914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500" b="1" dirty="0">
                <a:latin typeface="Times New Roman" pitchFamily="18" charset="0"/>
                <a:cs typeface="Arial" charset="0"/>
              </a:rPr>
              <a:t>H</a:t>
            </a:r>
            <a:r>
              <a:rPr lang="en-US" sz="2500" b="1" baseline="-25000" dirty="0">
                <a:latin typeface="Times New Roman" pitchFamily="18" charset="0"/>
                <a:cs typeface="Arial" charset="0"/>
              </a:rPr>
              <a:t>2</a:t>
            </a:r>
            <a:r>
              <a:rPr lang="en-US" sz="2500" b="1" dirty="0">
                <a:latin typeface="Times New Roman" pitchFamily="18" charset="0"/>
                <a:cs typeface="Arial" charset="0"/>
              </a:rPr>
              <a:t>O</a:t>
            </a:r>
          </a:p>
        </p:txBody>
      </p:sp>
      <p:grpSp>
        <p:nvGrpSpPr>
          <p:cNvPr id="19" name="Group 79"/>
          <p:cNvGrpSpPr>
            <a:grpSpLocks/>
          </p:cNvGrpSpPr>
          <p:nvPr/>
        </p:nvGrpSpPr>
        <p:grpSpPr bwMode="auto">
          <a:xfrm>
            <a:off x="6527800" y="990600"/>
            <a:ext cx="635000" cy="2209800"/>
            <a:chOff x="4067" y="441"/>
            <a:chExt cx="400" cy="1392"/>
          </a:xfrm>
        </p:grpSpPr>
        <p:pic>
          <p:nvPicPr>
            <p:cNvPr id="14402" name="Picture 8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" y="441"/>
              <a:ext cx="400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03" name="AutoShape 81"/>
            <p:cNvSpPr>
              <a:spLocks noChangeArrowheads="1"/>
            </p:cNvSpPr>
            <p:nvPr/>
          </p:nvSpPr>
          <p:spPr bwMode="auto">
            <a:xfrm>
              <a:off x="4176" y="1296"/>
              <a:ext cx="192" cy="445"/>
            </a:xfrm>
            <a:prstGeom prst="flowChartAlternateProcess">
              <a:avLst/>
            </a:prstGeom>
            <a:gradFill rotWithShape="1">
              <a:gsLst>
                <a:gs pos="0">
                  <a:srgbClr val="CCECFF">
                    <a:alpha val="81000"/>
                  </a:srgbClr>
                </a:gs>
                <a:gs pos="100000">
                  <a:srgbClr val="99CCFF">
                    <a:alpha val="84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1570" name="Oval 82"/>
          <p:cNvSpPr>
            <a:spLocks noChangeArrowheads="1"/>
          </p:cNvSpPr>
          <p:nvPr/>
        </p:nvSpPr>
        <p:spPr bwMode="auto">
          <a:xfrm>
            <a:off x="3632200" y="48593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71" name="Oval 83"/>
          <p:cNvSpPr>
            <a:spLocks noChangeArrowheads="1"/>
          </p:cNvSpPr>
          <p:nvPr/>
        </p:nvSpPr>
        <p:spPr bwMode="auto">
          <a:xfrm>
            <a:off x="3708400" y="50117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72" name="Oval 84"/>
          <p:cNvSpPr>
            <a:spLocks noChangeArrowheads="1"/>
          </p:cNvSpPr>
          <p:nvPr/>
        </p:nvSpPr>
        <p:spPr bwMode="auto">
          <a:xfrm>
            <a:off x="3479800" y="5105400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73" name="Oval 85"/>
          <p:cNvSpPr>
            <a:spLocks noChangeArrowheads="1"/>
          </p:cNvSpPr>
          <p:nvPr/>
        </p:nvSpPr>
        <p:spPr bwMode="auto">
          <a:xfrm>
            <a:off x="3632200" y="5240338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74" name="Oval 86"/>
          <p:cNvSpPr>
            <a:spLocks noChangeArrowheads="1"/>
          </p:cNvSpPr>
          <p:nvPr/>
        </p:nvSpPr>
        <p:spPr bwMode="auto">
          <a:xfrm>
            <a:off x="3860800" y="5164138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75" name="Oval 87"/>
          <p:cNvSpPr>
            <a:spLocks noChangeArrowheads="1"/>
          </p:cNvSpPr>
          <p:nvPr/>
        </p:nvSpPr>
        <p:spPr bwMode="auto">
          <a:xfrm>
            <a:off x="3479800" y="5240338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76" name="Oval 88"/>
          <p:cNvSpPr>
            <a:spLocks noChangeArrowheads="1"/>
          </p:cNvSpPr>
          <p:nvPr/>
        </p:nvSpPr>
        <p:spPr bwMode="auto">
          <a:xfrm>
            <a:off x="3479800" y="5240338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77" name="Oval 89"/>
          <p:cNvSpPr>
            <a:spLocks noChangeArrowheads="1"/>
          </p:cNvSpPr>
          <p:nvPr/>
        </p:nvSpPr>
        <p:spPr bwMode="auto">
          <a:xfrm>
            <a:off x="3708400" y="5164138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78" name="Oval 90"/>
          <p:cNvSpPr>
            <a:spLocks noChangeArrowheads="1"/>
          </p:cNvSpPr>
          <p:nvPr/>
        </p:nvSpPr>
        <p:spPr bwMode="auto">
          <a:xfrm>
            <a:off x="3784600" y="5392738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390" name="Line 91"/>
          <p:cNvSpPr>
            <a:spLocks noChangeShapeType="1"/>
          </p:cNvSpPr>
          <p:nvPr/>
        </p:nvSpPr>
        <p:spPr bwMode="auto">
          <a:xfrm>
            <a:off x="3556000" y="4189413"/>
            <a:ext cx="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91" name="Line 92"/>
          <p:cNvSpPr>
            <a:spLocks noChangeShapeType="1"/>
          </p:cNvSpPr>
          <p:nvPr/>
        </p:nvSpPr>
        <p:spPr bwMode="auto">
          <a:xfrm>
            <a:off x="3575050" y="4398963"/>
            <a:ext cx="152400" cy="412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1581" name="AutoShape 93"/>
          <p:cNvSpPr>
            <a:spLocks noChangeArrowheads="1"/>
          </p:cNvSpPr>
          <p:nvPr/>
        </p:nvSpPr>
        <p:spPr bwMode="auto">
          <a:xfrm rot="9711556">
            <a:off x="3560763" y="3573463"/>
            <a:ext cx="1916112" cy="85725"/>
          </a:xfrm>
          <a:prstGeom prst="flowChartManualInput">
            <a:avLst/>
          </a:prstGeom>
          <a:gradFill rotWithShape="1">
            <a:gsLst>
              <a:gs pos="0">
                <a:srgbClr val="99CCFF"/>
              </a:gs>
              <a:gs pos="100000">
                <a:srgbClr val="CCEC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82" name="Text Box 94"/>
          <p:cNvSpPr txBox="1">
            <a:spLocks noChangeArrowheads="1"/>
          </p:cNvSpPr>
          <p:nvPr/>
        </p:nvSpPr>
        <p:spPr bwMode="auto">
          <a:xfrm>
            <a:off x="2730500" y="1866900"/>
            <a:ext cx="152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 dirty="0" err="1">
                <a:latin typeface="Times New Roman" pitchFamily="18" charset="0"/>
                <a:cs typeface="Arial" charset="0"/>
              </a:rPr>
              <a:t>Gây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Arial" charset="0"/>
              </a:rPr>
              <a:t>bỏng</a:t>
            </a:r>
            <a:endParaRPr lang="en-US" sz="30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91583" name="Oval 95"/>
          <p:cNvSpPr>
            <a:spLocks noChangeArrowheads="1"/>
          </p:cNvSpPr>
          <p:nvPr/>
        </p:nvSpPr>
        <p:spPr bwMode="auto">
          <a:xfrm>
            <a:off x="3251200" y="5410200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84" name="Oval 96"/>
          <p:cNvSpPr>
            <a:spLocks noChangeArrowheads="1"/>
          </p:cNvSpPr>
          <p:nvPr/>
        </p:nvSpPr>
        <p:spPr bwMode="auto">
          <a:xfrm>
            <a:off x="3327400" y="5257800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396" name="Line 97"/>
          <p:cNvSpPr>
            <a:spLocks noChangeShapeType="1"/>
          </p:cNvSpPr>
          <p:nvPr/>
        </p:nvSpPr>
        <p:spPr bwMode="auto">
          <a:xfrm>
            <a:off x="3417888" y="51482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1586" name="AutoShape 98"/>
          <p:cNvSpPr>
            <a:spLocks noChangeArrowheads="1"/>
          </p:cNvSpPr>
          <p:nvPr/>
        </p:nvSpPr>
        <p:spPr bwMode="auto">
          <a:xfrm rot="5601987">
            <a:off x="2682875" y="4713288"/>
            <a:ext cx="2000250" cy="304800"/>
          </a:xfrm>
          <a:prstGeom prst="flowChartPunchedTape">
            <a:avLst/>
          </a:prstGeom>
          <a:gradFill rotWithShape="1">
            <a:gsLst>
              <a:gs pos="0">
                <a:srgbClr val="99CCFF"/>
              </a:gs>
              <a:gs pos="100000">
                <a:srgbClr val="CCE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398" name="Text Box 99"/>
          <p:cNvSpPr txBox="1">
            <a:spLocks noChangeArrowheads="1"/>
          </p:cNvSpPr>
          <p:nvPr/>
        </p:nvSpPr>
        <p:spPr bwMode="auto">
          <a:xfrm>
            <a:off x="2647162" y="6005510"/>
            <a:ext cx="17260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latin typeface="Times New Roman" pitchFamily="18" charset="0"/>
                <a:cs typeface="Arial" charset="0"/>
              </a:rPr>
              <a:t>H</a:t>
            </a:r>
            <a:r>
              <a:rPr lang="en-US" sz="2000" b="1" baseline="-25000" dirty="0">
                <a:latin typeface="Times New Roman" pitchFamily="18" charset="0"/>
                <a:cs typeface="Arial" charset="0"/>
              </a:rPr>
              <a:t>2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SO</a:t>
            </a:r>
            <a:r>
              <a:rPr lang="en-US" sz="2000" b="1" baseline="-25000" dirty="0">
                <a:latin typeface="Times New Roman" pitchFamily="18" charset="0"/>
                <a:cs typeface="Arial" charset="0"/>
              </a:rPr>
              <a:t>4</a:t>
            </a:r>
            <a:r>
              <a:rPr lang="en-US" sz="2000" b="1" dirty="0">
                <a:latin typeface="Times New Roman" pitchFamily="18" charset="0"/>
              </a:rPr>
              <a:t>đặc</a:t>
            </a:r>
            <a:r>
              <a:rPr lang="en-US" sz="2000" b="1" baseline="-25000" dirty="0">
                <a:latin typeface="Times New Roman" pitchFamily="18" charset="0"/>
                <a:cs typeface="Arial" charset="0"/>
              </a:rPr>
              <a:t> </a:t>
            </a:r>
          </a:p>
        </p:txBody>
      </p:sp>
      <p:pic>
        <p:nvPicPr>
          <p:cNvPr id="14399" name="Picture 100" descr="h2so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00" name="AutoShape 101"/>
          <p:cNvSpPr>
            <a:spLocks noChangeArrowheads="1"/>
          </p:cNvSpPr>
          <p:nvPr/>
        </p:nvSpPr>
        <p:spPr bwMode="auto">
          <a:xfrm>
            <a:off x="1828800" y="152400"/>
            <a:ext cx="4572000" cy="990600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FF0000"/>
                </a:solidFill>
                <a:latin typeface="Times New Roman" pitchFamily="18" charset="0"/>
              </a:rPr>
              <a:t>CẨN THẬN ! </a:t>
            </a:r>
          </a:p>
        </p:txBody>
      </p:sp>
    </p:spTree>
    <p:extLst>
      <p:ext uri="{BB962C8B-B14F-4D97-AF65-F5344CB8AC3E}">
        <p14:creationId xmlns:p14="http://schemas.microsoft.com/office/powerpoint/2010/main" val="22956241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0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0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1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0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1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1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91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91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4" dur="1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191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191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2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2000" fill="hold"/>
                                        <p:tgtEl>
                                          <p:spTgt spid="191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2000" fill="hold"/>
                                        <p:tgtEl>
                                          <p:spTgt spid="191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6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2000" fill="hold"/>
                                        <p:tgtEl>
                                          <p:spTgt spid="191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2000" fill="hold"/>
                                        <p:tgtEl>
                                          <p:spTgt spid="191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0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2000" fill="hold"/>
                                        <p:tgtEl>
                                          <p:spTgt spid="191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000" fill="hold"/>
                                        <p:tgtEl>
                                          <p:spTgt spid="191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2000" fill="hold"/>
                                        <p:tgtEl>
                                          <p:spTgt spid="191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2000" fill="hold"/>
                                        <p:tgtEl>
                                          <p:spTgt spid="191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8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2000" fill="hold"/>
                                        <p:tgtEl>
                                          <p:spTgt spid="191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2000" fill="hold"/>
                                        <p:tgtEl>
                                          <p:spTgt spid="191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3" dur="2000"/>
                                        <p:tgtEl>
                                          <p:spTgt spid="191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2000" fill="hold"/>
                                        <p:tgtEl>
                                          <p:spTgt spid="191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2000" fill="hold"/>
                                        <p:tgtEl>
                                          <p:spTgt spid="191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2000" fill="hold"/>
                                        <p:tgtEl>
                                          <p:spTgt spid="191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2000" fill="hold"/>
                                        <p:tgtEl>
                                          <p:spTgt spid="191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4" dur="2000"/>
                                        <p:tgtEl>
                                          <p:spTgt spid="191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2000" fill="hold"/>
                                        <p:tgtEl>
                                          <p:spTgt spid="191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2000" fill="hold"/>
                                        <p:tgtEl>
                                          <p:spTgt spid="191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1" dur="2000"/>
                                        <p:tgtEl>
                                          <p:spTgt spid="191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2000" fill="hold"/>
                                        <p:tgtEl>
                                          <p:spTgt spid="191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2000" fill="hold"/>
                                        <p:tgtEl>
                                          <p:spTgt spid="191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0" dur="2000"/>
                                        <p:tgtEl>
                                          <p:spTgt spid="191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2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4" dur="1000" fill="hold"/>
                                        <p:tgtEl>
                                          <p:spTgt spid="191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1000" fill="hold"/>
                                        <p:tgtEl>
                                          <p:spTgt spid="191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1000" fill="hold"/>
                                        <p:tgtEl>
                                          <p:spTgt spid="191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7" dur="1000"/>
                                        <p:tgtEl>
                                          <p:spTgt spid="19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02" grpId="0" animBg="1"/>
      <p:bldP spid="191523" grpId="0" animBg="1"/>
      <p:bldP spid="191523" grpId="1" animBg="1"/>
      <p:bldP spid="191566" grpId="0"/>
      <p:bldP spid="191570" grpId="0" animBg="1"/>
      <p:bldP spid="191571" grpId="0" animBg="1"/>
      <p:bldP spid="191572" grpId="0" animBg="1"/>
      <p:bldP spid="191573" grpId="0" animBg="1"/>
      <p:bldP spid="191574" grpId="0" animBg="1"/>
      <p:bldP spid="191574" grpId="1" animBg="1"/>
      <p:bldP spid="191575" grpId="0" animBg="1"/>
      <p:bldP spid="191576" grpId="0" animBg="1"/>
      <p:bldP spid="191576" grpId="1" animBg="1"/>
      <p:bldP spid="191577" grpId="0" animBg="1"/>
      <p:bldP spid="191578" grpId="0" animBg="1"/>
      <p:bldP spid="191578" grpId="1" animBg="1"/>
      <p:bldP spid="191581" grpId="0" animBg="1"/>
      <p:bldP spid="191582" grpId="0"/>
      <p:bldP spid="191583" grpId="0" animBg="1"/>
      <p:bldP spid="191584" grpId="0" animBg="1"/>
      <p:bldP spid="1915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images653636binguoijpg13325590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7924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524000" y="5334000"/>
            <a:ext cx="64008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bỏng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do acid</a:t>
            </a:r>
          </a:p>
        </p:txBody>
      </p:sp>
    </p:spTree>
    <p:extLst>
      <p:ext uri="{BB962C8B-B14F-4D97-AF65-F5344CB8AC3E}">
        <p14:creationId xmlns:p14="http://schemas.microsoft.com/office/powerpoint/2010/main" val="3992376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0" y="228600"/>
            <a:ext cx="914400" cy="4572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1143000" y="76200"/>
            <a:ext cx="7543800" cy="685800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loãng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Sulfuric acid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457200" y="5029200"/>
            <a:ext cx="8229600" cy="1828800"/>
          </a:xfrm>
          <a:prstGeom prst="flowChartTerminator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Rót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acid H</a:t>
            </a:r>
            <a:r>
              <a:rPr lang="en-US" sz="32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khuấy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đũa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7232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nimBg="1"/>
      <p:bldP spid="102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8458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4: MỘT SỐ  AXIT QUAN TRỌNG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609600" y="1752600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</a:rPr>
              <a:t>B.SULFURIC ACID ( H</a:t>
            </a:r>
            <a:r>
              <a:rPr lang="en-US" sz="3200" baseline="-25000" dirty="0">
                <a:latin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</a:rPr>
              <a:t>SO</a:t>
            </a:r>
            <a:r>
              <a:rPr lang="en-US" sz="3200" baseline="-25000" dirty="0">
                <a:latin typeface="Times New Roman" pitchFamily="18" charset="0"/>
              </a:rPr>
              <a:t>4 </a:t>
            </a:r>
            <a:r>
              <a:rPr lang="en-US" sz="3200" dirty="0">
                <a:latin typeface="Times New Roman" pitchFamily="18" charset="0"/>
              </a:rPr>
              <a:t>= 98)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762000" y="2362200"/>
            <a:ext cx="36659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Times New Roman" pitchFamily="18" charset="0"/>
              </a:rPr>
              <a:t>I. </a:t>
            </a:r>
            <a:r>
              <a:rPr lang="en-US" sz="3200" b="1" i="1" dirty="0" err="1">
                <a:latin typeface="Times New Roman" pitchFamily="18" charset="0"/>
              </a:rPr>
              <a:t>Tính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chất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vật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lí</a:t>
            </a:r>
            <a:r>
              <a:rPr lang="en-US" sz="3200" b="1" i="1" dirty="0">
                <a:latin typeface="Times New Roman" pitchFamily="18" charset="0"/>
              </a:rPr>
              <a:t>:</a:t>
            </a:r>
            <a:endParaRPr lang="en-US" sz="3000" b="1" i="1" dirty="0">
              <a:latin typeface="Times New Roman" pitchFamily="18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762000" y="4941168"/>
            <a:ext cx="798646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000" dirty="0">
                <a:latin typeface="Times New Roman" pitchFamily="18" charset="0"/>
              </a:rPr>
              <a:t>- </a:t>
            </a:r>
            <a:r>
              <a:rPr lang="en-US" sz="3000" dirty="0" err="1">
                <a:latin typeface="Times New Roman" pitchFamily="18" charset="0"/>
              </a:rPr>
              <a:t>Chú</a:t>
            </a:r>
            <a:r>
              <a:rPr lang="en-US" sz="3000" dirty="0">
                <a:latin typeface="Times New Roman" pitchFamily="18" charset="0"/>
              </a:rPr>
              <a:t> ý: </a:t>
            </a:r>
            <a:r>
              <a:rPr lang="en-US" sz="3000" dirty="0" err="1">
                <a:latin typeface="Times New Roman" pitchFamily="18" charset="0"/>
              </a:rPr>
              <a:t>Cách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pha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loãng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dd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</a:rPr>
              <a:t>H</a:t>
            </a:r>
            <a:r>
              <a:rPr lang="en-US" sz="3200" baseline="-25000" dirty="0">
                <a:latin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</a:rPr>
              <a:t>SO</a:t>
            </a:r>
            <a:r>
              <a:rPr lang="en-US" sz="3200" baseline="-25000" dirty="0">
                <a:latin typeface="Times New Roman" pitchFamily="18" charset="0"/>
              </a:rPr>
              <a:t>4 </a:t>
            </a:r>
            <a:r>
              <a:rPr lang="en-US" sz="3200" dirty="0">
                <a:latin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</a:rPr>
              <a:t>rót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</a:rPr>
              <a:t> acid </a:t>
            </a:r>
            <a:r>
              <a:rPr lang="en-US" sz="3200" dirty="0" err="1">
                <a:latin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lọ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đựng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sẵn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khuấy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</a:rPr>
              <a:t> . </a:t>
            </a:r>
            <a:r>
              <a:rPr lang="en-US" sz="3200" dirty="0" err="1">
                <a:latin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ngược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</a:rPr>
              <a:t>.</a:t>
            </a:r>
            <a:endParaRPr lang="en-US" sz="3200" baseline="-25000" dirty="0">
              <a:latin typeface="Times New Roman" pitchFamily="18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511246" y="3222551"/>
            <a:ext cx="8327954" cy="159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000" dirty="0">
                <a:latin typeface="Times New Roman" pitchFamily="18" charset="0"/>
              </a:rPr>
              <a:t> - Dung </a:t>
            </a:r>
            <a:r>
              <a:rPr lang="en-US" sz="3000" dirty="0" err="1">
                <a:latin typeface="Times New Roman" pitchFamily="18" charset="0"/>
              </a:rPr>
              <a:t>dịch</a:t>
            </a:r>
            <a:r>
              <a:rPr lang="en-US" sz="3000" dirty="0">
                <a:latin typeface="Times New Roman" pitchFamily="18" charset="0"/>
              </a:rPr>
              <a:t>  </a:t>
            </a:r>
            <a:r>
              <a:rPr lang="en-US" sz="3200" dirty="0">
                <a:latin typeface="Times New Roman" pitchFamily="18" charset="0"/>
              </a:rPr>
              <a:t>H</a:t>
            </a:r>
            <a:r>
              <a:rPr lang="en-US" sz="3200" baseline="-25000" dirty="0">
                <a:latin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</a:rPr>
              <a:t>SO</a:t>
            </a:r>
            <a:r>
              <a:rPr lang="en-US" sz="3200" baseline="-25000" dirty="0">
                <a:latin typeface="Times New Roman" pitchFamily="18" charset="0"/>
              </a:rPr>
              <a:t>4 </a:t>
            </a:r>
            <a:r>
              <a:rPr lang="en-US" sz="3200" dirty="0" err="1">
                <a:latin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lỏng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sánh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màu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nặng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gần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gấp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</a:rPr>
              <a:t> bay </a:t>
            </a:r>
            <a:r>
              <a:rPr lang="en-US" sz="3200" dirty="0" err="1">
                <a:latin typeface="Times New Roman" pitchFamily="18" charset="0"/>
              </a:rPr>
              <a:t>hơi</a:t>
            </a:r>
            <a:r>
              <a:rPr lang="en-US" sz="3200" dirty="0">
                <a:latin typeface="Times New Roman" pitchFamily="18" charset="0"/>
              </a:rPr>
              <a:t>, tan </a:t>
            </a:r>
            <a:r>
              <a:rPr lang="en-US" sz="3200" dirty="0" err="1">
                <a:latin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toả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nhiệt</a:t>
            </a:r>
            <a:r>
              <a:rPr lang="en-US" sz="3200" dirty="0">
                <a:latin typeface="Times New Roman" pitchFamily="18" charset="0"/>
              </a:rPr>
              <a:t>.</a:t>
            </a:r>
            <a:endParaRPr lang="en-US" sz="3200" baseline="30000" dirty="0">
              <a:latin typeface="Times New Roman" pitchFamily="18" charset="0"/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153106" y="4648200"/>
            <a:ext cx="685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84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 i="1" dirty="0">
                <a:solidFill>
                  <a:srgbClr val="FF0000"/>
                </a:solidFill>
                <a:latin typeface=".VnTime" pitchFamily="34" charset="0"/>
                <a:sym typeface="Wingdings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269500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2_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1181</Words>
  <Application>Microsoft Office PowerPoint</Application>
  <PresentationFormat>On-screen Show (4:3)</PresentationFormat>
  <Paragraphs>223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42" baseType="lpstr">
      <vt:lpstr>.VnTime</vt:lpstr>
      <vt:lpstr>Amazone</vt:lpstr>
      <vt:lpstr>Arial</vt:lpstr>
      <vt:lpstr>Calibri</vt:lpstr>
      <vt:lpstr>Calibri Light</vt:lpstr>
      <vt:lpstr>Century Gothic</vt:lpstr>
      <vt:lpstr>Lucida Sans Unicode</vt:lpstr>
      <vt:lpstr>Symbol</vt:lpstr>
      <vt:lpstr>Times New Roman</vt:lpstr>
      <vt:lpstr>VNI-Times</vt:lpstr>
      <vt:lpstr>Wingdings</vt:lpstr>
      <vt:lpstr>Wingdings 3</vt:lpstr>
      <vt:lpstr>2_Office Theme</vt:lpstr>
      <vt:lpstr>1_Default Design</vt:lpstr>
      <vt:lpstr>Ion</vt:lpstr>
      <vt:lpstr>1_Ion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7 32Bit</dc:creator>
  <cp:lastModifiedBy>Thu</cp:lastModifiedBy>
  <cp:revision>76</cp:revision>
  <dcterms:created xsi:type="dcterms:W3CDTF">2015-09-11T11:59:30Z</dcterms:created>
  <dcterms:modified xsi:type="dcterms:W3CDTF">2022-08-03T14:40:35Z</dcterms:modified>
</cp:coreProperties>
</file>