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sldIdLst>
    <p:sldId id="281" r:id="rId2"/>
    <p:sldId id="256" r:id="rId3"/>
    <p:sldId id="276" r:id="rId4"/>
    <p:sldId id="277" r:id="rId5"/>
    <p:sldId id="257" r:id="rId6"/>
    <p:sldId id="258" r:id="rId7"/>
    <p:sldId id="259" r:id="rId8"/>
    <p:sldId id="260" r:id="rId9"/>
    <p:sldId id="261" r:id="rId10"/>
    <p:sldId id="264" r:id="rId11"/>
    <p:sldId id="262" r:id="rId12"/>
    <p:sldId id="263" r:id="rId13"/>
    <p:sldId id="265" r:id="rId14"/>
    <p:sldId id="266" r:id="rId15"/>
    <p:sldId id="267" r:id="rId16"/>
    <p:sldId id="269" r:id="rId17"/>
    <p:sldId id="270" r:id="rId18"/>
    <p:sldId id="271" r:id="rId19"/>
    <p:sldId id="268" r:id="rId20"/>
    <p:sldId id="272" r:id="rId21"/>
    <p:sldId id="273" r:id="rId22"/>
    <p:sldId id="274" r:id="rId23"/>
    <p:sldId id="280" r:id="rId24"/>
    <p:sldId id="275" r:id="rId25"/>
    <p:sldId id="278" r:id="rId26"/>
    <p:sldId id="279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876" y="1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B4F4B1-87E2-434E-BA8B-EF3CDEADEC4A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BCE8EA-065B-407D-8575-915D700FF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6076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BCE8EA-065B-407D-8575-915D700FF39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8208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671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524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99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8DDDC98-78A4-4BE8-AB9F-C752BFE41BC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474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B5566D6-A676-4C2A-A12E-8E17B8E1B69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3382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17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343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0414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768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7426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36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0183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2758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12EAB7-26FE-493E-800D-7E03C68D5ACC}" type="datetimeFigureOut">
              <a:rPr lang="en-US" smtClean="0"/>
              <a:t>15/08/2022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491ADC-F2F3-40DF-A76D-FFA0C7A4F1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6952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openxmlformats.org/officeDocument/2006/relationships/slide" Target="sl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1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audio" Target="../media/audio1.wav"/><Relationship Id="rId7" Type="http://schemas.openxmlformats.org/officeDocument/2006/relationships/image" Target="../media/image26.gif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hung\Documents\YEN%20NGAN\Tim_Anh_Troi_Ve_Em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gif"/><Relationship Id="rId9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1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-381000" y="-228600"/>
            <a:ext cx="9601200" cy="1981200"/>
          </a:xfrm>
        </p:spPr>
        <p:txBody>
          <a:bodyPr/>
          <a:lstStyle/>
          <a:p>
            <a:pPr eaLnBrk="1" hangingPunct="1">
              <a:defRPr/>
            </a:pPr>
            <a:r>
              <a:rPr lang="en-US" sz="32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CHÀO MỪNG THẦY CÔ VÀ CÁC  EM HỌC SINH</a:t>
            </a:r>
            <a: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400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: Công Nghệ 8</a:t>
            </a:r>
          </a:p>
        </p:txBody>
      </p:sp>
      <p:pic>
        <p:nvPicPr>
          <p:cNvPr id="14339" name="Picture 2" descr="C:\Users\HP\Desktop\bai giang\cong truong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295400"/>
            <a:ext cx="8229600" cy="4495800"/>
          </a:xfrm>
        </p:spPr>
      </p:pic>
      <p:sp>
        <p:nvSpPr>
          <p:cNvPr id="4" name="Rectangle 3"/>
          <p:cNvSpPr/>
          <p:nvPr/>
        </p:nvSpPr>
        <p:spPr bwMode="auto">
          <a:xfrm>
            <a:off x="762000" y="5791200"/>
            <a:ext cx="8001000" cy="10668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>
              <a:defRPr/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: THCS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Bình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Khánh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GV: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Nguyễn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Thị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Thanh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</a:rPr>
              <a:t>Hương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79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945" y="27709"/>
            <a:ext cx="8610600" cy="7921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0164" y="914400"/>
            <a:ext cx="8839200" cy="5705475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Đồ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dùng điện của mạng điện trong nhà rất đa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tủ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lạnh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ủi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…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2286000"/>
            <a:ext cx="5715000" cy="43338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0800"/>
            <a:ext cx="3200400" cy="4239490"/>
          </a:xfrm>
          <a:prstGeom prst="rect">
            <a:avLst/>
          </a:prstGeom>
        </p:spPr>
      </p:pic>
      <p:sp>
        <p:nvSpPr>
          <p:cNvPr id="7" name="Up Arrow 6">
            <a:hlinkClick r:id="rId4" action="ppaction://hlinksldjump"/>
          </p:cNvPr>
          <p:cNvSpPr/>
          <p:nvPr/>
        </p:nvSpPr>
        <p:spPr>
          <a:xfrm>
            <a:off x="152400" y="5943600"/>
            <a:ext cx="457200" cy="676275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840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33600"/>
            <a:ext cx="2971800" cy="4525963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5991" y="1711036"/>
            <a:ext cx="3124200" cy="5105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5211" y="969818"/>
            <a:ext cx="3348789" cy="5867400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752600" y="5791200"/>
            <a:ext cx="9144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876800" y="4495800"/>
            <a:ext cx="60960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469605" y="5347855"/>
            <a:ext cx="15378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381000" y="152400"/>
            <a:ext cx="5867400" cy="1752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>
                <a:solidFill>
                  <a:schemeClr val="tx1"/>
                </a:solidFill>
                <a:latin typeface="+mj-lt"/>
              </a:rPr>
              <a:t>- </a:t>
            </a:r>
            <a:r>
              <a:rPr lang="vi-VN" sz="3600" dirty="0" smtClean="0">
                <a:solidFill>
                  <a:schemeClr val="tx1"/>
                </a:solidFill>
                <a:latin typeface="+mj-lt"/>
              </a:rPr>
              <a:t>Công </a:t>
            </a:r>
            <a:r>
              <a:rPr lang="vi-VN" sz="3600" dirty="0">
                <a:solidFill>
                  <a:schemeClr val="tx1"/>
                </a:solidFill>
                <a:latin typeface="+mj-lt"/>
              </a:rPr>
              <a:t>suất điện của các đồ dùng điện rất khác nhau</a:t>
            </a:r>
            <a:r>
              <a:rPr lang="vi-VN" sz="3500" dirty="0">
                <a:solidFill>
                  <a:schemeClr val="tx1"/>
                </a:solidFill>
                <a:latin typeface="+mj-lt"/>
              </a:rPr>
              <a:t>.</a:t>
            </a:r>
            <a:endParaRPr lang="en-US" sz="35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2" name="Right Arrow 1">
            <a:hlinkClick r:id="rId5" action="ppaction://hlinksldjump"/>
          </p:cNvPr>
          <p:cNvSpPr/>
          <p:nvPr/>
        </p:nvSpPr>
        <p:spPr>
          <a:xfrm>
            <a:off x="8238533" y="96982"/>
            <a:ext cx="3810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263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0"/>
            <a:ext cx="8610600" cy="914400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5211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Các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thiết bị điện và đồ dùng điện trong nhà phải có điện áp định mức phù hợp với điện áp của mạng điện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Riêng </a:t>
            </a:r>
            <a:r>
              <a:rPr lang="vi-VN" sz="3600" dirty="0">
                <a:latin typeface="Times New Roman" pitchFamily="18" charset="0"/>
                <a:cs typeface="Times New Roman" pitchFamily="18" charset="0"/>
              </a:rPr>
              <a:t>đối với các thiết bị đóng cắt, bảo vệ và điều khiển, điện áp định mức của chúng có thể lớn hơn điện áp mạng điện</a:t>
            </a:r>
            <a:r>
              <a:rPr lang="vi-VN" sz="36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5800"/>
            <a:ext cx="3810000" cy="236912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4281054"/>
            <a:ext cx="2664994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3571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1600200"/>
          </a:xfrm>
        </p:spPr>
        <p:txBody>
          <a:bodyPr>
            <a:normAutofit fontScale="90000"/>
          </a:bodyPr>
          <a:lstStyle/>
          <a:p>
            <a:pPr algn="l"/>
            <a:r>
              <a:rPr lang="en-US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vi-VN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họn </a:t>
            </a:r>
            <a:r>
              <a:rPr lang="vi-VN" b="1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thiết bị và đồ dùng điện có số liệu kĩ thuật phù hợp với điện áp của mạng điện trong nhà là 220V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068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vi-VN" sz="3500" dirty="0">
                <a:latin typeface="+mj-lt"/>
              </a:rPr>
              <a:t>Bàn là điện </a:t>
            </a:r>
            <a:r>
              <a:rPr lang="en-US" sz="3500" dirty="0" smtClean="0">
                <a:latin typeface="+mj-lt"/>
              </a:rPr>
              <a:t>      </a:t>
            </a:r>
            <a:r>
              <a:rPr lang="vi-VN" sz="3500" dirty="0" smtClean="0">
                <a:latin typeface="+mj-lt"/>
              </a:rPr>
              <a:t>220V </a:t>
            </a:r>
            <a:r>
              <a:rPr lang="vi-VN" sz="3500" dirty="0">
                <a:latin typeface="+mj-lt"/>
              </a:rPr>
              <a:t>– </a:t>
            </a:r>
            <a:r>
              <a:rPr lang="vi-VN" sz="3500" dirty="0" smtClean="0">
                <a:latin typeface="+mj-lt"/>
              </a:rPr>
              <a:t>1000W</a:t>
            </a:r>
            <a:r>
              <a:rPr lang="en-US" sz="3500" dirty="0" smtClean="0">
                <a:latin typeface="+mj-lt"/>
              </a:rPr>
              <a:t>  </a:t>
            </a: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Nồi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cơm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110V – 600W</a:t>
            </a:r>
          </a:p>
          <a:p>
            <a:pPr marL="0" indent="0">
              <a:buNone/>
            </a:pPr>
            <a:r>
              <a:rPr lang="vi-VN" sz="3500" dirty="0">
                <a:latin typeface="+mj-lt"/>
              </a:rPr>
              <a:t>Phích cắm điện 250V – </a:t>
            </a:r>
            <a:r>
              <a:rPr lang="vi-VN" sz="3500" dirty="0" smtClean="0">
                <a:latin typeface="+mj-lt"/>
              </a:rPr>
              <a:t>5A</a:t>
            </a: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 110V – 30W</a:t>
            </a:r>
          </a:p>
          <a:p>
            <a:pPr marL="0" indent="0">
              <a:buNone/>
            </a:pPr>
            <a:r>
              <a:rPr lang="en-US" sz="3500" dirty="0">
                <a:latin typeface="+mj-lt"/>
              </a:rPr>
              <a:t>C</a:t>
            </a:r>
            <a:r>
              <a:rPr lang="vi-VN" sz="3500" dirty="0">
                <a:latin typeface="+mj-lt"/>
              </a:rPr>
              <a:t>ông tắc điện </a:t>
            </a:r>
            <a:r>
              <a:rPr lang="en-US" sz="3500" dirty="0" smtClean="0">
                <a:latin typeface="+mj-lt"/>
              </a:rPr>
              <a:t>  </a:t>
            </a:r>
            <a:r>
              <a:rPr lang="vi-VN" sz="3500" dirty="0" smtClean="0">
                <a:latin typeface="+mj-lt"/>
              </a:rPr>
              <a:t>500V </a:t>
            </a:r>
            <a:r>
              <a:rPr lang="vi-VN" sz="3500" dirty="0">
                <a:latin typeface="+mj-lt"/>
              </a:rPr>
              <a:t>– </a:t>
            </a:r>
            <a:r>
              <a:rPr lang="vi-VN" sz="3500" dirty="0" smtClean="0">
                <a:latin typeface="+mj-lt"/>
              </a:rPr>
              <a:t>10A</a:t>
            </a:r>
            <a:endParaRPr lang="en-US" sz="3500" dirty="0" smtClean="0">
              <a:latin typeface="+mj-lt"/>
            </a:endParaRPr>
          </a:p>
          <a:p>
            <a:pPr marL="0" indent="0">
              <a:buNone/>
            </a:pP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       12V – 3W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5818" y="2133600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065818" y="2788227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065818" y="5337464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065818" y="3480954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065818" y="4076699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065818" y="4717473"/>
            <a:ext cx="609600" cy="533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4478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020762"/>
          </a:xfrm>
        </p:spPr>
        <p:txBody>
          <a:bodyPr>
            <a:normAutofit fontScale="90000"/>
          </a:bodyPr>
          <a:lstStyle/>
          <a:p>
            <a:r>
              <a:rPr lang="vi-VN" b="1" dirty="0">
                <a:solidFill>
                  <a:srgbClr val="FF0000"/>
                </a:solidFill>
              </a:rPr>
              <a:t>2. Yêu cầu của mạng điện trong nhà</a:t>
            </a:r>
            <a:r>
              <a:rPr lang="vi-VN" b="1" dirty="0" smtClean="0">
                <a:solidFill>
                  <a:srgbClr val="FF0000"/>
                </a:solidFill>
              </a:rPr>
              <a:t>.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307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Đảm bảo cung cấp đủ 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Đảm bảo an toàn cho người sử dụng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chữa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5093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vi-VN" b="1" dirty="0" smtClean="0"/>
              <a:t>ối </a:t>
            </a:r>
            <a:r>
              <a:rPr lang="vi-VN" b="1" dirty="0"/>
              <a:t>đất các thiết bị, đồ dùng điện 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2057400"/>
            <a:ext cx="5867400" cy="4343400"/>
          </a:xfrm>
        </p:spPr>
      </p:pic>
    </p:spTree>
    <p:extLst>
      <p:ext uri="{BB962C8B-B14F-4D97-AF65-F5344CB8AC3E}">
        <p14:creationId xmlns:p14="http://schemas.microsoft.com/office/powerpoint/2010/main" val="217915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VÀ CẤU TẠO 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9050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314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036" y="-3464"/>
            <a:ext cx="8229600" cy="800100"/>
          </a:xfrm>
        </p:spPr>
        <p:txBody>
          <a:bodyPr>
            <a:normAutofit fontScale="90000"/>
          </a:bodyPr>
          <a:lstStyle/>
          <a:p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II.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i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u="sng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i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76400"/>
            <a:ext cx="5410200" cy="5029200"/>
          </a:xfr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5638799" y="1828800"/>
            <a:ext cx="3505201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Công tơ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Dây dẫn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Các thiết bị 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đóng 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 cắt, bảo vệ và lấy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500" dirty="0">
                <a:latin typeface="Times New Roman" pitchFamily="18" charset="0"/>
                <a:cs typeface="Times New Roman" pitchFamily="18" charset="0"/>
              </a:rPr>
              <a:t>Đồ dùng </a:t>
            </a:r>
            <a:r>
              <a:rPr lang="vi-VN" sz="35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568036" y="838200"/>
            <a:ext cx="8229600" cy="609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5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102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44235" y="27709"/>
            <a:ext cx="8229600" cy="868362"/>
          </a:xfrm>
        </p:spPr>
        <p:txBody>
          <a:bodyPr>
            <a:normAutofit/>
          </a:bodyPr>
          <a:lstStyle/>
          <a:p>
            <a:r>
              <a:rPr lang="en-US" sz="3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ác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914400"/>
            <a:ext cx="5486400" cy="5734494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15000" y="990600"/>
            <a:ext cx="3429000" cy="571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Các thiết bị điện đóng 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cắt, bảo vệ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Sứ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30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Đồng hồ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Aptomat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Dây dẫn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3000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vi-VN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000" dirty="0">
                <a:latin typeface="Times New Roman" pitchFamily="18" charset="0"/>
                <a:cs typeface="Times New Roman" pitchFamily="18" charset="0"/>
              </a:rPr>
              <a:t>Đồ dùng điện</a:t>
            </a:r>
            <a:endParaRPr lang="en-US" sz="3000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625436" y="1492828"/>
            <a:ext cx="152400" cy="2286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317172" y="1215738"/>
            <a:ext cx="308264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96635" y="4475018"/>
            <a:ext cx="228600" cy="1524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9153" y="432954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959427" y="5929746"/>
            <a:ext cx="266700" cy="762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644235" y="5690755"/>
            <a:ext cx="3048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953000" y="3269674"/>
            <a:ext cx="304800" cy="297874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4689764" y="3113811"/>
            <a:ext cx="263236" cy="304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en-US" sz="2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66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868362"/>
          </a:xfrm>
        </p:spPr>
        <p:txBody>
          <a:bodyPr>
            <a:normAutofit/>
          </a:bodyPr>
          <a:lstStyle/>
          <a:p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phức</a:t>
            </a:r>
            <a:r>
              <a:rPr lang="en-US" sz="40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tạp</a:t>
            </a:r>
            <a:endParaRPr lang="en-US" sz="40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914400"/>
            <a:ext cx="5638800" cy="5562600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791200" y="1551709"/>
            <a:ext cx="3352800" cy="4983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phối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tổng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hộp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aptomat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5. Ổ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chính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Mạch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dirty="0" smtClean="0">
                <a:latin typeface="Times New Roman" pitchFamily="18" charset="0"/>
                <a:cs typeface="Times New Roman" pitchFamily="18" charset="0"/>
              </a:rPr>
              <a:t>nhánh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358736" y="1762991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012372" y="1530927"/>
            <a:ext cx="304800" cy="381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2282536" y="6019800"/>
            <a:ext cx="2286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flipH="1">
            <a:off x="2701635" y="6019800"/>
            <a:ext cx="304800" cy="15240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2448789" y="6179127"/>
            <a:ext cx="346363" cy="50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38977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2974975"/>
          </a:xfrm>
        </p:spPr>
        <p:txBody>
          <a:bodyPr>
            <a:prstTxWarp prst="textChevron">
              <a:avLst/>
            </a:prstTxWarp>
            <a:normAutofit/>
          </a:bodyPr>
          <a:lstStyle/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143000" y="1219200"/>
            <a:ext cx="7391400" cy="3352800"/>
          </a:xfrm>
          <a:prstGeom prst="rect">
            <a:avLst/>
          </a:prstGeom>
        </p:spPr>
        <p:txBody>
          <a:bodyPr>
            <a:prstTxWarp prst="textChevron">
              <a:avLst/>
            </a:prstTxWarp>
            <a:spAutoFit/>
          </a:bodyPr>
          <a:lstStyle/>
          <a:p>
            <a:pPr algn="ctr"/>
            <a:r>
              <a:rPr lang="vi-VN" sz="45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Chào cô và các em  </a:t>
            </a:r>
            <a:br>
              <a:rPr lang="vi-VN" sz="45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</a:br>
            <a:r>
              <a:rPr lang="vi-VN" sz="4500" b="1" cap="all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  <a:latin typeface="+mj-lt"/>
                <a:cs typeface="Times New Roman" pitchFamily="18" charset="0"/>
              </a:rPr>
              <a:t>học sinh</a:t>
            </a:r>
            <a:endParaRPr lang="en-US" sz="4500" b="1" cap="all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6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944562"/>
          </a:xfrm>
        </p:spPr>
        <p:txBody>
          <a:bodyPr/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nổi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447800"/>
            <a:ext cx="4191000" cy="47244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600200"/>
            <a:ext cx="3810000" cy="4525963"/>
          </a:xfrm>
        </p:spPr>
      </p:pic>
    </p:spTree>
    <p:extLst>
      <p:ext uri="{BB962C8B-B14F-4D97-AF65-F5344CB8AC3E}">
        <p14:creationId xmlns:p14="http://schemas.microsoft.com/office/powerpoint/2010/main" val="126854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0600" y="152400"/>
            <a:ext cx="4343400" cy="1066800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r>
              <a:rPr lang="en-US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ngầm</a:t>
            </a:r>
            <a:endParaRPr lang="en-US" b="1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48" y="228600"/>
            <a:ext cx="4338452" cy="3276600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371600"/>
            <a:ext cx="4419600" cy="5471887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719" y="3657600"/>
            <a:ext cx="4265881" cy="3027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5985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762000"/>
          </a:xfrm>
        </p:spPr>
        <p:txBody>
          <a:bodyPr/>
          <a:lstStyle/>
          <a:p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u="sng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cố</a:t>
            </a:r>
            <a:endParaRPr lang="en-US" b="1" u="sng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457200" y="990600"/>
            <a:ext cx="8305800" cy="868362"/>
          </a:xfrm>
        </p:spPr>
        <p:txBody>
          <a:bodyPr>
            <a:noAutofit/>
          </a:bodyPr>
          <a:lstStyle/>
          <a:p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- Đ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ánh dấu </a:t>
            </a:r>
            <a:r>
              <a:rPr lang="en-US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 </a:t>
            </a:r>
            <a:r>
              <a:rPr lang="vi-VN" sz="32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vào những đáp án đúng với đặc điểm của mạng điện trong nhà</a:t>
            </a:r>
            <a:r>
              <a:rPr lang="en-US" sz="3200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i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18655" y="2008909"/>
            <a:ext cx="8025245" cy="47243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Có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điện áp định mức là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380V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Có rất nhiều loại đồ dùng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Mỗi đồ dùng điện tiêu thụ điện năng khác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Công suất của các đồ dùng điện giống </a:t>
            </a:r>
            <a:r>
              <a:rPr lang="vi-VN" sz="3400" dirty="0" smtClean="0">
                <a:latin typeface="Times New Roman" pitchFamily="18" charset="0"/>
                <a:cs typeface="Times New Roman" pitchFamily="18" charset="0"/>
              </a:rPr>
              <a:t>nhau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vi-VN" sz="3400" dirty="0">
                <a:latin typeface="Times New Roman" pitchFamily="18" charset="0"/>
                <a:cs typeface="Times New Roman" pitchFamily="18" charset="0"/>
              </a:rPr>
              <a:t>Điện áp của đồ dùng điện phù hợp với điện áp của mạng điện</a:t>
            </a:r>
            <a:endParaRPr lang="en-US" sz="34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343900" y="19812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8357755" y="59436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57755" y="4724400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8357755" y="3595255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8343900" y="2843645"/>
            <a:ext cx="533400" cy="53340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endParaRPr lang="en-US" sz="3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898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7" name="WordArt 7"/>
          <p:cNvSpPr>
            <a:spLocks noChangeArrowheads="1" noChangeShapeType="1"/>
          </p:cNvSpPr>
          <p:nvPr/>
        </p:nvSpPr>
        <p:spPr bwMode="auto">
          <a:xfrm>
            <a:off x="1143000" y="304800"/>
            <a:ext cx="6696075" cy="7207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trß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ch¬i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 « </a:t>
            </a:r>
            <a:r>
              <a:rPr lang="en-US" sz="3600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ch</a:t>
            </a:r>
            <a:r>
              <a:rPr lang="en-US" sz="3600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TimeH"/>
              </a:rPr>
              <a:t>÷</a:t>
            </a:r>
          </a:p>
        </p:txBody>
      </p:sp>
      <p:sp>
        <p:nvSpPr>
          <p:cNvPr id="61448" name="Rectangle 8"/>
          <p:cNvSpPr>
            <a:spLocks noChangeArrowheads="1"/>
          </p:cNvSpPr>
          <p:nvPr/>
        </p:nvSpPr>
        <p:spPr bwMode="auto">
          <a:xfrm>
            <a:off x="685800" y="17399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1</a:t>
            </a:r>
          </a:p>
        </p:txBody>
      </p:sp>
      <p:sp>
        <p:nvSpPr>
          <p:cNvPr id="61449" name="Rectangle 9"/>
          <p:cNvSpPr>
            <a:spLocks noChangeArrowheads="1"/>
          </p:cNvSpPr>
          <p:nvPr/>
        </p:nvSpPr>
        <p:spPr bwMode="auto">
          <a:xfrm>
            <a:off x="685800" y="22733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2</a:t>
            </a:r>
          </a:p>
        </p:txBody>
      </p:sp>
      <p:sp>
        <p:nvSpPr>
          <p:cNvPr id="61451" name="Rectangle 11"/>
          <p:cNvSpPr>
            <a:spLocks noChangeArrowheads="1"/>
          </p:cNvSpPr>
          <p:nvPr/>
        </p:nvSpPr>
        <p:spPr bwMode="auto">
          <a:xfrm>
            <a:off x="685800" y="28067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3</a:t>
            </a:r>
          </a:p>
        </p:txBody>
      </p:sp>
      <p:sp>
        <p:nvSpPr>
          <p:cNvPr id="61452" name="Rectangle 12"/>
          <p:cNvSpPr>
            <a:spLocks noChangeArrowheads="1"/>
          </p:cNvSpPr>
          <p:nvPr/>
        </p:nvSpPr>
        <p:spPr bwMode="auto">
          <a:xfrm>
            <a:off x="685800" y="33401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4</a:t>
            </a:r>
          </a:p>
        </p:txBody>
      </p:sp>
      <p:sp>
        <p:nvSpPr>
          <p:cNvPr id="61453" name="Rectangle 13"/>
          <p:cNvSpPr>
            <a:spLocks noChangeArrowheads="1"/>
          </p:cNvSpPr>
          <p:nvPr/>
        </p:nvSpPr>
        <p:spPr bwMode="auto">
          <a:xfrm>
            <a:off x="685800" y="38735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5</a:t>
            </a:r>
          </a:p>
        </p:txBody>
      </p:sp>
      <p:sp>
        <p:nvSpPr>
          <p:cNvPr id="61454" name="Rectangle 14"/>
          <p:cNvSpPr>
            <a:spLocks noChangeArrowheads="1"/>
          </p:cNvSpPr>
          <p:nvPr/>
        </p:nvSpPr>
        <p:spPr bwMode="auto">
          <a:xfrm>
            <a:off x="685800" y="4406900"/>
            <a:ext cx="381000" cy="381000"/>
          </a:xfrm>
          <a:prstGeom prst="rect">
            <a:avLst/>
          </a:prstGeom>
          <a:solidFill>
            <a:schemeClr val="bg1"/>
          </a:solidFill>
          <a:ln w="9525">
            <a:solidFill>
              <a:srgbClr val="FF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2000"/>
              <a:t>6</a:t>
            </a:r>
          </a:p>
        </p:txBody>
      </p:sp>
      <p:graphicFrame>
        <p:nvGraphicFramePr>
          <p:cNvPr id="61832" name="Group 392"/>
          <p:cNvGraphicFramePr>
            <a:graphicFrameLocks noGrp="1"/>
          </p:cNvGraphicFramePr>
          <p:nvPr>
            <p:ph sz="half" idx="1"/>
          </p:nvPr>
        </p:nvGraphicFramePr>
        <p:xfrm>
          <a:off x="1447800" y="1722438"/>
          <a:ext cx="3886200" cy="4572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31" name="Group 391"/>
          <p:cNvGraphicFramePr>
            <a:graphicFrameLocks noGrp="1"/>
          </p:cNvGraphicFramePr>
          <p:nvPr>
            <p:ph sz="quarter" idx="2"/>
          </p:nvPr>
        </p:nvGraphicFramePr>
        <p:xfrm>
          <a:off x="1447800" y="1722438"/>
          <a:ext cx="3886200" cy="457200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Ý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Arial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546" name="Group 106"/>
          <p:cNvGraphicFramePr>
            <a:graphicFrameLocks noGrp="1"/>
          </p:cNvGraphicFramePr>
          <p:nvPr>
            <p:ph sz="quarter" idx="3"/>
          </p:nvPr>
        </p:nvGraphicFramePr>
        <p:xfrm>
          <a:off x="1447800" y="1676400"/>
          <a:ext cx="3886200" cy="487363"/>
        </p:xfrm>
        <a:graphic>
          <a:graphicData uri="http://schemas.openxmlformats.org/drawingml/2006/table">
            <a:tbl>
              <a:tblPr/>
              <a:tblGrid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  <a:gridCol w="4318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547" name="Rectangle 107"/>
          <p:cNvSpPr>
            <a:spLocks noChangeArrowheads="1"/>
          </p:cNvSpPr>
          <p:nvPr/>
        </p:nvSpPr>
        <p:spPr bwMode="auto">
          <a:xfrm>
            <a:off x="6629400" y="17526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48" name="Rectangle 108"/>
          <p:cNvSpPr>
            <a:spLocks noChangeArrowheads="1"/>
          </p:cNvSpPr>
          <p:nvPr/>
        </p:nvSpPr>
        <p:spPr bwMode="auto">
          <a:xfrm>
            <a:off x="6629400" y="22860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49" name="Rectangle 109"/>
          <p:cNvSpPr>
            <a:spLocks noChangeArrowheads="1"/>
          </p:cNvSpPr>
          <p:nvPr/>
        </p:nvSpPr>
        <p:spPr bwMode="auto">
          <a:xfrm>
            <a:off x="6629400" y="38862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0" name="Rectangle 110"/>
          <p:cNvSpPr>
            <a:spLocks noChangeArrowheads="1"/>
          </p:cNvSpPr>
          <p:nvPr/>
        </p:nvSpPr>
        <p:spPr bwMode="auto">
          <a:xfrm>
            <a:off x="6629400" y="28194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1" name="Rectangle 111"/>
          <p:cNvSpPr>
            <a:spLocks noChangeArrowheads="1"/>
          </p:cNvSpPr>
          <p:nvPr/>
        </p:nvSpPr>
        <p:spPr bwMode="auto">
          <a:xfrm>
            <a:off x="6629400" y="44196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2" name="Rectangle 112"/>
          <p:cNvSpPr>
            <a:spLocks noChangeArrowheads="1"/>
          </p:cNvSpPr>
          <p:nvPr/>
        </p:nvSpPr>
        <p:spPr bwMode="auto">
          <a:xfrm>
            <a:off x="6629400" y="3352800"/>
            <a:ext cx="381000" cy="304800"/>
          </a:xfrm>
          <a:prstGeom prst="rect">
            <a:avLst/>
          </a:prstGeom>
          <a:solidFill>
            <a:schemeClr val="accent1"/>
          </a:solidFill>
          <a:ln w="19050">
            <a:solidFill>
              <a:srgbClr val="FF66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sz="1600">
                <a:solidFill>
                  <a:srgbClr val="0000FF"/>
                </a:solidFill>
                <a:latin typeface=".VnTimeH" pitchFamily="34" charset="0"/>
              </a:rPr>
              <a:t>®a</a:t>
            </a:r>
          </a:p>
        </p:txBody>
      </p:sp>
      <p:sp>
        <p:nvSpPr>
          <p:cNvPr id="61553" name="Rectangle 113"/>
          <p:cNvSpPr>
            <a:spLocks noChangeArrowheads="1"/>
          </p:cNvSpPr>
          <p:nvPr/>
        </p:nvSpPr>
        <p:spPr bwMode="auto">
          <a:xfrm>
            <a:off x="1981200" y="4953000"/>
            <a:ext cx="4343400" cy="6858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 b="1"/>
              <a:t> </a:t>
            </a:r>
            <a:r>
              <a:rPr lang="en-GB" sz="2000">
                <a:solidFill>
                  <a:srgbClr val="FF3300"/>
                </a:solidFill>
              </a:rPr>
              <a:t>Mạch điện nhận điện năng  từ mạng</a:t>
            </a:r>
          </a:p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GB" sz="2000">
                <a:solidFill>
                  <a:srgbClr val="FF3300"/>
                </a:solidFill>
              </a:rPr>
              <a:t>phân phối gọi là mạch điện gì ?</a:t>
            </a:r>
          </a:p>
        </p:txBody>
      </p:sp>
      <p:graphicFrame>
        <p:nvGraphicFramePr>
          <p:cNvPr id="62063" name="Group 623"/>
          <p:cNvGraphicFramePr>
            <a:graphicFrameLocks noGrp="1"/>
          </p:cNvGraphicFramePr>
          <p:nvPr/>
        </p:nvGraphicFramePr>
        <p:xfrm>
          <a:off x="1879600" y="2209800"/>
          <a:ext cx="2647950" cy="482600"/>
        </p:xfrm>
        <a:graphic>
          <a:graphicData uri="http://schemas.openxmlformats.org/drawingml/2006/table">
            <a:tbl>
              <a:tblPr/>
              <a:tblGrid>
                <a:gridCol w="441325"/>
                <a:gridCol w="441325"/>
                <a:gridCol w="441325"/>
                <a:gridCol w="441325"/>
                <a:gridCol w="441325"/>
                <a:gridCol w="4413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60" name="Group 620"/>
          <p:cNvGraphicFramePr>
            <a:graphicFrameLocks noGrp="1"/>
          </p:cNvGraphicFramePr>
          <p:nvPr/>
        </p:nvGraphicFramePr>
        <p:xfrm>
          <a:off x="1854200" y="2209800"/>
          <a:ext cx="2681288" cy="482600"/>
        </p:xfrm>
        <a:graphic>
          <a:graphicData uri="http://schemas.openxmlformats.org/drawingml/2006/table">
            <a:tbl>
              <a:tblPr/>
              <a:tblGrid>
                <a:gridCol w="446088"/>
                <a:gridCol w="447675"/>
                <a:gridCol w="447675"/>
                <a:gridCol w="447675"/>
                <a:gridCol w="446087"/>
                <a:gridCol w="446088"/>
              </a:tblGrid>
              <a:tr h="482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2057" name="Group 617"/>
          <p:cNvGraphicFramePr>
            <a:graphicFrameLocks noGrp="1"/>
          </p:cNvGraphicFramePr>
          <p:nvPr/>
        </p:nvGraphicFramePr>
        <p:xfrm>
          <a:off x="1854200" y="2209800"/>
          <a:ext cx="2651125" cy="482600"/>
        </p:xfrm>
        <a:graphic>
          <a:graphicData uri="http://schemas.openxmlformats.org/drawingml/2006/table">
            <a:tbl>
              <a:tblPr/>
              <a:tblGrid>
                <a:gridCol w="441325"/>
                <a:gridCol w="442913"/>
                <a:gridCol w="441325"/>
                <a:gridCol w="442912"/>
                <a:gridCol w="441325"/>
                <a:gridCol w="441325"/>
              </a:tblGrid>
              <a:tr h="482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648" name="Text Box 208"/>
          <p:cNvSpPr txBox="1">
            <a:spLocks noChangeArrowheads="1"/>
          </p:cNvSpPr>
          <p:nvPr/>
        </p:nvSpPr>
        <p:spPr bwMode="auto">
          <a:xfrm>
            <a:off x="1981200" y="4953000"/>
            <a:ext cx="4343400" cy="774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n¨ng l­îng cung cÊp cho c¸c ®å dïng ®iÖn.</a:t>
            </a:r>
          </a:p>
        </p:txBody>
      </p:sp>
      <p:graphicFrame>
        <p:nvGraphicFramePr>
          <p:cNvPr id="62046" name="Group 606"/>
          <p:cNvGraphicFramePr>
            <a:graphicFrameLocks noGrp="1"/>
          </p:cNvGraphicFramePr>
          <p:nvPr/>
        </p:nvGraphicFramePr>
        <p:xfrm>
          <a:off x="2286000" y="2730500"/>
          <a:ext cx="2667000" cy="457200"/>
        </p:xfrm>
        <a:graphic>
          <a:graphicData uri="http://schemas.openxmlformats.org/drawingml/2006/table">
            <a:tbl>
              <a:tblPr/>
              <a:tblGrid>
                <a:gridCol w="444500"/>
                <a:gridCol w="393700"/>
                <a:gridCol w="495300"/>
                <a:gridCol w="444500"/>
                <a:gridCol w="444500"/>
                <a:gridCol w="44450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28" name="Group 388"/>
          <p:cNvGraphicFramePr>
            <a:graphicFrameLocks noGrp="1"/>
          </p:cNvGraphicFramePr>
          <p:nvPr/>
        </p:nvGraphicFramePr>
        <p:xfrm>
          <a:off x="2286000" y="2730500"/>
          <a:ext cx="2667000" cy="487363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a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o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27" name="Group 387"/>
          <p:cNvGraphicFramePr>
            <a:graphicFrameLocks noGrp="1"/>
          </p:cNvGraphicFramePr>
          <p:nvPr/>
        </p:nvGraphicFramePr>
        <p:xfrm>
          <a:off x="2286000" y="2730500"/>
          <a:ext cx="2667000" cy="487363"/>
        </p:xfrm>
        <a:graphic>
          <a:graphicData uri="http://schemas.openxmlformats.org/drawingml/2006/table">
            <a:tbl>
              <a:tblPr/>
              <a:tblGrid>
                <a:gridCol w="444500"/>
                <a:gridCol w="444500"/>
                <a:gridCol w="444500"/>
                <a:gridCol w="444500"/>
                <a:gridCol w="444500"/>
                <a:gridCol w="444500"/>
              </a:tblGrid>
              <a:tr h="487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751" name="Text Box 311"/>
          <p:cNvSpPr txBox="1">
            <a:spLocks noChangeArrowheads="1"/>
          </p:cNvSpPr>
          <p:nvPr/>
        </p:nvSpPr>
        <p:spPr bwMode="auto">
          <a:xfrm>
            <a:off x="1828800" y="4953000"/>
            <a:ext cx="4419600" cy="774700"/>
          </a:xfrm>
          <a:prstGeom prst="rect">
            <a:avLst/>
          </a:prstGeom>
          <a:noFill/>
          <a:ln w="12700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mét yªu cÇu cña m¹ng ®iÖn</a:t>
            </a:r>
            <a:br>
              <a:rPr lang="en-US" sz="2200">
                <a:solidFill>
                  <a:srgbClr val="FF3300"/>
                </a:solidFill>
                <a:latin typeface=".VnTime" pitchFamily="34" charset="0"/>
              </a:rPr>
            </a:b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trong nhµ</a:t>
            </a:r>
          </a:p>
        </p:txBody>
      </p:sp>
      <p:graphicFrame>
        <p:nvGraphicFramePr>
          <p:cNvPr id="61850" name="Group 410"/>
          <p:cNvGraphicFramePr>
            <a:graphicFrameLocks noGrp="1"/>
          </p:cNvGraphicFramePr>
          <p:nvPr/>
        </p:nvGraphicFramePr>
        <p:xfrm>
          <a:off x="1397000" y="3238500"/>
          <a:ext cx="4445000" cy="533400"/>
        </p:xfrm>
        <a:graphic>
          <a:graphicData uri="http://schemas.openxmlformats.org/drawingml/2006/table">
            <a:tbl>
              <a:tblPr/>
              <a:tblGrid>
                <a:gridCol w="442913"/>
                <a:gridCol w="447675"/>
                <a:gridCol w="441325"/>
                <a:gridCol w="447675"/>
                <a:gridCol w="442912"/>
                <a:gridCol w="442913"/>
                <a:gridCol w="447675"/>
                <a:gridCol w="441325"/>
                <a:gridCol w="447675"/>
                <a:gridCol w="4429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47" name="Group 407"/>
          <p:cNvGraphicFramePr>
            <a:graphicFrameLocks noGrp="1"/>
          </p:cNvGraphicFramePr>
          <p:nvPr/>
        </p:nvGraphicFramePr>
        <p:xfrm>
          <a:off x="1384300" y="3225800"/>
          <a:ext cx="4445000" cy="533400"/>
        </p:xfrm>
        <a:graphic>
          <a:graphicData uri="http://schemas.openxmlformats.org/drawingml/2006/table">
            <a:tbl>
              <a:tblPr/>
              <a:tblGrid>
                <a:gridCol w="442913"/>
                <a:gridCol w="446087"/>
                <a:gridCol w="444500"/>
                <a:gridCol w="446088"/>
                <a:gridCol w="442912"/>
                <a:gridCol w="442913"/>
                <a:gridCol w="446087"/>
                <a:gridCol w="444500"/>
                <a:gridCol w="446088"/>
                <a:gridCol w="442912"/>
              </a:tblGrid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c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«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¬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02" name="Group 362"/>
          <p:cNvGraphicFramePr>
            <a:graphicFrameLocks noGrp="1"/>
          </p:cNvGraphicFramePr>
          <p:nvPr/>
        </p:nvGraphicFramePr>
        <p:xfrm>
          <a:off x="1397000" y="3238500"/>
          <a:ext cx="4445000" cy="518160"/>
        </p:xfrm>
        <a:graphic>
          <a:graphicData uri="http://schemas.openxmlformats.org/drawingml/2006/table">
            <a:tbl>
              <a:tblPr/>
              <a:tblGrid>
                <a:gridCol w="442913"/>
                <a:gridCol w="446087"/>
                <a:gridCol w="444500"/>
                <a:gridCol w="446088"/>
                <a:gridCol w="442912"/>
                <a:gridCol w="442913"/>
                <a:gridCol w="446087"/>
                <a:gridCol w="444500"/>
                <a:gridCol w="446088"/>
                <a:gridCol w="442912"/>
              </a:tblGrid>
              <a:tr h="328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826" name="Text Box 386"/>
          <p:cNvSpPr txBox="1">
            <a:spLocks noChangeArrowheads="1"/>
          </p:cNvSpPr>
          <p:nvPr/>
        </p:nvSpPr>
        <p:spPr bwMode="auto">
          <a:xfrm>
            <a:off x="1828800" y="4953000"/>
            <a:ext cx="4267200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Lµ mét phÇn tö cña m¹ch ®iÖn cã chøc n¨ng ®o ®Õm ®iÖn n¨ng?</a:t>
            </a:r>
          </a:p>
        </p:txBody>
      </p:sp>
      <p:sp>
        <p:nvSpPr>
          <p:cNvPr id="61851" name="Text Box 411"/>
          <p:cNvSpPr txBox="1">
            <a:spLocks noChangeArrowheads="1"/>
          </p:cNvSpPr>
          <p:nvPr/>
        </p:nvSpPr>
        <p:spPr bwMode="auto">
          <a:xfrm>
            <a:off x="1828800" y="4953000"/>
            <a:ext cx="5943600" cy="771525"/>
          </a:xfrm>
          <a:prstGeom prst="rect">
            <a:avLst/>
          </a:prstGeom>
          <a:noFill/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>
                <a:solidFill>
                  <a:srgbClr val="FF3300"/>
                </a:solidFill>
                <a:latin typeface=".VnTime" pitchFamily="34" charset="0"/>
              </a:rPr>
              <a:t>ThiÕt bÞ dïng ®Ó hç trî cho c¸c ®å dïng cã ®iÖn ¸p thÊp h¬n ®iÖn ¸p cña m¹ng ®iÖn trong nhµ lµ g×?</a:t>
            </a:r>
          </a:p>
        </p:txBody>
      </p:sp>
      <p:graphicFrame>
        <p:nvGraphicFramePr>
          <p:cNvPr id="61852" name="Group 412"/>
          <p:cNvGraphicFramePr>
            <a:graphicFrameLocks noGrp="1"/>
          </p:cNvGraphicFramePr>
          <p:nvPr/>
        </p:nvGraphicFramePr>
        <p:xfrm>
          <a:off x="2286000" y="3797300"/>
          <a:ext cx="4038600" cy="457200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Arial" charset="0"/>
                        </a:rPr>
                        <a:t>9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74" name="Group 434"/>
          <p:cNvGraphicFramePr>
            <a:graphicFrameLocks noGrp="1"/>
          </p:cNvGraphicFramePr>
          <p:nvPr/>
        </p:nvGraphicFramePr>
        <p:xfrm>
          <a:off x="2286000" y="3810000"/>
          <a:ext cx="4038600" cy="457200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y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896" name="Group 456"/>
          <p:cNvGraphicFramePr>
            <a:graphicFrameLocks noGrp="1"/>
          </p:cNvGraphicFramePr>
          <p:nvPr/>
        </p:nvGraphicFramePr>
        <p:xfrm>
          <a:off x="2286000" y="3771900"/>
          <a:ext cx="4038600" cy="481013"/>
        </p:xfrm>
        <a:graphic>
          <a:graphicData uri="http://schemas.openxmlformats.org/drawingml/2006/table">
            <a:tbl>
              <a:tblPr/>
              <a:tblGrid>
                <a:gridCol w="449263"/>
                <a:gridCol w="447675"/>
                <a:gridCol w="449262"/>
                <a:gridCol w="449263"/>
                <a:gridCol w="447675"/>
                <a:gridCol w="449262"/>
                <a:gridCol w="449263"/>
                <a:gridCol w="447675"/>
                <a:gridCol w="449262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FF3300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1918" name="Text Box 478"/>
          <p:cNvSpPr txBox="1">
            <a:spLocks noChangeArrowheads="1"/>
          </p:cNvSpPr>
          <p:nvPr/>
        </p:nvSpPr>
        <p:spPr bwMode="auto">
          <a:xfrm>
            <a:off x="1828800" y="4953000"/>
            <a:ext cx="4495800" cy="771525"/>
          </a:xfrm>
          <a:prstGeom prst="rect">
            <a:avLst/>
          </a:prstGeom>
          <a:solidFill>
            <a:schemeClr val="bg1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M¹ng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trong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nh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µ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nhËn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n¨ng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l­îng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tõ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m¹ng ®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iÖn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 </a:t>
            </a:r>
            <a:r>
              <a:rPr lang="en-US" sz="2200" dirty="0" err="1">
                <a:solidFill>
                  <a:srgbClr val="FF3300"/>
                </a:solidFill>
                <a:latin typeface=".VnTime" pitchFamily="34" charset="0"/>
              </a:rPr>
              <a:t>nµo</a:t>
            </a:r>
            <a:r>
              <a:rPr lang="en-US" sz="2200" dirty="0">
                <a:solidFill>
                  <a:srgbClr val="FF3300"/>
                </a:solidFill>
                <a:latin typeface=".VnTime" pitchFamily="34" charset="0"/>
              </a:rPr>
              <a:t>?</a:t>
            </a:r>
          </a:p>
        </p:txBody>
      </p:sp>
      <p:graphicFrame>
        <p:nvGraphicFramePr>
          <p:cNvPr id="61919" name="Group 479"/>
          <p:cNvGraphicFramePr>
            <a:graphicFrameLocks noGrp="1"/>
          </p:cNvGraphicFramePr>
          <p:nvPr/>
        </p:nvGraphicFramePr>
        <p:xfrm>
          <a:off x="1841500" y="4294188"/>
          <a:ext cx="3581400" cy="4572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5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6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8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39" name="Group 499"/>
          <p:cNvGraphicFramePr>
            <a:graphicFrameLocks noGrp="1"/>
          </p:cNvGraphicFramePr>
          <p:nvPr/>
        </p:nvGraphicFramePr>
        <p:xfrm>
          <a:off x="1828800" y="4267200"/>
          <a:ext cx="3581400" cy="457200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©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p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h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.VnTimeH" pitchFamily="34" charset="0"/>
                        </a:rPr>
                        <a:t>è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59" name="Group 519"/>
          <p:cNvGraphicFramePr>
            <a:graphicFrameLocks noGrp="1"/>
          </p:cNvGraphicFramePr>
          <p:nvPr/>
        </p:nvGraphicFramePr>
        <p:xfrm>
          <a:off x="1828800" y="4267200"/>
          <a:ext cx="3581400" cy="481013"/>
        </p:xfrm>
        <a:graphic>
          <a:graphicData uri="http://schemas.openxmlformats.org/drawingml/2006/table">
            <a:tbl>
              <a:tblPr/>
              <a:tblGrid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  <a:gridCol w="447675"/>
              </a:tblGrid>
              <a:tr h="481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FF"/>
                        </a:solidFill>
                        <a:effectLst/>
                        <a:latin typeface=".VnTimeH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79" name="Group 539"/>
          <p:cNvGraphicFramePr>
            <a:graphicFrameLocks noGrp="1"/>
          </p:cNvGraphicFramePr>
          <p:nvPr/>
        </p:nvGraphicFramePr>
        <p:xfrm>
          <a:off x="2743200" y="5943600"/>
          <a:ext cx="4038600" cy="5334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m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¹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®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i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Ö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1999" name="Group 559"/>
          <p:cNvGraphicFramePr>
            <a:graphicFrameLocks noGrp="1"/>
          </p:cNvGraphicFramePr>
          <p:nvPr/>
        </p:nvGraphicFramePr>
        <p:xfrm>
          <a:off x="2743200" y="5943600"/>
          <a:ext cx="4038600" cy="533400"/>
        </p:xfrm>
        <a:graphic>
          <a:graphicData uri="http://schemas.openxmlformats.org/drawingml/2006/table">
            <a:tbl>
              <a:tblPr/>
              <a:tblGrid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  <a:gridCol w="504825"/>
              </a:tblGrid>
              <a:tr h="533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3300"/>
                          </a:solidFill>
                          <a:effectLst/>
                          <a:latin typeface=".VnTimeH" pitchFamily="34" charset="0"/>
                        </a:rPr>
                        <a:t>?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</a:tbl>
          </a:graphicData>
        </a:graphic>
      </p:graphicFrame>
      <p:sp>
        <p:nvSpPr>
          <p:cNvPr id="62019" name="Text Box 579"/>
          <p:cNvSpPr txBox="1">
            <a:spLocks noChangeArrowheads="1"/>
          </p:cNvSpPr>
          <p:nvPr/>
        </p:nvSpPr>
        <p:spPr bwMode="auto">
          <a:xfrm>
            <a:off x="533400" y="5994400"/>
            <a:ext cx="1905000" cy="427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>
                <a:solidFill>
                  <a:srgbClr val="0000FF"/>
                </a:solidFill>
                <a:latin typeface=".VnTime" pitchFamily="34" charset="0"/>
              </a:rPr>
              <a:t>¤ ch÷ bÝ mËt</a:t>
            </a:r>
          </a:p>
        </p:txBody>
      </p:sp>
      <p:sp>
        <p:nvSpPr>
          <p:cNvPr id="62044" name="Rectangle 604"/>
          <p:cNvSpPr>
            <a:spLocks noChangeArrowheads="1"/>
          </p:cNvSpPr>
          <p:nvPr/>
        </p:nvSpPr>
        <p:spPr bwMode="auto">
          <a:xfrm>
            <a:off x="7467600" y="6057900"/>
            <a:ext cx="457200" cy="304800"/>
          </a:xfrm>
          <a:prstGeom prst="rect">
            <a:avLst/>
          </a:pr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>
                <a:solidFill>
                  <a:srgbClr val="0000FF"/>
                </a:solidFill>
              </a:rPr>
              <a:t>BM</a:t>
            </a:r>
          </a:p>
        </p:txBody>
      </p:sp>
    </p:spTree>
    <p:extLst>
      <p:ext uri="{BB962C8B-B14F-4D97-AF65-F5344CB8AC3E}">
        <p14:creationId xmlns:p14="http://schemas.microsoft.com/office/powerpoint/2010/main" val="2831648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14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8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500"/>
                                        <p:tgtEl>
                                          <p:spTgt spid="615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615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8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615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 nodeType="clickPar">
                      <p:stCondLst>
                        <p:cond delay="0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6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14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 nodeType="clickPar">
                      <p:stCondLst>
                        <p:cond delay="0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6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5" dur="2000"/>
                                        <p:tgtEl>
                                          <p:spTgt spid="620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616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4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15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 nodeType="clickPar">
                      <p:stCondLst>
                        <p:cond delay="0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6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614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53" dur="2000"/>
                                        <p:tgtEl>
                                          <p:spTgt spid="6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62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58" dur="2000"/>
                                        <p:tgtEl>
                                          <p:spTgt spid="618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617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617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615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6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0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614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7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78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80"/>
                                        <p:tgtEl>
                                          <p:spTgt spid="618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2" dur="2000"/>
                                        <p:tgtEl>
                                          <p:spTgt spid="61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84" dur="2000"/>
                                        <p:tgtEl>
                                          <p:spTgt spid="618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89" dur="500"/>
                                        <p:tgtEl>
                                          <p:spTgt spid="618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615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6" dur="500"/>
                                        <p:tgtEl>
                                          <p:spTgt spid="61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6145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2" dur="2000"/>
                                        <p:tgtEl>
                                          <p:spTgt spid="61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5" dur="500"/>
                                        <p:tgtEl>
                                          <p:spTgt spid="618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3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7" dur="500"/>
                                        <p:tgtEl>
                                          <p:spTgt spid="6189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2" dur="500"/>
                                        <p:tgtEl>
                                          <p:spTgt spid="618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3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15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 nodeType="clickPar">
                      <p:stCondLst>
                        <p:cond delay="0"/>
                      </p:stCondLst>
                      <p:childTnLst>
                        <p:par>
                          <p:cTn id="1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9" dur="500"/>
                                        <p:tgtEl>
                                          <p:spTgt spid="61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49"/>
                  </p:tgtEl>
                </p:cond>
              </p:nextCondLst>
            </p:seq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614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 nodeType="clickPar">
                      <p:stCondLst>
                        <p:cond delay="0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5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26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7" dur="80"/>
                                        <p:tgtEl>
                                          <p:spTgt spid="619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0" dur="500"/>
                                        <p:tgtEl>
                                          <p:spTgt spid="61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32" dur="2000"/>
                                        <p:tgtEl>
                                          <p:spTgt spid="619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 nodeType="clickPar">
                      <p:stCondLst>
                        <p:cond delay="indefinite"/>
                      </p:stCondLst>
                      <p:childTnLst>
                        <p:par>
                          <p:cTn id="1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6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checkerboard(across)">
                                      <p:cBhvr>
                                        <p:cTn id="137" dur="500"/>
                                        <p:tgtEl>
                                          <p:spTgt spid="61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454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15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 nodeType="clickPar">
                      <p:stCondLst>
                        <p:cond delay="0"/>
                      </p:stCondLst>
                      <p:childTnLst>
                        <p:par>
                          <p:cTn id="1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2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4" dur="500"/>
                                        <p:tgtEl>
                                          <p:spTgt spid="61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551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620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 nodeType="clickPar">
                      <p:stCondLst>
                        <p:cond delay="0"/>
                      </p:stCondLst>
                      <p:childTnLst>
                        <p:par>
                          <p:cTn id="1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8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0" dur="2000"/>
                                        <p:tgtEl>
                                          <p:spTgt spid="61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2" dur="2000"/>
                                        <p:tgtEl>
                                          <p:spTgt spid="619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044"/>
                  </p:tgtEl>
                </p:cond>
              </p:nextCondLst>
            </p:seq>
          </p:childTnLst>
        </p:cTn>
      </p:par>
    </p:tnLst>
    <p:bldLst>
      <p:bldP spid="61553" grpId="0" animBg="1"/>
      <p:bldP spid="61553" grpId="1" animBg="1"/>
      <p:bldP spid="61648" grpId="0" animBg="1"/>
      <p:bldP spid="61648" grpId="1" animBg="1"/>
      <p:bldP spid="61751" grpId="0" animBg="1"/>
      <p:bldP spid="61751" grpId="1" animBg="1"/>
      <p:bldP spid="61826" grpId="0" animBg="1"/>
      <p:bldP spid="61826" grpId="1" animBg="1"/>
      <p:bldP spid="61851" grpId="0" animBg="1"/>
      <p:bldP spid="61851" grpId="1" animBg="1"/>
      <p:bldP spid="61918" grpId="0" animBg="1"/>
      <p:bldP spid="61918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2937164" y="221673"/>
            <a:ext cx="3886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43345" y="1219200"/>
            <a:ext cx="22860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536373" y="1295400"/>
            <a:ext cx="2362200" cy="5334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36327" y="1219200"/>
            <a:ext cx="1981200" cy="6096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endParaRPr lang="en-US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2400" y="2161309"/>
            <a:ext cx="3124200" cy="462049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1.Có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220V</a:t>
            </a: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 dùng điện của mạng điện trong nhà rất đa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endParaRPr lang="en-US" sz="2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Đ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iện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đồ dùng điện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phải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phù hợp với điện áp 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vi-VN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vi-VN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536373" y="2161308"/>
            <a:ext cx="2788227" cy="462049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bảo cung cấp đủ điện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Đảm bảo an toàn cho người sử 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ngôi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9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dàng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kiểm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chữa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9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9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9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9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477000" y="2161308"/>
            <a:ext cx="2590800" cy="454429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Công tơ 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Dây dẫn điệ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</a:t>
            </a: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Các thiết bị điện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đóng </a:t>
            </a:r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cắt, bảo vệ và lấy 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vi-VN" sz="30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Đồ dùng </a:t>
            </a:r>
            <a:r>
              <a:rPr lang="vi-VN" sz="3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endParaRPr lang="en-US" sz="30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2209800" y="838200"/>
            <a:ext cx="727364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11" idx="0"/>
          </p:cNvCxnSpPr>
          <p:nvPr/>
        </p:nvCxnSpPr>
        <p:spPr>
          <a:xfrm>
            <a:off x="4717473" y="983673"/>
            <a:ext cx="0" cy="31172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6823364" y="838200"/>
            <a:ext cx="568036" cy="3810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1447800" y="1752600"/>
            <a:ext cx="0" cy="4087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1" idx="2"/>
          </p:cNvCxnSpPr>
          <p:nvPr/>
        </p:nvCxnSpPr>
        <p:spPr>
          <a:xfrm>
            <a:off x="4717473" y="1828800"/>
            <a:ext cx="0" cy="332509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2" idx="2"/>
          </p:cNvCxnSpPr>
          <p:nvPr/>
        </p:nvCxnSpPr>
        <p:spPr>
          <a:xfrm>
            <a:off x="7626927" y="1828800"/>
            <a:ext cx="0" cy="33250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266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/>
          <p:cNvSpPr txBox="1">
            <a:spLocks noChangeArrowheads="1"/>
          </p:cNvSpPr>
          <p:nvPr/>
        </p:nvSpPr>
        <p:spPr bwMode="auto">
          <a:xfrm>
            <a:off x="576263" y="1484313"/>
            <a:ext cx="8172450" cy="2227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  <a:buFontTx/>
              <a:buChar char="-"/>
            </a:pPr>
            <a:r>
              <a:rPr lang="en-US" sz="2400">
                <a:solidFill>
                  <a:srgbClr val="0000FF"/>
                </a:solidFill>
                <a:latin typeface=".VnTime" pitchFamily="34" charset="0"/>
              </a:rPr>
              <a:t> </a:t>
            </a: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Häc bµi vµ tr¶ lêi c©u hái sgk/175. T×m hiÓu thªm cÊu t¹o cña m¹ng ®iÖn trong nhµ ë gia ®×nh vµ x· héi</a:t>
            </a:r>
            <a:br>
              <a:rPr lang="en-US" sz="2800">
                <a:solidFill>
                  <a:srgbClr val="0000FF"/>
                </a:solidFill>
                <a:latin typeface=".VnTime" pitchFamily="34" charset="0"/>
              </a:rPr>
            </a:br>
            <a:r>
              <a:rPr lang="en-US" sz="2800">
                <a:solidFill>
                  <a:srgbClr val="0000FF"/>
                </a:solidFill>
                <a:latin typeface=".VnTime" pitchFamily="34" charset="0"/>
              </a:rPr>
              <a:t>- §äc nghiªn cøu tr­íc bµi 51: ThiÕt bÞ ®ãng c¾t vµ lÊy ®iÖn cña m¹ng ®iÖn trong nhµ.</a:t>
            </a:r>
            <a:br>
              <a:rPr lang="en-US" sz="2800">
                <a:solidFill>
                  <a:srgbClr val="0000FF"/>
                </a:solidFill>
                <a:latin typeface=".VnTime" pitchFamily="34" charset="0"/>
              </a:rPr>
            </a:br>
            <a:endParaRPr lang="en-US" sz="2800">
              <a:solidFill>
                <a:srgbClr val="0000FF"/>
              </a:solidFill>
              <a:latin typeface=".VnTime" pitchFamily="34" charset="0"/>
            </a:endParaRPr>
          </a:p>
        </p:txBody>
      </p:sp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800225" y="512763"/>
            <a:ext cx="6227763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3200" b="1">
                <a:latin typeface=".VnTimeH" pitchFamily="34" charset="0"/>
              </a:rPr>
              <a:t>      </a:t>
            </a:r>
            <a:r>
              <a:rPr lang="en-US" sz="3200" b="1">
                <a:solidFill>
                  <a:srgbClr val="FF0066"/>
                </a:solidFill>
                <a:latin typeface=".VnTimeH" pitchFamily="34" charset="0"/>
              </a:rPr>
              <a:t>H­íng dÉn häc ë nhµ</a:t>
            </a:r>
          </a:p>
        </p:txBody>
      </p:sp>
    </p:spTree>
    <p:extLst>
      <p:ext uri="{BB962C8B-B14F-4D97-AF65-F5344CB8AC3E}">
        <p14:creationId xmlns:p14="http://schemas.microsoft.com/office/powerpoint/2010/main" val="3784465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5562600" y="6477000"/>
            <a:ext cx="2895600" cy="381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0419" name="Picture 3" descr="Entertainment-02-june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800600"/>
            <a:ext cx="20574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0" name="Picture 4" descr="Vitcon99719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6410325"/>
            <a:ext cx="4953000" cy="447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0422" name="Picture 6" descr="chimba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0"/>
            <a:ext cx="1143000" cy="779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3" name="Picture 7" descr="WaterLily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276600"/>
            <a:ext cx="1828800" cy="1327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4" name="WordArt 8"/>
          <p:cNvSpPr>
            <a:spLocks noChangeArrowheads="1" noChangeShapeType="1" noTextEdit="1"/>
          </p:cNvSpPr>
          <p:nvPr/>
        </p:nvSpPr>
        <p:spPr bwMode="auto">
          <a:xfrm>
            <a:off x="914400" y="1752600"/>
            <a:ext cx="7543800" cy="2895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vi-VN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ahoma"/>
                <a:cs typeface="Tahoma"/>
              </a:rPr>
              <a:t>TRÂN TRỌNG CẢM ƠN </a:t>
            </a:r>
          </a:p>
          <a:p>
            <a:r>
              <a:rPr lang="vi-VN" sz="4000" b="1" kern="1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ahoma"/>
                <a:cs typeface="Tahoma"/>
              </a:rPr>
              <a:t>CÔ </a:t>
            </a:r>
            <a:r>
              <a:rPr lang="vi-VN" sz="4000" b="1" kern="10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j-lt"/>
                <a:ea typeface="Tahoma"/>
                <a:cs typeface="Tahoma"/>
              </a:rPr>
              <a:t>GIÁO VÀ CÁC EM</a:t>
            </a:r>
            <a:endParaRPr lang="en-US" sz="4000" b="1" kern="10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j-lt"/>
              <a:ea typeface="Tahoma"/>
              <a:cs typeface="Tahoma"/>
            </a:endParaRPr>
          </a:p>
        </p:txBody>
      </p:sp>
      <p:pic>
        <p:nvPicPr>
          <p:cNvPr id="60425" name="Picture 9" descr="WaterLily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2672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6" name="Picture 10" descr="WaterLily-02-june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4419600"/>
            <a:ext cx="1371600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7" name="Picture 11" descr="chimbay2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200" y="0"/>
            <a:ext cx="1066800" cy="788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8" name="Tim_Anh_Troi_Ve_Em.mp3">
            <a:hlinkClick r:id="" action="ppaction://media"/>
          </p:cNvPr>
          <p:cNvPicPr>
            <a:picLocks noGrp="1" noRot="1" noChangeAspect="1" noChangeArrowheads="1"/>
          </p:cNvPicPr>
          <p:nvPr>
            <p:ph/>
            <a:audioFile r:link="rId1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229600" y="1990725"/>
            <a:ext cx="304800" cy="306388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1071466226"/>
      </p:ext>
    </p:extLst>
  </p:cSld>
  <p:clrMapOvr>
    <a:masterClrMapping/>
  </p:clrMapOvr>
  <p:transition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0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5000"/>
                                        <p:tgtEl>
                                          <p:spTgt spid="604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282277" fill="hold"/>
                                        <p:tgtEl>
                                          <p:spTgt spid="604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44444E-6 L 0.325 0.75555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50" y="3777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2.59259E-6 L -0.55 0.74259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604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500" y="3713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0428"/>
                </p:tgtEl>
              </p:cMediaNode>
            </p:audio>
          </p:childTnLst>
        </p:cTn>
      </p:par>
    </p:tnLst>
    <p:bldLst>
      <p:bldP spid="6042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r>
              <a:rPr lang="vi-VN" b="1" dirty="0" smtClean="0">
                <a:solidFill>
                  <a:srgbClr val="FF0000"/>
                </a:solidFill>
              </a:rPr>
              <a:t>Hệ thống điện quốc gia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Picture 2" descr="he-thong-truyen-tai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19200"/>
            <a:ext cx="86868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39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762000"/>
            <a:ext cx="7543800" cy="5867401"/>
          </a:xfrm>
        </p:spPr>
      </p:pic>
    </p:spTree>
    <p:extLst>
      <p:ext uri="{BB962C8B-B14F-4D97-AF65-F5344CB8AC3E}">
        <p14:creationId xmlns:p14="http://schemas.microsoft.com/office/powerpoint/2010/main" val="230999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28600" y="76200"/>
            <a:ext cx="8763000" cy="1630362"/>
          </a:xfrm>
        </p:spPr>
        <p:txBody>
          <a:bodyPr>
            <a:normAutofit/>
          </a:bodyPr>
          <a:lstStyle/>
          <a:p>
            <a:r>
              <a:rPr lang="en-US" sz="5000" b="1" u="sng" dirty="0" err="1" smtClean="0">
                <a:latin typeface="Times New Roman" pitchFamily="18" charset="0"/>
                <a:cs typeface="Times New Roman" pitchFamily="18" charset="0"/>
              </a:rPr>
              <a:t>Chương</a:t>
            </a:r>
            <a:r>
              <a:rPr lang="vi-VN" sz="5000" b="1" u="sng" dirty="0" smtClean="0">
                <a:latin typeface="Times New Roman" pitchFamily="18" charset="0"/>
                <a:cs typeface="Times New Roman" pitchFamily="18" charset="0"/>
              </a:rPr>
              <a:t> VIII</a:t>
            </a:r>
            <a:r>
              <a:rPr lang="vi-VN" sz="5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vi-VN" sz="5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vi-VN" sz="5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sz="50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34291" y="1752600"/>
            <a:ext cx="8229600" cy="3258272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i="1" u="sng" dirty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sz="4000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sz="40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ĐẶC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ĐIỂM VÀ CẤU TẠO </a:t>
            </a:r>
            <a:endParaRPr lang="vi-VN" sz="4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buNone/>
            </a:pPr>
            <a:r>
              <a:rPr lang="vi-VN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MẠNG </a:t>
            </a:r>
            <a:r>
              <a:rPr lang="vi-VN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ĐIỆN TRONG </a:t>
            </a:r>
            <a:r>
              <a:rPr lang="vi-VN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</a:p>
          <a:p>
            <a:pPr marL="0" indent="0" algn="ctr">
              <a:buNone/>
            </a:pP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5562600"/>
            <a:ext cx="1009650" cy="96202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562600"/>
            <a:ext cx="1066800" cy="9620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3276601"/>
            <a:ext cx="5410200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2403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0" indent="0"/>
            <a:r>
              <a:rPr lang="en-US" b="1" i="1" u="sng" dirty="0" err="1" smtClean="0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i="1" u="sng" dirty="0" smtClean="0">
                <a:latin typeface="Times New Roman" pitchFamily="18" charset="0"/>
                <a:cs typeface="Times New Roman" pitchFamily="18" charset="0"/>
              </a:rPr>
              <a:t>50</a:t>
            </a:r>
            <a:r>
              <a:rPr lang="en-US" b="1" i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vi-VN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 ĐIỂM VÀ CẤU TẠO </a:t>
            </a:r>
            <a:b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vi-VN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 ĐIỆN TRONG NHÀ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752600"/>
            <a:ext cx="83058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I.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600" b="1" i="1" u="sng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vi-VN" sz="34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400" b="1" dirty="0" err="1" smtClean="0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4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vi-VN" sz="34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287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04800" y="0"/>
            <a:ext cx="8534400" cy="944562"/>
          </a:xfrm>
        </p:spPr>
        <p:txBody>
          <a:bodyPr>
            <a:normAutofit fontScale="90000"/>
          </a:bodyPr>
          <a:lstStyle/>
          <a:p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828800"/>
            <a:ext cx="4648200" cy="4800599"/>
          </a:xfrm>
        </p:spPr>
      </p:pic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334000" y="2286000"/>
            <a:ext cx="3581400" cy="38401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220V.</a:t>
            </a:r>
            <a:endParaRPr lang="en-US" sz="35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57200" y="990600"/>
            <a:ext cx="84582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500" b="1" i="1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Mạng</a:t>
            </a:r>
            <a:r>
              <a:rPr lang="en-US" sz="35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áp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500" b="1" i="1" dirty="0" err="1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500" b="1" i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831480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228600" y="304800"/>
            <a:ext cx="4192588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Nước Nhật có cấp điện áp là </a:t>
            </a:r>
            <a:r>
              <a:rPr lang="vi-VN" sz="3500" dirty="0" smtClean="0">
                <a:latin typeface="+mj-lt"/>
              </a:rPr>
              <a:t>110V</a:t>
            </a:r>
            <a:endParaRPr lang="en-US" sz="3500" dirty="0">
              <a:latin typeface="+mj-lt"/>
              <a:cs typeface="Times New Roman" pitchFamily="18" charset="0"/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00200"/>
            <a:ext cx="4344988" cy="5029200"/>
          </a:xfrm>
        </p:spPr>
      </p:pic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>
          <a:xfrm>
            <a:off x="4648200" y="228600"/>
            <a:ext cx="4114800" cy="1143000"/>
          </a:xfrm>
        </p:spPr>
        <p:txBody>
          <a:bodyPr>
            <a:noAutofit/>
          </a:bodyPr>
          <a:lstStyle/>
          <a:p>
            <a:pPr algn="ctr"/>
            <a:r>
              <a:rPr lang="vi-VN" sz="3500" dirty="0">
                <a:latin typeface="+mj-lt"/>
              </a:rPr>
              <a:t>Ở </a:t>
            </a:r>
            <a:r>
              <a:rPr lang="vi-VN" sz="3500" dirty="0" smtClean="0">
                <a:latin typeface="+mj-lt"/>
              </a:rPr>
              <a:t>Mỹ </a:t>
            </a:r>
            <a:r>
              <a:rPr lang="vi-VN" sz="3500" dirty="0">
                <a:latin typeface="+mj-lt"/>
              </a:rPr>
              <a:t>cấp điện áp là 127V và </a:t>
            </a:r>
            <a:r>
              <a:rPr lang="vi-VN" sz="3500" dirty="0" smtClean="0">
                <a:latin typeface="+mj-lt"/>
              </a:rPr>
              <a:t>220V</a:t>
            </a:r>
            <a:endParaRPr lang="en-US" sz="3500" dirty="0">
              <a:latin typeface="+mj-lt"/>
            </a:endParaRP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1600200"/>
            <a:ext cx="4346575" cy="5029200"/>
          </a:xfrm>
        </p:spPr>
      </p:pic>
    </p:spTree>
    <p:extLst>
      <p:ext uri="{BB962C8B-B14F-4D97-AF65-F5344CB8AC3E}">
        <p14:creationId xmlns:p14="http://schemas.microsoft.com/office/powerpoint/2010/main" val="3250025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04800" y="76200"/>
            <a:ext cx="8610600" cy="1341438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/>
              <a:t> </a:t>
            </a:r>
            <a:r>
              <a:rPr lang="vi-VN" b="1" i="1" dirty="0" smtClean="0">
                <a:solidFill>
                  <a:srgbClr val="FF0000"/>
                </a:solidFill>
              </a:rPr>
              <a:t>Thảo </a:t>
            </a:r>
            <a:r>
              <a:rPr lang="vi-VN" b="1" i="1" dirty="0">
                <a:solidFill>
                  <a:srgbClr val="FF0000"/>
                </a:solidFill>
              </a:rPr>
              <a:t>luận nhóm và trả lời các câu hỏi ở phiếu học </a:t>
            </a:r>
            <a:r>
              <a:rPr lang="vi-VN" b="1" i="1" dirty="0" smtClean="0">
                <a:solidFill>
                  <a:srgbClr val="FF0000"/>
                </a:solidFill>
              </a:rPr>
              <a:t>tập</a:t>
            </a:r>
            <a:endParaRPr lang="en-US" b="1" i="1" dirty="0">
              <a:solidFill>
                <a:srgbClr val="FF0000"/>
              </a:solidFill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228600" y="1600200"/>
            <a:ext cx="89154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vi-VN" b="1" i="1" u="sng" dirty="0">
                <a:latin typeface="+mj-lt"/>
              </a:rPr>
              <a:t>Câu 1:</a:t>
            </a:r>
            <a:r>
              <a:rPr lang="vi-VN" dirty="0">
                <a:latin typeface="+mj-lt"/>
              </a:rPr>
              <a:t> Hãy kể một số đồ dùng điện ở gia đình?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b="1" i="1" u="sng" dirty="0">
                <a:latin typeface="+mj-lt"/>
              </a:rPr>
              <a:t>Câu 2:</a:t>
            </a:r>
            <a:r>
              <a:rPr lang="vi-VN" dirty="0">
                <a:latin typeface="+mj-lt"/>
              </a:rPr>
              <a:t> Đồ dùng điện có chức năng chung là gì?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b="1" i="1" u="sng" dirty="0" smtClean="0">
                <a:latin typeface="+mj-lt"/>
              </a:rPr>
              <a:t>Câu </a:t>
            </a:r>
            <a:r>
              <a:rPr lang="vi-VN" b="1" i="1" u="sng" dirty="0">
                <a:latin typeface="+mj-lt"/>
              </a:rPr>
              <a:t>3:</a:t>
            </a:r>
            <a:r>
              <a:rPr lang="vi-VN" dirty="0">
                <a:latin typeface="+mj-lt"/>
              </a:rPr>
              <a:t> Quan sát hình ảnh và trả lời các câu </a:t>
            </a:r>
            <a:r>
              <a:rPr lang="vi-VN" dirty="0" smtClean="0">
                <a:latin typeface="+mj-lt"/>
              </a:rPr>
              <a:t>sau</a:t>
            </a:r>
            <a:r>
              <a:rPr lang="en-US" dirty="0" smtClean="0">
                <a:latin typeface="+mj-lt"/>
              </a:rPr>
              <a:t>:</a:t>
            </a: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Đọc chỉ số công suất có ghi trên các </a:t>
            </a:r>
            <a:r>
              <a:rPr lang="vi-VN" dirty="0">
                <a:latin typeface="+mj-lt"/>
              </a:rPr>
              <a:t>đồ dùng </a:t>
            </a:r>
            <a:r>
              <a:rPr lang="vi-VN" dirty="0" smtClean="0">
                <a:latin typeface="+mj-lt"/>
              </a:rPr>
              <a:t>điện</a:t>
            </a:r>
            <a:r>
              <a:rPr lang="vi-VN" dirty="0">
                <a:latin typeface="+mj-lt"/>
              </a:rPr>
              <a:t>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</a:t>
            </a:r>
            <a:r>
              <a:rPr lang="vi-VN" dirty="0">
                <a:latin typeface="+mj-lt"/>
              </a:rPr>
              <a:t>Nhận xét công suất của các đồ dùng điện</a:t>
            </a:r>
            <a:r>
              <a:rPr lang="vi-VN" dirty="0" smtClean="0">
                <a:latin typeface="+mj-lt"/>
              </a:rPr>
              <a:t>?</a:t>
            </a:r>
            <a:endParaRPr lang="en-US" dirty="0">
              <a:latin typeface="+mj-lt"/>
            </a:endParaRPr>
          </a:p>
          <a:p>
            <a:pPr marL="0" indent="0">
              <a:buNone/>
            </a:pPr>
            <a:r>
              <a:rPr lang="vi-VN" dirty="0" smtClean="0">
                <a:latin typeface="+mj-lt"/>
              </a:rPr>
              <a:t>+ </a:t>
            </a:r>
            <a:r>
              <a:rPr lang="vi-VN" dirty="0">
                <a:latin typeface="+mj-lt"/>
              </a:rPr>
              <a:t>So sánh chỉ số điện áp của các thiết bị và các đồ dùng điện đã quan sát với điện áp của mạng điện trong nhà</a:t>
            </a:r>
            <a:r>
              <a:rPr lang="vi-VN" sz="3500" dirty="0">
                <a:latin typeface="+mj-lt"/>
              </a:rPr>
              <a:t>.</a:t>
            </a:r>
            <a:endParaRPr lang="en-US" sz="3500" dirty="0">
              <a:latin typeface="+mj-lt"/>
            </a:endParaRPr>
          </a:p>
        </p:txBody>
      </p:sp>
      <p:sp>
        <p:nvSpPr>
          <p:cNvPr id="12" name="Right Arrow 11">
            <a:hlinkClick r:id="rId2" action="ppaction://hlinksldjump"/>
          </p:cNvPr>
          <p:cNvSpPr/>
          <p:nvPr/>
        </p:nvSpPr>
        <p:spPr>
          <a:xfrm>
            <a:off x="7848600" y="6082145"/>
            <a:ext cx="762000" cy="3810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433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1154</Words>
  <Application>Microsoft Office PowerPoint</Application>
  <PresentationFormat>On-screen Show (4:3)</PresentationFormat>
  <Paragraphs>245</Paragraphs>
  <Slides>26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CHÀO MỪNG THẦY CÔ VÀ CÁC  EM HỌC SINH Môn : Công Nghệ 8</vt:lpstr>
      <vt:lpstr>PowerPoint Presentation</vt:lpstr>
      <vt:lpstr>Hệ thống điện quốc gia</vt:lpstr>
      <vt:lpstr>PowerPoint Presentation</vt:lpstr>
      <vt:lpstr>Chương VIII  MẠNG ĐIỆN TRONG NHÀ</vt:lpstr>
      <vt:lpstr>Bài 50: ĐẶC ĐIỂM VÀ CẤU TẠO  MẠNG ĐIỆN TRONG NHÀ</vt:lpstr>
      <vt:lpstr>1. Đặc điểm của mạng điện trong nhà.</vt:lpstr>
      <vt:lpstr>PowerPoint Presentation</vt:lpstr>
      <vt:lpstr> Thảo luận nhóm và trả lời các câu hỏi ở phiếu học tập</vt:lpstr>
      <vt:lpstr>1. Đặc điểm của mạng điện trong nhà.</vt:lpstr>
      <vt:lpstr>PowerPoint Presentation</vt:lpstr>
      <vt:lpstr>1. Đặc điểm của mạng điện trong nhà.</vt:lpstr>
      <vt:lpstr>Chọn thiết bị và đồ dùng điện có số liệu kĩ thuật phù hợp với điện áp của mạng điện trong nhà là 220V</vt:lpstr>
      <vt:lpstr>2. Yêu cầu của mạng điện trong nhà.</vt:lpstr>
      <vt:lpstr>Nối đất các thiết bị, đồ dùng điện </vt:lpstr>
      <vt:lpstr>Bài 50: ĐẶC ĐIỂM VÀ CẤU TẠO  MẠNG ĐIỆN TRONG NHÀ</vt:lpstr>
      <vt:lpstr>II. Cấu tạo của mạng điện trong nhà.</vt:lpstr>
      <vt:lpstr>Các phần tử trong mạch điện</vt:lpstr>
      <vt:lpstr>Sơ đồ mạch điện phức tạp</vt:lpstr>
      <vt:lpstr>Phương pháp đi dây nổi</vt:lpstr>
      <vt:lpstr>Đi dây ngầm</vt:lpstr>
      <vt:lpstr>Củng cố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HP</cp:lastModifiedBy>
  <cp:revision>46</cp:revision>
  <dcterms:created xsi:type="dcterms:W3CDTF">2018-03-10T13:26:26Z</dcterms:created>
  <dcterms:modified xsi:type="dcterms:W3CDTF">2022-08-15T08:18:44Z</dcterms:modified>
</cp:coreProperties>
</file>