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75" r:id="rId2"/>
    <p:sldId id="426" r:id="rId3"/>
    <p:sldId id="429" r:id="rId4"/>
    <p:sldId id="465" r:id="rId5"/>
    <p:sldId id="466" r:id="rId6"/>
    <p:sldId id="431" r:id="rId7"/>
    <p:sldId id="468" r:id="rId8"/>
    <p:sldId id="470" r:id="rId9"/>
    <p:sldId id="433" r:id="rId10"/>
    <p:sldId id="456" r:id="rId11"/>
    <p:sldId id="455" r:id="rId12"/>
    <p:sldId id="457" r:id="rId13"/>
    <p:sldId id="443" r:id="rId14"/>
    <p:sldId id="460" r:id="rId15"/>
    <p:sldId id="472" r:id="rId16"/>
    <p:sldId id="435" r:id="rId17"/>
    <p:sldId id="436" r:id="rId18"/>
    <p:sldId id="437" r:id="rId19"/>
    <p:sldId id="438" r:id="rId20"/>
    <p:sldId id="462" r:id="rId21"/>
    <p:sldId id="474" r:id="rId22"/>
    <p:sldId id="442" r:id="rId23"/>
    <p:sldId id="444"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p15:clr>
            <a:srgbClr val="A4A3A4"/>
          </p15:clr>
        </p15:guide>
        <p15:guide id="2" pos="2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2084"/>
    <a:srgbClr val="FE007F"/>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4" autoAdjust="0"/>
    <p:restoredTop sz="92657" autoAdjust="0"/>
  </p:normalViewPr>
  <p:slideViewPr>
    <p:cSldViewPr>
      <p:cViewPr varScale="1">
        <p:scale>
          <a:sx n="67" d="100"/>
          <a:sy n="67" d="100"/>
        </p:scale>
        <p:origin x="1272" y="66"/>
      </p:cViewPr>
      <p:guideLst>
        <p:guide orient="horz" pos="2155"/>
        <p:guide pos="2839"/>
      </p:guideLst>
    </p:cSldViewPr>
  </p:slideViewPr>
  <p:outlineViewPr>
    <p:cViewPr>
      <p:scale>
        <a:sx n="33" d="100"/>
        <a:sy n="33" d="100"/>
      </p:scale>
      <p:origin x="0" y="3504"/>
    </p:cViewPr>
  </p:outlineViewPr>
  <p:notesTextViewPr>
    <p:cViewPr>
      <p:scale>
        <a:sx n="1" d="1"/>
        <a:sy n="1" d="1"/>
      </p:scale>
      <p:origin x="0" y="0"/>
    </p:cViewPr>
  </p:notesTextViewPr>
  <p:sorterViewPr>
    <p:cViewPr>
      <p:scale>
        <a:sx n="100" d="100"/>
        <a:sy n="100" d="100"/>
      </p:scale>
      <p:origin x="0" y="4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B0FA-3FDE-43D1-BA91-7D6290444165}" type="datetimeFigureOut">
              <a:rPr lang="en-US" smtClean="0"/>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F5B61-8280-4DDD-BF0D-27330B3F74CE}" type="slidenum">
              <a:rPr lang="en-US" smtClean="0"/>
              <a:t>‹#›</a:t>
            </a:fld>
            <a:endParaRPr lang="en-US"/>
          </a:p>
        </p:txBody>
      </p:sp>
    </p:spTree>
    <p:extLst>
      <p:ext uri="{BB962C8B-B14F-4D97-AF65-F5344CB8AC3E}">
        <p14:creationId xmlns:p14="http://schemas.microsoft.com/office/powerpoint/2010/main" val="243933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364B9DE-0615-4D28-B053-66DF2A0DC282}" type="datetimeFigureOut">
              <a:rPr lang="en-US" smtClean="0"/>
              <a:t>8/2/2022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54964115-7A92-4E73-833B-14E960143F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5CB617DB-0B3E-4C6A-9DDD-269390CE1644}" type="datetimeFigureOut">
              <a:rPr lang="en-US"/>
              <a:t>8/2/2022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46C869-FBF3-4499-9473-3449BF129168}"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t>‹#›</a:t>
            </a:fld>
            <a:endParaRPr lang="en-US">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64B9DE-0615-4D28-B053-66DF2A0DC28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64B9DE-0615-4D28-B053-66DF2A0DC28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4115-7A92-4E73-833B-14E960143F8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4B9DE-0615-4D28-B053-66DF2A0DC28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4964115-7A92-4E73-833B-14E960143F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7364B9DE-0615-4D28-B053-66DF2A0DC282}" type="datetimeFigureOut">
              <a:rPr lang="en-US" smtClean="0"/>
              <a:t>8/2/2022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54964115-7A92-4E73-833B-14E960143F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GA%20KHTN%20Ho&#224;n%20ch&#7881;nh%20&#273;&#7867;%20d&#7841;y%20Ng&#7885;c/video%20su%20dung%20so&#7841;n%20giao%20an%20KHTN%206/Countdown%203%20minutes-Nho.mp4"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4gxq85-R4Vc&amp;ab_channel=Xwatch.vn-XChannel"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GA%20KHTN%20Ho&#224;n%20ch&#7881;nh%20&#273;&#7867;%20d&#7841;y%20Ng&#7885;c/video%20su%20dung%20so&#7841;n%20giao%20an%20KHTN%206/Brian%20Cox%20visits%20the%20world_s%20biggest%20vacuum%20_%20Human%20Universe%20-%20BBC%20(online-video-cutter.com).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GA%20KHTN%20Ho&#224;n%20ch&#7881;nh%20&#273;&#7867;%20d&#7841;y%20Ng&#7885;c/video%20su%20dung%20so&#7841;n%20giao%20an%20KHTN%206/Countdown%203%20minutes-Nho.mp4" TargetMode="External"/><Relationship Id="rId5"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rstreet.org/2016/01/15/the-split-scre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10989"/>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228600" y="4013203"/>
            <a:ext cx="8639176" cy="939797"/>
          </a:xfrm>
          <a:solidFill>
            <a:srgbClr val="FFFF00"/>
          </a:solidFill>
        </p:spPr>
        <p:txBody>
          <a:bodyPr>
            <a:normAutofit fontScale="90000"/>
          </a:bodyPr>
          <a:lstStyle/>
          <a:p>
            <a:pPr algn="l"/>
            <a:r>
              <a:rPr lang="en-SG" sz="6000" dirty="0" smtClean="0">
                <a:solidFill>
                  <a:srgbClr val="FF0000"/>
                </a:solidFill>
                <a:latin typeface="Times New Roman" panose="02020603050405020304" pitchFamily="18" charset="0"/>
                <a:cs typeface="Times New Roman" panose="02020603050405020304" pitchFamily="18" charset="0"/>
              </a:rPr>
              <a:t>KHOA HỌC TỰ NHIÊN 6</a:t>
            </a:r>
            <a:endParaRPr lang="en-SG"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6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rot="1860000">
            <a:off x="-220136" y="545052"/>
            <a:ext cx="683855" cy="62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p:cNvSpPr/>
          <p:nvPr/>
        </p:nvSpPr>
        <p:spPr>
          <a:xfrm rot="3480000">
            <a:off x="8337173" y="5270132"/>
            <a:ext cx="1861305"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330509" y="1402769"/>
            <a:ext cx="2540578" cy="1870364"/>
          </a:xfrm>
          <a:prstGeom prst="rect">
            <a:avLst/>
          </a:prstGeom>
          <a:blipFill dpi="0" rotWithShape="1">
            <a:blip r:embed="rId2">
              <a:extLst>
                <a:ext uri="{28A0092B-C50C-407E-A947-70E740481C1C}">
                  <a14:useLocalDpi xmlns:a14="http://schemas.microsoft.com/office/drawing/2010/main" val="0"/>
                </a:ext>
              </a:extLst>
            </a:blip>
            <a:srcRect/>
            <a:stretch>
              <a:fillRect l="-27181" t="-362" r="-3787" b="36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945160" y="1402769"/>
            <a:ext cx="1766651" cy="3649315"/>
          </a:xfrm>
          <a:prstGeom prst="rect">
            <a:avLst/>
          </a:prstGeom>
          <a:blipFill dpi="0" rotWithShape="1">
            <a:blip r:embed="rId3">
              <a:extLst>
                <a:ext uri="{28A0092B-C50C-407E-A947-70E740481C1C}">
                  <a14:useLocalDpi xmlns:a14="http://schemas.microsoft.com/office/drawing/2010/main" val="0"/>
                </a:ext>
              </a:extLst>
            </a:blip>
            <a:srcRect/>
            <a:stretch>
              <a:fillRect t="1560" b="161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774157" y="1402769"/>
            <a:ext cx="2049312" cy="3649315"/>
          </a:xfrm>
          <a:prstGeom prst="rect">
            <a:avLst/>
          </a:prstGeom>
          <a:blipFill dpi="0" rotWithShape="1">
            <a:blip r:embed="rId4">
              <a:extLst>
                <a:ext uri="{28A0092B-C50C-407E-A947-70E740481C1C}">
                  <a14:useLocalDpi xmlns:a14="http://schemas.microsoft.com/office/drawing/2010/main" val="0"/>
                </a:ext>
              </a:extLst>
            </a:blip>
            <a:srcRect/>
            <a:stretch>
              <a:fillRect l="-15469" r="-15469"/>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30509" y="3737779"/>
            <a:ext cx="2540578" cy="1870364"/>
          </a:xfrm>
          <a:prstGeom prst="rect">
            <a:avLst/>
          </a:prstGeom>
          <a:blipFill dpi="0" rotWithShape="1">
            <a:blip r:embed="rId5">
              <a:extLst>
                <a:ext uri="{28A0092B-C50C-407E-A947-70E740481C1C}">
                  <a14:useLocalDpi xmlns:a14="http://schemas.microsoft.com/office/drawing/2010/main" val="0"/>
                </a:ext>
              </a:extLst>
            </a:blip>
            <a:srcRect/>
            <a:stretch>
              <a:fillRect l="-5215" r="-521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008405" y="1395993"/>
            <a:ext cx="1766651" cy="3656091"/>
          </a:xfrm>
          <a:prstGeom prst="rect">
            <a:avLst/>
          </a:prstGeom>
          <a:blipFill dpi="0" rotWithShape="1">
            <a:blip r:embed="rId6">
              <a:extLst>
                <a:ext uri="{28A0092B-C50C-407E-A947-70E740481C1C}">
                  <a14:useLocalDpi xmlns:a14="http://schemas.microsoft.com/office/drawing/2010/main" val="0"/>
                </a:ext>
              </a:extLst>
            </a:blip>
            <a:srcRect/>
            <a:stretch>
              <a:fillRect t="-848" b="148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1382317" y="3272552"/>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1</a:t>
            </a:r>
          </a:p>
        </p:txBody>
      </p:sp>
      <p:sp>
        <p:nvSpPr>
          <p:cNvPr id="13" name="Oval 12"/>
          <p:cNvSpPr/>
          <p:nvPr/>
        </p:nvSpPr>
        <p:spPr>
          <a:xfrm>
            <a:off x="1382317" y="5579297"/>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2</a:t>
            </a:r>
          </a:p>
        </p:txBody>
      </p:sp>
      <p:sp>
        <p:nvSpPr>
          <p:cNvPr id="14" name="Oval 13"/>
          <p:cNvSpPr/>
          <p:nvPr/>
        </p:nvSpPr>
        <p:spPr>
          <a:xfrm>
            <a:off x="3673250" y="5056775"/>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3</a:t>
            </a:r>
          </a:p>
        </p:txBody>
      </p:sp>
      <p:sp>
        <p:nvSpPr>
          <p:cNvPr id="15" name="Oval 14"/>
          <p:cNvSpPr/>
          <p:nvPr/>
        </p:nvSpPr>
        <p:spPr>
          <a:xfrm>
            <a:off x="5610005" y="5058860"/>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4</a:t>
            </a:r>
          </a:p>
        </p:txBody>
      </p:sp>
      <p:sp>
        <p:nvSpPr>
          <p:cNvPr id="16" name="Oval 15"/>
          <p:cNvSpPr/>
          <p:nvPr/>
        </p:nvSpPr>
        <p:spPr>
          <a:xfrm>
            <a:off x="7580333" y="5033396"/>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5</a:t>
            </a:r>
          </a:p>
        </p:txBody>
      </p:sp>
      <p:sp>
        <p:nvSpPr>
          <p:cNvPr id="11" name="Rectangle 10"/>
          <p:cNvSpPr/>
          <p:nvPr/>
        </p:nvSpPr>
        <p:spPr>
          <a:xfrm>
            <a:off x="553170" y="904470"/>
            <a:ext cx="8419028" cy="4369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918020"/>
            <a:ext cx="9144000" cy="506730"/>
          </a:xfrm>
          <a:prstGeom prst="rect">
            <a:avLst/>
          </a:prstGeom>
          <a:noFill/>
        </p:spPr>
        <p:txBody>
          <a:bodyPr wrap="square" rtlCol="0">
            <a:spAutoFit/>
          </a:bodyPr>
          <a:lstStyle/>
          <a:p>
            <a:pPr algn="ctr"/>
            <a:r>
              <a:rPr lang="en-US" sz="2700">
                <a:latin typeface="A3.BoosterNextFYBlackRegular-Sa" panose="02000A03000000020004" pitchFamily="2" charset="0"/>
              </a:rPr>
              <a:t>DỤNG CỤ ĐO THỜI GIAN CỔ</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4" decel="10000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8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9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9" grpId="0" bldLvl="0" animBg="1"/>
      <p:bldP spid="10" grpId="0" bldLvl="0" animBg="1"/>
      <p:bldP spid="12" grpId="0" bldLvl="0" animBg="1"/>
      <p:bldP spid="13" grpId="0" bldLvl="0" animBg="1"/>
      <p:bldP spid="14" grpId="0" bldLvl="0" animBg="1"/>
      <p:bldP spid="15" grpId="0" bldLvl="0" animBg="1"/>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rot="1860000">
            <a:off x="-220136" y="545052"/>
            <a:ext cx="683855" cy="62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p:cNvSpPr/>
          <p:nvPr/>
        </p:nvSpPr>
        <p:spPr>
          <a:xfrm rot="3480000">
            <a:off x="8337173" y="5270132"/>
            <a:ext cx="1861305"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911246"/>
            <a:ext cx="9144000" cy="506730"/>
          </a:xfrm>
          <a:prstGeom prst="rect">
            <a:avLst/>
          </a:prstGeom>
          <a:noFill/>
        </p:spPr>
        <p:txBody>
          <a:bodyPr wrap="square" rtlCol="0">
            <a:spAutoFit/>
          </a:bodyPr>
          <a:lstStyle/>
          <a:p>
            <a:pPr algn="ctr"/>
            <a:r>
              <a:rPr lang="en-US" sz="2700">
                <a:latin typeface="A3.BoosterNextFYBlackRegular-Sa" panose="02000A03000000020004" pitchFamily="2" charset="0"/>
              </a:rPr>
              <a:t>DỤNG CỤ ĐO THỜI GIAN HIỆN ĐẠI</a:t>
            </a:r>
          </a:p>
        </p:txBody>
      </p:sp>
      <p:sp>
        <p:nvSpPr>
          <p:cNvPr id="2" name="Rectangle 1"/>
          <p:cNvSpPr/>
          <p:nvPr/>
        </p:nvSpPr>
        <p:spPr>
          <a:xfrm>
            <a:off x="327489" y="1402769"/>
            <a:ext cx="2540578" cy="1870364"/>
          </a:xfrm>
          <a:prstGeom prst="rect">
            <a:avLst/>
          </a:prstGeom>
          <a:blipFill dpi="0" rotWithShape="1">
            <a:blip r:embed="rId2" cstate="print">
              <a:extLst>
                <a:ext uri="{28A0092B-C50C-407E-A947-70E740481C1C}">
                  <a14:useLocalDpi xmlns:a14="http://schemas.microsoft.com/office/drawing/2010/main" val="0"/>
                </a:ext>
              </a:extLst>
            </a:blip>
            <a:srcRect/>
            <a:stretch>
              <a:fillRect l="5148" t="-10924" r="5148" b="-10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27489" y="3579515"/>
            <a:ext cx="2540578" cy="2119741"/>
          </a:xfrm>
          <a:prstGeom prst="rect">
            <a:avLst/>
          </a:prstGeom>
          <a:blipFill dpi="0" rotWithShape="1">
            <a:blip r:embed="rId3">
              <a:extLst>
                <a:ext uri="{28A0092B-C50C-407E-A947-70E740481C1C}">
                  <a14:useLocalDpi xmlns:a14="http://schemas.microsoft.com/office/drawing/2010/main" val="0"/>
                </a:ext>
              </a:extLst>
            </a:blip>
            <a:srcRect/>
            <a:stretch>
              <a:fillRect l="23878" t="91" r="23878" b="-25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2351990" y="2836172"/>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1</a:t>
            </a:r>
          </a:p>
        </p:txBody>
      </p:sp>
      <p:sp>
        <p:nvSpPr>
          <p:cNvPr id="13" name="Oval 12"/>
          <p:cNvSpPr/>
          <p:nvPr/>
        </p:nvSpPr>
        <p:spPr>
          <a:xfrm>
            <a:off x="2357791" y="5259712"/>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2</a:t>
            </a:r>
          </a:p>
        </p:txBody>
      </p:sp>
      <p:sp>
        <p:nvSpPr>
          <p:cNvPr id="14" name="Oval 13"/>
          <p:cNvSpPr/>
          <p:nvPr/>
        </p:nvSpPr>
        <p:spPr>
          <a:xfrm>
            <a:off x="5497603" y="2802597"/>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3</a:t>
            </a:r>
          </a:p>
        </p:txBody>
      </p:sp>
      <p:sp>
        <p:nvSpPr>
          <p:cNvPr id="16" name="Oval 15"/>
          <p:cNvSpPr/>
          <p:nvPr/>
        </p:nvSpPr>
        <p:spPr>
          <a:xfrm>
            <a:off x="8146979" y="2965915"/>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5</a:t>
            </a:r>
          </a:p>
        </p:txBody>
      </p:sp>
      <p:sp>
        <p:nvSpPr>
          <p:cNvPr id="17" name="Rectangle 16"/>
          <p:cNvSpPr/>
          <p:nvPr/>
        </p:nvSpPr>
        <p:spPr>
          <a:xfrm>
            <a:off x="3393986" y="1411994"/>
            <a:ext cx="2540578" cy="1870364"/>
          </a:xfrm>
          <a:prstGeom prst="rect">
            <a:avLst/>
          </a:prstGeom>
          <a:blipFill dpi="0" rotWithShape="1">
            <a:blip r:embed="rId4" cstate="print">
              <a:extLst>
                <a:ext uri="{28A0092B-C50C-407E-A947-70E740481C1C}">
                  <a14:useLocalDpi xmlns:a14="http://schemas.microsoft.com/office/drawing/2010/main" val="0"/>
                </a:ext>
              </a:extLst>
            </a:blip>
            <a:srcRect/>
            <a:stretch>
              <a:fillRect l="12119" t="-1455" r="12119" b="-1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3398250" y="3575643"/>
            <a:ext cx="2536314" cy="2119741"/>
          </a:xfrm>
          <a:prstGeom prst="rect">
            <a:avLst/>
          </a:prstGeom>
          <a:blipFill dpi="0" rotWithShape="1">
            <a:blip r:embed="rId5">
              <a:extLst>
                <a:ext uri="{28A0092B-C50C-407E-A947-70E740481C1C}">
                  <a14:useLocalDpi xmlns:a14="http://schemas.microsoft.com/office/drawing/2010/main" val="0"/>
                </a:ext>
              </a:extLst>
            </a:blip>
            <a:srcRect/>
            <a:stretch>
              <a:fillRect l="4485" t="-2783" r="4485" b="-63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5256011" y="5272035"/>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4</a:t>
            </a:r>
          </a:p>
        </p:txBody>
      </p:sp>
      <p:sp>
        <p:nvSpPr>
          <p:cNvPr id="20" name="Rectangle 19"/>
          <p:cNvSpPr/>
          <p:nvPr/>
        </p:nvSpPr>
        <p:spPr>
          <a:xfrm>
            <a:off x="6322092" y="1300962"/>
            <a:ext cx="2540578" cy="2119741"/>
          </a:xfrm>
          <a:prstGeom prst="rect">
            <a:avLst/>
          </a:prstGeom>
          <a:blipFill dpi="0" rotWithShape="1">
            <a:blip r:embed="rId6" cstate="print">
              <a:extLst>
                <a:ext uri="{28A0092B-C50C-407E-A947-70E740481C1C}">
                  <a14:useLocalDpi xmlns:a14="http://schemas.microsoft.com/office/drawing/2010/main" val="0"/>
                </a:ext>
              </a:extLst>
            </a:blip>
            <a:srcRect/>
            <a:stretch>
              <a:fillRect l="14643" t="1629" r="14643" b="2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955809" y="3566248"/>
            <a:ext cx="2540578" cy="2162026"/>
          </a:xfrm>
          <a:prstGeom prst="rect">
            <a:avLst/>
          </a:prstGeom>
          <a:blipFill dpi="0" rotWithShape="1">
            <a:blip r:embed="rId7" cstate="print">
              <a:extLst>
                <a:ext uri="{28A0092B-C50C-407E-A947-70E740481C1C}">
                  <a14:useLocalDpi xmlns:a14="http://schemas.microsoft.com/office/drawing/2010/main" val="0"/>
                </a:ext>
              </a:extLst>
            </a:blip>
            <a:srcRect/>
            <a:stretch>
              <a:fillRect l="15683" t="-4746" r="15683" b="-27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7780696" y="5193128"/>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6</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7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9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1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12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2" grpId="0" bldLvl="0" animBg="1"/>
      <p:bldP spid="13" grpId="0" bldLvl="0" animBg="1"/>
      <p:bldP spid="14" grpId="0" bldLvl="0" animBg="1"/>
      <p:bldP spid="16" grpId="0" bldLvl="0" animBg="1"/>
      <p:bldP spid="17" grpId="0" bldLvl="0" animBg="1"/>
      <p:bldP spid="18" grpId="0" bldLvl="0" animBg="1"/>
      <p:bldP spid="19" grpId="0" bldLvl="0" animBg="1"/>
      <p:bldP spid="20" grpId="0" bldLvl="0" animBg="1"/>
      <p:bldP spid="22" grpId="0" bldLvl="0" animBg="1"/>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rot="1860000">
            <a:off x="-220136" y="545052"/>
            <a:ext cx="683855" cy="62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p:cNvSpPr/>
          <p:nvPr/>
        </p:nvSpPr>
        <p:spPr>
          <a:xfrm rot="3480000">
            <a:off x="8337173" y="5270132"/>
            <a:ext cx="1861305"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911246"/>
            <a:ext cx="9144000" cy="506730"/>
          </a:xfrm>
          <a:prstGeom prst="rect">
            <a:avLst/>
          </a:prstGeom>
          <a:noFill/>
        </p:spPr>
        <p:txBody>
          <a:bodyPr wrap="square" rtlCol="0">
            <a:spAutoFit/>
          </a:bodyPr>
          <a:lstStyle/>
          <a:p>
            <a:pPr algn="ctr"/>
            <a:r>
              <a:rPr lang="en-US" sz="2700">
                <a:latin typeface="A3.BoosterNextFYBlackRegular-Sa" panose="02000A03000000020004" pitchFamily="2" charset="0"/>
              </a:rPr>
              <a:t>ĐCNN CỦA DỤNG CỤ ĐO</a:t>
            </a:r>
          </a:p>
        </p:txBody>
      </p:sp>
      <p:sp>
        <p:nvSpPr>
          <p:cNvPr id="7" name="Rectangle 6"/>
          <p:cNvSpPr/>
          <p:nvPr/>
        </p:nvSpPr>
        <p:spPr>
          <a:xfrm>
            <a:off x="323850" y="1502528"/>
            <a:ext cx="3111692" cy="3048278"/>
          </a:xfrm>
          <a:prstGeom prst="rect">
            <a:avLst/>
          </a:prstGeom>
          <a:blipFill dpi="0" rotWithShape="1">
            <a:blip r:embed="rId2" cstate="print">
              <a:extLst>
                <a:ext uri="{28A0092B-C50C-407E-A947-70E740481C1C}">
                  <a14:useLocalDpi xmlns:a14="http://schemas.microsoft.com/office/drawing/2010/main" val="0"/>
                </a:ext>
              </a:extLst>
            </a:blip>
            <a:srcRect/>
            <a:stretch>
              <a:fillRect l="-4912" t="-6095" r="-1582" b="-26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2786916" y="4005881"/>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1</a:t>
            </a:r>
          </a:p>
        </p:txBody>
      </p:sp>
      <p:sp>
        <p:nvSpPr>
          <p:cNvPr id="9" name="Rectangle 8"/>
          <p:cNvSpPr/>
          <p:nvPr/>
        </p:nvSpPr>
        <p:spPr>
          <a:xfrm>
            <a:off x="3532024" y="1407497"/>
            <a:ext cx="2351740" cy="3143310"/>
          </a:xfrm>
          <a:prstGeom prst="rect">
            <a:avLst/>
          </a:prstGeom>
          <a:blipFill dpi="0" rotWithShape="1">
            <a:blip r:embed="rId3">
              <a:extLst>
                <a:ext uri="{28A0092B-C50C-407E-A947-70E740481C1C}">
                  <a14:useLocalDpi xmlns:a14="http://schemas.microsoft.com/office/drawing/2010/main" val="0"/>
                </a:ext>
              </a:extLst>
            </a:blip>
            <a:srcRect/>
            <a:stretch>
              <a:fillRect t="-266" b="-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126288" y="1407497"/>
            <a:ext cx="2902664" cy="3143310"/>
          </a:xfrm>
          <a:prstGeom prst="rect">
            <a:avLst/>
          </a:prstGeom>
          <a:blipFill dpi="0" rotWithShape="1">
            <a:blip r:embed="rId4">
              <a:extLst>
                <a:ext uri="{28A0092B-C50C-407E-A947-70E740481C1C}">
                  <a14:useLocalDpi xmlns:a14="http://schemas.microsoft.com/office/drawing/2010/main" val="0"/>
                </a:ext>
              </a:extLst>
            </a:blip>
            <a:srcRect/>
            <a:stretch>
              <a:fillRect l="-23092" t="-2923" r="-6462" b="-318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504327" y="4102274"/>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2</a:t>
            </a:r>
          </a:p>
        </p:txBody>
      </p:sp>
      <p:sp>
        <p:nvSpPr>
          <p:cNvPr id="12" name="Oval 11"/>
          <p:cNvSpPr/>
          <p:nvPr/>
        </p:nvSpPr>
        <p:spPr>
          <a:xfrm>
            <a:off x="8537201" y="4095616"/>
            <a:ext cx="436961" cy="43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3</a:t>
            </a:r>
          </a:p>
        </p:txBody>
      </p:sp>
      <p:sp>
        <p:nvSpPr>
          <p:cNvPr id="13" name="TextBox 12"/>
          <p:cNvSpPr txBox="1"/>
          <p:nvPr/>
        </p:nvSpPr>
        <p:spPr>
          <a:xfrm>
            <a:off x="419470" y="4825105"/>
            <a:ext cx="2780462" cy="460375"/>
          </a:xfrm>
          <a:prstGeom prst="rect">
            <a:avLst/>
          </a:prstGeom>
          <a:noFill/>
        </p:spPr>
        <p:txBody>
          <a:bodyPr wrap="square">
            <a:spAutoFit/>
          </a:bodyPr>
          <a:lstStyle/>
          <a:p>
            <a:pPr algn="ctr"/>
            <a:r>
              <a:rPr lang="en-US" sz="24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ĐCNN: 1s</a:t>
            </a:r>
            <a:endParaRPr lang="en-US" sz="2400"/>
          </a:p>
        </p:txBody>
      </p:sp>
      <p:sp>
        <p:nvSpPr>
          <p:cNvPr id="14" name="TextBox 13"/>
          <p:cNvSpPr txBox="1"/>
          <p:nvPr/>
        </p:nvSpPr>
        <p:spPr>
          <a:xfrm>
            <a:off x="3343451" y="4867097"/>
            <a:ext cx="2780462" cy="460375"/>
          </a:xfrm>
          <a:prstGeom prst="rect">
            <a:avLst/>
          </a:prstGeom>
          <a:noFill/>
        </p:spPr>
        <p:txBody>
          <a:bodyPr wrap="square">
            <a:spAutoFit/>
          </a:bodyPr>
          <a:lstStyle/>
          <a:p>
            <a:pPr algn="ctr"/>
            <a:r>
              <a:rPr lang="en-US" sz="24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ĐCNN: 0,2s</a:t>
            </a:r>
            <a:endParaRPr lang="en-US" sz="2400"/>
          </a:p>
        </p:txBody>
      </p:sp>
      <p:sp>
        <p:nvSpPr>
          <p:cNvPr id="15" name="TextBox 14"/>
          <p:cNvSpPr txBox="1"/>
          <p:nvPr/>
        </p:nvSpPr>
        <p:spPr>
          <a:xfrm>
            <a:off x="6123913" y="4867096"/>
            <a:ext cx="2780462" cy="460375"/>
          </a:xfrm>
          <a:prstGeom prst="rect">
            <a:avLst/>
          </a:prstGeom>
          <a:noFill/>
        </p:spPr>
        <p:txBody>
          <a:bodyPr wrap="square">
            <a:spAutoFit/>
          </a:bodyPr>
          <a:lstStyle/>
          <a:p>
            <a:pPr algn="ctr"/>
            <a:r>
              <a:rPr lang="en-US" sz="24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ĐCNN: 0,01s</a:t>
            </a:r>
            <a:endParaRPr lang="en-US" sz="240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6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de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decel="10000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1095"/>
            <a:ext cx="9088514" cy="5035509"/>
          </a:xfrm>
          <a:prstGeom prst="rect">
            <a:avLst/>
          </a:prstGeom>
          <a:blipFill dpi="0" rotWithShape="1">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rcRect/>
            <a:stretch>
              <a:fillRect l="-13162" r="-1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5486" y="926898"/>
            <a:ext cx="9144000" cy="506730"/>
          </a:xfrm>
          <a:prstGeom prst="rect">
            <a:avLst/>
          </a:prstGeom>
          <a:noFill/>
        </p:spPr>
        <p:txBody>
          <a:bodyPr wrap="square" rtlCol="0">
            <a:spAutoFit/>
          </a:bodyPr>
          <a:lstStyle/>
          <a:p>
            <a:pPr algn="ctr"/>
            <a:r>
              <a:rPr lang="en-US" sz="2700">
                <a:solidFill>
                  <a:schemeClr val="bg1"/>
                </a:solidFill>
                <a:latin typeface="A3.BoosterNextFYBlackRegular-Sa" panose="02000A03000000020004" pitchFamily="2" charset="0"/>
              </a:rPr>
              <a:t>ĐƠN VỊ ĐO THỜI GIAN</a:t>
            </a:r>
          </a:p>
        </p:txBody>
      </p:sp>
      <p:sp>
        <p:nvSpPr>
          <p:cNvPr id="11" name="TextBox 10"/>
          <p:cNvSpPr txBox="1"/>
          <p:nvPr/>
        </p:nvSpPr>
        <p:spPr>
          <a:xfrm>
            <a:off x="4747334" y="1723376"/>
            <a:ext cx="4337852" cy="3784600"/>
          </a:xfrm>
          <a:prstGeom prst="rect">
            <a:avLst/>
          </a:prstGeom>
          <a:noFill/>
        </p:spPr>
        <p:txBody>
          <a:bodyPr wrap="square" rtlCol="0">
            <a:spAutoFit/>
          </a:bodyPr>
          <a:lstStyle/>
          <a:p>
            <a:pPr marL="571500" indent="-571500" algn="just">
              <a:buFont typeface="Wingdings" panose="05000000000000000000" pitchFamily="2" charset="2"/>
              <a:buChar char="ü"/>
            </a:pPr>
            <a:r>
              <a:rPr lang="en-US" sz="2400" b="1" i="1" u="sng">
                <a:solidFill>
                  <a:srgbClr val="FFFFFF"/>
                </a:solidFill>
                <a:latin typeface="A3.NotoSans-San" panose="020B0502040504020204" pitchFamily="34" charset="0"/>
                <a:ea typeface="A3.NotoSans-San" panose="020B0502040504020204" pitchFamily="34" charset="0"/>
                <a:cs typeface="A3.NotoSans-San" panose="020B0502040504020204" pitchFamily="34" charset="0"/>
              </a:rPr>
              <a:t>giây (s)</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phút (min) = 60s</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giờ (h) = 60 phút</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ngày đêm = 24 giờ</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Tuần</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Tháng</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Năm dương lịch</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Thập niên</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Thế kỉ</a:t>
            </a:r>
          </a:p>
          <a:p>
            <a:pPr algn="just"/>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a:t>
            </a:r>
          </a:p>
        </p:txBody>
      </p:sp>
      <p:sp>
        <p:nvSpPr>
          <p:cNvPr id="12" name="TextBox 11"/>
          <p:cNvSpPr txBox="1"/>
          <p:nvPr/>
        </p:nvSpPr>
        <p:spPr>
          <a:xfrm>
            <a:off x="323849" y="1723376"/>
            <a:ext cx="4220407" cy="3046095"/>
          </a:xfrm>
          <a:prstGeom prst="rect">
            <a:avLst/>
          </a:prstGeom>
          <a:noFill/>
        </p:spPr>
        <p:txBody>
          <a:bodyPr wrap="square" rtlCol="0">
            <a:spAutoFit/>
          </a:bodyPr>
          <a:lstStyle/>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phân = 15s</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khắc = 15 phút</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canh = 2 giờ</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Tuần trăng</a:t>
            </a:r>
          </a:p>
          <a:p>
            <a:pPr marL="571500" indent="-571500" algn="just">
              <a:buFont typeface="Wingdings" panose="05000000000000000000" pitchFamily="2" charset="2"/>
              <a:buChar char="ü"/>
            </a:pPr>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Năm âm lịch</a:t>
            </a:r>
          </a:p>
          <a:p>
            <a:pPr algn="just"/>
            <a:r>
              <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a:t>
            </a:r>
          </a:p>
          <a:p>
            <a:pPr marL="571500" indent="-571500" algn="just">
              <a:buFont typeface="Wingdings" panose="05000000000000000000" pitchFamily="2" charset="2"/>
              <a:buChar char="ü"/>
            </a:pPr>
            <a:endPar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71500" indent="-571500" algn="just">
              <a:buFont typeface="Wingdings" panose="05000000000000000000" pitchFamily="2" charset="2"/>
              <a:buChar char="ü"/>
            </a:pPr>
            <a:endParaRPr lang="en-US" sz="240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200" fill="hold"/>
                                        <p:tgtEl>
                                          <p:spTgt spid="2"/>
                                        </p:tgtEl>
                                      </p:cBhvr>
                                      <p:by x="150000" y="150000"/>
                                    </p:animScale>
                                  </p:childTnLst>
                                </p:cTn>
                              </p:par>
                              <p:par>
                                <p:cTn id="7" presetID="2" presetClass="entr" presetSubtype="4" decel="100000" fill="hold" grpId="0" nodeType="withEffect">
                                  <p:stCondLst>
                                    <p:cond delay="0"/>
                                  </p:stCondLst>
                                  <p:iterate type="lt">
                                    <p:tmPct val="4000"/>
                                  </p:iterate>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decel="100000" fill="hold" grpId="0" nodeType="clickEffect">
                                  <p:stCondLst>
                                    <p:cond delay="0"/>
                                  </p:stCondLst>
                                  <p:iterate type="lt">
                                    <p:tmPct val="4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p:cNvSpPr/>
          <p:nvPr/>
        </p:nvSpPr>
        <p:spPr>
          <a:xfrm rot="855865">
            <a:off x="1931035" y="1593850"/>
            <a:ext cx="6411595" cy="2248535"/>
          </a:xfrm>
          <a:prstGeom prst="cloudCallout">
            <a:avLst>
              <a:gd name="adj1" fmla="val -80246"/>
              <a:gd name="adj2" fmla="val -3443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88" tIns="26894" rIns="53788" bIns="26894" numCol="1" spcCol="0" rtlCol="0" fromWordArt="0" anchor="ctr" anchorCtr="0" forceAA="0" compatLnSpc="1">
            <a:noAutofit/>
          </a:bodyPr>
          <a:lstStyle/>
          <a:p>
            <a:pPr algn="ctr"/>
            <a:r>
              <a:rPr lang="en-US" sz="2800">
                <a:latin typeface="Times New Roman" panose="02020603050405020304" pitchFamily="18" charset="0"/>
                <a:cs typeface="Times New Roman" panose="02020603050405020304" pitchFamily="18" charset="0"/>
                <a:sym typeface="+mn-ea"/>
              </a:rPr>
              <a:t>TÌM HIỂU CÁC BƯỚC ĐO THỜI GIAN</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219200" y="838200"/>
            <a:ext cx="7327900" cy="2229219"/>
            <a:chOff x="6995864" y="2010110"/>
            <a:chExt cx="7505044" cy="2971939"/>
          </a:xfrm>
        </p:grpSpPr>
        <p:sp>
          <p:nvSpPr>
            <p:cNvPr id="18" name="文本框 17"/>
            <p:cNvSpPr txBox="1"/>
            <p:nvPr/>
          </p:nvSpPr>
          <p:spPr>
            <a:xfrm>
              <a:off x="7017737" y="2010110"/>
              <a:ext cx="7483171" cy="69587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Đo</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thời</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gian</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bằng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đồng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hồ</a:t>
              </a:r>
            </a:p>
          </p:txBody>
        </p:sp>
        <p:sp>
          <p:nvSpPr>
            <p:cNvPr id="19" name="文本框 18"/>
            <p:cNvSpPr txBox="1"/>
            <p:nvPr/>
          </p:nvSpPr>
          <p:spPr>
            <a:xfrm>
              <a:off x="6995864" y="2562563"/>
              <a:ext cx="7197393" cy="2419486"/>
            </a:xfrm>
            <a:prstGeom prst="rect">
              <a:avLst/>
            </a:prstGeom>
            <a:noFill/>
          </p:spPr>
          <p:txBody>
            <a:bodyPr wrap="square" rtlCol="0">
              <a:spAutoFit/>
            </a:bodyPr>
            <a:lstStyle/>
            <a:p>
              <a:pPr algn="l">
                <a:buFont typeface="Arial" panose="020B0604020202020204" pitchFamily="34" charset="0"/>
                <a:buChar char="•"/>
              </a:pPr>
              <a:r>
                <a:rPr lang="en-US" sz="2800" b="0" i="0" dirty="0">
                  <a:solidFill>
                    <a:schemeClr val="tx1"/>
                  </a:solidFill>
                  <a:effectLst/>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Thực hiện đo lần lượt thời gian di chuyển của </a:t>
              </a:r>
              <a:r>
                <a:rPr lang="en-US" altLang="vi-VN" sz="2800" b="0" i="0" dirty="0">
                  <a:solidFill>
                    <a:schemeClr val="tx1"/>
                  </a:solidFill>
                  <a:effectLst/>
                  <a:latin typeface="Times New Roman" panose="02020603050405020304" pitchFamily="18" charset="0"/>
                  <a:cs typeface="Times New Roman" panose="02020603050405020304" pitchFamily="18" charset="0"/>
                </a:rPr>
                <a:t>2 thành viên trong gia đinh em</a:t>
              </a:r>
              <a:r>
                <a:rPr lang="vi-VN" sz="2800" b="0" i="0" dirty="0">
                  <a:solidFill>
                    <a:schemeClr val="tx1"/>
                  </a:solidFill>
                  <a:effectLst/>
                  <a:latin typeface="Times New Roman" panose="02020603050405020304" pitchFamily="18" charset="0"/>
                  <a:cs typeface="Times New Roman" panose="02020603050405020304" pitchFamily="18" charset="0"/>
                </a:rPr>
                <a:t>  khi đi từ </a:t>
              </a:r>
              <a:r>
                <a:rPr lang="en-US" altLang="vi-VN" sz="2800" b="0" i="0" dirty="0">
                  <a:solidFill>
                    <a:schemeClr val="tx1"/>
                  </a:solidFill>
                  <a:effectLst/>
                  <a:latin typeface="Times New Roman" panose="02020603050405020304" pitchFamily="18" charset="0"/>
                  <a:cs typeface="Times New Roman" panose="02020603050405020304" pitchFamily="18" charset="0"/>
                </a:rPr>
                <a:t>cửa </a:t>
              </a:r>
              <a:r>
                <a:rPr lang="vi-VN" sz="2800" b="0" i="0" dirty="0">
                  <a:solidFill>
                    <a:schemeClr val="tx1"/>
                  </a:solidFill>
                  <a:effectLst/>
                  <a:latin typeface="Times New Roman" panose="02020603050405020304" pitchFamily="18" charset="0"/>
                  <a:cs typeface="Times New Roman" panose="02020603050405020304" pitchFamily="18" charset="0"/>
                </a:rPr>
                <a:t> tới </a:t>
              </a:r>
              <a:r>
                <a:rPr lang="en-US" altLang="vi-VN" sz="2800" b="0" i="0" dirty="0">
                  <a:solidFill>
                    <a:schemeClr val="tx1"/>
                  </a:solidFill>
                  <a:effectLst/>
                  <a:latin typeface="Times New Roman" panose="02020603050405020304" pitchFamily="18" charset="0"/>
                  <a:cs typeface="Times New Roman" panose="02020603050405020304" pitchFamily="18" charset="0"/>
                </a:rPr>
                <a:t>hết phòng em đang ngồi học</a:t>
              </a:r>
              <a:r>
                <a:rPr lang="vi-VN" sz="2800" b="0" i="0" dirty="0">
                  <a:solidFill>
                    <a:schemeClr val="tx1"/>
                  </a:solidFill>
                  <a:effectLst/>
                  <a:latin typeface="Times New Roman" panose="02020603050405020304" pitchFamily="18" charset="0"/>
                  <a:cs typeface="Times New Roman" panose="02020603050405020304" pitchFamily="18" charset="0"/>
                </a:rPr>
                <a:t>. Hoàn thành theo mẫu bảng 6.1.</a:t>
              </a:r>
            </a:p>
          </p:txBody>
        </p:sp>
      </p:grpSp>
      <p:sp>
        <p:nvSpPr>
          <p:cNvPr id="12" name="Text Box 1"/>
          <p:cNvSpPr txBox="1"/>
          <p:nvPr/>
        </p:nvSpPr>
        <p:spPr>
          <a:xfrm>
            <a:off x="609600" y="304641"/>
            <a:ext cx="4773930"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p>
        </p:txBody>
      </p:sp>
      <p:pic>
        <p:nvPicPr>
          <p:cNvPr id="4" name="Picture 3"/>
          <p:cNvPicPr>
            <a:picLocks noChangeAspect="1"/>
          </p:cNvPicPr>
          <p:nvPr/>
        </p:nvPicPr>
        <p:blipFill rotWithShape="1">
          <a:blip r:embed="rId2"/>
          <a:srcRect l="13895" t="35767" r="16541" b="11017"/>
          <a:stretch>
            <a:fillRect/>
          </a:stretch>
        </p:blipFill>
        <p:spPr>
          <a:xfrm>
            <a:off x="684530" y="3217545"/>
            <a:ext cx="7907020" cy="3227070"/>
          </a:xfrm>
          <a:prstGeom prst="rect">
            <a:avLst/>
          </a:prstGeom>
        </p:spPr>
      </p:pic>
      <p:sp>
        <p:nvSpPr>
          <p:cNvPr id="7" name="Rounded Rectangle 6">
            <a:hlinkClick r:id="rId3" action="ppaction://hlinkfile"/>
          </p:cNvPr>
          <p:cNvSpPr/>
          <p:nvPr/>
        </p:nvSpPr>
        <p:spPr>
          <a:xfrm>
            <a:off x="76200" y="1259379"/>
            <a:ext cx="1066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3:00</a:t>
            </a:r>
            <a:endParaRPr lang="vi-VN" dirty="0"/>
          </a:p>
        </p:txBody>
      </p:sp>
    </p:spTree>
    <p:extLst>
      <p:ext uri="{BB962C8B-B14F-4D97-AF65-F5344CB8AC3E}">
        <p14:creationId xmlns:p14="http://schemas.microsoft.com/office/powerpoint/2010/main" val="65945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62000" y="990600"/>
            <a:ext cx="6649085" cy="1997246"/>
            <a:chOff x="6995864" y="2010110"/>
            <a:chExt cx="8865672" cy="1798270"/>
          </a:xfrm>
        </p:grpSpPr>
        <p:sp>
          <p:nvSpPr>
            <p:cNvPr id="18" name="文本框 17"/>
            <p:cNvSpPr txBox="1"/>
            <p:nvPr/>
          </p:nvSpPr>
          <p:spPr>
            <a:xfrm>
              <a:off x="7017878" y="2010110"/>
              <a:ext cx="8843658" cy="4699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Ước</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lượng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thời</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gian</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và</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lựa</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chọn</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đồng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hồ</a:t>
              </a:r>
            </a:p>
          </p:txBody>
        </p:sp>
        <p:sp>
          <p:nvSpPr>
            <p:cNvPr id="19" name="文本框 18"/>
            <p:cNvSpPr txBox="1"/>
            <p:nvPr/>
          </p:nvSpPr>
          <p:spPr>
            <a:xfrm>
              <a:off x="6995864" y="2562563"/>
              <a:ext cx="7197393" cy="1245817"/>
            </a:xfrm>
            <a:prstGeom prst="rect">
              <a:avLst/>
            </a:prstGeom>
            <a:noFill/>
          </p:spPr>
          <p:txBody>
            <a:bodyPr wrap="square" rtlCol="0">
              <a:spAutoFit/>
            </a:bodyPr>
            <a:lstStyle/>
            <a:p>
              <a:pPr algn="l">
                <a:buFont typeface="Arial" panose="020B0604020202020204" pitchFamily="34" charset="0"/>
                <a:buChar char="•"/>
              </a:pPr>
              <a:r>
                <a:rPr lang="en-US" sz="2800" b="0" i="0" dirty="0" err="1">
                  <a:solidFill>
                    <a:schemeClr val="tx1"/>
                  </a:solidFill>
                  <a:effectLst/>
                  <a:latin typeface="Times New Roman" panose="02020603050405020304" pitchFamily="18" charset="0"/>
                  <a:cs typeface="Times New Roman" panose="02020603050405020304" pitchFamily="18" charset="0"/>
                </a:rPr>
                <a:t>Để</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xác</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định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thời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gian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vận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động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viên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chạy</a:t>
              </a:r>
              <a:r>
                <a:rPr lang="en-US" sz="2800" b="0" i="0" dirty="0">
                  <a:solidFill>
                    <a:schemeClr val="tx1"/>
                  </a:solidFill>
                  <a:effectLst/>
                  <a:latin typeface="Times New Roman" panose="02020603050405020304" pitchFamily="18" charset="0"/>
                  <a:cs typeface="Times New Roman" panose="02020603050405020304" pitchFamily="18" charset="0"/>
                </a:rPr>
                <a:t> 800m ta </a:t>
              </a:r>
              <a:r>
                <a:rPr lang="en-US" sz="2800" b="0" i="0" dirty="0" err="1">
                  <a:solidFill>
                    <a:schemeClr val="tx1"/>
                  </a:solidFill>
                  <a:effectLst/>
                  <a:latin typeface="Times New Roman" panose="02020603050405020304" pitchFamily="18" charset="0"/>
                  <a:cs typeface="Times New Roman" panose="02020603050405020304" pitchFamily="18" charset="0"/>
                </a:rPr>
                <a:t>nên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dùng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loại</a:t>
              </a:r>
              <a:r>
                <a:rPr lang="en-US" sz="2800" b="0" i="0" dirty="0">
                  <a:solidFill>
                    <a:schemeClr val="tx1"/>
                  </a:solidFill>
                  <a:effectLst/>
                  <a:latin typeface="Times New Roman" panose="02020603050405020304" pitchFamily="18" charset="0"/>
                  <a:cs typeface="Times New Roman" panose="02020603050405020304" pitchFamily="18" charset="0"/>
                </a:rPr>
                <a:t> đồng </a:t>
              </a:r>
              <a:r>
                <a:rPr lang="en-US" sz="2800" b="0" i="0" dirty="0" err="1">
                  <a:solidFill>
                    <a:schemeClr val="tx1"/>
                  </a:solidFill>
                  <a:effectLst/>
                  <a:latin typeface="Times New Roman" panose="02020603050405020304" pitchFamily="18" charset="0"/>
                  <a:cs typeface="Times New Roman" panose="02020603050405020304" pitchFamily="18" charset="0"/>
                </a:rPr>
                <a:t>hồ</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nào</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Vì</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sao</a:t>
              </a:r>
              <a:r>
                <a:rPr lang="en-US" sz="2800" b="0" i="0" dirty="0">
                  <a:solidFill>
                    <a:schemeClr val="tx1"/>
                  </a:solidFill>
                  <a:effectLst/>
                  <a:latin typeface="Times New Roman" panose="02020603050405020304" pitchFamily="18" charset="0"/>
                  <a:cs typeface="Times New Roman" panose="02020603050405020304" pitchFamily="18" charset="0"/>
                </a:rPr>
                <a:t>? </a:t>
              </a:r>
            </a:p>
          </p:txBody>
        </p:sp>
      </p:grpSp>
      <p:sp>
        <p:nvSpPr>
          <p:cNvPr id="12" name="Text Box 1"/>
          <p:cNvSpPr txBox="1"/>
          <p:nvPr/>
        </p:nvSpPr>
        <p:spPr>
          <a:xfrm>
            <a:off x="1219200" y="304641"/>
            <a:ext cx="4198620" cy="52197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gian</a:t>
            </a:r>
          </a:p>
        </p:txBody>
      </p:sp>
      <p:grpSp>
        <p:nvGrpSpPr>
          <p:cNvPr id="9" name="组合 19"/>
          <p:cNvGrpSpPr/>
          <p:nvPr/>
        </p:nvGrpSpPr>
        <p:grpSpPr>
          <a:xfrm>
            <a:off x="1600200" y="3139440"/>
            <a:ext cx="7333615" cy="3042033"/>
            <a:chOff x="5008184" y="2075298"/>
            <a:chExt cx="7260040" cy="4055391"/>
          </a:xfrm>
        </p:grpSpPr>
        <p:sp>
          <p:nvSpPr>
            <p:cNvPr id="13" name="文本框 20"/>
            <p:cNvSpPr txBox="1"/>
            <p:nvPr/>
          </p:nvSpPr>
          <p:spPr>
            <a:xfrm>
              <a:off x="5008188" y="2075298"/>
              <a:ext cx="2699641" cy="695848"/>
            </a:xfrm>
            <a:prstGeom prst="rect">
              <a:avLst/>
            </a:prstGeom>
            <a:noFill/>
          </p:spPr>
          <p:txBody>
            <a:bodyPr wrap="square" rtlCol="0">
              <a:spAutoFit/>
            </a:bodyPr>
            <a:lstStyle/>
            <a:p>
              <a:pPr algn="r"/>
              <a:r>
                <a:rPr lang="en-US" sz="2800" b="1" dirty="0">
                  <a:solidFill>
                    <a:srgbClr val="FF0000"/>
                  </a:solidFill>
                  <a:latin typeface="Times New Roman" panose="02020603050405020304" pitchFamily="18" charset="0"/>
                  <a:cs typeface="Times New Roman" panose="02020603050405020304" pitchFamily="18" charset="0"/>
                  <a:sym typeface="+mn-lt"/>
                </a:rPr>
                <a:t>TRẢ LỜI</a:t>
              </a:r>
            </a:p>
          </p:txBody>
        </p:sp>
        <p:sp>
          <p:nvSpPr>
            <p:cNvPr id="14" name="文本框 21"/>
            <p:cNvSpPr txBox="1"/>
            <p:nvPr/>
          </p:nvSpPr>
          <p:spPr>
            <a:xfrm>
              <a:off x="5008184" y="2562563"/>
              <a:ext cx="7260040" cy="3568126"/>
            </a:xfrm>
            <a:prstGeom prst="rect">
              <a:avLst/>
            </a:prstGeom>
            <a:noFill/>
          </p:spPr>
          <p:txBody>
            <a:bodyPr wrap="square" rtlCol="0">
              <a:spAutoFit/>
            </a:bodyPr>
            <a:lstStyle/>
            <a:p>
              <a:pPr algn="just">
                <a:buFont typeface="Arial" panose="020B0604020202020204" pitchFamily="34" charset="0"/>
                <a:buChar char="•"/>
              </a:pPr>
              <a:r>
                <a:rPr lang="vi-VN" sz="2800" b="1" i="1"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Dùng đồng hồ bấm giây để đo thời gian. Vì khoảng thời gian các vận động viên chạy 800m chỉ trong vòng 2,3 phút, phù hợp với chức năng của loại đồng hồ này là được dùng để tính thời gian ở những đơn vị nhỏ hơn giây, giúp đo được thành tích vận động viên chính xác.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04800" y="609600"/>
            <a:ext cx="7090410" cy="310769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srgbClr val="7030A0"/>
                </a:solidFill>
                <a:latin typeface="Times New Roman" panose="02020603050405020304" pitchFamily="18" charset="0"/>
                <a:cs typeface="Times New Roman" panose="02020603050405020304" pitchFamily="18" charset="0"/>
                <a:sym typeface="+mn-lt"/>
              </a:rPr>
              <a:t>Ước</a:t>
            </a:r>
            <a:r>
              <a:rPr lang="en-US" sz="2800" dirty="0">
                <a:solidFill>
                  <a:srgbClr val="7030A0"/>
                </a:solidFill>
                <a:latin typeface="Times New Roman" panose="02020603050405020304" pitchFamily="18" charset="0"/>
                <a:cs typeface="Times New Roman" panose="02020603050405020304" pitchFamily="18" charset="0"/>
                <a:sym typeface="+mn-lt"/>
              </a:rPr>
              <a:t> </a:t>
            </a:r>
            <a:r>
              <a:rPr lang="en-US" sz="2800" dirty="0" err="1">
                <a:solidFill>
                  <a:srgbClr val="7030A0"/>
                </a:solidFill>
                <a:latin typeface="Times New Roman" panose="02020603050405020304" pitchFamily="18" charset="0"/>
                <a:cs typeface="Times New Roman" panose="02020603050405020304" pitchFamily="18" charset="0"/>
                <a:sym typeface="+mn-lt"/>
              </a:rPr>
              <a:t>lượng</a:t>
            </a:r>
            <a:r>
              <a:rPr lang="en-US" sz="2800" dirty="0">
                <a:solidFill>
                  <a:srgbClr val="7030A0"/>
                </a:solidFill>
                <a:latin typeface="Times New Roman" panose="02020603050405020304" pitchFamily="18" charset="0"/>
                <a:cs typeface="Times New Roman" panose="02020603050405020304" pitchFamily="18" charset="0"/>
                <a:sym typeface="+mn-lt"/>
              </a:rPr>
              <a:t> </a:t>
            </a:r>
            <a:r>
              <a:rPr lang="en-US" sz="2800" dirty="0" err="1">
                <a:solidFill>
                  <a:srgbClr val="7030A0"/>
                </a:solidFill>
                <a:latin typeface="Times New Roman" panose="02020603050405020304" pitchFamily="18" charset="0"/>
                <a:cs typeface="Times New Roman" panose="02020603050405020304" pitchFamily="18" charset="0"/>
                <a:sym typeface="+mn-lt"/>
              </a:rPr>
              <a:t>thời</a:t>
            </a:r>
            <a:r>
              <a:rPr lang="en-US" sz="2800" dirty="0">
                <a:solidFill>
                  <a:srgbClr val="7030A0"/>
                </a:solidFill>
                <a:latin typeface="Times New Roman" panose="02020603050405020304" pitchFamily="18" charset="0"/>
                <a:cs typeface="Times New Roman" panose="02020603050405020304" pitchFamily="18" charset="0"/>
                <a:sym typeface="+mn-lt"/>
              </a:rPr>
              <a:t> </a:t>
            </a:r>
            <a:r>
              <a:rPr lang="en-US" sz="2800" dirty="0" err="1">
                <a:solidFill>
                  <a:srgbClr val="7030A0"/>
                </a:solidFill>
                <a:latin typeface="Times New Roman" panose="02020603050405020304" pitchFamily="18" charset="0"/>
                <a:cs typeface="Times New Roman" panose="02020603050405020304" pitchFamily="18" charset="0"/>
                <a:sym typeface="+mn-lt"/>
              </a:rPr>
              <a:t>gian</a:t>
            </a:r>
            <a:r>
              <a:rPr lang="en-US" sz="2800" dirty="0">
                <a:solidFill>
                  <a:srgbClr val="7030A0"/>
                </a:solidFill>
                <a:latin typeface="Times New Roman" panose="02020603050405020304" pitchFamily="18" charset="0"/>
                <a:cs typeface="Times New Roman" panose="02020603050405020304" pitchFamily="18" charset="0"/>
                <a:sym typeface="+mn-lt"/>
              </a:rPr>
              <a:t> </a:t>
            </a:r>
            <a:r>
              <a:rPr lang="en-US" sz="2800" dirty="0" err="1">
                <a:solidFill>
                  <a:srgbClr val="7030A0"/>
                </a:solidFill>
                <a:latin typeface="Times New Roman" panose="02020603050405020304" pitchFamily="18" charset="0"/>
                <a:cs typeface="Times New Roman" panose="02020603050405020304" pitchFamily="18" charset="0"/>
                <a:sym typeface="+mn-lt"/>
              </a:rPr>
              <a:t>và</a:t>
            </a:r>
            <a:r>
              <a:rPr lang="en-US" sz="2800" dirty="0">
                <a:solidFill>
                  <a:srgbClr val="7030A0"/>
                </a:solidFill>
                <a:latin typeface="Times New Roman" panose="02020603050405020304" pitchFamily="18" charset="0"/>
                <a:cs typeface="Times New Roman" panose="02020603050405020304" pitchFamily="18" charset="0"/>
                <a:sym typeface="+mn-lt"/>
              </a:rPr>
              <a:t> </a:t>
            </a:r>
            <a:r>
              <a:rPr lang="en-US" sz="2800" dirty="0" err="1">
                <a:solidFill>
                  <a:srgbClr val="7030A0"/>
                </a:solidFill>
                <a:latin typeface="Times New Roman" panose="02020603050405020304" pitchFamily="18" charset="0"/>
                <a:cs typeface="Times New Roman" panose="02020603050405020304" pitchFamily="18" charset="0"/>
                <a:sym typeface="+mn-lt"/>
              </a:rPr>
              <a:t>lựa</a:t>
            </a:r>
            <a:r>
              <a:rPr lang="en-US" sz="2800" dirty="0">
                <a:solidFill>
                  <a:srgbClr val="7030A0"/>
                </a:solidFill>
                <a:latin typeface="Times New Roman" panose="02020603050405020304" pitchFamily="18" charset="0"/>
                <a:cs typeface="Times New Roman" panose="02020603050405020304" pitchFamily="18" charset="0"/>
                <a:sym typeface="+mn-lt"/>
              </a:rPr>
              <a:t> </a:t>
            </a:r>
            <a:r>
              <a:rPr lang="en-US" sz="2800" dirty="0" err="1">
                <a:solidFill>
                  <a:srgbClr val="7030A0"/>
                </a:solidFill>
                <a:latin typeface="Times New Roman" panose="02020603050405020304" pitchFamily="18" charset="0"/>
                <a:cs typeface="Times New Roman" panose="02020603050405020304" pitchFamily="18" charset="0"/>
                <a:sym typeface="+mn-lt"/>
              </a:rPr>
              <a:t>chọn</a:t>
            </a:r>
            <a:r>
              <a:rPr lang="en-US" sz="2800" dirty="0">
                <a:solidFill>
                  <a:srgbClr val="7030A0"/>
                </a:solidFill>
                <a:latin typeface="Times New Roman" panose="02020603050405020304" pitchFamily="18" charset="0"/>
                <a:cs typeface="Times New Roman" panose="02020603050405020304" pitchFamily="18" charset="0"/>
                <a:sym typeface="+mn-lt"/>
              </a:rPr>
              <a:t> đồng </a:t>
            </a:r>
            <a:r>
              <a:rPr lang="en-US" sz="2800" dirty="0" err="1">
                <a:solidFill>
                  <a:srgbClr val="7030A0"/>
                </a:solidFill>
                <a:latin typeface="Times New Roman" panose="02020603050405020304" pitchFamily="18" charset="0"/>
                <a:cs typeface="Times New Roman" panose="02020603050405020304" pitchFamily="18" charset="0"/>
                <a:sym typeface="+mn-lt"/>
              </a:rPr>
              <a:t>hồ</a:t>
            </a:r>
          </a:p>
          <a:p>
            <a:pPr marL="457200" indent="-457200">
              <a:buFont typeface="Wingdings" panose="05000000000000000000" pitchFamily="2" charset="2"/>
              <a:buChar char="Ø"/>
            </a:pPr>
            <a:endParaRPr lang="en-US" sz="2800" dirty="0" err="1">
              <a:solidFill>
                <a:srgbClr val="7030A0"/>
              </a:solidFill>
              <a:latin typeface="Times New Roman" panose="02020603050405020304" pitchFamily="18" charset="0"/>
              <a:cs typeface="Times New Roman" panose="02020603050405020304" pitchFamily="18" charset="0"/>
              <a:sym typeface="+mn-lt"/>
            </a:endParaRPr>
          </a:p>
          <a:p>
            <a:pPr marL="457200" indent="-457200">
              <a:buFont typeface="Wingdings" panose="05000000000000000000" pitchFamily="2" charset="2"/>
              <a:buChar char="Ø"/>
            </a:pPr>
            <a:endParaRPr lang="en-US" sz="2800" dirty="0" err="1">
              <a:solidFill>
                <a:srgbClr val="7030A0"/>
              </a:solidFill>
              <a:latin typeface="Times New Roman" panose="02020603050405020304" pitchFamily="18" charset="0"/>
              <a:cs typeface="Times New Roman" panose="02020603050405020304" pitchFamily="18" charset="0"/>
              <a:sym typeface="+mn-lt"/>
            </a:endParaRPr>
          </a:p>
          <a:p>
            <a:pPr marL="457200" indent="-457200">
              <a:buFont typeface="Wingdings" panose="05000000000000000000" pitchFamily="2" charset="2"/>
              <a:buChar char="Ø"/>
            </a:pPr>
            <a:endParaRPr lang="en-US" sz="2800" dirty="0" err="1">
              <a:solidFill>
                <a:srgbClr val="7030A0"/>
              </a:solidFill>
              <a:latin typeface="Times New Roman" panose="02020603050405020304" pitchFamily="18" charset="0"/>
              <a:cs typeface="Times New Roman" panose="02020603050405020304" pitchFamily="18" charset="0"/>
              <a:sym typeface="+mn-lt"/>
            </a:endParaRPr>
          </a:p>
          <a:p>
            <a:pPr marL="457200" indent="-457200">
              <a:buFont typeface="Wingdings" panose="05000000000000000000" pitchFamily="2" charset="2"/>
              <a:buChar char="Ø"/>
            </a:pPr>
            <a:endParaRPr lang="en-US" sz="2800" dirty="0" err="1">
              <a:solidFill>
                <a:srgbClr val="7030A0"/>
              </a:solidFill>
              <a:latin typeface="Times New Roman" panose="02020603050405020304" pitchFamily="18" charset="0"/>
              <a:cs typeface="Times New Roman" panose="02020603050405020304" pitchFamily="18" charset="0"/>
              <a:sym typeface="+mn-lt"/>
            </a:endParaRPr>
          </a:p>
          <a:p>
            <a:pPr marL="457200" indent="-457200">
              <a:buFont typeface="Wingdings" panose="05000000000000000000" pitchFamily="2" charset="2"/>
              <a:buChar char="Ø"/>
            </a:pPr>
            <a:endParaRPr lang="en-US" sz="2800" dirty="0" err="1">
              <a:solidFill>
                <a:srgbClr val="7030A0"/>
              </a:solidFill>
              <a:latin typeface="Times New Roman" panose="02020603050405020304" pitchFamily="18" charset="0"/>
              <a:cs typeface="Times New Roman" panose="02020603050405020304" pitchFamily="18" charset="0"/>
              <a:sym typeface="+mn-lt"/>
            </a:endParaRPr>
          </a:p>
          <a:p>
            <a:pPr marL="457200" indent="-457200">
              <a:buFont typeface="Wingdings" panose="05000000000000000000" pitchFamily="2" charset="2"/>
              <a:buChar char="Ø"/>
            </a:pPr>
            <a:endParaRPr lang="en-US" sz="2800" dirty="0" err="1">
              <a:solidFill>
                <a:srgbClr val="7030A0"/>
              </a:solidFill>
              <a:latin typeface="Times New Roman" panose="02020603050405020304" pitchFamily="18" charset="0"/>
              <a:cs typeface="Times New Roman" panose="02020603050405020304" pitchFamily="18" charset="0"/>
              <a:sym typeface="+mn-lt"/>
            </a:endParaRPr>
          </a:p>
        </p:txBody>
      </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7080704" y="4828007"/>
            <a:ext cx="3217176" cy="1185296"/>
          </a:xfrm>
          <a:prstGeom prst="rect">
            <a:avLst/>
          </a:prstGeom>
        </p:spPr>
      </p:pic>
      <p:sp>
        <p:nvSpPr>
          <p:cNvPr id="12" name="Text Box 1"/>
          <p:cNvSpPr txBox="1"/>
          <p:nvPr/>
        </p:nvSpPr>
        <p:spPr>
          <a:xfrm>
            <a:off x="304800" y="152241"/>
            <a:ext cx="4198620" cy="52197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gian</a:t>
            </a:r>
          </a:p>
        </p:txBody>
      </p:sp>
      <p:grpSp>
        <p:nvGrpSpPr>
          <p:cNvPr id="9" name="组合 19"/>
          <p:cNvGrpSpPr/>
          <p:nvPr/>
        </p:nvGrpSpPr>
        <p:grpSpPr>
          <a:xfrm>
            <a:off x="2057313" y="3809790"/>
            <a:ext cx="6316980" cy="1906270"/>
            <a:chOff x="4963296" y="1866177"/>
            <a:chExt cx="8171496" cy="2541694"/>
          </a:xfrm>
        </p:grpSpPr>
        <p:sp>
          <p:nvSpPr>
            <p:cNvPr id="13" name="文本框 20"/>
            <p:cNvSpPr txBox="1"/>
            <p:nvPr/>
          </p:nvSpPr>
          <p:spPr>
            <a:xfrm>
              <a:off x="4963296" y="1866177"/>
              <a:ext cx="2699641" cy="695960"/>
            </a:xfrm>
            <a:prstGeom prst="rect">
              <a:avLst/>
            </a:prstGeom>
            <a:noFill/>
          </p:spPr>
          <p:txBody>
            <a:bodyPr wrap="square" rtlCol="0">
              <a:spAutoFit/>
            </a:bodyPr>
            <a:lstStyle/>
            <a:p>
              <a:pPr algn="r"/>
              <a:r>
                <a:rPr lang="en-US" sz="2800" dirty="0">
                  <a:solidFill>
                    <a:srgbClr val="FF0000"/>
                  </a:solidFill>
                  <a:latin typeface="Times New Roman" panose="02020603050405020304" pitchFamily="18" charset="0"/>
                  <a:cs typeface="Times New Roman" panose="02020603050405020304" pitchFamily="18" charset="0"/>
                  <a:sym typeface="+mn-lt"/>
                </a:rPr>
                <a:t>TRẢ LỜI</a:t>
              </a:r>
            </a:p>
          </p:txBody>
        </p:sp>
        <p:sp>
          <p:nvSpPr>
            <p:cNvPr id="14" name="文本框 21"/>
            <p:cNvSpPr txBox="1"/>
            <p:nvPr/>
          </p:nvSpPr>
          <p:spPr>
            <a:xfrm>
              <a:off x="5008474" y="2562984"/>
              <a:ext cx="8126318" cy="1844887"/>
            </a:xfrm>
            <a:prstGeom prst="rect">
              <a:avLst/>
            </a:prstGeom>
            <a:noFill/>
          </p:spPr>
          <p:txBody>
            <a:bodyPr wrap="square" rtlCol="0">
              <a:spAutoFit/>
            </a:bodyPr>
            <a:lstStyle/>
            <a:p>
              <a:pPr algn="just"/>
              <a:r>
                <a:rPr lang="en-US" sz="2800" b="1" i="1"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T</a:t>
              </a:r>
              <a:r>
                <a:rPr lang="vi-VN" sz="2800" b="1" i="1"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rong trường hợp này nên lựa chọn đồng hồ bấm giây hoặc có thể dùng đồng hồ điện tử</a:t>
              </a:r>
            </a:p>
          </p:txBody>
        </p:sp>
      </p:grpSp>
      <p:sp>
        <p:nvSpPr>
          <p:cNvPr id="2" name="文本框 18"/>
          <p:cNvSpPr txBox="1"/>
          <p:nvPr/>
        </p:nvSpPr>
        <p:spPr>
          <a:xfrm>
            <a:off x="883920" y="1600200"/>
            <a:ext cx="7205980" cy="1383665"/>
          </a:xfrm>
          <a:prstGeom prst="rect">
            <a:avLst/>
          </a:prstGeom>
          <a:noFill/>
        </p:spPr>
        <p:txBody>
          <a:bodyPr wrap="square" rtlCol="0">
            <a:spAutoFit/>
          </a:bodyPr>
          <a:lstStyle/>
          <a:p>
            <a:pPr algn="l">
              <a:buFont typeface="Arial" panose="020B0604020202020204" pitchFamily="34" charset="0"/>
              <a:buChar char="•"/>
            </a:pPr>
            <a:r>
              <a:rPr lang="vi-VN" sz="2800" b="0" i="0" dirty="0">
                <a:solidFill>
                  <a:schemeClr val="tx1"/>
                </a:solidFill>
                <a:effectLst/>
                <a:latin typeface="Times New Roman" panose="02020603050405020304" pitchFamily="18" charset="0"/>
                <a:cs typeface="Times New Roman" panose="02020603050405020304" pitchFamily="18" charset="0"/>
              </a:rPr>
              <a:t>Hãy ước lượng thời gian đi từ cuối lớp học tới bục giảng và lựa chọn đồng hồ phù hợp để đo khoảng thời gian đó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50209" y="1295625"/>
            <a:ext cx="5628783" cy="2229170"/>
            <a:chOff x="6995864" y="2010110"/>
            <a:chExt cx="7505044" cy="2972226"/>
          </a:xfrm>
        </p:grpSpPr>
        <p:sp>
          <p:nvSpPr>
            <p:cNvPr id="18" name="文本框 17"/>
            <p:cNvSpPr txBox="1"/>
            <p:nvPr/>
          </p:nvSpPr>
          <p:spPr>
            <a:xfrm>
              <a:off x="7017737" y="2010110"/>
              <a:ext cx="7483171" cy="69596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Sử</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dụng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đồng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hồ</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đúng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cách</a:t>
              </a:r>
            </a:p>
          </p:txBody>
        </p:sp>
        <p:sp>
          <p:nvSpPr>
            <p:cNvPr id="19" name="文本框 18"/>
            <p:cNvSpPr txBox="1"/>
            <p:nvPr/>
          </p:nvSpPr>
          <p:spPr>
            <a:xfrm>
              <a:off x="6995864" y="2562563"/>
              <a:ext cx="7197393" cy="2419773"/>
            </a:xfrm>
            <a:prstGeom prst="rect">
              <a:avLst/>
            </a:prstGeom>
            <a:noFill/>
          </p:spPr>
          <p:txBody>
            <a:bodyPr wrap="square" rtlCol="0">
              <a:spAutoFit/>
            </a:bodyPr>
            <a:lstStyle/>
            <a:p>
              <a:pPr algn="l">
                <a:buFont typeface="Arial" panose="020B0604020202020204" pitchFamily="34" charset="0"/>
                <a:buChar char="•"/>
              </a:pPr>
              <a:r>
                <a:rPr lang="vi-VN" sz="2800" b="0" i="0" dirty="0">
                  <a:solidFill>
                    <a:schemeClr val="tx1"/>
                  </a:solidFill>
                  <a:effectLst/>
                  <a:latin typeface="Times New Roman" panose="02020603050405020304" pitchFamily="18" charset="0"/>
                  <a:cs typeface="Times New Roman" panose="02020603050405020304" pitchFamily="18" charset="0"/>
                </a:rPr>
                <a:t>Em hãy quan sát hình 6.2 và cho biết cách hiệu chỉnh đồng hồ ở hình nào thì thuận tiện hơn khi thực hiện phép đo thời gian</a:t>
              </a:r>
            </a:p>
          </p:txBody>
        </p:sp>
      </p:grpSp>
      <p:sp>
        <p:nvSpPr>
          <p:cNvPr id="12" name="Text Box 1"/>
          <p:cNvSpPr txBox="1"/>
          <p:nvPr/>
        </p:nvSpPr>
        <p:spPr>
          <a:xfrm>
            <a:off x="914400" y="304641"/>
            <a:ext cx="4198620" cy="52197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gian</a:t>
            </a:r>
          </a:p>
        </p:txBody>
      </p:sp>
      <p:grpSp>
        <p:nvGrpSpPr>
          <p:cNvPr id="9" name="组合 19"/>
          <p:cNvGrpSpPr/>
          <p:nvPr/>
        </p:nvGrpSpPr>
        <p:grpSpPr>
          <a:xfrm>
            <a:off x="4343400" y="3803015"/>
            <a:ext cx="4442460" cy="1986556"/>
            <a:chOff x="6311085" y="1872103"/>
            <a:chExt cx="5957137" cy="2275102"/>
          </a:xfrm>
        </p:grpSpPr>
        <p:sp>
          <p:nvSpPr>
            <p:cNvPr id="13" name="文本框 20"/>
            <p:cNvSpPr txBox="1"/>
            <p:nvPr/>
          </p:nvSpPr>
          <p:spPr>
            <a:xfrm>
              <a:off x="6311085" y="1872103"/>
              <a:ext cx="4217030" cy="597786"/>
            </a:xfrm>
            <a:prstGeom prst="rect">
              <a:avLst/>
            </a:prstGeom>
            <a:noFill/>
          </p:spPr>
          <p:txBody>
            <a:bodyPr wrap="square" rtlCol="0">
              <a:spAutoFit/>
            </a:bodyPr>
            <a:lstStyle/>
            <a:p>
              <a:pPr algn="r"/>
              <a:r>
                <a:rPr lang="en-US" sz="2800" dirty="0">
                  <a:solidFill>
                    <a:srgbClr val="FF0000"/>
                  </a:solidFill>
                  <a:latin typeface="Times New Roman" panose="02020603050405020304" pitchFamily="18" charset="0"/>
                  <a:cs typeface="Times New Roman" panose="02020603050405020304" pitchFamily="18" charset="0"/>
                  <a:sym typeface="+mn-lt"/>
                </a:rPr>
                <a:t>TRẢ LỜI</a:t>
              </a:r>
            </a:p>
          </p:txBody>
        </p:sp>
        <p:sp>
          <p:nvSpPr>
            <p:cNvPr id="14" name="文本框 21"/>
            <p:cNvSpPr txBox="1"/>
            <p:nvPr/>
          </p:nvSpPr>
          <p:spPr>
            <a:xfrm>
              <a:off x="6469061" y="2562563"/>
              <a:ext cx="5799161" cy="1584642"/>
            </a:xfrm>
            <a:prstGeom prst="rect">
              <a:avLst/>
            </a:prstGeom>
            <a:noFill/>
          </p:spPr>
          <p:txBody>
            <a:bodyPr wrap="square" rtlCol="0">
              <a:spAutoFit/>
            </a:bodyPr>
            <a:lstStyle/>
            <a:p>
              <a:pPr algn="l">
                <a:buFont typeface="Arial" panose="020B0604020202020204" pitchFamily="34" charset="0"/>
                <a:buChar char="•"/>
              </a:pPr>
              <a:r>
                <a:rPr lang="vi-VN" sz="2800" b="0" i="1"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Cách hiệu chỉnh đồng hồ ở hình 6.2a </a:t>
              </a:r>
              <a:r>
                <a:rPr lang="vi-VN" sz="2800"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đúng</a:t>
              </a:r>
              <a:r>
                <a:rPr lang="vi-VN" sz="2800" b="0" i="1" dirty="0" smtClean="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a:t>
              </a:r>
              <a:r>
                <a:rPr lang="vi-VN" sz="2800" b="0" i="1"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hơn khi thực hiện phép đo thời gian</a:t>
              </a:r>
              <a:r>
                <a:rPr lang="en-US" sz="2800" b="0" i="1"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a:t>
              </a:r>
            </a:p>
          </p:txBody>
        </p:sp>
      </p:grpSp>
      <p:pic>
        <p:nvPicPr>
          <p:cNvPr id="3" name="Picture 2"/>
          <p:cNvPicPr>
            <a:picLocks noChangeAspect="1"/>
          </p:cNvPicPr>
          <p:nvPr/>
        </p:nvPicPr>
        <p:blipFill rotWithShape="1">
          <a:blip r:embed="rId2"/>
          <a:srcRect l="6395" t="41003" r="45921" b="15009"/>
          <a:stretch>
            <a:fillRect/>
          </a:stretch>
        </p:blipFill>
        <p:spPr>
          <a:xfrm>
            <a:off x="533400" y="3962400"/>
            <a:ext cx="2880360" cy="1793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512543" y="3020161"/>
            <a:ext cx="5990757"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1371289" y="1067025"/>
            <a:ext cx="6603365" cy="1798320"/>
            <a:chOff x="6995864" y="2010110"/>
            <a:chExt cx="8804487" cy="2397759"/>
          </a:xfrm>
        </p:grpSpPr>
        <p:sp>
          <p:nvSpPr>
            <p:cNvPr id="18" name="文本框 17"/>
            <p:cNvSpPr txBox="1"/>
            <p:nvPr/>
          </p:nvSpPr>
          <p:spPr>
            <a:xfrm>
              <a:off x="7017737" y="2010110"/>
              <a:ext cx="7483171" cy="69596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Sử</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dụng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đồng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hồ</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đúng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cách</a:t>
              </a:r>
            </a:p>
          </p:txBody>
        </p:sp>
        <p:sp>
          <p:nvSpPr>
            <p:cNvPr id="19" name="文本框 18"/>
            <p:cNvSpPr txBox="1"/>
            <p:nvPr/>
          </p:nvSpPr>
          <p:spPr>
            <a:xfrm>
              <a:off x="6995864" y="2562983"/>
              <a:ext cx="8804487" cy="1844886"/>
            </a:xfrm>
            <a:prstGeom prst="rect">
              <a:avLst/>
            </a:prstGeom>
            <a:noFill/>
          </p:spPr>
          <p:txBody>
            <a:bodyPr wrap="square" rtlCol="0">
              <a:spAutoFit/>
            </a:bodyPr>
            <a:lstStyle/>
            <a:p>
              <a:pPr algn="l">
                <a:buFont typeface="Arial" panose="020B0604020202020204" pitchFamily="34" charset="0"/>
                <a:buChar char="•"/>
              </a:pPr>
              <a:r>
                <a:rPr lang="vi-VN" sz="2800" b="0" i="0" dirty="0">
                  <a:solidFill>
                    <a:schemeClr val="tx1"/>
                  </a:solidFill>
                  <a:effectLst/>
                  <a:latin typeface="Times New Roman" panose="02020603050405020304" pitchFamily="18" charset="0"/>
                  <a:cs typeface="Times New Roman" panose="02020603050405020304" pitchFamily="18" charset="0"/>
                </a:rPr>
                <a:t>Quan sát hình 6.4 và cho biết số chỉ của đồng hồ ở mỗi trường hợp là bao nhiêu? (Biết ĐCNN của đồng hồ này là 1s)</a:t>
              </a:r>
            </a:p>
          </p:txBody>
        </p:sp>
      </p:grpSp>
      <p:sp>
        <p:nvSpPr>
          <p:cNvPr id="12" name="Text Box 1"/>
          <p:cNvSpPr txBox="1"/>
          <p:nvPr/>
        </p:nvSpPr>
        <p:spPr>
          <a:xfrm>
            <a:off x="1143000" y="293211"/>
            <a:ext cx="4773930"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p>
        </p:txBody>
      </p:sp>
      <p:grpSp>
        <p:nvGrpSpPr>
          <p:cNvPr id="9" name="组合 19"/>
          <p:cNvGrpSpPr/>
          <p:nvPr/>
        </p:nvGrpSpPr>
        <p:grpSpPr>
          <a:xfrm>
            <a:off x="5081905" y="3352800"/>
            <a:ext cx="3755390" cy="1825372"/>
            <a:chOff x="7540930" y="1973703"/>
            <a:chExt cx="4727292" cy="2433489"/>
          </a:xfrm>
        </p:grpSpPr>
        <p:sp>
          <p:nvSpPr>
            <p:cNvPr id="13" name="文本框 20"/>
            <p:cNvSpPr txBox="1"/>
            <p:nvPr/>
          </p:nvSpPr>
          <p:spPr>
            <a:xfrm>
              <a:off x="7540930" y="1973703"/>
              <a:ext cx="2699641" cy="551950"/>
            </a:xfrm>
            <a:prstGeom prst="rect">
              <a:avLst/>
            </a:prstGeom>
            <a:noFill/>
          </p:spPr>
          <p:txBody>
            <a:bodyPr wrap="square" rtlCol="0">
              <a:spAutoFit/>
            </a:bodyPr>
            <a:lstStyle/>
            <a:p>
              <a:pPr algn="ctr"/>
              <a:r>
                <a:rPr lang="en-US" sz="2100" b="1" dirty="0">
                  <a:solidFill>
                    <a:srgbClr val="FF0000"/>
                  </a:solidFill>
                  <a:cs typeface="+mn-ea"/>
                  <a:sym typeface="+mn-lt"/>
                </a:rPr>
                <a:t>TRẢ LỜI</a:t>
              </a:r>
            </a:p>
          </p:txBody>
        </p:sp>
        <p:sp>
          <p:nvSpPr>
            <p:cNvPr id="14" name="文本框 21"/>
            <p:cNvSpPr txBox="1"/>
            <p:nvPr/>
          </p:nvSpPr>
          <p:spPr>
            <a:xfrm>
              <a:off x="7541267" y="2562563"/>
              <a:ext cx="4726955" cy="1844629"/>
            </a:xfrm>
            <a:prstGeom prst="rect">
              <a:avLst/>
            </a:prstGeom>
            <a:noFill/>
          </p:spPr>
          <p:txBody>
            <a:bodyPr wrap="square" rtlCol="0">
              <a:spAutoFit/>
            </a:bodyPr>
            <a:lstStyle/>
            <a:p>
              <a:pPr algn="l">
                <a:buFont typeface="Arial" panose="020B0604020202020204" pitchFamily="34" charset="0"/>
                <a:buChar char="•"/>
              </a:pPr>
              <a:r>
                <a:rPr lang="en-US" sz="1350" b="0" i="0" dirty="0">
                  <a:solidFill>
                    <a:srgbClr val="76757A"/>
                  </a:solidFill>
                  <a:effectLst/>
                  <a:latin typeface="-apple-system"/>
                </a:rPr>
                <a:t>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Số</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chỉ</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đồng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hồ</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ở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hình</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6.4a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là</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5s, ở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hình</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6.4b </a:t>
              </a:r>
              <a:r>
                <a:rPr lang="en-US" sz="2800" b="0" i="0" dirty="0" err="1">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là</a:t>
              </a:r>
              <a:r>
                <a:rPr lang="en-US" sz="2800" b="0" i="0" dirty="0">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 5s</a:t>
              </a:r>
            </a:p>
          </p:txBody>
        </p:sp>
      </p:grpSp>
      <p:pic>
        <p:nvPicPr>
          <p:cNvPr id="3" name="Picture 2"/>
          <p:cNvPicPr>
            <a:picLocks noChangeAspect="1"/>
          </p:cNvPicPr>
          <p:nvPr/>
        </p:nvPicPr>
        <p:blipFill rotWithShape="1">
          <a:blip r:embed="rId2"/>
          <a:srcRect l="6074" t="42022" r="41008" b="8696"/>
          <a:stretch>
            <a:fillRect/>
          </a:stretch>
        </p:blipFill>
        <p:spPr>
          <a:xfrm>
            <a:off x="469232" y="3111902"/>
            <a:ext cx="4331369" cy="2269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Sample Pictures\vyr1375621170.jpg"/>
          <p:cNvPicPr>
            <a:picLocks noChangeAspect="1"/>
          </p:cNvPicPr>
          <p:nvPr/>
        </p:nvPicPr>
        <p:blipFill>
          <a:blip r:embed="rId2">
            <a:lum bright="22000"/>
          </a:blip>
          <a:stretch>
            <a:fillRect/>
          </a:stretch>
        </p:blipFill>
        <p:spPr>
          <a:xfrm>
            <a:off x="0" y="0"/>
            <a:ext cx="9144000" cy="6718300"/>
          </a:xfrm>
          <a:prstGeom prst="rect">
            <a:avLst/>
          </a:prstGeom>
          <a:noFill/>
          <a:ln w="9525">
            <a:noFill/>
          </a:ln>
        </p:spPr>
      </p:pic>
      <p:sp>
        <p:nvSpPr>
          <p:cNvPr id="3075" name="Footer Placeholder 1"/>
          <p:cNvSpPr txBox="1">
            <a:spLocks noGrp="1"/>
          </p:cNvSpPr>
          <p:nvPr>
            <p:ph type="ftr" sz="quarter" idx="11"/>
          </p:nvPr>
        </p:nvSpPr>
        <p:spPr/>
        <p:txBody>
          <a:bodyPr anchor="b" anchorCtr="0"/>
          <a:lstStyle>
            <a:lvl1pPr marL="0" lvl="0" indent="0" algn="ctr"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defRPr>
            </a:lvl1pPr>
            <a:lvl2pPr marL="457200" lvl="1"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2pPr>
            <a:lvl3pPr marL="914400" lvl="2"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3pPr>
            <a:lvl4pPr marL="1371600" lvl="3"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4pPr>
            <a:lvl5pPr marL="1828800" lvl="4"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5pPr>
          </a:lstStyle>
          <a:p>
            <a:pPr lvl="0" eaLnBrk="1" hangingPunct="1"/>
            <a:endParaRPr sz="1050" dirty="0">
              <a:latin typeface="Arial" panose="020B0604020202020204" pitchFamily="34" charset="0"/>
            </a:endParaRPr>
          </a:p>
          <a:p>
            <a:pPr lvl="0" eaLnBrk="1" hangingPunct="1"/>
            <a:r>
              <a:rPr sz="1050" dirty="0">
                <a:latin typeface="Arial" panose="020B0604020202020204" pitchFamily="34" charset="0"/>
              </a:rPr>
              <a:t>clc</a:t>
            </a:r>
          </a:p>
        </p:txBody>
      </p:sp>
      <p:sp>
        <p:nvSpPr>
          <p:cNvPr id="3079" name="WordArt 2"/>
          <p:cNvSpPr>
            <a:spLocks noTextEdit="1"/>
          </p:cNvSpPr>
          <p:nvPr/>
        </p:nvSpPr>
        <p:spPr>
          <a:xfrm>
            <a:off x="838359" y="1706086"/>
            <a:ext cx="7386161" cy="1257300"/>
          </a:xfrm>
          <a:prstGeom prst="rect">
            <a:avLst/>
          </a:prstGeom>
        </p:spPr>
        <p:txBody>
          <a:bodyPr wrap="none" fromWordArt="1">
            <a:prstTxWarp prst="textDeflate">
              <a:avLst>
                <a:gd name="adj" fmla="val 26227"/>
              </a:avLst>
            </a:prstTxWarp>
            <a:normAutofit/>
          </a:bodyPr>
          <a:lstStyle/>
          <a:p>
            <a:pPr algn="ctr" eaLnBrk="0" hangingPunct="0"/>
            <a:r>
              <a:rPr lang="en-US" sz="2700" b="1">
                <a:ln w="9525" cap="flat" cmpd="sng">
                  <a:solidFill>
                    <a:srgbClr val="FF66FF"/>
                  </a:solidFill>
                  <a:prstDash val="solid"/>
                  <a:headEnd type="none" w="med" len="med"/>
                  <a:tailEnd type="none" w="med" len="med"/>
                </a:ln>
                <a:gradFill>
                  <a:gsLst>
                    <a:gs pos="0">
                      <a:srgbClr val="7B32B2"/>
                    </a:gs>
                    <a:gs pos="100000">
                      <a:srgbClr val="401A5D"/>
                    </a:gs>
                  </a:gsLst>
                  <a:lin scaled="0"/>
                </a:gradFill>
                <a:latin typeface="Times New Roman" panose="02020603050405020304" pitchFamily="18" charset="0"/>
                <a:ea typeface="Times New Roman" panose="02020603050405020304" pitchFamily="18" charset="0"/>
              </a:rPr>
              <a:t>KHOA HỌC TỰ NHIÊN 6</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0"/>
            <a:ext cx="891540" cy="76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204075" cy="4269740"/>
          </a:xfrm>
        </p:spPr>
        <p:txBody>
          <a:bodyPr>
            <a:noAutofit/>
          </a:bodyPr>
          <a:lstStyle/>
          <a:p>
            <a:pPr marL="0" indent="0" algn="just">
              <a:lnSpc>
                <a:spcPct val="120000"/>
              </a:lnSpc>
              <a:spcBef>
                <a:spcPts val="0"/>
              </a:spcBef>
              <a:buNone/>
            </a:pP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Khi</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thời</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gian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của</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một</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hoạt</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động</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ta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cần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a:t>
            </a:r>
          </a:p>
          <a:p>
            <a:pPr algn="just">
              <a:lnSpc>
                <a:spcPct val="120000"/>
              </a:lnSpc>
              <a:spcBef>
                <a:spcPts val="0"/>
              </a:spcBef>
              <a:buFont typeface="Wingdings" panose="05000000000000000000" pitchFamily="2" charset="2"/>
              <a:buChar char="ü"/>
            </a:pPr>
            <a:r>
              <a:rPr lang="vi-VN" sz="2800" dirty="0"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B1:Ư</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ớc</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lượng</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khoảng</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thời</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gian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cần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a:t>
            </a:r>
          </a:p>
          <a:p>
            <a:pPr algn="just">
              <a:lnSpc>
                <a:spcPct val="120000"/>
              </a:lnSpc>
              <a:spcBef>
                <a:spcPts val="0"/>
              </a:spcBef>
              <a:buFont typeface="Wingdings" panose="05000000000000000000" pitchFamily="2" charset="2"/>
              <a:buChar char="ü"/>
            </a:pPr>
            <a:r>
              <a:rPr lang="en-US" sz="2800" dirty="0" err="1"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B2:Chọn</a:t>
            </a:r>
            <a:r>
              <a:rPr lang="en-US" sz="2800" dirty="0"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đồng</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hồ</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phù</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hợp</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a:t>
            </a:r>
          </a:p>
          <a:p>
            <a:pPr algn="just">
              <a:lnSpc>
                <a:spcPct val="120000"/>
              </a:lnSpc>
              <a:spcBef>
                <a:spcPts val="0"/>
              </a:spcBef>
              <a:buFont typeface="Wingdings" panose="05000000000000000000" pitchFamily="2" charset="2"/>
              <a:buChar char="ü"/>
            </a:pPr>
            <a:r>
              <a:rPr lang="en-US" sz="2800" dirty="0" err="1"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B3:Hiệu</a:t>
            </a:r>
            <a:r>
              <a:rPr lang="en-US" sz="2800" dirty="0"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chỉnh</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đồng</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hồ</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đúng</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cách</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trước</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khi</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nếu</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có</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a:t>
            </a:r>
          </a:p>
          <a:p>
            <a:pPr algn="just">
              <a:lnSpc>
                <a:spcPct val="120000"/>
              </a:lnSpc>
              <a:spcBef>
                <a:spcPts val="0"/>
              </a:spcBef>
              <a:buFont typeface="Wingdings" panose="05000000000000000000" pitchFamily="2" charset="2"/>
              <a:buChar char="ü"/>
            </a:pPr>
            <a:r>
              <a:rPr lang="en-US" sz="2800" dirty="0" err="1"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B4:Thực</a:t>
            </a:r>
            <a:r>
              <a:rPr lang="en-US" sz="2800" dirty="0"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hiện</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đo</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thời</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gian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bằng</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đồng</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hồ</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a:t>
            </a:r>
          </a:p>
          <a:p>
            <a:pPr algn="just">
              <a:lnSpc>
                <a:spcPct val="134000"/>
              </a:lnSpc>
              <a:spcBef>
                <a:spcPts val="0"/>
              </a:spcBef>
              <a:buFont typeface="Wingdings" panose="05000000000000000000" pitchFamily="2" charset="2"/>
              <a:buChar char="ü"/>
            </a:pPr>
            <a:r>
              <a:rPr lang="en-US" sz="2800" dirty="0" err="1"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B5:Đọc</a:t>
            </a:r>
            <a:r>
              <a:rPr lang="en-US" sz="2800" dirty="0" smtClean="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và</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ghi</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kết</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quả</a:t>
            </a:r>
            <a:r>
              <a:rPr lang="en-US" sz="2800" dirty="0">
                <a:solidFill>
                  <a:srgbClr val="FF0000"/>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đúng</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cách</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theo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vạch</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chia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gần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nhất</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và</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theo</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a:t>
            </a:r>
            <a:r>
              <a:rPr lang="en-US" sz="2800" dirty="0" err="1">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ĐCNN</a:t>
            </a:r>
            <a:r>
              <a:rPr lang="en-US" sz="2800" dirty="0">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a:t>
            </a:r>
          </a:p>
        </p:txBody>
      </p:sp>
      <p:sp>
        <p:nvSpPr>
          <p:cNvPr id="7" name="TextBox 6"/>
          <p:cNvSpPr txBox="1"/>
          <p:nvPr/>
        </p:nvSpPr>
        <p:spPr>
          <a:xfrm>
            <a:off x="152400" y="262530"/>
            <a:ext cx="9144000" cy="506730"/>
          </a:xfrm>
          <a:prstGeom prst="rect">
            <a:avLst/>
          </a:prstGeom>
          <a:noFill/>
        </p:spPr>
        <p:txBody>
          <a:bodyPr wrap="square" rtlCol="0">
            <a:spAutoFit/>
          </a:bodyPr>
          <a:lstStyle/>
          <a:p>
            <a:pPr algn="ctr"/>
            <a:r>
              <a:rPr lang="en-US" sz="2700" b="1">
                <a:solidFill>
                  <a:srgbClr val="C00000"/>
                </a:solidFill>
                <a:latin typeface="Times New Roman" panose="02020603050405020304" pitchFamily="18" charset="0"/>
                <a:cs typeface="Times New Roman" panose="02020603050405020304" pitchFamily="18" charset="0"/>
              </a:rPr>
              <a:t>CÁC BƯỚC ĐO THỜI GIAN BẰNG ĐỒNG HỒ</a:t>
            </a:r>
          </a:p>
        </p:txBody>
      </p:sp>
      <p:pic>
        <p:nvPicPr>
          <p:cNvPr id="8" name="Graphic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2400" y="631781"/>
            <a:ext cx="960120" cy="96012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9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219200" y="838200"/>
            <a:ext cx="7327900" cy="2353381"/>
            <a:chOff x="6995864" y="2010110"/>
            <a:chExt cx="7505044" cy="3137468"/>
          </a:xfrm>
        </p:grpSpPr>
        <p:sp>
          <p:nvSpPr>
            <p:cNvPr id="18" name="文本框 17"/>
            <p:cNvSpPr txBox="1"/>
            <p:nvPr/>
          </p:nvSpPr>
          <p:spPr>
            <a:xfrm>
              <a:off x="7017737" y="2010110"/>
              <a:ext cx="7483171" cy="69587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Đo</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thời</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gian</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bằng</a:t>
              </a:r>
              <a:r>
                <a:rPr lang="en-US" sz="28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 đồng </a:t>
              </a:r>
              <a:r>
                <a:rPr lang="en-US" sz="28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hồ</a:t>
              </a:r>
            </a:p>
          </p:txBody>
        </p:sp>
        <p:sp>
          <p:nvSpPr>
            <p:cNvPr id="19" name="文本框 18"/>
            <p:cNvSpPr txBox="1"/>
            <p:nvPr/>
          </p:nvSpPr>
          <p:spPr>
            <a:xfrm>
              <a:off x="6995864" y="2562563"/>
              <a:ext cx="7197393" cy="2585015"/>
            </a:xfrm>
            <a:prstGeom prst="rect">
              <a:avLst/>
            </a:prstGeom>
            <a:noFill/>
          </p:spPr>
          <p:txBody>
            <a:bodyPr wrap="square" rtlCol="0">
              <a:spAutoFit/>
            </a:bodyPr>
            <a:lstStyle/>
            <a:p>
              <a:pPr algn="l">
                <a:buFont typeface="Arial" panose="020B0604020202020204" pitchFamily="34" charset="0"/>
                <a:buChar char="•"/>
              </a:pPr>
              <a:r>
                <a:rPr lang="en-US" sz="2400" b="0" i="0" dirty="0">
                  <a:solidFill>
                    <a:schemeClr val="tx1"/>
                  </a:solidFill>
                  <a:effectLst/>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Thực hiện </a:t>
              </a:r>
              <a:r>
                <a:rPr lang="vi-VN" sz="2400" b="0" i="0" dirty="0" smtClean="0">
                  <a:solidFill>
                    <a:schemeClr val="tx1"/>
                  </a:solidFill>
                  <a:effectLst/>
                  <a:latin typeface="Times New Roman" panose="02020603050405020304" pitchFamily="18" charset="0"/>
                  <a:cs typeface="Times New Roman" panose="02020603050405020304" pitchFamily="18" charset="0"/>
                </a:rPr>
                <a:t>đo lại  </a:t>
              </a:r>
              <a:r>
                <a:rPr lang="vi-VN" sz="2400" b="0" i="0" dirty="0">
                  <a:solidFill>
                    <a:schemeClr val="tx1"/>
                  </a:solidFill>
                  <a:effectLst/>
                  <a:latin typeface="Times New Roman" panose="02020603050405020304" pitchFamily="18" charset="0"/>
                  <a:cs typeface="Times New Roman" panose="02020603050405020304" pitchFamily="18" charset="0"/>
                </a:rPr>
                <a:t>lần lượt thời gian di chuyển của </a:t>
              </a:r>
              <a:r>
                <a:rPr lang="en-US" altLang="vi-VN" sz="2400" b="0" i="0" dirty="0">
                  <a:solidFill>
                    <a:schemeClr val="tx1"/>
                  </a:solidFill>
                  <a:effectLst/>
                  <a:latin typeface="Times New Roman" panose="02020603050405020304" pitchFamily="18" charset="0"/>
                  <a:cs typeface="Times New Roman" panose="02020603050405020304" pitchFamily="18" charset="0"/>
                </a:rPr>
                <a:t>2 thành viên trong gia đinh em</a:t>
              </a:r>
              <a:r>
                <a:rPr lang="vi-VN" sz="2400" b="0" i="0" dirty="0">
                  <a:solidFill>
                    <a:schemeClr val="tx1"/>
                  </a:solidFill>
                  <a:effectLst/>
                  <a:latin typeface="Times New Roman" panose="02020603050405020304" pitchFamily="18" charset="0"/>
                  <a:cs typeface="Times New Roman" panose="02020603050405020304" pitchFamily="18" charset="0"/>
                </a:rPr>
                <a:t>  khi đi từ </a:t>
              </a:r>
              <a:r>
                <a:rPr lang="en-US" altLang="vi-VN" sz="2400" b="0" i="0" dirty="0">
                  <a:solidFill>
                    <a:schemeClr val="tx1"/>
                  </a:solidFill>
                  <a:effectLst/>
                  <a:latin typeface="Times New Roman" panose="02020603050405020304" pitchFamily="18" charset="0"/>
                  <a:cs typeface="Times New Roman" panose="02020603050405020304" pitchFamily="18" charset="0"/>
                </a:rPr>
                <a:t>cửa </a:t>
              </a:r>
              <a:r>
                <a:rPr lang="vi-VN" sz="2400" b="0" i="0" dirty="0">
                  <a:solidFill>
                    <a:schemeClr val="tx1"/>
                  </a:solidFill>
                  <a:effectLst/>
                  <a:latin typeface="Times New Roman" panose="02020603050405020304" pitchFamily="18" charset="0"/>
                  <a:cs typeface="Times New Roman" panose="02020603050405020304" pitchFamily="18" charset="0"/>
                </a:rPr>
                <a:t> tới </a:t>
              </a:r>
              <a:r>
                <a:rPr lang="en-US" altLang="vi-VN" sz="2400" b="0" i="0" dirty="0">
                  <a:solidFill>
                    <a:schemeClr val="tx1"/>
                  </a:solidFill>
                  <a:effectLst/>
                  <a:latin typeface="Times New Roman" panose="02020603050405020304" pitchFamily="18" charset="0"/>
                  <a:cs typeface="Times New Roman" panose="02020603050405020304" pitchFamily="18" charset="0"/>
                </a:rPr>
                <a:t>hết phòng em đang ngồi học</a:t>
              </a:r>
              <a:r>
                <a:rPr lang="vi-VN" sz="2400" b="0" i="0" dirty="0">
                  <a:solidFill>
                    <a:schemeClr val="tx1"/>
                  </a:solidFill>
                  <a:effectLst/>
                  <a:latin typeface="Times New Roman" panose="02020603050405020304" pitchFamily="18" charset="0"/>
                  <a:cs typeface="Times New Roman" panose="02020603050405020304" pitchFamily="18" charset="0"/>
                </a:rPr>
                <a:t>. Hoàn thành theo mẫu bảng </a:t>
              </a:r>
              <a:r>
                <a:rPr lang="vi-VN" sz="2400" b="0" i="0" dirty="0" smtClean="0">
                  <a:solidFill>
                    <a:schemeClr val="tx1"/>
                  </a:solidFill>
                  <a:effectLst/>
                  <a:latin typeface="Times New Roman" panose="02020603050405020304" pitchFamily="18" charset="0"/>
                  <a:cs typeface="Times New Roman" panose="02020603050405020304" pitchFamily="18" charset="0"/>
                </a:rPr>
                <a:t>6.1.Sau khi chúng ta biết cách đo , ghi nhận kết quả với lần đo trước đó, so sánh , giải thích</a:t>
              </a:r>
              <a:endParaRPr lang="vi-VN" sz="2400" b="0" i="0" dirty="0">
                <a:solidFill>
                  <a:schemeClr val="tx1"/>
                </a:solidFill>
                <a:effectLst/>
                <a:latin typeface="Times New Roman" panose="02020603050405020304" pitchFamily="18" charset="0"/>
                <a:cs typeface="Times New Roman" panose="02020603050405020304" pitchFamily="18" charset="0"/>
              </a:endParaRPr>
            </a:p>
          </p:txBody>
        </p:sp>
      </p:grpSp>
      <p:sp>
        <p:nvSpPr>
          <p:cNvPr id="12" name="Text Box 1"/>
          <p:cNvSpPr txBox="1"/>
          <p:nvPr/>
        </p:nvSpPr>
        <p:spPr>
          <a:xfrm>
            <a:off x="609600" y="304641"/>
            <a:ext cx="4773930"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p>
        </p:txBody>
      </p:sp>
      <p:pic>
        <p:nvPicPr>
          <p:cNvPr id="4" name="Picture 3"/>
          <p:cNvPicPr>
            <a:picLocks noChangeAspect="1"/>
          </p:cNvPicPr>
          <p:nvPr/>
        </p:nvPicPr>
        <p:blipFill rotWithShape="1">
          <a:blip r:embed="rId2"/>
          <a:srcRect l="13895" t="35767" r="16541" b="11017"/>
          <a:stretch>
            <a:fillRect/>
          </a:stretch>
        </p:blipFill>
        <p:spPr>
          <a:xfrm>
            <a:off x="588475" y="3276600"/>
            <a:ext cx="7907020" cy="3227070"/>
          </a:xfrm>
          <a:prstGeom prst="rect">
            <a:avLst/>
          </a:prstGeom>
        </p:spPr>
      </p:pic>
    </p:spTree>
    <p:extLst>
      <p:ext uri="{BB962C8B-B14F-4D97-AF65-F5344CB8AC3E}">
        <p14:creationId xmlns:p14="http://schemas.microsoft.com/office/powerpoint/2010/main" val="2063183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842" t="25263" r="21764" b="14807"/>
          <a:stretch>
            <a:fillRect/>
          </a:stretch>
        </p:blipFill>
        <p:spPr>
          <a:xfrm>
            <a:off x="381636" y="824850"/>
            <a:ext cx="8380728" cy="5193863"/>
          </a:xfrm>
          <a:prstGeom prst="rect">
            <a:avLst/>
          </a:prstGeom>
        </p:spPr>
      </p:pic>
      <p:pic>
        <p:nvPicPr>
          <p:cNvPr id="8" name="图片 10"/>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4283249">
            <a:off x="6966290" y="4751204"/>
            <a:ext cx="3217176" cy="1185296"/>
          </a:xfrm>
          <a:prstGeom prst="rect">
            <a:avLst/>
          </a:prstGeom>
        </p:spPr>
      </p:pic>
      <p:sp>
        <p:nvSpPr>
          <p:cNvPr id="5" name="Oval 4"/>
          <p:cNvSpPr/>
          <p:nvPr/>
        </p:nvSpPr>
        <p:spPr>
          <a:xfrm>
            <a:off x="4674871" y="1809750"/>
            <a:ext cx="300990" cy="2981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870485" y="3036971"/>
            <a:ext cx="300990" cy="2981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044650" y="5343851"/>
            <a:ext cx="687070" cy="645160"/>
          </a:xfrm>
          <a:prstGeom prst="rect">
            <a:avLst/>
          </a:prstGeom>
          <a:noFill/>
        </p:spPr>
        <p:txBody>
          <a:bodyPr wrap="none" rtlCol="0">
            <a:spAutoFit/>
          </a:bodyPr>
          <a:lstStyle/>
          <a:p>
            <a:pPr marL="342900" indent="-342900">
              <a:buFont typeface="Wingdings" panose="05000000000000000000" pitchFamily="2" charset="2"/>
              <a:buChar char="ü"/>
            </a:pPr>
            <a:r>
              <a:rPr lang="en-US" sz="3600" dirty="0">
                <a:solidFill>
                  <a:srgbClr val="C00000"/>
                </a:solidFill>
              </a:rPr>
              <a:t> </a:t>
            </a:r>
          </a:p>
        </p:txBody>
      </p:sp>
      <p:sp>
        <p:nvSpPr>
          <p:cNvPr id="13" name="TextBox 12"/>
          <p:cNvSpPr txBox="1"/>
          <p:nvPr/>
        </p:nvSpPr>
        <p:spPr>
          <a:xfrm>
            <a:off x="5553410" y="4708582"/>
            <a:ext cx="687070" cy="645160"/>
          </a:xfrm>
          <a:prstGeom prst="rect">
            <a:avLst/>
          </a:prstGeom>
          <a:noFill/>
        </p:spPr>
        <p:txBody>
          <a:bodyPr wrap="none" rtlCol="0">
            <a:spAutoFit/>
          </a:bodyPr>
          <a:lstStyle/>
          <a:p>
            <a:pPr marL="342900" indent="-342900">
              <a:buFont typeface="Wingdings" panose="05000000000000000000" pitchFamily="2" charset="2"/>
              <a:buChar char="ü"/>
            </a:pPr>
            <a:r>
              <a:rPr lang="en-US" sz="3600" dirty="0">
                <a:solidFill>
                  <a:srgbClr val="C00000"/>
                </a:solidFill>
              </a:rPr>
              <a:t> </a:t>
            </a:r>
          </a:p>
        </p:txBody>
      </p:sp>
      <p:sp>
        <p:nvSpPr>
          <p:cNvPr id="14" name="TextBox 13"/>
          <p:cNvSpPr txBox="1"/>
          <p:nvPr/>
        </p:nvSpPr>
        <p:spPr>
          <a:xfrm>
            <a:off x="7112702" y="5041862"/>
            <a:ext cx="687070" cy="645160"/>
          </a:xfrm>
          <a:prstGeom prst="rect">
            <a:avLst/>
          </a:prstGeom>
          <a:noFill/>
        </p:spPr>
        <p:txBody>
          <a:bodyPr wrap="none" rtlCol="0">
            <a:spAutoFit/>
          </a:bodyPr>
          <a:lstStyle/>
          <a:p>
            <a:pPr marL="342900" indent="-342900">
              <a:buFont typeface="Wingdings" panose="05000000000000000000" pitchFamily="2" charset="2"/>
              <a:buChar char="ü"/>
            </a:pPr>
            <a:r>
              <a:rPr lang="en-US" sz="3600" dirty="0">
                <a:solidFill>
                  <a:srgbClr val="C00000"/>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6"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2015" y="1447800"/>
            <a:ext cx="5885894" cy="4061534"/>
          </a:xfrm>
        </p:spPr>
        <p:txBody>
          <a:bodyPr>
            <a:normAutofit fontScale="92500" lnSpcReduction="10000"/>
          </a:bodyPr>
          <a:lstStyle/>
          <a:p>
            <a:pPr marL="514350" indent="-514350" algn="just">
              <a:lnSpc>
                <a:spcPct val="120000"/>
              </a:lnSpc>
              <a:spcBef>
                <a:spcPts val="0"/>
              </a:spcBef>
              <a:buAutoNum type="arabicPeriod"/>
            </a:pP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thức</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HS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làm</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việc</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cá</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nhân</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514350" indent="-514350" algn="just">
              <a:lnSpc>
                <a:spcPct val="120000"/>
              </a:lnSpc>
              <a:spcBef>
                <a:spcPts val="0"/>
              </a:spcBef>
              <a:buAutoNum type="arabicPeriod"/>
            </a:pP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vụ</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p>
          <a:p>
            <a:pPr marL="0" indent="0" algn="just">
              <a:lnSpc>
                <a:spcPct val="120000"/>
              </a:lnSpc>
              <a:spcBef>
                <a:spcPts val="0"/>
              </a:spcBef>
              <a:buNone/>
            </a:pP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CHẾ</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TẠO</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ĐỒNG</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HỒ</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MẶT</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TRỜI</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0" indent="0" algn="just">
              <a:lnSpc>
                <a:spcPct val="120000"/>
              </a:lnSpc>
              <a:spcBef>
                <a:spcPts val="0"/>
              </a:spcBef>
              <a:buNone/>
            </a:pPr>
            <a:r>
              <a:rPr lang="en-US" sz="2400" b="1" i="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Yêu</a:t>
            </a:r>
            <a:r>
              <a:rPr lang="en-US" sz="2400" b="1" i="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cầu</a:t>
            </a:r>
            <a:r>
              <a:rPr lang="en-US" sz="2400" b="1" i="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sản</a:t>
            </a:r>
            <a:r>
              <a:rPr lang="en-US" sz="2400" b="1" i="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phẩm</a:t>
            </a:r>
            <a:r>
              <a:rPr lang="en-US" sz="2400" b="1" i="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có</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thể</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xác</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định</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được</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điểm</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từ</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8h</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sáng</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đến</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15h</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chiều</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vào</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ngày</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nắng</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sự</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chênh</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so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với</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đồng</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hồ</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điện</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tử</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là</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&lt;15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0" indent="0" algn="just">
              <a:lnSpc>
                <a:spcPct val="120000"/>
              </a:lnSpc>
              <a:spcBef>
                <a:spcPts val="0"/>
              </a:spcBef>
              <a:buNone/>
            </a:pP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3. Link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tham</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khảo</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0" indent="0" algn="just">
              <a:lnSpc>
                <a:spcPct val="120000"/>
              </a:lnSpc>
              <a:spcBef>
                <a:spcPts val="0"/>
              </a:spcBef>
              <a:buNone/>
            </a:pPr>
            <a:r>
              <a:rPr lang="vi-VN" sz="2625" u="sng" dirty="0" smtClean="0">
                <a:solidFill>
                  <a:srgbClr val="0000FF"/>
                </a:solidFill>
                <a:effectLst/>
                <a:latin typeface="Calibri" panose="020F0502020204030204" charset="0"/>
                <a:ea typeface="Calibri" panose="020F0502020204030204" charset="0"/>
                <a:cs typeface="Arial" panose="020B0604020202020204" pitchFamily="34" charset="0"/>
                <a:hlinkClick r:id="rId2"/>
              </a:rPr>
              <a:t>Hướng dẫn làm đồng hồ mặt trời - Xchannel – YouTube</a:t>
            </a:r>
            <a:r>
              <a:rPr lang="en-US" sz="2625" u="sng" dirty="0" smtClean="0">
                <a:solidFill>
                  <a:srgbClr val="0000FF"/>
                </a:solidFill>
                <a:effectLst/>
                <a:latin typeface="Calibri" panose="020F0502020204030204" charset="0"/>
                <a:ea typeface="Calibri" panose="020F0502020204030204" charset="0"/>
                <a:cs typeface="Arial" panose="020B0604020202020204" pitchFamily="34" charset="0"/>
              </a:rPr>
              <a:t> </a:t>
            </a:r>
            <a:endParaRPr lang="en-US" sz="2625" dirty="0">
              <a:effectLst/>
              <a:latin typeface="Calibri" panose="020F0502020204030204" charset="0"/>
              <a:ea typeface="Calibri" panose="020F0502020204030204" charset="0"/>
              <a:cs typeface="Arial" panose="020B0604020202020204" pitchFamily="34" charset="0"/>
            </a:endParaRPr>
          </a:p>
        </p:txBody>
      </p:sp>
      <p:sp>
        <p:nvSpPr>
          <p:cNvPr id="7" name="TextBox 6"/>
          <p:cNvSpPr txBox="1"/>
          <p:nvPr/>
        </p:nvSpPr>
        <p:spPr>
          <a:xfrm>
            <a:off x="0" y="957855"/>
            <a:ext cx="9144000" cy="506730"/>
          </a:xfrm>
          <a:prstGeom prst="rect">
            <a:avLst/>
          </a:prstGeom>
          <a:noFill/>
        </p:spPr>
        <p:txBody>
          <a:bodyPr wrap="square" rtlCol="0">
            <a:spAutoFit/>
          </a:bodyPr>
          <a:lstStyle/>
          <a:p>
            <a:pPr algn="ctr"/>
            <a:r>
              <a:rPr lang="en-US" sz="2700">
                <a:gradFill>
                  <a:gsLst>
                    <a:gs pos="0">
                      <a:srgbClr val="7B32B2"/>
                    </a:gs>
                    <a:gs pos="100000">
                      <a:srgbClr val="401A5D"/>
                    </a:gs>
                  </a:gsLst>
                  <a:lin scaled="0"/>
                </a:gradFill>
                <a:latin typeface="A3.BoosterNextFYBlackRegular-Sa" panose="02000A03000000020004" pitchFamily="2" charset="0"/>
              </a:rPr>
              <a:t>NHIỆM VỤ VỀ NHÀ</a:t>
            </a:r>
          </a:p>
        </p:txBody>
      </p:sp>
      <p:pic>
        <p:nvPicPr>
          <p:cNvPr id="8" name="Graphic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2824" y="2105672"/>
            <a:ext cx="2433591" cy="2433591"/>
          </a:xfrm>
          <a:prstGeom prst="rect">
            <a:avLst/>
          </a:prstGeom>
        </p:spPr>
      </p:pic>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 y="228601"/>
            <a:ext cx="9144000" cy="5257800"/>
          </a:xfrm>
          <a:prstGeom prst="rect">
            <a:avLst/>
          </a:prstGeom>
        </p:spPr>
      </p:pic>
      <p:sp>
        <p:nvSpPr>
          <p:cNvPr id="3" name="Title 2"/>
          <p:cNvSpPr>
            <a:spLocks noGrp="1"/>
          </p:cNvSpPr>
          <p:nvPr>
            <p:ph type="title"/>
          </p:nvPr>
        </p:nvSpPr>
        <p:spPr>
          <a:xfrm>
            <a:off x="1219200" y="1371601"/>
            <a:ext cx="7086600" cy="2971800"/>
          </a:xfrm>
          <a:solidFill>
            <a:srgbClr val="92D050"/>
          </a:solidFill>
        </p:spPr>
        <p:txBody>
          <a:bodyPr>
            <a:normAutofit fontScale="90000"/>
          </a:bodyPr>
          <a:lstStyle/>
          <a:p>
            <a:pPr algn="ctr"/>
            <a:r>
              <a:rPr lang="vi-VN" dirty="0" smtClean="0"/>
              <a:t>  </a:t>
            </a:r>
            <a: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t>BUỔI HỌC KẾT THÚC           </a:t>
            </a:r>
            <a:b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t>CHÀO TẠM BIỆT</a:t>
            </a:r>
            <a:b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t>CHÚC CÁC BẠN HOÀN THÀNH TỐT BÀI TẬP VỀ NHÀ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89" y="1226275"/>
            <a:ext cx="4336869" cy="4268290"/>
          </a:xfrm>
          <a:prstGeom prst="rect">
            <a:avLst/>
          </a:prstGeom>
          <a:blipFill dpi="0" rotWithShape="1">
            <a:blip r:embed="rId2" cstate="print">
              <a:extLst>
                <a:ext uri="{28A0092B-C50C-407E-A947-70E740481C1C}">
                  <a14:useLocalDpi xmlns:a14="http://schemas.microsoft.com/office/drawing/2010/main" val="0"/>
                </a:ext>
              </a:extLst>
            </a:blip>
            <a:srcRect/>
            <a:stretch>
              <a:fillRect t="152" b="-17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4585058" y="1151165"/>
            <a:ext cx="4336869" cy="4480560"/>
          </a:xfrm>
          <a:prstGeom prst="rect">
            <a:avLst/>
          </a:prstGeom>
          <a:blipFill dpi="0" rotWithShape="1">
            <a:blip r:embed="rId3">
              <a:extLst>
                <a:ext uri="{28A0092B-C50C-407E-A947-70E740481C1C}">
                  <a14:useLocalDpi xmlns:a14="http://schemas.microsoft.com/office/drawing/2010/main" val="0"/>
                </a:ext>
              </a:extLst>
            </a:blip>
            <a:srcRect/>
            <a:stretch>
              <a:fillRect l="24699" t="1239" r="24699" b="8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Rounded Corners 5"/>
          <p:cNvSpPr/>
          <p:nvPr/>
        </p:nvSpPr>
        <p:spPr>
          <a:xfrm>
            <a:off x="0" y="34290"/>
            <a:ext cx="9030970" cy="6798945"/>
          </a:xfrm>
          <a:prstGeom prst="roundRect">
            <a:avLst>
              <a:gd name="adj" fmla="val 6372"/>
            </a:avLst>
          </a:prstGeom>
          <a:gradFill flip="none" rotWithShape="0">
            <a:gsLst>
              <a:gs pos="57000">
                <a:srgbClr val="B5C3D3">
                  <a:alpha val="73000"/>
                </a:srgbClr>
              </a:gs>
              <a:gs pos="98000">
                <a:schemeClr val="accent5">
                  <a:alpha val="80000"/>
                  <a:lumMod val="80000"/>
                  <a:lumOff val="20000"/>
                </a:schemeClr>
              </a:gs>
              <a:gs pos="2000">
                <a:schemeClr val="accent2">
                  <a:lumMod val="27000"/>
                  <a:lumOff val="73000"/>
                  <a:alpha val="85000"/>
                </a:schemeClr>
              </a:gs>
            </a:gsLst>
            <a:lin ang="0" scaled="1"/>
            <a:tileRect/>
          </a:gradFill>
          <a:ln>
            <a:gradFill flip="none" rotWithShape="1">
              <a:gsLst>
                <a:gs pos="0">
                  <a:schemeClr val="accent2">
                    <a:lumMod val="30000"/>
                    <a:lumOff val="70000"/>
                  </a:schemeClr>
                </a:gs>
                <a:gs pos="58000">
                  <a:schemeClr val="accent5">
                    <a:lumMod val="90000"/>
                  </a:schemeClr>
                </a:gs>
                <a:gs pos="100000">
                  <a:schemeClr val="accent5">
                    <a:alpha val="98000"/>
                    <a:lumMod val="40000"/>
                    <a:lumOff val="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矩形 8"/>
          <p:cNvSpPr/>
          <p:nvPr/>
        </p:nvSpPr>
        <p:spPr>
          <a:xfrm>
            <a:off x="595630" y="609600"/>
            <a:ext cx="8326120" cy="755650"/>
          </a:xfrm>
          <a:prstGeom prst="rect">
            <a:avLst/>
          </a:prstGeom>
        </p:spPr>
        <p:txBody>
          <a:bodyPr wrap="square">
            <a:spAutoFit/>
          </a:bodyPr>
          <a:lstStyle/>
          <a:p>
            <a:pPr>
              <a:lnSpc>
                <a:spcPct val="90000"/>
              </a:lnSpc>
            </a:pPr>
            <a:r>
              <a:rPr lang="en-US" sz="4800" b="1" spc="300" dirty="0">
                <a:solidFill>
                  <a:srgbClr val="FF0000"/>
                </a:solidFill>
                <a:latin typeface="Arial" panose="020B0604020202020204" pitchFamily="34" charset="0"/>
              </a:rPr>
              <a:t>BÀI </a:t>
            </a:r>
            <a:r>
              <a:rPr lang="en-US" sz="4800" b="1" spc="300" dirty="0" smtClean="0">
                <a:solidFill>
                  <a:srgbClr val="FF0000"/>
                </a:solidFill>
                <a:latin typeface="Arial" panose="020B0604020202020204" pitchFamily="34" charset="0"/>
              </a:rPr>
              <a:t>6: </a:t>
            </a:r>
            <a:r>
              <a:rPr lang="en-US" sz="4800" b="1" spc="300" dirty="0">
                <a:solidFill>
                  <a:srgbClr val="FF0000"/>
                </a:solidFill>
                <a:latin typeface="Arial" panose="020B0604020202020204" pitchFamily="34" charset="0"/>
              </a:rPr>
              <a:t>ĐO THỜI GIAN</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995" y="295383"/>
            <a:ext cx="8229600" cy="1143000"/>
          </a:xfrm>
        </p:spPr>
        <p:txBody>
          <a:bodyPr>
            <a:normAutofit fontScale="90000"/>
          </a:bodyPr>
          <a:lstStyle/>
          <a:p>
            <a:r>
              <a:rPr lang="vi-VN" dirty="0" smtClean="0"/>
              <a:t> Kiểm tra bài cũ:</a:t>
            </a:r>
            <a:br>
              <a:rPr lang="vi-VN" dirty="0" smtClean="0"/>
            </a:br>
            <a:r>
              <a:rPr lang="vi-VN" dirty="0" smtClean="0"/>
              <a:t>Bước khi đo khối lượng một vật</a:t>
            </a:r>
            <a:endParaRPr lang="vi-VN" dirty="0"/>
          </a:p>
        </p:txBody>
      </p:sp>
      <p:sp>
        <p:nvSpPr>
          <p:cNvPr id="5" name="TextBox 4"/>
          <p:cNvSpPr txBox="1"/>
          <p:nvPr/>
        </p:nvSpPr>
        <p:spPr>
          <a:xfrm>
            <a:off x="1294646" y="1371600"/>
            <a:ext cx="7391400" cy="4154984"/>
          </a:xfrm>
          <a:prstGeom prst="rect">
            <a:avLst/>
          </a:prstGeom>
          <a:solidFill>
            <a:schemeClr val="accent3">
              <a:lumMod val="20000"/>
              <a:lumOff val="80000"/>
            </a:schemeClr>
          </a:solidFill>
        </p:spPr>
        <p:txBody>
          <a:bodyPr wrap="square" rtlCol="0">
            <a:spAutoFit/>
          </a:bodyPr>
          <a:lstStyle/>
          <a:p>
            <a:r>
              <a:rPr lang="vi-VN" sz="2400" dirty="0" smtClean="0">
                <a:solidFill>
                  <a:srgbClr val="0000FF"/>
                </a:solidFill>
              </a:rPr>
              <a:t>Khi đo khối lượng một vật bằng cân ta cần thực hiện các bước sau:</a:t>
            </a:r>
          </a:p>
          <a:p>
            <a:r>
              <a:rPr lang="vi-VN" sz="2400" dirty="0" smtClean="0">
                <a:solidFill>
                  <a:srgbClr val="0000FF"/>
                </a:solidFill>
              </a:rPr>
              <a:t>-Bước 1: Ước lượng khối lượng cần đo</a:t>
            </a:r>
          </a:p>
          <a:p>
            <a:r>
              <a:rPr lang="vi-VN" sz="2400" dirty="0" smtClean="0">
                <a:solidFill>
                  <a:srgbClr val="0000FF"/>
                </a:solidFill>
              </a:rPr>
              <a:t>-Bước 2: Chọn giới hạn đo và độ chia nhỏ nhất phù hợp</a:t>
            </a:r>
          </a:p>
          <a:p>
            <a:r>
              <a:rPr lang="vi-VN" sz="2400" dirty="0" smtClean="0">
                <a:solidFill>
                  <a:srgbClr val="0000FF"/>
                </a:solidFill>
              </a:rPr>
              <a:t>-Bước 3: Hiệu chỉnh cân đúng cách trước khi đo</a:t>
            </a:r>
          </a:p>
          <a:p>
            <a:r>
              <a:rPr lang="vi-VN" sz="2400" dirty="0" smtClean="0">
                <a:solidFill>
                  <a:srgbClr val="0000FF"/>
                </a:solidFill>
              </a:rPr>
              <a:t>-Bước 4: Đặt vật lên cân hoặc treo vật vào móc cân</a:t>
            </a:r>
          </a:p>
          <a:p>
            <a:r>
              <a:rPr lang="vi-VN" sz="2400" dirty="0" smtClean="0">
                <a:solidFill>
                  <a:srgbClr val="0000FF"/>
                </a:solidFill>
              </a:rPr>
              <a:t>-Bước 5: Đọc và ghi kết quả mỗi lần đo theo vạch  chia gần nhất với đầu kim của cân.</a:t>
            </a:r>
          </a:p>
          <a:p>
            <a:pPr marL="285750" indent="-285750">
              <a:buFontTx/>
              <a:buChar char="-"/>
            </a:pPr>
            <a:endParaRPr lang="vi-VN" sz="2400" dirty="0">
              <a:solidFill>
                <a:srgbClr val="0000FF"/>
              </a:solidFill>
            </a:endParaRPr>
          </a:p>
        </p:txBody>
      </p:sp>
    </p:spTree>
    <p:extLst>
      <p:ext uri="{BB962C8B-B14F-4D97-AF65-F5344CB8AC3E}">
        <p14:creationId xmlns:p14="http://schemas.microsoft.com/office/powerpoint/2010/main" val="19669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20137" y="-416264"/>
            <a:ext cx="683855"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18646F6-A4A8-4746-8FEF-2ECDA34C04CC}"/>
              </a:ext>
            </a:extLst>
          </p:cNvPr>
          <p:cNvSpPr/>
          <p:nvPr/>
        </p:nvSpPr>
        <p:spPr>
          <a:xfrm rot="3480000">
            <a:off x="8026956" y="6130557"/>
            <a:ext cx="2481740"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5C0C2C-6133-4ABF-B7FF-5362E85855FE}"/>
              </a:ext>
            </a:extLst>
          </p:cNvPr>
          <p:cNvSpPr txBox="1"/>
          <p:nvPr/>
        </p:nvSpPr>
        <p:spPr>
          <a:xfrm>
            <a:off x="0" y="71995"/>
            <a:ext cx="9144000" cy="1200329"/>
          </a:xfrm>
          <a:prstGeom prst="rect">
            <a:avLst/>
          </a:prstGeom>
          <a:noFill/>
        </p:spPr>
        <p:txBody>
          <a:bodyPr wrap="square" rtlCol="0">
            <a:spAutoFit/>
          </a:bodyPr>
          <a:lstStyle/>
          <a:p>
            <a:pPr algn="ctr"/>
            <a:r>
              <a:rPr lang="en-US" sz="3600">
                <a:latin typeface="A3.BoosterNextFYBlackRegular-Sa" panose="02000A03000000020004" pitchFamily="2" charset="0"/>
              </a:rPr>
              <a:t>QUẢ TẠ/ LÔNG CHIM CHẠM SÀN TRƯỚC?</a:t>
            </a:r>
          </a:p>
        </p:txBody>
      </p:sp>
      <p:sp>
        <p:nvSpPr>
          <p:cNvPr id="7" name="Oval 6"/>
          <p:cNvSpPr/>
          <p:nvPr/>
        </p:nvSpPr>
        <p:spPr>
          <a:xfrm>
            <a:off x="1295400" y="1981200"/>
            <a:ext cx="1295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hlinkClick r:id="rId2" action="ppaction://hlinkfile"/>
              </a:rPr>
              <a:t>Clip</a:t>
            </a:r>
            <a:endParaRPr lang="vi-VN" dirty="0"/>
          </a:p>
        </p:txBody>
      </p:sp>
    </p:spTree>
    <p:extLst>
      <p:ext uri="{BB962C8B-B14F-4D97-AF65-F5344CB8AC3E}">
        <p14:creationId xmlns:p14="http://schemas.microsoft.com/office/powerpoint/2010/main" val="144695422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19200" y="2057400"/>
            <a:ext cx="7479665" cy="2861310"/>
          </a:xfrm>
          <a:prstGeom prst="rect">
            <a:avLst/>
          </a:prstGeom>
        </p:spPr>
        <p:txBody>
          <a:bodyPr wrap="square">
            <a:spAutoFit/>
          </a:bodyPr>
          <a:lstStyle/>
          <a:p>
            <a:pPr>
              <a:lnSpc>
                <a:spcPct val="250000"/>
              </a:lnSpc>
            </a:pPr>
            <a:r>
              <a:rPr lang="vi-VN" sz="3600" b="1" dirty="0">
                <a:solidFill>
                  <a:schemeClr val="accent1">
                    <a:lumMod val="50000"/>
                  </a:schemeClr>
                </a:solidFill>
                <a:latin typeface="Times New Roman" panose="02020603050405020304" pitchFamily="18" charset="0"/>
                <a:cs typeface="Times New Roman" panose="02020603050405020304" pitchFamily="18" charset="0"/>
              </a:rPr>
              <a:t>1. Đơn vị và dụng cụ đo thời gian</a:t>
            </a:r>
          </a:p>
          <a:p>
            <a:pPr>
              <a:lnSpc>
                <a:spcPct val="250000"/>
              </a:lnSpc>
            </a:pPr>
            <a:r>
              <a:rPr lang="en-US" sz="3600" b="1" dirty="0">
                <a:solidFill>
                  <a:schemeClr val="accent1">
                    <a:lumMod val="50000"/>
                  </a:schemeClr>
                </a:solidFill>
                <a:latin typeface="Times New Roman" panose="02020603050405020304" pitchFamily="18" charset="0"/>
                <a:cs typeface="Times New Roman" panose="02020603050405020304" pitchFamily="18" charset="0"/>
              </a:rPr>
              <a:t>2. </a:t>
            </a:r>
            <a:r>
              <a:rPr lang="en-US" sz="3600" b="1"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cs typeface="Times New Roman" panose="02020603050405020304" pitchFamily="18" charset="0"/>
              </a:rPr>
              <a:t>hành</a:t>
            </a:r>
            <a:r>
              <a:rPr lang="en-US"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cs typeface="Times New Roman" panose="02020603050405020304" pitchFamily="18" charset="0"/>
              </a:rPr>
              <a:t>đo</a:t>
            </a:r>
            <a:r>
              <a:rPr lang="en-US"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sz="3600" b="1" dirty="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cs typeface="Times New Roman" panose="02020603050405020304" pitchFamily="18" charset="0"/>
              </a:rPr>
              <a:t>gian</a:t>
            </a:r>
            <a:endParaRPr 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矩形 8"/>
          <p:cNvSpPr/>
          <p:nvPr/>
        </p:nvSpPr>
        <p:spPr>
          <a:xfrm>
            <a:off x="1143125" y="761767"/>
            <a:ext cx="6958924" cy="589280"/>
          </a:xfrm>
          <a:prstGeom prst="rect">
            <a:avLst/>
          </a:prstGeom>
        </p:spPr>
        <p:txBody>
          <a:bodyPr wrap="square">
            <a:spAutoFit/>
          </a:bodyPr>
          <a:lstStyle/>
          <a:p>
            <a:pPr>
              <a:lnSpc>
                <a:spcPct val="90000"/>
              </a:lnSpc>
            </a:pPr>
            <a:r>
              <a:rPr lang="en-US" sz="3600" b="1" spc="300" dirty="0">
                <a:solidFill>
                  <a:srgbClr val="FF0000"/>
                </a:solidFill>
                <a:latin typeface="Times New Roman" panose="02020603050405020304" pitchFamily="18" charset="0"/>
                <a:cs typeface="Times New Roman" panose="02020603050405020304" pitchFamily="18" charset="0"/>
              </a:rPr>
              <a:t>BÀI 6 – ĐO THỜI GIAN</a:t>
            </a:r>
          </a:p>
        </p:txBody>
      </p:sp>
    </p:spTree>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743E1-2DFC-4963-A6A7-EC3DF8425E5B}"/>
              </a:ext>
            </a:extLst>
          </p:cNvPr>
          <p:cNvSpPr>
            <a:spLocks noGrp="1"/>
          </p:cNvSpPr>
          <p:nvPr>
            <p:ph idx="1"/>
          </p:nvPr>
        </p:nvSpPr>
        <p:spPr>
          <a:xfrm>
            <a:off x="3089429" y="944089"/>
            <a:ext cx="5565466" cy="4844152"/>
          </a:xfrm>
        </p:spPr>
        <p:txBody>
          <a:bodyPr>
            <a:normAutofit fontScale="92500" lnSpcReduction="10000"/>
          </a:bodyPr>
          <a:lstStyle/>
          <a:p>
            <a:pPr marL="514350" indent="-514350" algn="just">
              <a:buAutoNum type="arabicPeriod"/>
            </a:pPr>
            <a:r>
              <a:rPr lang="en-US" sz="3200" b="1" i="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 thức</a:t>
            </a:r>
            <a:r>
              <a:rPr lang="en-US" sz="32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Hoạt động cặp đôi</a:t>
            </a:r>
          </a:p>
          <a:p>
            <a:pPr marL="514350" indent="-514350" algn="just">
              <a:buAutoNum type="arabicPeriod"/>
            </a:pPr>
            <a:r>
              <a:rPr lang="en-US" sz="3200" b="1" i="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 gian</a:t>
            </a:r>
            <a:r>
              <a:rPr lang="en-US" sz="32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3 phút</a:t>
            </a:r>
          </a:p>
          <a:p>
            <a:pPr marL="514350" indent="-514350" algn="just">
              <a:lnSpc>
                <a:spcPct val="120000"/>
              </a:lnSpc>
              <a:spcBef>
                <a:spcPts val="0"/>
              </a:spcBef>
              <a:buAutoNum type="arabicPeriod"/>
            </a:pPr>
            <a:r>
              <a:rPr lang="en-US" sz="3200" b="1" i="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 vụ</a:t>
            </a:r>
            <a:r>
              <a:rPr lang="en-US" sz="32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Trả lời các câu hỏi sau</a:t>
            </a:r>
          </a:p>
          <a:p>
            <a:pPr marL="0" indent="0" algn="just">
              <a:buNone/>
            </a:pPr>
            <a:r>
              <a:rPr lang="en-US" sz="3200" b="1">
                <a:solidFill>
                  <a:srgbClr val="C55A11"/>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H1</a:t>
            </a:r>
            <a:r>
              <a:rPr lang="en-US" sz="32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Kể tên một số đơn vị dùng để đo thời gian mà em biết.</a:t>
            </a:r>
          </a:p>
          <a:p>
            <a:pPr marL="0" indent="0" algn="just">
              <a:buNone/>
            </a:pPr>
            <a:r>
              <a:rPr lang="en-US" sz="3200" b="1">
                <a:solidFill>
                  <a:srgbClr val="C55A11"/>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H2</a:t>
            </a:r>
            <a:r>
              <a:rPr lang="en-US" sz="32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Gọi tên dụng cụ dùng đo thời gian. </a:t>
            </a:r>
          </a:p>
          <a:p>
            <a:pPr marL="0" indent="0" algn="just">
              <a:buNone/>
            </a:pPr>
            <a:r>
              <a:rPr lang="en-US" sz="3200" b="1">
                <a:solidFill>
                  <a:srgbClr val="C55A11"/>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H3</a:t>
            </a:r>
            <a:r>
              <a:rPr lang="en-US" sz="320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Kể tên một số dụng cụ dùng đo thời gian mà em biết.</a:t>
            </a:r>
          </a:p>
        </p:txBody>
      </p:sp>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20137" y="-416264"/>
            <a:ext cx="683855"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18646F6-A4A8-4746-8FEF-2ECDA34C04CC}"/>
              </a:ext>
            </a:extLst>
          </p:cNvPr>
          <p:cNvSpPr/>
          <p:nvPr/>
        </p:nvSpPr>
        <p:spPr>
          <a:xfrm rot="3480000">
            <a:off x="8026956" y="6130557"/>
            <a:ext cx="2481740"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BFD7B4-3A14-4F51-8905-A4FC08221223}"/>
              </a:ext>
            </a:extLst>
          </p:cNvPr>
          <p:cNvSpPr txBox="1"/>
          <p:nvPr/>
        </p:nvSpPr>
        <p:spPr>
          <a:xfrm>
            <a:off x="0" y="71995"/>
            <a:ext cx="9144000" cy="646331"/>
          </a:xfrm>
          <a:prstGeom prst="rect">
            <a:avLst/>
          </a:prstGeom>
          <a:noFill/>
        </p:spPr>
        <p:txBody>
          <a:bodyPr wrap="square" rtlCol="0">
            <a:spAutoFit/>
          </a:bodyPr>
          <a:lstStyle/>
          <a:p>
            <a:pPr algn="ctr"/>
            <a:r>
              <a:rPr lang="en-US" sz="3600">
                <a:latin typeface="A3.BoosterNextFYBlackRegular-Sa" panose="02000A03000000020004" pitchFamily="2" charset="0"/>
              </a:rPr>
              <a:t>ĐƠN VỊ &amp; DỤNG CỤ ĐO THỜI GIAN</a:t>
            </a:r>
          </a:p>
        </p:txBody>
      </p:sp>
      <p:pic>
        <p:nvPicPr>
          <p:cNvPr id="14" name="Graphic 13">
            <a:extLst>
              <a:ext uri="{FF2B5EF4-FFF2-40B4-BE49-F238E27FC236}">
                <a16:creationId xmlns:a16="http://schemas.microsoft.com/office/drawing/2014/main" id="{F04B2743-4F8D-42C9-9828-F01FE22CA7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20712" y="901087"/>
            <a:ext cx="2180577" cy="2907436"/>
          </a:xfrm>
          <a:prstGeom prst="rect">
            <a:avLst/>
          </a:prstGeom>
        </p:spPr>
      </p:pic>
      <p:sp>
        <p:nvSpPr>
          <p:cNvPr id="2" name="Rounded Rectangle 1">
            <a:hlinkClick r:id="rId6" action="ppaction://hlinkfile"/>
          </p:cNvPr>
          <p:cNvSpPr/>
          <p:nvPr/>
        </p:nvSpPr>
        <p:spPr>
          <a:xfrm>
            <a:off x="1066800" y="4343400"/>
            <a:ext cx="1066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3:00</a:t>
            </a:r>
            <a:endParaRPr lang="vi-VN" dirty="0"/>
          </a:p>
        </p:txBody>
      </p:sp>
    </p:spTree>
    <p:extLst>
      <p:ext uri="{BB962C8B-B14F-4D97-AF65-F5344CB8AC3E}">
        <p14:creationId xmlns:p14="http://schemas.microsoft.com/office/powerpoint/2010/main" val="2711256909"/>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20137" y="-416264"/>
            <a:ext cx="683855"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18646F6-A4A8-4746-8FEF-2ECDA34C04CC}"/>
              </a:ext>
            </a:extLst>
          </p:cNvPr>
          <p:cNvSpPr/>
          <p:nvPr/>
        </p:nvSpPr>
        <p:spPr>
          <a:xfrm rot="3480000">
            <a:off x="8026956" y="6130557"/>
            <a:ext cx="2481740"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44CFF5-9761-4BC7-8910-EEEAF3A7624C}"/>
              </a:ext>
            </a:extLst>
          </p:cNvPr>
          <p:cNvSpPr/>
          <p:nvPr/>
        </p:nvSpPr>
        <p:spPr>
          <a:xfrm>
            <a:off x="1" y="82800"/>
            <a:ext cx="9088514" cy="6714012"/>
          </a:xfrm>
          <a:prstGeom prst="rect">
            <a:avLst/>
          </a:prstGeom>
          <a:blipFill dpi="0" rotWithShape="1">
            <a:blip r:embed="rId2">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l="-13162" r="-1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E7EEEC-93A4-479C-B4F8-179113B45E59}"/>
              </a:ext>
            </a:extLst>
          </p:cNvPr>
          <p:cNvSpPr txBox="1"/>
          <p:nvPr/>
        </p:nvSpPr>
        <p:spPr>
          <a:xfrm>
            <a:off x="55486" y="92865"/>
            <a:ext cx="9144000" cy="646331"/>
          </a:xfrm>
          <a:prstGeom prst="rect">
            <a:avLst/>
          </a:prstGeom>
          <a:noFill/>
        </p:spPr>
        <p:txBody>
          <a:bodyPr wrap="square" rtlCol="0">
            <a:spAutoFit/>
          </a:bodyPr>
          <a:lstStyle/>
          <a:p>
            <a:pPr algn="ctr"/>
            <a:r>
              <a:rPr lang="en-US" sz="3600">
                <a:solidFill>
                  <a:schemeClr val="bg1"/>
                </a:solidFill>
                <a:latin typeface="A3.BoosterNextFYBlackRegular-Sa" panose="02000A03000000020004" pitchFamily="2" charset="0"/>
              </a:rPr>
              <a:t>ĐƠN VỊ ĐO THỜI GIAN</a:t>
            </a:r>
          </a:p>
        </p:txBody>
      </p:sp>
      <p:sp>
        <p:nvSpPr>
          <p:cNvPr id="11" name="TextBox 10">
            <a:extLst>
              <a:ext uri="{FF2B5EF4-FFF2-40B4-BE49-F238E27FC236}">
                <a16:creationId xmlns:a16="http://schemas.microsoft.com/office/drawing/2014/main" id="{7DA5D292-9417-462E-960B-BD2A367889A4}"/>
              </a:ext>
            </a:extLst>
          </p:cNvPr>
          <p:cNvSpPr txBox="1"/>
          <p:nvPr/>
        </p:nvSpPr>
        <p:spPr>
          <a:xfrm>
            <a:off x="4747334" y="1154835"/>
            <a:ext cx="4337852" cy="5509200"/>
          </a:xfrm>
          <a:prstGeom prst="rect">
            <a:avLst/>
          </a:prstGeom>
          <a:noFill/>
        </p:spPr>
        <p:txBody>
          <a:bodyPr wrap="square" rtlCol="0">
            <a:spAutoFit/>
          </a:bodyPr>
          <a:lstStyle/>
          <a:p>
            <a:pPr marL="571500" indent="-571500" algn="just">
              <a:buFont typeface="Wingdings" panose="05000000000000000000" pitchFamily="2" charset="2"/>
              <a:buChar char="ü"/>
            </a:pPr>
            <a:r>
              <a:rPr lang="en-US" sz="3200" b="1" i="1" u="sng">
                <a:solidFill>
                  <a:srgbClr val="FFFFFF"/>
                </a:solidFill>
                <a:latin typeface="A3.NotoSans-San" panose="020B0502040504020204" pitchFamily="34" charset="0"/>
                <a:ea typeface="A3.NotoSans-San" panose="020B0502040504020204" pitchFamily="34" charset="0"/>
                <a:cs typeface="A3.NotoSans-San" panose="020B0502040504020204" pitchFamily="34" charset="0"/>
              </a:rPr>
              <a:t>giây (s)</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phút (min) = 60s</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giờ (h) = 60 phút</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ngày đêm = 24 giờ</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Tuần</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Tháng</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Năm dương lịch</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Thập niên</a:t>
            </a:r>
          </a:p>
          <a:p>
            <a:pPr marL="571500" indent="-571500" algn="just">
              <a:buFont typeface="Wingdings" panose="05000000000000000000" pitchFamily="2" charset="2"/>
              <a:buChar char="ü"/>
            </a:pPr>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Thế kỉ</a:t>
            </a:r>
          </a:p>
          <a:p>
            <a:pPr algn="just"/>
            <a:r>
              <a:rPr lang="en-US" sz="320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a:t>
            </a:r>
          </a:p>
        </p:txBody>
      </p:sp>
      <p:sp>
        <p:nvSpPr>
          <p:cNvPr id="12" name="TextBox 11">
            <a:extLst>
              <a:ext uri="{FF2B5EF4-FFF2-40B4-BE49-F238E27FC236}">
                <a16:creationId xmlns:a16="http://schemas.microsoft.com/office/drawing/2014/main" id="{04796FF1-A47B-41C2-AFE5-90BE6BABB71B}"/>
              </a:ext>
            </a:extLst>
          </p:cNvPr>
          <p:cNvSpPr txBox="1"/>
          <p:nvPr/>
        </p:nvSpPr>
        <p:spPr>
          <a:xfrm>
            <a:off x="323850" y="1154836"/>
            <a:ext cx="4220407" cy="4031873"/>
          </a:xfrm>
          <a:prstGeom prst="rect">
            <a:avLst/>
          </a:prstGeom>
          <a:noFill/>
        </p:spPr>
        <p:txBody>
          <a:bodyPr wrap="square" rtlCol="0">
            <a:spAutoFit/>
          </a:bodyPr>
          <a:lstStyle/>
          <a:p>
            <a:pPr marL="571500" indent="-571500" algn="just">
              <a:buFont typeface="Wingdings" panose="05000000000000000000" pitchFamily="2" charset="2"/>
              <a:buChar char="ü"/>
            </a:pP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phân</a:t>
            </a: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 =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15s</a:t>
            </a: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71500" indent="-571500" algn="just">
              <a:buFont typeface="Wingdings" panose="05000000000000000000" pitchFamily="2" charset="2"/>
              <a:buChar char="ü"/>
            </a:pP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khắc</a:t>
            </a: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 = 15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phút</a:t>
            </a: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71500" indent="-571500" algn="just">
              <a:buFont typeface="Wingdings" panose="05000000000000000000" pitchFamily="2" charset="2"/>
              <a:buChar char="ü"/>
            </a:pP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canh</a:t>
            </a: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 = 2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giờ</a:t>
            </a: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71500" indent="-571500" algn="just">
              <a:buFont typeface="Wingdings" panose="05000000000000000000" pitchFamily="2" charset="2"/>
              <a:buChar char="ü"/>
            </a:pP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Tuần</a:t>
            </a: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trăng</a:t>
            </a: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71500" indent="-571500" algn="just">
              <a:buFont typeface="Wingdings" panose="05000000000000000000" pitchFamily="2" charset="2"/>
              <a:buChar char="ü"/>
            </a:pP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Năm</a:t>
            </a: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âm</a:t>
            </a:r>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 </a:t>
            </a:r>
            <a:r>
              <a:rPr lang="en-US" sz="3200" dirty="0" err="1">
                <a:solidFill>
                  <a:schemeClr val="bg1"/>
                </a:solidFill>
                <a:latin typeface="A3.NotoSans-San" panose="020B0502040504020204" pitchFamily="34" charset="0"/>
                <a:ea typeface="A3.NotoSans-San" panose="020B0502040504020204" pitchFamily="34" charset="0"/>
                <a:cs typeface="A3.NotoSans-San" panose="020B0502040504020204" pitchFamily="34" charset="0"/>
              </a:rPr>
              <a:t>lịch</a:t>
            </a: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algn="just"/>
            <a:r>
              <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rPr>
              <a:t>……</a:t>
            </a:r>
          </a:p>
          <a:p>
            <a:pPr marL="571500" indent="-571500" algn="just">
              <a:buFont typeface="Wingdings" panose="05000000000000000000" pitchFamily="2" charset="2"/>
              <a:buChar char="ü"/>
            </a:pP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71500" indent="-571500" algn="just">
              <a:buFont typeface="Wingdings" panose="05000000000000000000" pitchFamily="2" charset="2"/>
              <a:buChar char="ü"/>
            </a:pPr>
            <a:endParaRPr lang="en-US" sz="3200" dirty="0">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p:txBody>
      </p:sp>
    </p:spTree>
    <p:extLst>
      <p:ext uri="{BB962C8B-B14F-4D97-AF65-F5344CB8AC3E}">
        <p14:creationId xmlns:p14="http://schemas.microsoft.com/office/powerpoint/2010/main" val="333678078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200" fill="hold"/>
                                        <p:tgtEl>
                                          <p:spTgt spid="2"/>
                                        </p:tgtEl>
                                      </p:cBhvr>
                                      <p:by x="150000" y="150000"/>
                                    </p:animScale>
                                  </p:childTnLst>
                                </p:cTn>
                              </p:par>
                              <p:par>
                                <p:cTn id="7" presetID="2" presetClass="entr" presetSubtype="4" decel="100000" fill="hold" grpId="0" nodeType="withEffect">
                                  <p:stCondLst>
                                    <p:cond delay="0"/>
                                  </p:stCondLst>
                                  <p:iterate type="lt">
                                    <p:tmPct val="4000"/>
                                  </p:iterate>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decel="100000" fill="hold" grpId="0" nodeType="clickEffect">
                                  <p:stCondLst>
                                    <p:cond delay="0"/>
                                  </p:stCondLst>
                                  <p:iterate type="lt">
                                    <p:tmPct val="4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914400" y="1066800"/>
            <a:ext cx="6703695" cy="1613286"/>
            <a:chOff x="6995864" y="2010110"/>
            <a:chExt cx="6628495" cy="2150706"/>
          </a:xfrm>
        </p:grpSpPr>
        <p:sp>
          <p:nvSpPr>
            <p:cNvPr id="18" name="文本框 17"/>
            <p:cNvSpPr txBox="1"/>
            <p:nvPr/>
          </p:nvSpPr>
          <p:spPr>
            <a:xfrm>
              <a:off x="7017737" y="2010110"/>
              <a:ext cx="2699641" cy="551939"/>
            </a:xfrm>
            <a:prstGeom prst="rect">
              <a:avLst/>
            </a:prstGeom>
            <a:noFill/>
          </p:spPr>
          <p:txBody>
            <a:bodyPr wrap="square" rtlCol="0">
              <a:spAutoFit/>
            </a:bodyPr>
            <a:lstStyle/>
            <a:p>
              <a:r>
                <a:rPr lang="en-US" sz="21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lt"/>
                </a:rPr>
                <a:t>CÂU HỎI</a:t>
              </a:r>
            </a:p>
          </p:txBody>
        </p:sp>
        <p:sp>
          <p:nvSpPr>
            <p:cNvPr id="19" name="文本框 18"/>
            <p:cNvSpPr txBox="1"/>
            <p:nvPr/>
          </p:nvSpPr>
          <p:spPr>
            <a:xfrm>
              <a:off x="6995864" y="2562563"/>
              <a:ext cx="6628495" cy="1598253"/>
            </a:xfrm>
            <a:prstGeom prst="rect">
              <a:avLst/>
            </a:prstGeom>
            <a:noFill/>
          </p:spPr>
          <p:txBody>
            <a:bodyPr wrap="square" rtlCol="0">
              <a:spAutoFit/>
            </a:bodyPr>
            <a:lstStyle/>
            <a:p>
              <a:pPr algn="l">
                <a:buFont typeface="Arial" panose="020B0604020202020204" pitchFamily="34" charset="0"/>
                <a:buChar char="•"/>
              </a:pPr>
              <a:r>
                <a:rPr lang="vi-VN" sz="2400" b="0" i="0" dirty="0">
                  <a:solidFill>
                    <a:schemeClr val="tx1"/>
                  </a:solidFill>
                  <a:effectLst/>
                  <a:latin typeface="Times New Roman" panose="02020603050405020304" pitchFamily="18" charset="0"/>
                  <a:cs typeface="Times New Roman" panose="02020603050405020304" pitchFamily="18" charset="0"/>
                </a:rPr>
                <a:t>Ngoài những loại đồng hồ được liệt kê trong hình 6.1, hãy kể thêm một số loại đồng hồ mà em biết và nêu ưu thế của từng loại</a:t>
              </a:r>
            </a:p>
          </p:txBody>
        </p:sp>
      </p:grpSp>
      <p:sp>
        <p:nvSpPr>
          <p:cNvPr id="12" name="Text Box 1"/>
          <p:cNvSpPr txBox="1"/>
          <p:nvPr/>
        </p:nvSpPr>
        <p:spPr>
          <a:xfrm>
            <a:off x="685800" y="380841"/>
            <a:ext cx="5928995"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Đơn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p>
        </p:txBody>
      </p:sp>
      <p:grpSp>
        <p:nvGrpSpPr>
          <p:cNvPr id="9" name="组合 19"/>
          <p:cNvGrpSpPr/>
          <p:nvPr/>
        </p:nvGrpSpPr>
        <p:grpSpPr>
          <a:xfrm>
            <a:off x="4572000" y="2895600"/>
            <a:ext cx="3844925" cy="3828769"/>
            <a:chOff x="5008184" y="2010957"/>
            <a:chExt cx="7260040" cy="5104604"/>
          </a:xfrm>
        </p:grpSpPr>
        <p:sp>
          <p:nvSpPr>
            <p:cNvPr id="13" name="文本框 20"/>
            <p:cNvSpPr txBox="1"/>
            <p:nvPr/>
          </p:nvSpPr>
          <p:spPr>
            <a:xfrm>
              <a:off x="5479885" y="2010957"/>
              <a:ext cx="2699641" cy="551981"/>
            </a:xfrm>
            <a:prstGeom prst="rect">
              <a:avLst/>
            </a:prstGeom>
            <a:noFill/>
          </p:spPr>
          <p:txBody>
            <a:bodyPr wrap="square" rtlCol="0">
              <a:spAutoFit/>
            </a:bodyPr>
            <a:lstStyle/>
            <a:p>
              <a:pPr algn="r"/>
              <a:r>
                <a:rPr lang="en-US" sz="2100" b="1" dirty="0">
                  <a:solidFill>
                    <a:srgbClr val="FF0000"/>
                  </a:solidFill>
                  <a:cs typeface="+mn-ea"/>
                  <a:sym typeface="+mn-lt"/>
                </a:rPr>
                <a:t>TRẢ LỜI</a:t>
              </a:r>
            </a:p>
          </p:txBody>
        </p:sp>
        <p:sp>
          <p:nvSpPr>
            <p:cNvPr id="14" name="文本框 21"/>
            <p:cNvSpPr txBox="1"/>
            <p:nvPr/>
          </p:nvSpPr>
          <p:spPr>
            <a:xfrm>
              <a:off x="5008184" y="2562563"/>
              <a:ext cx="7260040" cy="4552998"/>
            </a:xfrm>
            <a:prstGeom prst="rect">
              <a:avLst/>
            </a:prstGeom>
            <a:noFill/>
          </p:spPr>
          <p:txBody>
            <a:bodyPr wrap="square" rtlCol="0">
              <a:spAutoFit/>
            </a:bodyPr>
            <a:lstStyle/>
            <a:p>
              <a:pPr algn="just">
                <a:buFont typeface="Arial" panose="020B0604020202020204" pitchFamily="34" charset="0"/>
                <a:buChar char="•"/>
              </a:pPr>
              <a:r>
                <a:rPr lang="vi-VN" sz="2400" b="1" i="0" dirty="0">
                  <a:solidFill>
                    <a:schemeClr val="tx1"/>
                  </a:solidFill>
                  <a:effectLst/>
                  <a:latin typeface="Times New Roman" panose="02020603050405020304" pitchFamily="18" charset="0"/>
                  <a:cs typeface="Times New Roman" panose="02020603050405020304" pitchFamily="18" charset="0"/>
                </a:rPr>
                <a:t>Đồng hồ cát: </a:t>
              </a:r>
              <a:r>
                <a:rPr lang="vi-VN" sz="2400" b="0" i="0" dirty="0">
                  <a:solidFill>
                    <a:schemeClr val="tx1"/>
                  </a:solidFill>
                  <a:effectLst/>
                  <a:latin typeface="Times New Roman" panose="02020603050405020304" pitchFamily="18" charset="0"/>
                  <a:cs typeface="Times New Roman" panose="02020603050405020304" pitchFamily="18" charset="0"/>
                </a:rPr>
                <a:t>dụng cụ đo thời gian có GHĐ nhỏ, tính giờ được trong một khoảng thời gian ngắn nhất định, dùng để làm quà tặng hoặc trang trí</a:t>
              </a:r>
            </a:p>
            <a:p>
              <a:pPr algn="just">
                <a:buFont typeface="Arial" panose="020B0604020202020204" pitchFamily="34" charset="0"/>
                <a:buChar char="•"/>
              </a:pPr>
              <a:r>
                <a:rPr lang="vi-VN" sz="2400" b="1" i="0" dirty="0">
                  <a:solidFill>
                    <a:schemeClr val="tx1"/>
                  </a:solidFill>
                  <a:effectLst/>
                  <a:latin typeface="Times New Roman" panose="02020603050405020304" pitchFamily="18" charset="0"/>
                  <a:cs typeface="Times New Roman" panose="02020603050405020304" pitchFamily="18" charset="0"/>
                </a:rPr>
                <a:t>Đồng hồ quả lắc: </a:t>
              </a:r>
              <a:r>
                <a:rPr lang="vi-VN" sz="2400" b="0" i="0" dirty="0">
                  <a:solidFill>
                    <a:schemeClr val="tx1"/>
                  </a:solidFill>
                  <a:effectLst/>
                  <a:latin typeface="Times New Roman" panose="02020603050405020304" pitchFamily="18" charset="0"/>
                  <a:cs typeface="Times New Roman" panose="02020603050405020304" pitchFamily="18" charset="0"/>
                </a:rPr>
                <a:t>dụng cụ đo thời gian, ưu điểm là thiết kế đẹp, dùng trang trí</a:t>
              </a:r>
            </a:p>
          </p:txBody>
        </p:sp>
      </p:gr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644"/>
          <a:stretch>
            <a:fillRect/>
          </a:stretch>
        </p:blipFill>
        <p:spPr bwMode="auto">
          <a:xfrm>
            <a:off x="497205" y="4035425"/>
            <a:ext cx="3046095" cy="21856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373" b="16519"/>
          <a:stretch>
            <a:fillRect/>
          </a:stretch>
        </p:blipFill>
        <p:spPr bwMode="auto">
          <a:xfrm>
            <a:off x="685800" y="2667000"/>
            <a:ext cx="2174240" cy="1329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952</Words>
  <Application>Microsoft Office PowerPoint</Application>
  <PresentationFormat>On-screen Show (4:3)</PresentationFormat>
  <Paragraphs>135</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A3.BoosterNextFYBlackRegular-Sa</vt:lpstr>
      <vt:lpstr>A3.NotoSans-San</vt:lpstr>
      <vt:lpstr>-apple-system</vt:lpstr>
      <vt:lpstr>Arial</vt:lpstr>
      <vt:lpstr>Calibri</vt:lpstr>
      <vt:lpstr>Lucida Sans Unicode</vt:lpstr>
      <vt:lpstr>Times New Roman</vt:lpstr>
      <vt:lpstr>Verdana</vt:lpstr>
      <vt:lpstr>Wingdings</vt:lpstr>
      <vt:lpstr>Wingdings 2</vt:lpstr>
      <vt:lpstr>Wingdings 3</vt:lpstr>
      <vt:lpstr>Concourse</vt:lpstr>
      <vt:lpstr>KHOA HỌC TỰ NHIÊN 6</vt:lpstr>
      <vt:lpstr>PowerPoint Presentation</vt:lpstr>
      <vt:lpstr>PowerPoint Presentation</vt:lpstr>
      <vt:lpstr> Kiểm tra bài cũ: Bước khi đo khối lượng một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BUỔI HỌC KẾT THÚC            CHÀO TẠM BIỆT CHÚC CÁC BẠN HOÀN THÀNH TỐT BÀI TẬP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AN</dc:creator>
  <cp:lastModifiedBy>Home</cp:lastModifiedBy>
  <cp:revision>209</cp:revision>
  <dcterms:created xsi:type="dcterms:W3CDTF">2021-01-04T19:04:00Z</dcterms:created>
  <dcterms:modified xsi:type="dcterms:W3CDTF">2022-08-02T05:09:43Z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CA616EBE266D479DB938C572EB31EFFA</vt:lpwstr>
  </property>
</Properties>
</file>