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475" r:id="rId2"/>
    <p:sldId id="426" r:id="rId3"/>
    <p:sldId id="459" r:id="rId4"/>
    <p:sldId id="431" r:id="rId5"/>
    <p:sldId id="432" r:id="rId6"/>
    <p:sldId id="463" r:id="rId7"/>
    <p:sldId id="467" r:id="rId8"/>
    <p:sldId id="433" r:id="rId9"/>
    <p:sldId id="469" r:id="rId10"/>
    <p:sldId id="436" r:id="rId11"/>
    <p:sldId id="437" r:id="rId12"/>
    <p:sldId id="438" r:id="rId13"/>
    <p:sldId id="471" r:id="rId14"/>
    <p:sldId id="439" r:id="rId15"/>
    <p:sldId id="440" r:id="rId16"/>
    <p:sldId id="441" r:id="rId17"/>
    <p:sldId id="442" r:id="rId18"/>
    <p:sldId id="443" r:id="rId19"/>
    <p:sldId id="444" r:id="rId20"/>
    <p:sldId id="473" r:id="rId21"/>
    <p:sldId id="445" r:id="rId22"/>
    <p:sldId id="446" r:id="rId23"/>
    <p:sldId id="458" r:id="rId24"/>
    <p:sldId id="448" r:id="rId25"/>
    <p:sldId id="474" r:id="rId26"/>
    <p:sldId id="449" r:id="rId27"/>
    <p:sldId id="450" r:id="rId28"/>
    <p:sldId id="451" r:id="rId29"/>
    <p:sldId id="452" r:id="rId30"/>
    <p:sldId id="453" r:id="rId31"/>
    <p:sldId id="45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9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C2084"/>
    <a:srgbClr val="FE00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 autoAdjust="0"/>
    <p:restoredTop sz="92657" autoAdjust="0"/>
  </p:normalViewPr>
  <p:slideViewPr>
    <p:cSldViewPr>
      <p:cViewPr varScale="1">
        <p:scale>
          <a:sx n="67" d="100"/>
          <a:sy n="67" d="100"/>
        </p:scale>
        <p:origin x="1272" y="66"/>
      </p:cViewPr>
      <p:guideLst>
        <p:guide orient="horz" pos="2172"/>
        <p:guide pos="2968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B0FA-3FDE-43D1-BA91-7D629044416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5B61-8280-4DDD-BF0D-27330B3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1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17DB-0B3E-4C6A-9DDD-269390CE1644}" type="datetimeFigureOut">
              <a:rPr lang="en-US"/>
              <a:t>8/2/2022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C869-FBF3-4499-9473-3449BF12916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/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VẬT LÝ 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violet.vn/nguyenmenlethanhtong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7364B9DE-0615-4D28-B053-66DF2A0DC282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9"/>
            <a:ext cx="9144000" cy="6847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013203"/>
            <a:ext cx="8639176" cy="93979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SG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6</a:t>
            </a:r>
            <a:endParaRPr lang="en-SG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235" y="3575538"/>
            <a:ext cx="4822581" cy="1640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96815"/>
            <a:ext cx="996462" cy="555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69" y="896815"/>
            <a:ext cx="914400" cy="555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981" y="896815"/>
            <a:ext cx="1050680" cy="555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228649" y="228405"/>
            <a:ext cx="513470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rượu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7" name="Picture 10" descr="NHIỆT KẾ HỒNG NGOẠI EXTECH IRC130 - THIEN KY CO., LT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623" y="4270131"/>
            <a:ext cx="1784838" cy="21804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5" name="Group 25"/>
          <p:cNvGrpSpPr/>
          <p:nvPr/>
        </p:nvGrpSpPr>
        <p:grpSpPr>
          <a:xfrm>
            <a:off x="6260123" y="615462"/>
            <a:ext cx="835269" cy="5813181"/>
            <a:chOff x="4080" y="192"/>
            <a:chExt cx="570" cy="3967"/>
          </a:xfrm>
        </p:grpSpPr>
        <p:pic>
          <p:nvPicPr>
            <p:cNvPr id="8200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0" y="192"/>
              <a:ext cx="570" cy="396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1" name="Oval 11"/>
            <p:cNvSpPr/>
            <p:nvPr/>
          </p:nvSpPr>
          <p:spPr>
            <a:xfrm>
              <a:off x="4094" y="3024"/>
              <a:ext cx="528" cy="528"/>
            </a:xfrm>
            <a:prstGeom prst="ellips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</p:grpSp>
      <p:sp>
        <p:nvSpPr>
          <p:cNvPr id="10259" name="Text Box 19"/>
          <p:cNvSpPr txBox="1"/>
          <p:nvPr/>
        </p:nvSpPr>
        <p:spPr>
          <a:xfrm>
            <a:off x="49" y="457005"/>
            <a:ext cx="5455627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Trong ống quản ở gần bầu đựng thuỷ ngân của nhiệt kế y tế có một chỗ thắt. Chỗ thắt có tác dụng gì?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152596" y="2209947"/>
            <a:ext cx="5455627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ỗ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ngân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270" name="Group 30"/>
          <p:cNvGrpSpPr/>
          <p:nvPr/>
        </p:nvGrpSpPr>
        <p:grpSpPr>
          <a:xfrm>
            <a:off x="7089531" y="4214446"/>
            <a:ext cx="2054469" cy="1817077"/>
            <a:chOff x="4838" y="2696"/>
            <a:chExt cx="1402" cy="1240"/>
          </a:xfrm>
        </p:grpSpPr>
        <p:pic>
          <p:nvPicPr>
            <p:cNvPr id="8198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18" y="2696"/>
              <a:ext cx="1222" cy="12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9" name="Line 29"/>
            <p:cNvSpPr/>
            <p:nvPr/>
          </p:nvSpPr>
          <p:spPr>
            <a:xfrm>
              <a:off x="4838" y="3332"/>
              <a:ext cx="24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12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0951" y="304653"/>
          <a:ext cx="8018145" cy="620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67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54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Rẻ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92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pin,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7" marB="422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1F05A3A-5B8B-4560-B0D1-A8AFC880281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690004" y="3414863"/>
            <a:ext cx="5924315" cy="1252035"/>
            <a:chOff x="2290" y="2725"/>
            <a:chExt cx="1832" cy="713"/>
          </a:xfrm>
          <a:solidFill>
            <a:srgbClr val="353535"/>
          </a:solidFill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8AB9A3-9CE4-473E-8C8A-A7FC0DCE7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  <a:grpFill/>
          </p:grpSpPr>
          <p:sp>
            <p:nvSpPr>
              <p:cNvPr id="64" name="Freeform 60">
                <a:extLst>
                  <a:ext uri="{FF2B5EF4-FFF2-40B4-BE49-F238E27FC236}">
                    <a16:creationId xmlns:a16="http://schemas.microsoft.com/office/drawing/2014/main" id="{0168092F-0623-41DC-8E6B-4F7B94AFAA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5" name="Freeform 61">
                <a:extLst>
                  <a:ext uri="{FF2B5EF4-FFF2-40B4-BE49-F238E27FC236}">
                    <a16:creationId xmlns:a16="http://schemas.microsoft.com/office/drawing/2014/main" id="{2B1C3493-7ACA-4753-B991-FA4CC5E6B2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0D0B078-A1F7-47A7-9A63-38F1BC5D602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  <a:grpFill/>
          </p:grpSpPr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70A3CBF5-2B73-4614-9CA8-99FD5CFF64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4B4B4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341C5833-F78D-4C7D-84DE-68A0EA6599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B041703-97A3-4400-B9F2-42DA27425FC1}"/>
              </a:ext>
            </a:extLst>
          </p:cNvPr>
          <p:cNvGrpSpPr>
            <a:grpSpLocks/>
          </p:cNvGrpSpPr>
          <p:nvPr/>
        </p:nvGrpSpPr>
        <p:grpSpPr bwMode="auto">
          <a:xfrm>
            <a:off x="1496045" y="5398628"/>
            <a:ext cx="5550972" cy="1252035"/>
            <a:chOff x="2290" y="2725"/>
            <a:chExt cx="1832" cy="71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852F6D3-AFC5-4944-AF1D-B68C57BB5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D785C760-F4E8-4F20-B612-9F5B592F21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5F5F5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EE96396C-1970-4464-8913-79A47AE275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A131C06-5FD0-4FB0-859A-2D8B6D90C5C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47" name="Freeform 63">
                <a:extLst>
                  <a:ext uri="{FF2B5EF4-FFF2-40B4-BE49-F238E27FC236}">
                    <a16:creationId xmlns:a16="http://schemas.microsoft.com/office/drawing/2014/main" id="{BBFDF990-1534-49F1-9991-FCDB950C26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B5B5B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8" name="Freeform 64">
                <a:extLst>
                  <a:ext uri="{FF2B5EF4-FFF2-40B4-BE49-F238E27FC236}">
                    <a16:creationId xmlns:a16="http://schemas.microsoft.com/office/drawing/2014/main" id="{533047EC-8D5B-4E68-BB3A-06DD6B2B2C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CFBCCF-9BCC-407F-B3E4-E5495BB12363}"/>
              </a:ext>
            </a:extLst>
          </p:cNvPr>
          <p:cNvGrpSpPr>
            <a:grpSpLocks/>
          </p:cNvGrpSpPr>
          <p:nvPr/>
        </p:nvGrpSpPr>
        <p:grpSpPr bwMode="auto">
          <a:xfrm>
            <a:off x="1568153" y="1653104"/>
            <a:ext cx="5383588" cy="1252035"/>
            <a:chOff x="2290" y="2725"/>
            <a:chExt cx="1832" cy="7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D746D4-B11C-4474-97B4-94CE85C04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42" name="Freeform 60">
                <a:extLst>
                  <a:ext uri="{FF2B5EF4-FFF2-40B4-BE49-F238E27FC236}">
                    <a16:creationId xmlns:a16="http://schemas.microsoft.com/office/drawing/2014/main" id="{26DE0F81-B4A8-4843-829B-5382A821882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356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3" name="Freeform 61">
                <a:extLst>
                  <a:ext uri="{FF2B5EF4-FFF2-40B4-BE49-F238E27FC236}">
                    <a16:creationId xmlns:a16="http://schemas.microsoft.com/office/drawing/2014/main" id="{435E6988-F76A-4706-A489-A9A497CEEF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ADECCE-03F2-4BD8-B2DA-20A6831680D8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B92FA469-6914-4A13-B9B6-ABDF32571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D8A6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DA1C4233-F705-4E0D-B0B6-1D6BFBB746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19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endParaRPr lang="en-US" sz="1013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7908DF2-EC3D-4CDB-B39E-615AA5A6EBC4}"/>
              </a:ext>
            </a:extLst>
          </p:cNvPr>
          <p:cNvSpPr txBox="1"/>
          <p:nvPr/>
        </p:nvSpPr>
        <p:spPr>
          <a:xfrm>
            <a:off x="2699428" y="1027654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41B11"/>
                </a:solidFill>
                <a:latin typeface="#9Slide04 SFU CenturySchoolbook" panose="00000400000000000000" pitchFamily="2" charset="0"/>
              </a:rPr>
              <a:t>ĐƠN VỊ ĐO NHIỆT ĐỘ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421C81BF-398A-498C-88EF-F3CACE9C150A}"/>
              </a:ext>
            </a:extLst>
          </p:cNvPr>
          <p:cNvGrpSpPr>
            <a:grpSpLocks/>
          </p:cNvGrpSpPr>
          <p:nvPr/>
        </p:nvGrpSpPr>
        <p:grpSpPr bwMode="auto">
          <a:xfrm>
            <a:off x="87745" y="1274271"/>
            <a:ext cx="1771650" cy="1979613"/>
            <a:chOff x="3174" y="2656"/>
            <a:chExt cx="1549" cy="1351"/>
          </a:xfrm>
          <a:blipFill>
            <a:blip r:embed="rId2"/>
            <a:stretch>
              <a:fillRect/>
            </a:stretch>
          </a:blipFill>
        </p:grpSpPr>
        <p:sp>
          <p:nvSpPr>
            <p:cNvPr id="7" name="AutoShape 15">
              <a:extLst>
                <a:ext uri="{FF2B5EF4-FFF2-40B4-BE49-F238E27FC236}">
                  <a16:creationId xmlns:a16="http://schemas.microsoft.com/office/drawing/2014/main" id="{B33C49B9-7ACF-43A1-971C-FA5FE2FE75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C3F8DF2F-682E-4314-93C8-445DA97925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AutoShape 17">
              <a:extLst>
                <a:ext uri="{FF2B5EF4-FFF2-40B4-BE49-F238E27FC236}">
                  <a16:creationId xmlns:a16="http://schemas.microsoft.com/office/drawing/2014/main" id="{67B1F2D0-6106-4147-83BB-35FA77174F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5F8648A-D0B0-473E-835B-71DDAA40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40" y="-306197"/>
            <a:ext cx="6657409" cy="1511939"/>
          </a:xfrm>
          <a:prstGeom prst="rect">
            <a:avLst/>
          </a:prstGeom>
        </p:spPr>
      </p:pic>
      <p:grpSp>
        <p:nvGrpSpPr>
          <p:cNvPr id="16" name="Group 14">
            <a:extLst>
              <a:ext uri="{FF2B5EF4-FFF2-40B4-BE49-F238E27FC236}">
                <a16:creationId xmlns:a16="http://schemas.microsoft.com/office/drawing/2014/main" id="{C40BAE70-6C5B-4805-931D-17B2A802AD6F}"/>
              </a:ext>
            </a:extLst>
          </p:cNvPr>
          <p:cNvGrpSpPr>
            <a:grpSpLocks/>
          </p:cNvGrpSpPr>
          <p:nvPr/>
        </p:nvGrpSpPr>
        <p:grpSpPr bwMode="auto">
          <a:xfrm>
            <a:off x="53173" y="4755939"/>
            <a:ext cx="1886630" cy="2051099"/>
            <a:chOff x="3174" y="2656"/>
            <a:chExt cx="1549" cy="1351"/>
          </a:xfrm>
          <a:blipFill>
            <a:blip r:embed="rId4"/>
            <a:stretch>
              <a:fillRect/>
            </a:stretch>
          </a:blipFill>
        </p:grpSpPr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1BC2419F-F03A-4767-B89E-C520522A19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AutoShape 16">
              <a:extLst>
                <a:ext uri="{FF2B5EF4-FFF2-40B4-BE49-F238E27FC236}">
                  <a16:creationId xmlns:a16="http://schemas.microsoft.com/office/drawing/2014/main" id="{7CECCBF0-8C32-4C99-A3F4-06E818F351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9" name="AutoShape 17">
              <a:extLst>
                <a:ext uri="{FF2B5EF4-FFF2-40B4-BE49-F238E27FC236}">
                  <a16:creationId xmlns:a16="http://schemas.microsoft.com/office/drawing/2014/main" id="{DBC24683-9C96-4371-98A2-A3E4C0399C4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7F3CEB1B-5019-462E-8985-A01032417BED}"/>
              </a:ext>
            </a:extLst>
          </p:cNvPr>
          <p:cNvGrpSpPr>
            <a:grpSpLocks/>
          </p:cNvGrpSpPr>
          <p:nvPr/>
        </p:nvGrpSpPr>
        <p:grpSpPr bwMode="auto">
          <a:xfrm>
            <a:off x="7239881" y="3225856"/>
            <a:ext cx="1771650" cy="1979613"/>
            <a:chOff x="3174" y="2656"/>
            <a:chExt cx="1549" cy="1351"/>
          </a:xfrm>
          <a:blipFill>
            <a:blip r:embed="rId5"/>
            <a:stretch>
              <a:fillRect/>
            </a:stretch>
          </a:blipFill>
        </p:grpSpPr>
        <p:sp>
          <p:nvSpPr>
            <p:cNvPr id="21" name="AutoShape 15">
              <a:extLst>
                <a:ext uri="{FF2B5EF4-FFF2-40B4-BE49-F238E27FC236}">
                  <a16:creationId xmlns:a16="http://schemas.microsoft.com/office/drawing/2014/main" id="{7581AA4F-09E2-494D-BDCC-C425D3BA29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" name="AutoShape 16">
              <a:extLst>
                <a:ext uri="{FF2B5EF4-FFF2-40B4-BE49-F238E27FC236}">
                  <a16:creationId xmlns:a16="http://schemas.microsoft.com/office/drawing/2014/main" id="{4DECEE45-E5FC-4B2C-AFB8-AEB89CCA3C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pFill/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3" name="AutoShape 17">
              <a:extLst>
                <a:ext uri="{FF2B5EF4-FFF2-40B4-BE49-F238E27FC236}">
                  <a16:creationId xmlns:a16="http://schemas.microsoft.com/office/drawing/2014/main" id="{323BE9A7-801D-41CC-9CFD-6214E13B02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013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6" name="Text Box 76">
            <a:extLst>
              <a:ext uri="{FF2B5EF4-FFF2-40B4-BE49-F238E27FC236}">
                <a16:creationId xmlns:a16="http://schemas.microsoft.com/office/drawing/2014/main" id="{1F6CB456-A696-4561-9182-8348B1501C10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1941748" y="1749865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: </a:t>
            </a:r>
          </a:p>
        </p:txBody>
      </p:sp>
      <p:sp>
        <p:nvSpPr>
          <p:cNvPr id="27" name="Text Box 77">
            <a:extLst>
              <a:ext uri="{FF2B5EF4-FFF2-40B4-BE49-F238E27FC236}">
                <a16:creationId xmlns:a16="http://schemas.microsoft.com/office/drawing/2014/main" id="{52F11B5A-D3C4-43D1-BBD7-2387D8BB7E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7044" y="2304967"/>
            <a:ext cx="4822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Nhà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Vật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lí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học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Thuỷ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Điển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Celsius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5EAB39-0084-4039-93AE-CD2863F40F8D}"/>
              </a:ext>
            </a:extLst>
          </p:cNvPr>
          <p:cNvSpPr txBox="1"/>
          <p:nvPr/>
        </p:nvSpPr>
        <p:spPr>
          <a:xfrm>
            <a:off x="2680033" y="1730058"/>
            <a:ext cx="457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5" name="Text Box 77">
            <a:extLst>
              <a:ext uri="{FF2B5EF4-FFF2-40B4-BE49-F238E27FC236}">
                <a16:creationId xmlns:a16="http://schemas.microsoft.com/office/drawing/2014/main" id="{B5EF3290-D00D-459B-B083-65EE0979EBA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4727" y="6118159"/>
            <a:ext cx="5407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Nhà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Vật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lí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học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Đức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Gabriel Fahrenheit</a:t>
            </a:r>
          </a:p>
        </p:txBody>
      </p:sp>
      <p:sp>
        <p:nvSpPr>
          <p:cNvPr id="56" name="Text Box 76">
            <a:extLst>
              <a:ext uri="{FF2B5EF4-FFF2-40B4-BE49-F238E27FC236}">
                <a16:creationId xmlns:a16="http://schemas.microsoft.com/office/drawing/2014/main" id="{C8D05CF4-A37D-4098-B5DD-847769BE3F6A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1970931" y="5502374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: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5DD9C8-0A5C-4D87-8EDA-A2D29A09A448}"/>
              </a:ext>
            </a:extLst>
          </p:cNvPr>
          <p:cNvSpPr txBox="1"/>
          <p:nvPr/>
        </p:nvSpPr>
        <p:spPr>
          <a:xfrm>
            <a:off x="2680033" y="5409093"/>
            <a:ext cx="4574432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013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 Box 77">
            <a:extLst>
              <a:ext uri="{FF2B5EF4-FFF2-40B4-BE49-F238E27FC236}">
                <a16:creationId xmlns:a16="http://schemas.microsoft.com/office/drawing/2014/main" id="{0DF72A26-C9C2-4AA5-8BAC-2FC058069D0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20932" y="3588211"/>
            <a:ext cx="5425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Nhà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Vật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lí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học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người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Scoland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Arial" charset="0"/>
              </a:rPr>
              <a:t>Willam</a:t>
            </a:r>
            <a:r>
              <a:rPr lang="en-US" sz="1800" b="1" dirty="0">
                <a:solidFill>
                  <a:srgbClr val="FFFFFF"/>
                </a:solidFill>
                <a:latin typeface="Arial" charset="0"/>
              </a:rPr>
              <a:t> Thomson</a:t>
            </a:r>
          </a:p>
        </p:txBody>
      </p:sp>
      <p:sp>
        <p:nvSpPr>
          <p:cNvPr id="67" name="Text Box 76">
            <a:extLst>
              <a:ext uri="{FF2B5EF4-FFF2-40B4-BE49-F238E27FC236}">
                <a16:creationId xmlns:a16="http://schemas.microsoft.com/office/drawing/2014/main" id="{55C9364E-5E00-4E62-B30A-780051B1BDB6}"/>
              </a:ext>
            </a:extLst>
          </p:cNvPr>
          <p:cNvSpPr txBox="1">
            <a:spLocks noChangeArrowheads="1"/>
          </p:cNvSpPr>
          <p:nvPr/>
        </p:nvSpPr>
        <p:spPr bwMode="gray">
          <a:xfrm rot="48903">
            <a:off x="3984465" y="4274950"/>
            <a:ext cx="3722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0" hangingPunct="0"/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Đơn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Arial" charset="0"/>
              </a:rPr>
              <a:t>vị</a:t>
            </a:r>
            <a:r>
              <a:rPr lang="en-US" sz="1500" b="1" dirty="0">
                <a:solidFill>
                  <a:srgbClr val="FFFFFF"/>
                </a:solidFill>
                <a:latin typeface="Arial" charset="0"/>
              </a:rPr>
              <a:t>: K </a:t>
            </a:r>
          </a:p>
        </p:txBody>
      </p:sp>
    </p:spTree>
    <p:extLst>
      <p:ext uri="{BB962C8B-B14F-4D97-AF65-F5344CB8AC3E}">
        <p14:creationId xmlns:p14="http://schemas.microsoft.com/office/powerpoint/2010/main" val="358897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4" grpId="0"/>
      <p:bldP spid="55" grpId="0"/>
      <p:bldP spid="56" grpId="0"/>
      <p:bldP spid="58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07" y="1782250"/>
            <a:ext cx="8601808" cy="3538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lạnh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+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SI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Kelvin (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K)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+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 (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kern="1200" cap="none" spc="0" normalizeH="0" baseline="3000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</a:t>
            </a: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vi-VN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vi-VN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800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838444"/>
            <a:ext cx="8135815" cy="94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UcPeriod"/>
              <a:defRPr/>
            </a:pP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NHIỆT ĐỘ VÀ NHIỆT KẾ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3.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Ghi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 </a:t>
            </a:r>
            <a:endParaRPr kumimoji="0" lang="en-US" sz="2215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5" name="Rectangle 1"/>
          <p:cNvSpPr/>
          <p:nvPr/>
        </p:nvSpPr>
        <p:spPr>
          <a:xfrm>
            <a:off x="75907" y="152351"/>
            <a:ext cx="881282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THANG NHIỆT ĐỘ CELSIUS - ĐO NHIỆT ĐỘ</a:t>
            </a:r>
          </a:p>
        </p:txBody>
      </p:sp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-76200" y="1143000"/>
            <a:ext cx="9442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 descr="Papyrus"/>
          <p:cNvSpPr/>
          <p:nvPr/>
        </p:nvSpPr>
        <p:spPr>
          <a:xfrm rot="2700000" flipV="1">
            <a:off x="3629758" y="3886835"/>
            <a:ext cx="422031" cy="1097574"/>
          </a:xfrm>
          <a:prstGeom prst="rect">
            <a:avLst/>
          </a:prstGeom>
          <a:blipFill rotWithShape="1">
            <a:blip r:embed="rId2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 anchorCtr="0">
            <a:flatTx/>
          </a:bodyPr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grpSp>
        <p:nvGrpSpPr>
          <p:cNvPr id="11267" name="Group 4"/>
          <p:cNvGrpSpPr/>
          <p:nvPr/>
        </p:nvGrpSpPr>
        <p:grpSpPr>
          <a:xfrm>
            <a:off x="1211874" y="2804746"/>
            <a:ext cx="1962150" cy="3042138"/>
            <a:chOff x="2484" y="1506"/>
            <a:chExt cx="1236" cy="2076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595" name="Rectangle 7"/>
            <p:cNvSpPr/>
            <p:nvPr/>
          </p:nvSpPr>
          <p:spPr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96" name="Rectangle 8"/>
            <p:cNvSpPr/>
            <p:nvPr/>
          </p:nvSpPr>
          <p:spPr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97" name="Rectangle 9"/>
            <p:cNvSpPr/>
            <p:nvPr/>
          </p:nvSpPr>
          <p:spPr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98" name="Rectangle 10"/>
            <p:cNvSpPr/>
            <p:nvPr/>
          </p:nvSpPr>
          <p:spPr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99" name="AutoShape 11"/>
            <p:cNvSpPr/>
            <p:nvPr/>
          </p:nvSpPr>
          <p:spPr>
            <a:xfrm rot="144122" flipV="1">
              <a:off x="2708" y="2977"/>
              <a:ext cx="221" cy="16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471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17400000" lon="21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602" name="Rectangle 14"/>
            <p:cNvSpPr/>
            <p:nvPr/>
          </p:nvSpPr>
          <p:spPr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7200000" flipH="1">
              <a:off x="2938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605" name="Rectangle 17"/>
            <p:cNvSpPr/>
            <p:nvPr/>
          </p:nvSpPr>
          <p:spPr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608" name="Oval 20"/>
            <p:cNvSpPr/>
            <p:nvPr/>
          </p:nvSpPr>
          <p:spPr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609" name="AutoShape 21"/>
            <p:cNvSpPr/>
            <p:nvPr/>
          </p:nvSpPr>
          <p:spPr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610" name="Oval 22"/>
            <p:cNvSpPr/>
            <p:nvPr/>
          </p:nvSpPr>
          <p:spPr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611" name="AutoShape 23"/>
            <p:cNvSpPr/>
            <p:nvPr/>
          </p:nvSpPr>
          <p:spPr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</p:grpSp>
      <p:grpSp>
        <p:nvGrpSpPr>
          <p:cNvPr id="11268" name="Group 24"/>
          <p:cNvGrpSpPr/>
          <p:nvPr/>
        </p:nvGrpSpPr>
        <p:grpSpPr>
          <a:xfrm>
            <a:off x="297473" y="5162843"/>
            <a:ext cx="635977" cy="858715"/>
            <a:chOff x="4080" y="2352"/>
            <a:chExt cx="334" cy="488"/>
          </a:xfrm>
        </p:grpSpPr>
        <p:sp>
          <p:nvSpPr>
            <p:cNvPr id="11553" name="Oval 25"/>
            <p:cNvSpPr/>
            <p:nvPr/>
          </p:nvSpPr>
          <p:spPr>
            <a:xfrm>
              <a:off x="4080" y="2385"/>
              <a:ext cx="334" cy="122"/>
            </a:xfrm>
            <a:prstGeom prst="ellipse">
              <a:avLst/>
            </a:prstGeom>
            <a:noFill/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54" name="Freeform 26"/>
            <p:cNvSpPr/>
            <p:nvPr/>
          </p:nvSpPr>
          <p:spPr>
            <a:xfrm>
              <a:off x="4248" y="2433"/>
              <a:ext cx="144" cy="9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55" name="AutoShape 27"/>
            <p:cNvSpPr/>
            <p:nvPr/>
          </p:nvSpPr>
          <p:spPr>
            <a:xfrm flipV="1">
              <a:off x="4095" y="2393"/>
              <a:ext cx="304" cy="447"/>
            </a:xfrm>
            <a:prstGeom prst="can">
              <a:avLst>
                <a:gd name="adj" fmla="val 30787"/>
              </a:avLst>
            </a:prstGeom>
            <a:solidFill>
              <a:srgbClr val="BBE0E3">
                <a:alpha val="79999"/>
              </a:srgbClr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560" name="Freeform 30"/>
            <p:cNvSpPr/>
            <p:nvPr/>
          </p:nvSpPr>
          <p:spPr>
            <a:xfrm flipH="1">
              <a:off x="4088" y="2438"/>
              <a:ext cx="41" cy="3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1" name="Freeform 31"/>
            <p:cNvSpPr/>
            <p:nvPr/>
          </p:nvSpPr>
          <p:spPr>
            <a:xfrm>
              <a:off x="4369" y="2434"/>
              <a:ext cx="41" cy="3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2" name="Oval 32"/>
            <p:cNvSpPr/>
            <p:nvPr/>
          </p:nvSpPr>
          <p:spPr>
            <a:xfrm>
              <a:off x="4128" y="2748"/>
              <a:ext cx="241" cy="88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63" name="Arc 33"/>
            <p:cNvSpPr/>
            <p:nvPr/>
          </p:nvSpPr>
          <p:spPr>
            <a:xfrm>
              <a:off x="4112" y="2741"/>
              <a:ext cx="273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119" h="22815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4" name="Arc 34"/>
            <p:cNvSpPr/>
            <p:nvPr/>
          </p:nvSpPr>
          <p:spPr>
            <a:xfrm flipV="1">
              <a:off x="4110" y="2791"/>
              <a:ext cx="27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005" h="21600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5" name="Freeform 35"/>
            <p:cNvSpPr/>
            <p:nvPr/>
          </p:nvSpPr>
          <p:spPr>
            <a:xfrm>
              <a:off x="4104" y="2577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6" name="Freeform 36"/>
            <p:cNvSpPr/>
            <p:nvPr/>
          </p:nvSpPr>
          <p:spPr>
            <a:xfrm>
              <a:off x="4152" y="2679"/>
              <a:ext cx="72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7" name="Freeform 37"/>
            <p:cNvSpPr/>
            <p:nvPr/>
          </p:nvSpPr>
          <p:spPr>
            <a:xfrm>
              <a:off x="4242" y="2529"/>
              <a:ext cx="144" cy="9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8" name="Freeform 38"/>
            <p:cNvSpPr/>
            <p:nvPr/>
          </p:nvSpPr>
          <p:spPr>
            <a:xfrm>
              <a:off x="4248" y="2433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69" name="Freeform 39"/>
            <p:cNvSpPr/>
            <p:nvPr/>
          </p:nvSpPr>
          <p:spPr>
            <a:xfrm rot="-9212856">
              <a:off x="4320" y="2583"/>
              <a:ext cx="6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0" name="Freeform 40"/>
            <p:cNvSpPr/>
            <p:nvPr/>
          </p:nvSpPr>
          <p:spPr>
            <a:xfrm rot="-7486260">
              <a:off x="4209" y="2391"/>
              <a:ext cx="144" cy="6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1" name="Freeform 41"/>
            <p:cNvSpPr/>
            <p:nvPr/>
          </p:nvSpPr>
          <p:spPr>
            <a:xfrm>
              <a:off x="4212" y="272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2" name="Freeform 42"/>
            <p:cNvSpPr/>
            <p:nvPr/>
          </p:nvSpPr>
          <p:spPr>
            <a:xfrm>
              <a:off x="4116" y="272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3" name="Freeform 43"/>
            <p:cNvSpPr/>
            <p:nvPr/>
          </p:nvSpPr>
          <p:spPr>
            <a:xfrm rot="2750552">
              <a:off x="4296" y="2709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4" name="Freeform 44"/>
            <p:cNvSpPr/>
            <p:nvPr/>
          </p:nvSpPr>
          <p:spPr>
            <a:xfrm>
              <a:off x="4296" y="2505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5" name="Freeform 45"/>
            <p:cNvSpPr/>
            <p:nvPr/>
          </p:nvSpPr>
          <p:spPr>
            <a:xfrm>
              <a:off x="4284" y="2379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6" name="Freeform 46"/>
            <p:cNvSpPr/>
            <p:nvPr/>
          </p:nvSpPr>
          <p:spPr>
            <a:xfrm rot="2750552">
              <a:off x="4152" y="2552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1577" name="Group 47"/>
            <p:cNvGrpSpPr/>
            <p:nvPr/>
          </p:nvGrpSpPr>
          <p:grpSpPr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1585" name="Line 48"/>
              <p:cNvSpPr/>
              <p:nvPr/>
            </p:nvSpPr>
            <p:spPr>
              <a:xfrm>
                <a:off x="3120" y="3306"/>
                <a:ext cx="0" cy="271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86" name="Line 49"/>
              <p:cNvSpPr/>
              <p:nvPr/>
            </p:nvSpPr>
            <p:spPr>
              <a:xfrm rot="-9600000">
                <a:off x="3123" y="3583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87" name="Line 50"/>
              <p:cNvSpPr/>
              <p:nvPr/>
            </p:nvSpPr>
            <p:spPr>
              <a:xfrm rot="-9600000">
                <a:off x="3123" y="3448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88" name="Line 51"/>
              <p:cNvSpPr/>
              <p:nvPr/>
            </p:nvSpPr>
            <p:spPr>
              <a:xfrm rot="-9600000">
                <a:off x="3123" y="3312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89" name="Line 52"/>
              <p:cNvSpPr/>
              <p:nvPr/>
            </p:nvSpPr>
            <p:spPr>
              <a:xfrm rot="-9600000">
                <a:off x="3120" y="3356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90" name="Line 53"/>
              <p:cNvSpPr/>
              <p:nvPr/>
            </p:nvSpPr>
            <p:spPr>
              <a:xfrm rot="-9600000">
                <a:off x="3120" y="3404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91" name="Line 54"/>
              <p:cNvSpPr/>
              <p:nvPr/>
            </p:nvSpPr>
            <p:spPr>
              <a:xfrm rot="-9600000">
                <a:off x="3120" y="3491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92" name="Line 55"/>
              <p:cNvSpPr/>
              <p:nvPr/>
            </p:nvSpPr>
            <p:spPr>
              <a:xfrm rot="-9600000">
                <a:off x="3120" y="3539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578" name="Freeform 56"/>
            <p:cNvSpPr/>
            <p:nvPr/>
          </p:nvSpPr>
          <p:spPr>
            <a:xfrm>
              <a:off x="4200" y="2516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79" name="Freeform 57"/>
            <p:cNvSpPr/>
            <p:nvPr/>
          </p:nvSpPr>
          <p:spPr>
            <a:xfrm rot="2750552">
              <a:off x="4224" y="263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80" name="Freeform 58"/>
            <p:cNvSpPr/>
            <p:nvPr/>
          </p:nvSpPr>
          <p:spPr>
            <a:xfrm>
              <a:off x="4116" y="248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81" name="Freeform 59"/>
            <p:cNvSpPr/>
            <p:nvPr/>
          </p:nvSpPr>
          <p:spPr>
            <a:xfrm>
              <a:off x="4134" y="2367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82" name="Freeform 60"/>
            <p:cNvSpPr/>
            <p:nvPr/>
          </p:nvSpPr>
          <p:spPr>
            <a:xfrm>
              <a:off x="4122" y="2433"/>
              <a:ext cx="72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83" name="Freeform 61"/>
            <p:cNvSpPr/>
            <p:nvPr/>
          </p:nvSpPr>
          <p:spPr>
            <a:xfrm>
              <a:off x="4188" y="2414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84" name="Arc 62"/>
            <p:cNvSpPr/>
            <p:nvPr/>
          </p:nvSpPr>
          <p:spPr>
            <a:xfrm flipH="1">
              <a:off x="4080" y="2403"/>
              <a:ext cx="334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35590" fill="none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11269" name="Group 63"/>
          <p:cNvGrpSpPr/>
          <p:nvPr/>
        </p:nvGrpSpPr>
        <p:grpSpPr>
          <a:xfrm>
            <a:off x="526074" y="1037492"/>
            <a:ext cx="152400" cy="3081704"/>
            <a:chOff x="708" y="528"/>
            <a:chExt cx="96" cy="2103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37" name="Freeform 65"/>
            <p:cNvSpPr/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550" name="Line 66"/>
            <p:cNvSpPr/>
            <p:nvPr/>
          </p:nvSpPr>
          <p:spPr>
            <a:xfrm>
              <a:off x="756" y="1752"/>
              <a:ext cx="0" cy="749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551" name="Line 67"/>
            <p:cNvSpPr/>
            <p:nvPr/>
          </p:nvSpPr>
          <p:spPr>
            <a:xfrm>
              <a:off x="756" y="696"/>
              <a:ext cx="0" cy="1056"/>
            </a:xfrm>
            <a:prstGeom prst="line">
              <a:avLst/>
            </a:prstGeom>
            <a:ln w="28575" cap="flat" cmpd="sng">
              <a:solidFill>
                <a:srgbClr val="66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552" name="Freeform 68"/>
            <p:cNvSpPr/>
            <p:nvPr/>
          </p:nvSpPr>
          <p:spPr>
            <a:xfrm>
              <a:off x="735" y="2502"/>
              <a:ext cx="42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9"/>
                </a:cxn>
                <a:cxn ang="0">
                  <a:pos x="36" y="129"/>
                </a:cxn>
                <a:cxn ang="0">
                  <a:pos x="42" y="0"/>
                </a:cxn>
              </a:cxnLst>
              <a:rect l="0" t="0" r="0" b="0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>
                <a:alpha val="100000"/>
              </a:srgbClr>
            </a:solidFill>
            <a:ln w="3175">
              <a:noFill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3141" name="Group 69"/>
          <p:cNvGrpSpPr/>
          <p:nvPr/>
        </p:nvGrpSpPr>
        <p:grpSpPr>
          <a:xfrm>
            <a:off x="3766038" y="4818185"/>
            <a:ext cx="748812" cy="1213338"/>
            <a:chOff x="4236" y="2913"/>
            <a:chExt cx="472" cy="828"/>
          </a:xfrm>
        </p:grpSpPr>
        <p:sp>
          <p:nvSpPr>
            <p:cNvPr id="11527" name="Oval 70"/>
            <p:cNvSpPr/>
            <p:nvPr/>
          </p:nvSpPr>
          <p:spPr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28" name="AutoShape 71"/>
            <p:cNvSpPr/>
            <p:nvPr/>
          </p:nvSpPr>
          <p:spPr>
            <a:xfrm>
              <a:off x="4405" y="3281"/>
              <a:ext cx="127" cy="144"/>
            </a:xfrm>
            <a:prstGeom prst="can">
              <a:avLst>
                <a:gd name="adj" fmla="val 47241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29" name="Oval 72"/>
            <p:cNvSpPr/>
            <p:nvPr/>
          </p:nvSpPr>
          <p:spPr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30" name="Oval 73"/>
            <p:cNvSpPr/>
            <p:nvPr/>
          </p:nvSpPr>
          <p:spPr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31" name="Freeform 74"/>
            <p:cNvSpPr/>
            <p:nvPr/>
          </p:nvSpPr>
          <p:spPr>
            <a:xfrm flipH="1">
              <a:off x="4532" y="3344"/>
              <a:ext cx="47" cy="9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0" b="0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32" name="Freeform 75"/>
            <p:cNvSpPr/>
            <p:nvPr/>
          </p:nvSpPr>
          <p:spPr>
            <a:xfrm>
              <a:off x="4356" y="3345"/>
              <a:ext cx="47" cy="9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0" b="0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33" name="AutoShape 76"/>
            <p:cNvSpPr/>
            <p:nvPr/>
          </p:nvSpPr>
          <p:spPr>
            <a:xfrm rot="-54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34" name="Freeform 77"/>
            <p:cNvSpPr/>
            <p:nvPr/>
          </p:nvSpPr>
          <p:spPr>
            <a:xfrm>
              <a:off x="4371" y="3357"/>
              <a:ext cx="231" cy="3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 cap="flat" cmpd="sng">
              <a:solidFill>
                <a:schemeClr val="bg2"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3150" name="Arc 78"/>
            <p:cNvSpPr/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536" name="Arc 79"/>
            <p:cNvSpPr/>
            <p:nvPr/>
          </p:nvSpPr>
          <p:spPr>
            <a:xfrm flipV="1">
              <a:off x="4380" y="3288"/>
              <a:ext cx="18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37" name="Oval 80"/>
            <p:cNvSpPr/>
            <p:nvPr/>
          </p:nvSpPr>
          <p:spPr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38" name="Arc 81"/>
            <p:cNvSpPr/>
            <p:nvPr/>
          </p:nvSpPr>
          <p:spPr>
            <a:xfrm flipV="1">
              <a:off x="4379" y="3250"/>
              <a:ext cx="184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2883" fill="none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39" name="Arc 82"/>
            <p:cNvSpPr/>
            <p:nvPr/>
          </p:nvSpPr>
          <p:spPr>
            <a:xfrm flipV="1">
              <a:off x="4393" y="3254"/>
              <a:ext cx="15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3085" fill="none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40" name="Arc 83"/>
            <p:cNvSpPr/>
            <p:nvPr/>
          </p:nvSpPr>
          <p:spPr>
            <a:xfrm flipV="1">
              <a:off x="4423" y="3258"/>
              <a:ext cx="9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1744" fill="none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41" name="Arc 84"/>
            <p:cNvSpPr/>
            <p:nvPr/>
          </p:nvSpPr>
          <p:spPr>
            <a:xfrm flipV="1">
              <a:off x="4438" y="3265"/>
              <a:ext cx="58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35592" fill="none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42" name="AutoShape 85"/>
            <p:cNvSpPr/>
            <p:nvPr/>
          </p:nvSpPr>
          <p:spPr>
            <a:xfrm flipV="1">
              <a:off x="4420" y="3247"/>
              <a:ext cx="92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9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43" name="Arc 86"/>
            <p:cNvSpPr/>
            <p:nvPr/>
          </p:nvSpPr>
          <p:spPr>
            <a:xfrm flipV="1">
              <a:off x="4422" y="3292"/>
              <a:ext cx="9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971" h="26832" fill="none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44" name="Line 87"/>
            <p:cNvSpPr/>
            <p:nvPr/>
          </p:nvSpPr>
          <p:spPr>
            <a:xfrm>
              <a:off x="4422" y="3282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545" name="Line 88"/>
            <p:cNvSpPr/>
            <p:nvPr/>
          </p:nvSpPr>
          <p:spPr>
            <a:xfrm>
              <a:off x="4514" y="3280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61" name="Freeform 89"/>
            <p:cNvSpPr/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pic>
          <p:nvPicPr>
            <p:cNvPr id="11547" name="Picture 90" descr="Lua do cle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1" name="AutoShape 91"/>
          <p:cNvSpPr/>
          <p:nvPr/>
        </p:nvSpPr>
        <p:spPr>
          <a:xfrm>
            <a:off x="2057400" y="4369777"/>
            <a:ext cx="599343" cy="351692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4D4D4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1272" name="Oval 92"/>
          <p:cNvSpPr/>
          <p:nvPr/>
        </p:nvSpPr>
        <p:spPr>
          <a:xfrm>
            <a:off x="1859574" y="3807069"/>
            <a:ext cx="964223" cy="88509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165" name="AutoShape 93"/>
          <p:cNvSpPr>
            <a:spLocks noChangeArrowheads="1"/>
          </p:cNvSpPr>
          <p:nvPr/>
        </p:nvSpPr>
        <p:spPr bwMode="auto">
          <a:xfrm>
            <a:off x="2187510" y="3456843"/>
            <a:ext cx="309561" cy="504092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3399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585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276" name="Freeform 94"/>
          <p:cNvSpPr/>
          <p:nvPr/>
        </p:nvSpPr>
        <p:spPr>
          <a:xfrm flipH="1">
            <a:off x="2470638" y="3635620"/>
            <a:ext cx="61546" cy="27695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 cap="flat" cmpd="sng">
            <a:solidFill>
              <a:srgbClr val="3399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1277" name="Freeform 95"/>
          <p:cNvSpPr/>
          <p:nvPr/>
        </p:nvSpPr>
        <p:spPr>
          <a:xfrm>
            <a:off x="2135066" y="3635620"/>
            <a:ext cx="60080" cy="274026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 cap="flat" cmpd="sng">
            <a:solidFill>
              <a:srgbClr val="3399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3168" name="Arc 96"/>
          <p:cNvSpPr/>
          <p:nvPr/>
        </p:nvSpPr>
        <p:spPr bwMode="auto">
          <a:xfrm flipV="1">
            <a:off x="2159977" y="3516923"/>
            <a:ext cx="353158" cy="21248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585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279" name="Oval 97"/>
          <p:cNvSpPr/>
          <p:nvPr/>
        </p:nvSpPr>
        <p:spPr>
          <a:xfrm>
            <a:off x="2159977" y="3486150"/>
            <a:ext cx="353158" cy="21248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1280" name="AutoShape 98"/>
          <p:cNvSpPr/>
          <p:nvPr/>
        </p:nvSpPr>
        <p:spPr>
          <a:xfrm>
            <a:off x="2384181" y="3618035"/>
            <a:ext cx="36634" cy="253511"/>
          </a:xfrm>
          <a:prstGeom prst="can">
            <a:avLst>
              <a:gd name="adj" fmla="val 55421"/>
            </a:avLst>
          </a:prstGeom>
          <a:solidFill>
            <a:srgbClr val="FFFFFF">
              <a:alpha val="59999"/>
            </a:srgbClr>
          </a:solidFill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1281" name="Arc 99"/>
          <p:cNvSpPr/>
          <p:nvPr/>
        </p:nvSpPr>
        <p:spPr>
          <a:xfrm flipV="1">
            <a:off x="2192215" y="3503735"/>
            <a:ext cx="293077" cy="175846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3200" h="43200" fill="none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>
                  <a:alpha val="100000"/>
                </a:srgbClr>
              </a:gs>
              <a:gs pos="50000">
                <a:srgbClr val="FF6600">
                  <a:alpha val="100000"/>
                </a:srgbClr>
              </a:gs>
              <a:gs pos="100000">
                <a:srgbClr val="762F00">
                  <a:alpha val="100000"/>
                </a:srgbClr>
              </a:gs>
            </a:gsLst>
            <a:lin ang="0" scaled="1"/>
            <a:tileRect/>
          </a:gradFill>
          <a:ln w="3175" cap="flat" cmpd="sng">
            <a:solidFill>
              <a:srgbClr val="9900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1282" name="Oval 100"/>
          <p:cNvSpPr/>
          <p:nvPr/>
        </p:nvSpPr>
        <p:spPr>
          <a:xfrm>
            <a:off x="2192215" y="3483220"/>
            <a:ext cx="293077" cy="175846"/>
          </a:xfrm>
          <a:prstGeom prst="ellipse">
            <a:avLst/>
          </a:prstGeom>
          <a:solidFill>
            <a:srgbClr val="FF6600"/>
          </a:solidFill>
          <a:ln w="3175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1283" name="Oval 101"/>
          <p:cNvSpPr/>
          <p:nvPr/>
        </p:nvSpPr>
        <p:spPr>
          <a:xfrm>
            <a:off x="2253762" y="3547697"/>
            <a:ext cx="55685" cy="33703"/>
          </a:xfrm>
          <a:prstGeom prst="ellipse">
            <a:avLst/>
          </a:prstGeom>
          <a:solidFill>
            <a:srgbClr val="4D4D4D"/>
          </a:solidFill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1284" name="Oval 102"/>
          <p:cNvSpPr/>
          <p:nvPr/>
        </p:nvSpPr>
        <p:spPr>
          <a:xfrm>
            <a:off x="1853712" y="3965331"/>
            <a:ext cx="968619" cy="58175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 cap="flat" cmpd="sng">
            <a:solidFill>
              <a:srgbClr val="66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sz="1660" dirty="0">
              <a:latin typeface="VNI-Times" pitchFamily="2" charset="0"/>
            </a:endParaRPr>
          </a:p>
        </p:txBody>
      </p:sp>
      <p:grpSp>
        <p:nvGrpSpPr>
          <p:cNvPr id="3175" name="Group 103"/>
          <p:cNvGrpSpPr/>
          <p:nvPr/>
        </p:nvGrpSpPr>
        <p:grpSpPr>
          <a:xfrm rot="4952512">
            <a:off x="3865685" y="5603631"/>
            <a:ext cx="1099038" cy="882162"/>
            <a:chOff x="3765" y="1482"/>
            <a:chExt cx="750" cy="556"/>
          </a:xfrm>
        </p:grpSpPr>
        <p:sp>
          <p:nvSpPr>
            <p:cNvPr id="11517" name="Freeform 104"/>
            <p:cNvSpPr/>
            <p:nvPr/>
          </p:nvSpPr>
          <p:spPr>
            <a:xfrm rot="-5668726">
              <a:off x="3813" y="1607"/>
              <a:ext cx="200" cy="23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18" name="Freeform 105"/>
            <p:cNvSpPr/>
            <p:nvPr/>
          </p:nvSpPr>
          <p:spPr>
            <a:xfrm rot="-5668726">
              <a:off x="3848" y="1471"/>
              <a:ext cx="484" cy="6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19" name="Freeform 106"/>
            <p:cNvSpPr/>
            <p:nvPr/>
          </p:nvSpPr>
          <p:spPr>
            <a:xfrm rot="-5668726">
              <a:off x="4047" y="1600"/>
              <a:ext cx="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20" name="Freeform 107"/>
            <p:cNvSpPr/>
            <p:nvPr/>
          </p:nvSpPr>
          <p:spPr>
            <a:xfrm rot="-5668726">
              <a:off x="4080" y="1994"/>
              <a:ext cx="1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21" name="Freeform 108"/>
            <p:cNvSpPr/>
            <p:nvPr/>
          </p:nvSpPr>
          <p:spPr>
            <a:xfrm rot="-2506963">
              <a:off x="3899" y="1791"/>
              <a:ext cx="1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1522" name="Group 109"/>
            <p:cNvGrpSpPr/>
            <p:nvPr/>
          </p:nvGrpSpPr>
          <p:grpSpPr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1525" name="Freeform 110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1526" name="Oval 111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vi-VN" altLang="x-none" sz="1660" dirty="0">
                  <a:latin typeface="VNI-Times" pitchFamily="2" charset="0"/>
                </a:endParaRPr>
              </a:p>
            </p:txBody>
          </p:sp>
        </p:grpSp>
        <p:sp>
          <p:nvSpPr>
            <p:cNvPr id="11523" name="Freeform 112"/>
            <p:cNvSpPr/>
            <p:nvPr/>
          </p:nvSpPr>
          <p:spPr>
            <a:xfrm rot="-5668726">
              <a:off x="3851" y="1632"/>
              <a:ext cx="1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524" name="Freeform 113"/>
            <p:cNvSpPr/>
            <p:nvPr/>
          </p:nvSpPr>
          <p:spPr>
            <a:xfrm rot="-5668726">
              <a:off x="3770" y="1854"/>
              <a:ext cx="4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sp>
        <p:nvSpPr>
          <p:cNvPr id="11286" name="Freeform 114"/>
          <p:cNvSpPr/>
          <p:nvPr/>
        </p:nvSpPr>
        <p:spPr>
          <a:xfrm>
            <a:off x="3612174" y="3686908"/>
            <a:ext cx="457200" cy="90560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1287" name="Oval 115"/>
          <p:cNvSpPr/>
          <p:nvPr/>
        </p:nvSpPr>
        <p:spPr>
          <a:xfrm>
            <a:off x="3921369" y="4387362"/>
            <a:ext cx="55685" cy="33704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1288" name="Oval 116"/>
          <p:cNvSpPr/>
          <p:nvPr/>
        </p:nvSpPr>
        <p:spPr>
          <a:xfrm>
            <a:off x="3726474" y="4475285"/>
            <a:ext cx="54219" cy="33704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pic>
        <p:nvPicPr>
          <p:cNvPr id="3189" name="Picture 117" descr="khoi den"/>
          <p:cNvPicPr>
            <a:picLocks noChangeAspect="1"/>
          </p:cNvPicPr>
          <p:nvPr/>
        </p:nvPicPr>
        <p:blipFill>
          <a:blip r:embed="rId4">
            <a:lum bright="29999"/>
          </a:blip>
          <a:stretch>
            <a:fillRect/>
          </a:stretch>
        </p:blipFill>
        <p:spPr>
          <a:xfrm rot="3811978">
            <a:off x="2875085" y="2779835"/>
            <a:ext cx="196362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90" name="Group 118"/>
          <p:cNvGrpSpPr/>
          <p:nvPr/>
        </p:nvGrpSpPr>
        <p:grpSpPr>
          <a:xfrm>
            <a:off x="2375389" y="3289789"/>
            <a:ext cx="278423" cy="290146"/>
            <a:chOff x="3226" y="2032"/>
            <a:chExt cx="176" cy="198"/>
          </a:xfrm>
        </p:grpSpPr>
        <p:sp>
          <p:nvSpPr>
            <p:cNvPr id="11512" name="AutoShape 119"/>
            <p:cNvSpPr/>
            <p:nvPr/>
          </p:nvSpPr>
          <p:spPr>
            <a:xfrm>
              <a:off x="3228" y="2091"/>
              <a:ext cx="28" cy="139"/>
            </a:xfrm>
            <a:prstGeom prst="can">
              <a:avLst>
                <a:gd name="adj" fmla="val 36699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  <a:tileRect/>
            </a:gradFill>
            <a:ln w="31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1513" name="AutoShape 120"/>
            <p:cNvSpPr/>
            <p:nvPr/>
          </p:nvSpPr>
          <p:spPr>
            <a:xfrm rot="-7020000">
              <a:off x="3307" y="1965"/>
              <a:ext cx="28" cy="161"/>
            </a:xfrm>
            <a:prstGeom prst="can">
              <a:avLst>
                <a:gd name="adj" fmla="val 42509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  <a:tileRect/>
            </a:gradFill>
            <a:ln w="31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93" name="Freeform 121"/>
            <p:cNvSpPr/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515" name="AutoShape 122"/>
            <p:cNvSpPr/>
            <p:nvPr/>
          </p:nvSpPr>
          <p:spPr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95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96" name="Group 124"/>
          <p:cNvGrpSpPr/>
          <p:nvPr/>
        </p:nvGrpSpPr>
        <p:grpSpPr>
          <a:xfrm>
            <a:off x="3726474" y="3226777"/>
            <a:ext cx="54219" cy="1266092"/>
            <a:chOff x="4188" y="1728"/>
            <a:chExt cx="35" cy="864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98" name="Freeform 126"/>
            <p:cNvSpPr/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1494" name="Line 127"/>
            <p:cNvSpPr/>
            <p:nvPr/>
          </p:nvSpPr>
          <p:spPr>
            <a:xfrm>
              <a:off x="4206" y="1797"/>
              <a:ext cx="0" cy="434"/>
            </a:xfrm>
            <a:prstGeom prst="line">
              <a:avLst/>
            </a:prstGeom>
            <a:ln w="9525" cap="flat" cmpd="sng">
              <a:solidFill>
                <a:srgbClr val="66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95" name="Freeform 128"/>
            <p:cNvSpPr/>
            <p:nvPr/>
          </p:nvSpPr>
          <p:spPr>
            <a:xfrm>
              <a:off x="4198" y="2539"/>
              <a:ext cx="1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>
                <a:alpha val="100000"/>
              </a:srgbClr>
            </a:solidFill>
            <a:ln w="317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1496" name="Group 129"/>
            <p:cNvGrpSpPr/>
            <p:nvPr/>
          </p:nvGrpSpPr>
          <p:grpSpPr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1498" name="Line 130"/>
              <p:cNvSpPr/>
              <p:nvPr/>
            </p:nvSpPr>
            <p:spPr>
              <a:xfrm>
                <a:off x="5160" y="1129"/>
                <a:ext cx="48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499" name="Line 131"/>
              <p:cNvSpPr/>
              <p:nvPr/>
            </p:nvSpPr>
            <p:spPr>
              <a:xfrm>
                <a:off x="5160" y="1084"/>
                <a:ext cx="0" cy="1497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0" name="Line 132"/>
              <p:cNvSpPr/>
              <p:nvPr/>
            </p:nvSpPr>
            <p:spPr>
              <a:xfrm>
                <a:off x="5160" y="1249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1" name="Line 133"/>
              <p:cNvSpPr/>
              <p:nvPr/>
            </p:nvSpPr>
            <p:spPr>
              <a:xfrm>
                <a:off x="5160" y="1369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2" name="Line 134"/>
              <p:cNvSpPr/>
              <p:nvPr/>
            </p:nvSpPr>
            <p:spPr>
              <a:xfrm>
                <a:off x="5160" y="1486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3" name="Line 135"/>
              <p:cNvSpPr/>
              <p:nvPr/>
            </p:nvSpPr>
            <p:spPr>
              <a:xfrm>
                <a:off x="5160" y="1606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4" name="Line 136"/>
              <p:cNvSpPr/>
              <p:nvPr/>
            </p:nvSpPr>
            <p:spPr>
              <a:xfrm>
                <a:off x="5160" y="1723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5" name="Line 137"/>
              <p:cNvSpPr/>
              <p:nvPr/>
            </p:nvSpPr>
            <p:spPr>
              <a:xfrm>
                <a:off x="5160" y="1843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6" name="Line 138"/>
              <p:cNvSpPr/>
              <p:nvPr/>
            </p:nvSpPr>
            <p:spPr>
              <a:xfrm>
                <a:off x="5160" y="1960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7" name="Line 139"/>
              <p:cNvSpPr/>
              <p:nvPr/>
            </p:nvSpPr>
            <p:spPr>
              <a:xfrm>
                <a:off x="5160" y="2080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8" name="Line 140"/>
              <p:cNvSpPr/>
              <p:nvPr/>
            </p:nvSpPr>
            <p:spPr>
              <a:xfrm>
                <a:off x="5160" y="2200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09" name="Line 141"/>
              <p:cNvSpPr/>
              <p:nvPr/>
            </p:nvSpPr>
            <p:spPr>
              <a:xfrm>
                <a:off x="5160" y="2320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10" name="Line 142"/>
              <p:cNvSpPr/>
              <p:nvPr/>
            </p:nvSpPr>
            <p:spPr>
              <a:xfrm>
                <a:off x="5160" y="2437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511" name="Line 143"/>
              <p:cNvSpPr/>
              <p:nvPr/>
            </p:nvSpPr>
            <p:spPr>
              <a:xfrm>
                <a:off x="5160" y="2557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1497" name="Line 144"/>
            <p:cNvSpPr/>
            <p:nvPr/>
          </p:nvSpPr>
          <p:spPr>
            <a:xfrm>
              <a:off x="4206" y="2231"/>
              <a:ext cx="0" cy="308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17" name="Line 145"/>
          <p:cNvSpPr/>
          <p:nvPr/>
        </p:nvSpPr>
        <p:spPr>
          <a:xfrm>
            <a:off x="2283069" y="3305908"/>
            <a:ext cx="0" cy="492369"/>
          </a:xfrm>
          <a:prstGeom prst="line">
            <a:avLst/>
          </a:prstGeom>
          <a:ln w="190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18" name="Line 146"/>
          <p:cNvSpPr/>
          <p:nvPr/>
        </p:nvSpPr>
        <p:spPr>
          <a:xfrm>
            <a:off x="602274" y="1670538"/>
            <a:ext cx="0" cy="1195754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19" name="Line 147"/>
          <p:cNvSpPr/>
          <p:nvPr/>
        </p:nvSpPr>
        <p:spPr>
          <a:xfrm>
            <a:off x="602274" y="1652954"/>
            <a:ext cx="0" cy="1758462"/>
          </a:xfrm>
          <a:prstGeom prst="line">
            <a:avLst/>
          </a:prstGeom>
          <a:ln w="2857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1295" name="Group 148"/>
          <p:cNvGrpSpPr/>
          <p:nvPr/>
        </p:nvGrpSpPr>
        <p:grpSpPr>
          <a:xfrm>
            <a:off x="420566" y="1318846"/>
            <a:ext cx="247650" cy="2305050"/>
            <a:chOff x="3138" y="1104"/>
            <a:chExt cx="156" cy="1573"/>
          </a:xfrm>
        </p:grpSpPr>
        <p:sp>
          <p:nvSpPr>
            <p:cNvPr id="11416" name="Line 149"/>
            <p:cNvSpPr/>
            <p:nvPr/>
          </p:nvSpPr>
          <p:spPr>
            <a:xfrm>
              <a:off x="3210" y="1225"/>
              <a:ext cx="48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17" name="Line 150"/>
            <p:cNvSpPr/>
            <p:nvPr/>
          </p:nvSpPr>
          <p:spPr>
            <a:xfrm>
              <a:off x="3210" y="1180"/>
              <a:ext cx="0" cy="1497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18" name="Line 151"/>
            <p:cNvSpPr/>
            <p:nvPr/>
          </p:nvSpPr>
          <p:spPr>
            <a:xfrm>
              <a:off x="3210" y="124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19" name="Line 152"/>
            <p:cNvSpPr/>
            <p:nvPr/>
          </p:nvSpPr>
          <p:spPr>
            <a:xfrm>
              <a:off x="3210" y="127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0" name="Line 153"/>
            <p:cNvSpPr/>
            <p:nvPr/>
          </p:nvSpPr>
          <p:spPr>
            <a:xfrm>
              <a:off x="3210" y="132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1" name="Line 154"/>
            <p:cNvSpPr/>
            <p:nvPr/>
          </p:nvSpPr>
          <p:spPr>
            <a:xfrm>
              <a:off x="3210" y="129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2" name="Line 155"/>
            <p:cNvSpPr/>
            <p:nvPr/>
          </p:nvSpPr>
          <p:spPr>
            <a:xfrm>
              <a:off x="3210" y="1345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3" name="Line 156"/>
            <p:cNvSpPr/>
            <p:nvPr/>
          </p:nvSpPr>
          <p:spPr>
            <a:xfrm>
              <a:off x="3210" y="136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4" name="Line 157"/>
            <p:cNvSpPr/>
            <p:nvPr/>
          </p:nvSpPr>
          <p:spPr>
            <a:xfrm>
              <a:off x="3210" y="139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5" name="Line 158"/>
            <p:cNvSpPr/>
            <p:nvPr/>
          </p:nvSpPr>
          <p:spPr>
            <a:xfrm>
              <a:off x="3210" y="144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6" name="Line 159"/>
            <p:cNvSpPr/>
            <p:nvPr/>
          </p:nvSpPr>
          <p:spPr>
            <a:xfrm>
              <a:off x="3210" y="141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7" name="Line 160"/>
            <p:cNvSpPr/>
            <p:nvPr/>
          </p:nvSpPr>
          <p:spPr>
            <a:xfrm>
              <a:off x="3210" y="1465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8" name="Line 161"/>
            <p:cNvSpPr/>
            <p:nvPr/>
          </p:nvSpPr>
          <p:spPr>
            <a:xfrm>
              <a:off x="3210" y="1486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29" name="Line 162"/>
            <p:cNvSpPr/>
            <p:nvPr/>
          </p:nvSpPr>
          <p:spPr>
            <a:xfrm>
              <a:off x="3210" y="151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0" name="Line 163"/>
            <p:cNvSpPr/>
            <p:nvPr/>
          </p:nvSpPr>
          <p:spPr>
            <a:xfrm>
              <a:off x="3210" y="155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1" name="Line 164"/>
            <p:cNvSpPr/>
            <p:nvPr/>
          </p:nvSpPr>
          <p:spPr>
            <a:xfrm>
              <a:off x="3210" y="153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2" name="Line 165"/>
            <p:cNvSpPr/>
            <p:nvPr/>
          </p:nvSpPr>
          <p:spPr>
            <a:xfrm>
              <a:off x="3210" y="1582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3" name="Line 166"/>
            <p:cNvSpPr/>
            <p:nvPr/>
          </p:nvSpPr>
          <p:spPr>
            <a:xfrm>
              <a:off x="3210" y="1606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4" name="Line 167"/>
            <p:cNvSpPr/>
            <p:nvPr/>
          </p:nvSpPr>
          <p:spPr>
            <a:xfrm>
              <a:off x="3210" y="163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5" name="Line 168"/>
            <p:cNvSpPr/>
            <p:nvPr/>
          </p:nvSpPr>
          <p:spPr>
            <a:xfrm>
              <a:off x="3210" y="167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6" name="Line 169"/>
            <p:cNvSpPr/>
            <p:nvPr/>
          </p:nvSpPr>
          <p:spPr>
            <a:xfrm>
              <a:off x="3210" y="165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7" name="Line 170"/>
            <p:cNvSpPr/>
            <p:nvPr/>
          </p:nvSpPr>
          <p:spPr>
            <a:xfrm>
              <a:off x="3210" y="1702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8" name="Line 171"/>
            <p:cNvSpPr/>
            <p:nvPr/>
          </p:nvSpPr>
          <p:spPr>
            <a:xfrm>
              <a:off x="3210" y="172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39" name="Line 172"/>
            <p:cNvSpPr/>
            <p:nvPr/>
          </p:nvSpPr>
          <p:spPr>
            <a:xfrm>
              <a:off x="3210" y="174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0" name="Line 173"/>
            <p:cNvSpPr/>
            <p:nvPr/>
          </p:nvSpPr>
          <p:spPr>
            <a:xfrm>
              <a:off x="3210" y="179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1" name="Line 174"/>
            <p:cNvSpPr/>
            <p:nvPr/>
          </p:nvSpPr>
          <p:spPr>
            <a:xfrm>
              <a:off x="3210" y="177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2" name="Line 175"/>
            <p:cNvSpPr/>
            <p:nvPr/>
          </p:nvSpPr>
          <p:spPr>
            <a:xfrm>
              <a:off x="3210" y="1819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3" name="Line 176"/>
            <p:cNvSpPr/>
            <p:nvPr/>
          </p:nvSpPr>
          <p:spPr>
            <a:xfrm>
              <a:off x="3210" y="184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4" name="Line 177"/>
            <p:cNvSpPr/>
            <p:nvPr/>
          </p:nvSpPr>
          <p:spPr>
            <a:xfrm>
              <a:off x="3210" y="186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5" name="Line 178"/>
            <p:cNvSpPr/>
            <p:nvPr/>
          </p:nvSpPr>
          <p:spPr>
            <a:xfrm>
              <a:off x="3210" y="191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6" name="Line 179"/>
            <p:cNvSpPr/>
            <p:nvPr/>
          </p:nvSpPr>
          <p:spPr>
            <a:xfrm>
              <a:off x="3210" y="189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7" name="Line 180"/>
            <p:cNvSpPr/>
            <p:nvPr/>
          </p:nvSpPr>
          <p:spPr>
            <a:xfrm>
              <a:off x="3210" y="1939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8" name="Line 181"/>
            <p:cNvSpPr/>
            <p:nvPr/>
          </p:nvSpPr>
          <p:spPr>
            <a:xfrm>
              <a:off x="3210" y="196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49" name="Line 182"/>
            <p:cNvSpPr/>
            <p:nvPr/>
          </p:nvSpPr>
          <p:spPr>
            <a:xfrm>
              <a:off x="3210" y="198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0" name="Line 183"/>
            <p:cNvSpPr/>
            <p:nvPr/>
          </p:nvSpPr>
          <p:spPr>
            <a:xfrm>
              <a:off x="3210" y="203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1" name="Line 184"/>
            <p:cNvSpPr/>
            <p:nvPr/>
          </p:nvSpPr>
          <p:spPr>
            <a:xfrm>
              <a:off x="3210" y="200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2" name="Line 185"/>
            <p:cNvSpPr/>
            <p:nvPr/>
          </p:nvSpPr>
          <p:spPr>
            <a:xfrm>
              <a:off x="3210" y="2056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3" name="Line 186"/>
            <p:cNvSpPr/>
            <p:nvPr/>
          </p:nvSpPr>
          <p:spPr>
            <a:xfrm>
              <a:off x="3210" y="208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4" name="Line 187"/>
            <p:cNvSpPr/>
            <p:nvPr/>
          </p:nvSpPr>
          <p:spPr>
            <a:xfrm>
              <a:off x="3210" y="210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5" name="Line 188"/>
            <p:cNvSpPr/>
            <p:nvPr/>
          </p:nvSpPr>
          <p:spPr>
            <a:xfrm>
              <a:off x="3210" y="215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6" name="Line 189"/>
            <p:cNvSpPr/>
            <p:nvPr/>
          </p:nvSpPr>
          <p:spPr>
            <a:xfrm>
              <a:off x="3210" y="212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7" name="Line 190"/>
            <p:cNvSpPr/>
            <p:nvPr/>
          </p:nvSpPr>
          <p:spPr>
            <a:xfrm>
              <a:off x="3210" y="2176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8" name="Line 191"/>
            <p:cNvSpPr/>
            <p:nvPr/>
          </p:nvSpPr>
          <p:spPr>
            <a:xfrm>
              <a:off x="3210" y="220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59" name="Line 192"/>
            <p:cNvSpPr/>
            <p:nvPr/>
          </p:nvSpPr>
          <p:spPr>
            <a:xfrm>
              <a:off x="3210" y="222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0" name="Line 193"/>
            <p:cNvSpPr/>
            <p:nvPr/>
          </p:nvSpPr>
          <p:spPr>
            <a:xfrm>
              <a:off x="3210" y="227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1" name="Line 194"/>
            <p:cNvSpPr/>
            <p:nvPr/>
          </p:nvSpPr>
          <p:spPr>
            <a:xfrm>
              <a:off x="3210" y="224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2" name="Line 195"/>
            <p:cNvSpPr/>
            <p:nvPr/>
          </p:nvSpPr>
          <p:spPr>
            <a:xfrm>
              <a:off x="3210" y="2296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3" name="Line 196"/>
            <p:cNvSpPr/>
            <p:nvPr/>
          </p:nvSpPr>
          <p:spPr>
            <a:xfrm>
              <a:off x="3210" y="232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4" name="Line 197"/>
            <p:cNvSpPr/>
            <p:nvPr/>
          </p:nvSpPr>
          <p:spPr>
            <a:xfrm>
              <a:off x="3210" y="234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5" name="Line 198"/>
            <p:cNvSpPr/>
            <p:nvPr/>
          </p:nvSpPr>
          <p:spPr>
            <a:xfrm>
              <a:off x="3210" y="239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6" name="Line 199"/>
            <p:cNvSpPr/>
            <p:nvPr/>
          </p:nvSpPr>
          <p:spPr>
            <a:xfrm>
              <a:off x="3210" y="236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7" name="Line 200"/>
            <p:cNvSpPr/>
            <p:nvPr/>
          </p:nvSpPr>
          <p:spPr>
            <a:xfrm>
              <a:off x="3210" y="2416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8" name="Line 201"/>
            <p:cNvSpPr/>
            <p:nvPr/>
          </p:nvSpPr>
          <p:spPr>
            <a:xfrm>
              <a:off x="3210" y="243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69" name="Line 202"/>
            <p:cNvSpPr/>
            <p:nvPr/>
          </p:nvSpPr>
          <p:spPr>
            <a:xfrm>
              <a:off x="3210" y="246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0" name="Line 203"/>
            <p:cNvSpPr/>
            <p:nvPr/>
          </p:nvSpPr>
          <p:spPr>
            <a:xfrm>
              <a:off x="3210" y="250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1" name="Line 204"/>
            <p:cNvSpPr/>
            <p:nvPr/>
          </p:nvSpPr>
          <p:spPr>
            <a:xfrm>
              <a:off x="3210" y="248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2" name="Line 205"/>
            <p:cNvSpPr/>
            <p:nvPr/>
          </p:nvSpPr>
          <p:spPr>
            <a:xfrm>
              <a:off x="3210" y="2533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3" name="Line 206"/>
            <p:cNvSpPr/>
            <p:nvPr/>
          </p:nvSpPr>
          <p:spPr>
            <a:xfrm>
              <a:off x="3210" y="255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4" name="Line 207"/>
            <p:cNvSpPr/>
            <p:nvPr/>
          </p:nvSpPr>
          <p:spPr>
            <a:xfrm>
              <a:off x="3210" y="258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5" name="Line 208"/>
            <p:cNvSpPr/>
            <p:nvPr/>
          </p:nvSpPr>
          <p:spPr>
            <a:xfrm>
              <a:off x="3210" y="262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6" name="Line 209"/>
            <p:cNvSpPr/>
            <p:nvPr/>
          </p:nvSpPr>
          <p:spPr>
            <a:xfrm>
              <a:off x="3210" y="260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7" name="Line 210"/>
            <p:cNvSpPr/>
            <p:nvPr/>
          </p:nvSpPr>
          <p:spPr>
            <a:xfrm>
              <a:off x="3210" y="2653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478" name="Text Box 211"/>
            <p:cNvSpPr txBox="1"/>
            <p:nvPr/>
          </p:nvSpPr>
          <p:spPr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</a:t>
              </a:r>
            </a:p>
          </p:txBody>
        </p:sp>
        <p:sp>
          <p:nvSpPr>
            <p:cNvPr id="11479" name="Text Box 212"/>
            <p:cNvSpPr txBox="1"/>
            <p:nvPr/>
          </p:nvSpPr>
          <p:spPr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0</a:t>
              </a:r>
            </a:p>
          </p:txBody>
        </p:sp>
        <p:sp>
          <p:nvSpPr>
            <p:cNvPr id="11480" name="Text Box 213"/>
            <p:cNvSpPr txBox="1"/>
            <p:nvPr/>
          </p:nvSpPr>
          <p:spPr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</a:t>
              </a:r>
            </a:p>
          </p:txBody>
        </p:sp>
        <p:sp>
          <p:nvSpPr>
            <p:cNvPr id="11481" name="Text Box 214"/>
            <p:cNvSpPr txBox="1"/>
            <p:nvPr/>
          </p:nvSpPr>
          <p:spPr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90</a:t>
              </a:r>
            </a:p>
          </p:txBody>
        </p:sp>
        <p:sp>
          <p:nvSpPr>
            <p:cNvPr id="11482" name="Text Box 215"/>
            <p:cNvSpPr txBox="1"/>
            <p:nvPr/>
          </p:nvSpPr>
          <p:spPr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20</a:t>
              </a:r>
            </a:p>
          </p:txBody>
        </p:sp>
        <p:sp>
          <p:nvSpPr>
            <p:cNvPr id="11483" name="Text Box 216"/>
            <p:cNvSpPr txBox="1"/>
            <p:nvPr/>
          </p:nvSpPr>
          <p:spPr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30</a:t>
              </a:r>
            </a:p>
          </p:txBody>
        </p:sp>
        <p:sp>
          <p:nvSpPr>
            <p:cNvPr id="11484" name="Text Box 217"/>
            <p:cNvSpPr txBox="1"/>
            <p:nvPr/>
          </p:nvSpPr>
          <p:spPr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40</a:t>
              </a:r>
            </a:p>
          </p:txBody>
        </p:sp>
        <p:sp>
          <p:nvSpPr>
            <p:cNvPr id="11485" name="Text Box 218"/>
            <p:cNvSpPr txBox="1"/>
            <p:nvPr/>
          </p:nvSpPr>
          <p:spPr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50</a:t>
              </a:r>
            </a:p>
          </p:txBody>
        </p:sp>
        <p:sp>
          <p:nvSpPr>
            <p:cNvPr id="11486" name="Text Box 219"/>
            <p:cNvSpPr txBox="1"/>
            <p:nvPr/>
          </p:nvSpPr>
          <p:spPr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60</a:t>
              </a:r>
            </a:p>
          </p:txBody>
        </p:sp>
        <p:sp>
          <p:nvSpPr>
            <p:cNvPr id="11487" name="Text Box 220"/>
            <p:cNvSpPr txBox="1"/>
            <p:nvPr/>
          </p:nvSpPr>
          <p:spPr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70</a:t>
              </a:r>
            </a:p>
          </p:txBody>
        </p:sp>
        <p:sp>
          <p:nvSpPr>
            <p:cNvPr id="11488" name="Text Box 221"/>
            <p:cNvSpPr txBox="1"/>
            <p:nvPr/>
          </p:nvSpPr>
          <p:spPr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80</a:t>
              </a:r>
            </a:p>
          </p:txBody>
        </p:sp>
        <p:sp>
          <p:nvSpPr>
            <p:cNvPr id="11489" name="Text Box 222"/>
            <p:cNvSpPr txBox="1"/>
            <p:nvPr/>
          </p:nvSpPr>
          <p:spPr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100</a:t>
              </a:r>
            </a:p>
          </p:txBody>
        </p:sp>
        <p:sp>
          <p:nvSpPr>
            <p:cNvPr id="11490" name="Text Box 223"/>
            <p:cNvSpPr txBox="1"/>
            <p:nvPr/>
          </p:nvSpPr>
          <p:spPr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110</a:t>
              </a:r>
            </a:p>
          </p:txBody>
        </p:sp>
        <p:sp>
          <p:nvSpPr>
            <p:cNvPr id="11491" name="Text Box 224"/>
            <p:cNvSpPr txBox="1"/>
            <p:nvPr/>
          </p:nvSpPr>
          <p:spPr>
            <a:xfrm>
              <a:off x="3138" y="1104"/>
              <a:ext cx="144" cy="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vi-VN" altLang="x-none" sz="925" b="1" dirty="0">
                <a:solidFill>
                  <a:srgbClr val="CC0000"/>
                </a:solidFill>
                <a:latin typeface="VNI-Times" pitchFamily="2" charset="0"/>
              </a:endParaRPr>
            </a:p>
          </p:txBody>
        </p:sp>
      </p:grpSp>
      <p:sp>
        <p:nvSpPr>
          <p:cNvPr id="3297" name="Oval 225"/>
          <p:cNvSpPr/>
          <p:nvPr/>
        </p:nvSpPr>
        <p:spPr>
          <a:xfrm>
            <a:off x="2565889" y="4327281"/>
            <a:ext cx="45426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298" name="Oval 226"/>
          <p:cNvSpPr/>
          <p:nvPr/>
        </p:nvSpPr>
        <p:spPr>
          <a:xfrm>
            <a:off x="2441331" y="4494335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299" name="Oval 227"/>
          <p:cNvSpPr/>
          <p:nvPr/>
        </p:nvSpPr>
        <p:spPr>
          <a:xfrm>
            <a:off x="2154115" y="4387362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0" name="Oval 228"/>
          <p:cNvSpPr/>
          <p:nvPr/>
        </p:nvSpPr>
        <p:spPr>
          <a:xfrm>
            <a:off x="2022231" y="4528038"/>
            <a:ext cx="46892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1" name="Oval 229"/>
          <p:cNvSpPr/>
          <p:nvPr/>
        </p:nvSpPr>
        <p:spPr>
          <a:xfrm>
            <a:off x="2669931" y="4501662"/>
            <a:ext cx="46892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2" name="Oval 230"/>
          <p:cNvSpPr/>
          <p:nvPr/>
        </p:nvSpPr>
        <p:spPr>
          <a:xfrm>
            <a:off x="2384181" y="4635012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3" name="Oval 231"/>
          <p:cNvSpPr/>
          <p:nvPr/>
        </p:nvSpPr>
        <p:spPr>
          <a:xfrm>
            <a:off x="1992923" y="4325815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4" name="Oval 232"/>
          <p:cNvSpPr/>
          <p:nvPr/>
        </p:nvSpPr>
        <p:spPr>
          <a:xfrm>
            <a:off x="2221523" y="4607169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5" name="Oval 233"/>
          <p:cNvSpPr/>
          <p:nvPr/>
        </p:nvSpPr>
        <p:spPr>
          <a:xfrm>
            <a:off x="2555631" y="4529504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pic>
        <p:nvPicPr>
          <p:cNvPr id="3306" name="Picture 234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723" y="4255477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7" name="Picture 235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1523" y="4264269"/>
            <a:ext cx="80597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8" name="Picture 236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523" y="4114800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9" name="Picture 237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374" y="4110404"/>
            <a:ext cx="80596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0" name="Picture 238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715" y="4119197"/>
            <a:ext cx="86458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1" name="Picture 239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520" y="4114800"/>
            <a:ext cx="80596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2" name="Picture 240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3923" y="4396154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3" name="Picture 241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6515" y="4396154"/>
            <a:ext cx="80597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4" name="Picture 242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815" y="4325815"/>
            <a:ext cx="76200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5" name="Picture 243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620" y="4325815"/>
            <a:ext cx="74734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6" name="Picture 244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874" y="4040066"/>
            <a:ext cx="76200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" name="Picture 245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212" y="4040066"/>
            <a:ext cx="74734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8" name="Picture 246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123" y="4255477"/>
            <a:ext cx="76200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9" name="Picture 247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0462" y="4255477"/>
            <a:ext cx="74735" cy="11869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19" name="Group 248"/>
          <p:cNvGrpSpPr/>
          <p:nvPr/>
        </p:nvGrpSpPr>
        <p:grpSpPr>
          <a:xfrm>
            <a:off x="2164374" y="3560885"/>
            <a:ext cx="351692" cy="175846"/>
            <a:chOff x="3084" y="2022"/>
            <a:chExt cx="222" cy="120"/>
          </a:xfrm>
        </p:grpSpPr>
        <p:grpSp>
          <p:nvGrpSpPr>
            <p:cNvPr id="11410" name="Group 249"/>
            <p:cNvGrpSpPr/>
            <p:nvPr/>
          </p:nvGrpSpPr>
          <p:grpSpPr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3322" name="Arc 250"/>
              <p:cNvSpPr/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585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1413" name="Arc 251"/>
              <p:cNvSpPr/>
              <p:nvPr/>
            </p:nvSpPr>
            <p:spPr>
              <a:xfrm flipV="1">
                <a:off x="3084" y="2235"/>
                <a:ext cx="222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3199" h="23233" fill="none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rgbClr val="3399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1414" name="Arc 252"/>
              <p:cNvSpPr/>
              <p:nvPr/>
            </p:nvSpPr>
            <p:spPr>
              <a:xfrm flipV="1">
                <a:off x="3104" y="2227"/>
                <a:ext cx="18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3200" h="23716" fill="none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>
                      <a:alpha val="100000"/>
                    </a:srgbClr>
                  </a:gs>
                  <a:gs pos="50000">
                    <a:srgbClr val="FF6600">
                      <a:alpha val="100000"/>
                    </a:srgbClr>
                  </a:gs>
                  <a:gs pos="100000">
                    <a:srgbClr val="762F00">
                      <a:alpha val="100000"/>
                    </a:srgbClr>
                  </a:gs>
                </a:gsLst>
                <a:lin ang="0" scaled="1"/>
                <a:tileRect/>
              </a:gradFill>
              <a:ln w="3175" cap="flat" cmpd="sng">
                <a:solidFill>
                  <a:srgbClr val="99003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1415" name="Arc 253"/>
              <p:cNvSpPr/>
              <p:nvPr/>
            </p:nvSpPr>
            <p:spPr>
              <a:xfrm flipV="1">
                <a:off x="3105" y="2217"/>
                <a:ext cx="1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2623" h="21600" fill="none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>
                  <a:alpha val="100000"/>
                </a:srgbClr>
              </a:solidFill>
              <a:ln w="3175" cap="flat" cmpd="sng">
                <a:solidFill>
                  <a:srgbClr val="99003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</p:grpSp>
        <p:sp>
          <p:nvSpPr>
            <p:cNvPr id="11411" name="Arc 254"/>
            <p:cNvSpPr/>
            <p:nvPr/>
          </p:nvSpPr>
          <p:spPr>
            <a:xfrm flipV="1">
              <a:off x="3140" y="2022"/>
              <a:ext cx="3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104" h="21600" fill="none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11320" name="Group 255"/>
          <p:cNvGrpSpPr/>
          <p:nvPr/>
        </p:nvGrpSpPr>
        <p:grpSpPr>
          <a:xfrm>
            <a:off x="449874" y="5234354"/>
            <a:ext cx="274026" cy="190500"/>
            <a:chOff x="4224" y="1968"/>
            <a:chExt cx="144" cy="108"/>
          </a:xfrm>
        </p:grpSpPr>
        <p:sp>
          <p:nvSpPr>
            <p:cNvPr id="11408" name="Freeform 256"/>
            <p:cNvSpPr/>
            <p:nvPr/>
          </p:nvSpPr>
          <p:spPr>
            <a:xfrm>
              <a:off x="4224" y="1968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409" name="Freeform 257"/>
            <p:cNvSpPr/>
            <p:nvPr/>
          </p:nvSpPr>
          <p:spPr>
            <a:xfrm rot="7895004">
              <a:off x="4272" y="1980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sp>
        <p:nvSpPr>
          <p:cNvPr id="11321" name="Freeform 258"/>
          <p:cNvSpPr/>
          <p:nvPr/>
        </p:nvSpPr>
        <p:spPr>
          <a:xfrm>
            <a:off x="3678115" y="3780692"/>
            <a:ext cx="136281" cy="6740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0" t="0" r="0" b="0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1322" name="Freeform 259"/>
          <p:cNvSpPr/>
          <p:nvPr/>
        </p:nvSpPr>
        <p:spPr>
          <a:xfrm>
            <a:off x="3878874" y="3710354"/>
            <a:ext cx="136280" cy="6740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0" t="0" r="0" b="0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grpSp>
        <p:nvGrpSpPr>
          <p:cNvPr id="3332" name="Group 260"/>
          <p:cNvGrpSpPr/>
          <p:nvPr/>
        </p:nvGrpSpPr>
        <p:grpSpPr>
          <a:xfrm>
            <a:off x="3631223" y="3508131"/>
            <a:ext cx="1104900" cy="835269"/>
            <a:chOff x="2952" y="1398"/>
            <a:chExt cx="696" cy="570"/>
          </a:xfrm>
        </p:grpSpPr>
        <p:sp>
          <p:nvSpPr>
            <p:cNvPr id="11397" name="Freeform 261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/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0" t="0" r="0" b="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398" name="Freeform 262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0" t="0" r="0" b="0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399" name="Freeform 263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400" name="Freeform 264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0" t="0" r="0" b="0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401" name="Freeform 265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0" b="0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1402" name="Group 266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1406" name="Freeform 267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1407" name="Oval 268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vi-VN" altLang="x-none" sz="1660" dirty="0">
                  <a:latin typeface="VNI-Times" pitchFamily="2" charset="0"/>
                </a:endParaRPr>
              </a:p>
            </p:txBody>
          </p:sp>
        </p:grpSp>
        <p:sp>
          <p:nvSpPr>
            <p:cNvPr id="11403" name="Freeform 269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404" name="Freeform 270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0" b="0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1405" name="Freeform 271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0" t="0" r="0" b="0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sp>
        <p:nvSpPr>
          <p:cNvPr id="3347" name="Text Box 275"/>
          <p:cNvSpPr txBox="1"/>
          <p:nvPr/>
        </p:nvSpPr>
        <p:spPr>
          <a:xfrm>
            <a:off x="916598" y="1402520"/>
            <a:ext cx="838200" cy="31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  <a:r>
              <a:rPr sz="1475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48" name="Line 276"/>
          <p:cNvSpPr/>
          <p:nvPr/>
        </p:nvSpPr>
        <p:spPr>
          <a:xfrm>
            <a:off x="773723" y="1670538"/>
            <a:ext cx="2286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49" name="Line 277"/>
          <p:cNvSpPr/>
          <p:nvPr/>
        </p:nvSpPr>
        <p:spPr>
          <a:xfrm>
            <a:off x="773723" y="3429000"/>
            <a:ext cx="2286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50" name="Text Box 278"/>
          <p:cNvSpPr txBox="1"/>
          <p:nvPr/>
        </p:nvSpPr>
        <p:spPr>
          <a:xfrm>
            <a:off x="1002323" y="3399692"/>
            <a:ext cx="838200" cy="31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1475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11328" name="Group 279"/>
          <p:cNvGrpSpPr/>
          <p:nvPr/>
        </p:nvGrpSpPr>
        <p:grpSpPr>
          <a:xfrm>
            <a:off x="849923" y="1670538"/>
            <a:ext cx="381000" cy="1758462"/>
            <a:chOff x="3312" y="1344"/>
            <a:chExt cx="48" cy="960"/>
          </a:xfrm>
        </p:grpSpPr>
        <p:grpSp>
          <p:nvGrpSpPr>
            <p:cNvPr id="11331" name="Group 280"/>
            <p:cNvGrpSpPr/>
            <p:nvPr/>
          </p:nvGrpSpPr>
          <p:grpSpPr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11376" name="Line 281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7" name="Line 282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8" name="Line 283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9" name="Line 284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0" name="Line 285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1" name="Line 286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2" name="Line 287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3" name="Line 288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4" name="Line 289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5" name="Line 290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6" name="Line 291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7" name="Line 292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8" name="Line 293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89" name="Line 294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0" name="Line 295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1" name="Line 296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2" name="Line 297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3" name="Line 298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4" name="Line 299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5" name="Line 300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96" name="Line 301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32" name="Group 302"/>
            <p:cNvGrpSpPr/>
            <p:nvPr/>
          </p:nvGrpSpPr>
          <p:grpSpPr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11355" name="Line 303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6" name="Line 304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7" name="Line 305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8" name="Line 306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9" name="Line 307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0" name="Line 308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1" name="Line 309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2" name="Line 310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3" name="Line 311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4" name="Line 312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5" name="Line 313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6" name="Line 314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7" name="Line 315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8" name="Line 316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69" name="Line 317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0" name="Line 318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1" name="Line 319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2" name="Line 320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3" name="Line 321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4" name="Line 322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75" name="Line 323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1333" name="Group 324"/>
            <p:cNvGrpSpPr/>
            <p:nvPr/>
          </p:nvGrpSpPr>
          <p:grpSpPr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11334" name="Line 325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5" name="Line 326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6" name="Line 327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7" name="Line 328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8" name="Line 329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39" name="Line 330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0" name="Line 331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1" name="Line 332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2" name="Line 333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3" name="Line 334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4" name="Line 335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5" name="Line 336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6" name="Line 337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7" name="Line 338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8" name="Line 339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49" name="Line 340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0" name="Line 341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1" name="Line 342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2" name="Line 343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3" name="Line 344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354" name="Line 345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419" name="Text Box 347"/>
          <p:cNvSpPr txBox="1"/>
          <p:nvPr/>
        </p:nvSpPr>
        <p:spPr>
          <a:xfrm>
            <a:off x="2716530" y="1054735"/>
            <a:ext cx="55765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Dựa vào hiện tượng dãn nở vì nhiệt của các chất ( chất lỏng)</a:t>
            </a:r>
          </a:p>
        </p:txBody>
      </p:sp>
      <p:sp>
        <p:nvSpPr>
          <p:cNvPr id="11330" name="Text Box 3"/>
          <p:cNvSpPr txBox="1"/>
          <p:nvPr/>
        </p:nvSpPr>
        <p:spPr>
          <a:xfrm>
            <a:off x="625036" y="152254"/>
            <a:ext cx="8135815" cy="944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II. THANG ĐO NHIỆT ĐỘ:</a:t>
            </a:r>
          </a:p>
          <a:p>
            <a:pPr>
              <a:spcBef>
                <a:spcPct val="50000"/>
              </a:spcBef>
            </a:pPr>
            <a:endParaRPr sz="2215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1" dur="2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3" dur="2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3" dur="2000" fill="hold"/>
                                        <p:tgtEl>
                                          <p:spTgt spid="3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7" dur="20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1" dur="20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5" dur="20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9" dur="20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3" dur="2000" fill="hold"/>
                                        <p:tgtEl>
                                          <p:spTgt spid="3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59" dur="2000" fill="hold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9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86" dur="2000" fill="hold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0" dur="2000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8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5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07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30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3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35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57" dur="1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6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59" dur="1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60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30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" grpId="0" bldLvl="0" animBg="1"/>
      <p:bldP spid="3297" grpId="1" bldLvl="0" animBg="1"/>
      <p:bldP spid="3298" grpId="0" bldLvl="0" animBg="1"/>
      <p:bldP spid="3298" grpId="1" bldLvl="0" animBg="1"/>
      <p:bldP spid="3299" grpId="0" bldLvl="0" animBg="1"/>
      <p:bldP spid="3299" grpId="1" bldLvl="0" animBg="1"/>
      <p:bldP spid="3300" grpId="0" bldLvl="0" animBg="1"/>
      <p:bldP spid="3300" grpId="1" bldLvl="0" animBg="1"/>
      <p:bldP spid="3301" grpId="0" bldLvl="0" animBg="1"/>
      <p:bldP spid="3301" grpId="1" bldLvl="0" animBg="1"/>
      <p:bldP spid="3302" grpId="0" bldLvl="0" animBg="1"/>
      <p:bldP spid="3302" grpId="1" bldLvl="0" animBg="1"/>
      <p:bldP spid="3303" grpId="0" bldLvl="0" animBg="1"/>
      <p:bldP spid="3303" grpId="1" bldLvl="0" animBg="1"/>
      <p:bldP spid="3304" grpId="0" bldLvl="0" animBg="1"/>
      <p:bldP spid="3304" grpId="1" bldLvl="0" animBg="1"/>
      <p:bldP spid="3305" grpId="0" bldLvl="0" animBg="1"/>
      <p:bldP spid="3305" grpId="1" bldLvl="0" animBg="1"/>
      <p:bldP spid="3347" grpId="0"/>
      <p:bldP spid="3350" grpId="0"/>
      <p:bldP spid="3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3"/>
          <p:cNvGraphicFramePr>
            <a:graphicFrameLocks noGrp="1"/>
          </p:cNvGraphicFramePr>
          <p:nvPr/>
        </p:nvGraphicFramePr>
        <p:xfrm>
          <a:off x="838347" y="1066751"/>
          <a:ext cx="7953375" cy="4361180"/>
        </p:xfrm>
        <a:graphic>
          <a:graphicData uri="http://schemas.openxmlformats.org/drawingml/2006/table">
            <a:tbl>
              <a:tblPr/>
              <a:tblGrid>
                <a:gridCol w="213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0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Loại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GHĐ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ĐCNN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Công dụng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Rượu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-20</a:t>
                      </a:r>
                      <a:r>
                        <a:rPr kumimoji="0" lang="en-US" sz="129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50</a:t>
                      </a:r>
                      <a:r>
                        <a:rPr kumimoji="0" lang="en-US" sz="129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quyển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Nhiệt kế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Thủy ngân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Từ -30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0+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Đến 130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Trong các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Thí nghiệm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Y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tế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84406" marR="84406" marT="42203" marB="422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Từ 35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Đến 42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r>
                        <a:rPr kumimoji="0" lang="en-US" sz="129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129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Cơ</a:t>
                      </a:r>
                      <a:r>
                        <a:rPr kumimoji="0" lang="en-US" sz="129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129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thể</a:t>
                      </a:r>
                      <a:endParaRPr kumimoji="0" lang="en-US" sz="129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 descr="Papyrus"/>
          <p:cNvSpPr/>
          <p:nvPr/>
        </p:nvSpPr>
        <p:spPr>
          <a:xfrm rot="2700000" flipV="1">
            <a:off x="4192466" y="3745523"/>
            <a:ext cx="422031" cy="1097574"/>
          </a:xfrm>
          <a:prstGeom prst="rect">
            <a:avLst/>
          </a:prstGeom>
          <a:blipFill rotWithShape="1">
            <a:blip r:embed="rId2"/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Front">
              <a:rot lat="18000000" lon="0" rev="0"/>
            </a:camera>
            <a:lightRig rig="legacyFlat4" dir="b"/>
          </a:scene3d>
          <a:sp3d extrusionH="49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 anchorCtr="0">
            <a:flatTx/>
          </a:bodyPr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grpSp>
        <p:nvGrpSpPr>
          <p:cNvPr id="13315" name="Group 4"/>
          <p:cNvGrpSpPr/>
          <p:nvPr/>
        </p:nvGrpSpPr>
        <p:grpSpPr>
          <a:xfrm>
            <a:off x="1774581" y="2664069"/>
            <a:ext cx="1962150" cy="3042138"/>
            <a:chOff x="2484" y="1506"/>
            <a:chExt cx="1236" cy="2076"/>
          </a:xfrm>
        </p:grpSpPr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 rot="7200000" flipH="1">
              <a:off x="2715" y="1851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 rot="7200000" flipH="1">
              <a:off x="2709" y="2373"/>
              <a:ext cx="23" cy="173"/>
            </a:xfrm>
            <a:prstGeom prst="can">
              <a:avLst>
                <a:gd name="adj" fmla="val 6943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45" name="Rectangle 7"/>
            <p:cNvSpPr/>
            <p:nvPr/>
          </p:nvSpPr>
          <p:spPr>
            <a:xfrm rot="2700000" flipV="1">
              <a:off x="3665" y="3305"/>
              <a:ext cx="55" cy="55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46" name="Rectangle 8"/>
            <p:cNvSpPr/>
            <p:nvPr/>
          </p:nvSpPr>
          <p:spPr>
            <a:xfrm rot="2700000" flipV="1">
              <a:off x="2484" y="3122"/>
              <a:ext cx="56" cy="55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47" name="Rectangle 9"/>
            <p:cNvSpPr/>
            <p:nvPr/>
          </p:nvSpPr>
          <p:spPr>
            <a:xfrm rot="2700000" flipV="1">
              <a:off x="3262" y="3526"/>
              <a:ext cx="56" cy="56"/>
            </a:xfrm>
            <a:prstGeom prst="rect">
              <a:avLst/>
            </a:prstGeom>
            <a:solidFill>
              <a:schemeClr val="bg2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48" name="Rectangle 10"/>
            <p:cNvSpPr/>
            <p:nvPr/>
          </p:nvSpPr>
          <p:spPr>
            <a:xfrm rot="2700000" flipV="1">
              <a:off x="2508" y="2907"/>
              <a:ext cx="1152" cy="621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  <a:tileRect/>
            </a:gra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49" name="AutoShape 11"/>
            <p:cNvSpPr/>
            <p:nvPr/>
          </p:nvSpPr>
          <p:spPr>
            <a:xfrm rot="144122" flipV="1">
              <a:off x="2708" y="2977"/>
              <a:ext cx="221" cy="16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471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prstDash val="solid"/>
              <a:headEnd type="none" w="med" len="med"/>
              <a:tailEnd type="none" w="med" len="med"/>
            </a:ln>
            <a:scene3d>
              <a:camera prst="legacyObliqueTopRight">
                <a:rot lat="17400000" lon="21000000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2770" y="2903"/>
              <a:ext cx="92" cy="182"/>
            </a:xfrm>
            <a:prstGeom prst="can">
              <a:avLst>
                <a:gd name="adj" fmla="val 57608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2796" y="247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52" name="Rectangle 14"/>
            <p:cNvSpPr/>
            <p:nvPr/>
          </p:nvSpPr>
          <p:spPr>
            <a:xfrm rot="2700000" flipV="1">
              <a:off x="2763" y="2426"/>
              <a:ext cx="110" cy="92"/>
            </a:xfrm>
            <a:prstGeom prst="rect">
              <a:avLst/>
            </a:prstGeom>
            <a:solidFill>
              <a:srgbClr val="5F5F5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 rot="7200000" flipH="1">
              <a:off x="2938" y="2476"/>
              <a:ext cx="23" cy="230"/>
            </a:xfrm>
            <a:prstGeom prst="can">
              <a:avLst>
                <a:gd name="adj" fmla="val 9231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88" name="AutoShape 16"/>
            <p:cNvSpPr>
              <a:spLocks noChangeArrowheads="1"/>
            </p:cNvSpPr>
            <p:nvPr/>
          </p:nvSpPr>
          <p:spPr bwMode="auto">
            <a:xfrm>
              <a:off x="2796" y="2028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55" name="Rectangle 17"/>
            <p:cNvSpPr/>
            <p:nvPr/>
          </p:nvSpPr>
          <p:spPr>
            <a:xfrm rot="2700000" flipV="1">
              <a:off x="2772" y="1908"/>
              <a:ext cx="110" cy="92"/>
            </a:xfrm>
            <a:prstGeom prst="rect">
              <a:avLst/>
            </a:prstGeom>
            <a:solidFill>
              <a:srgbClr val="5F5F5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 anchorCtr="0">
              <a:flatTx/>
            </a:bodyPr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 rot="7200000" flipH="1">
              <a:off x="2998" y="1928"/>
              <a:ext cx="23" cy="345"/>
            </a:xfrm>
            <a:prstGeom prst="can">
              <a:avLst>
                <a:gd name="adj" fmla="val 138472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091" name="AutoShape 19"/>
            <p:cNvSpPr>
              <a:spLocks noChangeArrowheads="1"/>
            </p:cNvSpPr>
            <p:nvPr/>
          </p:nvSpPr>
          <p:spPr bwMode="auto">
            <a:xfrm>
              <a:off x="2798" y="1506"/>
              <a:ext cx="46" cy="461"/>
            </a:xfrm>
            <a:prstGeom prst="can">
              <a:avLst>
                <a:gd name="adj" fmla="val 5219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58" name="Oval 20"/>
            <p:cNvSpPr/>
            <p:nvPr/>
          </p:nvSpPr>
          <p:spPr>
            <a:xfrm rot="-7200000">
              <a:off x="2747" y="1977"/>
              <a:ext cx="83" cy="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59" name="AutoShape 21"/>
            <p:cNvSpPr/>
            <p:nvPr/>
          </p:nvSpPr>
          <p:spPr>
            <a:xfrm rot="-7140000">
              <a:off x="2736" y="1980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60" name="Oval 22"/>
            <p:cNvSpPr/>
            <p:nvPr/>
          </p:nvSpPr>
          <p:spPr>
            <a:xfrm rot="-7200000">
              <a:off x="2741" y="2499"/>
              <a:ext cx="83" cy="55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61" name="AutoShape 23"/>
            <p:cNvSpPr/>
            <p:nvPr/>
          </p:nvSpPr>
          <p:spPr>
            <a:xfrm rot="-7140000">
              <a:off x="2730" y="2502"/>
              <a:ext cx="54" cy="78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 cap="flat" cmpd="sng">
              <a:solidFill>
                <a:srgbClr val="333333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</p:grpSp>
      <p:grpSp>
        <p:nvGrpSpPr>
          <p:cNvPr id="13316" name="Group 24"/>
          <p:cNvGrpSpPr/>
          <p:nvPr/>
        </p:nvGrpSpPr>
        <p:grpSpPr>
          <a:xfrm>
            <a:off x="879231" y="5014546"/>
            <a:ext cx="635977" cy="858715"/>
            <a:chOff x="4080" y="2352"/>
            <a:chExt cx="334" cy="488"/>
          </a:xfrm>
        </p:grpSpPr>
        <p:sp>
          <p:nvSpPr>
            <p:cNvPr id="13603" name="Oval 25"/>
            <p:cNvSpPr/>
            <p:nvPr/>
          </p:nvSpPr>
          <p:spPr>
            <a:xfrm>
              <a:off x="4080" y="2385"/>
              <a:ext cx="334" cy="122"/>
            </a:xfrm>
            <a:prstGeom prst="ellipse">
              <a:avLst/>
            </a:prstGeom>
            <a:noFill/>
            <a:ln w="9525" cap="flat" cmpd="sng">
              <a:solidFill>
                <a:srgbClr val="33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04" name="Freeform 26"/>
            <p:cNvSpPr/>
            <p:nvPr/>
          </p:nvSpPr>
          <p:spPr>
            <a:xfrm>
              <a:off x="4248" y="2433"/>
              <a:ext cx="144" cy="9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05" name="AutoShape 27"/>
            <p:cNvSpPr/>
            <p:nvPr/>
          </p:nvSpPr>
          <p:spPr>
            <a:xfrm flipV="1">
              <a:off x="4095" y="2393"/>
              <a:ext cx="304" cy="447"/>
            </a:xfrm>
            <a:prstGeom prst="can">
              <a:avLst>
                <a:gd name="adj" fmla="val 30787"/>
              </a:avLst>
            </a:prstGeom>
            <a:solidFill>
              <a:srgbClr val="BBE0E3">
                <a:alpha val="79999"/>
              </a:srgbClr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00" name="AutoShape 28"/>
            <p:cNvSpPr>
              <a:spLocks noChangeArrowheads="1"/>
            </p:cNvSpPr>
            <p:nvPr/>
          </p:nvSpPr>
          <p:spPr bwMode="auto">
            <a:xfrm>
              <a:off x="4107" y="2389"/>
              <a:ext cx="292" cy="443"/>
            </a:xfrm>
            <a:prstGeom prst="can">
              <a:avLst>
                <a:gd name="adj" fmla="val 40639"/>
              </a:avLst>
            </a:prstGeom>
            <a:gradFill rotWithShape="1">
              <a:gsLst>
                <a:gs pos="0">
                  <a:srgbClr val="66CCFF">
                    <a:alpha val="67999"/>
                  </a:srgbClr>
                </a:gs>
                <a:gs pos="50000">
                  <a:srgbClr val="FFFFFF"/>
                </a:gs>
                <a:gs pos="100000">
                  <a:srgbClr val="66CCFF">
                    <a:alpha val="67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01" name="Oval 29"/>
            <p:cNvSpPr>
              <a:spLocks noChangeArrowheads="1"/>
            </p:cNvSpPr>
            <p:nvPr/>
          </p:nvSpPr>
          <p:spPr bwMode="auto">
            <a:xfrm>
              <a:off x="4100" y="2396"/>
              <a:ext cx="295" cy="10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66CCFF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10" name="Freeform 30"/>
            <p:cNvSpPr/>
            <p:nvPr/>
          </p:nvSpPr>
          <p:spPr>
            <a:xfrm flipH="1">
              <a:off x="4088" y="2438"/>
              <a:ext cx="41" cy="3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1" name="Freeform 31"/>
            <p:cNvSpPr/>
            <p:nvPr/>
          </p:nvSpPr>
          <p:spPr>
            <a:xfrm>
              <a:off x="4369" y="2434"/>
              <a:ext cx="41" cy="37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0" b="0"/>
              <a:pathLst>
                <a:path w="114" h="688">
                  <a:moveTo>
                    <a:pt x="114" y="22"/>
                  </a:moveTo>
                  <a:cubicBezTo>
                    <a:pt x="96" y="31"/>
                    <a:pt x="85" y="0"/>
                    <a:pt x="72" y="91"/>
                  </a:cubicBezTo>
                  <a:lnTo>
                    <a:pt x="72" y="582"/>
                  </a:lnTo>
                  <a:cubicBezTo>
                    <a:pt x="60" y="681"/>
                    <a:pt x="60" y="676"/>
                    <a:pt x="0" y="688"/>
                  </a:cubicBezTo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2" name="Oval 32"/>
            <p:cNvSpPr/>
            <p:nvPr/>
          </p:nvSpPr>
          <p:spPr>
            <a:xfrm>
              <a:off x="4128" y="2748"/>
              <a:ext cx="241" cy="88"/>
            </a:xfrm>
            <a:prstGeom prst="ellipse">
              <a:avLst/>
            </a:prstGeom>
            <a:noFill/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613" name="Arc 33"/>
            <p:cNvSpPr/>
            <p:nvPr/>
          </p:nvSpPr>
          <p:spPr>
            <a:xfrm>
              <a:off x="4112" y="2741"/>
              <a:ext cx="273" cy="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119" h="22815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</a:path>
                <a:path w="43119" h="22815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3448" y="0"/>
                    <a:pt x="43119" y="9670"/>
                    <a:pt x="43119" y="21600"/>
                  </a:cubicBezTo>
                  <a:cubicBezTo>
                    <a:pt x="43119" y="22005"/>
                    <a:pt x="43107" y="22410"/>
                    <a:pt x="43084" y="22814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4" name="Arc 34"/>
            <p:cNvSpPr/>
            <p:nvPr/>
          </p:nvSpPr>
          <p:spPr>
            <a:xfrm flipV="1">
              <a:off x="4110" y="2791"/>
              <a:ext cx="272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005" h="21600" fill="none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</a:path>
                <a:path w="43005" h="21600" stroke="0">
                  <a:moveTo>
                    <a:pt x="-1" y="19734"/>
                  </a:moveTo>
                  <a:cubicBezTo>
                    <a:pt x="967" y="8570"/>
                    <a:pt x="10312" y="-1"/>
                    <a:pt x="21519" y="0"/>
                  </a:cubicBezTo>
                  <a:cubicBezTo>
                    <a:pt x="32589" y="0"/>
                    <a:pt x="41867" y="8369"/>
                    <a:pt x="43004" y="19381"/>
                  </a:cubicBezTo>
                  <a:lnTo>
                    <a:pt x="21519" y="21600"/>
                  </a:lnTo>
                  <a:lnTo>
                    <a:pt x="-1" y="19734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5" name="Freeform 35"/>
            <p:cNvSpPr/>
            <p:nvPr/>
          </p:nvSpPr>
          <p:spPr>
            <a:xfrm>
              <a:off x="4104" y="2577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6" name="Freeform 36"/>
            <p:cNvSpPr/>
            <p:nvPr/>
          </p:nvSpPr>
          <p:spPr>
            <a:xfrm>
              <a:off x="4152" y="2679"/>
              <a:ext cx="72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192" h="240">
                  <a:moveTo>
                    <a:pt x="0" y="144"/>
                  </a:moveTo>
                  <a:lnTo>
                    <a:pt x="96" y="240"/>
                  </a:lnTo>
                  <a:lnTo>
                    <a:pt x="192" y="96"/>
                  </a:lnTo>
                  <a:lnTo>
                    <a:pt x="144" y="0"/>
                  </a:lnTo>
                  <a:lnTo>
                    <a:pt x="0" y="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7" name="Freeform 37"/>
            <p:cNvSpPr/>
            <p:nvPr/>
          </p:nvSpPr>
          <p:spPr>
            <a:xfrm>
              <a:off x="4242" y="2529"/>
              <a:ext cx="144" cy="9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8" name="Freeform 38"/>
            <p:cNvSpPr/>
            <p:nvPr/>
          </p:nvSpPr>
          <p:spPr>
            <a:xfrm>
              <a:off x="4248" y="2433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19" name="Freeform 39"/>
            <p:cNvSpPr/>
            <p:nvPr/>
          </p:nvSpPr>
          <p:spPr>
            <a:xfrm rot="-9212856">
              <a:off x="4320" y="2583"/>
              <a:ext cx="66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0" name="Freeform 40"/>
            <p:cNvSpPr/>
            <p:nvPr/>
          </p:nvSpPr>
          <p:spPr>
            <a:xfrm rot="-7486260">
              <a:off x="4209" y="2391"/>
              <a:ext cx="144" cy="6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0" b="0"/>
              <a:pathLst>
                <a:path w="240" h="144">
                  <a:moveTo>
                    <a:pt x="96" y="144"/>
                  </a:moveTo>
                  <a:lnTo>
                    <a:pt x="240" y="144"/>
                  </a:lnTo>
                  <a:lnTo>
                    <a:pt x="192" y="0"/>
                  </a:lnTo>
                  <a:lnTo>
                    <a:pt x="0" y="48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FFFFFF">
                <a:alpha val="94116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1" name="Freeform 41"/>
            <p:cNvSpPr/>
            <p:nvPr/>
          </p:nvSpPr>
          <p:spPr>
            <a:xfrm>
              <a:off x="4212" y="272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2" name="Freeform 42"/>
            <p:cNvSpPr/>
            <p:nvPr/>
          </p:nvSpPr>
          <p:spPr>
            <a:xfrm>
              <a:off x="4116" y="272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3" name="Freeform 43"/>
            <p:cNvSpPr/>
            <p:nvPr/>
          </p:nvSpPr>
          <p:spPr>
            <a:xfrm rot="2750552">
              <a:off x="4296" y="2709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4" name="Freeform 44"/>
            <p:cNvSpPr/>
            <p:nvPr/>
          </p:nvSpPr>
          <p:spPr>
            <a:xfrm>
              <a:off x="4296" y="2505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5" name="Freeform 45"/>
            <p:cNvSpPr/>
            <p:nvPr/>
          </p:nvSpPr>
          <p:spPr>
            <a:xfrm>
              <a:off x="4284" y="2379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6" name="Freeform 46"/>
            <p:cNvSpPr/>
            <p:nvPr/>
          </p:nvSpPr>
          <p:spPr>
            <a:xfrm rot="2750552">
              <a:off x="4152" y="2552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3627" name="Group 47"/>
            <p:cNvGrpSpPr/>
            <p:nvPr/>
          </p:nvGrpSpPr>
          <p:grpSpPr>
            <a:xfrm>
              <a:off x="4123" y="2538"/>
              <a:ext cx="30" cy="221"/>
              <a:chOff x="3120" y="3306"/>
              <a:chExt cx="38" cy="277"/>
            </a:xfrm>
          </p:grpSpPr>
          <p:sp>
            <p:nvSpPr>
              <p:cNvPr id="13635" name="Line 48"/>
              <p:cNvSpPr/>
              <p:nvPr/>
            </p:nvSpPr>
            <p:spPr>
              <a:xfrm>
                <a:off x="3120" y="3306"/>
                <a:ext cx="0" cy="271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36" name="Line 49"/>
              <p:cNvSpPr/>
              <p:nvPr/>
            </p:nvSpPr>
            <p:spPr>
              <a:xfrm rot="-9600000">
                <a:off x="3123" y="3583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37" name="Line 50"/>
              <p:cNvSpPr/>
              <p:nvPr/>
            </p:nvSpPr>
            <p:spPr>
              <a:xfrm rot="-9600000">
                <a:off x="3123" y="3448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38" name="Line 51"/>
              <p:cNvSpPr/>
              <p:nvPr/>
            </p:nvSpPr>
            <p:spPr>
              <a:xfrm rot="-9600000">
                <a:off x="3123" y="3312"/>
                <a:ext cx="35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39" name="Line 52"/>
              <p:cNvSpPr/>
              <p:nvPr/>
            </p:nvSpPr>
            <p:spPr>
              <a:xfrm rot="-9600000">
                <a:off x="3120" y="3356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40" name="Line 53"/>
              <p:cNvSpPr/>
              <p:nvPr/>
            </p:nvSpPr>
            <p:spPr>
              <a:xfrm rot="-9600000">
                <a:off x="3120" y="3404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41" name="Line 54"/>
              <p:cNvSpPr/>
              <p:nvPr/>
            </p:nvSpPr>
            <p:spPr>
              <a:xfrm rot="-9600000">
                <a:off x="3120" y="3491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642" name="Line 55"/>
              <p:cNvSpPr/>
              <p:nvPr/>
            </p:nvSpPr>
            <p:spPr>
              <a:xfrm rot="-9600000">
                <a:off x="3120" y="3539"/>
                <a:ext cx="19" cy="0"/>
              </a:xfrm>
              <a:prstGeom prst="line">
                <a:avLst/>
              </a:prstGeom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628" name="Freeform 56"/>
            <p:cNvSpPr/>
            <p:nvPr/>
          </p:nvSpPr>
          <p:spPr>
            <a:xfrm>
              <a:off x="4200" y="2516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29" name="Freeform 57"/>
            <p:cNvSpPr/>
            <p:nvPr/>
          </p:nvSpPr>
          <p:spPr>
            <a:xfrm rot="2750552">
              <a:off x="4224" y="263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30" name="Freeform 58"/>
            <p:cNvSpPr/>
            <p:nvPr/>
          </p:nvSpPr>
          <p:spPr>
            <a:xfrm>
              <a:off x="4116" y="248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31" name="Freeform 59"/>
            <p:cNvSpPr/>
            <p:nvPr/>
          </p:nvSpPr>
          <p:spPr>
            <a:xfrm>
              <a:off x="4134" y="2367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87842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32" name="Freeform 60"/>
            <p:cNvSpPr/>
            <p:nvPr/>
          </p:nvSpPr>
          <p:spPr>
            <a:xfrm>
              <a:off x="4122" y="2433"/>
              <a:ext cx="72" cy="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88" h="240">
                  <a:moveTo>
                    <a:pt x="48" y="0"/>
                  </a:moveTo>
                  <a:lnTo>
                    <a:pt x="288" y="48"/>
                  </a:lnTo>
                  <a:lnTo>
                    <a:pt x="144" y="240"/>
                  </a:lnTo>
                  <a:lnTo>
                    <a:pt x="0" y="14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>
                <a:alpha val="4901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33" name="Freeform 61"/>
            <p:cNvSpPr/>
            <p:nvPr/>
          </p:nvSpPr>
          <p:spPr>
            <a:xfrm>
              <a:off x="4188" y="2414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634" name="Arc 62"/>
            <p:cNvSpPr/>
            <p:nvPr/>
          </p:nvSpPr>
          <p:spPr>
            <a:xfrm flipH="1">
              <a:off x="4080" y="2403"/>
              <a:ext cx="334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35590" fill="none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</a:path>
                <a:path w="43200" h="35590" stroke="0">
                  <a:moveTo>
                    <a:pt x="38057" y="-1"/>
                  </a:moveTo>
                  <a:cubicBezTo>
                    <a:pt x="41377" y="3905"/>
                    <a:pt x="43200" y="8864"/>
                    <a:pt x="43200" y="13990"/>
                  </a:cubicBezTo>
                  <a:cubicBezTo>
                    <a:pt x="43200" y="25919"/>
                    <a:pt x="33529" y="35590"/>
                    <a:pt x="21600" y="35590"/>
                  </a:cubicBezTo>
                  <a:cubicBezTo>
                    <a:pt x="9670" y="35590"/>
                    <a:pt x="0" y="25919"/>
                    <a:pt x="0" y="13990"/>
                  </a:cubicBezTo>
                  <a:cubicBezTo>
                    <a:pt x="-1" y="9607"/>
                    <a:pt x="1333" y="5328"/>
                    <a:pt x="3822" y="1721"/>
                  </a:cubicBezTo>
                  <a:lnTo>
                    <a:pt x="21600" y="13990"/>
                  </a:lnTo>
                  <a:lnTo>
                    <a:pt x="38057" y="-1"/>
                  </a:lnTo>
                  <a:close/>
                </a:path>
              </a:pathLst>
            </a:custGeom>
            <a:noFill/>
            <a:ln w="9525" cap="flat" cmpd="sng">
              <a:solidFill>
                <a:srgbClr val="3399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13317" name="Group 63"/>
          <p:cNvGrpSpPr/>
          <p:nvPr/>
        </p:nvGrpSpPr>
        <p:grpSpPr>
          <a:xfrm>
            <a:off x="1088781" y="896815"/>
            <a:ext cx="152400" cy="3081704"/>
            <a:chOff x="708" y="528"/>
            <a:chExt cx="96" cy="2103"/>
          </a:xfrm>
        </p:grpSpPr>
        <p:sp>
          <p:nvSpPr>
            <p:cNvPr id="3136" name="AutoShape 64"/>
            <p:cNvSpPr>
              <a:spLocks noChangeArrowheads="1"/>
            </p:cNvSpPr>
            <p:nvPr/>
          </p:nvSpPr>
          <p:spPr bwMode="auto">
            <a:xfrm>
              <a:off x="708" y="528"/>
              <a:ext cx="96" cy="18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37" name="Freeform 65"/>
            <p:cNvSpPr/>
            <p:nvPr/>
          </p:nvSpPr>
          <p:spPr bwMode="auto">
            <a:xfrm>
              <a:off x="708" y="2304"/>
              <a:ext cx="96" cy="327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600" name="Line 66"/>
            <p:cNvSpPr/>
            <p:nvPr/>
          </p:nvSpPr>
          <p:spPr>
            <a:xfrm>
              <a:off x="756" y="1752"/>
              <a:ext cx="0" cy="749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01" name="Line 67"/>
            <p:cNvSpPr/>
            <p:nvPr/>
          </p:nvSpPr>
          <p:spPr>
            <a:xfrm>
              <a:off x="756" y="696"/>
              <a:ext cx="0" cy="1056"/>
            </a:xfrm>
            <a:prstGeom prst="line">
              <a:avLst/>
            </a:prstGeom>
            <a:ln w="28575" cap="flat" cmpd="sng">
              <a:solidFill>
                <a:srgbClr val="66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602" name="Freeform 68"/>
            <p:cNvSpPr/>
            <p:nvPr/>
          </p:nvSpPr>
          <p:spPr>
            <a:xfrm>
              <a:off x="735" y="2502"/>
              <a:ext cx="42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29"/>
                </a:cxn>
                <a:cxn ang="0">
                  <a:pos x="36" y="129"/>
                </a:cxn>
                <a:cxn ang="0">
                  <a:pos x="42" y="0"/>
                </a:cxn>
              </a:cxnLst>
              <a:rect l="0" t="0" r="0" b="0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>
                <a:alpha val="100000"/>
              </a:srgbClr>
            </a:solidFill>
            <a:ln w="3175">
              <a:noFill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3141" name="Group 69"/>
          <p:cNvGrpSpPr/>
          <p:nvPr/>
        </p:nvGrpSpPr>
        <p:grpSpPr>
          <a:xfrm>
            <a:off x="4328746" y="4677508"/>
            <a:ext cx="748812" cy="1213338"/>
            <a:chOff x="4236" y="2913"/>
            <a:chExt cx="472" cy="828"/>
          </a:xfrm>
        </p:grpSpPr>
        <p:sp>
          <p:nvSpPr>
            <p:cNvPr id="13577" name="Oval 70"/>
            <p:cNvSpPr/>
            <p:nvPr/>
          </p:nvSpPr>
          <p:spPr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78" name="AutoShape 71"/>
            <p:cNvSpPr/>
            <p:nvPr/>
          </p:nvSpPr>
          <p:spPr>
            <a:xfrm>
              <a:off x="4405" y="3281"/>
              <a:ext cx="127" cy="144"/>
            </a:xfrm>
            <a:prstGeom prst="can">
              <a:avLst>
                <a:gd name="adj" fmla="val 47241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79" name="Oval 72"/>
            <p:cNvSpPr/>
            <p:nvPr/>
          </p:nvSpPr>
          <p:spPr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80" name="Oval 73"/>
            <p:cNvSpPr/>
            <p:nvPr/>
          </p:nvSpPr>
          <p:spPr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81" name="Freeform 74"/>
            <p:cNvSpPr/>
            <p:nvPr/>
          </p:nvSpPr>
          <p:spPr>
            <a:xfrm flipH="1">
              <a:off x="4532" y="3344"/>
              <a:ext cx="47" cy="9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0" b="0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82" name="Freeform 75"/>
            <p:cNvSpPr/>
            <p:nvPr/>
          </p:nvSpPr>
          <p:spPr>
            <a:xfrm>
              <a:off x="4356" y="3345"/>
              <a:ext cx="47" cy="9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"/>
                </a:cxn>
                <a:cxn ang="0">
                  <a:pos x="0" y="1"/>
                </a:cxn>
              </a:cxnLst>
              <a:rect l="0" t="0" r="0" b="0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83" name="AutoShape 76"/>
            <p:cNvSpPr/>
            <p:nvPr/>
          </p:nvSpPr>
          <p:spPr>
            <a:xfrm rot="-54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84" name="Freeform 77"/>
            <p:cNvSpPr/>
            <p:nvPr/>
          </p:nvSpPr>
          <p:spPr>
            <a:xfrm>
              <a:off x="4371" y="3357"/>
              <a:ext cx="231" cy="37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0" b="0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 cap="flat" cmpd="sng">
              <a:solidFill>
                <a:schemeClr val="bg2"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3150" name="Arc 78"/>
            <p:cNvSpPr/>
            <p:nvPr/>
          </p:nvSpPr>
          <p:spPr bwMode="auto">
            <a:xfrm flipV="1">
              <a:off x="4378" y="3309"/>
              <a:ext cx="184" cy="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7 w 43200"/>
                <a:gd name="T1" fmla="*/ 23644 h 23644"/>
                <a:gd name="T2" fmla="*/ 43152 w 43200"/>
                <a:gd name="T3" fmla="*/ 23045 h 23644"/>
                <a:gd name="T4" fmla="*/ 21600 w 43200"/>
                <a:gd name="T5" fmla="*/ 21600 h 2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644" fill="none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 extrusionOk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66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586" name="Arc 79"/>
            <p:cNvSpPr/>
            <p:nvPr/>
          </p:nvSpPr>
          <p:spPr>
            <a:xfrm flipV="1">
              <a:off x="4380" y="3288"/>
              <a:ext cx="184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lnTo>
                    <a:pt x="96" y="2364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87" name="Oval 80"/>
            <p:cNvSpPr/>
            <p:nvPr/>
          </p:nvSpPr>
          <p:spPr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88" name="Arc 81"/>
            <p:cNvSpPr/>
            <p:nvPr/>
          </p:nvSpPr>
          <p:spPr>
            <a:xfrm flipV="1">
              <a:off x="4379" y="3250"/>
              <a:ext cx="184" cy="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2883" fill="none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lnTo>
                    <a:pt x="17618" y="42829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89" name="Arc 82"/>
            <p:cNvSpPr/>
            <p:nvPr/>
          </p:nvSpPr>
          <p:spPr>
            <a:xfrm flipV="1">
              <a:off x="4393" y="3254"/>
              <a:ext cx="150" cy="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3085" fill="none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lnTo>
                    <a:pt x="19377" y="43085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90" name="Arc 83"/>
            <p:cNvSpPr/>
            <p:nvPr/>
          </p:nvSpPr>
          <p:spPr>
            <a:xfrm flipV="1">
              <a:off x="4423" y="3258"/>
              <a:ext cx="9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41744" fill="none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lnTo>
                    <a:pt x="7745" y="38171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91" name="Arc 84"/>
            <p:cNvSpPr/>
            <p:nvPr/>
          </p:nvSpPr>
          <p:spPr>
            <a:xfrm flipV="1">
              <a:off x="4438" y="3265"/>
              <a:ext cx="58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3200" h="35592" fill="none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lnTo>
                    <a:pt x="3295" y="33068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92" name="AutoShape 85"/>
            <p:cNvSpPr/>
            <p:nvPr/>
          </p:nvSpPr>
          <p:spPr>
            <a:xfrm flipV="1">
              <a:off x="4420" y="3247"/>
              <a:ext cx="92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9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lnTo>
                    <a:pt x="3286" y="765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93" name="Arc 86"/>
            <p:cNvSpPr/>
            <p:nvPr/>
          </p:nvSpPr>
          <p:spPr>
            <a:xfrm flipV="1">
              <a:off x="4422" y="3292"/>
              <a:ext cx="92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971" h="26832" fill="none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lnTo>
                    <a:pt x="-1" y="18465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94" name="Line 87"/>
            <p:cNvSpPr/>
            <p:nvPr/>
          </p:nvSpPr>
          <p:spPr>
            <a:xfrm>
              <a:off x="4422" y="3282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95" name="Line 88"/>
            <p:cNvSpPr/>
            <p:nvPr/>
          </p:nvSpPr>
          <p:spPr>
            <a:xfrm>
              <a:off x="4514" y="3280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61" name="Freeform 89"/>
            <p:cNvSpPr/>
            <p:nvPr/>
          </p:nvSpPr>
          <p:spPr bwMode="auto">
            <a:xfrm>
              <a:off x="4421" y="3285"/>
              <a:ext cx="91" cy="37"/>
            </a:xfrm>
            <a:custGeom>
              <a:avLst/>
              <a:gdLst>
                <a:gd name="T0" fmla="*/ 1 w 91"/>
                <a:gd name="T1" fmla="*/ 0 h 37"/>
                <a:gd name="T2" fmla="*/ 91 w 91"/>
                <a:gd name="T3" fmla="*/ 2 h 37"/>
                <a:gd name="T4" fmla="*/ 90 w 91"/>
                <a:gd name="T5" fmla="*/ 17 h 37"/>
                <a:gd name="T6" fmla="*/ 1 w 91"/>
                <a:gd name="T7" fmla="*/ 17 h 37"/>
                <a:gd name="T8" fmla="*/ 1 w 9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pic>
          <p:nvPicPr>
            <p:cNvPr id="13597" name="Picture 90" descr="Lua do clea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319" name="AutoShape 91"/>
          <p:cNvSpPr/>
          <p:nvPr/>
        </p:nvSpPr>
        <p:spPr>
          <a:xfrm>
            <a:off x="2620108" y="4229100"/>
            <a:ext cx="599343" cy="351692"/>
          </a:xfrm>
          <a:custGeom>
            <a:avLst/>
            <a:gdLst>
              <a:gd name="txL" fmla="*/ 3163 w 21600"/>
              <a:gd name="txT" fmla="*/ 3163 h 21600"/>
              <a:gd name="txR" fmla="*/ 18437 w 21600"/>
              <a:gd name="txB" fmla="*/ 18437 h 2160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00" y="10800"/>
                </a:moveTo>
                <a:cubicBezTo>
                  <a:pt x="1000" y="16212"/>
                  <a:pt x="5388" y="20600"/>
                  <a:pt x="10800" y="20600"/>
                </a:cubicBezTo>
                <a:cubicBezTo>
                  <a:pt x="16212" y="20600"/>
                  <a:pt x="20600" y="16212"/>
                  <a:pt x="20600" y="10800"/>
                </a:cubicBezTo>
                <a:cubicBezTo>
                  <a:pt x="20600" y="5388"/>
                  <a:pt x="16212" y="1000"/>
                  <a:pt x="10800" y="1000"/>
                </a:cubicBezTo>
                <a:cubicBezTo>
                  <a:pt x="5388" y="1000"/>
                  <a:pt x="1000" y="5388"/>
                  <a:pt x="1000" y="1080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4D4D4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3320" name="Oval 92"/>
          <p:cNvSpPr/>
          <p:nvPr/>
        </p:nvSpPr>
        <p:spPr>
          <a:xfrm>
            <a:off x="2422281" y="3666392"/>
            <a:ext cx="964223" cy="88509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87999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165" name="AutoShape 93"/>
          <p:cNvSpPr>
            <a:spLocks noChangeArrowheads="1"/>
          </p:cNvSpPr>
          <p:nvPr/>
        </p:nvSpPr>
        <p:spPr bwMode="auto">
          <a:xfrm>
            <a:off x="2750217" y="3316165"/>
            <a:ext cx="309561" cy="504092"/>
          </a:xfrm>
          <a:prstGeom prst="can">
            <a:avLst>
              <a:gd name="adj" fmla="val 81737"/>
            </a:avLst>
          </a:prstGeom>
          <a:gradFill rotWithShape="1">
            <a:gsLst>
              <a:gs pos="0">
                <a:srgbClr val="99CCFF"/>
              </a:gs>
              <a:gs pos="50000">
                <a:schemeClr val="bg1">
                  <a:alpha val="70000"/>
                </a:schemeClr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3399FF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585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3324" name="Freeform 94"/>
          <p:cNvSpPr/>
          <p:nvPr/>
        </p:nvSpPr>
        <p:spPr>
          <a:xfrm flipH="1">
            <a:off x="3033346" y="3494943"/>
            <a:ext cx="61546" cy="276957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 cap="flat" cmpd="sng">
            <a:solidFill>
              <a:srgbClr val="3399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3325" name="Freeform 95"/>
          <p:cNvSpPr/>
          <p:nvPr/>
        </p:nvSpPr>
        <p:spPr>
          <a:xfrm>
            <a:off x="2697774" y="3494943"/>
            <a:ext cx="60080" cy="274026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39" h="117">
                <a:moveTo>
                  <a:pt x="36" y="0"/>
                </a:moveTo>
                <a:cubicBezTo>
                  <a:pt x="36" y="48"/>
                  <a:pt x="39" y="68"/>
                  <a:pt x="33" y="87"/>
                </a:cubicBezTo>
                <a:cubicBezTo>
                  <a:pt x="27" y="106"/>
                  <a:pt x="21" y="117"/>
                  <a:pt x="0" y="117"/>
                </a:cubicBezTo>
              </a:path>
            </a:pathLst>
          </a:custGeom>
          <a:noFill/>
          <a:ln w="9525" cap="flat" cmpd="sng">
            <a:solidFill>
              <a:srgbClr val="3399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3168" name="Arc 96"/>
          <p:cNvSpPr/>
          <p:nvPr/>
        </p:nvSpPr>
        <p:spPr bwMode="auto">
          <a:xfrm flipV="1">
            <a:off x="2722685" y="3376246"/>
            <a:ext cx="353158" cy="212481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9147 w 43200"/>
              <a:gd name="T1" fmla="*/ 43060 h 43200"/>
              <a:gd name="T2" fmla="*/ 21600 w 43200"/>
              <a:gd name="T3" fmla="*/ 4320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 extrusionOk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0" scaled="1"/>
          </a:gradFill>
          <a:ln w="9525">
            <a:solidFill>
              <a:srgbClr val="33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585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3327" name="Oval 97"/>
          <p:cNvSpPr/>
          <p:nvPr/>
        </p:nvSpPr>
        <p:spPr>
          <a:xfrm>
            <a:off x="2722685" y="3345474"/>
            <a:ext cx="353158" cy="21248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33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3328" name="AutoShape 98"/>
          <p:cNvSpPr/>
          <p:nvPr/>
        </p:nvSpPr>
        <p:spPr>
          <a:xfrm>
            <a:off x="2946889" y="3477358"/>
            <a:ext cx="36634" cy="253511"/>
          </a:xfrm>
          <a:prstGeom prst="can">
            <a:avLst>
              <a:gd name="adj" fmla="val 55421"/>
            </a:avLst>
          </a:prstGeom>
          <a:solidFill>
            <a:srgbClr val="FFFFFF">
              <a:alpha val="59999"/>
            </a:srgbClr>
          </a:solidFill>
          <a:ln w="31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3329" name="Arc 99"/>
          <p:cNvSpPr/>
          <p:nvPr/>
        </p:nvSpPr>
        <p:spPr>
          <a:xfrm flipV="1">
            <a:off x="2754923" y="3363058"/>
            <a:ext cx="293077" cy="175846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43200" h="43200" fill="none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</a:path>
              <a:path w="43200" h="43200" stroke="0">
                <a:moveTo>
                  <a:pt x="19146" y="43060"/>
                </a:moveTo>
                <a:cubicBezTo>
                  <a:pt x="8237" y="41813"/>
                  <a:pt x="0" y="32580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199"/>
                  <a:pt x="21600" y="43200"/>
                </a:cubicBezTo>
                <a:lnTo>
                  <a:pt x="21600" y="21600"/>
                </a:lnTo>
                <a:lnTo>
                  <a:pt x="19146" y="43060"/>
                </a:lnTo>
                <a:close/>
              </a:path>
            </a:pathLst>
          </a:custGeom>
          <a:gradFill rotWithShape="1">
            <a:gsLst>
              <a:gs pos="0">
                <a:srgbClr val="762F00">
                  <a:alpha val="100000"/>
                </a:srgbClr>
              </a:gs>
              <a:gs pos="50000">
                <a:srgbClr val="FF6600">
                  <a:alpha val="100000"/>
                </a:srgbClr>
              </a:gs>
              <a:gs pos="100000">
                <a:srgbClr val="762F00">
                  <a:alpha val="100000"/>
                </a:srgbClr>
              </a:gs>
            </a:gsLst>
            <a:lin ang="0" scaled="1"/>
            <a:tileRect/>
          </a:gradFill>
          <a:ln w="3175" cap="flat" cmpd="sng">
            <a:solidFill>
              <a:srgbClr val="9900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3330" name="Oval 100"/>
          <p:cNvSpPr/>
          <p:nvPr/>
        </p:nvSpPr>
        <p:spPr>
          <a:xfrm>
            <a:off x="2754923" y="3342543"/>
            <a:ext cx="293077" cy="175846"/>
          </a:xfrm>
          <a:prstGeom prst="ellipse">
            <a:avLst/>
          </a:prstGeom>
          <a:solidFill>
            <a:srgbClr val="FF6600"/>
          </a:solidFill>
          <a:ln w="3175" cap="flat" cmpd="sng">
            <a:solidFill>
              <a:srgbClr val="9900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3331" name="Oval 101"/>
          <p:cNvSpPr/>
          <p:nvPr/>
        </p:nvSpPr>
        <p:spPr>
          <a:xfrm>
            <a:off x="2816469" y="3407020"/>
            <a:ext cx="55685" cy="33703"/>
          </a:xfrm>
          <a:prstGeom prst="ellipse">
            <a:avLst/>
          </a:prstGeom>
          <a:solidFill>
            <a:srgbClr val="4D4D4D"/>
          </a:solidFill>
          <a:ln w="31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3332" name="Oval 102"/>
          <p:cNvSpPr/>
          <p:nvPr/>
        </p:nvSpPr>
        <p:spPr>
          <a:xfrm>
            <a:off x="2416420" y="3824654"/>
            <a:ext cx="968619" cy="581758"/>
          </a:xfrm>
          <a:prstGeom prst="ellipse">
            <a:avLst/>
          </a:prstGeom>
          <a:solidFill>
            <a:srgbClr val="FFFFFF">
              <a:alpha val="30196"/>
            </a:srgbClr>
          </a:solidFill>
          <a:ln w="3175" cap="flat" cmpd="sng">
            <a:solidFill>
              <a:srgbClr val="6699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x-none" sz="1660" dirty="0">
              <a:latin typeface="VNI-Times" pitchFamily="2" charset="0"/>
            </a:endParaRPr>
          </a:p>
        </p:txBody>
      </p:sp>
      <p:grpSp>
        <p:nvGrpSpPr>
          <p:cNvPr id="3175" name="Group 103"/>
          <p:cNvGrpSpPr/>
          <p:nvPr/>
        </p:nvGrpSpPr>
        <p:grpSpPr>
          <a:xfrm rot="4952512">
            <a:off x="4428392" y="5462954"/>
            <a:ext cx="1099038" cy="882162"/>
            <a:chOff x="3765" y="1482"/>
            <a:chExt cx="750" cy="556"/>
          </a:xfrm>
        </p:grpSpPr>
        <p:sp>
          <p:nvSpPr>
            <p:cNvPr id="13567" name="Freeform 104"/>
            <p:cNvSpPr/>
            <p:nvPr/>
          </p:nvSpPr>
          <p:spPr>
            <a:xfrm rot="-5668726">
              <a:off x="3813" y="1607"/>
              <a:ext cx="200" cy="23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68" name="Freeform 105"/>
            <p:cNvSpPr/>
            <p:nvPr/>
          </p:nvSpPr>
          <p:spPr>
            <a:xfrm rot="-5668726">
              <a:off x="3848" y="1471"/>
              <a:ext cx="484" cy="6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69" name="Freeform 106"/>
            <p:cNvSpPr/>
            <p:nvPr/>
          </p:nvSpPr>
          <p:spPr>
            <a:xfrm rot="-5668726">
              <a:off x="4047" y="1600"/>
              <a:ext cx="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70" name="Freeform 107"/>
            <p:cNvSpPr/>
            <p:nvPr/>
          </p:nvSpPr>
          <p:spPr>
            <a:xfrm rot="-5668726">
              <a:off x="4080" y="1994"/>
              <a:ext cx="18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71" name="Freeform 108"/>
            <p:cNvSpPr/>
            <p:nvPr/>
          </p:nvSpPr>
          <p:spPr>
            <a:xfrm rot="-2506963">
              <a:off x="3899" y="1791"/>
              <a:ext cx="11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3572" name="Group 109"/>
            <p:cNvGrpSpPr/>
            <p:nvPr/>
          </p:nvGrpSpPr>
          <p:grpSpPr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13575" name="Freeform 110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3576" name="Oval 111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vi-VN" altLang="x-none" sz="1660" dirty="0">
                  <a:latin typeface="VNI-Times" pitchFamily="2" charset="0"/>
                </a:endParaRPr>
              </a:p>
            </p:txBody>
          </p:sp>
        </p:grpSp>
        <p:sp>
          <p:nvSpPr>
            <p:cNvPr id="13573" name="Freeform 112"/>
            <p:cNvSpPr/>
            <p:nvPr/>
          </p:nvSpPr>
          <p:spPr>
            <a:xfrm rot="-5668726">
              <a:off x="3851" y="1632"/>
              <a:ext cx="101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574" name="Freeform 113"/>
            <p:cNvSpPr/>
            <p:nvPr/>
          </p:nvSpPr>
          <p:spPr>
            <a:xfrm rot="-5668726">
              <a:off x="3770" y="1854"/>
              <a:ext cx="4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0" b="0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sp>
        <p:nvSpPr>
          <p:cNvPr id="13334" name="Freeform 114"/>
          <p:cNvSpPr/>
          <p:nvPr/>
        </p:nvSpPr>
        <p:spPr>
          <a:xfrm>
            <a:off x="4174881" y="3546231"/>
            <a:ext cx="457200" cy="905608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288" h="576">
                <a:moveTo>
                  <a:pt x="0" y="576"/>
                </a:moveTo>
                <a:lnTo>
                  <a:pt x="0" y="108"/>
                </a:lnTo>
                <a:lnTo>
                  <a:pt x="288" y="0"/>
                </a:lnTo>
                <a:lnTo>
                  <a:pt x="288" y="420"/>
                </a:lnTo>
              </a:path>
            </a:pathLst>
          </a:custGeom>
          <a:noFill/>
          <a:ln w="28575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3335" name="Oval 115"/>
          <p:cNvSpPr/>
          <p:nvPr/>
        </p:nvSpPr>
        <p:spPr>
          <a:xfrm>
            <a:off x="4484077" y="4246685"/>
            <a:ext cx="55685" cy="33704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13336" name="Oval 116"/>
          <p:cNvSpPr/>
          <p:nvPr/>
        </p:nvSpPr>
        <p:spPr>
          <a:xfrm>
            <a:off x="4289181" y="4334608"/>
            <a:ext cx="54219" cy="33704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pic>
        <p:nvPicPr>
          <p:cNvPr id="3189" name="Picture 117" descr="khoi den"/>
          <p:cNvPicPr>
            <a:picLocks noChangeAspect="1"/>
          </p:cNvPicPr>
          <p:nvPr/>
        </p:nvPicPr>
        <p:blipFill>
          <a:blip r:embed="rId4">
            <a:lum bright="29999"/>
          </a:blip>
          <a:stretch>
            <a:fillRect/>
          </a:stretch>
        </p:blipFill>
        <p:spPr>
          <a:xfrm rot="3811978">
            <a:off x="3437792" y="2639158"/>
            <a:ext cx="196362" cy="685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38" name="Group 118"/>
          <p:cNvGrpSpPr/>
          <p:nvPr/>
        </p:nvGrpSpPr>
        <p:grpSpPr>
          <a:xfrm>
            <a:off x="2938097" y="3149112"/>
            <a:ext cx="278423" cy="290146"/>
            <a:chOff x="3226" y="2032"/>
            <a:chExt cx="176" cy="198"/>
          </a:xfrm>
        </p:grpSpPr>
        <p:sp>
          <p:nvSpPr>
            <p:cNvPr id="13562" name="AutoShape 119"/>
            <p:cNvSpPr/>
            <p:nvPr/>
          </p:nvSpPr>
          <p:spPr>
            <a:xfrm>
              <a:off x="3228" y="2091"/>
              <a:ext cx="28" cy="139"/>
            </a:xfrm>
            <a:prstGeom prst="can">
              <a:avLst>
                <a:gd name="adj" fmla="val 36699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  <a:tileRect/>
            </a:gradFill>
            <a:ln w="31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13563" name="AutoShape 120"/>
            <p:cNvSpPr/>
            <p:nvPr/>
          </p:nvSpPr>
          <p:spPr>
            <a:xfrm rot="-7020000">
              <a:off x="3307" y="1965"/>
              <a:ext cx="28" cy="161"/>
            </a:xfrm>
            <a:prstGeom prst="can">
              <a:avLst>
                <a:gd name="adj" fmla="val 42509"/>
              </a:avLst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  <a:tileRect/>
            </a:gradFill>
            <a:ln w="317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93" name="Freeform 121"/>
            <p:cNvSpPr/>
            <p:nvPr/>
          </p:nvSpPr>
          <p:spPr bwMode="auto">
            <a:xfrm>
              <a:off x="3226" y="2061"/>
              <a:ext cx="41" cy="41"/>
            </a:xfrm>
            <a:custGeom>
              <a:avLst/>
              <a:gdLst>
                <a:gd name="T0" fmla="*/ 4 w 41"/>
                <a:gd name="T1" fmla="*/ 41 h 41"/>
                <a:gd name="T2" fmla="*/ 10 w 41"/>
                <a:gd name="T3" fmla="*/ 17 h 41"/>
                <a:gd name="T4" fmla="*/ 36 w 41"/>
                <a:gd name="T5" fmla="*/ 2 h 41"/>
                <a:gd name="T6" fmla="*/ 41 w 41"/>
                <a:gd name="T7" fmla="*/ 24 h 41"/>
                <a:gd name="T8" fmla="*/ 29 w 41"/>
                <a:gd name="T9" fmla="*/ 38 h 41"/>
                <a:gd name="T10" fmla="*/ 4 w 41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1">
                  <a:moveTo>
                    <a:pt x="4" y="41"/>
                  </a:moveTo>
                  <a:cubicBezTo>
                    <a:pt x="0" y="37"/>
                    <a:pt x="5" y="23"/>
                    <a:pt x="10" y="17"/>
                  </a:cubicBezTo>
                  <a:cubicBezTo>
                    <a:pt x="15" y="11"/>
                    <a:pt x="30" y="0"/>
                    <a:pt x="36" y="2"/>
                  </a:cubicBezTo>
                  <a:lnTo>
                    <a:pt x="41" y="24"/>
                  </a:lnTo>
                  <a:lnTo>
                    <a:pt x="29" y="38"/>
                  </a:lnTo>
                  <a:lnTo>
                    <a:pt x="4" y="4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chemeClr val="bg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565" name="AutoShape 122"/>
            <p:cNvSpPr/>
            <p:nvPr/>
          </p:nvSpPr>
          <p:spPr>
            <a:xfrm rot="-7020000">
              <a:off x="3246" y="2064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0" scaled="1"/>
              <a:tileRect/>
            </a:gradFill>
            <a:ln w="3175">
              <a:noFill/>
            </a:ln>
          </p:spPr>
          <p:txBody>
            <a:bodyPr wrap="none" anchor="ctr" anchorCtr="0"/>
            <a:lstStyle/>
            <a:p>
              <a:endParaRPr lang="vi-VN" altLang="x-none" sz="1660" dirty="0">
                <a:latin typeface="VNI-Times" pitchFamily="2" charset="0"/>
              </a:endParaRPr>
            </a:p>
          </p:txBody>
        </p:sp>
        <p:sp>
          <p:nvSpPr>
            <p:cNvPr id="3195" name="AutoShape 123"/>
            <p:cNvSpPr>
              <a:spLocks noChangeArrowheads="1"/>
            </p:cNvSpPr>
            <p:nvPr/>
          </p:nvSpPr>
          <p:spPr bwMode="auto">
            <a:xfrm>
              <a:off x="3230" y="2092"/>
              <a:ext cx="23" cy="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96" name="Group 124"/>
          <p:cNvGrpSpPr/>
          <p:nvPr/>
        </p:nvGrpSpPr>
        <p:grpSpPr>
          <a:xfrm>
            <a:off x="4289181" y="3086100"/>
            <a:ext cx="54219" cy="1266092"/>
            <a:chOff x="4188" y="1728"/>
            <a:chExt cx="35" cy="864"/>
          </a:xfrm>
        </p:grpSpPr>
        <p:sp>
          <p:nvSpPr>
            <p:cNvPr id="3197" name="AutoShape 125"/>
            <p:cNvSpPr>
              <a:spLocks noChangeArrowheads="1"/>
            </p:cNvSpPr>
            <p:nvPr/>
          </p:nvSpPr>
          <p:spPr bwMode="auto">
            <a:xfrm>
              <a:off x="4188" y="1728"/>
              <a:ext cx="35" cy="7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3198" name="Freeform 126"/>
            <p:cNvSpPr/>
            <p:nvPr/>
          </p:nvSpPr>
          <p:spPr bwMode="auto">
            <a:xfrm>
              <a:off x="4188" y="2458"/>
              <a:ext cx="35" cy="134"/>
            </a:xfrm>
            <a:custGeom>
              <a:avLst/>
              <a:gdLst>
                <a:gd name="T0" fmla="*/ 0 w 96"/>
                <a:gd name="T1" fmla="*/ 0 h 327"/>
                <a:gd name="T2" fmla="*/ 27 w 96"/>
                <a:gd name="T3" fmla="*/ 198 h 327"/>
                <a:gd name="T4" fmla="*/ 36 w 96"/>
                <a:gd name="T5" fmla="*/ 327 h 327"/>
                <a:gd name="T6" fmla="*/ 63 w 96"/>
                <a:gd name="T7" fmla="*/ 327 h 327"/>
                <a:gd name="T8" fmla="*/ 69 w 96"/>
                <a:gd name="T9" fmla="*/ 198 h 327"/>
                <a:gd name="T10" fmla="*/ 96 w 96"/>
                <a:gd name="T11" fmla="*/ 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7">
                  <a:moveTo>
                    <a:pt x="0" y="0"/>
                  </a:moveTo>
                  <a:lnTo>
                    <a:pt x="27" y="198"/>
                  </a:lnTo>
                  <a:lnTo>
                    <a:pt x="36" y="327"/>
                  </a:lnTo>
                  <a:lnTo>
                    <a:pt x="63" y="327"/>
                  </a:lnTo>
                  <a:lnTo>
                    <a:pt x="69" y="198"/>
                  </a:lnTo>
                  <a:lnTo>
                    <a:pt x="96" y="6"/>
                  </a:lnTo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rgbClr val="4D4D4D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2585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3544" name="Line 127"/>
            <p:cNvSpPr/>
            <p:nvPr/>
          </p:nvSpPr>
          <p:spPr>
            <a:xfrm>
              <a:off x="4206" y="1797"/>
              <a:ext cx="0" cy="434"/>
            </a:xfrm>
            <a:prstGeom prst="line">
              <a:avLst/>
            </a:prstGeom>
            <a:ln w="9525" cap="flat" cmpd="sng">
              <a:solidFill>
                <a:srgbClr val="66CC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45" name="Freeform 128"/>
            <p:cNvSpPr/>
            <p:nvPr/>
          </p:nvSpPr>
          <p:spPr>
            <a:xfrm>
              <a:off x="4198" y="2539"/>
              <a:ext cx="15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" h="129">
                  <a:moveTo>
                    <a:pt x="0" y="0"/>
                  </a:moveTo>
                  <a:lnTo>
                    <a:pt x="9" y="129"/>
                  </a:lnTo>
                  <a:lnTo>
                    <a:pt x="36" y="129"/>
                  </a:lnTo>
                  <a:lnTo>
                    <a:pt x="42" y="0"/>
                  </a:lnTo>
                </a:path>
              </a:pathLst>
            </a:custGeom>
            <a:solidFill>
              <a:srgbClr val="CC0000">
                <a:alpha val="100000"/>
              </a:srgbClr>
            </a:solidFill>
            <a:ln w="3175">
              <a:noFill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3546" name="Group 129"/>
            <p:cNvGrpSpPr/>
            <p:nvPr/>
          </p:nvGrpSpPr>
          <p:grpSpPr>
            <a:xfrm>
              <a:off x="4195" y="1838"/>
              <a:ext cx="17" cy="615"/>
              <a:chOff x="5160" y="1084"/>
              <a:chExt cx="48" cy="1497"/>
            </a:xfrm>
          </p:grpSpPr>
          <p:sp>
            <p:nvSpPr>
              <p:cNvPr id="13548" name="Line 130"/>
              <p:cNvSpPr/>
              <p:nvPr/>
            </p:nvSpPr>
            <p:spPr>
              <a:xfrm>
                <a:off x="5160" y="1129"/>
                <a:ext cx="48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49" name="Line 131"/>
              <p:cNvSpPr/>
              <p:nvPr/>
            </p:nvSpPr>
            <p:spPr>
              <a:xfrm>
                <a:off x="5160" y="1084"/>
                <a:ext cx="0" cy="1497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0" name="Line 132"/>
              <p:cNvSpPr/>
              <p:nvPr/>
            </p:nvSpPr>
            <p:spPr>
              <a:xfrm>
                <a:off x="5160" y="1249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1" name="Line 133"/>
              <p:cNvSpPr/>
              <p:nvPr/>
            </p:nvSpPr>
            <p:spPr>
              <a:xfrm>
                <a:off x="5160" y="1369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2" name="Line 134"/>
              <p:cNvSpPr/>
              <p:nvPr/>
            </p:nvSpPr>
            <p:spPr>
              <a:xfrm>
                <a:off x="5160" y="1486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3" name="Line 135"/>
              <p:cNvSpPr/>
              <p:nvPr/>
            </p:nvSpPr>
            <p:spPr>
              <a:xfrm>
                <a:off x="5160" y="1606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4" name="Line 136"/>
              <p:cNvSpPr/>
              <p:nvPr/>
            </p:nvSpPr>
            <p:spPr>
              <a:xfrm>
                <a:off x="5160" y="1723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5" name="Line 137"/>
              <p:cNvSpPr/>
              <p:nvPr/>
            </p:nvSpPr>
            <p:spPr>
              <a:xfrm>
                <a:off x="5160" y="1843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6" name="Line 138"/>
              <p:cNvSpPr/>
              <p:nvPr/>
            </p:nvSpPr>
            <p:spPr>
              <a:xfrm>
                <a:off x="5160" y="1960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7" name="Line 139"/>
              <p:cNvSpPr/>
              <p:nvPr/>
            </p:nvSpPr>
            <p:spPr>
              <a:xfrm>
                <a:off x="5160" y="2080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8" name="Line 140"/>
              <p:cNvSpPr/>
              <p:nvPr/>
            </p:nvSpPr>
            <p:spPr>
              <a:xfrm>
                <a:off x="5160" y="2200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59" name="Line 141"/>
              <p:cNvSpPr/>
              <p:nvPr/>
            </p:nvSpPr>
            <p:spPr>
              <a:xfrm>
                <a:off x="5160" y="2320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60" name="Line 142"/>
              <p:cNvSpPr/>
              <p:nvPr/>
            </p:nvSpPr>
            <p:spPr>
              <a:xfrm>
                <a:off x="5160" y="2437"/>
                <a:ext cx="35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561" name="Line 143"/>
              <p:cNvSpPr/>
              <p:nvPr/>
            </p:nvSpPr>
            <p:spPr>
              <a:xfrm>
                <a:off x="5160" y="2557"/>
                <a:ext cx="46" cy="0"/>
              </a:xfrm>
              <a:prstGeom prst="line">
                <a:avLst/>
              </a:prstGeom>
              <a:ln w="31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13547" name="Line 144"/>
            <p:cNvSpPr/>
            <p:nvPr/>
          </p:nvSpPr>
          <p:spPr>
            <a:xfrm>
              <a:off x="4206" y="2231"/>
              <a:ext cx="0" cy="308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17" name="Line 145"/>
          <p:cNvSpPr/>
          <p:nvPr/>
        </p:nvSpPr>
        <p:spPr>
          <a:xfrm>
            <a:off x="2845777" y="3165231"/>
            <a:ext cx="0" cy="492369"/>
          </a:xfrm>
          <a:prstGeom prst="line">
            <a:avLst/>
          </a:prstGeom>
          <a:ln w="1905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18" name="Line 146"/>
          <p:cNvSpPr/>
          <p:nvPr/>
        </p:nvSpPr>
        <p:spPr>
          <a:xfrm>
            <a:off x="1164981" y="1529862"/>
            <a:ext cx="0" cy="1195754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19" name="Line 147"/>
          <p:cNvSpPr/>
          <p:nvPr/>
        </p:nvSpPr>
        <p:spPr>
          <a:xfrm>
            <a:off x="1164981" y="1512277"/>
            <a:ext cx="0" cy="1758462"/>
          </a:xfrm>
          <a:prstGeom prst="line">
            <a:avLst/>
          </a:prstGeom>
          <a:ln w="2857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3343" name="Group 148"/>
          <p:cNvGrpSpPr/>
          <p:nvPr/>
        </p:nvGrpSpPr>
        <p:grpSpPr>
          <a:xfrm>
            <a:off x="983274" y="1178169"/>
            <a:ext cx="247650" cy="2305050"/>
            <a:chOff x="3138" y="1104"/>
            <a:chExt cx="156" cy="1573"/>
          </a:xfrm>
        </p:grpSpPr>
        <p:sp>
          <p:nvSpPr>
            <p:cNvPr id="13466" name="Line 149"/>
            <p:cNvSpPr/>
            <p:nvPr/>
          </p:nvSpPr>
          <p:spPr>
            <a:xfrm>
              <a:off x="3210" y="1225"/>
              <a:ext cx="48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67" name="Line 150"/>
            <p:cNvSpPr/>
            <p:nvPr/>
          </p:nvSpPr>
          <p:spPr>
            <a:xfrm>
              <a:off x="3210" y="1180"/>
              <a:ext cx="0" cy="1497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68" name="Line 151"/>
            <p:cNvSpPr/>
            <p:nvPr/>
          </p:nvSpPr>
          <p:spPr>
            <a:xfrm>
              <a:off x="3210" y="124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69" name="Line 152"/>
            <p:cNvSpPr/>
            <p:nvPr/>
          </p:nvSpPr>
          <p:spPr>
            <a:xfrm>
              <a:off x="3210" y="127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0" name="Line 153"/>
            <p:cNvSpPr/>
            <p:nvPr/>
          </p:nvSpPr>
          <p:spPr>
            <a:xfrm>
              <a:off x="3210" y="132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1" name="Line 154"/>
            <p:cNvSpPr/>
            <p:nvPr/>
          </p:nvSpPr>
          <p:spPr>
            <a:xfrm>
              <a:off x="3210" y="129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2" name="Line 155"/>
            <p:cNvSpPr/>
            <p:nvPr/>
          </p:nvSpPr>
          <p:spPr>
            <a:xfrm>
              <a:off x="3210" y="1345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3" name="Line 156"/>
            <p:cNvSpPr/>
            <p:nvPr/>
          </p:nvSpPr>
          <p:spPr>
            <a:xfrm>
              <a:off x="3210" y="136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4" name="Line 157"/>
            <p:cNvSpPr/>
            <p:nvPr/>
          </p:nvSpPr>
          <p:spPr>
            <a:xfrm>
              <a:off x="3210" y="139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5" name="Line 158"/>
            <p:cNvSpPr/>
            <p:nvPr/>
          </p:nvSpPr>
          <p:spPr>
            <a:xfrm>
              <a:off x="3210" y="144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6" name="Line 159"/>
            <p:cNvSpPr/>
            <p:nvPr/>
          </p:nvSpPr>
          <p:spPr>
            <a:xfrm>
              <a:off x="3210" y="141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7" name="Line 160"/>
            <p:cNvSpPr/>
            <p:nvPr/>
          </p:nvSpPr>
          <p:spPr>
            <a:xfrm>
              <a:off x="3210" y="1465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8" name="Line 161"/>
            <p:cNvSpPr/>
            <p:nvPr/>
          </p:nvSpPr>
          <p:spPr>
            <a:xfrm>
              <a:off x="3210" y="1486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79" name="Line 162"/>
            <p:cNvSpPr/>
            <p:nvPr/>
          </p:nvSpPr>
          <p:spPr>
            <a:xfrm>
              <a:off x="3210" y="151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0" name="Line 163"/>
            <p:cNvSpPr/>
            <p:nvPr/>
          </p:nvSpPr>
          <p:spPr>
            <a:xfrm>
              <a:off x="3210" y="155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1" name="Line 164"/>
            <p:cNvSpPr/>
            <p:nvPr/>
          </p:nvSpPr>
          <p:spPr>
            <a:xfrm>
              <a:off x="3210" y="153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2" name="Line 165"/>
            <p:cNvSpPr/>
            <p:nvPr/>
          </p:nvSpPr>
          <p:spPr>
            <a:xfrm>
              <a:off x="3210" y="1582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3" name="Line 166"/>
            <p:cNvSpPr/>
            <p:nvPr/>
          </p:nvSpPr>
          <p:spPr>
            <a:xfrm>
              <a:off x="3210" y="1606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4" name="Line 167"/>
            <p:cNvSpPr/>
            <p:nvPr/>
          </p:nvSpPr>
          <p:spPr>
            <a:xfrm>
              <a:off x="3210" y="163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5" name="Line 168"/>
            <p:cNvSpPr/>
            <p:nvPr/>
          </p:nvSpPr>
          <p:spPr>
            <a:xfrm>
              <a:off x="3210" y="167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6" name="Line 169"/>
            <p:cNvSpPr/>
            <p:nvPr/>
          </p:nvSpPr>
          <p:spPr>
            <a:xfrm>
              <a:off x="3210" y="165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7" name="Line 170"/>
            <p:cNvSpPr/>
            <p:nvPr/>
          </p:nvSpPr>
          <p:spPr>
            <a:xfrm>
              <a:off x="3210" y="1702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8" name="Line 171"/>
            <p:cNvSpPr/>
            <p:nvPr/>
          </p:nvSpPr>
          <p:spPr>
            <a:xfrm>
              <a:off x="3210" y="172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89" name="Line 172"/>
            <p:cNvSpPr/>
            <p:nvPr/>
          </p:nvSpPr>
          <p:spPr>
            <a:xfrm>
              <a:off x="3210" y="174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0" name="Line 173"/>
            <p:cNvSpPr/>
            <p:nvPr/>
          </p:nvSpPr>
          <p:spPr>
            <a:xfrm>
              <a:off x="3210" y="179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1" name="Line 174"/>
            <p:cNvSpPr/>
            <p:nvPr/>
          </p:nvSpPr>
          <p:spPr>
            <a:xfrm>
              <a:off x="3210" y="177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2" name="Line 175"/>
            <p:cNvSpPr/>
            <p:nvPr/>
          </p:nvSpPr>
          <p:spPr>
            <a:xfrm>
              <a:off x="3210" y="1819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3" name="Line 176"/>
            <p:cNvSpPr/>
            <p:nvPr/>
          </p:nvSpPr>
          <p:spPr>
            <a:xfrm>
              <a:off x="3210" y="1843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4" name="Line 177"/>
            <p:cNvSpPr/>
            <p:nvPr/>
          </p:nvSpPr>
          <p:spPr>
            <a:xfrm>
              <a:off x="3210" y="186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5" name="Line 178"/>
            <p:cNvSpPr/>
            <p:nvPr/>
          </p:nvSpPr>
          <p:spPr>
            <a:xfrm>
              <a:off x="3210" y="191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6" name="Line 179"/>
            <p:cNvSpPr/>
            <p:nvPr/>
          </p:nvSpPr>
          <p:spPr>
            <a:xfrm>
              <a:off x="3210" y="189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7" name="Line 180"/>
            <p:cNvSpPr/>
            <p:nvPr/>
          </p:nvSpPr>
          <p:spPr>
            <a:xfrm>
              <a:off x="3210" y="1939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8" name="Line 181"/>
            <p:cNvSpPr/>
            <p:nvPr/>
          </p:nvSpPr>
          <p:spPr>
            <a:xfrm>
              <a:off x="3210" y="196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499" name="Line 182"/>
            <p:cNvSpPr/>
            <p:nvPr/>
          </p:nvSpPr>
          <p:spPr>
            <a:xfrm>
              <a:off x="3210" y="198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0" name="Line 183"/>
            <p:cNvSpPr/>
            <p:nvPr/>
          </p:nvSpPr>
          <p:spPr>
            <a:xfrm>
              <a:off x="3210" y="203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1" name="Line 184"/>
            <p:cNvSpPr/>
            <p:nvPr/>
          </p:nvSpPr>
          <p:spPr>
            <a:xfrm>
              <a:off x="3210" y="200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2" name="Line 185"/>
            <p:cNvSpPr/>
            <p:nvPr/>
          </p:nvSpPr>
          <p:spPr>
            <a:xfrm>
              <a:off x="3210" y="2056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3" name="Line 186"/>
            <p:cNvSpPr/>
            <p:nvPr/>
          </p:nvSpPr>
          <p:spPr>
            <a:xfrm>
              <a:off x="3210" y="208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4" name="Line 187"/>
            <p:cNvSpPr/>
            <p:nvPr/>
          </p:nvSpPr>
          <p:spPr>
            <a:xfrm>
              <a:off x="3210" y="210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5" name="Line 188"/>
            <p:cNvSpPr/>
            <p:nvPr/>
          </p:nvSpPr>
          <p:spPr>
            <a:xfrm>
              <a:off x="3210" y="215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6" name="Line 189"/>
            <p:cNvSpPr/>
            <p:nvPr/>
          </p:nvSpPr>
          <p:spPr>
            <a:xfrm>
              <a:off x="3210" y="212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7" name="Line 190"/>
            <p:cNvSpPr/>
            <p:nvPr/>
          </p:nvSpPr>
          <p:spPr>
            <a:xfrm>
              <a:off x="3210" y="2176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8" name="Line 191"/>
            <p:cNvSpPr/>
            <p:nvPr/>
          </p:nvSpPr>
          <p:spPr>
            <a:xfrm>
              <a:off x="3210" y="220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09" name="Line 192"/>
            <p:cNvSpPr/>
            <p:nvPr/>
          </p:nvSpPr>
          <p:spPr>
            <a:xfrm>
              <a:off x="3210" y="222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0" name="Line 193"/>
            <p:cNvSpPr/>
            <p:nvPr/>
          </p:nvSpPr>
          <p:spPr>
            <a:xfrm>
              <a:off x="3210" y="227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1" name="Line 194"/>
            <p:cNvSpPr/>
            <p:nvPr/>
          </p:nvSpPr>
          <p:spPr>
            <a:xfrm>
              <a:off x="3210" y="224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2" name="Line 195"/>
            <p:cNvSpPr/>
            <p:nvPr/>
          </p:nvSpPr>
          <p:spPr>
            <a:xfrm>
              <a:off x="3210" y="2296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3" name="Line 196"/>
            <p:cNvSpPr/>
            <p:nvPr/>
          </p:nvSpPr>
          <p:spPr>
            <a:xfrm>
              <a:off x="3210" y="2320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4" name="Line 197"/>
            <p:cNvSpPr/>
            <p:nvPr/>
          </p:nvSpPr>
          <p:spPr>
            <a:xfrm>
              <a:off x="3210" y="2344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5" name="Line 198"/>
            <p:cNvSpPr/>
            <p:nvPr/>
          </p:nvSpPr>
          <p:spPr>
            <a:xfrm>
              <a:off x="3210" y="2392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6" name="Line 199"/>
            <p:cNvSpPr/>
            <p:nvPr/>
          </p:nvSpPr>
          <p:spPr>
            <a:xfrm>
              <a:off x="3210" y="2368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7" name="Line 200"/>
            <p:cNvSpPr/>
            <p:nvPr/>
          </p:nvSpPr>
          <p:spPr>
            <a:xfrm>
              <a:off x="3210" y="2416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8" name="Line 201"/>
            <p:cNvSpPr/>
            <p:nvPr/>
          </p:nvSpPr>
          <p:spPr>
            <a:xfrm>
              <a:off x="3210" y="243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19" name="Line 202"/>
            <p:cNvSpPr/>
            <p:nvPr/>
          </p:nvSpPr>
          <p:spPr>
            <a:xfrm>
              <a:off x="3210" y="246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0" name="Line 203"/>
            <p:cNvSpPr/>
            <p:nvPr/>
          </p:nvSpPr>
          <p:spPr>
            <a:xfrm>
              <a:off x="3210" y="250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1" name="Line 204"/>
            <p:cNvSpPr/>
            <p:nvPr/>
          </p:nvSpPr>
          <p:spPr>
            <a:xfrm>
              <a:off x="3210" y="248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2" name="Line 205"/>
            <p:cNvSpPr/>
            <p:nvPr/>
          </p:nvSpPr>
          <p:spPr>
            <a:xfrm>
              <a:off x="3210" y="2533"/>
              <a:ext cx="35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3" name="Line 206"/>
            <p:cNvSpPr/>
            <p:nvPr/>
          </p:nvSpPr>
          <p:spPr>
            <a:xfrm>
              <a:off x="3210" y="2557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4" name="Line 207"/>
            <p:cNvSpPr/>
            <p:nvPr/>
          </p:nvSpPr>
          <p:spPr>
            <a:xfrm>
              <a:off x="3210" y="2581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5" name="Line 208"/>
            <p:cNvSpPr/>
            <p:nvPr/>
          </p:nvSpPr>
          <p:spPr>
            <a:xfrm>
              <a:off x="3210" y="2629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6" name="Line 209"/>
            <p:cNvSpPr/>
            <p:nvPr/>
          </p:nvSpPr>
          <p:spPr>
            <a:xfrm>
              <a:off x="3210" y="2605"/>
              <a:ext cx="23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7" name="Line 210"/>
            <p:cNvSpPr/>
            <p:nvPr/>
          </p:nvSpPr>
          <p:spPr>
            <a:xfrm>
              <a:off x="3210" y="2653"/>
              <a:ext cx="4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528" name="Text Box 211"/>
            <p:cNvSpPr txBox="1"/>
            <p:nvPr/>
          </p:nvSpPr>
          <p:spPr>
            <a:xfrm>
              <a:off x="3150" y="260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</a:t>
              </a:r>
            </a:p>
          </p:txBody>
        </p:sp>
        <p:sp>
          <p:nvSpPr>
            <p:cNvPr id="13529" name="Text Box 212"/>
            <p:cNvSpPr txBox="1"/>
            <p:nvPr/>
          </p:nvSpPr>
          <p:spPr>
            <a:xfrm>
              <a:off x="3150" y="248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0</a:t>
              </a:r>
            </a:p>
          </p:txBody>
        </p:sp>
        <p:sp>
          <p:nvSpPr>
            <p:cNvPr id="13530" name="Text Box 213"/>
            <p:cNvSpPr txBox="1"/>
            <p:nvPr/>
          </p:nvSpPr>
          <p:spPr>
            <a:xfrm>
              <a:off x="3150" y="2362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</a:t>
              </a:r>
            </a:p>
          </p:txBody>
        </p:sp>
        <p:sp>
          <p:nvSpPr>
            <p:cNvPr id="13531" name="Text Box 214"/>
            <p:cNvSpPr txBox="1"/>
            <p:nvPr/>
          </p:nvSpPr>
          <p:spPr>
            <a:xfrm>
              <a:off x="3150" y="1411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90</a:t>
              </a:r>
            </a:p>
          </p:txBody>
        </p:sp>
        <p:sp>
          <p:nvSpPr>
            <p:cNvPr id="13532" name="Text Box 215"/>
            <p:cNvSpPr txBox="1"/>
            <p:nvPr/>
          </p:nvSpPr>
          <p:spPr>
            <a:xfrm>
              <a:off x="3150" y="2242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20</a:t>
              </a:r>
            </a:p>
          </p:txBody>
        </p:sp>
        <p:sp>
          <p:nvSpPr>
            <p:cNvPr id="13533" name="Text Box 216"/>
            <p:cNvSpPr txBox="1"/>
            <p:nvPr/>
          </p:nvSpPr>
          <p:spPr>
            <a:xfrm>
              <a:off x="3150" y="2121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30</a:t>
              </a:r>
            </a:p>
          </p:txBody>
        </p:sp>
        <p:sp>
          <p:nvSpPr>
            <p:cNvPr id="13534" name="Text Box 217"/>
            <p:cNvSpPr txBox="1"/>
            <p:nvPr/>
          </p:nvSpPr>
          <p:spPr>
            <a:xfrm>
              <a:off x="3150" y="200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40</a:t>
              </a:r>
            </a:p>
          </p:txBody>
        </p:sp>
        <p:sp>
          <p:nvSpPr>
            <p:cNvPr id="13535" name="Text Box 218"/>
            <p:cNvSpPr txBox="1"/>
            <p:nvPr/>
          </p:nvSpPr>
          <p:spPr>
            <a:xfrm>
              <a:off x="3150" y="1883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50</a:t>
              </a:r>
            </a:p>
          </p:txBody>
        </p:sp>
        <p:sp>
          <p:nvSpPr>
            <p:cNvPr id="13536" name="Text Box 219"/>
            <p:cNvSpPr txBox="1"/>
            <p:nvPr/>
          </p:nvSpPr>
          <p:spPr>
            <a:xfrm>
              <a:off x="3150" y="1765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60</a:t>
              </a:r>
            </a:p>
          </p:txBody>
        </p:sp>
        <p:sp>
          <p:nvSpPr>
            <p:cNvPr id="13537" name="Text Box 220"/>
            <p:cNvSpPr txBox="1"/>
            <p:nvPr/>
          </p:nvSpPr>
          <p:spPr>
            <a:xfrm>
              <a:off x="3150" y="1648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70</a:t>
              </a:r>
            </a:p>
          </p:txBody>
        </p:sp>
        <p:sp>
          <p:nvSpPr>
            <p:cNvPr id="13538" name="Text Box 221"/>
            <p:cNvSpPr txBox="1"/>
            <p:nvPr/>
          </p:nvSpPr>
          <p:spPr>
            <a:xfrm>
              <a:off x="3150" y="1529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80</a:t>
              </a:r>
            </a:p>
          </p:txBody>
        </p:sp>
        <p:sp>
          <p:nvSpPr>
            <p:cNvPr id="13539" name="Text Box 222"/>
            <p:cNvSpPr txBox="1"/>
            <p:nvPr/>
          </p:nvSpPr>
          <p:spPr>
            <a:xfrm>
              <a:off x="3150" y="1294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100</a:t>
              </a:r>
            </a:p>
          </p:txBody>
        </p:sp>
        <p:sp>
          <p:nvSpPr>
            <p:cNvPr id="13540" name="Text Box 223"/>
            <p:cNvSpPr txBox="1"/>
            <p:nvPr/>
          </p:nvSpPr>
          <p:spPr>
            <a:xfrm>
              <a:off x="3150" y="1170"/>
              <a:ext cx="144" cy="5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sz="555" dirty="0">
                  <a:latin typeface="VNI-Times" pitchFamily="2" charset="0"/>
                </a:rPr>
                <a:t>110</a:t>
              </a:r>
            </a:p>
          </p:txBody>
        </p:sp>
        <p:sp>
          <p:nvSpPr>
            <p:cNvPr id="13541" name="Text Box 224"/>
            <p:cNvSpPr txBox="1"/>
            <p:nvPr/>
          </p:nvSpPr>
          <p:spPr>
            <a:xfrm>
              <a:off x="3138" y="1104"/>
              <a:ext cx="144" cy="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vi-VN" altLang="x-none" sz="925" b="1" dirty="0">
                <a:solidFill>
                  <a:srgbClr val="CC0000"/>
                </a:solidFill>
                <a:latin typeface="VNI-Times" pitchFamily="2" charset="0"/>
              </a:endParaRPr>
            </a:p>
          </p:txBody>
        </p:sp>
      </p:grpSp>
      <p:sp>
        <p:nvSpPr>
          <p:cNvPr id="3297" name="Oval 225"/>
          <p:cNvSpPr/>
          <p:nvPr/>
        </p:nvSpPr>
        <p:spPr>
          <a:xfrm>
            <a:off x="3128597" y="4186604"/>
            <a:ext cx="45426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298" name="Oval 226"/>
          <p:cNvSpPr/>
          <p:nvPr/>
        </p:nvSpPr>
        <p:spPr>
          <a:xfrm>
            <a:off x="3004038" y="4353658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299" name="Oval 227"/>
          <p:cNvSpPr/>
          <p:nvPr/>
        </p:nvSpPr>
        <p:spPr>
          <a:xfrm>
            <a:off x="2716823" y="4246685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0" name="Oval 228"/>
          <p:cNvSpPr/>
          <p:nvPr/>
        </p:nvSpPr>
        <p:spPr>
          <a:xfrm>
            <a:off x="2584938" y="4387362"/>
            <a:ext cx="46892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1" name="Oval 229"/>
          <p:cNvSpPr/>
          <p:nvPr/>
        </p:nvSpPr>
        <p:spPr>
          <a:xfrm>
            <a:off x="3232638" y="4360985"/>
            <a:ext cx="46892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2" name="Oval 230"/>
          <p:cNvSpPr/>
          <p:nvPr/>
        </p:nvSpPr>
        <p:spPr>
          <a:xfrm>
            <a:off x="2946889" y="4494335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3" name="Oval 231"/>
          <p:cNvSpPr/>
          <p:nvPr/>
        </p:nvSpPr>
        <p:spPr>
          <a:xfrm>
            <a:off x="2555631" y="4185138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4" name="Oval 232"/>
          <p:cNvSpPr/>
          <p:nvPr/>
        </p:nvSpPr>
        <p:spPr>
          <a:xfrm>
            <a:off x="2784231" y="4466492"/>
            <a:ext cx="45427" cy="42497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3305" name="Oval 233"/>
          <p:cNvSpPr/>
          <p:nvPr/>
        </p:nvSpPr>
        <p:spPr>
          <a:xfrm>
            <a:off x="3118338" y="4388827"/>
            <a:ext cx="46892" cy="42496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66CC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pic>
        <p:nvPicPr>
          <p:cNvPr id="3306" name="Picture 234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431" y="4114800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7" name="Picture 235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4231" y="4123592"/>
            <a:ext cx="80597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8" name="Picture 236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231" y="3974123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09" name="Picture 237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081" y="3969727"/>
            <a:ext cx="80596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0" name="Picture 238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4423" y="3978520"/>
            <a:ext cx="86458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1" name="Picture 239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227" y="3974123"/>
            <a:ext cx="80596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2" name="Picture 240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631" y="4255477"/>
            <a:ext cx="84992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3" name="Picture 241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9223" y="4255477"/>
            <a:ext cx="80597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4" name="Picture 242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523" y="4185138"/>
            <a:ext cx="76200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5" name="Picture 243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327" y="4185138"/>
            <a:ext cx="74734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6" name="Picture 244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581" y="3899389"/>
            <a:ext cx="76200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" name="Picture 245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920" y="3899389"/>
            <a:ext cx="74734" cy="118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8" name="Picture 246" descr="mat nuo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831" y="4114800"/>
            <a:ext cx="76200" cy="1186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9" name="Picture 247" descr="mat nuoc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69" y="4114800"/>
            <a:ext cx="74735" cy="11869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67" name="Group 248"/>
          <p:cNvGrpSpPr/>
          <p:nvPr/>
        </p:nvGrpSpPr>
        <p:grpSpPr>
          <a:xfrm>
            <a:off x="2727081" y="3420208"/>
            <a:ext cx="351692" cy="175846"/>
            <a:chOff x="3084" y="2022"/>
            <a:chExt cx="222" cy="120"/>
          </a:xfrm>
        </p:grpSpPr>
        <p:grpSp>
          <p:nvGrpSpPr>
            <p:cNvPr id="13460" name="Group 249"/>
            <p:cNvGrpSpPr/>
            <p:nvPr/>
          </p:nvGrpSpPr>
          <p:grpSpPr>
            <a:xfrm>
              <a:off x="3084" y="2025"/>
              <a:ext cx="222" cy="117"/>
              <a:chOff x="3084" y="2217"/>
              <a:chExt cx="222" cy="117"/>
            </a:xfrm>
          </p:grpSpPr>
          <p:sp>
            <p:nvSpPr>
              <p:cNvPr id="3322" name="Arc 250"/>
              <p:cNvSpPr/>
              <p:nvPr/>
            </p:nvSpPr>
            <p:spPr bwMode="auto">
              <a:xfrm flipV="1">
                <a:off x="3084" y="2259"/>
                <a:ext cx="222" cy="75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83 h 22344"/>
                  <a:gd name="T2" fmla="*/ 43186 w 43199"/>
                  <a:gd name="T3" fmla="*/ 22344 h 22344"/>
                  <a:gd name="T4" fmla="*/ 21599 w 43199"/>
                  <a:gd name="T5" fmla="*/ 21600 h 22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2344" fill="none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</a:path>
                  <a:path w="43199" h="22344" stroke="0" extrusionOk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1848"/>
                      <a:pt x="43194" y="22096"/>
                      <a:pt x="43186" y="22344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CCFF"/>
                  </a:gs>
                  <a:gs pos="50000">
                    <a:schemeClr val="bg1"/>
                  </a:gs>
                  <a:gs pos="100000">
                    <a:srgbClr val="99CCFF"/>
                  </a:gs>
                </a:gsLst>
                <a:lin ang="0" scaled="1"/>
              </a:gradFill>
              <a:ln w="9525">
                <a:solidFill>
                  <a:srgbClr val="3399FF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585" b="0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463" name="Arc 251"/>
              <p:cNvSpPr/>
              <p:nvPr/>
            </p:nvSpPr>
            <p:spPr>
              <a:xfrm flipV="1">
                <a:off x="3084" y="2235"/>
                <a:ext cx="222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3199" h="23233" fill="none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</a:path>
                  <a:path w="43199" h="23233" stroke="0">
                    <a:moveTo>
                      <a:pt x="0" y="21383"/>
                    </a:moveTo>
                    <a:cubicBezTo>
                      <a:pt x="119" y="9538"/>
                      <a:pt x="9754" y="-1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cubicBezTo>
                      <a:pt x="43199" y="22144"/>
                      <a:pt x="43178" y="22689"/>
                      <a:pt x="43137" y="23233"/>
                    </a:cubicBezTo>
                    <a:lnTo>
                      <a:pt x="21599" y="21600"/>
                    </a:lnTo>
                    <a:lnTo>
                      <a:pt x="0" y="21383"/>
                    </a:lnTo>
                    <a:close/>
                  </a:path>
                </a:pathLst>
              </a:custGeom>
              <a:solidFill>
                <a:schemeClr val="bg1">
                  <a:alpha val="100000"/>
                </a:schemeClr>
              </a:solidFill>
              <a:ln w="9525" cap="flat" cmpd="sng">
                <a:solidFill>
                  <a:srgbClr val="3399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3464" name="Arc 252"/>
              <p:cNvSpPr/>
              <p:nvPr/>
            </p:nvSpPr>
            <p:spPr>
              <a:xfrm flipV="1">
                <a:off x="3104" y="2227"/>
                <a:ext cx="184" cy="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3200" h="23716" fill="none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</a:path>
                  <a:path w="43200" h="23716" stroke="0">
                    <a:moveTo>
                      <a:pt x="103" y="23716"/>
                    </a:moveTo>
                    <a:cubicBezTo>
                      <a:pt x="34" y="23012"/>
                      <a:pt x="0" y="223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2187"/>
                      <a:pt x="43176" y="22775"/>
                      <a:pt x="43128" y="23361"/>
                    </a:cubicBezTo>
                    <a:lnTo>
                      <a:pt x="21600" y="21600"/>
                    </a:lnTo>
                    <a:lnTo>
                      <a:pt x="103" y="237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2F00">
                      <a:alpha val="100000"/>
                    </a:srgbClr>
                  </a:gs>
                  <a:gs pos="50000">
                    <a:srgbClr val="FF6600">
                      <a:alpha val="100000"/>
                    </a:srgbClr>
                  </a:gs>
                  <a:gs pos="100000">
                    <a:srgbClr val="762F00">
                      <a:alpha val="100000"/>
                    </a:srgbClr>
                  </a:gs>
                </a:gsLst>
                <a:lin ang="0" scaled="1"/>
                <a:tileRect/>
              </a:gradFill>
              <a:ln w="3175" cap="flat" cmpd="sng">
                <a:solidFill>
                  <a:srgbClr val="99003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3465" name="Arc 253"/>
              <p:cNvSpPr/>
              <p:nvPr/>
            </p:nvSpPr>
            <p:spPr>
              <a:xfrm flipV="1">
                <a:off x="3105" y="2217"/>
                <a:ext cx="1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2623" h="21600" fill="none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</a:path>
                  <a:path w="42623" h="21600" stroke="0">
                    <a:moveTo>
                      <a:pt x="0" y="17799"/>
                    </a:moveTo>
                    <a:cubicBezTo>
                      <a:pt x="1841" y="7499"/>
                      <a:pt x="10799" y="-1"/>
                      <a:pt x="21263" y="0"/>
                    </a:cubicBezTo>
                    <a:cubicBezTo>
                      <a:pt x="31953" y="0"/>
                      <a:pt x="41035" y="7820"/>
                      <a:pt x="42623" y="18391"/>
                    </a:cubicBezTo>
                    <a:lnTo>
                      <a:pt x="21263" y="21600"/>
                    </a:lnTo>
                    <a:lnTo>
                      <a:pt x="0" y="17799"/>
                    </a:lnTo>
                    <a:close/>
                  </a:path>
                </a:pathLst>
              </a:custGeom>
              <a:solidFill>
                <a:srgbClr val="FF6600">
                  <a:alpha val="100000"/>
                </a:srgbClr>
              </a:solidFill>
              <a:ln w="3175" cap="flat" cmpd="sng">
                <a:solidFill>
                  <a:srgbClr val="990033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</p:grpSp>
        <p:sp>
          <p:nvSpPr>
            <p:cNvPr id="13461" name="Arc 254"/>
            <p:cNvSpPr/>
            <p:nvPr/>
          </p:nvSpPr>
          <p:spPr>
            <a:xfrm flipV="1">
              <a:off x="3140" y="2022"/>
              <a:ext cx="35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42104" h="21600" fill="none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</a:path>
                <a:path w="42104" h="21600" stroke="0">
                  <a:moveTo>
                    <a:pt x="0" y="16622"/>
                  </a:moveTo>
                  <a:cubicBezTo>
                    <a:pt x="2307" y="6879"/>
                    <a:pt x="11007" y="-1"/>
                    <a:pt x="21019" y="0"/>
                  </a:cubicBezTo>
                  <a:cubicBezTo>
                    <a:pt x="31142" y="0"/>
                    <a:pt x="39907" y="7030"/>
                    <a:pt x="42104" y="16912"/>
                  </a:cubicBezTo>
                  <a:lnTo>
                    <a:pt x="21019" y="21600"/>
                  </a:lnTo>
                  <a:lnTo>
                    <a:pt x="0" y="16622"/>
                  </a:lnTo>
                  <a:close/>
                </a:path>
              </a:pathLst>
            </a:custGeom>
            <a:noFill/>
            <a:ln w="9525" cap="flat" cmpd="sng">
              <a:solidFill>
                <a:srgbClr val="4D4D4D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13368" name="Group 255"/>
          <p:cNvGrpSpPr/>
          <p:nvPr/>
        </p:nvGrpSpPr>
        <p:grpSpPr>
          <a:xfrm>
            <a:off x="1012581" y="5093677"/>
            <a:ext cx="274026" cy="190500"/>
            <a:chOff x="4224" y="1968"/>
            <a:chExt cx="144" cy="108"/>
          </a:xfrm>
        </p:grpSpPr>
        <p:sp>
          <p:nvSpPr>
            <p:cNvPr id="13458" name="Freeform 256"/>
            <p:cNvSpPr/>
            <p:nvPr/>
          </p:nvSpPr>
          <p:spPr>
            <a:xfrm>
              <a:off x="4224" y="1968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59" name="Freeform 257"/>
            <p:cNvSpPr/>
            <p:nvPr/>
          </p:nvSpPr>
          <p:spPr>
            <a:xfrm rot="7895004">
              <a:off x="4272" y="1980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336" h="240">
                  <a:moveTo>
                    <a:pt x="0" y="96"/>
                  </a:moveTo>
                  <a:lnTo>
                    <a:pt x="96" y="0"/>
                  </a:lnTo>
                  <a:lnTo>
                    <a:pt x="336" y="96"/>
                  </a:lnTo>
                  <a:lnTo>
                    <a:pt x="192" y="240"/>
                  </a:lnTo>
                  <a:lnTo>
                    <a:pt x="48" y="1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  <a:ln w="9525" cap="flat" cmpd="sng">
              <a:solidFill>
                <a:schemeClr val="bg2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sp>
        <p:nvSpPr>
          <p:cNvPr id="13369" name="Freeform 258"/>
          <p:cNvSpPr/>
          <p:nvPr/>
        </p:nvSpPr>
        <p:spPr>
          <a:xfrm>
            <a:off x="4240823" y="3640015"/>
            <a:ext cx="136281" cy="6740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0" t="0" r="0" b="0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sp>
        <p:nvSpPr>
          <p:cNvPr id="13370" name="Freeform 259"/>
          <p:cNvSpPr/>
          <p:nvPr/>
        </p:nvSpPr>
        <p:spPr>
          <a:xfrm>
            <a:off x="4441581" y="3569677"/>
            <a:ext cx="136280" cy="6740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</a:cxnLst>
            <a:rect l="0" t="0" r="0" b="0"/>
            <a:pathLst>
              <a:path w="120" h="66">
                <a:moveTo>
                  <a:pt x="96" y="0"/>
                </a:moveTo>
                <a:cubicBezTo>
                  <a:pt x="120" y="54"/>
                  <a:pt x="66" y="66"/>
                  <a:pt x="0" y="48"/>
                </a:cubicBezTo>
              </a:path>
            </a:pathLst>
          </a:custGeom>
          <a:noFill/>
          <a:ln w="19050" cap="flat" cmpd="sng">
            <a:solidFill>
              <a:schemeClr val="tx1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sz="1660"/>
          </a:p>
        </p:txBody>
      </p:sp>
      <p:grpSp>
        <p:nvGrpSpPr>
          <p:cNvPr id="3332" name="Group 260"/>
          <p:cNvGrpSpPr/>
          <p:nvPr/>
        </p:nvGrpSpPr>
        <p:grpSpPr>
          <a:xfrm>
            <a:off x="4193931" y="3367454"/>
            <a:ext cx="1104900" cy="835269"/>
            <a:chOff x="2952" y="1398"/>
            <a:chExt cx="696" cy="570"/>
          </a:xfrm>
        </p:grpSpPr>
        <p:sp>
          <p:nvSpPr>
            <p:cNvPr id="13447" name="Freeform 261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/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0" t="0" r="0" b="0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48" name="Freeform 262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0" t="0" r="0" b="0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49" name="Freeform 263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50" name="Freeform 264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0" t="0" r="0" b="0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51" name="Freeform 265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0" t="0" r="0" b="0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grpSp>
          <p:nvGrpSpPr>
            <p:cNvPr id="13452" name="Group 266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3456" name="Freeform 267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0" b="0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>
                  <a:alpha val="100000"/>
                </a:srgbClr>
              </a:solidFill>
              <a:ln w="9525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1660"/>
              </a:p>
            </p:txBody>
          </p:sp>
          <p:sp>
            <p:nvSpPr>
              <p:cNvPr id="13457" name="Oval 268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vi-VN" altLang="x-none" sz="1660" dirty="0">
                  <a:latin typeface="VNI-Times" pitchFamily="2" charset="0"/>
                </a:endParaRPr>
              </a:p>
            </p:txBody>
          </p:sp>
        </p:grpSp>
        <p:sp>
          <p:nvSpPr>
            <p:cNvPr id="13453" name="Freeform 269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54" name="Freeform 270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0" b="0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  <p:sp>
          <p:nvSpPr>
            <p:cNvPr id="13455" name="Freeform 271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0" t="0" r="0" b="0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660"/>
            </a:p>
          </p:txBody>
        </p:sp>
      </p:grpSp>
      <p:grpSp>
        <p:nvGrpSpPr>
          <p:cNvPr id="3344" name="Group 272"/>
          <p:cNvGrpSpPr/>
          <p:nvPr/>
        </p:nvGrpSpPr>
        <p:grpSpPr>
          <a:xfrm>
            <a:off x="5943356" y="2258548"/>
            <a:ext cx="2822331" cy="3801408"/>
            <a:chOff x="3792" y="914"/>
            <a:chExt cx="1520" cy="3163"/>
          </a:xfrm>
        </p:grpSpPr>
        <p:pic>
          <p:nvPicPr>
            <p:cNvPr id="13445" name="Picture 273" descr="celsius_face_s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92" y="914"/>
              <a:ext cx="1520" cy="2224"/>
            </a:xfrm>
            <a:prstGeom prst="rect">
              <a:avLst/>
            </a:prstGeom>
            <a:noFill/>
            <a:ln w="127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3446" name="Text Box 274"/>
            <p:cNvSpPr txBox="1"/>
            <p:nvPr/>
          </p:nvSpPr>
          <p:spPr>
            <a:xfrm>
              <a:off x="3792" y="3181"/>
              <a:ext cx="1503" cy="8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sz="3200" b="1" i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Anders Celsius</a:t>
              </a:r>
            </a:p>
            <a:p>
              <a:pPr algn="ctr" eaLnBrk="0" hangingPunct="0"/>
              <a:r>
                <a:rPr sz="3200" b="1" i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(1701-1744)</a:t>
              </a:r>
            </a:p>
          </p:txBody>
        </p:sp>
      </p:grpSp>
      <p:sp>
        <p:nvSpPr>
          <p:cNvPr id="3347" name="Text Box 275"/>
          <p:cNvSpPr txBox="1"/>
          <p:nvPr/>
        </p:nvSpPr>
        <p:spPr>
          <a:xfrm>
            <a:off x="1488831" y="1248508"/>
            <a:ext cx="838200" cy="31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  <a:r>
              <a:rPr sz="1475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48" name="Line 276"/>
          <p:cNvSpPr/>
          <p:nvPr/>
        </p:nvSpPr>
        <p:spPr>
          <a:xfrm>
            <a:off x="1336431" y="1529862"/>
            <a:ext cx="2286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49" name="Line 277"/>
          <p:cNvSpPr/>
          <p:nvPr/>
        </p:nvSpPr>
        <p:spPr>
          <a:xfrm>
            <a:off x="1336431" y="3288323"/>
            <a:ext cx="228600" cy="0"/>
          </a:xfrm>
          <a:prstGeom prst="line">
            <a:avLst/>
          </a:prstGeom>
          <a:ln w="1905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50" name="Text Box 278"/>
          <p:cNvSpPr txBox="1"/>
          <p:nvPr/>
        </p:nvSpPr>
        <p:spPr>
          <a:xfrm>
            <a:off x="1565031" y="3259015"/>
            <a:ext cx="838200" cy="3187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1475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sz="147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grpSp>
        <p:nvGrpSpPr>
          <p:cNvPr id="3351" name="Group 279"/>
          <p:cNvGrpSpPr/>
          <p:nvPr/>
        </p:nvGrpSpPr>
        <p:grpSpPr>
          <a:xfrm>
            <a:off x="1412631" y="1529862"/>
            <a:ext cx="381000" cy="1758462"/>
            <a:chOff x="3312" y="1344"/>
            <a:chExt cx="48" cy="960"/>
          </a:xfrm>
        </p:grpSpPr>
        <p:grpSp>
          <p:nvGrpSpPr>
            <p:cNvPr id="13379" name="Group 280"/>
            <p:cNvGrpSpPr/>
            <p:nvPr/>
          </p:nvGrpSpPr>
          <p:grpSpPr>
            <a:xfrm rot="5400000">
              <a:off x="3144" y="1512"/>
              <a:ext cx="384" cy="48"/>
              <a:chOff x="1980" y="1752"/>
              <a:chExt cx="3200" cy="240"/>
            </a:xfrm>
          </p:grpSpPr>
          <p:sp>
            <p:nvSpPr>
              <p:cNvPr id="13424" name="Line 281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5" name="Line 282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6" name="Line 283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7" name="Line 284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8" name="Line 285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9" name="Line 286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0" name="Line 287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1" name="Line 288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2" name="Line 289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3" name="Line 290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4" name="Line 291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5" name="Line 292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6" name="Line 293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7" name="Line 294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8" name="Line 295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39" name="Line 296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40" name="Line 297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41" name="Line 298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42" name="Line 299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43" name="Line 300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44" name="Line 301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3380" name="Group 302"/>
            <p:cNvGrpSpPr/>
            <p:nvPr/>
          </p:nvGrpSpPr>
          <p:grpSpPr>
            <a:xfrm rot="5400000">
              <a:off x="3144" y="1896"/>
              <a:ext cx="384" cy="48"/>
              <a:chOff x="1980" y="1752"/>
              <a:chExt cx="3200" cy="240"/>
            </a:xfrm>
          </p:grpSpPr>
          <p:sp>
            <p:nvSpPr>
              <p:cNvPr id="13403" name="Line 303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4" name="Line 304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5" name="Line 305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6" name="Line 306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7" name="Line 307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8" name="Line 308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9" name="Line 309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0" name="Line 310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1" name="Line 311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2" name="Line 312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3" name="Line 313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4" name="Line 314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5" name="Line 315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6" name="Line 316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7" name="Line 317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8" name="Line 318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19" name="Line 319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0" name="Line 320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1" name="Line 321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2" name="Line 322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23" name="Line 323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3381" name="Group 324"/>
            <p:cNvGrpSpPr/>
            <p:nvPr/>
          </p:nvGrpSpPr>
          <p:grpSpPr>
            <a:xfrm rot="5400000">
              <a:off x="3144" y="2088"/>
              <a:ext cx="384" cy="48"/>
              <a:chOff x="1980" y="1752"/>
              <a:chExt cx="3200" cy="240"/>
            </a:xfrm>
          </p:grpSpPr>
          <p:sp>
            <p:nvSpPr>
              <p:cNvPr id="13382" name="Line 325"/>
              <p:cNvSpPr/>
              <p:nvPr/>
            </p:nvSpPr>
            <p:spPr>
              <a:xfrm>
                <a:off x="19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3" name="Line 326"/>
              <p:cNvSpPr/>
              <p:nvPr/>
            </p:nvSpPr>
            <p:spPr>
              <a:xfrm>
                <a:off x="21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4" name="Line 327"/>
              <p:cNvSpPr/>
              <p:nvPr/>
            </p:nvSpPr>
            <p:spPr>
              <a:xfrm>
                <a:off x="23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5" name="Line 328"/>
              <p:cNvSpPr/>
              <p:nvPr/>
            </p:nvSpPr>
            <p:spPr>
              <a:xfrm>
                <a:off x="24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6" name="Line 329"/>
              <p:cNvSpPr/>
              <p:nvPr/>
            </p:nvSpPr>
            <p:spPr>
              <a:xfrm>
                <a:off x="26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7" name="Line 330"/>
              <p:cNvSpPr/>
              <p:nvPr/>
            </p:nvSpPr>
            <p:spPr>
              <a:xfrm>
                <a:off x="27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8" name="Line 331"/>
              <p:cNvSpPr/>
              <p:nvPr/>
            </p:nvSpPr>
            <p:spPr>
              <a:xfrm>
                <a:off x="29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89" name="Line 332"/>
              <p:cNvSpPr/>
              <p:nvPr/>
            </p:nvSpPr>
            <p:spPr>
              <a:xfrm>
                <a:off x="31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0" name="Line 333"/>
              <p:cNvSpPr/>
              <p:nvPr/>
            </p:nvSpPr>
            <p:spPr>
              <a:xfrm>
                <a:off x="32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1" name="Line 334"/>
              <p:cNvSpPr/>
              <p:nvPr/>
            </p:nvSpPr>
            <p:spPr>
              <a:xfrm>
                <a:off x="34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2" name="Line 335"/>
              <p:cNvSpPr/>
              <p:nvPr/>
            </p:nvSpPr>
            <p:spPr>
              <a:xfrm>
                <a:off x="35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3" name="Line 336"/>
              <p:cNvSpPr/>
              <p:nvPr/>
            </p:nvSpPr>
            <p:spPr>
              <a:xfrm>
                <a:off x="37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4" name="Line 337"/>
              <p:cNvSpPr/>
              <p:nvPr/>
            </p:nvSpPr>
            <p:spPr>
              <a:xfrm>
                <a:off x="39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5" name="Line 338"/>
              <p:cNvSpPr/>
              <p:nvPr/>
            </p:nvSpPr>
            <p:spPr>
              <a:xfrm>
                <a:off x="40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6" name="Line 339"/>
              <p:cNvSpPr/>
              <p:nvPr/>
            </p:nvSpPr>
            <p:spPr>
              <a:xfrm>
                <a:off x="42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7" name="Line 340"/>
              <p:cNvSpPr/>
              <p:nvPr/>
            </p:nvSpPr>
            <p:spPr>
              <a:xfrm>
                <a:off x="4380" y="1812"/>
                <a:ext cx="0" cy="18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8" name="Line 341"/>
              <p:cNvSpPr/>
              <p:nvPr/>
            </p:nvSpPr>
            <p:spPr>
              <a:xfrm>
                <a:off x="454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99" name="Line 342"/>
              <p:cNvSpPr/>
              <p:nvPr/>
            </p:nvSpPr>
            <p:spPr>
              <a:xfrm>
                <a:off x="470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0" name="Line 343"/>
              <p:cNvSpPr/>
              <p:nvPr/>
            </p:nvSpPr>
            <p:spPr>
              <a:xfrm>
                <a:off x="486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1" name="Line 344"/>
              <p:cNvSpPr/>
              <p:nvPr/>
            </p:nvSpPr>
            <p:spPr>
              <a:xfrm>
                <a:off x="5020" y="1872"/>
                <a:ext cx="0" cy="12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402" name="Line 345"/>
              <p:cNvSpPr/>
              <p:nvPr/>
            </p:nvSpPr>
            <p:spPr>
              <a:xfrm>
                <a:off x="5180" y="1752"/>
                <a:ext cx="0" cy="24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3378" name="Text Box 346"/>
          <p:cNvSpPr txBox="1"/>
          <p:nvPr/>
        </p:nvSpPr>
        <p:spPr>
          <a:xfrm>
            <a:off x="2586404" y="1162050"/>
            <a:ext cx="3581400" cy="54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* Nhiệt giai 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ls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iu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7" dur="2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2361 -0.02292 -0.04722 -0.04584 -0.07986 -0.05648 C -0.1125 -0.06713 -0.15416 -0.06551 -0.19583 -0.06389 " pathEditMode="relative" ptsTypes="aaA">
                                      <p:cBhvr>
                                        <p:cTn id="19" dur="20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29" dur="2000" fill="hold"/>
                                        <p:tgtEl>
                                          <p:spTgt spid="3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3" dur="2000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37" dur="2000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1" dur="2000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5" dur="2000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49" dur="2000" fill="hold"/>
                                        <p:tgtEl>
                                          <p:spTgt spid="3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65" dur="2000" fill="hold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2" dur="2000" fill="hold"/>
                                        <p:tgtEl>
                                          <p:spTgt spid="3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L 5.55556E-7 -0.04444 " pathEditMode="relative" ptsTypes="AA">
                                      <p:cBhvr>
                                        <p:cTn id="96" dur="2000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800"/>
                            </p:stCondLst>
                            <p:childTnLst>
                              <p:par>
                                <p:cTn id="9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1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017 -0.04675 0.00035 -0.09328 0.0 -0.11759 C -0.00035 -0.14189 0.00208 -0.13217 -0.00209 -0.14629 C -0.00625 -0.16041 0.00156 -0.18958 -0.025 -0.20277 C -0.05156 -0.21597 -0.10643 -0.22106 -0.16111 -0.22592 " pathEditMode="relative" ptsTypes="aaaaA">
                                      <p:cBhvr>
                                        <p:cTn id="113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22593 L -0.16059 -0.0259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30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686 C -0.16059 -0.08797 -0.16059 -0.14908 -0.16059 -0.17963 C -0.16059 -0.21019 -0.16041 -0.20394 -0.16111 -0.21088 C -0.1618 -0.21783 -0.16215 -0.21875 -0.16527 -0.2213 C -0.1684 -0.22385 -0.1743 -0.22593 -0.17986 -0.22616 C -0.18541 -0.22639 -0.19131 -0.22639 -0.19913 -0.22338 C -0.20694 -0.22037 -0.21875 -0.21436 -0.22673 -0.20811 C -0.23472 -0.20186 -0.23975 -0.20047 -0.24652 -0.18658 C -0.25329 -0.17269 -0.25086 -0.17917 -0.26736 -0.12408 C -0.28385 -0.06899 -0.31475 0.0375 -0.34548 0.14398 " pathEditMode="relative" rAng="0" ptsTypes="aaaaaaaaaA">
                                      <p:cBhvr>
                                        <p:cTn id="139" dur="2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59 -0.02593 C -0.16059 -0.08704 -0.16059 -0.14815 -0.16059 -0.17871 C -0.16059 -0.20926 -0.16042 -0.20301 -0.16111 -0.20996 C -0.16181 -0.2169 -0.16215 -0.21783 -0.16528 -0.22037 C -0.1684 -0.22292 -0.17431 -0.225 -0.17986 -0.22523 C -0.18542 -0.22547 -0.19132 -0.22547 -0.19913 -0.22246 C -0.20694 -0.21945 -0.21875 -0.21343 -0.22674 -0.20718 C -0.23472 -0.20093 -0.23976 -0.19954 -0.24653 -0.18565 C -0.2533 -0.17176 -0.25087 -0.17824 -0.26736 -0.12315 C -0.28385 -0.06806 -0.31476 0.03842 -0.34549 0.1449 " pathEditMode="relative" rAng="0" ptsTypes="aaaaaaaaaA">
                                      <p:cBhvr>
                                        <p:cTn id="141" dur="2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4 0.14375 C -0.35746 0.12777 -0.3677 0.1118 -0.39079 0.11527 C -0.41388 0.11875 -0.45 0.14166 -0.48611 0.16458 " pathEditMode="relative" rAng="0" ptsTypes="aaA">
                                      <p:cBhvr>
                                        <p:cTn id="163" dur="1000" fill="hold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60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05 0.14375 C -0.35746 0.12778 -0.36771 0.1118 -0.3908 0.11528 C -0.41389 0.11875 -0.45 0.14166 -0.48611 0.16458 " pathEditMode="relative" rAng="0" ptsTypes="aaA">
                                      <p:cBhvr>
                                        <p:cTn id="165" dur="1000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-60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30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3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" grpId="0" bldLvl="0" animBg="1"/>
      <p:bldP spid="3297" grpId="1" bldLvl="0" animBg="1"/>
      <p:bldP spid="3298" grpId="0" bldLvl="0" animBg="1"/>
      <p:bldP spid="3298" grpId="1" bldLvl="0" animBg="1"/>
      <p:bldP spid="3299" grpId="0" bldLvl="0" animBg="1"/>
      <p:bldP spid="3299" grpId="1" bldLvl="0" animBg="1"/>
      <p:bldP spid="3300" grpId="0" bldLvl="0" animBg="1"/>
      <p:bldP spid="3300" grpId="1" bldLvl="0" animBg="1"/>
      <p:bldP spid="3301" grpId="0" bldLvl="0" animBg="1"/>
      <p:bldP spid="3301" grpId="1" bldLvl="0" animBg="1"/>
      <p:bldP spid="3302" grpId="0" bldLvl="0" animBg="1"/>
      <p:bldP spid="3302" grpId="1" bldLvl="0" animBg="1"/>
      <p:bldP spid="3303" grpId="0" bldLvl="0" animBg="1"/>
      <p:bldP spid="3303" grpId="1" bldLvl="0" animBg="1"/>
      <p:bldP spid="3304" grpId="0" bldLvl="0" animBg="1"/>
      <p:bldP spid="3304" grpId="1" bldLvl="0" animBg="1"/>
      <p:bldP spid="3305" grpId="0" bldLvl="0" animBg="1"/>
      <p:bldP spid="3305" grpId="1" bldLvl="0" animBg="1"/>
      <p:bldP spid="3347" grpId="0"/>
      <p:bldP spid="33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18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373674" y="1050681"/>
            <a:ext cx="363561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Thang nhiệt celsius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75" name="Text Box 11"/>
          <p:cNvSpPr txBox="1"/>
          <p:nvPr/>
        </p:nvSpPr>
        <p:spPr>
          <a:xfrm>
            <a:off x="533400" y="3323899"/>
            <a:ext cx="7174523" cy="1001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-Nhiệt độ của nước đá đang tan là  </a:t>
            </a:r>
            <a:r>
              <a:rPr sz="2955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sz="2955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- Nhiệt độ của hơi nước đang sôi là </a:t>
            </a:r>
            <a:r>
              <a:rPr sz="166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92" name="Text Box 28"/>
          <p:cNvSpPr txBox="1"/>
          <p:nvPr/>
        </p:nvSpPr>
        <p:spPr>
          <a:xfrm>
            <a:off x="6003681" y="3382108"/>
            <a:ext cx="984738" cy="34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r>
              <a:rPr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166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96" name="Text Box 32"/>
          <p:cNvSpPr txBox="1"/>
          <p:nvPr/>
        </p:nvSpPr>
        <p:spPr>
          <a:xfrm>
            <a:off x="6119446" y="3883269"/>
            <a:ext cx="1349620" cy="34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</a:t>
            </a:r>
            <a:r>
              <a:rPr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</a:t>
            </a:r>
            <a:r>
              <a:rPr sz="166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674" y="1660281"/>
            <a:ext cx="7644912" cy="14566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+mj-lt"/>
                <a:ea typeface="+mn-ea"/>
                <a:cs typeface="+mn-cs"/>
              </a:rPr>
              <a:t>-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sôi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100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1độ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955" kern="1200" cap="none" spc="0" normalizeH="0" baseline="0" noProof="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955" kern="1200" cap="none" spc="0" normalizeH="0" baseline="3000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sz="2955" kern="1200" cap="none" spc="0" normalizeH="0" baseline="0" noProof="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2955" kern="1200" cap="none" spc="0" normalizeH="0" baseline="0" noProof="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4" name="Rectangle 1"/>
          <p:cNvSpPr/>
          <p:nvPr/>
        </p:nvSpPr>
        <p:spPr>
          <a:xfrm>
            <a:off x="331177" y="404446"/>
            <a:ext cx="881282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      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THANG NHIỆT ĐỘ CELSIUS - ĐO NHIỆT ĐỘ</a:t>
            </a:r>
          </a:p>
        </p:txBody>
      </p:sp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-76200" y="1143000"/>
            <a:ext cx="9442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92" grpId="0"/>
      <p:bldP spid="11296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28551" y="1447702"/>
            <a:ext cx="8159262" cy="4070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sz="3325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Khi đo nhiệt độ của một vật, ta cần thực hiện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các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bước sau:</a:t>
            </a:r>
          </a:p>
          <a:p>
            <a:r>
              <a:rPr sz="3325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Bước 1 : Ước lượng nhiệt độ của vật cần đo.</a:t>
            </a: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Bước 2: Chọn nhiệt kế ph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ù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hợp.</a:t>
            </a: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Bước 3: hiệu chỉnh nhiệt kế đúng cách trước khi đo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Bước 4 : Thực hiện phép đo.</a:t>
            </a:r>
          </a:p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Bước 5 : Đọc và ghi kết quả mỗi lần đo.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98" y="380805"/>
            <a:ext cx="5838092" cy="60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325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3325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3325" b="1" kern="1200" cap="none" spc="0" normalizeH="0" baseline="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325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25" b="1" kern="1200" cap="none" spc="0" normalizeH="0" baseline="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325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25" b="1" kern="1200" cap="none" spc="0" normalizeH="0" baseline="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3325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25" b="1" kern="1200" cap="none" spc="0" normalizeH="0" baseline="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325" b="1" kern="1200" cap="none" spc="0" normalizeH="0" baseline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325" b="1" kern="1200" cap="none" spc="0" normalizeH="0" baseline="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endParaRPr kumimoji="0" lang="en-US" sz="3325" b="1" kern="1200" cap="none" spc="0" normalizeH="0" baseline="0" noProof="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-76200" y="1143000"/>
            <a:ext cx="9442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ublic\Pictures\Sample Pictures\vyr1375621170.jpg"/>
          <p:cNvPicPr>
            <a:picLocks noChangeAspect="1"/>
          </p:cNvPicPr>
          <p:nvPr/>
        </p:nvPicPr>
        <p:blipFill>
          <a:blip r:embed="rId2">
            <a:lum bright="22000"/>
          </a:blip>
          <a:stretch>
            <a:fillRect/>
          </a:stretch>
        </p:blipFill>
        <p:spPr>
          <a:xfrm>
            <a:off x="0" y="0"/>
            <a:ext cx="9144000" cy="671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Footer Placeholder 1"/>
          <p:cNvSpPr txBox="1">
            <a:spLocks noGrp="1"/>
          </p:cNvSpPr>
          <p:nvPr>
            <p:ph type="ftr" sz="quarter" idx="11"/>
          </p:nvPr>
        </p:nvSpPr>
        <p:spPr/>
        <p:txBody>
          <a:bodyPr anchor="b" anchorCtr="0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eaLnBrk="1" hangingPunct="1"/>
            <a:endParaRPr sz="1050" dirty="0">
              <a:latin typeface="Arial" panose="020B0604020202020204" pitchFamily="34" charset="0"/>
            </a:endParaRPr>
          </a:p>
          <a:p>
            <a:pPr lvl="0" eaLnBrk="1" hangingPunct="1"/>
            <a:r>
              <a:rPr sz="1050" dirty="0">
                <a:latin typeface="Arial" panose="020B0604020202020204" pitchFamily="34" charset="0"/>
              </a:rPr>
              <a:t>clc</a:t>
            </a:r>
          </a:p>
        </p:txBody>
      </p:sp>
      <p:sp>
        <p:nvSpPr>
          <p:cNvPr id="3079" name="WordArt 2"/>
          <p:cNvSpPr>
            <a:spLocks noTextEdit="1"/>
          </p:cNvSpPr>
          <p:nvPr/>
        </p:nvSpPr>
        <p:spPr>
          <a:xfrm>
            <a:off x="838359" y="1706086"/>
            <a:ext cx="7386161" cy="1257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en-US" sz="2700" b="1">
                <a:ln w="9525" cap="flat" cmpd="sng">
                  <a:solidFill>
                    <a:srgbClr val="FF66FF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KHOA HỌC TỰ NHIÊN 6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91540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28307" y="76249"/>
            <a:ext cx="8135815" cy="162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kumimoji="0" lang="vi-VN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HÀNH ĐO LẠI NHIỆT ĐỘ CỦA 3 CHẬU NƯỚC NHƯ BAN ĐẦU .</a:t>
            </a:r>
            <a:endParaRPr lang="vi-VN" sz="2215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kumimoji="0" lang="vi-VN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itchFamily="2" charset="2"/>
              </a:rPr>
              <a:t> Sau đó  đọc kết quả  và so sánh với kết quả đo của các nhóm khác nhau ở lần đo đầu? </a:t>
            </a:r>
            <a:r>
              <a:rPr lang="vi-VN" sz="2215" b="1" dirty="0" smtClean="0">
                <a:solidFill>
                  <a:srgbClr val="FF3300"/>
                </a:solidFill>
                <a:latin typeface="Times New Roman" panose="02020603050405020304" pitchFamily="18" charset="0"/>
                <a:sym typeface="Wingdings" pitchFamily="2" charset="2"/>
              </a:rPr>
              <a:t>Giải thích có sự khác nhau đó?</a:t>
            </a:r>
            <a:endParaRPr kumimoji="0" lang="en-US" sz="2215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24" name="Picture 4" descr="3l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53" y="1986817"/>
            <a:ext cx="7848600" cy="25864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564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/>
          <p:nvPr/>
        </p:nvSpPr>
        <p:spPr>
          <a:xfrm>
            <a:off x="4062046" y="1459523"/>
            <a:ext cx="2514600" cy="432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2215" dirty="0">
              <a:latin typeface="Times New Roman" panose="02020603050405020304" pitchFamily="18" charset="0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571451" y="1125855"/>
            <a:ext cx="8001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Câu 1</a:t>
            </a:r>
            <a:r>
              <a:rPr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-Trong thực tế sử dụng, ta thấy có nhiệt kế thuỷ ngân, nhiệt kế rượu nhưng không thấy có nhiệt kế nước vì:</a:t>
            </a:r>
          </a:p>
        </p:txBody>
      </p:sp>
      <p:sp>
        <p:nvSpPr>
          <p:cNvPr id="5128" name="Text Box 8"/>
          <p:cNvSpPr txBox="1"/>
          <p:nvPr/>
        </p:nvSpPr>
        <p:spPr>
          <a:xfrm>
            <a:off x="709246" y="2655277"/>
            <a:ext cx="7924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A- Nước co dãn vì nhiệt không đều.</a:t>
            </a:r>
          </a:p>
        </p:txBody>
      </p:sp>
      <p:sp>
        <p:nvSpPr>
          <p:cNvPr id="5129" name="Text Box 9"/>
          <p:cNvSpPr txBox="1"/>
          <p:nvPr/>
        </p:nvSpPr>
        <p:spPr>
          <a:xfrm>
            <a:off x="709246" y="3077308"/>
            <a:ext cx="8077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B- Dùng nước không thể đo được nhiệt độ âm.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709246" y="3499338"/>
            <a:ext cx="79248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C- Trong khoảng nhiệt độ thường đo, rượu và thuỷ ngân co dãn đều đặn.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709246" y="4267347"/>
            <a:ext cx="8382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i="1" dirty="0">
                <a:solidFill>
                  <a:srgbClr val="0000FF"/>
                </a:solidFill>
                <a:latin typeface="Times New Roman" panose="02020603050405020304" pitchFamily="18" charset="0"/>
              </a:rPr>
              <a:t>D- </a:t>
            </a: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Cả A, B, C đều đúng.</a:t>
            </a:r>
          </a:p>
        </p:txBody>
      </p:sp>
      <p:sp>
        <p:nvSpPr>
          <p:cNvPr id="16392" name="TextBox 1"/>
          <p:cNvSpPr txBox="1"/>
          <p:nvPr/>
        </p:nvSpPr>
        <p:spPr>
          <a:xfrm>
            <a:off x="533400" y="457200"/>
            <a:ext cx="4271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Vận dụng:</a:t>
            </a:r>
          </a:p>
        </p:txBody>
      </p:sp>
      <p:sp>
        <p:nvSpPr>
          <p:cNvPr id="11" name="Oval 14"/>
          <p:cNvSpPr/>
          <p:nvPr/>
        </p:nvSpPr>
        <p:spPr>
          <a:xfrm>
            <a:off x="715108" y="4334608"/>
            <a:ext cx="457200" cy="422031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  <p:bldP spid="5131" grpId="0"/>
      <p:bldP spid="11" grpId="0" bldLvl="0" animBg="1"/>
      <p:bldP spid="11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77" descr="mat nu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4171950"/>
            <a:ext cx="76200" cy="11869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25" name="Group 329"/>
          <p:cNvGrpSpPr/>
          <p:nvPr/>
        </p:nvGrpSpPr>
        <p:grpSpPr>
          <a:xfrm>
            <a:off x="3200359" y="2590800"/>
            <a:ext cx="5709285" cy="4049796"/>
            <a:chOff x="2130" y="1492"/>
            <a:chExt cx="4777" cy="2693"/>
          </a:xfrm>
        </p:grpSpPr>
        <p:pic>
          <p:nvPicPr>
            <p:cNvPr id="17414" name="Picture 330" descr="fahrenheit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46" y="1492"/>
              <a:ext cx="2426" cy="203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Text Box 331"/>
            <p:cNvSpPr txBox="1"/>
            <p:nvPr/>
          </p:nvSpPr>
          <p:spPr>
            <a:xfrm>
              <a:off x="2130" y="3519"/>
              <a:ext cx="4777" cy="6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sz="2215" dirty="0">
                  <a:latin typeface="VietSpell" pitchFamily="2" charset="0"/>
                </a:rPr>
                <a:t> </a:t>
              </a:r>
              <a:r>
                <a:rPr sz="2955" b="1" i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Gabriel Daniel Fahrenheit</a:t>
              </a:r>
            </a:p>
            <a:p>
              <a:pPr algn="ctr" eaLnBrk="0" hangingPunct="0"/>
              <a:r>
                <a:rPr sz="2955" b="1" i="1" dirty="0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(1686-1736)</a:t>
              </a:r>
            </a:p>
          </p:txBody>
        </p:sp>
      </p:grpSp>
      <p:sp>
        <p:nvSpPr>
          <p:cNvPr id="17412" name="Text Box 332"/>
          <p:cNvSpPr txBox="1"/>
          <p:nvPr/>
        </p:nvSpPr>
        <p:spPr>
          <a:xfrm>
            <a:off x="487875" y="228551"/>
            <a:ext cx="4243754" cy="54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*Nhiệt giai Fa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renh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sz="2955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4429" name="Text Box 333"/>
          <p:cNvSpPr txBox="1">
            <a:spLocks noChangeArrowheads="1"/>
          </p:cNvSpPr>
          <p:nvPr/>
        </p:nvSpPr>
        <p:spPr bwMode="auto">
          <a:xfrm>
            <a:off x="350520" y="838200"/>
            <a:ext cx="6435090" cy="168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nhiệt giai Fahrenheit: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-Nhiệt độ nước đá đang tan là 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32</a:t>
            </a:r>
            <a:r>
              <a:rPr kumimoji="0" lang="en-US" sz="2585" b="1" i="1" u="none" strike="noStrike" kern="1200" cap="none" spc="0" normalizeH="0" baseline="30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-Nhiệt độ của hơi nước đang sôi là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212</a:t>
            </a:r>
            <a:r>
              <a:rPr kumimoji="0" lang="en-US" sz="2585" b="1" i="1" u="none" strike="noStrike" kern="1200" cap="none" spc="0" normalizeH="0" baseline="3000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</a:t>
            </a:r>
            <a:r>
              <a:rPr kumimoji="0" lang="en-US" sz="2585" b="1" i="1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23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51" y="1219493"/>
            <a:ext cx="3355731" cy="48533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Text Box 10"/>
          <p:cNvSpPr txBox="1"/>
          <p:nvPr/>
        </p:nvSpPr>
        <p:spPr>
          <a:xfrm>
            <a:off x="257663" y="993580"/>
            <a:ext cx="2861896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giai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ls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75" name="Text Box 11"/>
          <p:cNvSpPr txBox="1"/>
          <p:nvPr/>
        </p:nvSpPr>
        <p:spPr>
          <a:xfrm>
            <a:off x="5422" y="1828947"/>
            <a:ext cx="4795178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của nước đá đang tan là   </a:t>
            </a:r>
            <a:r>
              <a:rPr sz="2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, </a:t>
            </a:r>
          </a:p>
          <a:p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của hơi nước đang sôi là   </a:t>
            </a:r>
            <a:r>
              <a:rPr sz="2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. </a:t>
            </a:r>
          </a:p>
        </p:txBody>
      </p:sp>
      <p:grpSp>
        <p:nvGrpSpPr>
          <p:cNvPr id="11279" name="Group 15"/>
          <p:cNvGrpSpPr/>
          <p:nvPr/>
        </p:nvGrpSpPr>
        <p:grpSpPr>
          <a:xfrm>
            <a:off x="6967904" y="3710354"/>
            <a:ext cx="1406769" cy="432288"/>
            <a:chOff x="4689" y="1961"/>
            <a:chExt cx="960" cy="295"/>
          </a:xfrm>
        </p:grpSpPr>
        <p:sp>
          <p:nvSpPr>
            <p:cNvPr id="18455" name="Text Box 12"/>
            <p:cNvSpPr txBox="1"/>
            <p:nvPr/>
          </p:nvSpPr>
          <p:spPr>
            <a:xfrm>
              <a:off x="4689" y="1961"/>
              <a:ext cx="960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215" b="1" i="1" dirty="0">
                  <a:latin typeface="Times New Roman" panose="02020603050405020304" pitchFamily="18" charset="0"/>
                </a:rPr>
                <a:t>    </a:t>
              </a:r>
              <a:r>
                <a:rPr sz="1845" b="1" dirty="0">
                  <a:latin typeface="Times New Roman" panose="02020603050405020304" pitchFamily="18" charset="0"/>
                </a:rPr>
                <a:t>0</a:t>
              </a:r>
              <a:r>
                <a:rPr sz="1845" b="1" baseline="30000" dirty="0">
                  <a:latin typeface="Times New Roman" panose="02020603050405020304" pitchFamily="18" charset="0"/>
                </a:rPr>
                <a:t>0</a:t>
              </a:r>
              <a:r>
                <a:rPr sz="1845" b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56" name="Line 13"/>
            <p:cNvSpPr/>
            <p:nvPr/>
          </p:nvSpPr>
          <p:spPr>
            <a:xfrm>
              <a:off x="5202" y="2127"/>
              <a:ext cx="14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1283" name="Group 19"/>
          <p:cNvGrpSpPr/>
          <p:nvPr/>
        </p:nvGrpSpPr>
        <p:grpSpPr>
          <a:xfrm>
            <a:off x="5414597" y="2148254"/>
            <a:ext cx="1406769" cy="376604"/>
            <a:chOff x="3168" y="720"/>
            <a:chExt cx="960" cy="257"/>
          </a:xfrm>
        </p:grpSpPr>
        <p:sp>
          <p:nvSpPr>
            <p:cNvPr id="18453" name="Text Box 17"/>
            <p:cNvSpPr txBox="1"/>
            <p:nvPr/>
          </p:nvSpPr>
          <p:spPr>
            <a:xfrm>
              <a:off x="3168" y="720"/>
              <a:ext cx="960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45" b="1" dirty="0">
                  <a:latin typeface="Times New Roman" panose="02020603050405020304" pitchFamily="18" charset="0"/>
                </a:rPr>
                <a:t>100</a:t>
              </a:r>
              <a:r>
                <a:rPr sz="1845" b="1" baseline="30000" dirty="0">
                  <a:latin typeface="Times New Roman" panose="02020603050405020304" pitchFamily="18" charset="0"/>
                </a:rPr>
                <a:t>0</a:t>
              </a:r>
              <a:r>
                <a:rPr sz="1845" b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8454" name="Line 18"/>
            <p:cNvSpPr/>
            <p:nvPr/>
          </p:nvSpPr>
          <p:spPr>
            <a:xfrm>
              <a:off x="3670" y="853"/>
              <a:ext cx="14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284" name="Text Box 20"/>
          <p:cNvSpPr txBox="1"/>
          <p:nvPr/>
        </p:nvSpPr>
        <p:spPr>
          <a:xfrm>
            <a:off x="24667" y="3123956"/>
            <a:ext cx="3094892" cy="46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giai Fa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renh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285" name="Text Box 21"/>
          <p:cNvSpPr txBox="1"/>
          <p:nvPr/>
        </p:nvSpPr>
        <p:spPr>
          <a:xfrm>
            <a:off x="76200" y="4121150"/>
            <a:ext cx="5057775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của nước đá đang tan là  </a:t>
            </a:r>
            <a:r>
              <a:rPr sz="2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, </a:t>
            </a:r>
          </a:p>
          <a:p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nhiệt độ của hơi nước đang sôi là   </a:t>
            </a:r>
            <a:r>
              <a:rPr sz="20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  . </a:t>
            </a:r>
          </a:p>
        </p:txBody>
      </p:sp>
      <p:grpSp>
        <p:nvGrpSpPr>
          <p:cNvPr id="11286" name="Group 22"/>
          <p:cNvGrpSpPr/>
          <p:nvPr/>
        </p:nvGrpSpPr>
        <p:grpSpPr>
          <a:xfrm>
            <a:off x="7004538" y="3710354"/>
            <a:ext cx="1406769" cy="432288"/>
            <a:chOff x="4689" y="1961"/>
            <a:chExt cx="960" cy="295"/>
          </a:xfrm>
        </p:grpSpPr>
        <p:sp>
          <p:nvSpPr>
            <p:cNvPr id="18451" name="Text Box 23"/>
            <p:cNvSpPr txBox="1"/>
            <p:nvPr/>
          </p:nvSpPr>
          <p:spPr>
            <a:xfrm>
              <a:off x="4689" y="1961"/>
              <a:ext cx="960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215" b="1" i="1" dirty="0">
                  <a:latin typeface="Times New Roman" panose="02020603050405020304" pitchFamily="18" charset="0"/>
                </a:rPr>
                <a:t>  </a:t>
              </a:r>
              <a:r>
                <a:rPr sz="1845" b="1" dirty="0">
                  <a:latin typeface="Times New Roman" panose="02020603050405020304" pitchFamily="18" charset="0"/>
                </a:rPr>
                <a:t>32</a:t>
              </a:r>
              <a:r>
                <a:rPr sz="1845" b="1" baseline="30000" dirty="0">
                  <a:latin typeface="Times New Roman" panose="02020603050405020304" pitchFamily="18" charset="0"/>
                </a:rPr>
                <a:t>0</a:t>
              </a:r>
              <a:r>
                <a:rPr sz="1845" b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8452" name="Line 24"/>
            <p:cNvSpPr/>
            <p:nvPr/>
          </p:nvSpPr>
          <p:spPr>
            <a:xfrm>
              <a:off x="5202" y="2127"/>
              <a:ext cx="14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1289" name="Group 25"/>
          <p:cNvGrpSpPr/>
          <p:nvPr/>
        </p:nvGrpSpPr>
        <p:grpSpPr>
          <a:xfrm>
            <a:off x="5414792" y="2133844"/>
            <a:ext cx="1406769" cy="376604"/>
            <a:chOff x="3168" y="720"/>
            <a:chExt cx="960" cy="257"/>
          </a:xfrm>
        </p:grpSpPr>
        <p:sp>
          <p:nvSpPr>
            <p:cNvPr id="18449" name="Text Box 26"/>
            <p:cNvSpPr txBox="1"/>
            <p:nvPr/>
          </p:nvSpPr>
          <p:spPr>
            <a:xfrm>
              <a:off x="3168" y="720"/>
              <a:ext cx="960" cy="25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45" b="1" dirty="0">
                  <a:latin typeface="Times New Roman" panose="02020603050405020304" pitchFamily="18" charset="0"/>
                </a:rPr>
                <a:t>212</a:t>
              </a:r>
              <a:r>
                <a:rPr sz="1845" b="1" baseline="30000" dirty="0">
                  <a:latin typeface="Times New Roman" panose="02020603050405020304" pitchFamily="18" charset="0"/>
                </a:rPr>
                <a:t>0</a:t>
              </a:r>
              <a:r>
                <a:rPr sz="1845" b="1" dirty="0"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8450" name="Line 27"/>
            <p:cNvSpPr/>
            <p:nvPr/>
          </p:nvSpPr>
          <p:spPr>
            <a:xfrm>
              <a:off x="3670" y="853"/>
              <a:ext cx="14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1292" name="Text Box 28"/>
          <p:cNvSpPr txBox="1"/>
          <p:nvPr/>
        </p:nvSpPr>
        <p:spPr>
          <a:xfrm>
            <a:off x="3581400" y="1787525"/>
            <a:ext cx="627380" cy="34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0</a:t>
            </a:r>
            <a:r>
              <a:rPr sz="166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96" name="Text Box 32"/>
          <p:cNvSpPr txBox="1"/>
          <p:nvPr/>
        </p:nvSpPr>
        <p:spPr>
          <a:xfrm>
            <a:off x="3400425" y="2133600"/>
            <a:ext cx="989965" cy="34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100</a:t>
            </a:r>
            <a:r>
              <a:rPr sz="166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297" name="Text Box 33"/>
          <p:cNvSpPr txBox="1"/>
          <p:nvPr/>
        </p:nvSpPr>
        <p:spPr>
          <a:xfrm>
            <a:off x="3657307" y="4419405"/>
            <a:ext cx="984738" cy="34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212</a:t>
            </a:r>
            <a:r>
              <a:rPr sz="166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1298" name="Text Box 34"/>
          <p:cNvSpPr txBox="1"/>
          <p:nvPr/>
        </p:nvSpPr>
        <p:spPr>
          <a:xfrm>
            <a:off x="3581498" y="4142691"/>
            <a:ext cx="984738" cy="34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32</a:t>
            </a:r>
            <a:r>
              <a:rPr sz="1660" b="1" baseline="30000" dirty="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  <a:r>
              <a:rPr sz="166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908DF2-EC3D-4CDB-B39E-615AA5A6EBC4}"/>
              </a:ext>
            </a:extLst>
          </p:cNvPr>
          <p:cNvSpPr txBox="1"/>
          <p:nvPr/>
        </p:nvSpPr>
        <p:spPr>
          <a:xfrm>
            <a:off x="2516131" y="138753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41B11"/>
                </a:solidFill>
                <a:latin typeface="#9Slide04 SFU CenturySchoolbook" panose="00000400000000000000" pitchFamily="2" charset="0"/>
              </a:rPr>
              <a:t>ĐƠN VỊ ĐO NHIỆT ĐỘ</a:t>
            </a:r>
          </a:p>
        </p:txBody>
      </p:sp>
      <p:sp>
        <p:nvSpPr>
          <p:cNvPr id="27" name="Text Box 79"/>
          <p:cNvSpPr txBox="1">
            <a:spLocks noChangeArrowheads="1"/>
          </p:cNvSpPr>
          <p:nvPr/>
        </p:nvSpPr>
        <p:spPr bwMode="auto">
          <a:xfrm>
            <a:off x="287840" y="160617"/>
            <a:ext cx="9442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84" grpId="0" animBg="1"/>
      <p:bldP spid="11285" grpId="0" animBg="1"/>
      <p:bldP spid="11292" grpId="0"/>
      <p:bldP spid="11296" grpId="0"/>
      <p:bldP spid="11297" grpId="0"/>
      <p:bldP spid="11298" grpId="0"/>
      <p:bldP spid="27" grpId="0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24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96" name="Group 76"/>
          <p:cNvGraphicFramePr>
            <a:graphicFrameLocks noGrp="1"/>
          </p:cNvGraphicFramePr>
          <p:nvPr/>
        </p:nvGraphicFramePr>
        <p:xfrm>
          <a:off x="671928" y="152254"/>
          <a:ext cx="7787005" cy="3105936"/>
        </p:xfrm>
        <a:graphic>
          <a:graphicData uri="http://schemas.openxmlformats.org/drawingml/2006/table">
            <a:tbl>
              <a:tblPr/>
              <a:tblGrid>
                <a:gridCol w="227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Nước đá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Đang tan</a:t>
                      </a: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Hơi nước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Đang sôi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Celsius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Fahrenheit</a:t>
                      </a:r>
                    </a:p>
                  </a:txBody>
                  <a:tcPr marL="84406" marR="84406" marT="42168" marB="421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406" marR="84406" marT="42168" marB="421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1989" name="Text Box 69"/>
          <p:cNvSpPr txBox="1"/>
          <p:nvPr/>
        </p:nvSpPr>
        <p:spPr>
          <a:xfrm>
            <a:off x="991235" y="3276600"/>
            <a:ext cx="77127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Như vậy 100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 ứng với 212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 – 32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 = 180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F,</a:t>
            </a:r>
          </a:p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nghĩa là 1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  = 1,8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F.   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</a:t>
            </a:r>
          </a:p>
        </p:txBody>
      </p:sp>
      <p:sp>
        <p:nvSpPr>
          <p:cNvPr id="81990" name="Text Box 70"/>
          <p:cNvSpPr txBox="1"/>
          <p:nvPr/>
        </p:nvSpPr>
        <p:spPr>
          <a:xfrm>
            <a:off x="672465" y="4191000"/>
            <a:ext cx="50330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*Áp </a:t>
            </a:r>
            <a:r>
              <a:rPr sz="2400" b="1" u="sng" dirty="0">
                <a:solidFill>
                  <a:srgbClr val="993300"/>
                </a:solidFill>
                <a:latin typeface="Times New Roman" panose="02020603050405020304" pitchFamily="18" charset="0"/>
              </a:rPr>
              <a:t> dụng:</a:t>
            </a:r>
          </a:p>
        </p:txBody>
      </p:sp>
      <p:sp>
        <p:nvSpPr>
          <p:cNvPr id="81991" name="Text Box 71"/>
          <p:cNvSpPr txBox="1"/>
          <p:nvPr/>
        </p:nvSpPr>
        <p:spPr>
          <a:xfrm>
            <a:off x="1676400" y="4800600"/>
            <a:ext cx="63417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 = 32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 + (30 x 1,8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F) = 86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1992" name="Text Box 72"/>
          <p:cNvSpPr txBox="1"/>
          <p:nvPr/>
        </p:nvSpPr>
        <p:spPr>
          <a:xfrm>
            <a:off x="1600200" y="5334000"/>
            <a:ext cx="59302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 = 32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 + (37 x 1,8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F) = 98,6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0776" y="3364827"/>
            <a:ext cx="94424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9" grpId="0"/>
      <p:bldP spid="81990" grpId="0"/>
      <p:bldP spid="81991" grpId="0"/>
      <p:bldP spid="8199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1"/>
          <p:cNvSpPr txBox="1"/>
          <p:nvPr/>
        </p:nvSpPr>
        <p:spPr>
          <a:xfrm>
            <a:off x="175314" y="152400"/>
            <a:ext cx="8156419" cy="8104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Cách chuyển từ nhiệt độ </a:t>
            </a:r>
            <a:r>
              <a:rPr lang="vi-VN"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0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qua nhiệt độ </a:t>
            </a:r>
            <a:r>
              <a:rPr lang="vi-VN" sz="28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F và </a:t>
            </a:r>
            <a:r>
              <a:rPr lang="vi-VN" sz="28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endParaRPr lang="vi-VN" sz="2800" b="1" u="sng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endParaRPr lang="vi-VN" sz="2800" b="1" baseline="300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2667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8173"/>
            <a:ext cx="7451569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8369" y="5495869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FF0000"/>
                </a:solidFill>
              </a:rPr>
              <a:t>Giáo viên cho học sinh vận dụng làm bài tâp</a:t>
            </a:r>
            <a:endParaRPr lang="vi-VN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4062046" y="1459523"/>
            <a:ext cx="2514600" cy="432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2215" dirty="0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211015" y="615462"/>
            <a:ext cx="8575431" cy="179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90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sz="3690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Câu 1 : </a:t>
            </a:r>
            <a:r>
              <a:rPr sz="369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Tại sao bảng chia nhiệt độ của nhiệt kế thủy ngân thường ghi nhiệt độ từ 35</a:t>
            </a:r>
            <a:r>
              <a:rPr sz="3690" baseline="30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o</a:t>
            </a:r>
            <a:r>
              <a:rPr sz="369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 đến 42</a:t>
            </a:r>
            <a:r>
              <a:rPr sz="3690" baseline="30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o</a:t>
            </a:r>
            <a:r>
              <a:rPr sz="369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C?</a:t>
            </a:r>
          </a:p>
        </p:txBody>
      </p:sp>
      <p:sp>
        <p:nvSpPr>
          <p:cNvPr id="5126" name="Text Box 6"/>
          <p:cNvSpPr txBox="1"/>
          <p:nvPr/>
        </p:nvSpPr>
        <p:spPr>
          <a:xfrm>
            <a:off x="211015" y="2866292"/>
            <a:ext cx="8619392" cy="179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sz="369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Vì nhiệt độ cơ thể người chỉ vào khoảng từ 35</a:t>
            </a:r>
            <a:r>
              <a:rPr sz="3690" b="1" i="1" baseline="30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0</a:t>
            </a:r>
            <a:r>
              <a:rPr sz="369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 đến 42</a:t>
            </a:r>
            <a:r>
              <a:rPr sz="3690" b="1" i="1" baseline="30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0</a:t>
            </a:r>
            <a:r>
              <a:rPr sz="369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C. Nhiệt độ người bình thường( không bệnh) khoảng 37</a:t>
            </a:r>
            <a:r>
              <a:rPr sz="3690" b="1" i="1" baseline="30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0</a:t>
            </a:r>
            <a:r>
              <a:rPr sz="369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205" y="609502"/>
            <a:ext cx="7772400" cy="1055077"/>
          </a:xfrm>
        </p:spPr>
        <p:txBody>
          <a:bodyPr vert="horz" wrap="square" lIns="84406" tIns="42203" rIns="84406" bIns="42203" anchor="ctr" anchorCtr="0">
            <a:normAutofit fontScale="90000"/>
          </a:bodyPr>
          <a:lstStyle/>
          <a:p>
            <a:pPr algn="l">
              <a:buNone/>
            </a:pPr>
            <a:r>
              <a:rPr dirty="0">
                <a:solidFill>
                  <a:srgbClr val="C00000"/>
                </a:solidFill>
              </a:rPr>
              <a:t>   </a:t>
            </a:r>
            <a:r>
              <a:rPr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 : </a:t>
            </a:r>
            <a:r>
              <a:rPr sz="3555" b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nào dưới đây được sử dụng để chế tạo nhiệt kế thường dùng?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03580" y="2655570"/>
            <a:ext cx="7772400" cy="3070225"/>
          </a:xfrm>
        </p:spPr>
        <p:txBody>
          <a:bodyPr vert="horz" wrap="square" lIns="84406" tIns="42203" rIns="84406" bIns="42203" anchor="t" anchorCtr="0"/>
          <a:lstStyle/>
          <a:p>
            <a:pPr marL="514350" indent="-514350">
              <a:buFontTx/>
              <a:buAutoNum type="alphaUcPeriod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Dãn nở vì nhiệt của chất lỏng. </a:t>
            </a:r>
          </a:p>
          <a:p>
            <a:pPr marL="514350" indent="-514350">
              <a:buFontTx/>
              <a:buAutoNum type="alphaUcPeriod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Dãn nở vì nhiệt của chất khí.</a:t>
            </a:r>
          </a:p>
          <a:p>
            <a:pPr marL="514350" indent="-514350">
              <a:buFontTx/>
              <a:buAutoNum type="alphaUcPeriod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màu sắc của một vật theo nhiệt độ.</a:t>
            </a:r>
          </a:p>
          <a:p>
            <a:pPr marL="514350" indent="-514350">
              <a:buFontTx/>
              <a:buAutoNum type="alphaUcPeriod"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 nóng chảy của các chất.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27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304800"/>
            <a:ext cx="533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0271E-6 L 0.07083 0.36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1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84406" tIns="42203" rIns="84406" bIns="42203" anchor="ctr" anchorCtr="0">
            <a:normAutofit fontScale="90000"/>
          </a:bodyPr>
          <a:lstStyle/>
          <a:p>
            <a:pPr algn="l">
              <a:buNone/>
            </a:pPr>
            <a:r>
              <a:rPr dirty="0">
                <a:solidFill>
                  <a:srgbClr val="C00000"/>
                </a:solidFill>
              </a:rPr>
              <a:t>    </a:t>
            </a:r>
            <a:r>
              <a:rPr u="sng" dirty="0">
                <a:solidFill>
                  <a:srgbClr val="C00000"/>
                </a:solidFill>
              </a:rPr>
              <a:t> </a:t>
            </a:r>
            <a:r>
              <a:rPr sz="3555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 : </a:t>
            </a:r>
            <a:r>
              <a:rPr sz="3555" b="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dưới đây ghi tên các loại nhiệt kế và nhiệt độ ghi trên thang đo của chúng?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15855"/>
              </p:ext>
            </p:extLst>
          </p:nvPr>
        </p:nvGraphicFramePr>
        <p:xfrm>
          <a:off x="533693" y="2036592"/>
          <a:ext cx="7772400" cy="2044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350C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420C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- 300C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600C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ngân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-100C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1100C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8230" y="4343400"/>
            <a:ext cx="75304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?Lựa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chọn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loại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nhiệt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đo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nhiệt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độ</a:t>
            </a:r>
            <a:r>
              <a:rPr kumimoji="0" lang="en-US" sz="2800" kern="1200" cap="none" spc="0" normalizeH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endParaRPr kumimoji="0" lang="en-US" sz="2800" kern="1200" cap="none" spc="0" normalizeH="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marR="0" indent="-514350" defTabSz="914400">
              <a:buClrTx/>
              <a:buSzTx/>
              <a:buFontTx/>
              <a:buAutoNum type="alphaLcParenR"/>
              <a:defRPr/>
            </a:pP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Cơ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thể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người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 :</a:t>
            </a:r>
          </a:p>
          <a:p>
            <a:pPr marL="514350" marR="0" indent="-514350" defTabSz="914400">
              <a:buClrTx/>
              <a:buSzTx/>
              <a:buFontTx/>
              <a:buAutoNum type="alphaLcParenR"/>
              <a:defRPr/>
            </a:pP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Nước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sôi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.</a:t>
            </a:r>
            <a:r>
              <a:rPr lang="vi-VN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endParaRPr lang="en-US" sz="280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  <a:p>
            <a:pPr marL="514350" marR="0" indent="-514350" defTabSz="914400">
              <a:buClrTx/>
              <a:buSzTx/>
              <a:buFontTx/>
              <a:buAutoNum type="alphaLcParenR"/>
              <a:defRPr/>
            </a:pP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Không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khí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trong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phòng</a:t>
            </a:r>
            <a:r>
              <a:rPr kumimoji="0" lang="en-US" sz="2800" kern="1200" cap="none" spc="0" normalizeH="0" baseline="0" noProof="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lt"/>
                <a:ea typeface="+mn-ea"/>
                <a:cs typeface="+mn-cs"/>
              </a:rPr>
              <a:t>.</a:t>
            </a:r>
            <a:r>
              <a:rPr lang="vi-VN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 </a:t>
            </a:r>
            <a:endParaRPr kumimoji="0" lang="en-US" sz="2800" kern="1200" cap="none" spc="0" normalizeH="0" baseline="0" noProof="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4513" y="5186065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FF0000"/>
                </a:solidFill>
              </a:rPr>
              <a:t>Nhiệt kế thủy ngân</a:t>
            </a: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4724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Nhiệt kế y tế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60156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400" dirty="0">
                <a:solidFill>
                  <a:srgbClr val="FF0000"/>
                </a:solidFill>
              </a:rPr>
              <a:t>Nhiệt kế rượu</a:t>
            </a:r>
            <a:endParaRPr lang="en-US" sz="2400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67200" y="4763600"/>
            <a:ext cx="2819400" cy="309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3962400" y="5186065"/>
            <a:ext cx="3124200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5524500" y="5601564"/>
            <a:ext cx="3124200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5507" y="609405"/>
            <a:ext cx="7772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325" indent="-60325" defTabSz="9747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defTabSz="9747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defTabSz="9747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defTabSz="9747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defTabSz="9747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60325" marR="0" lvl="0" indent="-60325" algn="l" defTabSz="97472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60325" marR="0" lvl="0" indent="-60325" algn="l" defTabSz="974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B.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60325" marR="0" lvl="0" indent="-60325" algn="l" defTabSz="9747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" y="3429098"/>
            <a:ext cx="7543800" cy="18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6125" indent="-746125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746125" marR="0" lvl="0" indent="-746125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celsius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746125" marR="0" lvl="0" indent="-7461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			B. 0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C.   32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	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D. 212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</a:t>
            </a:r>
          </a:p>
        </p:txBody>
      </p:sp>
      <p:sp>
        <p:nvSpPr>
          <p:cNvPr id="12302" name="Oval 14"/>
          <p:cNvSpPr/>
          <p:nvPr/>
        </p:nvSpPr>
        <p:spPr>
          <a:xfrm>
            <a:off x="4724400" y="1676400"/>
            <a:ext cx="457200" cy="453390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  <p:sp>
        <p:nvSpPr>
          <p:cNvPr id="2" name="Oval 14"/>
          <p:cNvSpPr/>
          <p:nvPr/>
        </p:nvSpPr>
        <p:spPr>
          <a:xfrm>
            <a:off x="837907" y="4800356"/>
            <a:ext cx="457200" cy="422031"/>
          </a:xfrm>
          <a:prstGeom prst="ellipse">
            <a:avLst/>
          </a:prstGeom>
          <a:noFill/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sz="1660" dirty="0"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8" grpId="1"/>
      <p:bldP spid="28679" grpId="0"/>
      <p:bldP spid="28679" grpId="1"/>
      <p:bldP spid="12302" grpId="0" bldLvl="0" animBg="1"/>
      <p:bldP spid="12302" grpId="1" bldLvl="0" animBg="1"/>
      <p:bldP spid="2" grpId="0" bldLvl="0" animBg="1"/>
      <p:bldP spid="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7895590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BÁO CÁO PHẦN LÀM BT VỀ NHÀ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8h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15h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&lt;15 </a:t>
            </a:r>
            <a:r>
              <a:rPr lang="en-US" sz="28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76600" y="967154"/>
            <a:ext cx="26670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nhớ: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03031" y="1740877"/>
            <a:ext cx="8024446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95704" y="2373923"/>
            <a:ext cx="77724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dãn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hất lỏng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03373" y="3469640"/>
            <a:ext cx="806547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1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Có nhiều loại nhiệt kế khác nhau như : Nhiệt kế rượu, nhiệt kế thuỷ ngân, nhiệt kế y tế,...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1227" y="4484077"/>
            <a:ext cx="7987812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cielcius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b="1" i="1" u="none" strike="noStrike" kern="1200" cap="none" spc="0" normalizeH="0" baseline="3000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  <a:r>
              <a:rPr kumimoji="0" lang="en-US" b="1" i="1" u="none" strike="noStrike" kern="1200" cap="none" spc="0" normalizeH="0" baseline="3000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Chúc các em học tổ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9194165" cy="66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714875" y="3505200"/>
            <a:ext cx="2143125" cy="214312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8000" y="411480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441" y="3200479"/>
            <a:ext cx="1607344" cy="1607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41" y="2743279"/>
            <a:ext cx="1607344" cy="1607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" y="1905079"/>
            <a:ext cx="1607344" cy="1607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20445" y="533400"/>
            <a:ext cx="7895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CELSIUS.  ĐO NHIỆT ĐỘ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1475"/>
            <a:ext cx="770890" cy="845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5" y="2336165"/>
            <a:ext cx="4762500" cy="3936365"/>
          </a:xfrm>
          <a:prstGeom prst="rect">
            <a:avLst/>
          </a:prstGeom>
        </p:spPr>
      </p:pic>
      <p:sp>
        <p:nvSpPr>
          <p:cNvPr id="16" name="Oval 56"/>
          <p:cNvSpPr>
            <a:spLocks noChangeArrowheads="1"/>
          </p:cNvSpPr>
          <p:nvPr/>
        </p:nvSpPr>
        <p:spPr bwMode="gray">
          <a:xfrm rot="21066628">
            <a:off x="6685915" y="2627630"/>
            <a:ext cx="1602740" cy="184340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 algn="ctr">
            <a:solidFill>
              <a:srgbClr val="A97850"/>
            </a:solidFill>
            <a:rou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5"/>
          </a:p>
        </p:txBody>
      </p:sp>
      <p:sp>
        <p:nvSpPr>
          <p:cNvPr id="17" name="Oval 57"/>
          <p:cNvSpPr>
            <a:spLocks noChangeArrowheads="1"/>
          </p:cNvSpPr>
          <p:nvPr/>
        </p:nvSpPr>
        <p:spPr bwMode="gray">
          <a:xfrm rot="21071062">
            <a:off x="358140" y="1524635"/>
            <a:ext cx="2292985" cy="385445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76200" algn="ctr">
            <a:solidFill>
              <a:srgbClr val="DFA69C"/>
            </a:solidFill>
            <a:rou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5"/>
          </a:p>
        </p:txBody>
      </p:sp>
      <p:sp>
        <p:nvSpPr>
          <p:cNvPr id="18" name="Oval 58"/>
          <p:cNvSpPr>
            <a:spLocks noChangeArrowheads="1"/>
          </p:cNvSpPr>
          <p:nvPr/>
        </p:nvSpPr>
        <p:spPr bwMode="gray">
          <a:xfrm rot="21066628">
            <a:off x="2858135" y="3460115"/>
            <a:ext cx="1722120" cy="246062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57150" algn="ctr">
            <a:solidFill>
              <a:srgbClr val="207FB5"/>
            </a:solidFill>
            <a:rou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015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idx="1"/>
          </p:nvPr>
        </p:nvSpPr>
        <p:spPr>
          <a:xfrm>
            <a:off x="228600" y="228600"/>
            <a:ext cx="4124325" cy="5275580"/>
          </a:xfrm>
        </p:spPr>
        <p:txBody>
          <a:bodyPr vert="horz" wrap="square" lIns="84406" tIns="42203" rIns="84406" bIns="42203" anchor="t" anchorCtr="0"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sz="3325" dirty="0"/>
              <a:t> 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Mẹ :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sờ trán em Vinh thấy hơi nóng. Có lẽ em Vinh bị sốt rồi.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Vân  : </a:t>
            </a:r>
            <a:r>
              <a:rPr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sờ trán em Vinh thấy bình thường mà.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Vậy em Vinh có bị sốt không? Để biết chính xác em Vinh có bị sốt không ta nên làm thế nào?</a:t>
            </a:r>
          </a:p>
        </p:txBody>
      </p:sp>
      <p:pic>
        <p:nvPicPr>
          <p:cNvPr id="2" name="Picture 5" descr="Chuỗi 17+ hình ảnh sốt phát ban ở trẻ em theo từng giai đo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585" y="316865"/>
            <a:ext cx="4710430" cy="5855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Rectangle 2"/>
          <p:cNvSpPr/>
          <p:nvPr/>
        </p:nvSpPr>
        <p:spPr>
          <a:xfrm>
            <a:off x="8088923" y="5187462"/>
            <a:ext cx="914400" cy="70338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sz="1660" dirty="0"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228307" y="76249"/>
            <a:ext cx="8135815" cy="14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VNI-Times" pitchFamily="2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romanUcPeriod"/>
              <a:defRPr/>
            </a:pP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NHIỆT ĐỘ VÀ NHIỆT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:1.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Thí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nghiệm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1: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nóng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lạnh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21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vi-VN" sz="221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Dùng nhiệt kế em biết đo nhiệt độ chậu nước lạnh, chậu nước nguội  và chậu nươc nóng,</a:t>
            </a:r>
            <a:r>
              <a:rPr kumimoji="0" lang="vi-VN" sz="2215" b="1" i="0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ghi nhận kết quả tập nháp.(làm nheo nhóm)</a:t>
            </a:r>
            <a:endParaRPr kumimoji="0" lang="en-US" sz="2215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24" name="Picture 4" descr="3l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53" y="1986817"/>
            <a:ext cx="7848600" cy="258640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Group 5"/>
          <p:cNvGrpSpPr/>
          <p:nvPr/>
        </p:nvGrpSpPr>
        <p:grpSpPr>
          <a:xfrm>
            <a:off x="1819080" y="2438449"/>
            <a:ext cx="6248400" cy="975946"/>
            <a:chOff x="960" y="1542"/>
            <a:chExt cx="3936" cy="666"/>
          </a:xfrm>
        </p:grpSpPr>
        <p:pic>
          <p:nvPicPr>
            <p:cNvPr id="5134" name="Picture 6" descr="tayphai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0" y="1542"/>
              <a:ext cx="330" cy="666"/>
            </a:xfrm>
            <a:prstGeom prst="rect">
              <a:avLst/>
            </a:prstGeom>
            <a:solidFill>
              <a:srgbClr val="CC3300"/>
            </a:solidFill>
            <a:ln w="9525">
              <a:noFill/>
            </a:ln>
          </p:spPr>
        </p:pic>
        <p:pic>
          <p:nvPicPr>
            <p:cNvPr id="5135" name="Picture 7" descr="taytrai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6" y="1542"/>
              <a:ext cx="330" cy="6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8" name="Text Box 8"/>
          <p:cNvSpPr txBox="1"/>
          <p:nvPr/>
        </p:nvSpPr>
        <p:spPr>
          <a:xfrm>
            <a:off x="838395" y="4724498"/>
            <a:ext cx="7033846" cy="34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ngón tay lúc này có cảm giác như thế nào?</a:t>
            </a:r>
          </a:p>
        </p:txBody>
      </p:sp>
      <p:grpSp>
        <p:nvGrpSpPr>
          <p:cNvPr id="5129" name="Group 9"/>
          <p:cNvGrpSpPr/>
          <p:nvPr/>
        </p:nvGrpSpPr>
        <p:grpSpPr>
          <a:xfrm>
            <a:off x="4343058" y="2438253"/>
            <a:ext cx="1210408" cy="975946"/>
            <a:chOff x="2544" y="1536"/>
            <a:chExt cx="762" cy="666"/>
          </a:xfrm>
        </p:grpSpPr>
        <p:pic>
          <p:nvPicPr>
            <p:cNvPr id="5132" name="Picture 10" descr="tayphai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" y="1536"/>
              <a:ext cx="330" cy="6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3" name="Picture 11" descr="taytrai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6" y="1536"/>
              <a:ext cx="330" cy="6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3"/>
          <p:cNvSpPr txBox="1"/>
          <p:nvPr/>
        </p:nvSpPr>
        <p:spPr>
          <a:xfrm>
            <a:off x="914400" y="4267249"/>
            <a:ext cx="2825262" cy="432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b="1" dirty="0">
                <a:latin typeface="Times New Roman" panose="02020603050405020304" pitchFamily="18" charset="0"/>
              </a:rPr>
              <a:t>Ngón ở chậu a lạnh</a:t>
            </a:r>
          </a:p>
        </p:txBody>
      </p:sp>
      <p:sp>
        <p:nvSpPr>
          <p:cNvPr id="3" name="Text Box 14"/>
          <p:cNvSpPr txBox="1"/>
          <p:nvPr/>
        </p:nvSpPr>
        <p:spPr>
          <a:xfrm>
            <a:off x="6553200" y="4495995"/>
            <a:ext cx="2895600" cy="4324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b="1" dirty="0">
                <a:latin typeface="Times New Roman" panose="02020603050405020304" pitchFamily="18" charset="0"/>
              </a:rPr>
              <a:t>Ngón ở chậu c nóng</a:t>
            </a:r>
          </a:p>
        </p:txBody>
      </p:sp>
      <p:sp>
        <p:nvSpPr>
          <p:cNvPr id="4" name="Text Box 15"/>
          <p:cNvSpPr txBox="1"/>
          <p:nvPr/>
        </p:nvSpPr>
        <p:spPr>
          <a:xfrm>
            <a:off x="1047555" y="1523756"/>
            <a:ext cx="2590800" cy="773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b="1" dirty="0">
                <a:latin typeface="Times New Roman" panose="02020603050405020304" pitchFamily="18" charset="0"/>
              </a:rPr>
              <a:t>Ngón ở chậu a bây giờ lại nóng.</a:t>
            </a:r>
          </a:p>
        </p:txBody>
      </p:sp>
      <p:sp>
        <p:nvSpPr>
          <p:cNvPr id="5136" name="Text Box 16"/>
          <p:cNvSpPr txBox="1"/>
          <p:nvPr/>
        </p:nvSpPr>
        <p:spPr>
          <a:xfrm>
            <a:off x="5849620" y="1523756"/>
            <a:ext cx="2514600" cy="773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215" b="1" dirty="0">
                <a:latin typeface="Times New Roman" panose="02020603050405020304" pitchFamily="18" charset="0"/>
              </a:rPr>
              <a:t>Ngón ở chậu c bây giờ lại lạnh.</a:t>
            </a:r>
          </a:p>
        </p:txBody>
      </p:sp>
    </p:spTree>
    <p:extLst>
      <p:ext uri="{BB962C8B-B14F-4D97-AF65-F5344CB8AC3E}">
        <p14:creationId xmlns:p14="http://schemas.microsoft.com/office/powerpoint/2010/main" val="727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3.33333E-6 0.08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6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00052 0.089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8" grpId="1"/>
      <p:bldP spid="5128" grpId="2"/>
      <p:bldP spid="5128" grpId="3"/>
      <p:bldP spid="2" grpId="0"/>
      <p:bldP spid="2" grpId="1"/>
      <p:bldP spid="3" grpId="0"/>
      <p:bldP spid="3" grpId="1"/>
      <p:bldP spid="4" grpId="0"/>
      <p:bldP spid="4" grpId="1"/>
      <p:bldP spid="5136" grpId="0"/>
      <p:bldP spid="51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 vert="horz" wrap="square" lIns="84406" tIns="42203" rIns="84406" bIns="42203" anchor="t" anchorCtr="0"/>
          <a:lstStyle/>
          <a:p>
            <a:pPr marL="0" indent="0">
              <a:buNone/>
            </a:pPr>
            <a:r>
              <a:rPr dirty="0"/>
              <a:t>	</a:t>
            </a:r>
          </a:p>
          <a:p>
            <a:pPr marL="0" indent="0">
              <a:buNone/>
            </a:pPr>
            <a:endParaRPr sz="32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chính xác độ nóng lạnh của một vật, ta phải dùng các dụng cụ đo. Các dụng cụ này được gọi là các    …………………</a:t>
            </a:r>
          </a:p>
          <a:p>
            <a:pPr marL="0" indent="0">
              <a:buNone/>
            </a:pPr>
            <a:r>
              <a:rPr sz="32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sz="32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sz="4060" b="1" dirty="0"/>
              <a:t>  </a:t>
            </a:r>
            <a:r>
              <a:rPr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………………..Là dụng cụ dùng để đo nhiệt độ.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46"/>
          <p:cNvSpPr txBox="1"/>
          <p:nvPr/>
        </p:nvSpPr>
        <p:spPr>
          <a:xfrm>
            <a:off x="3657600" y="2286000"/>
            <a:ext cx="2285365" cy="5461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sz="2955" dirty="0">
                <a:latin typeface="VNI-Times" pitchFamily="2" charset="0"/>
              </a:rPr>
              <a:t>…</a:t>
            </a:r>
            <a:r>
              <a:rPr sz="29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kế</a:t>
            </a:r>
            <a:r>
              <a:rPr sz="2955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2955" dirty="0">
                <a:latin typeface="VNI-Times" pitchFamily="2" charset="0"/>
              </a:rPr>
              <a:t>…...</a:t>
            </a:r>
          </a:p>
        </p:txBody>
      </p:sp>
      <p:sp>
        <p:nvSpPr>
          <p:cNvPr id="8" name="Text Box 346"/>
          <p:cNvSpPr txBox="1"/>
          <p:nvPr/>
        </p:nvSpPr>
        <p:spPr>
          <a:xfrm>
            <a:off x="837907" y="3200302"/>
            <a:ext cx="2461846" cy="58356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kế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charRg st="147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 txBox="1"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406" tIns="42203" rIns="84406" bIns="42203" numCol="1" anchor="t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VNI-Times" pitchFamily="2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90" dirty="0">
                <a:solidFill>
                  <a:schemeClr val="tx1"/>
                </a:solidFill>
                <a:latin typeface="Times New Roman" panose="02020603050405020304" pitchFamily="18" charset="0"/>
              </a:rPr>
              <a:t>8</a:t>
            </a:fld>
            <a:endParaRPr lang="en-US" sz="129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Picture 10" descr="Cac_loai_nhiet_k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745"/>
            <a:ext cx="9127490" cy="5335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Rectangle 1"/>
          <p:cNvSpPr/>
          <p:nvPr/>
        </p:nvSpPr>
        <p:spPr>
          <a:xfrm>
            <a:off x="152693" y="-49"/>
            <a:ext cx="8370277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6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   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THANG NHIỆT ĐỘ CELSIUS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ĐO NHIỆT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D64A3C-CAEE-4AEC-967A-AF6B3CBD6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09" y="-323088"/>
            <a:ext cx="6657409" cy="1511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A8EE8-033B-48DB-96B5-ACC62E1DD3AA}"/>
              </a:ext>
            </a:extLst>
          </p:cNvPr>
          <p:cNvSpPr txBox="1"/>
          <p:nvPr/>
        </p:nvSpPr>
        <p:spPr>
          <a:xfrm>
            <a:off x="2028219" y="927240"/>
            <a:ext cx="41002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DỤNG CỤ ĐO NHIỆT ĐỘ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3D4A9-CDE1-4560-A1A1-F39ECF3E9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400" y="502460"/>
            <a:ext cx="1918834" cy="4246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32529-9DEB-4683-92E5-72AA07B60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6775">
            <a:off x="21457" y="3565386"/>
            <a:ext cx="3523139" cy="19716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50781-2AC0-492A-B046-6F3A7C6C1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331">
            <a:off x="1909875" y="1970005"/>
            <a:ext cx="2657475" cy="248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D6A2E3-49F0-4874-9B88-1D6BFACA1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23" y="3219367"/>
            <a:ext cx="2524934" cy="33665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71CC3C-64FD-4F60-B25B-FDF2B90249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84" y="112292"/>
            <a:ext cx="2325544" cy="3100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DC660B-93C4-460C-8F37-CC965655C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6775">
            <a:off x="21456" y="3588498"/>
            <a:ext cx="3523139" cy="1971602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336C813-14CD-4627-8D30-40F1E17D6C1D}"/>
              </a:ext>
            </a:extLst>
          </p:cNvPr>
          <p:cNvSpPr/>
          <p:nvPr/>
        </p:nvSpPr>
        <p:spPr>
          <a:xfrm>
            <a:off x="-315437" y="4835026"/>
            <a:ext cx="1725327" cy="1254591"/>
          </a:xfrm>
          <a:prstGeom prst="wedgeEllipseCallout">
            <a:avLst>
              <a:gd name="adj1" fmla="val 3936"/>
              <a:gd name="adj2" fmla="val -911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</a:rPr>
              <a:t>Nhiệt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kế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rượu</a:t>
            </a:r>
            <a:endParaRPr lang="en-US" sz="1800" b="1" dirty="0">
              <a:solidFill>
                <a:srgbClr val="2E8C02"/>
              </a:solidFill>
            </a:endParaRP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FFE38B5-C186-41DB-A634-E13DC59BBDF2}"/>
              </a:ext>
            </a:extLst>
          </p:cNvPr>
          <p:cNvSpPr/>
          <p:nvPr/>
        </p:nvSpPr>
        <p:spPr>
          <a:xfrm>
            <a:off x="2726805" y="5417023"/>
            <a:ext cx="1417198" cy="1322048"/>
          </a:xfrm>
          <a:prstGeom prst="wedgeEllipseCallout">
            <a:avLst>
              <a:gd name="adj1" fmla="val -110562"/>
              <a:gd name="adj2" fmla="val 97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</a:rPr>
              <a:t>Nhiệt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kế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thuỷ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ngân</a:t>
            </a:r>
            <a:endParaRPr lang="en-US" sz="1800" b="1" dirty="0">
              <a:solidFill>
                <a:srgbClr val="2E8C02"/>
              </a:solidFill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75B4242-4E24-4D16-AE49-476D6F1CF84D}"/>
              </a:ext>
            </a:extLst>
          </p:cNvPr>
          <p:cNvSpPr/>
          <p:nvPr/>
        </p:nvSpPr>
        <p:spPr>
          <a:xfrm>
            <a:off x="4346113" y="1522677"/>
            <a:ext cx="1940669" cy="1435081"/>
          </a:xfrm>
          <a:prstGeom prst="wedgeEllipseCallout">
            <a:avLst>
              <a:gd name="adj1" fmla="val -78906"/>
              <a:gd name="adj2" fmla="val 22468"/>
            </a:avLst>
          </a:prstGeom>
          <a:solidFill>
            <a:srgbClr val="B6D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</a:rPr>
              <a:t>Nhiệt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kế</a:t>
            </a:r>
            <a:r>
              <a:rPr lang="en-US" sz="1800" b="1" dirty="0">
                <a:solidFill>
                  <a:srgbClr val="2E8C02"/>
                </a:solidFill>
              </a:rPr>
              <a:t>  </a:t>
            </a:r>
            <a:r>
              <a:rPr lang="en-US" sz="1800" b="1" dirty="0" err="1">
                <a:solidFill>
                  <a:srgbClr val="2E8C02"/>
                </a:solidFill>
              </a:rPr>
              <a:t>điện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tử</a:t>
            </a:r>
            <a:endParaRPr lang="en-US" sz="1800" b="1" dirty="0">
              <a:solidFill>
                <a:srgbClr val="2E8C02"/>
              </a:solidFill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5CD00C4D-8784-4AA3-8364-8F6901074CDA}"/>
              </a:ext>
            </a:extLst>
          </p:cNvPr>
          <p:cNvSpPr/>
          <p:nvPr/>
        </p:nvSpPr>
        <p:spPr>
          <a:xfrm>
            <a:off x="6698731" y="5529221"/>
            <a:ext cx="1691377" cy="1322048"/>
          </a:xfrm>
          <a:prstGeom prst="wedgeEllipseCallout">
            <a:avLst>
              <a:gd name="adj1" fmla="val -125671"/>
              <a:gd name="adj2" fmla="val -13889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2E8C02"/>
                </a:solidFill>
              </a:rPr>
              <a:t>Nhiệt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kế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dán</a:t>
            </a:r>
            <a:r>
              <a:rPr lang="en-US" sz="1800" b="1" dirty="0">
                <a:solidFill>
                  <a:srgbClr val="2E8C02"/>
                </a:solidFill>
              </a:rPr>
              <a:t> </a:t>
            </a:r>
            <a:r>
              <a:rPr lang="en-US" sz="1800" b="1" dirty="0" err="1">
                <a:solidFill>
                  <a:srgbClr val="2E8C02"/>
                </a:solidFill>
              </a:rPr>
              <a:t>trán</a:t>
            </a:r>
            <a:endParaRPr lang="en-US" sz="1800" b="1" dirty="0">
              <a:solidFill>
                <a:srgbClr val="2E8C02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D74BB125-5CC3-43A9-9E9F-90EA8BF64E8A}"/>
              </a:ext>
            </a:extLst>
          </p:cNvPr>
          <p:cNvSpPr/>
          <p:nvPr/>
        </p:nvSpPr>
        <p:spPr>
          <a:xfrm>
            <a:off x="7223615" y="3116529"/>
            <a:ext cx="1725327" cy="1254591"/>
          </a:xfrm>
          <a:prstGeom prst="wedgeEllipseCallout">
            <a:avLst>
              <a:gd name="adj1" fmla="val 3936"/>
              <a:gd name="adj2" fmla="val -9119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Nhiệt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kế</a:t>
            </a:r>
            <a:r>
              <a:rPr lang="en-US" sz="1800" b="1" dirty="0">
                <a:solidFill>
                  <a:srgbClr val="FF0000"/>
                </a:solidFill>
              </a:rPr>
              <a:t>  </a:t>
            </a:r>
            <a:r>
              <a:rPr lang="en-US" sz="1800" b="1" dirty="0" err="1">
                <a:solidFill>
                  <a:srgbClr val="FF0000"/>
                </a:solidFill>
              </a:rPr>
              <a:t>cổ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xưa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1581</Words>
  <Application>Microsoft Office PowerPoint</Application>
  <PresentationFormat>On-screen Show (4:3)</PresentationFormat>
  <Paragraphs>241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#9Slide04 SFU CenturySchoolbook</vt:lpstr>
      <vt:lpstr>A3.NotoSans-San</vt:lpstr>
      <vt:lpstr>Arial</vt:lpstr>
      <vt:lpstr>Calibri</vt:lpstr>
      <vt:lpstr>Lucida Sans Unicode</vt:lpstr>
      <vt:lpstr>Times New Roman</vt:lpstr>
      <vt:lpstr>Verdana</vt:lpstr>
      <vt:lpstr>VietSpell</vt:lpstr>
      <vt:lpstr>VNI-Times</vt:lpstr>
      <vt:lpstr>Wingdings</vt:lpstr>
      <vt:lpstr>Wingdings 2</vt:lpstr>
      <vt:lpstr>Wingdings 3</vt:lpstr>
      <vt:lpstr>Concourse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Câu 2 : Nguyên tắc nào dưới đây được sử dụng để chế tạo nhiệt kế thường dùng?</vt:lpstr>
      <vt:lpstr>     Câu 3 : Bảng dưới đây ghi tên các loại nhiệt kế và nhiệt độ ghi trên thang đo của chúng?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</dc:creator>
  <cp:lastModifiedBy>Home</cp:lastModifiedBy>
  <cp:revision>226</cp:revision>
  <dcterms:created xsi:type="dcterms:W3CDTF">2021-01-04T19:04:00Z</dcterms:created>
  <dcterms:modified xsi:type="dcterms:W3CDTF">2022-08-02T05:11:53Z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1D531FB50B5D473EB12C3AC61368CADB</vt:lpwstr>
  </property>
</Properties>
</file>