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489" r:id="rId2"/>
    <p:sldId id="426" r:id="rId3"/>
    <p:sldId id="430" r:id="rId4"/>
    <p:sldId id="453" r:id="rId5"/>
    <p:sldId id="454" r:id="rId6"/>
    <p:sldId id="456" r:id="rId7"/>
    <p:sldId id="434" r:id="rId8"/>
    <p:sldId id="435" r:id="rId9"/>
    <p:sldId id="436" r:id="rId10"/>
    <p:sldId id="437" r:id="rId11"/>
    <p:sldId id="457" r:id="rId12"/>
    <p:sldId id="438" r:id="rId13"/>
    <p:sldId id="439" r:id="rId14"/>
    <p:sldId id="440" r:id="rId15"/>
    <p:sldId id="441" r:id="rId16"/>
    <p:sldId id="442" r:id="rId17"/>
    <p:sldId id="443" r:id="rId18"/>
    <p:sldId id="444" r:id="rId19"/>
    <p:sldId id="445" r:id="rId20"/>
    <p:sldId id="476" r:id="rId21"/>
    <p:sldId id="477" r:id="rId22"/>
    <p:sldId id="478" r:id="rId23"/>
    <p:sldId id="480" r:id="rId24"/>
    <p:sldId id="479" r:id="rId25"/>
    <p:sldId id="481" r:id="rId26"/>
    <p:sldId id="482" r:id="rId27"/>
    <p:sldId id="483" r:id="rId28"/>
    <p:sldId id="484" r:id="rId29"/>
    <p:sldId id="446" r:id="rId30"/>
    <p:sldId id="447" r:id="rId31"/>
    <p:sldId id="485" r:id="rId32"/>
    <p:sldId id="449" r:id="rId33"/>
    <p:sldId id="487" r:id="rId34"/>
    <p:sldId id="488" r:id="rId35"/>
    <p:sldId id="451" r:id="rId36"/>
    <p:sldId id="45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4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8C2084"/>
    <a:srgbClr val="FE007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14" autoAdjust="0"/>
    <p:restoredTop sz="92657" autoAdjust="0"/>
  </p:normalViewPr>
  <p:slideViewPr>
    <p:cSldViewPr>
      <p:cViewPr varScale="1">
        <p:scale>
          <a:sx n="67" d="100"/>
          <a:sy n="67" d="100"/>
        </p:scale>
        <p:origin x="1272" y="54"/>
      </p:cViewPr>
      <p:guideLst>
        <p:guide orient="horz" pos="2160"/>
        <p:guide pos="2848"/>
      </p:guideLst>
    </p:cSldViewPr>
  </p:slideViewPr>
  <p:outlineViewPr>
    <p:cViewPr>
      <p:scale>
        <a:sx n="33" d="100"/>
        <a:sy n="33" d="100"/>
      </p:scale>
      <p:origin x="0" y="3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5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9B0FA-3FDE-43D1-BA91-7D6290444165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F5B61-8280-4DDD-BF0D-27330B3F74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135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/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364B9DE-0615-4D28-B053-66DF2A0DC28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964115-7A92-4E73-833B-14E960143F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9DE-0615-4D28-B053-66DF2A0DC28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4115-7A92-4E73-833B-14E960143F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9DE-0615-4D28-B053-66DF2A0DC28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4115-7A92-4E73-833B-14E960143F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617DB-0B3E-4C6A-9DDD-269390CE1644}" type="datetimeFigureOut">
              <a:rPr lang="en-US"/>
              <a:t>8/2/2022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6C869-FBF3-4499-9473-3449BF12916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/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9DE-0615-4D28-B053-66DF2A0DC28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4115-7A92-4E73-833B-14E960143F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9DE-0615-4D28-B053-66DF2A0DC28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4115-7A92-4E73-833B-14E960143F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9DE-0615-4D28-B053-66DF2A0DC28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4115-7A92-4E73-833B-14E960143F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9DE-0615-4D28-B053-66DF2A0DC28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4115-7A92-4E73-833B-14E960143F8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9DE-0615-4D28-B053-66DF2A0DC28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4115-7A92-4E73-833B-14E960143F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9DE-0615-4D28-B053-66DF2A0DC28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4115-7A92-4E73-833B-14E960143F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7364B9DE-0615-4D28-B053-66DF2A0DC28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4115-7A92-4E73-833B-14E960143F8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415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64B9DE-0615-4D28-B053-66DF2A0DC28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4964115-7A92-4E73-833B-14E960143F8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/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/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/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/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7364B9DE-0615-4D28-B053-66DF2A0DC28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4964115-7A92-4E73-833B-14E960143F8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5905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 panose="05040102010807070707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665" indent="-228600" algn="l" rtl="0" eaLnBrk="1" latinLnBrk="0" hangingPunct="1">
        <a:spcBef>
          <a:spcPts val="325"/>
        </a:spcBef>
        <a:buClr>
          <a:schemeClr val="accent1"/>
        </a:buClr>
        <a:buFont typeface="Verdana" panose="020B0604030504040204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790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 panose="05020102010507070707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027922-B228-4DDA-BD24-FB1DE626B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9"/>
            <a:ext cx="9144000" cy="6847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626C88-FA63-43A4-AB39-3D3179E91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4013203"/>
            <a:ext cx="8639176" cy="939797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en-SG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 6</a:t>
            </a:r>
            <a:endParaRPr lang="en-SG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61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2170069"/>
            <a:ext cx="3380017" cy="4800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2989763"/>
            <a:ext cx="3380017" cy="48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3829051"/>
            <a:ext cx="3380017" cy="4800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4541520"/>
            <a:ext cx="3625215" cy="7518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2955" y="2169795"/>
            <a:ext cx="4152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2967990"/>
            <a:ext cx="6600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con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25215" y="3808095"/>
            <a:ext cx="4788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5215" y="4709795"/>
            <a:ext cx="5636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6" y="1495092"/>
            <a:ext cx="656624" cy="680502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868805" y="381000"/>
            <a:ext cx="46031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1.SỰ ĐA DẠNG CỦA CHẤT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3340827" y="1866355"/>
            <a:ext cx="2214154" cy="65640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VẬT THỂ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97628" y="3066507"/>
            <a:ext cx="2106386" cy="6172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05395" y="4609556"/>
            <a:ext cx="1998617" cy="11266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24847" y="3075343"/>
            <a:ext cx="2106386" cy="6172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19950" y="4609556"/>
            <a:ext cx="2380706" cy="11266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40627" y="2413969"/>
            <a:ext cx="2498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30440" y="2410163"/>
            <a:ext cx="2498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con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28817" y="3800392"/>
            <a:ext cx="2498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83846" y="3768445"/>
            <a:ext cx="2891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>
            <a:stCxn id="11" idx="4"/>
          </p:cNvCxnSpPr>
          <p:nvPr/>
        </p:nvCxnSpPr>
        <p:spPr>
          <a:xfrm flipH="1">
            <a:off x="4447904" y="2522764"/>
            <a:ext cx="1" cy="2252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851659" y="2748035"/>
            <a:ext cx="515329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851659" y="2760218"/>
            <a:ext cx="0" cy="306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004957" y="2760218"/>
            <a:ext cx="0" cy="306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2" idx="3"/>
            <a:endCxn id="16" idx="1"/>
          </p:cNvCxnSpPr>
          <p:nvPr/>
        </p:nvCxnSpPr>
        <p:spPr>
          <a:xfrm>
            <a:off x="2704013" y="3375117"/>
            <a:ext cx="3420834" cy="88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447904" y="3394647"/>
            <a:ext cx="0" cy="6857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37781" y="4077055"/>
            <a:ext cx="515329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851659" y="4080384"/>
            <a:ext cx="0" cy="529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991079" y="4077055"/>
            <a:ext cx="0" cy="529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592730" y="3062069"/>
            <a:ext cx="2106386" cy="6172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119950" y="3070905"/>
            <a:ext cx="2106386" cy="6172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 TẠO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19455" y="4605020"/>
            <a:ext cx="2364740" cy="112649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(HỮU SINH)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134243" y="4612886"/>
            <a:ext cx="2380706" cy="11266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SỐNG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(VÔ SINH)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68805" y="381000"/>
            <a:ext cx="46031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1.SỰ ĐA DẠNG CỦA CHẤT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8" grpId="0" bldLvl="0" animBg="1"/>
      <p:bldP spid="39" grpId="0" bldLvl="0" animBg="1"/>
      <p:bldP spid="4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3531235" cy="263017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28955" y="4277360"/>
          <a:ext cx="8006080" cy="13703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6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965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1200" b="1" i="1" dirty="0" err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12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12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455">
                <a:tc>
                  <a:txBody>
                    <a:bodyPr/>
                    <a:lstStyle/>
                    <a:p>
                      <a:r>
                        <a:rPr lang="en-US" sz="12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12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455">
                <a:tc>
                  <a:txBody>
                    <a:bodyPr/>
                    <a:lstStyle/>
                    <a:p>
                      <a:r>
                        <a:rPr lang="en-US" sz="12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12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455">
                <a:tc>
                  <a:txBody>
                    <a:bodyPr/>
                    <a:lstStyle/>
                    <a:p>
                      <a:r>
                        <a:rPr lang="en-US" sz="12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2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53344" y="4531489"/>
            <a:ext cx="67166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ắn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6884" y="4923904"/>
            <a:ext cx="93779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ỏng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1" y="5316319"/>
            <a:ext cx="1156061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0477" y="4531489"/>
            <a:ext cx="67166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4018" y="4923904"/>
            <a:ext cx="93779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0205" y="5304934"/>
            <a:ext cx="86760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1270" y="4544429"/>
            <a:ext cx="106081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91103" y="4912519"/>
            <a:ext cx="93779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8670" y="5334608"/>
            <a:ext cx="68852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ễ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228283" y="76200"/>
            <a:ext cx="54698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2.CÁC THỂ CƠ BẢN CỦA CHẤT</a:t>
            </a:r>
          </a:p>
        </p:txBody>
      </p:sp>
      <p:sp>
        <p:nvSpPr>
          <p:cNvPr id="16" name="Cloud Callout 15"/>
          <p:cNvSpPr/>
          <p:nvPr/>
        </p:nvSpPr>
        <p:spPr>
          <a:xfrm flipH="1">
            <a:off x="5257800" y="762000"/>
            <a:ext cx="3423285" cy="2397125"/>
          </a:xfrm>
          <a:prstGeom prst="cloudCallout">
            <a:avLst>
              <a:gd name="adj1" fmla="val 77641"/>
              <a:gd name="adj2" fmla="val 103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sát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hình 8.2 SGK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điền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thông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tin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theo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mẫu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bảng 8.1 </a:t>
            </a:r>
            <a:r>
              <a:rPr lang="en-US" sz="28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endParaRPr lang="vi-VN" sz="2400" dirty="0">
              <a:solidFill>
                <a:srgbClr val="0000FF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57200" y="3657600"/>
            <a:ext cx="33242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8.2: Các thể của nước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3399155" cy="5067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3200400"/>
            <a:ext cx="451485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Khoảng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cách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giữa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nguyên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tử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phân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tử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nhỏ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hơn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nhỏ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hơn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=&gt;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Liên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kết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bền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hơn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bền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hơn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</a:p>
        </p:txBody>
      </p:sp>
      <p:sp>
        <p:nvSpPr>
          <p:cNvPr id="16" name="Cloud Callout 15"/>
          <p:cNvSpPr/>
          <p:nvPr/>
        </p:nvSpPr>
        <p:spPr>
          <a:xfrm flipH="1">
            <a:off x="4419600" y="152400"/>
            <a:ext cx="4501515" cy="2710180"/>
          </a:xfrm>
          <a:prstGeom prst="cloudCallout">
            <a:avLst>
              <a:gd name="adj1" fmla="val 77641"/>
              <a:gd name="adj2" fmla="val 103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2800" b="1" i="1" dirty="0" err="1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2800" b="1" i="1" dirty="0" err="1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sát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bên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xét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đặc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điểm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rắn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lỏng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khí</a:t>
            </a:r>
            <a:endParaRPr lang="en-US" sz="2800" b="1" i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dirty="0" err="1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endParaRPr lang="vi-VN" sz="2400" dirty="0">
              <a:solidFill>
                <a:srgbClr val="0000FF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28600" y="4876800"/>
            <a:ext cx="9537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Hình 8,3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27216" y="1709601"/>
            <a:ext cx="4542610" cy="529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Đặc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điểm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cơ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bản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ba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2400" b="1" i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7462" y="2512966"/>
            <a:ext cx="1332412" cy="60742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787540" y="2512965"/>
            <a:ext cx="1332412" cy="607423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955975" y="2512964"/>
            <a:ext cx="1332412" cy="6074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5122" y="3296742"/>
            <a:ext cx="1763486" cy="480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5122" y="3969477"/>
            <a:ext cx="1763486" cy="480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5122" y="4632415"/>
            <a:ext cx="1763486" cy="480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5122" y="5324745"/>
            <a:ext cx="1763486" cy="480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227216" y="2601142"/>
            <a:ext cx="0" cy="33212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40133" y="2601142"/>
            <a:ext cx="0" cy="33212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73881" y="2601142"/>
            <a:ext cx="0" cy="33212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43997" y="3296742"/>
            <a:ext cx="180817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44642" y="3296741"/>
            <a:ext cx="239377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50227" y="3296741"/>
            <a:ext cx="239377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43997" y="3992341"/>
            <a:ext cx="180817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4642" y="3992340"/>
            <a:ext cx="239377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8416" y="3969477"/>
            <a:ext cx="239377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97202" y="4676237"/>
            <a:ext cx="239377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31954" y="4658012"/>
            <a:ext cx="180817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03422" y="4658012"/>
            <a:ext cx="180817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2266" y="5353611"/>
            <a:ext cx="180817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0" y="5353611"/>
            <a:ext cx="180817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35141" y="5353611"/>
            <a:ext cx="180817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6" y="1495091"/>
            <a:ext cx="982157" cy="1017872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28283" y="76200"/>
            <a:ext cx="54698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2.CÁC THỂ CƠ BẢN CỦA CHẤT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72" y="380719"/>
            <a:ext cx="8847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12800" y="1874520"/>
            <a:ext cx="1434465" cy="61658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14400" y="3429000"/>
            <a:ext cx="1530350" cy="60769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66800" y="4839335"/>
            <a:ext cx="1447800" cy="60769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9394" y="1871476"/>
            <a:ext cx="38502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1929" y="3429151"/>
            <a:ext cx="551905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4600" y="4876800"/>
            <a:ext cx="5217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Oxygen, carbon dioxide,nitrogen…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62585" y="61722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762000"/>
            <a:ext cx="81692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*Hãy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nhận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xét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sắc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than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đá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dầu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ăn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8.4,8.5,8.6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200" y="5335270"/>
            <a:ext cx="3380105" cy="70739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33800" y="5181600"/>
            <a:ext cx="2737485" cy="70612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21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r>
              <a:rPr lang="en-US" sz="21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đen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29400" y="5164455"/>
            <a:ext cx="2571115" cy="65659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vàng</a:t>
            </a:r>
          </a:p>
        </p:txBody>
      </p:sp>
      <p:pic>
        <p:nvPicPr>
          <p:cNvPr id="2" name="Picture 7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9340" y="1694815"/>
            <a:ext cx="5591175" cy="346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45" y="1694815"/>
            <a:ext cx="3588385" cy="36315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8"/>
          <p:cNvSpPr txBox="1"/>
          <p:nvPr/>
        </p:nvSpPr>
        <p:spPr>
          <a:xfrm>
            <a:off x="533400" y="88900"/>
            <a:ext cx="33661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T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ính chất của chất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400800" y="2895600"/>
            <a:ext cx="258318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suốt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thay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đổi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pic>
        <p:nvPicPr>
          <p:cNvPr id="13" name="Thí nghiệm đo nhiệt độ sôi của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325" y="2438614"/>
            <a:ext cx="4387490" cy="2467963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 flipH="1">
            <a:off x="3470275" y="108585"/>
            <a:ext cx="5437505" cy="2414270"/>
          </a:xfrm>
          <a:prstGeom prst="cloudCallout">
            <a:avLst>
              <a:gd name="adj1" fmla="val 77641"/>
              <a:gd name="adj2" fmla="val 103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2800" b="1" i="1" dirty="0" err="1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2800" b="1" i="1" dirty="0" err="1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Xe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m thí nghiệm ?Trong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suốt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thời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gian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sôi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nhiệt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độ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thay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đổi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4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2400" b="1" i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 err="1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dirty="0" err="1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endParaRPr lang="vi-VN" sz="2400" dirty="0">
              <a:solidFill>
                <a:srgbClr val="0000FF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6200" y="0"/>
            <a:ext cx="31813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*Tìm hiểu về một số tính chất của chất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2" grpId="0"/>
      <p:bldP spid="1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" y="685800"/>
            <a:ext cx="8975090" cy="403161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55030" y="4775222"/>
            <a:ext cx="2598888" cy="105871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18791" y="4821074"/>
            <a:ext cx="2660285" cy="101286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295400" y="3733800"/>
            <a:ext cx="297180" cy="1087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038600" y="3276600"/>
            <a:ext cx="152400" cy="1686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3429000" y="4343400"/>
            <a:ext cx="3987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8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38200" y="4374515"/>
            <a:ext cx="5365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8.8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248400" y="1371600"/>
            <a:ext cx="2115185" cy="28613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Từ thí nghiệm 2(hình 8.8 và 8,9b), em có nhận xét gì về khả năng tan của muối ăn và dầu ăn trong nước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6200" y="4374515"/>
            <a:ext cx="2842895" cy="3067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Hình 8.8. Hòa tan muối ăn vào nước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150870" y="4343400"/>
            <a:ext cx="2842895" cy="3067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Hình 8.9. Trộn dầu  ăn vào nước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0551" y="3162640"/>
            <a:ext cx="1775050" cy="728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bước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tiến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hành</a:t>
            </a:r>
            <a:endParaRPr lang="en-US" sz="2400" b="1" i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26665" y="4121150"/>
            <a:ext cx="1788795" cy="7289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81220" y="4182110"/>
            <a:ext cx="1701800" cy="60769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954520" y="4166870"/>
            <a:ext cx="1941830" cy="63754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991" y="3946820"/>
            <a:ext cx="2270488" cy="90324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B1: Cho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đường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trắng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bát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endParaRPr lang="en-US" sz="2400" b="1" i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706" y="4933230"/>
            <a:ext cx="2246201" cy="8906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347694" y="3946820"/>
            <a:ext cx="17174" cy="19755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343045" y="3946820"/>
            <a:ext cx="19913" cy="20539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573881" y="3946820"/>
            <a:ext cx="15359" cy="19755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40133" y="4834238"/>
            <a:ext cx="21455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khét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87357" y="4850065"/>
            <a:ext cx="180817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72295" y="4878442"/>
            <a:ext cx="23295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71040" y="3244886"/>
            <a:ext cx="2749325" cy="728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Nhận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xét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quả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thí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nghiệm</a:t>
            </a:r>
            <a:endParaRPr lang="en-US" sz="2400" b="1" i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7699375" cy="2503170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flipH="1">
            <a:off x="3725780" y="3795491"/>
            <a:ext cx="590221" cy="45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514266" y="3780660"/>
            <a:ext cx="8046" cy="431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651270" y="3752441"/>
            <a:ext cx="750314" cy="568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762000" y="2362200"/>
            <a:ext cx="4058285" cy="3067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Hình 8.10 Sự biến đổi của đường khi đun nóng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ublic\Pictures\Sample Pictures\vyr1375621170.jpg"/>
          <p:cNvPicPr>
            <a:picLocks noChangeAspect="1"/>
          </p:cNvPicPr>
          <p:nvPr/>
        </p:nvPicPr>
        <p:blipFill>
          <a:blip r:embed="rId2">
            <a:lum bright="22000"/>
          </a:blip>
          <a:stretch>
            <a:fillRect/>
          </a:stretch>
        </p:blipFill>
        <p:spPr>
          <a:xfrm>
            <a:off x="0" y="0"/>
            <a:ext cx="9144000" cy="6718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Footer Placeholder 1"/>
          <p:cNvSpPr txBox="1">
            <a:spLocks noGrp="1"/>
          </p:cNvSpPr>
          <p:nvPr>
            <p:ph type="ftr" sz="quarter" idx="11"/>
          </p:nvPr>
        </p:nvSpPr>
        <p:spPr/>
        <p:txBody>
          <a:bodyPr anchor="b" anchorCtr="0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eaLnBrk="1" hangingPunct="1"/>
            <a:endParaRPr sz="1050" dirty="0">
              <a:latin typeface="Arial" panose="020B0604020202020204" pitchFamily="34" charset="0"/>
            </a:endParaRPr>
          </a:p>
          <a:p>
            <a:pPr lvl="0" eaLnBrk="1" hangingPunct="1"/>
            <a:r>
              <a:rPr sz="1050" dirty="0">
                <a:latin typeface="Arial" panose="020B0604020202020204" pitchFamily="34" charset="0"/>
              </a:rPr>
              <a:t>clc</a:t>
            </a:r>
          </a:p>
        </p:txBody>
      </p:sp>
      <p:sp>
        <p:nvSpPr>
          <p:cNvPr id="3079" name="WordArt 2"/>
          <p:cNvSpPr>
            <a:spLocks noTextEdit="1"/>
          </p:cNvSpPr>
          <p:nvPr/>
        </p:nvSpPr>
        <p:spPr>
          <a:xfrm>
            <a:off x="838359" y="1706086"/>
            <a:ext cx="7386161" cy="12573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lstStyle/>
          <a:p>
            <a:pPr algn="ctr" eaLnBrk="0" hangingPunct="0"/>
            <a:r>
              <a:rPr lang="en-US" sz="2700" b="1">
                <a:ln w="9525" cap="flat" cmpd="sng">
                  <a:solidFill>
                    <a:srgbClr val="FF66FF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KHOA HỌC TỰ NHIÊN 6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891540" cy="76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1373" y="1066820"/>
            <a:ext cx="7043468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a)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mới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bao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gồm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</a:t>
            </a:r>
            <a:r>
              <a:rPr lang="vi-VN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(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rắn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lỏng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khí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</a:t>
            </a:r>
            <a:r>
              <a:rPr lang="vi-VN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Màu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sắc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mùi</a:t>
            </a:r>
            <a:r>
              <a:rPr lang="vi-VN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kích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thước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khối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lượng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riêng</a:t>
            </a:r>
            <a:r>
              <a:rPr lang="vi-VN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</a:t>
            </a:r>
            <a:r>
              <a:rPr lang="vi-VN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tan</a:t>
            </a:r>
            <a:r>
              <a:rPr lang="vi-VN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trong nước hoặc chất lỏng khác.</a:t>
            </a:r>
          </a:p>
          <a:p>
            <a:r>
              <a:rPr lang="vi-VN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- Tính nóng chảy, sôi của một chất.</a:t>
            </a:r>
          </a:p>
          <a:p>
            <a:r>
              <a:rPr lang="vi-VN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- T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ính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dẫn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nhiệt</a:t>
            </a:r>
            <a:r>
              <a:rPr lang="vi-VN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dẫn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điện</a:t>
            </a:r>
            <a:r>
              <a:rPr 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r>
              <a:rPr lang="vi-VN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b)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mới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như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</a:t>
            </a:r>
            <a:r>
              <a:rPr lang="vi-VN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bị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phân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hủy</a:t>
            </a:r>
            <a:r>
              <a:rPr lang="vi-VN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    </a:t>
            </a:r>
            <a:r>
              <a:rPr lang="vi-VN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-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Chất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bị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đốt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cháy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.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0" y="1066913"/>
            <a:ext cx="1035698" cy="9663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317" y="228377"/>
            <a:ext cx="7036594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</a:t>
            </a:r>
            <a:r>
              <a:rPr lang="vi-VN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 chất của chất</a:t>
            </a: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40669"/>
            <a:ext cx="9144000" cy="34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" name="TextBox 1"/>
          <p:cNvSpPr txBox="1"/>
          <p:nvPr/>
        </p:nvSpPr>
        <p:spPr>
          <a:xfrm>
            <a:off x="107126" y="228500"/>
            <a:ext cx="8080487" cy="1169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</a:t>
            </a:r>
            <a:r>
              <a:rPr lang="vi-VN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hiệm vụ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1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Các em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xem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video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hành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giọt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diễn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ra.</a:t>
            </a:r>
            <a:endParaRPr lang="vi-VN" sz="21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0885" y="530860"/>
            <a:ext cx="372808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</a:t>
            </a:r>
            <a:r>
              <a:rPr lang="vi-VN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chuyển thể của chất</a:t>
            </a:r>
            <a:endParaRPr 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him hoạt hình Hành trình Bé giọt nước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25" y="1650818"/>
            <a:ext cx="8867057" cy="4261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0900" y="228600"/>
            <a:ext cx="395486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chuyển thể của chất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76200" y="990588"/>
            <a:ext cx="8721306" cy="4637003"/>
            <a:chOff x="0" y="600270"/>
            <a:chExt cx="11628408" cy="618267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00270"/>
              <a:ext cx="11628408" cy="6107503"/>
              <a:chOff x="0" y="600270"/>
              <a:chExt cx="11628408" cy="610750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7390" t="5955" r="17425" b="10554"/>
              <a:stretch>
                <a:fillRect/>
              </a:stretch>
            </p:blipFill>
            <p:spPr>
              <a:xfrm>
                <a:off x="0" y="600270"/>
                <a:ext cx="11628408" cy="6107503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8434873" y="600270"/>
                <a:ext cx="3191070" cy="3987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350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98579" y="3246336"/>
              <a:ext cx="1231641" cy="3987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135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8.11</a:t>
              </a:r>
              <a:endParaRPr lang="en-US" sz="13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8578" y="6384160"/>
              <a:ext cx="1231641" cy="3987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135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8.12</a:t>
              </a:r>
              <a:endParaRPr lang="en-US" sz="13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66725" y="6292725"/>
              <a:ext cx="1231641" cy="3987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135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8.11</a:t>
              </a:r>
              <a:endParaRPr lang="en-US" sz="13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89305" y="228600"/>
            <a:ext cx="655891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kem lại tan chảy khi đưa ra ngoài tủ lạnh ?</a:t>
            </a:r>
            <a:endParaRPr lang="en-US" sz="21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914400"/>
            <a:ext cx="797433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</a:t>
            </a:r>
            <a:r>
              <a:rPr lang="vi-VN" sz="21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1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en-US" sz="21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1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vi-VN" sz="21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en-US" sz="21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vi-VN" sz="21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1981200"/>
            <a:ext cx="70472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cửa kính trong nhà tắm bị đọng nước sau khi ta tắm bằng nước ấm ? </a:t>
            </a:r>
            <a:endParaRPr lang="en-US" sz="21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1000" y="2895600"/>
            <a:ext cx="671893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</a:t>
            </a:r>
            <a:r>
              <a:rPr lang="vi-VN" sz="21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1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1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1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sz="21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1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3400" y="3886200"/>
            <a:ext cx="70116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đun sôi nước, em quan sát thấy có hiện tượng gì trong nồi thủy tinh ?</a:t>
            </a:r>
            <a:endParaRPr lang="en-US" sz="21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94130" y="4800600"/>
            <a:ext cx="548957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bong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5" grpId="1"/>
      <p:bldP spid="16" grpId="0"/>
      <p:bldP spid="16" grpId="1"/>
      <p:bldP spid="18" grpId="0"/>
      <p:bldP spid="18" grpId="1"/>
      <p:bldP spid="19" grpId="0"/>
      <p:bldP spid="19" grpId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2133" y="1070218"/>
            <a:ext cx="639889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1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uan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vòng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tuần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nhiên</a:t>
            </a:r>
            <a:endParaRPr kumimoji="0" lang="en-US" altLang="en-US" sz="21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1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7" name="Picture 4" descr="screenshot_32_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4" y="1776346"/>
            <a:ext cx="4871729" cy="410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730169" y="2036213"/>
            <a:ext cx="2950235" cy="126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95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 3" panose="05040102010807070707" pitchFamily="18" charset="2"/>
              </a:rPr>
              <a:t></a:t>
            </a:r>
            <a:r>
              <a:rPr kumimoji="0" lang="vi-VN" altLang="en-US" sz="195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kumimoji="0" lang="en-US" altLang="en-US" sz="195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195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5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cầu</a:t>
            </a:r>
            <a:r>
              <a:rPr kumimoji="0" lang="en-US" altLang="en-US" sz="195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5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195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5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195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5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195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5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195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5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195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5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95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195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cho biết</a:t>
            </a:r>
            <a:r>
              <a:rPr kumimoji="0" lang="vi-VN" altLang="en-US" sz="1950" b="1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các quá trình diễn ra trong vòng tuần hoàn này.</a:t>
            </a:r>
            <a:r>
              <a:rPr kumimoji="0" lang="en-US" altLang="en-US" sz="195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60544" y="3414770"/>
            <a:ext cx="3619860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tan:</a:t>
            </a:r>
            <a:r>
              <a:rPr lang="vi-VN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195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vi-VN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hơi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nước</a:t>
            </a:r>
            <a:endParaRPr lang="en-US" sz="195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buFontTx/>
              <a:buChar char="-"/>
            </a:pP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Mưa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hơi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nước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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nước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lỏng</a:t>
            </a:r>
            <a:endParaRPr lang="en-US" sz="195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buFontTx/>
              <a:buChar char="-"/>
            </a:pP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Hình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thành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băng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nước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lỏng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</a:t>
            </a:r>
            <a:r>
              <a:rPr lang="vi-VN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nước</a:t>
            </a:r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9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đá</a:t>
            </a:r>
            <a:endParaRPr lang="en-US" sz="195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US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9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00" y="609600"/>
            <a:ext cx="395486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chuyển thể của chất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40669"/>
            <a:ext cx="9144000" cy="34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" name="TextBox 1"/>
          <p:cNvSpPr txBox="1"/>
          <p:nvPr/>
        </p:nvSpPr>
        <p:spPr>
          <a:xfrm>
            <a:off x="349898" y="2341839"/>
            <a:ext cx="8033657" cy="190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hiệm vụ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ác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nghiệm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4,5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hướng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dẫn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SGK.</a:t>
            </a:r>
          </a:p>
          <a:p>
            <a:pPr marL="285750" indent="-28575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Hãy</a:t>
            </a:r>
            <a:r>
              <a:rPr lang="en-US" sz="2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chuyển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xảy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ra.</a:t>
            </a:r>
            <a:endParaRPr lang="vi-VN" sz="2100" b="1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endParaRPr lang="vi-V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22" y="1574958"/>
            <a:ext cx="766881" cy="766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157" y="381258"/>
            <a:ext cx="6779864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950" b="1" dirty="0" smtClean="0">
                <a:solidFill>
                  <a:srgbClr val="008000"/>
                </a:solidFill>
                <a:latin typeface="+mj-lt"/>
              </a:rPr>
              <a:t>Nhiệm vụ học tập theo nhóm                Thời gian: 2phút</a:t>
            </a:r>
            <a:endParaRPr lang="vi-VN" sz="1950" b="1" dirty="0">
              <a:solidFill>
                <a:srgbClr val="008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57200"/>
            <a:ext cx="8686165" cy="6859905"/>
          </a:xfrm>
        </p:spPr>
        <p:txBody>
          <a:bodyPr>
            <a:noAutofit/>
          </a:bodyPr>
          <a:lstStyle/>
          <a:p>
            <a:pPr indent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TN4</a:t>
            </a:r>
            <a:r>
              <a:rPr lang="en-US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</a:p>
          <a:p>
            <a:pPr indent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Đun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…… sang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………</a:t>
            </a:r>
            <a:endParaRPr lang="vi-VN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Tắt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cồn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nguội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……</a:t>
            </a:r>
            <a:r>
              <a:rPr lang="vi-VN" sz="28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sang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………</a:t>
            </a:r>
          </a:p>
          <a:p>
            <a:pPr indent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TN5:</a:t>
            </a:r>
            <a:endParaRPr lang="vi-VN" sz="2800" b="1" u="sng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Đun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thoáng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…… sang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………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…………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tỏ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…… </a:t>
            </a:r>
            <a:r>
              <a:rPr lang="vi-VN" sz="28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sang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………</a:t>
            </a:r>
            <a:endParaRPr lang="vi-VN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Dưới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đáy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bình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cầu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xuất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…………….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chứng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tỏ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chuyển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…… sang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………</a:t>
            </a:r>
            <a:endParaRPr lang="vi-VN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vi-VN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304800"/>
            <a:ext cx="1517015" cy="7258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573" y="990287"/>
            <a:ext cx="67865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0305" y="1371600"/>
            <a:ext cx="12566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5415" y="1981200"/>
            <a:ext cx="1401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80" y="2441432"/>
            <a:ext cx="67865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6800" y="4038600"/>
            <a:ext cx="967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31" y="4114668"/>
            <a:ext cx="67865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159" y="4614154"/>
            <a:ext cx="116443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27275" y="5026025"/>
            <a:ext cx="1081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24122" y="5026065"/>
            <a:ext cx="67865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5600" y="5562600"/>
            <a:ext cx="2098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25946" y="6397661"/>
            <a:ext cx="67865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62720" y="6023011"/>
            <a:ext cx="67865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" y="978269"/>
            <a:ext cx="620195" cy="14430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992" y="2210055"/>
            <a:ext cx="7607346" cy="3491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trong các hoạt động của con người</a:t>
            </a:r>
            <a:r>
              <a:rPr lang="en-US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b="1" i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Sự </a:t>
            </a:r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nóng chảy là quá trình chuyển từ thể rắn sang thể lỏng của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chất.</a:t>
            </a:r>
            <a:endParaRPr lang="en-US" sz="2000" b="1" i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Sự </a:t>
            </a:r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đông đặc là quá trình chuyển từ thể lỏng sang thể rắn của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chất.</a:t>
            </a:r>
            <a:endParaRPr lang="en-US" sz="2000" b="1" i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Sự </a:t>
            </a:r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bay hơi là quá trình chuyển từ thể lỏng sang thể hơi của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chất.</a:t>
            </a:r>
            <a:endParaRPr lang="en-US" sz="2000" b="1" i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Sự </a:t>
            </a:r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sôi là quá trình bay hơi xảy ra trong lòng và cả trên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bề mặt </a:t>
            </a:r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thoáng của chất lỏng. </a:t>
            </a:r>
            <a:endParaRPr lang="en-US" sz="2000" b="1" i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Sự </a:t>
            </a:r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sôi là trường hợp dặc biệt của sự bay hơi.</a:t>
            </a:r>
            <a:endParaRPr lang="en-US" sz="2000" b="1" i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Sự </a:t>
            </a:r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ngưng tụ là quá trình chuyển từ thể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khí (hơi) </a:t>
            </a:r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sang thể </a:t>
            </a:r>
            <a:endParaRPr lang="vi-VN" sz="2000" b="1" i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lỏng </a:t>
            </a:r>
            <a:r>
              <a:rPr lang="vi-VN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 </a:t>
            </a:r>
            <a:r>
              <a:rPr lang="vi-VN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chất.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300" y="1219200"/>
            <a:ext cx="395486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chuyển thể của chất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1012031"/>
          </a:xfrm>
        </p:spPr>
        <p:txBody>
          <a:bodyPr>
            <a:norm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 đồ tóm tắt quá trình chuyển thể của chất.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14" y="2661047"/>
            <a:ext cx="6669845" cy="1146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3400" y="152639"/>
            <a:ext cx="633793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vi-VN" sz="21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altLang="vi-VN" sz="2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altLang="vi-VN" sz="2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21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vi-VN" sz="2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vi-VN" sz="2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2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2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vi-VN" sz="2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altLang="vi-VN" sz="2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21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vi-VN" sz="2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vi-VN" sz="2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1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2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SGK:</a:t>
            </a:r>
            <a:endParaRPr kumimoji="0" lang="vi-VN" altLang="vi-VN" sz="21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vi-VN" sz="21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/>
          </p:nvPr>
        </p:nvGraphicFramePr>
        <p:xfrm>
          <a:off x="304800" y="1599883"/>
          <a:ext cx="8229600" cy="3138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9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0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 err="1">
                          <a:effectLst/>
                        </a:rPr>
                        <a:t>Câu</a:t>
                      </a:r>
                      <a:endParaRPr lang="vi-VN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>
                          <a:effectLst/>
                        </a:rPr>
                        <a:t>Vật thể</a:t>
                      </a:r>
                      <a:endParaRPr lang="vi-VN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>
                          <a:effectLst/>
                        </a:rPr>
                        <a:t>Chất</a:t>
                      </a:r>
                      <a:endParaRPr lang="vi-VN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53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>
                          <a:effectLst/>
                        </a:rPr>
                        <a:t>a</a:t>
                      </a:r>
                      <a:endParaRPr lang="vi-VN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 err="1">
                          <a:effectLst/>
                        </a:rPr>
                        <a:t>Cơ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thể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người</a:t>
                      </a:r>
                      <a:endParaRPr lang="vi-VN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>
                          <a:effectLst/>
                        </a:rPr>
                        <a:t>Nước</a:t>
                      </a:r>
                      <a:endParaRPr lang="vi-VN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28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>
                          <a:effectLst/>
                        </a:rPr>
                        <a:t>b</a:t>
                      </a:r>
                      <a:endParaRPr lang="vi-VN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 err="1">
                          <a:effectLst/>
                        </a:rPr>
                        <a:t>Lọ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hoa</a:t>
                      </a:r>
                      <a:r>
                        <a:rPr lang="en-US" sz="2100" dirty="0">
                          <a:effectLst/>
                        </a:rPr>
                        <a:t>, </a:t>
                      </a:r>
                      <a:r>
                        <a:rPr lang="en-US" sz="2100" dirty="0" err="1">
                          <a:effectLst/>
                        </a:rPr>
                        <a:t>cốc</a:t>
                      </a:r>
                      <a:r>
                        <a:rPr lang="en-US" sz="2100" dirty="0">
                          <a:effectLst/>
                        </a:rPr>
                        <a:t>, </a:t>
                      </a:r>
                      <a:r>
                        <a:rPr lang="en-US" sz="2100" dirty="0" err="1">
                          <a:effectLst/>
                        </a:rPr>
                        <a:t>bát</a:t>
                      </a:r>
                      <a:r>
                        <a:rPr lang="en-US" sz="2100" dirty="0">
                          <a:effectLst/>
                        </a:rPr>
                        <a:t>, </a:t>
                      </a:r>
                      <a:r>
                        <a:rPr lang="en-US" sz="2100" dirty="0" err="1">
                          <a:effectLst/>
                        </a:rPr>
                        <a:t>nồi</a:t>
                      </a:r>
                      <a:r>
                        <a:rPr lang="en-US" sz="2100" dirty="0">
                          <a:effectLst/>
                        </a:rPr>
                        <a:t>…</a:t>
                      </a:r>
                      <a:endParaRPr lang="vi-VN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>
                          <a:effectLst/>
                        </a:rPr>
                        <a:t>Thủy tinh</a:t>
                      </a:r>
                      <a:endParaRPr lang="vi-VN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16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>
                          <a:effectLst/>
                        </a:rPr>
                        <a:t>c</a:t>
                      </a:r>
                      <a:endParaRPr lang="vi-VN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>
                          <a:effectLst/>
                        </a:rPr>
                        <a:t>Ruột bút chì</a:t>
                      </a:r>
                      <a:endParaRPr lang="vi-VN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>
                          <a:effectLst/>
                        </a:rPr>
                        <a:t>Than chì</a:t>
                      </a:r>
                      <a:endParaRPr lang="vi-VN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28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>
                          <a:effectLst/>
                        </a:rPr>
                        <a:t>d</a:t>
                      </a:r>
                      <a:endParaRPr lang="vi-VN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>
                          <a:effectLst/>
                        </a:rPr>
                        <a:t>Thuốc điều trị cảm cúm</a:t>
                      </a:r>
                      <a:endParaRPr lang="vi-VN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>
                          <a:effectLst/>
                        </a:rPr>
                        <a:t>Paracetamol</a:t>
                      </a:r>
                      <a:endParaRPr lang="vi-VN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0912" y="866809"/>
            <a:ext cx="18966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vi-VN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vi-V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</a:t>
            </a:r>
            <a:r>
              <a:rPr kumimoji="0" lang="vi-VN" altLang="vi-V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/42</a:t>
            </a:r>
            <a:r>
              <a:rPr kumimoji="0" lang="en-US" altLang="vi-V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altLang="vi-VN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857250"/>
            <a:ext cx="9144000" cy="54863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dk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dk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dk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504" y="914399"/>
            <a:ext cx="8779626" cy="83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2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2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BÀI 8: SỰ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ĐA DẠNG VÀ CÁC THỂ CƠ BẢN CỦA CHẤT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TÍNH CHẤT CỦA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504" y="2657907"/>
            <a:ext cx="3902528" cy="61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382" y="3429025"/>
            <a:ext cx="3902528" cy="61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221" y="4186557"/>
            <a:ext cx="3902528" cy="61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494" y="4944383"/>
            <a:ext cx="3902528" cy="61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05000" y="228600"/>
            <a:ext cx="6360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 ĐỀ 2: CÁC THỂ CỦA CHẤT</a:t>
            </a:r>
            <a:endParaRPr lang="en-US" sz="3200" b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" name="Picture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4876800" y="1673860"/>
            <a:ext cx="4314825" cy="52603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/>
          </p:nvPr>
        </p:nvGraphicFramePr>
        <p:xfrm>
          <a:off x="152400" y="761683"/>
          <a:ext cx="8229600" cy="46333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5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8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5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450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</a:rPr>
                        <a:t>Câu</a:t>
                      </a:r>
                      <a:endParaRPr lang="vi-VN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</a:rPr>
                        <a:t>Vật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thể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tự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nhiên</a:t>
                      </a:r>
                      <a:endParaRPr lang="vi-VN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Vật thể nhân tạo</a:t>
                      </a:r>
                      <a:endParaRPr lang="vi-V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</a:rPr>
                        <a:t>Vật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vô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sinh</a:t>
                      </a:r>
                      <a:endParaRPr lang="vi-VN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Vật hữu sinh</a:t>
                      </a:r>
                      <a:endParaRPr lang="vi-V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062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a</a:t>
                      </a:r>
                      <a:endParaRPr lang="vi-V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</a:rPr>
                        <a:t>Cây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mía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đường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cây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thốt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nốt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củ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cải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đường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nước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vi-VN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</a:rPr>
                        <a:t>Nước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hàng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đường</a:t>
                      </a:r>
                      <a:r>
                        <a:rPr lang="en-US" sz="1800" dirty="0">
                          <a:effectLst/>
                        </a:rPr>
                        <a:t> sucrose.</a:t>
                      </a:r>
                      <a:endParaRPr lang="vi-VN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</a:rPr>
                        <a:t>Nước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hàng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đường</a:t>
                      </a:r>
                      <a:r>
                        <a:rPr lang="en-US" sz="1800" dirty="0">
                          <a:effectLst/>
                        </a:rPr>
                        <a:t> sucrose, </a:t>
                      </a:r>
                      <a:r>
                        <a:rPr lang="en-US" sz="1800" dirty="0" err="1">
                          <a:effectLst/>
                        </a:rPr>
                        <a:t>nước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vi-VN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Cây mía đường, cây thốt nốt, củ cải đường.</a:t>
                      </a:r>
                      <a:endParaRPr lang="vi-V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044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b</a:t>
                      </a:r>
                      <a:endParaRPr lang="vi-V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Lá găng rừng</a:t>
                      </a:r>
                      <a:endParaRPr lang="vi-V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Nước đun sôi, đường mía, thạch gang.</a:t>
                      </a:r>
                      <a:endParaRPr lang="vi-V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Nước đun sôi, đường mía, thạch găng. </a:t>
                      </a:r>
                      <a:endParaRPr lang="vi-V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Lá găng rừng.</a:t>
                      </a:r>
                      <a:endParaRPr lang="vi-V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296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c</a:t>
                      </a:r>
                      <a:endParaRPr lang="vi-V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Quặng kim loại</a:t>
                      </a:r>
                      <a:endParaRPr lang="vi-V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Kim loại</a:t>
                      </a:r>
                      <a:endParaRPr lang="vi-V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Kim loại , quặng kim loại.</a:t>
                      </a:r>
                      <a:endParaRPr lang="vi-V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vi-V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044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d</a:t>
                      </a:r>
                      <a:endParaRPr lang="vi-VN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</a:rPr>
                        <a:t>Gỗ</a:t>
                      </a:r>
                      <a:endParaRPr lang="vi-VN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</a:rPr>
                        <a:t>Bàn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ghế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giường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tủ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nhà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cửa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vi-VN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</a:rPr>
                        <a:t>Bàn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ghế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giường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tủ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nhà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cửa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gỗ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vi-VN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vi-VN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646" y="228868"/>
            <a:ext cx="20762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vi-VN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vi-VN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altLang="vi-V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/</a:t>
            </a:r>
            <a:r>
              <a:rPr kumimoji="0" lang="vi-VN" altLang="vi-VN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43</a:t>
            </a:r>
            <a:r>
              <a:rPr kumimoji="0" lang="en-US" altLang="vi-V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altLang="vi-VN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827"/>
            <a:ext cx="9143999" cy="516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14176" y="1281467"/>
            <a:ext cx="2529824" cy="431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1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2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3</a:t>
            </a:r>
            <a:r>
              <a:rPr lang="vi-VN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/ 43</a:t>
            </a:r>
            <a:endParaRPr lang="vi-VN" sz="21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05000"/>
              </a:lnSpc>
              <a:spcBef>
                <a:spcPts val="600"/>
              </a:spcBef>
              <a:buFont typeface="+mj-lt"/>
              <a:buAutoNum type="arabicParenBoth"/>
            </a:pPr>
            <a:r>
              <a:rPr lang="vi-VN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/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trạng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thái</a:t>
            </a:r>
            <a:endParaRPr lang="vi-VN" sz="2100" b="1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05000"/>
              </a:lnSpc>
              <a:buFont typeface="+mj-lt"/>
              <a:buAutoNum type="arabicParenBoth"/>
            </a:pPr>
            <a:r>
              <a:rPr lang="vi-VN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rắn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lỏng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khí</a:t>
            </a:r>
            <a:endParaRPr lang="vi-VN" sz="21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05000"/>
              </a:lnSpc>
              <a:buFont typeface="+mj-lt"/>
              <a:buAutoNum type="arabicParenBoth"/>
            </a:pPr>
            <a:r>
              <a:rPr lang="vi-VN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endParaRPr lang="vi-VN" sz="21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05000"/>
              </a:lnSpc>
              <a:buFont typeface="+mj-lt"/>
              <a:buAutoNum type="arabicParenBoth"/>
            </a:pPr>
            <a:r>
              <a:rPr lang="vi-VN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endParaRPr lang="vi-VN" sz="21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05000"/>
              </a:lnSpc>
              <a:buFont typeface="+mj-lt"/>
              <a:buAutoNum type="arabicParenBoth"/>
            </a:pPr>
            <a:r>
              <a:rPr lang="vi-VN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nhiên</a:t>
            </a:r>
            <a:r>
              <a:rPr lang="vi-VN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/ thiên nhiên</a:t>
            </a:r>
          </a:p>
          <a:p>
            <a:pPr marL="342900" lvl="0" indent="-342900">
              <a:lnSpc>
                <a:spcPct val="105000"/>
              </a:lnSpc>
              <a:buFont typeface="+mj-lt"/>
              <a:buAutoNum type="arabicParenBoth"/>
            </a:pPr>
            <a:r>
              <a:rPr lang="vi-VN" sz="21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nhân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endParaRPr lang="vi-VN" sz="21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05000"/>
              </a:lnSpc>
              <a:buFont typeface="+mj-lt"/>
              <a:buAutoNum type="arabicParenBoth"/>
            </a:pPr>
            <a:r>
              <a:rPr lang="vi-VN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endParaRPr lang="vi-VN" sz="21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05000"/>
              </a:lnSpc>
              <a:buFont typeface="+mj-lt"/>
              <a:buAutoNum type="arabicParenBoth"/>
            </a:pPr>
            <a:r>
              <a:rPr lang="vi-VN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endParaRPr lang="vi-VN" sz="21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05000"/>
              </a:lnSpc>
              <a:buFont typeface="+mj-lt"/>
              <a:buAutoNum type="arabicParenBoth"/>
            </a:pPr>
            <a:r>
              <a:rPr lang="vi-VN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1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lí</a:t>
            </a:r>
            <a:endParaRPr lang="en-US" sz="21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05000"/>
              </a:lnSpc>
              <a:buFont typeface="+mj-lt"/>
              <a:buAutoNum type="arabicParenBoth"/>
            </a:pP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lí</a:t>
            </a:r>
            <a:endParaRPr lang="vi-VN" sz="21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226" t="11615" r="6816" b="27063"/>
          <a:stretch>
            <a:fillRect/>
          </a:stretch>
        </p:blipFill>
        <p:spPr>
          <a:xfrm>
            <a:off x="-1" y="844827"/>
            <a:ext cx="6614176" cy="5155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8260" y="990600"/>
          <a:ext cx="9095740" cy="52616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7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1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65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52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1180"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 năng bị nén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0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xác định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 bị nén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 bị nén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 khó bị nén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 ăn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khí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903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khoáng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152400" y="457200"/>
            <a:ext cx="1555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4/43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581518"/>
            <a:ext cx="7572375" cy="1941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1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21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hà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hơi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mặt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gương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hơi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hơi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thở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ta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gặp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bề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mặt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gương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lạnh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hơn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nên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ngưng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tụ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nhỏ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li ti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bám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bề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mặt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gương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nên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ta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thấy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gương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mờ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vi-VN" sz="21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Sau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thời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gian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nhỏ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bay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hơi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hết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mặt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gương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sáng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trở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2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vi-VN" sz="21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" name="TextBox 4"/>
          <p:cNvSpPr txBox="1"/>
          <p:nvPr/>
        </p:nvSpPr>
        <p:spPr>
          <a:xfrm>
            <a:off x="381205" y="1295332"/>
            <a:ext cx="6656491" cy="198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</a:t>
            </a:r>
            <a:r>
              <a:rPr lang="vi-VN" sz="27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</a:t>
            </a:r>
            <a:r>
              <a:rPr lang="en-US" sz="27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lí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hóa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ta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thường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dựa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dấu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vi-VN" sz="27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vi-VN" sz="27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endParaRPr lang="en-US" sz="2700" b="1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184" y="457405"/>
            <a:ext cx="7350919" cy="2955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1.</a:t>
            </a:r>
            <a:r>
              <a:rPr lang="vi-VN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chai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đựng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dầu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xăng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rượu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….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Tại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ta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khuyên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đậy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nắp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sử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dụng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</a:p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Vì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lỏng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bay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hơi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nhanh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nếu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mở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nắp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hơi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dễ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lan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tỏa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khí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lỏng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nhanh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cạn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Nếu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đậy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nắp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bao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nhiêu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lỏng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bay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hơi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bấy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nhiêu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lỏng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tụ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cho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lỏng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bị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cạn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vi-VN" sz="2400" b="1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168" y="3505458"/>
            <a:ext cx="7731760" cy="486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2.Tại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liệu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dùng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xây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cầu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đường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rắn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380754" y="4190872"/>
            <a:ext cx="674154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-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Vật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liệu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xây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nhà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ở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thể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rắn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vì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đặc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điểm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của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thể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rắn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là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có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hình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dạng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cố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định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và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không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bị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nén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. 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 uiExpand="1" build="allAtOnce"/>
      <p:bldP spid="2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815" y="4332605"/>
            <a:ext cx="1607185" cy="25723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304800"/>
            <a:ext cx="6142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HỌC TẬP TẠI NHÀ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418" y="1219158"/>
            <a:ext cx="7638991" cy="3717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ngày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thời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tiết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nồm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nền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nhà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thường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bị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trơn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trượt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hãy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cách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quyết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vấn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đề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Hãy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chụp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ảnh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quay video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minh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chứng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cho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cách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quyết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nhân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2 -3 HS.</a:t>
            </a:r>
          </a:p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Hạn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báo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cáo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trước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lớp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khoảng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tháng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Arial" panose="020B0604020202020204" pitchFamily="34" charset="0"/>
              </a:rPr>
              <a:t> 2,3.</a:t>
            </a:r>
            <a:endParaRPr lang="en-US" sz="2800" i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ết quả hình ảnh cho Chúc các em học tổ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6200"/>
            <a:ext cx="9194165" cy="664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714875" y="3505200"/>
            <a:ext cx="2143125" cy="214312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58000" y="4114800"/>
            <a:ext cx="2143125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441" y="3200479"/>
            <a:ext cx="1607344" cy="1607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441" y="2743279"/>
            <a:ext cx="1607344" cy="1607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41" y="1905079"/>
            <a:ext cx="1607344" cy="16073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hung bai da o ham 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0" y="857250"/>
            <a:ext cx="8990409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9453" y="5464969"/>
            <a:ext cx="545425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238" y="1143005"/>
            <a:ext cx="7538249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Hãy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2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SGK</a:t>
            </a:r>
            <a:r>
              <a:rPr lang="en-US" sz="2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mục</a:t>
            </a:r>
            <a:r>
              <a:rPr lang="en-US" sz="2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1 </a:t>
            </a:r>
            <a:r>
              <a:rPr lang="en-US" sz="2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trang</a:t>
            </a:r>
            <a:r>
              <a:rPr lang="en-US" sz="2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35.</a:t>
            </a:r>
            <a:endParaRPr lang="en-US" sz="2800" b="1" i="1" dirty="0">
              <a:solidFill>
                <a:srgbClr val="0000CC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sát</a:t>
            </a:r>
            <a:r>
              <a:rPr lang="en-US" sz="2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8.1 ?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sẵn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nhiên</a:t>
            </a:r>
            <a:r>
              <a:rPr lang="en-US" sz="2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(</a:t>
            </a: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nhiên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), </a:t>
            </a: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do con </a:t>
            </a:r>
            <a:r>
              <a:rPr 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nhân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).</a:t>
            </a:r>
            <a:r>
              <a:rPr lang="en-US" sz="21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	</a:t>
            </a:r>
            <a:endParaRPr lang="vi-VN" sz="21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609600"/>
            <a:ext cx="5438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267200"/>
            <a:ext cx="758317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328" y="762263"/>
            <a:ext cx="7632707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58090" y="2609357"/>
            <a:ext cx="1763486" cy="4800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shade val="15000"/>
                        <a:satMod val="180000"/>
                      </a:schemeClr>
                    </a:gs>
                    <a:gs pos="50000">
                      <a:schemeClr val="accent1">
                        <a:shade val="45000"/>
                        <a:satMod val="170000"/>
                      </a:schemeClr>
                    </a:gs>
                    <a:gs pos="70000">
                      <a:schemeClr val="accent1">
                        <a:tint val="99000"/>
                        <a:shade val="65000"/>
                        <a:satMod val="155000"/>
                      </a:schemeClr>
                    </a:gs>
                    <a:gs pos="100000">
                      <a:schemeClr val="accent1">
                        <a:tint val="95500"/>
                        <a:shade val="100000"/>
                        <a:satMod val="155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58090" y="3429051"/>
            <a:ext cx="1763486" cy="4800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dk1">
                        <a:tint val="62000"/>
                        <a:satMod val="180000"/>
                      </a:schemeClr>
                    </a:gs>
                    <a:gs pos="65000">
                      <a:schemeClr val="dk1">
                        <a:tint val="32000"/>
                        <a:satMod val="250000"/>
                      </a:schemeClr>
                    </a:gs>
                    <a:gs pos="100000">
                      <a:schemeClr val="dk1">
                        <a:tint val="23000"/>
                        <a:satMod val="30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58090" y="4268339"/>
            <a:ext cx="1763486" cy="4800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tint val="62000"/>
                        <a:satMod val="180000"/>
                      </a:schemeClr>
                    </a:gs>
                    <a:gs pos="65000">
                      <a:schemeClr val="accent2">
                        <a:tint val="32000"/>
                        <a:satMod val="250000"/>
                      </a:schemeClr>
                    </a:gs>
                    <a:gs pos="100000">
                      <a:schemeClr val="accent2">
                        <a:tint val="23000"/>
                        <a:satMod val="30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58090" y="5135568"/>
            <a:ext cx="1763486" cy="4800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3">
                        <a:tint val="62000"/>
                        <a:satMod val="180000"/>
                      </a:schemeClr>
                    </a:gs>
                    <a:gs pos="65000">
                      <a:schemeClr val="accent3">
                        <a:tint val="32000"/>
                        <a:satMod val="250000"/>
                      </a:schemeClr>
                    </a:gs>
                    <a:gs pos="100000">
                      <a:schemeClr val="accent3">
                        <a:tint val="23000"/>
                        <a:satMod val="30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53287" y="2617573"/>
            <a:ext cx="38502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xygen, nitrogen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52652" y="3429051"/>
            <a:ext cx="38502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sodium chloride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2652" y="4240529"/>
            <a:ext cx="38502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saccharose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52651" y="5149106"/>
            <a:ext cx="38502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calcium carbonate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128" y="762263"/>
            <a:ext cx="88474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57292" y="2285999"/>
            <a:ext cx="1812470" cy="6368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75000"/>
                  </a:schemeClr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5510" y="2361951"/>
            <a:ext cx="47222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57292" y="3688624"/>
            <a:ext cx="1812470" cy="6368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75000"/>
                  </a:schemeClr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 flipV="1">
            <a:off x="2269762" y="3594553"/>
            <a:ext cx="548641" cy="413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</p:cNvCxnSpPr>
          <p:nvPr/>
        </p:nvCxnSpPr>
        <p:spPr>
          <a:xfrm>
            <a:off x="2269762" y="4007667"/>
            <a:ext cx="529046" cy="3184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98990" y="3428840"/>
            <a:ext cx="509451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110" y="4115038"/>
            <a:ext cx="509451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do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Arrow Connector 1"/>
          <p:cNvCxnSpPr>
            <a:endCxn id="7" idx="1"/>
          </p:cNvCxnSpPr>
          <p:nvPr/>
        </p:nvCxnSpPr>
        <p:spPr>
          <a:xfrm>
            <a:off x="2244090" y="2588895"/>
            <a:ext cx="651510" cy="3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  <p:bldP spid="8" grpId="0" bldLvl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128" y="381263"/>
            <a:ext cx="8847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1067435"/>
            <a:ext cx="1891030" cy="107188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tint val="62000"/>
                        <a:satMod val="180000"/>
                      </a:schemeClr>
                    </a:gs>
                    <a:gs pos="65000">
                      <a:schemeClr val="accent6">
                        <a:tint val="32000"/>
                        <a:satMod val="250000"/>
                      </a:schemeClr>
                    </a:gs>
                    <a:gs pos="100000">
                      <a:schemeClr val="accent6">
                        <a:tint val="23000"/>
                        <a:satMod val="30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SỐNG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62600" y="1067435"/>
            <a:ext cx="2380615" cy="110236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tint val="62000"/>
                        <a:satMod val="180000"/>
                      </a:schemeClr>
                    </a:gs>
                    <a:gs pos="65000">
                      <a:schemeClr val="accent6">
                        <a:tint val="32000"/>
                        <a:satMod val="250000"/>
                      </a:schemeClr>
                    </a:gs>
                    <a:gs pos="100000">
                      <a:schemeClr val="accent6">
                        <a:tint val="23000"/>
                        <a:satMod val="30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KHÔNG SỐNG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43400" y="2057400"/>
            <a:ext cx="0" cy="472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Viết tiếng Anh miêu tả con vật mà bạn yêu thích. - CÂU CHUYỆN TÌNH TÔI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87600"/>
            <a:ext cx="2214880" cy="22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iểm danh 5 yếu tố chính quyết định chiều cao ở con người • Hello Bac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005" y="4664075"/>
            <a:ext cx="1850390" cy="21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ơ thấy sách vở có ý nghĩa gì, mơ thấy mất sách vở đánh lô đề con gì? (Số  đề) - Tom Boon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455" y="2355215"/>
            <a:ext cx="2252980" cy="253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iển Cổ Thạch Sỏi Đá Bờ - Ảnh miễn phí trên Pixabay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70" y="2312035"/>
            <a:ext cx="2281555" cy="253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ách trồng và chăm sóc cây cà chua - nextfarm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386965"/>
            <a:ext cx="2026920" cy="232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hú Yên Online - Biểu tượng con gà trong văn hóa thế giớ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" y="4664075"/>
            <a:ext cx="204851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Shap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4800600"/>
            <a:ext cx="4397375" cy="19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328" y="457463"/>
            <a:ext cx="88474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i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89" y="1902189"/>
            <a:ext cx="1763486" cy="4800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14489" y="2972073"/>
            <a:ext cx="1763486" cy="480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4489" y="4267291"/>
            <a:ext cx="1763486" cy="4800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4489" y="5105310"/>
            <a:ext cx="1763486" cy="4800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2382520"/>
            <a:ext cx="1544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 flipH="1">
            <a:off x="3657600" y="1500505"/>
            <a:ext cx="3423285" cy="889000"/>
          </a:xfrm>
          <a:prstGeom prst="cloudCallout">
            <a:avLst>
              <a:gd name="adj1" fmla="val 77641"/>
              <a:gd name="adj2" fmla="val 1035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Cây cỏ,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endParaRPr lang="vi-VN" sz="2400" dirty="0">
              <a:solidFill>
                <a:srgbClr val="0000FF"/>
              </a:solidFill>
            </a:endParaRPr>
          </a:p>
        </p:txBody>
      </p:sp>
      <p:sp>
        <p:nvSpPr>
          <p:cNvPr id="3" name="Cloud Callout 2"/>
          <p:cNvSpPr/>
          <p:nvPr/>
        </p:nvSpPr>
        <p:spPr>
          <a:xfrm flipH="1">
            <a:off x="3657600" y="2590800"/>
            <a:ext cx="3783965" cy="889000"/>
          </a:xfrm>
          <a:prstGeom prst="cloudCallout">
            <a:avLst>
              <a:gd name="adj1" fmla="val 77641"/>
              <a:gd name="adj2" fmla="val 1035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áo, xe đạp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endParaRPr lang="vi-VN" sz="2400" dirty="0">
              <a:solidFill>
                <a:srgbClr val="0000FF"/>
              </a:solidFill>
            </a:endParaRPr>
          </a:p>
        </p:txBody>
      </p:sp>
      <p:sp>
        <p:nvSpPr>
          <p:cNvPr id="15" name="Cloud Callout 14"/>
          <p:cNvSpPr/>
          <p:nvPr/>
        </p:nvSpPr>
        <p:spPr>
          <a:xfrm flipH="1">
            <a:off x="3581400" y="3810000"/>
            <a:ext cx="3423285" cy="889000"/>
          </a:xfrm>
          <a:prstGeom prst="cloudCallout">
            <a:avLst>
              <a:gd name="adj1" fmla="val 77641"/>
              <a:gd name="adj2" fmla="val 1035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Cây cỏ,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endParaRPr lang="vi-VN" sz="2400" dirty="0">
              <a:solidFill>
                <a:srgbClr val="0000FF"/>
              </a:solidFill>
            </a:endParaRPr>
          </a:p>
        </p:txBody>
      </p:sp>
      <p:sp>
        <p:nvSpPr>
          <p:cNvPr id="16" name="Cloud Callout 15"/>
          <p:cNvSpPr/>
          <p:nvPr/>
        </p:nvSpPr>
        <p:spPr>
          <a:xfrm flipH="1">
            <a:off x="3810000" y="4800600"/>
            <a:ext cx="3783965" cy="889000"/>
          </a:xfrm>
          <a:prstGeom prst="cloudCallout">
            <a:avLst>
              <a:gd name="adj1" fmla="val 77641"/>
              <a:gd name="adj2" fmla="val 1035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áo, xe đạp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endParaRPr lang="vi-VN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bldLvl="0" animBg="1"/>
      <p:bldP spid="3" grpId="0" bldLvl="0" animBg="1"/>
      <p:bldP spid="15" grpId="0" bldLvl="0" animBg="1"/>
      <p:bldP spid="16" grpId="0" bldLvl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2060</Words>
  <Application>Microsoft Office PowerPoint</Application>
  <PresentationFormat>On-screen Show (4:3)</PresentationFormat>
  <Paragraphs>336</Paragraphs>
  <Slides>36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Lato Black</vt:lpstr>
      <vt:lpstr>Lucida Sans Unicode</vt:lpstr>
      <vt:lpstr>Symbol</vt:lpstr>
      <vt:lpstr>Times New Roman</vt:lpstr>
      <vt:lpstr>Verdana</vt:lpstr>
      <vt:lpstr>Wingdings</vt:lpstr>
      <vt:lpstr>Wingdings 2</vt:lpstr>
      <vt:lpstr>Wingdings 3</vt:lpstr>
      <vt:lpstr>Concourse</vt:lpstr>
      <vt:lpstr>KHOA HỌC TỰ NHIÊN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** Sơ đồ tóm tắt quá trình chuyển thể của chất.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</dc:creator>
  <cp:lastModifiedBy>Home</cp:lastModifiedBy>
  <cp:revision>211</cp:revision>
  <dcterms:created xsi:type="dcterms:W3CDTF">2021-01-04T19:04:00Z</dcterms:created>
  <dcterms:modified xsi:type="dcterms:W3CDTF">2022-08-02T05:13:03Z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7EF0AFBC86EE4F2C920CD91AAD86E262</vt:lpwstr>
  </property>
</Properties>
</file>