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91" r:id="rId2"/>
    <p:sldId id="290" r:id="rId3"/>
    <p:sldId id="256" r:id="rId4"/>
    <p:sldId id="265" r:id="rId5"/>
    <p:sldId id="258" r:id="rId6"/>
    <p:sldId id="272" r:id="rId7"/>
    <p:sldId id="273" r:id="rId8"/>
    <p:sldId id="277" r:id="rId9"/>
    <p:sldId id="259" r:id="rId10"/>
    <p:sldId id="278" r:id="rId11"/>
    <p:sldId id="279" r:id="rId12"/>
    <p:sldId id="280" r:id="rId13"/>
    <p:sldId id="281" r:id="rId14"/>
    <p:sldId id="274" r:id="rId15"/>
    <p:sldId id="275" r:id="rId16"/>
    <p:sldId id="282" r:id="rId17"/>
    <p:sldId id="276" r:id="rId18"/>
    <p:sldId id="270" r:id="rId19"/>
    <p:sldId id="261" r:id="rId20"/>
    <p:sldId id="283" r:id="rId21"/>
    <p:sldId id="284" r:id="rId22"/>
    <p:sldId id="285" r:id="rId23"/>
    <p:sldId id="286" r:id="rId24"/>
    <p:sldId id="289" r:id="rId25"/>
    <p:sldId id="271" r:id="rId26"/>
    <p:sldId id="262" r:id="rId27"/>
    <p:sldId id="288" r:id="rId28"/>
    <p:sldId id="263" r:id="rId29"/>
    <p:sldId id="269" r:id="rId30"/>
  </p:sldIdLst>
  <p:sldSz cx="18288000" cy="10287000"/>
  <p:notesSz cx="6858000" cy="9144000"/>
  <p:embeddedFontLst>
    <p:embeddedFont>
      <p:font typeface="宋体" panose="02010600030101010101" pitchFamily="2" charset="-122"/>
      <p:regular r:id="rId32"/>
    </p:embeddedFont>
    <p:embeddedFont>
      <p:font typeface="宋体" panose="02010600030101010101" pitchFamily="2" charset="-122"/>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5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E9DF8-59BA-4C2B-93E6-1665F133C8F3}"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2A486-EE1C-4848-AF4F-83669CF43709}" type="slidenum">
              <a:rPr lang="en-US" smtClean="0"/>
              <a:t>‹#›</a:t>
            </a:fld>
            <a:endParaRPr lang="en-US"/>
          </a:p>
        </p:txBody>
      </p:sp>
    </p:spTree>
    <p:extLst>
      <p:ext uri="{BB962C8B-B14F-4D97-AF65-F5344CB8AC3E}">
        <p14:creationId xmlns:p14="http://schemas.microsoft.com/office/powerpoint/2010/main" val="268129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396906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2.svg"/><Relationship Id="rId7" Type="http://schemas.openxmlformats.org/officeDocument/2006/relationships/image" Target="../media/image42.svg"/><Relationship Id="rId12"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25.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2.svg"/><Relationship Id="rId7" Type="http://schemas.openxmlformats.org/officeDocument/2006/relationships/image" Target="../media/image42.svg"/><Relationship Id="rId12"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25.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2.svg"/><Relationship Id="rId7" Type="http://schemas.openxmlformats.org/officeDocument/2006/relationships/image" Target="../media/image42.svg"/><Relationship Id="rId12"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25.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2.svg"/><Relationship Id="rId7" Type="http://schemas.openxmlformats.org/officeDocument/2006/relationships/image" Target="../media/image42.svg"/><Relationship Id="rId12"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25.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50.svg"/><Relationship Id="rId17" Type="http://schemas.openxmlformats.org/officeDocument/2006/relationships/image" Target="../media/image14.png"/><Relationship Id="rId2" Type="http://schemas.openxmlformats.org/officeDocument/2006/relationships/image" Target="../media/image21.png"/><Relationship Id="rId16" Type="http://schemas.openxmlformats.org/officeDocument/2006/relationships/image" Target="../media/image42.sv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88.svg"/><Relationship Id="rId15" Type="http://schemas.openxmlformats.org/officeDocument/2006/relationships/image" Target="../media/image27.png"/><Relationship Id="rId10" Type="http://schemas.openxmlformats.org/officeDocument/2006/relationships/image" Target="../media/image26.svg"/><Relationship Id="rId4" Type="http://schemas.openxmlformats.org/officeDocument/2006/relationships/image" Target="../media/image22.png"/><Relationship Id="rId1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svg"/><Relationship Id="rId3" Type="http://schemas.openxmlformats.org/officeDocument/2006/relationships/image" Target="../media/image56.svg"/><Relationship Id="rId7" Type="http://schemas.openxmlformats.org/officeDocument/2006/relationships/image" Target="../media/image22.sv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0.svg"/><Relationship Id="rId5" Type="http://schemas.openxmlformats.org/officeDocument/2006/relationships/image" Target="../media/image30.svg"/><Relationship Id="rId15" Type="http://schemas.openxmlformats.org/officeDocument/2006/relationships/image" Target="../media/image14.svg"/><Relationship Id="rId19" Type="http://schemas.openxmlformats.org/officeDocument/2006/relationships/image" Target="../media/image66.svg"/><Relationship Id="rId4" Type="http://schemas.openxmlformats.org/officeDocument/2006/relationships/image" Target="../media/image29.pn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5.png"/><Relationship Id="rId3" Type="http://schemas.openxmlformats.org/officeDocument/2006/relationships/image" Target="../media/image72.svg"/><Relationship Id="rId7" Type="http://schemas.openxmlformats.org/officeDocument/2006/relationships/image" Target="../media/image74.svg"/><Relationship Id="rId1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svg"/><Relationship Id="rId10" Type="http://schemas.openxmlformats.org/officeDocument/2006/relationships/image" Target="../media/image14.png"/><Relationship Id="rId19" Type="http://schemas.openxmlformats.org/officeDocument/2006/relationships/image" Target="../media/image82.sv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svg"/><Relationship Id="rId3" Type="http://schemas.openxmlformats.org/officeDocument/2006/relationships/image" Target="../media/image56.svg"/><Relationship Id="rId7" Type="http://schemas.openxmlformats.org/officeDocument/2006/relationships/image" Target="../media/image22.sv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0.svg"/><Relationship Id="rId5" Type="http://schemas.openxmlformats.org/officeDocument/2006/relationships/image" Target="../media/image30.svg"/><Relationship Id="rId15" Type="http://schemas.openxmlformats.org/officeDocument/2006/relationships/image" Target="../media/image14.svg"/><Relationship Id="rId19" Type="http://schemas.openxmlformats.org/officeDocument/2006/relationships/image" Target="../media/image66.svg"/><Relationship Id="rId4" Type="http://schemas.openxmlformats.org/officeDocument/2006/relationships/image" Target="../media/image29.png"/><Relationship Id="rId1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svg"/><Relationship Id="rId3" Type="http://schemas.openxmlformats.org/officeDocument/2006/relationships/image" Target="../media/image56.svg"/><Relationship Id="rId7" Type="http://schemas.openxmlformats.org/officeDocument/2006/relationships/image" Target="../media/image22.sv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0.svg"/><Relationship Id="rId5" Type="http://schemas.openxmlformats.org/officeDocument/2006/relationships/image" Target="../media/image30.svg"/><Relationship Id="rId15" Type="http://schemas.openxmlformats.org/officeDocument/2006/relationships/image" Target="../media/image14.svg"/><Relationship Id="rId19" Type="http://schemas.openxmlformats.org/officeDocument/2006/relationships/image" Target="../media/image66.svg"/><Relationship Id="rId4" Type="http://schemas.openxmlformats.org/officeDocument/2006/relationships/image" Target="../media/image29.png"/><Relationship Id="rId1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svg"/><Relationship Id="rId3" Type="http://schemas.openxmlformats.org/officeDocument/2006/relationships/image" Target="../media/image56.svg"/><Relationship Id="rId7" Type="http://schemas.openxmlformats.org/officeDocument/2006/relationships/image" Target="../media/image22.sv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0.svg"/><Relationship Id="rId5" Type="http://schemas.openxmlformats.org/officeDocument/2006/relationships/image" Target="../media/image30.svg"/><Relationship Id="rId15" Type="http://schemas.openxmlformats.org/officeDocument/2006/relationships/image" Target="../media/image14.svg"/><Relationship Id="rId19" Type="http://schemas.openxmlformats.org/officeDocument/2006/relationships/image" Target="../media/image66.svg"/><Relationship Id="rId4" Type="http://schemas.openxmlformats.org/officeDocument/2006/relationships/image" Target="../media/image29.png"/><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svg"/><Relationship Id="rId3" Type="http://schemas.openxmlformats.org/officeDocument/2006/relationships/image" Target="../media/image56.svg"/><Relationship Id="rId7" Type="http://schemas.openxmlformats.org/officeDocument/2006/relationships/image" Target="../media/image22.sv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0.svg"/><Relationship Id="rId5" Type="http://schemas.openxmlformats.org/officeDocument/2006/relationships/image" Target="../media/image30.svg"/><Relationship Id="rId15" Type="http://schemas.openxmlformats.org/officeDocument/2006/relationships/image" Target="../media/image14.svg"/><Relationship Id="rId19" Type="http://schemas.openxmlformats.org/officeDocument/2006/relationships/image" Target="../media/image66.svg"/><Relationship Id="rId4" Type="http://schemas.openxmlformats.org/officeDocument/2006/relationships/image" Target="../media/image29.png"/><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svg"/><Relationship Id="rId3" Type="http://schemas.openxmlformats.org/officeDocument/2006/relationships/image" Target="../media/image56.svg"/><Relationship Id="rId7" Type="http://schemas.openxmlformats.org/officeDocument/2006/relationships/image" Target="../media/image22.sv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0.svg"/><Relationship Id="rId5" Type="http://schemas.openxmlformats.org/officeDocument/2006/relationships/image" Target="../media/image30.svg"/><Relationship Id="rId15" Type="http://schemas.openxmlformats.org/officeDocument/2006/relationships/image" Target="../media/image14.svg"/><Relationship Id="rId19" Type="http://schemas.openxmlformats.org/officeDocument/2006/relationships/image" Target="../media/image66.svg"/><Relationship Id="rId4" Type="http://schemas.openxmlformats.org/officeDocument/2006/relationships/image" Target="../media/image29.pn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50.svg"/><Relationship Id="rId17" Type="http://schemas.openxmlformats.org/officeDocument/2006/relationships/image" Target="../media/image14.png"/><Relationship Id="rId2" Type="http://schemas.openxmlformats.org/officeDocument/2006/relationships/image" Target="../media/image21.png"/><Relationship Id="rId16" Type="http://schemas.openxmlformats.org/officeDocument/2006/relationships/image" Target="../media/image42.sv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88.svg"/><Relationship Id="rId15" Type="http://schemas.openxmlformats.org/officeDocument/2006/relationships/image" Target="../media/image27.png"/><Relationship Id="rId10" Type="http://schemas.openxmlformats.org/officeDocument/2006/relationships/image" Target="../media/image26.svg"/><Relationship Id="rId4" Type="http://schemas.openxmlformats.org/officeDocument/2006/relationships/image" Target="../media/image22.png"/><Relationship Id="rId14"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70.svg"/><Relationship Id="rId12"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6.svg"/><Relationship Id="rId5" Type="http://schemas.openxmlformats.org/officeDocument/2006/relationships/image" Target="../media/image68.svg"/><Relationship Id="rId10" Type="http://schemas.openxmlformats.org/officeDocument/2006/relationships/image" Target="../media/image13.png"/><Relationship Id="rId9"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70.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6.svg"/><Relationship Id="rId5" Type="http://schemas.openxmlformats.org/officeDocument/2006/relationships/image" Target="../media/image68.svg"/><Relationship Id="rId10" Type="http://schemas.openxmlformats.org/officeDocument/2006/relationships/image" Target="../media/image13.png"/><Relationship Id="rId9"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5.png"/><Relationship Id="rId3" Type="http://schemas.openxmlformats.org/officeDocument/2006/relationships/image" Target="../media/image72.svg"/><Relationship Id="rId7" Type="http://schemas.openxmlformats.org/officeDocument/2006/relationships/image" Target="../media/image74.svg"/><Relationship Id="rId1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svg"/><Relationship Id="rId10" Type="http://schemas.openxmlformats.org/officeDocument/2006/relationships/image" Target="../media/image14.png"/><Relationship Id="rId19" Type="http://schemas.openxmlformats.org/officeDocument/2006/relationships/image" Target="../media/image82.svg"/><Relationship Id="rId4" Type="http://schemas.openxmlformats.org/officeDocument/2006/relationships/image" Target="../media/image11.png"/><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3.svg"/><Relationship Id="rId7" Type="http://schemas.openxmlformats.org/officeDocument/2006/relationships/image" Target="../media/image2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05.svg"/><Relationship Id="rId5" Type="http://schemas.openxmlformats.org/officeDocument/2006/relationships/image" Target="../media/image4.svg"/><Relationship Id="rId10" Type="http://schemas.openxmlformats.org/officeDocument/2006/relationships/image" Target="../media/image46.png"/><Relationship Id="rId4" Type="http://schemas.openxmlformats.org/officeDocument/2006/relationships/image" Target="../media/image17.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0.png"/><Relationship Id="rId17" Type="http://schemas.openxmlformats.org/officeDocument/2006/relationships/image" Target="../media/image16.svg"/><Relationship Id="rId2" Type="http://schemas.openxmlformats.org/officeDocument/2006/relationships/image" Target="../media/image16.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8.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50.svg"/><Relationship Id="rId17" Type="http://schemas.openxmlformats.org/officeDocument/2006/relationships/image" Target="../media/image14.png"/><Relationship Id="rId2" Type="http://schemas.openxmlformats.org/officeDocument/2006/relationships/image" Target="../media/image21.png"/><Relationship Id="rId16" Type="http://schemas.openxmlformats.org/officeDocument/2006/relationships/image" Target="../media/image42.sv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88.svg"/><Relationship Id="rId15" Type="http://schemas.openxmlformats.org/officeDocument/2006/relationships/image" Target="../media/image27.png"/><Relationship Id="rId10" Type="http://schemas.openxmlformats.org/officeDocument/2006/relationships/image" Target="../media/image26.svg"/><Relationship Id="rId4" Type="http://schemas.openxmlformats.org/officeDocument/2006/relationships/image" Target="../media/image22.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18" Type="http://schemas.openxmlformats.org/officeDocument/2006/relationships/image" Target="../media/image26.png"/><Relationship Id="rId3" Type="http://schemas.openxmlformats.org/officeDocument/2006/relationships/image" Target="../media/image26.svg"/><Relationship Id="rId21" Type="http://schemas.openxmlformats.org/officeDocument/2006/relationships/image" Target="../media/image42.svg"/><Relationship Id="rId7" Type="http://schemas.openxmlformats.org/officeDocument/2006/relationships/image" Target="../media/image30.svg"/><Relationship Id="rId17" Type="http://schemas.openxmlformats.org/officeDocument/2006/relationships/image" Target="../media/image38.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5" Type="http://schemas.openxmlformats.org/officeDocument/2006/relationships/image" Target="../media/image14.svg"/><Relationship Id="rId19" Type="http://schemas.openxmlformats.org/officeDocument/2006/relationships/image" Target="../media/image40.svg"/><Relationship Id="rId4" Type="http://schemas.openxmlformats.org/officeDocument/2006/relationships/image" Target="../media/image28.png"/><Relationship Id="rId14" Type="http://schemas.openxmlformats.org/officeDocument/2006/relationships/image" Target="../media/image14.png"/><Relationship Id="rId22"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2.svg"/><Relationship Id="rId7" Type="http://schemas.openxmlformats.org/officeDocument/2006/relationships/image" Target="../media/image42.svg"/><Relationship Id="rId12"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25.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2"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4"/>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6"/>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4" y="7960875"/>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5" y="328641"/>
            <a:ext cx="1494176" cy="982413"/>
          </a:xfrm>
          <a:prstGeom prst="rect">
            <a:avLst/>
          </a:prstGeom>
        </p:spPr>
      </p:pic>
      <p:grpSp>
        <p:nvGrpSpPr>
          <p:cNvPr id="40" name="组合 39"/>
          <p:cNvGrpSpPr/>
          <p:nvPr/>
        </p:nvGrpSpPr>
        <p:grpSpPr>
          <a:xfrm>
            <a:off x="338729" y="2"/>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8" y="8486028"/>
            <a:ext cx="1104015" cy="1140297"/>
          </a:xfrm>
          <a:prstGeom prst="rect">
            <a:avLst/>
          </a:prstGeom>
        </p:spPr>
      </p:pic>
      <p:sp>
        <p:nvSpPr>
          <p:cNvPr id="56" name="文本框 55"/>
          <p:cNvSpPr txBox="1"/>
          <p:nvPr/>
        </p:nvSpPr>
        <p:spPr>
          <a:xfrm>
            <a:off x="14608064"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4"/>
            <a:ext cx="3719373" cy="2181555"/>
          </a:xfrm>
          <a:prstGeom prst="rect">
            <a:avLst/>
          </a:prstGeom>
        </p:spPr>
      </p:pic>
      <p:pic>
        <p:nvPicPr>
          <p:cNvPr id="19" name="Picture 18"/>
          <p:cNvPicPr>
            <a:picLocks noChangeAspect="1"/>
          </p:cNvPicPr>
          <p:nvPr/>
        </p:nvPicPr>
        <p:blipFill>
          <a:blip r:embed="rId11"/>
          <a:stretch>
            <a:fillRect/>
          </a:stretch>
        </p:blipFill>
        <p:spPr>
          <a:xfrm>
            <a:off x="29033" y="-58280"/>
            <a:ext cx="18401949" cy="10287000"/>
          </a:xfrm>
          <a:prstGeom prst="rect">
            <a:avLst/>
          </a:prstGeom>
        </p:spPr>
      </p:pic>
      <p:sp>
        <p:nvSpPr>
          <p:cNvPr id="24"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2492629" y="5647379"/>
            <a:ext cx="13474760" cy="2462219"/>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12194F18-3669-448D-AE27-0A9DD4ED74E4}"/>
              </a:ext>
            </a:extLst>
          </p:cNvPr>
          <p:cNvSpPr txBox="1"/>
          <p:nvPr/>
        </p:nvSpPr>
        <p:spPr>
          <a:xfrm>
            <a:off x="4670325" y="8221020"/>
            <a:ext cx="9372864" cy="1477328"/>
          </a:xfrm>
          <a:prstGeom prst="rect">
            <a:avLst/>
          </a:prstGeom>
          <a:noFill/>
        </p:spPr>
        <p:txBody>
          <a:bodyPr wrap="square" rtlCol="0">
            <a:spAutoFit/>
          </a:bodyPr>
          <a:lstStyle/>
          <a:p>
            <a:pPr algn="ctr"/>
            <a:r>
              <a:rPr lang="en-US" sz="9000" b="1">
                <a:solidFill>
                  <a:srgbClr val="FFFF00"/>
                </a:solidFill>
                <a:latin typeface="Times New Roman" panose="02020603050405020304" pitchFamily="18" charset="0"/>
                <a:cs typeface="Times New Roman" panose="02020603050405020304" pitchFamily="18" charset="0"/>
              </a:rPr>
              <a:t>TỔ</a:t>
            </a:r>
            <a:r>
              <a:rPr lang="en-US" sz="9000" b="1" dirty="0">
                <a:solidFill>
                  <a:srgbClr val="FFFF00"/>
                </a:solidFill>
                <a:latin typeface="Times New Roman" panose="02020603050405020304" pitchFamily="18" charset="0"/>
                <a:cs typeface="Times New Roman" panose="02020603050405020304" pitchFamily="18" charset="0"/>
              </a:rPr>
              <a:t>: </a:t>
            </a:r>
            <a:r>
              <a:rPr lang="en-US" sz="9000" b="1">
                <a:solidFill>
                  <a:srgbClr val="FFFF00"/>
                </a:solidFill>
                <a:latin typeface="Times New Roman" panose="02020603050405020304" pitchFamily="18" charset="0"/>
                <a:cs typeface="Times New Roman" panose="02020603050405020304" pitchFamily="18" charset="0"/>
              </a:rPr>
              <a:t>NGỮ VĂN</a:t>
            </a:r>
            <a:endParaRPr lang="en-US" sz="9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05367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41642" y="952500"/>
            <a:ext cx="14608376" cy="86106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57995" y="7858197"/>
            <a:ext cx="3309913" cy="2110069"/>
          </a:xfrm>
          <a:prstGeom prst="rect">
            <a:avLst/>
          </a:prstGeom>
        </p:spPr>
      </p:pic>
      <p:sp>
        <p:nvSpPr>
          <p:cNvPr id="10" name="TextBox 10"/>
          <p:cNvSpPr txBox="1"/>
          <p:nvPr/>
        </p:nvSpPr>
        <p:spPr>
          <a:xfrm>
            <a:off x="7410867" y="1206162"/>
            <a:ext cx="3669926" cy="1128514"/>
          </a:xfrm>
          <a:prstGeom prst="rect">
            <a:avLst/>
          </a:prstGeom>
        </p:spPr>
        <p:txBody>
          <a:bodyPr wrap="square" lIns="0" tIns="0" rIns="0" bIns="0" rtlCol="0" anchor="t">
            <a:spAutoFit/>
          </a:bodyPr>
          <a:lstStyle/>
          <a:p>
            <a:pPr marL="0" lvl="0" indent="0" algn="ctr">
              <a:lnSpc>
                <a:spcPts val="8799"/>
              </a:lnSpc>
              <a:spcBef>
                <a:spcPct val="0"/>
              </a:spcBef>
            </a:pPr>
            <a:r>
              <a:rPr lang="en-US" sz="5600" b="1" dirty="0" smtClean="0">
                <a:solidFill>
                  <a:srgbClr val="2E2562"/>
                </a:solidFill>
                <a:latin typeface="Arial" panose="020B0604020202020204" pitchFamily="34" charset="0"/>
                <a:cs typeface="Arial" panose="020B0604020202020204" pitchFamily="34" charset="0"/>
              </a:rPr>
              <a:t>THÂN BÀI</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12159"/>
          <a:stretch>
            <a:fillRect/>
          </a:stretch>
        </p:blipFill>
        <p:spPr>
          <a:xfrm>
            <a:off x="-571444" y="5402254"/>
            <a:ext cx="3509062" cy="4857607"/>
          </a:xfrm>
          <a:prstGeom prst="rect">
            <a:avLst/>
          </a:prstGeom>
        </p:spPr>
      </p:pic>
      <p:sp>
        <p:nvSpPr>
          <p:cNvPr id="13" name="Rectangle 12"/>
          <p:cNvSpPr/>
          <p:nvPr/>
        </p:nvSpPr>
        <p:spPr>
          <a:xfrm>
            <a:off x="2921069" y="2391680"/>
            <a:ext cx="12928531" cy="5909310"/>
          </a:xfrm>
          <a:prstGeom prst="rect">
            <a:avLst/>
          </a:prstGeom>
        </p:spPr>
        <p:txBody>
          <a:bodyPr wrap="square">
            <a:spAutoFit/>
          </a:bodyPr>
          <a:lstStyle/>
          <a:p>
            <a:pPr algn="just">
              <a:lnSpc>
                <a:spcPct val="150000"/>
              </a:lnSpc>
            </a:pPr>
            <a:r>
              <a:rPr lang="vi-VN" sz="4200" b="1" dirty="0" smtClean="0">
                <a:ea typeface="Times New Roman" panose="02020603050405020304" pitchFamily="18" charset="0"/>
              </a:rPr>
              <a:t>a.	Ý kiến 1: Học từ thầy là quan trọng</a:t>
            </a:r>
          </a:p>
          <a:p>
            <a:pPr algn="just">
              <a:lnSpc>
                <a:spcPct val="150000"/>
              </a:lnSpc>
            </a:pPr>
            <a:r>
              <a:rPr lang="vi-VN" sz="4200" dirty="0" smtClean="0">
                <a:ea typeface="Times New Roman" panose="02020603050405020304" pitchFamily="18" charset="0"/>
              </a:rPr>
              <a:t>– Lí lẽ: Mỗi người trong đời, nếu không có một người thầy hiểu biết, giàu kinh nghiệm truyền thụ, dìu dắt thì khó làm nên một việc gì xứng đáng, dù đó là nghề nông, nghề rèn, nghề chạm khắc, hoặc nghiên cứu khoa học.</a:t>
            </a:r>
            <a:endParaRPr lang="vi-VN" sz="4200" dirty="0">
              <a:ea typeface="Times New Roman" panose="02020603050405020304" pitchFamily="18" charset="0"/>
            </a:endParaRPr>
          </a:p>
        </p:txBody>
      </p:sp>
    </p:spTree>
    <p:extLst>
      <p:ext uri="{BB962C8B-B14F-4D97-AF65-F5344CB8AC3E}">
        <p14:creationId xmlns:p14="http://schemas.microsoft.com/office/powerpoint/2010/main" val="404149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p:cTn id="18"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41642" y="952500"/>
            <a:ext cx="14608376" cy="86106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57995" y="7858197"/>
            <a:ext cx="3309913" cy="2110069"/>
          </a:xfrm>
          <a:prstGeom prst="rect">
            <a:avLst/>
          </a:prstGeom>
        </p:spPr>
      </p:pic>
      <p:sp>
        <p:nvSpPr>
          <p:cNvPr id="10" name="TextBox 10"/>
          <p:cNvSpPr txBox="1"/>
          <p:nvPr/>
        </p:nvSpPr>
        <p:spPr>
          <a:xfrm>
            <a:off x="7410867" y="1206162"/>
            <a:ext cx="3669926" cy="1128514"/>
          </a:xfrm>
          <a:prstGeom prst="rect">
            <a:avLst/>
          </a:prstGeom>
        </p:spPr>
        <p:txBody>
          <a:bodyPr wrap="square" lIns="0" tIns="0" rIns="0" bIns="0" rtlCol="0" anchor="t">
            <a:spAutoFit/>
          </a:bodyPr>
          <a:lstStyle/>
          <a:p>
            <a:pPr marL="0" lvl="0" indent="0" algn="ctr">
              <a:lnSpc>
                <a:spcPts val="8799"/>
              </a:lnSpc>
              <a:spcBef>
                <a:spcPct val="0"/>
              </a:spcBef>
            </a:pPr>
            <a:r>
              <a:rPr lang="en-US" sz="5600" b="1" dirty="0" smtClean="0">
                <a:solidFill>
                  <a:srgbClr val="2E2562"/>
                </a:solidFill>
                <a:latin typeface="Arial" panose="020B0604020202020204" pitchFamily="34" charset="0"/>
                <a:cs typeface="Arial" panose="020B0604020202020204" pitchFamily="34" charset="0"/>
              </a:rPr>
              <a:t>THÂN BÀI</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12159"/>
          <a:stretch>
            <a:fillRect/>
          </a:stretch>
        </p:blipFill>
        <p:spPr>
          <a:xfrm>
            <a:off x="-571444" y="5403803"/>
            <a:ext cx="3509062" cy="4857607"/>
          </a:xfrm>
          <a:prstGeom prst="rect">
            <a:avLst/>
          </a:prstGeom>
        </p:spPr>
      </p:pic>
      <p:sp>
        <p:nvSpPr>
          <p:cNvPr id="13" name="Rectangle 12"/>
          <p:cNvSpPr/>
          <p:nvPr/>
        </p:nvSpPr>
        <p:spPr>
          <a:xfrm>
            <a:off x="2921069" y="2391680"/>
            <a:ext cx="12928531" cy="4820037"/>
          </a:xfrm>
          <a:prstGeom prst="rect">
            <a:avLst/>
          </a:prstGeom>
        </p:spPr>
        <p:txBody>
          <a:bodyPr wrap="square">
            <a:spAutoFit/>
          </a:bodyPr>
          <a:lstStyle/>
          <a:p>
            <a:pPr algn="just">
              <a:lnSpc>
                <a:spcPct val="150000"/>
              </a:lnSpc>
            </a:pPr>
            <a:r>
              <a:rPr lang="vi-VN" sz="4200" b="1" dirty="0">
                <a:ea typeface="Times New Roman" panose="02020603050405020304" pitchFamily="18" charset="0"/>
              </a:rPr>
              <a:t>b. Ý kiến 2: Học từ bạn cũng rất cần thiết.</a:t>
            </a:r>
          </a:p>
          <a:p>
            <a:pPr algn="just">
              <a:lnSpc>
                <a:spcPct val="150000"/>
              </a:lnSpc>
            </a:pPr>
            <a:r>
              <a:rPr lang="vi-VN" sz="4200" dirty="0">
                <a:ea typeface="Times New Roman" panose="02020603050405020304" pitchFamily="18" charset="0"/>
              </a:rPr>
              <a:t>- Lí lẽ: Thói thường người ta chỉ nhận những đấng bề trên là thầy mà không nhận ra những người thầy trong những người bạn cùng lớp, cùng trang lứa, cùng nghề nghiệp của mình.</a:t>
            </a:r>
          </a:p>
        </p:txBody>
      </p:sp>
    </p:spTree>
    <p:extLst>
      <p:ext uri="{BB962C8B-B14F-4D97-AF65-F5344CB8AC3E}">
        <p14:creationId xmlns:p14="http://schemas.microsoft.com/office/powerpoint/2010/main" val="350566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41642" y="952500"/>
            <a:ext cx="14608376" cy="86106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57995" y="7858197"/>
            <a:ext cx="3309913" cy="2110069"/>
          </a:xfrm>
          <a:prstGeom prst="rect">
            <a:avLst/>
          </a:prstGeom>
        </p:spPr>
      </p:pic>
      <p:sp>
        <p:nvSpPr>
          <p:cNvPr id="10" name="TextBox 10"/>
          <p:cNvSpPr txBox="1"/>
          <p:nvPr/>
        </p:nvSpPr>
        <p:spPr>
          <a:xfrm>
            <a:off x="7410867" y="1206162"/>
            <a:ext cx="3669926" cy="1128514"/>
          </a:xfrm>
          <a:prstGeom prst="rect">
            <a:avLst/>
          </a:prstGeom>
        </p:spPr>
        <p:txBody>
          <a:bodyPr wrap="square" lIns="0" tIns="0" rIns="0" bIns="0" rtlCol="0" anchor="t">
            <a:spAutoFit/>
          </a:bodyPr>
          <a:lstStyle/>
          <a:p>
            <a:pPr marL="0" lvl="0" indent="0" algn="ctr">
              <a:lnSpc>
                <a:spcPts val="8799"/>
              </a:lnSpc>
              <a:spcBef>
                <a:spcPct val="0"/>
              </a:spcBef>
            </a:pPr>
            <a:r>
              <a:rPr lang="en-US" sz="5600" b="1" dirty="0" smtClean="0">
                <a:solidFill>
                  <a:srgbClr val="2E2562"/>
                </a:solidFill>
                <a:latin typeface="Arial" panose="020B0604020202020204" pitchFamily="34" charset="0"/>
                <a:cs typeface="Arial" panose="020B0604020202020204" pitchFamily="34" charset="0"/>
              </a:rPr>
              <a:t>THÂN BÀI</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12159"/>
          <a:stretch>
            <a:fillRect/>
          </a:stretch>
        </p:blipFill>
        <p:spPr>
          <a:xfrm>
            <a:off x="-457200" y="5411353"/>
            <a:ext cx="3509062" cy="4857607"/>
          </a:xfrm>
          <a:prstGeom prst="rect">
            <a:avLst/>
          </a:prstGeom>
        </p:spPr>
      </p:pic>
      <p:sp>
        <p:nvSpPr>
          <p:cNvPr id="13" name="Rectangle 12"/>
          <p:cNvSpPr/>
          <p:nvPr/>
        </p:nvSpPr>
        <p:spPr>
          <a:xfrm>
            <a:off x="2895600" y="2154201"/>
            <a:ext cx="12928531" cy="6759030"/>
          </a:xfrm>
          <a:prstGeom prst="rect">
            <a:avLst/>
          </a:prstGeom>
        </p:spPr>
        <p:txBody>
          <a:bodyPr wrap="square">
            <a:spAutoFit/>
          </a:bodyPr>
          <a:lstStyle/>
          <a:p>
            <a:pPr algn="just">
              <a:lnSpc>
                <a:spcPct val="150000"/>
              </a:lnSpc>
            </a:pPr>
            <a:r>
              <a:rPr lang="vi-VN" sz="4200" b="1" dirty="0">
                <a:ea typeface="Times New Roman" panose="02020603050405020304" pitchFamily="18" charset="0"/>
              </a:rPr>
              <a:t>- Dẫn chứng: </a:t>
            </a:r>
            <a:r>
              <a:rPr lang="vi-VN" sz="4200" dirty="0">
                <a:ea typeface="Times New Roman" panose="02020603050405020304" pitchFamily="18" charset="0"/>
              </a:rPr>
              <a:t>danh họa Lê-ô-rơ-đô Đa Vin-chi nổi tiếng thế giới nếu không có sự dẫn dắt của thầy Ve-rốc-chi-ô thì dù có tài năng thiêm bẩm cũng khó mà thành công.</a:t>
            </a:r>
          </a:p>
          <a:p>
            <a:pPr algn="just">
              <a:lnSpc>
                <a:spcPct val="150000"/>
              </a:lnSpc>
            </a:pPr>
            <a:r>
              <a:rPr lang="vi-VN" sz="4200" b="1" dirty="0">
                <a:ea typeface="Times New Roman" panose="02020603050405020304" pitchFamily="18" charset="0"/>
              </a:rPr>
              <a:t>- Bằng chứng: </a:t>
            </a:r>
            <a:r>
              <a:rPr lang="vi-VN" sz="4200" dirty="0">
                <a:ea typeface="Times New Roman" panose="02020603050405020304" pitchFamily="18" charset="0"/>
              </a:rPr>
              <a:t>đưa ra những lợi ích của việc học từ những người bạn cùng lớp, cùng trang lứa, cùng hứng thú, cùng tâm lí.</a:t>
            </a:r>
          </a:p>
        </p:txBody>
      </p:sp>
    </p:spTree>
    <p:extLst>
      <p:ext uri="{BB962C8B-B14F-4D97-AF65-F5344CB8AC3E}">
        <p14:creationId xmlns:p14="http://schemas.microsoft.com/office/powerpoint/2010/main" val="29363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41642" y="1857447"/>
            <a:ext cx="14608376" cy="68580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57995" y="7858197"/>
            <a:ext cx="3309913" cy="2110069"/>
          </a:xfrm>
          <a:prstGeom prst="rect">
            <a:avLst/>
          </a:prstGeom>
        </p:spPr>
      </p:pic>
      <p:sp>
        <p:nvSpPr>
          <p:cNvPr id="10" name="TextBox 10"/>
          <p:cNvSpPr txBox="1"/>
          <p:nvPr/>
        </p:nvSpPr>
        <p:spPr>
          <a:xfrm>
            <a:off x="7760074" y="2557786"/>
            <a:ext cx="2971512" cy="1009828"/>
          </a:xfrm>
          <a:prstGeom prst="rect">
            <a:avLst/>
          </a:prstGeom>
        </p:spPr>
        <p:txBody>
          <a:bodyPr wrap="square" lIns="0" tIns="0" rIns="0" bIns="0" rtlCol="0" anchor="t">
            <a:spAutoFit/>
          </a:bodyPr>
          <a:lstStyle/>
          <a:p>
            <a:pPr marL="0" lvl="0" indent="0" algn="ctr">
              <a:lnSpc>
                <a:spcPts val="8799"/>
              </a:lnSpc>
              <a:spcBef>
                <a:spcPct val="0"/>
              </a:spcBef>
            </a:pPr>
            <a:r>
              <a:rPr lang="en-US" sz="5600" b="1" dirty="0" smtClean="0">
                <a:solidFill>
                  <a:srgbClr val="2E2562"/>
                </a:solidFill>
                <a:latin typeface="Arial" panose="020B0604020202020204" pitchFamily="34" charset="0"/>
                <a:cs typeface="Arial" panose="020B0604020202020204" pitchFamily="34" charset="0"/>
              </a:rPr>
              <a:t>KẾT BÀI</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12159"/>
          <a:stretch>
            <a:fillRect/>
          </a:stretch>
        </p:blipFill>
        <p:spPr>
          <a:xfrm>
            <a:off x="374076" y="5429393"/>
            <a:ext cx="3509062" cy="4857607"/>
          </a:xfrm>
          <a:prstGeom prst="rect">
            <a:avLst/>
          </a:prstGeom>
        </p:spPr>
      </p:pic>
      <p:sp>
        <p:nvSpPr>
          <p:cNvPr id="13" name="Rectangle 12"/>
          <p:cNvSpPr/>
          <p:nvPr/>
        </p:nvSpPr>
        <p:spPr>
          <a:xfrm>
            <a:off x="2747516" y="3882486"/>
            <a:ext cx="12996627" cy="2031325"/>
          </a:xfrm>
          <a:prstGeom prst="rect">
            <a:avLst/>
          </a:prstGeom>
        </p:spPr>
        <p:txBody>
          <a:bodyPr wrap="square">
            <a:spAutoFit/>
          </a:bodyPr>
          <a:lstStyle/>
          <a:p>
            <a:pPr algn="just">
              <a:lnSpc>
                <a:spcPct val="150000"/>
              </a:lnSpc>
            </a:pPr>
            <a:r>
              <a:rPr lang="vi-VN" sz="4200" dirty="0">
                <a:ea typeface="Times New Roman" panose="02020603050405020304" pitchFamily="18" charset="0"/>
              </a:rPr>
              <a:t>Tác giả khẳng định hai câu tục ngữ bổ sung cho nhau, giúp cho nhận thức về việc học thêm toàn diện.</a:t>
            </a:r>
            <a:endParaRPr lang="en-US" sz="4200" dirty="0"/>
          </a:p>
        </p:txBody>
      </p:sp>
    </p:spTree>
    <p:extLst>
      <p:ext uri="{BB962C8B-B14F-4D97-AF65-F5344CB8AC3E}">
        <p14:creationId xmlns:p14="http://schemas.microsoft.com/office/powerpoint/2010/main" val="3171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1198390" y="1626749"/>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4782066" y="7555205"/>
            <a:ext cx="2055501" cy="3937691"/>
          </a:xfrm>
          <a:prstGeom prst="rect">
            <a:avLst/>
          </a:prstGeom>
        </p:spPr>
      </p:pic>
      <p:sp>
        <p:nvSpPr>
          <p:cNvPr id="23" name="TextBox 22"/>
          <p:cNvSpPr txBox="1"/>
          <p:nvPr/>
        </p:nvSpPr>
        <p:spPr>
          <a:xfrm>
            <a:off x="3048000" y="689570"/>
            <a:ext cx="12573000" cy="2171428"/>
          </a:xfrm>
          <a:prstGeom prst="rect">
            <a:avLst/>
          </a:prstGeom>
          <a:noFill/>
        </p:spPr>
        <p:txBody>
          <a:bodyPr wrap="square" rtlCol="0">
            <a:spAutoFi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Yêu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cầu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đối</a:t>
            </a:r>
            <a:r>
              <a:rPr lang="en-US" sz="4800" b="1" dirty="0" smtClean="0">
                <a:latin typeface="Arial" panose="020B0604020202020204" pitchFamily="34" charset="0"/>
                <a:cs typeface="Arial" panose="020B0604020202020204" pitchFamily="34" charset="0"/>
              </a:rPr>
              <a:t> với bài </a:t>
            </a:r>
            <a:r>
              <a:rPr lang="en-US" sz="4800" b="1" dirty="0" err="1" smtClean="0">
                <a:latin typeface="Arial" panose="020B0604020202020204" pitchFamily="34" charset="0"/>
                <a:cs typeface="Arial" panose="020B0604020202020204" pitchFamily="34" charset="0"/>
              </a:rPr>
              <a:t>trình</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bày</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kiến</a:t>
            </a:r>
            <a:r>
              <a:rPr lang="en-US" sz="4800" b="1" dirty="0" smtClean="0">
                <a:latin typeface="Arial" panose="020B0604020202020204" pitchFamily="34" charset="0"/>
                <a:cs typeface="Arial" panose="020B0604020202020204" pitchFamily="34" charset="0"/>
              </a:rPr>
              <a:t> về một </a:t>
            </a:r>
            <a:r>
              <a:rPr lang="en-US" sz="4800" b="1" dirty="0" err="1" smtClean="0">
                <a:latin typeface="Arial" panose="020B0604020202020204" pitchFamily="34" charset="0"/>
                <a:cs typeface="Arial" panose="020B0604020202020204" pitchFamily="34" charset="0"/>
              </a:rPr>
              <a:t>hiện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tượng</a:t>
            </a:r>
            <a:r>
              <a:rPr lang="en-US" sz="4800" b="1" dirty="0" smtClean="0">
                <a:latin typeface="Arial" panose="020B0604020202020204" pitchFamily="34" charset="0"/>
                <a:cs typeface="Arial" panose="020B0604020202020204" pitchFamily="34" charset="0"/>
              </a:rPr>
              <a:t> trong </a:t>
            </a:r>
            <a:r>
              <a:rPr lang="en-US" sz="4800" b="1" dirty="0" err="1" smtClean="0">
                <a:latin typeface="Arial" panose="020B0604020202020204" pitchFamily="34" charset="0"/>
                <a:cs typeface="Arial" panose="020B0604020202020204" pitchFamily="34" charset="0"/>
              </a:rPr>
              <a:t>đời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sống</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081368" y="3020241"/>
            <a:ext cx="13258800" cy="957506"/>
          </a:xfrm>
          <a:prstGeom prst="rect">
            <a:avLst/>
          </a:prstGeom>
        </p:spPr>
        <p:txBody>
          <a:bodyPr wrap="square">
            <a:spAutoFit/>
          </a:bodyPr>
          <a:lstStyle/>
          <a:p>
            <a:pPr algn="just">
              <a:lnSpc>
                <a:spcPct val="150000"/>
              </a:lnSpc>
            </a:pPr>
            <a:r>
              <a:rPr lang="vi-VN" sz="4200" dirty="0" smtClean="0">
                <a:solidFill>
                  <a:srgbClr val="000000"/>
                </a:solidFill>
                <a:ea typeface="Times New Roman" panose="02020603050405020304" pitchFamily="18" charset="0"/>
                <a:cs typeface="Times New Roman" panose="02020603050405020304" pitchFamily="18" charset="0"/>
              </a:rPr>
              <a:t>a</a:t>
            </a:r>
            <a:r>
              <a:rPr lang="vi-VN" sz="4200" dirty="0">
                <a:solidFill>
                  <a:srgbClr val="000000"/>
                </a:solidFill>
                <a:ea typeface="Times New Roman" panose="02020603050405020304" pitchFamily="18" charset="0"/>
                <a:cs typeface="Times New Roman" panose="02020603050405020304" pitchFamily="18" charset="0"/>
              </a:rPr>
              <a:t>.	Về hình thức, bố cục </a:t>
            </a:r>
            <a:r>
              <a:rPr lang="vi-VN" sz="4200" dirty="0" smtClean="0">
                <a:solidFill>
                  <a:srgbClr val="000000"/>
                </a:solidFill>
                <a:ea typeface="Times New Roman" panose="02020603050405020304" pitchFamily="18" charset="0"/>
                <a:cs typeface="Times New Roman" panose="02020603050405020304" pitchFamily="18" charset="0"/>
              </a:rPr>
              <a:t>c</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ầ</a:t>
            </a:r>
            <a:r>
              <a:rPr lang="vi-VN" sz="4200" dirty="0" smtClean="0">
                <a:solidFill>
                  <a:srgbClr val="000000"/>
                </a:solidFill>
                <a:ea typeface="Times New Roman" panose="02020603050405020304" pitchFamily="18" charset="0"/>
                <a:cs typeface="Times New Roman" panose="02020603050405020304" pitchFamily="18" charset="0"/>
              </a:rPr>
              <a:t>n </a:t>
            </a:r>
            <a:r>
              <a:rPr lang="vi-VN" sz="4200" dirty="0">
                <a:solidFill>
                  <a:srgbClr val="000000"/>
                </a:solidFill>
                <a:ea typeface="Times New Roman" panose="02020603050405020304" pitchFamily="18" charset="0"/>
                <a:cs typeface="Times New Roman" panose="02020603050405020304" pitchFamily="18" charset="0"/>
              </a:rPr>
              <a:t>có</a:t>
            </a:r>
            <a:r>
              <a:rPr lang="vi-VN" sz="4200" dirty="0" smtClean="0">
                <a:solidFill>
                  <a:srgbClr val="000000"/>
                </a:solidFill>
                <a:ea typeface="Times New Roman" panose="02020603050405020304" pitchFamily="18" charset="0"/>
                <a:cs typeface="Times New Roman" panose="02020603050405020304" pitchFamily="18" charset="0"/>
              </a:rPr>
              <a:t>:</a:t>
            </a:r>
            <a:endParaRPr lang="en-US" sz="4200" dirty="0">
              <a:effectLst/>
              <a:ea typeface="Times New Roman" panose="02020603050405020304" pitchFamily="18" charset="0"/>
              <a:cs typeface="Times New Roman" panose="02020603050405020304" pitchFamily="18" charset="0"/>
            </a:endParaRPr>
          </a:p>
        </p:txBody>
      </p:sp>
      <p:sp>
        <p:nvSpPr>
          <p:cNvPr id="7" name="Rounded Rectangle 6"/>
          <p:cNvSpPr/>
          <p:nvPr/>
        </p:nvSpPr>
        <p:spPr>
          <a:xfrm>
            <a:off x="4559937" y="5055553"/>
            <a:ext cx="2057400" cy="3593147"/>
          </a:xfrm>
          <a:prstGeom prst="roundRect">
            <a:avLst/>
          </a:prstGeom>
          <a:solidFill>
            <a:schemeClr val="accent4">
              <a:lumMod val="40000"/>
              <a:lumOff val="6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dirty="0" smtClean="0">
                <a:solidFill>
                  <a:srgbClr val="FF0000"/>
                </a:solidFill>
                <a:latin typeface="Arial" panose="020B0604020202020204" pitchFamily="34" charset="0"/>
                <a:cs typeface="Arial" panose="020B0604020202020204" pitchFamily="34" charset="0"/>
              </a:rPr>
              <a:t>BỐ CỤC</a:t>
            </a:r>
            <a:endParaRPr lang="en-US" sz="4200" b="1" dirty="0">
              <a:solidFill>
                <a:srgbClr val="FF0000"/>
              </a:solidFill>
              <a:latin typeface="Arial" panose="020B0604020202020204" pitchFamily="34" charset="0"/>
              <a:cs typeface="Arial" panose="020B0604020202020204" pitchFamily="34" charset="0"/>
            </a:endParaRPr>
          </a:p>
        </p:txBody>
      </p:sp>
      <p:sp>
        <p:nvSpPr>
          <p:cNvPr id="8" name="Rounded Rectangle 7"/>
          <p:cNvSpPr/>
          <p:nvPr/>
        </p:nvSpPr>
        <p:spPr>
          <a:xfrm>
            <a:off x="8044502" y="4400405"/>
            <a:ext cx="4343400" cy="13716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MỞ BÀI</a:t>
            </a:r>
            <a:endParaRPr lang="en-US" sz="3800" b="1"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8044502" y="6146601"/>
            <a:ext cx="4343400" cy="13716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THÂN BÀI</a:t>
            </a:r>
            <a:endParaRPr lang="en-US" sz="3800" b="1" dirty="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8044502" y="7886699"/>
            <a:ext cx="4343400" cy="13716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KẾT BÀI</a:t>
            </a:r>
            <a:endParaRPr lang="en-US" sz="3800" b="1" dirty="0">
              <a:solidFill>
                <a:schemeClr val="tx1"/>
              </a:solidFill>
              <a:latin typeface="Arial" panose="020B0604020202020204" pitchFamily="34" charset="0"/>
              <a:cs typeface="Arial" panose="020B0604020202020204" pitchFamily="34" charset="0"/>
            </a:endParaRPr>
          </a:p>
        </p:txBody>
      </p:sp>
      <p:cxnSp>
        <p:nvCxnSpPr>
          <p:cNvPr id="10" name="Straight Arrow Connector 9"/>
          <p:cNvCxnSpPr>
            <a:stCxn id="7" idx="3"/>
            <a:endCxn id="8" idx="1"/>
          </p:cNvCxnSpPr>
          <p:nvPr/>
        </p:nvCxnSpPr>
        <p:spPr>
          <a:xfrm flipV="1">
            <a:off x="6617337" y="5086205"/>
            <a:ext cx="1427165" cy="1765922"/>
          </a:xfrm>
          <a:prstGeom prst="straightConnector1">
            <a:avLst/>
          </a:prstGeom>
          <a:ln>
            <a:solidFill>
              <a:schemeClr val="accent4">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7" idx="3"/>
            <a:endCxn id="16" idx="1"/>
          </p:cNvCxnSpPr>
          <p:nvPr/>
        </p:nvCxnSpPr>
        <p:spPr>
          <a:xfrm flipV="1">
            <a:off x="6617337" y="6832401"/>
            <a:ext cx="1427165" cy="19726"/>
          </a:xfrm>
          <a:prstGeom prst="straightConnector1">
            <a:avLst/>
          </a:prstGeom>
          <a:ln>
            <a:solidFill>
              <a:schemeClr val="accent4">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7" idx="3"/>
            <a:endCxn id="17" idx="1"/>
          </p:cNvCxnSpPr>
          <p:nvPr/>
        </p:nvCxnSpPr>
        <p:spPr>
          <a:xfrm>
            <a:off x="6617337" y="6852127"/>
            <a:ext cx="1427165" cy="1720372"/>
          </a:xfrm>
          <a:prstGeom prst="straightConnector1">
            <a:avLst/>
          </a:prstGeom>
          <a:ln>
            <a:solidFill>
              <a:schemeClr val="accent4">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54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7" grpId="0" animBg="1"/>
      <p:bldP spid="8"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1198390" y="1626749"/>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4782066" y="7555205"/>
            <a:ext cx="2055501" cy="3937691"/>
          </a:xfrm>
          <a:prstGeom prst="rect">
            <a:avLst/>
          </a:prstGeom>
        </p:spPr>
      </p:pic>
      <p:sp>
        <p:nvSpPr>
          <p:cNvPr id="7" name="Rounded Rectangle 6"/>
          <p:cNvSpPr/>
          <p:nvPr/>
        </p:nvSpPr>
        <p:spPr>
          <a:xfrm>
            <a:off x="1230235" y="3163805"/>
            <a:ext cx="2057400" cy="3593147"/>
          </a:xfrm>
          <a:prstGeom prst="roundRect">
            <a:avLst/>
          </a:prstGeom>
          <a:solidFill>
            <a:schemeClr val="accent4">
              <a:lumMod val="40000"/>
              <a:lumOff val="6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dirty="0" smtClean="0">
                <a:solidFill>
                  <a:srgbClr val="FF0000"/>
                </a:solidFill>
                <a:latin typeface="Arial" panose="020B0604020202020204" pitchFamily="34" charset="0"/>
                <a:cs typeface="Arial" panose="020B0604020202020204" pitchFamily="34" charset="0"/>
              </a:rPr>
              <a:t>BỐ CỤC</a:t>
            </a:r>
            <a:endParaRPr lang="en-US" sz="4200" b="1" dirty="0">
              <a:solidFill>
                <a:srgbClr val="FF0000"/>
              </a:solidFill>
              <a:latin typeface="Arial" panose="020B0604020202020204" pitchFamily="34" charset="0"/>
              <a:cs typeface="Arial" panose="020B0604020202020204" pitchFamily="34" charset="0"/>
            </a:endParaRPr>
          </a:p>
        </p:txBody>
      </p:sp>
      <p:sp>
        <p:nvSpPr>
          <p:cNvPr id="8" name="Rounded Rectangle 7"/>
          <p:cNvSpPr/>
          <p:nvPr/>
        </p:nvSpPr>
        <p:spPr>
          <a:xfrm>
            <a:off x="4610729" y="544708"/>
            <a:ext cx="11148517" cy="2164082"/>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MỞ BÀI</a:t>
            </a:r>
          </a:p>
          <a:p>
            <a:pPr algn="ctr">
              <a:lnSpc>
                <a:spcPct val="150000"/>
              </a:lnSpc>
            </a:pPr>
            <a:r>
              <a:rPr lang="vi-VN" sz="3200" dirty="0">
                <a:solidFill>
                  <a:schemeClr val="tx1"/>
                </a:solidFill>
                <a:cs typeface="Arial" panose="020B0604020202020204" pitchFamily="34" charset="0"/>
              </a:rPr>
              <a:t>Giới thiệu được hiện tượng người viết quan tâm và thể hiện rõ ràng ý kiến của người viết về hiện tượng ấy.</a:t>
            </a:r>
            <a:endParaRPr lang="en-US" sz="3200" dirty="0">
              <a:solidFill>
                <a:schemeClr val="tx1"/>
              </a:solidFill>
              <a:latin typeface="Arial" panose="020B0604020202020204" pitchFamily="34" charset="0"/>
              <a:cs typeface="Arial" panose="020B0604020202020204" pitchFamily="34" charset="0"/>
            </a:endParaRPr>
          </a:p>
        </p:txBody>
      </p:sp>
      <p:cxnSp>
        <p:nvCxnSpPr>
          <p:cNvPr id="10" name="Straight Arrow Connector 9"/>
          <p:cNvCxnSpPr>
            <a:stCxn id="7" idx="3"/>
            <a:endCxn id="8" idx="1"/>
          </p:cNvCxnSpPr>
          <p:nvPr/>
        </p:nvCxnSpPr>
        <p:spPr>
          <a:xfrm flipV="1">
            <a:off x="3287635" y="1626749"/>
            <a:ext cx="1323094" cy="3333630"/>
          </a:xfrm>
          <a:prstGeom prst="straightConnector1">
            <a:avLst/>
          </a:prstGeom>
          <a:ln>
            <a:solidFill>
              <a:schemeClr val="accent4">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20" name="Rounded Rectangle 19"/>
          <p:cNvSpPr/>
          <p:nvPr/>
        </p:nvSpPr>
        <p:spPr>
          <a:xfrm>
            <a:off x="4610728" y="3182255"/>
            <a:ext cx="11148517" cy="3556248"/>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THÂN BÀI</a:t>
            </a:r>
          </a:p>
          <a:p>
            <a:pPr algn="just">
              <a:lnSpc>
                <a:spcPct val="150000"/>
              </a:lnSpc>
            </a:pPr>
            <a:r>
              <a:rPr lang="vi-VN" sz="3200" dirty="0">
                <a:solidFill>
                  <a:schemeClr val="tx1"/>
                </a:solidFill>
                <a:cs typeface="Arial" panose="020B0604020202020204" pitchFamily="34" charset="0"/>
              </a:rPr>
              <a:t>Đưa ra được ít nhất hai lí lẽ cụ thể đề lí giải cho ý kiến cùa người viết. Các lí lẽ được sắp xếp theo trình tự hợp lí. Người viết có thể sử dụng các từ ngữ để giúp người đọc nhận ra mạch lập luận.</a:t>
            </a:r>
            <a:endParaRPr lang="en-US" sz="32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4583432" y="7211968"/>
            <a:ext cx="11148517" cy="2385379"/>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KẾT BÀI</a:t>
            </a:r>
          </a:p>
          <a:p>
            <a:pPr algn="ctr">
              <a:lnSpc>
                <a:spcPct val="150000"/>
              </a:lnSpc>
            </a:pPr>
            <a:r>
              <a:rPr lang="vi-VN" sz="3200" dirty="0">
                <a:solidFill>
                  <a:schemeClr val="tx1"/>
                </a:solidFill>
                <a:cs typeface="Arial" panose="020B0604020202020204" pitchFamily="34" charset="0"/>
              </a:rPr>
              <a:t>Khẳng định lại vấn đề và đưa ra những đề xuất.</a:t>
            </a:r>
            <a:endParaRPr lang="en-US" sz="3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a:stCxn id="7" idx="3"/>
            <a:endCxn id="20" idx="1"/>
          </p:cNvCxnSpPr>
          <p:nvPr/>
        </p:nvCxnSpPr>
        <p:spPr>
          <a:xfrm>
            <a:off x="3287635" y="4960379"/>
            <a:ext cx="1323093" cy="0"/>
          </a:xfrm>
          <a:prstGeom prst="straightConnector1">
            <a:avLst/>
          </a:prstGeom>
          <a:ln>
            <a:solidFill>
              <a:schemeClr val="accent4">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7" idx="3"/>
            <a:endCxn id="15" idx="1"/>
          </p:cNvCxnSpPr>
          <p:nvPr/>
        </p:nvCxnSpPr>
        <p:spPr>
          <a:xfrm>
            <a:off x="3287635" y="4960379"/>
            <a:ext cx="1295797" cy="3444279"/>
          </a:xfrm>
          <a:prstGeom prst="straightConnector1">
            <a:avLst/>
          </a:prstGeom>
          <a:ln>
            <a:solidFill>
              <a:schemeClr val="accent4">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85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1198390" y="1626749"/>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4782066" y="7555205"/>
            <a:ext cx="2055501" cy="3937691"/>
          </a:xfrm>
          <a:prstGeom prst="rect">
            <a:avLst/>
          </a:prstGeom>
        </p:spPr>
      </p:pic>
      <p:sp>
        <p:nvSpPr>
          <p:cNvPr id="23" name="TextBox 22"/>
          <p:cNvSpPr txBox="1"/>
          <p:nvPr/>
        </p:nvSpPr>
        <p:spPr>
          <a:xfrm>
            <a:off x="3048000" y="689570"/>
            <a:ext cx="12573000" cy="2171428"/>
          </a:xfrm>
          <a:prstGeom prst="rect">
            <a:avLst/>
          </a:prstGeom>
          <a:noFill/>
        </p:spPr>
        <p:txBody>
          <a:bodyPr wrap="square" rtlCol="0">
            <a:spAutoFi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Yêu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cầu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đối</a:t>
            </a:r>
            <a:r>
              <a:rPr lang="en-US" sz="4800" b="1" dirty="0" smtClean="0">
                <a:latin typeface="Arial" panose="020B0604020202020204" pitchFamily="34" charset="0"/>
                <a:cs typeface="Arial" panose="020B0604020202020204" pitchFamily="34" charset="0"/>
              </a:rPr>
              <a:t> với bài </a:t>
            </a:r>
            <a:r>
              <a:rPr lang="en-US" sz="4800" b="1" dirty="0" err="1" smtClean="0">
                <a:latin typeface="Arial" panose="020B0604020202020204" pitchFamily="34" charset="0"/>
                <a:cs typeface="Arial" panose="020B0604020202020204" pitchFamily="34" charset="0"/>
              </a:rPr>
              <a:t>trình</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bày</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kiến</a:t>
            </a:r>
            <a:r>
              <a:rPr lang="en-US" sz="4800" b="1" dirty="0" smtClean="0">
                <a:latin typeface="Arial" panose="020B0604020202020204" pitchFamily="34" charset="0"/>
                <a:cs typeface="Arial" panose="020B0604020202020204" pitchFamily="34" charset="0"/>
              </a:rPr>
              <a:t> về một </a:t>
            </a:r>
            <a:r>
              <a:rPr lang="en-US" sz="4800" b="1" dirty="0" err="1" smtClean="0">
                <a:latin typeface="Arial" panose="020B0604020202020204" pitchFamily="34" charset="0"/>
                <a:cs typeface="Arial" panose="020B0604020202020204" pitchFamily="34" charset="0"/>
              </a:rPr>
              <a:t>hiện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tượng</a:t>
            </a:r>
            <a:r>
              <a:rPr lang="en-US" sz="4800" b="1" dirty="0" smtClean="0">
                <a:latin typeface="Arial" panose="020B0604020202020204" pitchFamily="34" charset="0"/>
                <a:cs typeface="Arial" panose="020B0604020202020204" pitchFamily="34" charset="0"/>
              </a:rPr>
              <a:t> trong </a:t>
            </a:r>
            <a:r>
              <a:rPr lang="en-US" sz="4800" b="1" dirty="0" err="1" smtClean="0">
                <a:latin typeface="Arial" panose="020B0604020202020204" pitchFamily="34" charset="0"/>
                <a:cs typeface="Arial" panose="020B0604020202020204" pitchFamily="34" charset="0"/>
              </a:rPr>
              <a:t>đời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sống</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081368" y="3020241"/>
            <a:ext cx="13258800" cy="957506"/>
          </a:xfrm>
          <a:prstGeom prst="rect">
            <a:avLst/>
          </a:prstGeom>
        </p:spPr>
        <p:txBody>
          <a:bodyPr wrap="square">
            <a:spAutoFit/>
          </a:bodyPr>
          <a:lstStyle/>
          <a:p>
            <a:pPr algn="just">
              <a:lnSpc>
                <a:spcPct val="150000"/>
              </a:lnSpc>
            </a:pPr>
            <a:r>
              <a:rPr lang="vi-VN" sz="4200" dirty="0" smtClean="0">
                <a:solidFill>
                  <a:srgbClr val="000000"/>
                </a:solidFill>
                <a:ea typeface="Times New Roman" panose="02020603050405020304" pitchFamily="18" charset="0"/>
                <a:cs typeface="Times New Roman" panose="02020603050405020304" pitchFamily="18" charset="0"/>
              </a:rPr>
              <a:t>a</a:t>
            </a:r>
            <a:r>
              <a:rPr lang="vi-VN" sz="4200" dirty="0">
                <a:solidFill>
                  <a:srgbClr val="000000"/>
                </a:solidFill>
                <a:ea typeface="Times New Roman" panose="02020603050405020304" pitchFamily="18" charset="0"/>
                <a:cs typeface="Times New Roman" panose="02020603050405020304" pitchFamily="18" charset="0"/>
              </a:rPr>
              <a:t>.	Về hình thức, bố cục </a:t>
            </a:r>
            <a:r>
              <a:rPr lang="vi-VN" sz="4200" dirty="0" smtClean="0">
                <a:solidFill>
                  <a:srgbClr val="000000"/>
                </a:solidFill>
                <a:ea typeface="Times New Roman" panose="02020603050405020304" pitchFamily="18" charset="0"/>
                <a:cs typeface="Times New Roman" panose="02020603050405020304" pitchFamily="18" charset="0"/>
              </a:rPr>
              <a:t>c</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ầ</a:t>
            </a:r>
            <a:r>
              <a:rPr lang="vi-VN" sz="4200" dirty="0" smtClean="0">
                <a:solidFill>
                  <a:srgbClr val="000000"/>
                </a:solidFill>
                <a:ea typeface="Times New Roman" panose="02020603050405020304" pitchFamily="18" charset="0"/>
                <a:cs typeface="Times New Roman" panose="02020603050405020304" pitchFamily="18" charset="0"/>
              </a:rPr>
              <a:t>n </a:t>
            </a:r>
            <a:r>
              <a:rPr lang="vi-VN" sz="4200" dirty="0">
                <a:solidFill>
                  <a:srgbClr val="000000"/>
                </a:solidFill>
                <a:ea typeface="Times New Roman" panose="02020603050405020304" pitchFamily="18" charset="0"/>
                <a:cs typeface="Times New Roman" panose="02020603050405020304" pitchFamily="18" charset="0"/>
              </a:rPr>
              <a:t>có</a:t>
            </a:r>
            <a:r>
              <a:rPr lang="vi-VN" sz="4200" dirty="0" smtClean="0">
                <a:solidFill>
                  <a:srgbClr val="000000"/>
                </a:solidFill>
                <a:ea typeface="Times New Roman" panose="02020603050405020304" pitchFamily="18" charset="0"/>
                <a:cs typeface="Times New Roman" panose="02020603050405020304" pitchFamily="18" charset="0"/>
              </a:rPr>
              <a:t>:</a:t>
            </a:r>
            <a:endParaRPr lang="en-US" sz="4200" dirty="0">
              <a:effectLst/>
              <a:ea typeface="Times New Roman" panose="02020603050405020304" pitchFamily="18" charset="0"/>
              <a:cs typeface="Times New Roman" panose="02020603050405020304" pitchFamily="18" charset="0"/>
            </a:endParaRPr>
          </a:p>
        </p:txBody>
      </p:sp>
      <p:sp>
        <p:nvSpPr>
          <p:cNvPr id="3" name="Rectangle 2"/>
          <p:cNvSpPr/>
          <p:nvPr/>
        </p:nvSpPr>
        <p:spPr>
          <a:xfrm>
            <a:off x="3032078" y="4259556"/>
            <a:ext cx="13411200" cy="2031325"/>
          </a:xfrm>
          <a:prstGeom prst="rect">
            <a:avLst/>
          </a:prstGeom>
        </p:spPr>
        <p:txBody>
          <a:bodyPr wrap="square">
            <a:spAutoFit/>
          </a:bodyPr>
          <a:lstStyle/>
          <a:p>
            <a:pPr algn="just">
              <a:lnSpc>
                <a:spcPct val="150000"/>
              </a:lnSpc>
            </a:pPr>
            <a:r>
              <a:rPr lang="vi-VN" sz="4200" i="1" dirty="0">
                <a:solidFill>
                  <a:srgbClr val="000000"/>
                </a:solidFill>
                <a:ea typeface="Times New Roman" panose="02020603050405020304" pitchFamily="18" charset="0"/>
                <a:cs typeface="Times New Roman" panose="02020603050405020304" pitchFamily="18" charset="0"/>
              </a:rPr>
              <a:t>Từ đó, em hãy rút ra những yêu cầu cần đạt với kiểu bài văn trình bày ý kiến về một vấn đề trong đời sống?</a:t>
            </a: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8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1198390" y="1626749"/>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4782066" y="7555205"/>
            <a:ext cx="2055501" cy="3937691"/>
          </a:xfrm>
          <a:prstGeom prst="rect">
            <a:avLst/>
          </a:prstGeom>
        </p:spPr>
      </p:pic>
      <p:sp>
        <p:nvSpPr>
          <p:cNvPr id="23" name="TextBox 22"/>
          <p:cNvSpPr txBox="1"/>
          <p:nvPr/>
        </p:nvSpPr>
        <p:spPr>
          <a:xfrm>
            <a:off x="3048000" y="689570"/>
            <a:ext cx="12573000" cy="2171428"/>
          </a:xfrm>
          <a:prstGeom prst="rect">
            <a:avLst/>
          </a:prstGeom>
          <a:noFill/>
        </p:spPr>
        <p:txBody>
          <a:bodyPr wrap="square" rtlCol="0">
            <a:spAutoFi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Yêu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cầu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đối</a:t>
            </a:r>
            <a:r>
              <a:rPr lang="en-US" sz="4800" b="1" dirty="0" smtClean="0">
                <a:latin typeface="Arial" panose="020B0604020202020204" pitchFamily="34" charset="0"/>
                <a:cs typeface="Arial" panose="020B0604020202020204" pitchFamily="34" charset="0"/>
              </a:rPr>
              <a:t> với bài </a:t>
            </a:r>
            <a:r>
              <a:rPr lang="en-US" sz="4800" b="1" dirty="0" err="1" smtClean="0">
                <a:latin typeface="Arial" panose="020B0604020202020204" pitchFamily="34" charset="0"/>
                <a:cs typeface="Arial" panose="020B0604020202020204" pitchFamily="34" charset="0"/>
              </a:rPr>
              <a:t>trình</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bày</a:t>
            </a:r>
            <a:r>
              <a:rPr lang="en-US" sz="4800" b="1" dirty="0" smtClean="0">
                <a:latin typeface="Arial" panose="020B0604020202020204" pitchFamily="34" charset="0"/>
                <a:cs typeface="Arial" panose="020B0604020202020204" pitchFamily="34" charset="0"/>
              </a:rPr>
              <a:t> ý </a:t>
            </a:r>
            <a:r>
              <a:rPr lang="en-US" sz="4800" b="1" dirty="0" err="1" smtClean="0">
                <a:latin typeface="Arial" panose="020B0604020202020204" pitchFamily="34" charset="0"/>
                <a:cs typeface="Arial" panose="020B0604020202020204" pitchFamily="34" charset="0"/>
              </a:rPr>
              <a:t>kiến</a:t>
            </a:r>
            <a:r>
              <a:rPr lang="en-US" sz="4800" b="1" dirty="0" smtClean="0">
                <a:latin typeface="Arial" panose="020B0604020202020204" pitchFamily="34" charset="0"/>
                <a:cs typeface="Arial" panose="020B0604020202020204" pitchFamily="34" charset="0"/>
              </a:rPr>
              <a:t> về một </a:t>
            </a:r>
            <a:r>
              <a:rPr lang="en-US" sz="4800" b="1" dirty="0" err="1" smtClean="0">
                <a:latin typeface="Arial" panose="020B0604020202020204" pitchFamily="34" charset="0"/>
                <a:cs typeface="Arial" panose="020B0604020202020204" pitchFamily="34" charset="0"/>
              </a:rPr>
              <a:t>hiện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tượng</a:t>
            </a:r>
            <a:r>
              <a:rPr lang="en-US" sz="4800" b="1" dirty="0" smtClean="0">
                <a:latin typeface="Arial" panose="020B0604020202020204" pitchFamily="34" charset="0"/>
                <a:cs typeface="Arial" panose="020B0604020202020204" pitchFamily="34" charset="0"/>
              </a:rPr>
              <a:t> trong </a:t>
            </a:r>
            <a:r>
              <a:rPr lang="en-US" sz="4800" b="1" dirty="0" err="1" smtClean="0">
                <a:latin typeface="Arial" panose="020B0604020202020204" pitchFamily="34" charset="0"/>
                <a:cs typeface="Arial" panose="020B0604020202020204" pitchFamily="34" charset="0"/>
              </a:rPr>
              <a:t>đời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sống</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081368" y="3020241"/>
            <a:ext cx="13258800" cy="957506"/>
          </a:xfrm>
          <a:prstGeom prst="rect">
            <a:avLst/>
          </a:prstGeom>
        </p:spPr>
        <p:txBody>
          <a:bodyPr wrap="square">
            <a:spAutoFit/>
          </a:bodyPr>
          <a:lstStyle/>
          <a:p>
            <a:pPr algn="just">
              <a:lnSpc>
                <a:spcPct val="150000"/>
              </a:lnSpc>
            </a:pP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  Về </a:t>
            </a:r>
            <a:r>
              <a:rPr lang="en-US" sz="42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dung: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2806821" y="4104612"/>
            <a:ext cx="13055358" cy="2031325"/>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tabLst>
                <a:tab pos="135890" algn="l"/>
              </a:tabLst>
            </a:pPr>
            <a:r>
              <a:rPr lang="vi-VN" sz="4200" dirty="0">
                <a:solidFill>
                  <a:srgbClr val="000000"/>
                </a:solidFill>
                <a:ea typeface="Calibri" panose="020F0502020204030204" pitchFamily="34" charset="0"/>
                <a:cs typeface="Times New Roman" panose="02020603050405020304" pitchFamily="18" charset="0"/>
              </a:rPr>
              <a:t>Trình bày rõ ràng ý kiến </a:t>
            </a:r>
            <a:r>
              <a:rPr lang="vi-VN" sz="4200" dirty="0" smtClean="0">
                <a:solidFill>
                  <a:srgbClr val="000000"/>
                </a:solidFill>
                <a:ea typeface="Calibri" panose="020F0502020204030204" pitchFamily="34" charset="0"/>
                <a:cs typeface="Times New Roman" panose="02020603050405020304" pitchFamily="18" charset="0"/>
              </a:rPr>
              <a:t>v</a:t>
            </a:r>
            <a:r>
              <a:rPr lang="en-US"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vi-VN" sz="4200" dirty="0" smtClean="0">
                <a:solidFill>
                  <a:srgbClr val="000000"/>
                </a:solidFill>
                <a:ea typeface="Calibri" panose="020F0502020204030204" pitchFamily="34" charset="0"/>
                <a:cs typeface="Times New Roman" panose="02020603050405020304" pitchFamily="18" charset="0"/>
              </a:rPr>
              <a:t> </a:t>
            </a:r>
            <a:r>
              <a:rPr lang="vi-VN" sz="4200" dirty="0">
                <a:solidFill>
                  <a:srgbClr val="000000"/>
                </a:solidFill>
                <a:ea typeface="Calibri" panose="020F0502020204030204" pitchFamily="34" charset="0"/>
                <a:cs typeface="Times New Roman" panose="02020603050405020304" pitchFamily="18" charset="0"/>
              </a:rPr>
              <a:t>hiện tượng </a:t>
            </a:r>
            <a:r>
              <a:rPr lang="vi-VN" sz="4200" dirty="0" smtClean="0">
                <a:solidFill>
                  <a:srgbClr val="000000"/>
                </a:solidFill>
                <a:ea typeface="Calibri" panose="020F0502020204030204" pitchFamily="34" charset="0"/>
                <a:cs typeface="Times New Roman" panose="02020603050405020304" pitchFamily="18" charset="0"/>
              </a:rPr>
              <a:t>c</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ầ</a:t>
            </a:r>
            <a:r>
              <a:rPr lang="vi-VN" sz="4200" dirty="0" smtClean="0">
                <a:solidFill>
                  <a:srgbClr val="000000"/>
                </a:solidFill>
                <a:ea typeface="Calibri" panose="020F0502020204030204" pitchFamily="34" charset="0"/>
                <a:cs typeface="Times New Roman" panose="02020603050405020304" pitchFamily="18" charset="0"/>
              </a:rPr>
              <a:t>n </a:t>
            </a:r>
            <a:r>
              <a:rPr lang="vi-VN" sz="4200" dirty="0">
                <a:solidFill>
                  <a:srgbClr val="000000"/>
                </a:solidFill>
                <a:ea typeface="Calibri" panose="020F0502020204030204" pitchFamily="34" charset="0"/>
                <a:cs typeface="Times New Roman" panose="02020603050405020304" pitchFamily="18" charset="0"/>
              </a:rPr>
              <a:t>bàn luận.</a:t>
            </a:r>
            <a:endParaRPr lang="en-US" sz="4200" dirty="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tabLst>
                <a:tab pos="135890" algn="l"/>
              </a:tabLst>
            </a:pPr>
            <a:r>
              <a:rPr lang="vi-VN" sz="4200" dirty="0">
                <a:solidFill>
                  <a:srgbClr val="000000"/>
                </a:solidFill>
                <a:ea typeface="Calibri" panose="020F0502020204030204" pitchFamily="34" charset="0"/>
                <a:cs typeface="Times New Roman" panose="02020603050405020304" pitchFamily="18" charset="0"/>
              </a:rPr>
              <a:t>Nêu lí lẽ, </a:t>
            </a:r>
            <a:r>
              <a:rPr lang="vi-VN" sz="4200" dirty="0" smtClean="0">
                <a:solidFill>
                  <a:srgbClr val="000000"/>
                </a:solidFill>
                <a:ea typeface="Calibri" panose="020F0502020204030204" pitchFamily="34" charset="0"/>
                <a:cs typeface="Times New Roman" panose="02020603050405020304" pitchFamily="18" charset="0"/>
              </a:rPr>
              <a:t>b</a:t>
            </a:r>
            <a:r>
              <a:rPr lang="en-US"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ằ</a:t>
            </a:r>
            <a:r>
              <a:rPr lang="vi-VN" sz="4200" dirty="0" smtClean="0">
                <a:solidFill>
                  <a:srgbClr val="000000"/>
                </a:solidFill>
                <a:ea typeface="Calibri" panose="020F0502020204030204" pitchFamily="34" charset="0"/>
                <a:cs typeface="Times New Roman" panose="02020603050405020304" pitchFamily="18" charset="0"/>
              </a:rPr>
              <a:t>ng </a:t>
            </a:r>
            <a:r>
              <a:rPr lang="vi-VN" sz="4200" dirty="0">
                <a:solidFill>
                  <a:srgbClr val="000000"/>
                </a:solidFill>
                <a:ea typeface="Calibri" panose="020F0502020204030204" pitchFamily="34" charset="0"/>
                <a:cs typeface="Times New Roman" panose="02020603050405020304" pitchFamily="18" charset="0"/>
              </a:rPr>
              <a:t>chứng để cùng cố cho ý kiến.</a:t>
            </a:r>
            <a:endParaRPr lang="en-US" sz="4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693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76394" y="5143500"/>
            <a:ext cx="1861012"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532" r="3001" b="64850"/>
          <a:stretch>
            <a:fillRect/>
          </a:stretch>
        </p:blipFill>
        <p:spPr>
          <a:xfrm>
            <a:off x="2887852" y="8251871"/>
            <a:ext cx="12512297" cy="2035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79" t="2518"/>
          <a:stretch>
            <a:fillRect/>
          </a:stretch>
        </p:blipFill>
        <p:spPr>
          <a:xfrm>
            <a:off x="-511763" y="5143500"/>
            <a:ext cx="3889727" cy="5143500"/>
          </a:xfrm>
          <a:prstGeom prst="rect">
            <a:avLst/>
          </a:prstGeom>
        </p:spPr>
      </p:pic>
      <p:grpSp>
        <p:nvGrpSpPr>
          <p:cNvPr id="5" name="Group 5"/>
          <p:cNvGrpSpPr>
            <a:grpSpLocks noChangeAspect="1"/>
          </p:cNvGrpSpPr>
          <p:nvPr/>
        </p:nvGrpSpPr>
        <p:grpSpPr>
          <a:xfrm>
            <a:off x="2058499" y="2806659"/>
            <a:ext cx="14249400" cy="6015301"/>
            <a:chOff x="0" y="0"/>
            <a:chExt cx="7981950" cy="4578350"/>
          </a:xfrm>
        </p:grpSpPr>
        <p:sp>
          <p:nvSpPr>
            <p:cNvPr id="6" name="Freeform 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7" name="Freeform 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3A4D8"/>
            </a:solidFill>
          </p:spPr>
        </p:sp>
        <p:sp>
          <p:nvSpPr>
            <p:cNvPr id="8" name="Freeform 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2E2562"/>
            </a:solidFill>
          </p:spPr>
        </p:sp>
        <p:sp>
          <p:nvSpPr>
            <p:cNvPr id="9" name="Freeform 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2E2562"/>
            </a:solid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00996" y="-484145"/>
            <a:ext cx="3714911" cy="35988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27908" y="-484145"/>
            <a:ext cx="3714911" cy="359882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65670"/>
          <a:stretch>
            <a:fillRect/>
          </a:stretch>
        </p:blipFill>
        <p:spPr>
          <a:xfrm>
            <a:off x="0" y="2024050"/>
            <a:ext cx="1633105" cy="264670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53298" y="269687"/>
            <a:ext cx="834204" cy="872266"/>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50836"/>
          <a:stretch>
            <a:fillRect/>
          </a:stretch>
        </p:blipFill>
        <p:spPr>
          <a:xfrm>
            <a:off x="16733294" y="1625512"/>
            <a:ext cx="1554706" cy="2978326"/>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09597">
            <a:off x="2562597" y="107210"/>
            <a:ext cx="1866157" cy="363052"/>
          </a:xfrm>
          <a:prstGeom prst="rect">
            <a:avLst/>
          </a:prstGeom>
        </p:spPr>
      </p:pic>
      <p:sp>
        <p:nvSpPr>
          <p:cNvPr id="19" name="TextBox 19"/>
          <p:cNvSpPr txBox="1"/>
          <p:nvPr/>
        </p:nvSpPr>
        <p:spPr>
          <a:xfrm>
            <a:off x="3689451" y="4400751"/>
            <a:ext cx="10853662" cy="2257028"/>
          </a:xfrm>
          <a:prstGeom prst="rect">
            <a:avLst/>
          </a:prstGeom>
        </p:spPr>
        <p:txBody>
          <a:bodyPr lIns="0" tIns="0" rIns="0" bIns="0" rtlCol="0" anchor="t">
            <a:spAutoFit/>
          </a:bodyPr>
          <a:lstStyle/>
          <a:p>
            <a:pPr marL="0" lvl="0" indent="0" algn="ctr">
              <a:lnSpc>
                <a:spcPts val="8799"/>
              </a:lnSpc>
              <a:spcBef>
                <a:spcPct val="0"/>
              </a:spcBef>
            </a:pPr>
            <a:r>
              <a:rPr lang="en-US" sz="7200" b="1" dirty="0" smtClean="0">
                <a:solidFill>
                  <a:srgbClr val="2E2562"/>
                </a:solidFill>
                <a:latin typeface="Times New Roman" panose="02020603050405020304" pitchFamily="18" charset="0"/>
                <a:cs typeface="Times New Roman" panose="02020603050405020304" pitchFamily="18" charset="0"/>
              </a:rPr>
              <a:t>II. PHÂN </a:t>
            </a:r>
            <a:r>
              <a:rPr lang="en-US" sz="7200" b="1" smtClean="0">
                <a:solidFill>
                  <a:srgbClr val="2E2562"/>
                </a:solidFill>
                <a:latin typeface="Times New Roman" panose="02020603050405020304" pitchFamily="18" charset="0"/>
                <a:cs typeface="Times New Roman" panose="02020603050405020304" pitchFamily="18" charset="0"/>
              </a:rPr>
              <a:t>TÍCH </a:t>
            </a:r>
            <a:r>
              <a:rPr lang="en-US" sz="7200" b="1" smtClean="0">
                <a:solidFill>
                  <a:srgbClr val="2E2562"/>
                </a:solidFill>
                <a:latin typeface="Times New Roman" panose="02020603050405020304" pitchFamily="18" charset="0"/>
                <a:cs typeface="Times New Roman" panose="02020603050405020304" pitchFamily="18" charset="0"/>
              </a:rPr>
              <a:t>KIỂU VĂN BẢN</a:t>
            </a:r>
            <a:endParaRPr lang="en-US" sz="7200" b="1" u="none" dirty="0">
              <a:solidFill>
                <a:srgbClr val="2E256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77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4" name="TextBox 4"/>
          <p:cNvSpPr txBox="1"/>
          <p:nvPr/>
        </p:nvSpPr>
        <p:spPr>
          <a:xfrm>
            <a:off x="3201891" y="675934"/>
            <a:ext cx="12420600" cy="986489"/>
          </a:xfrm>
          <a:prstGeom prst="rect">
            <a:avLst/>
          </a:prstGeom>
        </p:spPr>
        <p:txBody>
          <a:bodyPr wrap="square" lIns="0" tIns="0" rIns="0" bIns="0" rtlCol="0" anchor="t">
            <a:spAutoFit/>
          </a:bodyPr>
          <a:lstStyle/>
          <a:p>
            <a:pPr marL="0" lvl="0" indent="0" algn="ctr">
              <a:lnSpc>
                <a:spcPts val="8799"/>
              </a:lnSpc>
              <a:spcBef>
                <a:spcPct val="0"/>
              </a:spcBef>
            </a:pPr>
            <a:r>
              <a:rPr lang="en-US" sz="4800" b="1" i="1" dirty="0" smtClean="0">
                <a:solidFill>
                  <a:srgbClr val="2E2562"/>
                </a:solidFill>
                <a:latin typeface="Arial" panose="020B0604020202020204" pitchFamily="34" charset="0"/>
                <a:cs typeface="Arial" panose="020B0604020202020204" pitchFamily="34" charset="0"/>
              </a:rPr>
              <a:t>Đọc bài </a:t>
            </a:r>
            <a:r>
              <a:rPr lang="en-US" sz="4800" b="1" i="1" dirty="0" err="1" smtClean="0">
                <a:solidFill>
                  <a:srgbClr val="2E2562"/>
                </a:solidFill>
                <a:latin typeface="Arial" panose="020B0604020202020204" pitchFamily="34" charset="0"/>
                <a:cs typeface="Arial" panose="020B0604020202020204" pitchFamily="34" charset="0"/>
              </a:rPr>
              <a:t>mẫu</a:t>
            </a:r>
            <a:r>
              <a:rPr lang="en-US" sz="4800" b="1" i="1" dirty="0" smtClean="0">
                <a:solidFill>
                  <a:srgbClr val="2E2562"/>
                </a:solidFill>
                <a:latin typeface="Arial" panose="020B0604020202020204" pitchFamily="34" charset="0"/>
                <a:cs typeface="Arial" panose="020B0604020202020204" pitchFamily="34" charset="0"/>
              </a:rPr>
              <a:t> SGK/tr53 </a:t>
            </a:r>
            <a:r>
              <a:rPr lang="en-US" sz="4800" b="1" i="1" dirty="0" err="1" smtClean="0">
                <a:solidFill>
                  <a:srgbClr val="2E2562"/>
                </a:solidFill>
                <a:latin typeface="Arial" panose="020B0604020202020204" pitchFamily="34" charset="0"/>
                <a:cs typeface="Arial" panose="020B0604020202020204" pitchFamily="34" charset="0"/>
              </a:rPr>
              <a:t>và</a:t>
            </a:r>
            <a:r>
              <a:rPr lang="en-US" sz="4800" b="1" i="1" dirty="0" smtClean="0">
                <a:solidFill>
                  <a:srgbClr val="2E2562"/>
                </a:solidFill>
                <a:latin typeface="Arial" panose="020B0604020202020204" pitchFamily="34" charset="0"/>
                <a:cs typeface="Arial" panose="020B0604020202020204" pitchFamily="34" charset="0"/>
              </a:rPr>
              <a:t> trả </a:t>
            </a:r>
            <a:r>
              <a:rPr lang="en-US" sz="4800" b="1" i="1" dirty="0" err="1" smtClean="0">
                <a:solidFill>
                  <a:srgbClr val="2E2562"/>
                </a:solidFill>
                <a:latin typeface="Arial" panose="020B0604020202020204" pitchFamily="34" charset="0"/>
                <a:cs typeface="Arial" panose="020B0604020202020204" pitchFamily="34" charset="0"/>
              </a:rPr>
              <a:t>lời</a:t>
            </a:r>
            <a:r>
              <a:rPr lang="en-US" sz="4800" b="1" i="1" dirty="0" smtClean="0">
                <a:solidFill>
                  <a:srgbClr val="2E2562"/>
                </a:solidFill>
                <a:latin typeface="Arial" panose="020B0604020202020204" pitchFamily="34" charset="0"/>
                <a:cs typeface="Arial" panose="020B0604020202020204" pitchFamily="34" charset="0"/>
              </a:rPr>
              <a:t> câu hỏi:</a:t>
            </a:r>
            <a:endParaRPr lang="en-US" sz="4800" b="1" i="1" u="none"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307494" y="2171700"/>
            <a:ext cx="15951807" cy="7467600"/>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218">
            <a:off x="13508925" y="8906080"/>
            <a:ext cx="1690484" cy="100583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44062">
            <a:off x="659996" y="825242"/>
            <a:ext cx="1619293" cy="315026"/>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612255" y="7581900"/>
            <a:ext cx="2889639" cy="2970657"/>
          </a:xfrm>
          <a:prstGeom prst="rect">
            <a:avLst/>
          </a:prstGeom>
        </p:spPr>
      </p:pic>
      <p:sp>
        <p:nvSpPr>
          <p:cNvPr id="21" name="Rectangle 20"/>
          <p:cNvSpPr/>
          <p:nvPr/>
        </p:nvSpPr>
        <p:spPr>
          <a:xfrm>
            <a:off x="2310441" y="2491221"/>
            <a:ext cx="13945913" cy="6878806"/>
          </a:xfrm>
          <a:prstGeom prst="rect">
            <a:avLst/>
          </a:prstGeom>
        </p:spPr>
        <p:txBody>
          <a:bodyPr wrap="square">
            <a:spAutoFit/>
          </a:bodyPr>
          <a:lstStyle/>
          <a:p>
            <a:pPr algn="just">
              <a:lnSpc>
                <a:spcPct val="150000"/>
              </a:lnSpc>
              <a:tabLst>
                <a:tab pos="312420" algn="l"/>
              </a:tabLst>
            </a:pP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vi-VN" sz="4200" b="1" dirty="0" smtClean="0">
                <a:solidFill>
                  <a:srgbClr val="000000"/>
                </a:solidFill>
                <a:ea typeface="Times New Roman" panose="02020603050405020304" pitchFamily="18" charset="0"/>
                <a:cs typeface="Times New Roman" panose="02020603050405020304" pitchFamily="18" charset="0"/>
              </a:rPr>
              <a:t>Mục </a:t>
            </a:r>
            <a:r>
              <a:rPr lang="vi-VN" sz="4200" b="1" dirty="0">
                <a:solidFill>
                  <a:srgbClr val="000000"/>
                </a:solidFill>
                <a:ea typeface="Times New Roman" panose="02020603050405020304" pitchFamily="18" charset="0"/>
                <a:cs typeface="Times New Roman" panose="02020603050405020304" pitchFamily="18" charset="0"/>
              </a:rPr>
              <a:t>đích: </a:t>
            </a:r>
            <a:r>
              <a:rPr lang="vi-VN" sz="4200" dirty="0">
                <a:solidFill>
                  <a:srgbClr val="000000"/>
                </a:solidFill>
                <a:ea typeface="Times New Roman" panose="02020603050405020304" pitchFamily="18" charset="0"/>
                <a:cs typeface="Times New Roman" panose="02020603050405020304" pitchFamily="18" charset="0"/>
              </a:rPr>
              <a:t>bàn về vấn đề: Hãy duy trì bữa cơm gia đình trong cuộc sống thường nhật.</a:t>
            </a:r>
            <a:endParaRPr lang="en-US" sz="4200" dirty="0">
              <a:ea typeface="Times New Roman" panose="02020603050405020304" pitchFamily="18" charset="0"/>
              <a:cs typeface="Times New Roman" panose="02020603050405020304" pitchFamily="18" charset="0"/>
            </a:endParaRPr>
          </a:p>
          <a:p>
            <a:pPr algn="just">
              <a:lnSpc>
                <a:spcPct val="150000"/>
              </a:lnSpc>
              <a:tabLst>
                <a:tab pos="312420" algn="l"/>
              </a:tabLst>
            </a:pP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200" b="1" dirty="0">
                <a:solidFill>
                  <a:srgbClr val="000000"/>
                </a:solidFill>
                <a:ea typeface="Times New Roman" panose="02020603050405020304" pitchFamily="18" charset="0"/>
                <a:cs typeface="Times New Roman" panose="02020603050405020304" pitchFamily="18" charset="0"/>
              </a:rPr>
              <a:t>Hệ thống các lí lẽ, dẫn </a:t>
            </a:r>
            <a:r>
              <a:rPr lang="vi-VN" sz="4200" b="1" dirty="0" smtClean="0">
                <a:solidFill>
                  <a:srgbClr val="000000"/>
                </a:solidFill>
                <a:ea typeface="Times New Roman" panose="02020603050405020304" pitchFamily="18" charset="0"/>
                <a:cs typeface="Times New Roman" panose="02020603050405020304" pitchFamily="18" charset="0"/>
              </a:rPr>
              <a:t>chứng</a:t>
            </a:r>
            <a:r>
              <a:rPr lang="en-US" sz="4200" b="1" dirty="0" smtClean="0">
                <a:solidFill>
                  <a:srgbClr val="000000"/>
                </a:solidFill>
                <a:ea typeface="Times New Roman" panose="02020603050405020304" pitchFamily="18" charset="0"/>
                <a:cs typeface="Times New Roman" panose="02020603050405020304" pitchFamily="18" charset="0"/>
              </a:rPr>
              <a:t>:</a:t>
            </a:r>
            <a:endParaRPr lang="en-US" sz="4200" b="1" dirty="0">
              <a:ea typeface="Times New Roman" panose="02020603050405020304" pitchFamily="18" charset="0"/>
              <a:cs typeface="Times New Roman" panose="02020603050405020304" pitchFamily="18" charset="0"/>
            </a:endParaRPr>
          </a:p>
          <a:p>
            <a:pPr lvl="1" algn="just">
              <a:lnSpc>
                <a:spcPct val="150000"/>
              </a:lnSpc>
              <a:tabLst>
                <a:tab pos="312420" algn="l"/>
              </a:tabLst>
            </a:pPr>
            <a:r>
              <a:rPr lang="vi-VN" sz="4200" dirty="0">
                <a:solidFill>
                  <a:srgbClr val="000000"/>
                </a:solidFill>
                <a:ea typeface="Times New Roman" panose="02020603050405020304" pitchFamily="18" charset="0"/>
                <a:cs typeface="Times New Roman" panose="02020603050405020304" pitchFamily="18" charset="0"/>
              </a:rPr>
              <a:t>+ Bữa cơm gia đình rất bổ dưỡng, đảm bảo vệ sinh an toàn thực phẩm</a:t>
            </a:r>
            <a:r>
              <a:rPr lang="vi-VN" sz="4200" dirty="0" smtClean="0">
                <a:solidFill>
                  <a:srgbClr val="000000"/>
                </a:solidFill>
                <a:ea typeface="Times New Roman" panose="02020603050405020304" pitchFamily="18" charset="0"/>
                <a:cs typeface="Times New Roman" panose="02020603050405020304" pitchFamily="18" charset="0"/>
              </a:rPr>
              <a:t>.</a:t>
            </a:r>
            <a:endParaRPr lang="en-US" sz="4200" dirty="0" smtClean="0">
              <a:solidFill>
                <a:srgbClr val="000000"/>
              </a:solidFill>
              <a:ea typeface="Times New Roman" panose="02020603050405020304" pitchFamily="18" charset="0"/>
              <a:cs typeface="Times New Roman" panose="02020603050405020304" pitchFamily="18" charset="0"/>
            </a:endParaRPr>
          </a:p>
          <a:p>
            <a:pPr lvl="1" algn="just">
              <a:lnSpc>
                <a:spcPct val="150000"/>
              </a:lnSpc>
              <a:tabLst>
                <a:tab pos="312420" algn="l"/>
              </a:tabLst>
            </a:pPr>
            <a:r>
              <a:rPr lang="en-US" sz="4200" dirty="0" smtClean="0">
                <a:solidFill>
                  <a:srgbClr val="000000"/>
                </a:solidFill>
                <a:effectLst/>
                <a:ea typeface="Times New Roman" panose="02020603050405020304" pitchFamily="18" charset="0"/>
                <a:cs typeface="Times New Roman" panose="02020603050405020304" pitchFamily="18" charset="0"/>
              </a:rPr>
              <a:t>	</a:t>
            </a:r>
            <a:r>
              <a:rPr lang="vi-VN" sz="4200" dirty="0" smtClean="0">
                <a:solidFill>
                  <a:srgbClr val="000000"/>
                </a:solidFill>
                <a:ea typeface="Times New Roman" panose="02020603050405020304" pitchFamily="18" charset="0"/>
                <a:cs typeface="Times New Roman" panose="02020603050405020304" pitchFamily="18" charset="0"/>
              </a:rPr>
              <a:t>•Những </a:t>
            </a:r>
            <a:r>
              <a:rPr lang="vi-VN" sz="4200" dirty="0">
                <a:solidFill>
                  <a:srgbClr val="000000"/>
                </a:solidFill>
                <a:ea typeface="Times New Roman" panose="02020603050405020304" pitchFamily="18" charset="0"/>
                <a:cs typeface="Times New Roman" panose="02020603050405020304" pitchFamily="18" charset="0"/>
              </a:rPr>
              <a:t>món ăn được chế biến bằng nguyên liệu </a:t>
            </a:r>
            <a:r>
              <a:rPr lang="en-US" sz="4200" dirty="0" smtClean="0">
                <a:solidFill>
                  <a:srgbClr val="000000"/>
                </a:solidFill>
                <a:ea typeface="Times New Roman" panose="02020603050405020304" pitchFamily="18" charset="0"/>
                <a:cs typeface="Times New Roman" panose="02020603050405020304" pitchFamily="18" charset="0"/>
              </a:rPr>
              <a:t>	</a:t>
            </a:r>
            <a:r>
              <a:rPr lang="vi-VN" sz="4200" dirty="0" smtClean="0">
                <a:solidFill>
                  <a:srgbClr val="000000"/>
                </a:solidFill>
                <a:ea typeface="Times New Roman" panose="02020603050405020304" pitchFamily="18" charset="0"/>
                <a:cs typeface="Times New Roman" panose="02020603050405020304" pitchFamily="18" charset="0"/>
              </a:rPr>
              <a:t>sạch</a:t>
            </a:r>
            <a:r>
              <a:rPr lang="vi-VN" sz="4200" dirty="0">
                <a:solidFill>
                  <a:srgbClr val="000000"/>
                </a:solidFill>
                <a:ea typeface="Times New Roman" panose="02020603050405020304" pitchFamily="18" charset="0"/>
                <a:cs typeface="Times New Roman" panose="02020603050405020304" pitchFamily="18" charset="0"/>
              </a:rPr>
              <a:t>, được lựa chọn cẩn thận, kĩ càng.</a:t>
            </a:r>
            <a:endParaRPr lang="en-US" sz="4200" dirty="0">
              <a:effectLs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barn(inVertical)">
                                      <p:cBhvr>
                                        <p:cTn id="24" dur="500"/>
                                        <p:tgtEl>
                                          <p:spTgt spid="2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Effect transition="in" filter="barn(inVertical)">
                                      <p:cBhvr>
                                        <p:cTn id="29" dur="500"/>
                                        <p:tgtEl>
                                          <p:spTgt spid="2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 calcmode="lin" valueType="num">
                                      <p:cBhvr additive="base">
                                        <p:cTn id="34"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xEl>
                                              <p:pRg st="3" end="3"/>
                                            </p:txEl>
                                          </p:spTgt>
                                        </p:tgtEl>
                                        <p:attrNameLst>
                                          <p:attrName>style.visibility</p:attrName>
                                        </p:attrNameLst>
                                      </p:cBhvr>
                                      <p:to>
                                        <p:strVal val="visible"/>
                                      </p:to>
                                    </p:set>
                                    <p:animEffect transition="in" filter="barn(inVertical)">
                                      <p:cBhvr>
                                        <p:cTn id="40"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5486400" y="0"/>
            <a:ext cx="12801600" cy="10287000"/>
            <a:chOff x="0" y="0"/>
            <a:chExt cx="3318698" cy="3479800"/>
          </a:xfrm>
        </p:grpSpPr>
        <p:sp>
          <p:nvSpPr>
            <p:cNvPr id="3" name="Freeform 3"/>
            <p:cNvSpPr/>
            <p:nvPr/>
          </p:nvSpPr>
          <p:spPr>
            <a:xfrm>
              <a:off x="0" y="0"/>
              <a:ext cx="3318698" cy="3479800"/>
            </a:xfrm>
            <a:custGeom>
              <a:avLst/>
              <a:gdLst/>
              <a:ahLst/>
              <a:cxnLst/>
              <a:rect l="l" t="t" r="r" b="b"/>
              <a:pathLst>
                <a:path w="3318698" h="3479800">
                  <a:moveTo>
                    <a:pt x="0" y="0"/>
                  </a:moveTo>
                  <a:lnTo>
                    <a:pt x="3318698" y="0"/>
                  </a:lnTo>
                  <a:lnTo>
                    <a:pt x="3318698" y="3479800"/>
                  </a:lnTo>
                  <a:lnTo>
                    <a:pt x="0" y="3479800"/>
                  </a:lnTo>
                  <a:close/>
                </a:path>
              </a:pathLst>
            </a:custGeom>
            <a:solidFill>
              <a:srgbClr val="FFB4E3"/>
            </a:solidFill>
          </p:spPr>
        </p:sp>
      </p:grpSp>
      <p:grpSp>
        <p:nvGrpSpPr>
          <p:cNvPr id="4" name="Group 4"/>
          <p:cNvGrpSpPr/>
          <p:nvPr/>
        </p:nvGrpSpPr>
        <p:grpSpPr>
          <a:xfrm>
            <a:off x="6230598" y="2171700"/>
            <a:ext cx="11219201" cy="7239000"/>
            <a:chOff x="0" y="0"/>
            <a:chExt cx="3969011" cy="1373709"/>
          </a:xfrm>
        </p:grpSpPr>
        <p:sp>
          <p:nvSpPr>
            <p:cNvPr id="5" name="Freeform 5"/>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1461"/>
          <a:stretch>
            <a:fillRect/>
          </a:stretch>
        </p:blipFill>
        <p:spPr>
          <a:xfrm>
            <a:off x="-418936" y="6243583"/>
            <a:ext cx="5514790" cy="40434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1939818" cy="178220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354925" y="-589899"/>
            <a:ext cx="1240981" cy="175912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88808" y="1807798"/>
            <a:ext cx="1151537" cy="1130600"/>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659097" y="9572525"/>
            <a:ext cx="1866157" cy="363052"/>
          </a:xfrm>
          <a:prstGeom prst="rect">
            <a:avLst/>
          </a:prstGeom>
        </p:spPr>
      </p:pic>
      <p:sp>
        <p:nvSpPr>
          <p:cNvPr id="18" name="TextBox 18"/>
          <p:cNvSpPr txBox="1"/>
          <p:nvPr/>
        </p:nvSpPr>
        <p:spPr>
          <a:xfrm>
            <a:off x="7582745" y="810449"/>
            <a:ext cx="8608909" cy="1009828"/>
          </a:xfrm>
          <a:prstGeom prst="rect">
            <a:avLst/>
          </a:prstGeom>
        </p:spPr>
        <p:txBody>
          <a:bodyPr wrap="square" lIns="0" tIns="0" rIns="0" bIns="0" rtlCol="0" anchor="t">
            <a:spAutoFit/>
          </a:bodyPr>
          <a:lstStyle/>
          <a:p>
            <a:pPr marL="0" lvl="0" indent="0" algn="ctr">
              <a:lnSpc>
                <a:spcPts val="8799"/>
              </a:lnSpc>
              <a:spcBef>
                <a:spcPct val="0"/>
              </a:spcBef>
            </a:pPr>
            <a:r>
              <a:rPr lang="en-US" sz="5600" b="1" dirty="0" smtClean="0">
                <a:solidFill>
                  <a:srgbClr val="2E2562"/>
                </a:solidFill>
                <a:latin typeface="Arial" panose="020B0604020202020204" pitchFamily="34" charset="0"/>
                <a:cs typeface="Arial" panose="020B0604020202020204" pitchFamily="34" charset="0"/>
              </a:rPr>
              <a:t>KHỞI ĐỘNG</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133600" y="5539271"/>
            <a:ext cx="948436" cy="503857"/>
          </a:xfrm>
          <a:prstGeom prst="rect">
            <a:avLst/>
          </a:prstGeom>
        </p:spPr>
      </p:pic>
      <p:sp>
        <p:nvSpPr>
          <p:cNvPr id="6" name="TextBox 5"/>
          <p:cNvSpPr txBox="1"/>
          <p:nvPr/>
        </p:nvSpPr>
        <p:spPr>
          <a:xfrm>
            <a:off x="6543906" y="3152311"/>
            <a:ext cx="10592583" cy="4387420"/>
          </a:xfrm>
          <a:prstGeom prst="rect">
            <a:avLst/>
          </a:prstGeom>
          <a:noFill/>
        </p:spPr>
        <p:txBody>
          <a:bodyPr wrap="square" rtlCol="0">
            <a:spAutoFit/>
          </a:bodyPr>
          <a:lstStyle/>
          <a:p>
            <a:pPr algn="just">
              <a:lnSpc>
                <a:spcPct val="150000"/>
              </a:lnSpc>
            </a:pPr>
            <a:r>
              <a:rPr lang="en-US" sz="4800" b="1" i="1" dirty="0" smtClean="0">
                <a:cs typeface="Arial" panose="020B0604020202020204" pitchFamily="34" charset="0"/>
              </a:rPr>
              <a:t>	</a:t>
            </a:r>
            <a:r>
              <a:rPr lang="vi-VN" sz="4800" b="1" i="1" dirty="0" smtClean="0">
                <a:cs typeface="Arial" panose="020B0604020202020204" pitchFamily="34" charset="0"/>
              </a:rPr>
              <a:t>Em </a:t>
            </a:r>
            <a:r>
              <a:rPr lang="vi-VN" sz="4800" b="1" i="1" dirty="0">
                <a:cs typeface="Arial" panose="020B0604020202020204" pitchFamily="34" charset="0"/>
              </a:rPr>
              <a:t>có thường theo dõi sách báo không? Có vấn đề nào mà em quan tâm? Suy nghĩ của em về vấn đề đó như thế nào?</a:t>
            </a:r>
            <a:endParaRPr lang="en-US" sz="4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3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4" name="TextBox 4"/>
          <p:cNvSpPr txBox="1"/>
          <p:nvPr/>
        </p:nvSpPr>
        <p:spPr>
          <a:xfrm>
            <a:off x="3201891" y="675934"/>
            <a:ext cx="12420600" cy="986489"/>
          </a:xfrm>
          <a:prstGeom prst="rect">
            <a:avLst/>
          </a:prstGeom>
        </p:spPr>
        <p:txBody>
          <a:bodyPr wrap="square" lIns="0" tIns="0" rIns="0" bIns="0" rtlCol="0" anchor="t">
            <a:spAutoFit/>
          </a:bodyPr>
          <a:lstStyle/>
          <a:p>
            <a:pPr marL="0" lvl="0" indent="0" algn="ctr">
              <a:lnSpc>
                <a:spcPts val="8799"/>
              </a:lnSpc>
              <a:spcBef>
                <a:spcPct val="0"/>
              </a:spcBef>
            </a:pPr>
            <a:r>
              <a:rPr lang="en-US" sz="4800" b="1" i="1" dirty="0" smtClean="0">
                <a:solidFill>
                  <a:srgbClr val="2E2562"/>
                </a:solidFill>
                <a:latin typeface="Arial" panose="020B0604020202020204" pitchFamily="34" charset="0"/>
                <a:cs typeface="Arial" panose="020B0604020202020204" pitchFamily="34" charset="0"/>
              </a:rPr>
              <a:t>Đọc bài </a:t>
            </a:r>
            <a:r>
              <a:rPr lang="en-US" sz="4800" b="1" i="1" dirty="0" err="1" smtClean="0">
                <a:solidFill>
                  <a:srgbClr val="2E2562"/>
                </a:solidFill>
                <a:latin typeface="Arial" panose="020B0604020202020204" pitchFamily="34" charset="0"/>
                <a:cs typeface="Arial" panose="020B0604020202020204" pitchFamily="34" charset="0"/>
              </a:rPr>
              <a:t>mẫu</a:t>
            </a:r>
            <a:r>
              <a:rPr lang="en-US" sz="4800" b="1" i="1" dirty="0" smtClean="0">
                <a:solidFill>
                  <a:srgbClr val="2E2562"/>
                </a:solidFill>
                <a:latin typeface="Arial" panose="020B0604020202020204" pitchFamily="34" charset="0"/>
                <a:cs typeface="Arial" panose="020B0604020202020204" pitchFamily="34" charset="0"/>
              </a:rPr>
              <a:t> SGK/tr53 </a:t>
            </a:r>
            <a:r>
              <a:rPr lang="en-US" sz="4800" b="1" i="1" dirty="0" err="1" smtClean="0">
                <a:solidFill>
                  <a:srgbClr val="2E2562"/>
                </a:solidFill>
                <a:latin typeface="Arial" panose="020B0604020202020204" pitchFamily="34" charset="0"/>
                <a:cs typeface="Arial" panose="020B0604020202020204" pitchFamily="34" charset="0"/>
              </a:rPr>
              <a:t>và</a:t>
            </a:r>
            <a:r>
              <a:rPr lang="en-US" sz="4800" b="1" i="1" dirty="0" smtClean="0">
                <a:solidFill>
                  <a:srgbClr val="2E2562"/>
                </a:solidFill>
                <a:latin typeface="Arial" panose="020B0604020202020204" pitchFamily="34" charset="0"/>
                <a:cs typeface="Arial" panose="020B0604020202020204" pitchFamily="34" charset="0"/>
              </a:rPr>
              <a:t> trả </a:t>
            </a:r>
            <a:r>
              <a:rPr lang="en-US" sz="4800" b="1" i="1" dirty="0" err="1" smtClean="0">
                <a:solidFill>
                  <a:srgbClr val="2E2562"/>
                </a:solidFill>
                <a:latin typeface="Arial" panose="020B0604020202020204" pitchFamily="34" charset="0"/>
                <a:cs typeface="Arial" panose="020B0604020202020204" pitchFamily="34" charset="0"/>
              </a:rPr>
              <a:t>lời</a:t>
            </a:r>
            <a:r>
              <a:rPr lang="en-US" sz="4800" b="1" i="1" dirty="0" smtClean="0">
                <a:solidFill>
                  <a:srgbClr val="2E2562"/>
                </a:solidFill>
                <a:latin typeface="Arial" panose="020B0604020202020204" pitchFamily="34" charset="0"/>
                <a:cs typeface="Arial" panose="020B0604020202020204" pitchFamily="34" charset="0"/>
              </a:rPr>
              <a:t> câu hỏi:</a:t>
            </a:r>
            <a:endParaRPr lang="en-US" sz="4800" b="1" i="1" u="none"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307494" y="2171700"/>
            <a:ext cx="15951807" cy="7467600"/>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218">
            <a:off x="13508925" y="8906080"/>
            <a:ext cx="1690484" cy="100583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44062">
            <a:off x="659996" y="825242"/>
            <a:ext cx="1619293" cy="315026"/>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612255" y="7581900"/>
            <a:ext cx="2889639" cy="2970657"/>
          </a:xfrm>
          <a:prstGeom prst="rect">
            <a:avLst/>
          </a:prstGeom>
        </p:spPr>
      </p:pic>
      <p:sp>
        <p:nvSpPr>
          <p:cNvPr id="21" name="Rectangle 20"/>
          <p:cNvSpPr/>
          <p:nvPr/>
        </p:nvSpPr>
        <p:spPr>
          <a:xfrm>
            <a:off x="2310441" y="2491221"/>
            <a:ext cx="13945913" cy="5909310"/>
          </a:xfrm>
          <a:prstGeom prst="rect">
            <a:avLst/>
          </a:prstGeom>
        </p:spPr>
        <p:txBody>
          <a:bodyPr wrap="square">
            <a:spAutoFit/>
          </a:bodyPr>
          <a:lstStyle/>
          <a:p>
            <a:pPr algn="just">
              <a:lnSpc>
                <a:spcPct val="150000"/>
              </a:lnSpc>
              <a:tabLst>
                <a:tab pos="312420" algn="l"/>
              </a:tabLst>
            </a:pP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200" b="1" dirty="0">
                <a:solidFill>
                  <a:srgbClr val="000000"/>
                </a:solidFill>
                <a:ea typeface="Times New Roman" panose="02020603050405020304" pitchFamily="18" charset="0"/>
                <a:cs typeface="Times New Roman" panose="02020603050405020304" pitchFamily="18" charset="0"/>
              </a:rPr>
              <a:t>Hệ thống các lí lẽ, dẫn </a:t>
            </a:r>
            <a:r>
              <a:rPr lang="vi-VN" sz="4200" b="1" dirty="0" smtClean="0">
                <a:solidFill>
                  <a:srgbClr val="000000"/>
                </a:solidFill>
                <a:ea typeface="Times New Roman" panose="02020603050405020304" pitchFamily="18" charset="0"/>
                <a:cs typeface="Times New Roman" panose="02020603050405020304" pitchFamily="18" charset="0"/>
              </a:rPr>
              <a:t>chứng</a:t>
            </a:r>
            <a:r>
              <a:rPr lang="en-US" sz="4200" b="1" dirty="0" smtClean="0">
                <a:solidFill>
                  <a:srgbClr val="000000"/>
                </a:solidFill>
                <a:ea typeface="Times New Roman" panose="02020603050405020304" pitchFamily="18" charset="0"/>
                <a:cs typeface="Times New Roman" panose="02020603050405020304" pitchFamily="18" charset="0"/>
              </a:rPr>
              <a:t>:</a:t>
            </a:r>
            <a:endParaRPr lang="en-US" sz="4200" b="1" dirty="0">
              <a:ea typeface="Times New Roman" panose="02020603050405020304" pitchFamily="18" charset="0"/>
              <a:cs typeface="Times New Roman" panose="02020603050405020304" pitchFamily="18" charset="0"/>
            </a:endParaRPr>
          </a:p>
          <a:p>
            <a:pPr lvl="1" algn="just">
              <a:lnSpc>
                <a:spcPct val="150000"/>
              </a:lnSpc>
              <a:tabLst>
                <a:tab pos="312420" algn="l"/>
              </a:tabLst>
            </a:pPr>
            <a:r>
              <a:rPr lang="vi-VN" sz="4200" dirty="0">
                <a:solidFill>
                  <a:srgbClr val="000000"/>
                </a:solidFill>
                <a:ea typeface="Times New Roman" panose="02020603050405020304" pitchFamily="18" charset="0"/>
                <a:cs typeface="Times New Roman" panose="02020603050405020304" pitchFamily="18" charset="0"/>
              </a:rPr>
              <a:t>+ Những món ăn được nấu bằng bao tâm huyết của người thân.</a:t>
            </a:r>
          </a:p>
          <a:p>
            <a:pPr lvl="2" algn="just">
              <a:lnSpc>
                <a:spcPct val="150000"/>
              </a:lnSpc>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•Phải </a:t>
            </a:r>
            <a:r>
              <a:rPr lang="vi-VN" sz="4200" dirty="0">
                <a:solidFill>
                  <a:srgbClr val="000000"/>
                </a:solidFill>
                <a:ea typeface="Times New Roman" panose="02020603050405020304" pitchFamily="18" charset="0"/>
                <a:cs typeface="Times New Roman" panose="02020603050405020304" pitchFamily="18" charset="0"/>
              </a:rPr>
              <a:t>thấu hiệu khẩu vị, tính cách, tình hình sức khỏe của từng thành viên trong gia đình mới có được những bữa ăn bổ dưỡng.</a:t>
            </a:r>
          </a:p>
        </p:txBody>
      </p:sp>
    </p:spTree>
    <p:extLst>
      <p:ext uri="{BB962C8B-B14F-4D97-AF65-F5344CB8AC3E}">
        <p14:creationId xmlns:p14="http://schemas.microsoft.com/office/powerpoint/2010/main" val="17130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 calcmode="lin" valueType="num">
                                      <p:cBhvr additive="base">
                                        <p:cTn id="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barn(inVertical)">
                                      <p:cBhvr>
                                        <p:cTn id="1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4" name="TextBox 4"/>
          <p:cNvSpPr txBox="1"/>
          <p:nvPr/>
        </p:nvSpPr>
        <p:spPr>
          <a:xfrm>
            <a:off x="3201891" y="675934"/>
            <a:ext cx="12420600" cy="986489"/>
          </a:xfrm>
          <a:prstGeom prst="rect">
            <a:avLst/>
          </a:prstGeom>
        </p:spPr>
        <p:txBody>
          <a:bodyPr wrap="square" lIns="0" tIns="0" rIns="0" bIns="0" rtlCol="0" anchor="t">
            <a:spAutoFit/>
          </a:bodyPr>
          <a:lstStyle/>
          <a:p>
            <a:pPr marL="0" lvl="0" indent="0" algn="ctr">
              <a:lnSpc>
                <a:spcPts val="8799"/>
              </a:lnSpc>
              <a:spcBef>
                <a:spcPct val="0"/>
              </a:spcBef>
            </a:pPr>
            <a:r>
              <a:rPr lang="en-US" sz="4800" b="1" i="1" dirty="0" smtClean="0">
                <a:solidFill>
                  <a:srgbClr val="2E2562"/>
                </a:solidFill>
                <a:latin typeface="Arial" panose="020B0604020202020204" pitchFamily="34" charset="0"/>
                <a:cs typeface="Arial" panose="020B0604020202020204" pitchFamily="34" charset="0"/>
              </a:rPr>
              <a:t>Đọc bài </a:t>
            </a:r>
            <a:r>
              <a:rPr lang="en-US" sz="4800" b="1" i="1" dirty="0" err="1" smtClean="0">
                <a:solidFill>
                  <a:srgbClr val="2E2562"/>
                </a:solidFill>
                <a:latin typeface="Arial" panose="020B0604020202020204" pitchFamily="34" charset="0"/>
                <a:cs typeface="Arial" panose="020B0604020202020204" pitchFamily="34" charset="0"/>
              </a:rPr>
              <a:t>mẫu</a:t>
            </a:r>
            <a:r>
              <a:rPr lang="en-US" sz="4800" b="1" i="1" dirty="0" smtClean="0">
                <a:solidFill>
                  <a:srgbClr val="2E2562"/>
                </a:solidFill>
                <a:latin typeface="Arial" panose="020B0604020202020204" pitchFamily="34" charset="0"/>
                <a:cs typeface="Arial" panose="020B0604020202020204" pitchFamily="34" charset="0"/>
              </a:rPr>
              <a:t> SGK/tr53 </a:t>
            </a:r>
            <a:r>
              <a:rPr lang="en-US" sz="4800" b="1" i="1" dirty="0" err="1" smtClean="0">
                <a:solidFill>
                  <a:srgbClr val="2E2562"/>
                </a:solidFill>
                <a:latin typeface="Arial" panose="020B0604020202020204" pitchFamily="34" charset="0"/>
                <a:cs typeface="Arial" panose="020B0604020202020204" pitchFamily="34" charset="0"/>
              </a:rPr>
              <a:t>và</a:t>
            </a:r>
            <a:r>
              <a:rPr lang="en-US" sz="4800" b="1" i="1" dirty="0" smtClean="0">
                <a:solidFill>
                  <a:srgbClr val="2E2562"/>
                </a:solidFill>
                <a:latin typeface="Arial" panose="020B0604020202020204" pitchFamily="34" charset="0"/>
                <a:cs typeface="Arial" panose="020B0604020202020204" pitchFamily="34" charset="0"/>
              </a:rPr>
              <a:t> trả </a:t>
            </a:r>
            <a:r>
              <a:rPr lang="en-US" sz="4800" b="1" i="1" dirty="0" err="1" smtClean="0">
                <a:solidFill>
                  <a:srgbClr val="2E2562"/>
                </a:solidFill>
                <a:latin typeface="Arial" panose="020B0604020202020204" pitchFamily="34" charset="0"/>
                <a:cs typeface="Arial" panose="020B0604020202020204" pitchFamily="34" charset="0"/>
              </a:rPr>
              <a:t>lời</a:t>
            </a:r>
            <a:r>
              <a:rPr lang="en-US" sz="4800" b="1" i="1" dirty="0" smtClean="0">
                <a:solidFill>
                  <a:srgbClr val="2E2562"/>
                </a:solidFill>
                <a:latin typeface="Arial" panose="020B0604020202020204" pitchFamily="34" charset="0"/>
                <a:cs typeface="Arial" panose="020B0604020202020204" pitchFamily="34" charset="0"/>
              </a:rPr>
              <a:t> câu hỏi:</a:t>
            </a:r>
            <a:endParaRPr lang="en-US" sz="4800" b="1" i="1" u="none"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307494" y="2171700"/>
            <a:ext cx="15951807" cy="7467600"/>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218">
            <a:off x="13508925" y="8906080"/>
            <a:ext cx="1690484" cy="100583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44062">
            <a:off x="659996" y="825242"/>
            <a:ext cx="1619293" cy="315026"/>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612255" y="7581900"/>
            <a:ext cx="2889639" cy="2970657"/>
          </a:xfrm>
          <a:prstGeom prst="rect">
            <a:avLst/>
          </a:prstGeom>
        </p:spPr>
      </p:pic>
      <p:sp>
        <p:nvSpPr>
          <p:cNvPr id="21" name="Rectangle 20"/>
          <p:cNvSpPr/>
          <p:nvPr/>
        </p:nvSpPr>
        <p:spPr>
          <a:xfrm>
            <a:off x="2310441" y="2491221"/>
            <a:ext cx="13945913" cy="5909310"/>
          </a:xfrm>
          <a:prstGeom prst="rect">
            <a:avLst/>
          </a:prstGeom>
        </p:spPr>
        <p:txBody>
          <a:bodyPr wrap="square">
            <a:spAutoFit/>
          </a:bodyPr>
          <a:lstStyle/>
          <a:p>
            <a:pPr algn="just">
              <a:lnSpc>
                <a:spcPct val="150000"/>
              </a:lnSpc>
              <a:tabLst>
                <a:tab pos="312420" algn="l"/>
              </a:tabLst>
            </a:pP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200" b="1" dirty="0">
                <a:solidFill>
                  <a:srgbClr val="000000"/>
                </a:solidFill>
                <a:ea typeface="Times New Roman" panose="02020603050405020304" pitchFamily="18" charset="0"/>
                <a:cs typeface="Times New Roman" panose="02020603050405020304" pitchFamily="18" charset="0"/>
              </a:rPr>
              <a:t>Hệ thống các lí lẽ, dẫn </a:t>
            </a:r>
            <a:r>
              <a:rPr lang="vi-VN" sz="4200" b="1" dirty="0" smtClean="0">
                <a:solidFill>
                  <a:srgbClr val="000000"/>
                </a:solidFill>
                <a:ea typeface="Times New Roman" panose="02020603050405020304" pitchFamily="18" charset="0"/>
                <a:cs typeface="Times New Roman" panose="02020603050405020304" pitchFamily="18" charset="0"/>
              </a:rPr>
              <a:t>chứng</a:t>
            </a:r>
            <a:r>
              <a:rPr lang="en-US" sz="4200" b="1" dirty="0" smtClean="0">
                <a:solidFill>
                  <a:srgbClr val="000000"/>
                </a:solidFill>
                <a:ea typeface="Times New Roman" panose="02020603050405020304" pitchFamily="18" charset="0"/>
                <a:cs typeface="Times New Roman" panose="02020603050405020304" pitchFamily="18" charset="0"/>
              </a:rPr>
              <a:t>:</a:t>
            </a:r>
            <a:endParaRPr lang="en-US" sz="4200" b="1" dirty="0">
              <a:ea typeface="Times New Roman" panose="02020603050405020304" pitchFamily="18" charset="0"/>
              <a:cs typeface="Times New Roman" panose="02020603050405020304" pitchFamily="18" charset="0"/>
            </a:endParaRPr>
          </a:p>
          <a:p>
            <a:pPr lvl="1" algn="just">
              <a:lnSpc>
                <a:spcPct val="150000"/>
              </a:lnSpc>
              <a:tabLst>
                <a:tab pos="312420" algn="l"/>
              </a:tabLst>
            </a:pPr>
            <a:r>
              <a:rPr lang="vi-VN" sz="4200" dirty="0">
                <a:solidFill>
                  <a:srgbClr val="000000"/>
                </a:solidFill>
                <a:ea typeface="Times New Roman" panose="02020603050405020304" pitchFamily="18" charset="0"/>
                <a:cs typeface="Times New Roman" panose="02020603050405020304" pitchFamily="18" charset="0"/>
              </a:rPr>
              <a:t>+ Bữa cơm là khoảng thời gian quý giá giúp các thành viên gia đình gắn bó, thấy hiểu nhau hơn.</a:t>
            </a:r>
          </a:p>
          <a:p>
            <a:pPr lvl="2" algn="just">
              <a:lnSpc>
                <a:spcPct val="150000"/>
              </a:lnSpc>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•Còn </a:t>
            </a:r>
            <a:r>
              <a:rPr lang="vi-VN" sz="4200" dirty="0">
                <a:solidFill>
                  <a:srgbClr val="000000"/>
                </a:solidFill>
                <a:ea typeface="Times New Roman" panose="02020603050405020304" pitchFamily="18" charset="0"/>
                <a:cs typeface="Times New Roman" panose="02020603050405020304" pitchFamily="18" charset="0"/>
              </a:rPr>
              <a:t>gì hạnh phúc hơn sau một ngày mệt mỏi với công việc, ta trở về nhà cùng ăn bữa cơm gia đình, được tâm sự, được thấu hiểu, lắng nghe và chia sẻ.</a:t>
            </a:r>
          </a:p>
        </p:txBody>
      </p:sp>
    </p:spTree>
    <p:extLst>
      <p:ext uri="{BB962C8B-B14F-4D97-AF65-F5344CB8AC3E}">
        <p14:creationId xmlns:p14="http://schemas.microsoft.com/office/powerpoint/2010/main" val="137265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 calcmode="lin" valueType="num">
                                      <p:cBhvr additive="base">
                                        <p:cTn id="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barn(inVertical)">
                                      <p:cBhvr>
                                        <p:cTn id="1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4" name="TextBox 4"/>
          <p:cNvSpPr txBox="1"/>
          <p:nvPr/>
        </p:nvSpPr>
        <p:spPr>
          <a:xfrm>
            <a:off x="3201891" y="675934"/>
            <a:ext cx="12420600" cy="986489"/>
          </a:xfrm>
          <a:prstGeom prst="rect">
            <a:avLst/>
          </a:prstGeom>
        </p:spPr>
        <p:txBody>
          <a:bodyPr wrap="square" lIns="0" tIns="0" rIns="0" bIns="0" rtlCol="0" anchor="t">
            <a:spAutoFit/>
          </a:bodyPr>
          <a:lstStyle/>
          <a:p>
            <a:pPr marL="0" lvl="0" indent="0" algn="ctr">
              <a:lnSpc>
                <a:spcPts val="8799"/>
              </a:lnSpc>
              <a:spcBef>
                <a:spcPct val="0"/>
              </a:spcBef>
            </a:pPr>
            <a:r>
              <a:rPr lang="en-US" sz="4800" b="1" i="1" dirty="0" smtClean="0">
                <a:solidFill>
                  <a:srgbClr val="2E2562"/>
                </a:solidFill>
                <a:latin typeface="Arial" panose="020B0604020202020204" pitchFamily="34" charset="0"/>
                <a:cs typeface="Arial" panose="020B0604020202020204" pitchFamily="34" charset="0"/>
              </a:rPr>
              <a:t>Đọc bài </a:t>
            </a:r>
            <a:r>
              <a:rPr lang="en-US" sz="4800" b="1" i="1" dirty="0" err="1" smtClean="0">
                <a:solidFill>
                  <a:srgbClr val="2E2562"/>
                </a:solidFill>
                <a:latin typeface="Arial" panose="020B0604020202020204" pitchFamily="34" charset="0"/>
                <a:cs typeface="Arial" panose="020B0604020202020204" pitchFamily="34" charset="0"/>
              </a:rPr>
              <a:t>mẫu</a:t>
            </a:r>
            <a:r>
              <a:rPr lang="en-US" sz="4800" b="1" i="1" dirty="0" smtClean="0">
                <a:solidFill>
                  <a:srgbClr val="2E2562"/>
                </a:solidFill>
                <a:latin typeface="Arial" panose="020B0604020202020204" pitchFamily="34" charset="0"/>
                <a:cs typeface="Arial" panose="020B0604020202020204" pitchFamily="34" charset="0"/>
              </a:rPr>
              <a:t> SGK/tr53 </a:t>
            </a:r>
            <a:r>
              <a:rPr lang="en-US" sz="4800" b="1" i="1" dirty="0" err="1" smtClean="0">
                <a:solidFill>
                  <a:srgbClr val="2E2562"/>
                </a:solidFill>
                <a:latin typeface="Arial" panose="020B0604020202020204" pitchFamily="34" charset="0"/>
                <a:cs typeface="Arial" panose="020B0604020202020204" pitchFamily="34" charset="0"/>
              </a:rPr>
              <a:t>và</a:t>
            </a:r>
            <a:r>
              <a:rPr lang="en-US" sz="4800" b="1" i="1" dirty="0" smtClean="0">
                <a:solidFill>
                  <a:srgbClr val="2E2562"/>
                </a:solidFill>
                <a:latin typeface="Arial" panose="020B0604020202020204" pitchFamily="34" charset="0"/>
                <a:cs typeface="Arial" panose="020B0604020202020204" pitchFamily="34" charset="0"/>
              </a:rPr>
              <a:t> trả </a:t>
            </a:r>
            <a:r>
              <a:rPr lang="en-US" sz="4800" b="1" i="1" dirty="0" err="1" smtClean="0">
                <a:solidFill>
                  <a:srgbClr val="2E2562"/>
                </a:solidFill>
                <a:latin typeface="Arial" panose="020B0604020202020204" pitchFamily="34" charset="0"/>
                <a:cs typeface="Arial" panose="020B0604020202020204" pitchFamily="34" charset="0"/>
              </a:rPr>
              <a:t>lời</a:t>
            </a:r>
            <a:r>
              <a:rPr lang="en-US" sz="4800" b="1" i="1" dirty="0" smtClean="0">
                <a:solidFill>
                  <a:srgbClr val="2E2562"/>
                </a:solidFill>
                <a:latin typeface="Arial" panose="020B0604020202020204" pitchFamily="34" charset="0"/>
                <a:cs typeface="Arial" panose="020B0604020202020204" pitchFamily="34" charset="0"/>
              </a:rPr>
              <a:t> câu hỏi:</a:t>
            </a:r>
            <a:endParaRPr lang="en-US" sz="4800" b="1" i="1" u="none"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307494" y="2171700"/>
            <a:ext cx="15951807" cy="7467600"/>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218">
            <a:off x="13508925" y="8906080"/>
            <a:ext cx="1690484" cy="100583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44062">
            <a:off x="659996" y="825242"/>
            <a:ext cx="1619293" cy="315026"/>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612255" y="7581900"/>
            <a:ext cx="2889639" cy="2970657"/>
          </a:xfrm>
          <a:prstGeom prst="rect">
            <a:avLst/>
          </a:prstGeom>
        </p:spPr>
      </p:pic>
      <p:sp>
        <p:nvSpPr>
          <p:cNvPr id="21" name="Rectangle 20"/>
          <p:cNvSpPr/>
          <p:nvPr/>
        </p:nvSpPr>
        <p:spPr>
          <a:xfrm>
            <a:off x="2310441" y="2491221"/>
            <a:ext cx="13945913" cy="5909310"/>
          </a:xfrm>
          <a:prstGeom prst="rect">
            <a:avLst/>
          </a:prstGeom>
        </p:spPr>
        <p:txBody>
          <a:bodyPr wrap="square">
            <a:spAutoFit/>
          </a:bodyPr>
          <a:lstStyle/>
          <a:p>
            <a:pPr algn="just">
              <a:lnSpc>
                <a:spcPct val="150000"/>
              </a:lnSpc>
              <a:tabLst>
                <a:tab pos="312420" algn="l"/>
              </a:tabLst>
            </a:pP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200" b="1" dirty="0">
                <a:solidFill>
                  <a:srgbClr val="000000"/>
                </a:solidFill>
                <a:ea typeface="Times New Roman" panose="02020603050405020304" pitchFamily="18" charset="0"/>
                <a:cs typeface="Times New Roman" panose="02020603050405020304" pitchFamily="18" charset="0"/>
              </a:rPr>
              <a:t>Hệ thống các lí lẽ, dẫn </a:t>
            </a:r>
            <a:r>
              <a:rPr lang="vi-VN" sz="4200" b="1" dirty="0" smtClean="0">
                <a:solidFill>
                  <a:srgbClr val="000000"/>
                </a:solidFill>
                <a:ea typeface="Times New Roman" panose="02020603050405020304" pitchFamily="18" charset="0"/>
                <a:cs typeface="Times New Roman" panose="02020603050405020304" pitchFamily="18" charset="0"/>
              </a:rPr>
              <a:t>chứng</a:t>
            </a:r>
            <a:r>
              <a:rPr lang="en-US" sz="4200" b="1" dirty="0" smtClean="0">
                <a:solidFill>
                  <a:srgbClr val="000000"/>
                </a:solidFill>
                <a:ea typeface="Times New Roman" panose="02020603050405020304" pitchFamily="18" charset="0"/>
                <a:cs typeface="Times New Roman" panose="02020603050405020304" pitchFamily="18" charset="0"/>
              </a:rPr>
              <a:t>:</a:t>
            </a:r>
            <a:endParaRPr lang="en-US" sz="4200" b="1" dirty="0">
              <a:ea typeface="Times New Roman" panose="02020603050405020304" pitchFamily="18" charset="0"/>
              <a:cs typeface="Times New Roman" panose="02020603050405020304" pitchFamily="18" charset="0"/>
            </a:endParaRPr>
          </a:p>
          <a:p>
            <a:pPr lvl="1" algn="just">
              <a:lnSpc>
                <a:spcPct val="150000"/>
              </a:lnSpc>
              <a:tabLst>
                <a:tab pos="312420" algn="l"/>
              </a:tabLst>
            </a:pPr>
            <a:r>
              <a:rPr lang="vi-VN" sz="4200" dirty="0">
                <a:solidFill>
                  <a:srgbClr val="000000"/>
                </a:solidFill>
                <a:ea typeface="Times New Roman" panose="02020603050405020304" pitchFamily="18" charset="0"/>
                <a:cs typeface="Times New Roman" panose="02020603050405020304" pitchFamily="18" charset="0"/>
              </a:rPr>
              <a:t>+ Bữa cơm gia đình cũng là một dịp để người lớn trong gia đình dạy bảo con cháu những điều hay, lẽ phải.</a:t>
            </a:r>
          </a:p>
          <a:p>
            <a:pPr lvl="2" algn="just">
              <a:lnSpc>
                <a:spcPct val="150000"/>
              </a:lnSpc>
              <a:tabLst>
                <a:tab pos="312420" algn="l"/>
              </a:tabLst>
            </a:pPr>
            <a:r>
              <a:rPr lang="vi-VN" sz="4200" dirty="0">
                <a:solidFill>
                  <a:srgbClr val="000000"/>
                </a:solidFill>
                <a:ea typeface="Times New Roman" panose="02020603050405020304" pitchFamily="18" charset="0"/>
                <a:cs typeface="Times New Roman" panose="02020603050405020304" pitchFamily="18" charset="0"/>
              </a:rPr>
              <a:t>•	Một nghiên cứu ở Mỹ trên 1476 tình nguyện viên cho thấy bữa cơm gia đình sẽ giúp mọi người gắn bó và hợp tác với nhau tốt hơn.</a:t>
            </a:r>
          </a:p>
        </p:txBody>
      </p:sp>
    </p:spTree>
    <p:extLst>
      <p:ext uri="{BB962C8B-B14F-4D97-AF65-F5344CB8AC3E}">
        <p14:creationId xmlns:p14="http://schemas.microsoft.com/office/powerpoint/2010/main" val="36223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 calcmode="lin" valueType="num">
                                      <p:cBhvr additive="base">
                                        <p:cTn id="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barn(inVertical)">
                                      <p:cBhvr>
                                        <p:cTn id="1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4" name="TextBox 4"/>
          <p:cNvSpPr txBox="1"/>
          <p:nvPr/>
        </p:nvSpPr>
        <p:spPr>
          <a:xfrm>
            <a:off x="3201891" y="675934"/>
            <a:ext cx="12420600" cy="986489"/>
          </a:xfrm>
          <a:prstGeom prst="rect">
            <a:avLst/>
          </a:prstGeom>
        </p:spPr>
        <p:txBody>
          <a:bodyPr wrap="square" lIns="0" tIns="0" rIns="0" bIns="0" rtlCol="0" anchor="t">
            <a:spAutoFit/>
          </a:bodyPr>
          <a:lstStyle/>
          <a:p>
            <a:pPr marL="0" lvl="0" indent="0" algn="ctr">
              <a:lnSpc>
                <a:spcPts val="8799"/>
              </a:lnSpc>
              <a:spcBef>
                <a:spcPct val="0"/>
              </a:spcBef>
            </a:pPr>
            <a:r>
              <a:rPr lang="en-US" sz="4800" b="1" i="1" dirty="0" smtClean="0">
                <a:solidFill>
                  <a:srgbClr val="2E2562"/>
                </a:solidFill>
                <a:latin typeface="Arial" panose="020B0604020202020204" pitchFamily="34" charset="0"/>
                <a:cs typeface="Arial" panose="020B0604020202020204" pitchFamily="34" charset="0"/>
              </a:rPr>
              <a:t>Đọc bài </a:t>
            </a:r>
            <a:r>
              <a:rPr lang="en-US" sz="4800" b="1" i="1" dirty="0" err="1" smtClean="0">
                <a:solidFill>
                  <a:srgbClr val="2E2562"/>
                </a:solidFill>
                <a:latin typeface="Arial" panose="020B0604020202020204" pitchFamily="34" charset="0"/>
                <a:cs typeface="Arial" panose="020B0604020202020204" pitchFamily="34" charset="0"/>
              </a:rPr>
              <a:t>mẫu</a:t>
            </a:r>
            <a:r>
              <a:rPr lang="en-US" sz="4800" b="1" i="1" dirty="0" smtClean="0">
                <a:solidFill>
                  <a:srgbClr val="2E2562"/>
                </a:solidFill>
                <a:latin typeface="Arial" panose="020B0604020202020204" pitchFamily="34" charset="0"/>
                <a:cs typeface="Arial" panose="020B0604020202020204" pitchFamily="34" charset="0"/>
              </a:rPr>
              <a:t> SGK/tr53 </a:t>
            </a:r>
            <a:r>
              <a:rPr lang="en-US" sz="4800" b="1" i="1" dirty="0" err="1" smtClean="0">
                <a:solidFill>
                  <a:srgbClr val="2E2562"/>
                </a:solidFill>
                <a:latin typeface="Arial" panose="020B0604020202020204" pitchFamily="34" charset="0"/>
                <a:cs typeface="Arial" panose="020B0604020202020204" pitchFamily="34" charset="0"/>
              </a:rPr>
              <a:t>và</a:t>
            </a:r>
            <a:r>
              <a:rPr lang="en-US" sz="4800" b="1" i="1" dirty="0" smtClean="0">
                <a:solidFill>
                  <a:srgbClr val="2E2562"/>
                </a:solidFill>
                <a:latin typeface="Arial" panose="020B0604020202020204" pitchFamily="34" charset="0"/>
                <a:cs typeface="Arial" panose="020B0604020202020204" pitchFamily="34" charset="0"/>
              </a:rPr>
              <a:t> trả </a:t>
            </a:r>
            <a:r>
              <a:rPr lang="en-US" sz="4800" b="1" i="1" dirty="0" err="1" smtClean="0">
                <a:solidFill>
                  <a:srgbClr val="2E2562"/>
                </a:solidFill>
                <a:latin typeface="Arial" panose="020B0604020202020204" pitchFamily="34" charset="0"/>
                <a:cs typeface="Arial" panose="020B0604020202020204" pitchFamily="34" charset="0"/>
              </a:rPr>
              <a:t>lời</a:t>
            </a:r>
            <a:r>
              <a:rPr lang="en-US" sz="4800" b="1" i="1" dirty="0" smtClean="0">
                <a:solidFill>
                  <a:srgbClr val="2E2562"/>
                </a:solidFill>
                <a:latin typeface="Arial" panose="020B0604020202020204" pitchFamily="34" charset="0"/>
                <a:cs typeface="Arial" panose="020B0604020202020204" pitchFamily="34" charset="0"/>
              </a:rPr>
              <a:t> câu hỏi:</a:t>
            </a:r>
            <a:endParaRPr lang="en-US" sz="4800" b="1" i="1" u="none"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307494" y="2247900"/>
            <a:ext cx="15951807" cy="7467600"/>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218">
            <a:off x="13508925" y="8906080"/>
            <a:ext cx="1690484" cy="100583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44062">
            <a:off x="659996" y="825242"/>
            <a:ext cx="1619293" cy="315026"/>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612255" y="7581900"/>
            <a:ext cx="2889639" cy="2970657"/>
          </a:xfrm>
          <a:prstGeom prst="rect">
            <a:avLst/>
          </a:prstGeom>
        </p:spPr>
      </p:pic>
      <p:sp>
        <p:nvSpPr>
          <p:cNvPr id="21" name="Rectangle 20"/>
          <p:cNvSpPr/>
          <p:nvPr/>
        </p:nvSpPr>
        <p:spPr>
          <a:xfrm>
            <a:off x="2310441" y="2491221"/>
            <a:ext cx="13945913" cy="3000821"/>
          </a:xfrm>
          <a:prstGeom prst="rect">
            <a:avLst/>
          </a:prstGeom>
        </p:spPr>
        <p:txBody>
          <a:bodyPr wrap="square">
            <a:spAutoFit/>
          </a:bodyPr>
          <a:lstStyle/>
          <a:p>
            <a:pPr algn="just">
              <a:lnSpc>
                <a:spcPct val="150000"/>
              </a:lnSpc>
              <a:tabLst>
                <a:tab pos="312420" algn="l"/>
              </a:tabLst>
            </a:pP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3. Chức năng của </a:t>
            </a:r>
            <a:r>
              <a:rPr lang="en-US" sz="42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đoạn</a:t>
            </a: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mở bài</a:t>
            </a:r>
            <a:endParaRPr lang="en-US" sz="4200" b="1" dirty="0">
              <a:ea typeface="Times New Roman" panose="02020603050405020304" pitchFamily="18" charset="0"/>
              <a:cs typeface="Times New Roman" panose="02020603050405020304" pitchFamily="18" charset="0"/>
            </a:endParaRPr>
          </a:p>
          <a:p>
            <a:pPr lvl="1" algn="just">
              <a:lnSpc>
                <a:spcPct val="150000"/>
              </a:lnSpc>
              <a:tabLst>
                <a:tab pos="312420" algn="l"/>
              </a:tabLst>
            </a:pPr>
            <a:r>
              <a:rPr lang="vi-VN" sz="4200" dirty="0">
                <a:solidFill>
                  <a:srgbClr val="000000"/>
                </a:solidFill>
                <a:ea typeface="Times New Roman" panose="02020603050405020304" pitchFamily="18" charset="0"/>
                <a:cs typeface="Times New Roman" panose="02020603050405020304" pitchFamily="18" charset="0"/>
              </a:rPr>
              <a:t>Đoạn mở bài giúp người viết nêu ra được vấn đề và thể hiện rõ ý kiến về bữa cơm gia </a:t>
            </a:r>
            <a:r>
              <a:rPr lang="vi-VN" sz="4200" dirty="0" smtClean="0">
                <a:solidFill>
                  <a:srgbClr val="000000"/>
                </a:solidFill>
                <a:ea typeface="Times New Roman" panose="02020603050405020304" pitchFamily="18" charset="0"/>
                <a:cs typeface="Times New Roman" panose="02020603050405020304" pitchFamily="18" charset="0"/>
              </a:rPr>
              <a:t>đình.</a:t>
            </a:r>
            <a:endParaRPr lang="en-US" sz="4200" dirty="0">
              <a:solidFill>
                <a:srgbClr val="000000"/>
              </a:solidFill>
              <a:ea typeface="Times New Roman" panose="02020603050405020304" pitchFamily="18" charset="0"/>
              <a:cs typeface="Times New Roman" panose="02020603050405020304" pitchFamily="18" charset="0"/>
            </a:endParaRPr>
          </a:p>
        </p:txBody>
      </p:sp>
      <p:sp>
        <p:nvSpPr>
          <p:cNvPr id="2" name="TextBox 1"/>
          <p:cNvSpPr txBox="1"/>
          <p:nvPr/>
        </p:nvSpPr>
        <p:spPr>
          <a:xfrm>
            <a:off x="2310441" y="5474414"/>
            <a:ext cx="13983215" cy="3000821"/>
          </a:xfrm>
          <a:prstGeom prst="rect">
            <a:avLst/>
          </a:prstGeom>
          <a:noFill/>
        </p:spPr>
        <p:txBody>
          <a:bodyPr wrap="square" rtlCol="0">
            <a:spAutoFit/>
          </a:bodyPr>
          <a:lstStyle/>
          <a:p>
            <a:pPr algn="just">
              <a:lnSpc>
                <a:spcPct val="150000"/>
              </a:lnSpc>
            </a:pPr>
            <a:r>
              <a:rPr lang="en-US" sz="4200" b="1"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Đề xuất của người viết </a:t>
            </a:r>
            <a:r>
              <a:rPr lang="vi-VN" sz="4200" dirty="0" smtClean="0">
                <a:latin typeface="Arial" panose="020B0604020202020204" pitchFamily="34" charset="0"/>
                <a:cs typeface="Arial" panose="020B0604020202020204" pitchFamily="34" charset="0"/>
              </a:rPr>
              <a:t>ở </a:t>
            </a:r>
            <a:r>
              <a:rPr lang="vi-VN" sz="4200" dirty="0">
                <a:latin typeface="Arial" panose="020B0604020202020204" pitchFamily="34" charset="0"/>
                <a:cs typeface="Arial" panose="020B0604020202020204" pitchFamily="34" charset="0"/>
              </a:rPr>
              <a:t>phần kết là mỗi thành viên đều cần góp sức, người đi chợ, người nấu ăn, người rửa chén bát.</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43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4" name="TextBox 4"/>
          <p:cNvSpPr txBox="1"/>
          <p:nvPr/>
        </p:nvSpPr>
        <p:spPr>
          <a:xfrm>
            <a:off x="3201891" y="675934"/>
            <a:ext cx="12420600" cy="986489"/>
          </a:xfrm>
          <a:prstGeom prst="rect">
            <a:avLst/>
          </a:prstGeom>
        </p:spPr>
        <p:txBody>
          <a:bodyPr wrap="square" lIns="0" tIns="0" rIns="0" bIns="0" rtlCol="0" anchor="t">
            <a:spAutoFit/>
          </a:bodyPr>
          <a:lstStyle/>
          <a:p>
            <a:pPr marL="0" lvl="0" indent="0" algn="ctr">
              <a:lnSpc>
                <a:spcPts val="8799"/>
              </a:lnSpc>
              <a:spcBef>
                <a:spcPct val="0"/>
              </a:spcBef>
            </a:pPr>
            <a:r>
              <a:rPr lang="en-US" sz="4800" b="1" i="1" dirty="0" smtClean="0">
                <a:solidFill>
                  <a:srgbClr val="2E2562"/>
                </a:solidFill>
                <a:latin typeface="Arial" panose="020B0604020202020204" pitchFamily="34" charset="0"/>
                <a:cs typeface="Arial" panose="020B0604020202020204" pitchFamily="34" charset="0"/>
              </a:rPr>
              <a:t>Đọc bài </a:t>
            </a:r>
            <a:r>
              <a:rPr lang="en-US" sz="4800" b="1" i="1" dirty="0" err="1" smtClean="0">
                <a:solidFill>
                  <a:srgbClr val="2E2562"/>
                </a:solidFill>
                <a:latin typeface="Arial" panose="020B0604020202020204" pitchFamily="34" charset="0"/>
                <a:cs typeface="Arial" panose="020B0604020202020204" pitchFamily="34" charset="0"/>
              </a:rPr>
              <a:t>mẫu</a:t>
            </a:r>
            <a:r>
              <a:rPr lang="en-US" sz="4800" b="1" i="1" dirty="0" smtClean="0">
                <a:solidFill>
                  <a:srgbClr val="2E2562"/>
                </a:solidFill>
                <a:latin typeface="Arial" panose="020B0604020202020204" pitchFamily="34" charset="0"/>
                <a:cs typeface="Arial" panose="020B0604020202020204" pitchFamily="34" charset="0"/>
              </a:rPr>
              <a:t> SGK/tr53 </a:t>
            </a:r>
            <a:r>
              <a:rPr lang="en-US" sz="4800" b="1" i="1" dirty="0" err="1" smtClean="0">
                <a:solidFill>
                  <a:srgbClr val="2E2562"/>
                </a:solidFill>
                <a:latin typeface="Arial" panose="020B0604020202020204" pitchFamily="34" charset="0"/>
                <a:cs typeface="Arial" panose="020B0604020202020204" pitchFamily="34" charset="0"/>
              </a:rPr>
              <a:t>và</a:t>
            </a:r>
            <a:r>
              <a:rPr lang="en-US" sz="4800" b="1" i="1" dirty="0" smtClean="0">
                <a:solidFill>
                  <a:srgbClr val="2E2562"/>
                </a:solidFill>
                <a:latin typeface="Arial" panose="020B0604020202020204" pitchFamily="34" charset="0"/>
                <a:cs typeface="Arial" panose="020B0604020202020204" pitchFamily="34" charset="0"/>
              </a:rPr>
              <a:t> trả </a:t>
            </a:r>
            <a:r>
              <a:rPr lang="en-US" sz="4800" b="1" i="1" dirty="0" err="1" smtClean="0">
                <a:solidFill>
                  <a:srgbClr val="2E2562"/>
                </a:solidFill>
                <a:latin typeface="Arial" panose="020B0604020202020204" pitchFamily="34" charset="0"/>
                <a:cs typeface="Arial" panose="020B0604020202020204" pitchFamily="34" charset="0"/>
              </a:rPr>
              <a:t>lời</a:t>
            </a:r>
            <a:r>
              <a:rPr lang="en-US" sz="4800" b="1" i="1" dirty="0" smtClean="0">
                <a:solidFill>
                  <a:srgbClr val="2E2562"/>
                </a:solidFill>
                <a:latin typeface="Arial" panose="020B0604020202020204" pitchFamily="34" charset="0"/>
                <a:cs typeface="Arial" panose="020B0604020202020204" pitchFamily="34" charset="0"/>
              </a:rPr>
              <a:t> câu hỏi:</a:t>
            </a:r>
            <a:endParaRPr lang="en-US" sz="4800" b="1" i="1" u="none"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307494" y="2247900"/>
            <a:ext cx="15951807" cy="7467600"/>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218">
            <a:off x="13508925" y="8906080"/>
            <a:ext cx="1690484" cy="100583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44062">
            <a:off x="659996" y="825242"/>
            <a:ext cx="1619293" cy="315026"/>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612255" y="7581900"/>
            <a:ext cx="2889639" cy="2970657"/>
          </a:xfrm>
          <a:prstGeom prst="rect">
            <a:avLst/>
          </a:prstGeom>
        </p:spPr>
      </p:pic>
      <p:sp>
        <p:nvSpPr>
          <p:cNvPr id="21" name="Rectangle 20"/>
          <p:cNvSpPr/>
          <p:nvPr/>
        </p:nvSpPr>
        <p:spPr>
          <a:xfrm>
            <a:off x="2310441" y="2882031"/>
            <a:ext cx="13945913" cy="3000821"/>
          </a:xfrm>
          <a:prstGeom prst="rect">
            <a:avLst/>
          </a:prstGeom>
        </p:spPr>
        <p:txBody>
          <a:bodyPr wrap="square">
            <a:spAutoFit/>
          </a:bodyPr>
          <a:lstStyle/>
          <a:p>
            <a:pPr algn="just">
              <a:lnSpc>
                <a:spcPct val="150000"/>
              </a:lnSpc>
              <a:tabLst>
                <a:tab pos="312420" algn="l"/>
              </a:tabLst>
            </a:pPr>
            <a:r>
              <a:rPr lang="vi-VN" sz="4200" b="1" dirty="0">
                <a:solidFill>
                  <a:srgbClr val="000000"/>
                </a:solidFill>
                <a:ea typeface="Times New Roman" panose="02020603050405020304" pitchFamily="18" charset="0"/>
                <a:cs typeface="Arial" panose="020B0604020202020204" pitchFamily="34" charset="0"/>
              </a:rPr>
              <a:t>5. </a:t>
            </a:r>
            <a:r>
              <a:rPr lang="vi-VN" sz="4200" dirty="0">
                <a:solidFill>
                  <a:srgbClr val="000000"/>
                </a:solidFill>
                <a:ea typeface="Times New Roman" panose="02020603050405020304" pitchFamily="18" charset="0"/>
                <a:cs typeface="Arial" panose="020B0604020202020204" pitchFamily="34" charset="0"/>
              </a:rPr>
              <a:t>Khi viết văn trình bày ý kiến về một hiện tượng đời sống phải đưa ra những ý kiến, lí lẽ hợp lí, bên cạnh đó là bằng chứng chứng minh cho lí lẽ của mình.</a:t>
            </a:r>
            <a:endParaRPr lang="en-US" sz="4200" dirty="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8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76394" y="5143500"/>
            <a:ext cx="1861012"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532" r="3001" b="64850"/>
          <a:stretch>
            <a:fillRect/>
          </a:stretch>
        </p:blipFill>
        <p:spPr>
          <a:xfrm>
            <a:off x="2887852" y="8251871"/>
            <a:ext cx="12512297" cy="2035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79" t="2518"/>
          <a:stretch>
            <a:fillRect/>
          </a:stretch>
        </p:blipFill>
        <p:spPr>
          <a:xfrm>
            <a:off x="-511763" y="5143500"/>
            <a:ext cx="3889727" cy="5143500"/>
          </a:xfrm>
          <a:prstGeom prst="rect">
            <a:avLst/>
          </a:prstGeom>
        </p:spPr>
      </p:pic>
      <p:grpSp>
        <p:nvGrpSpPr>
          <p:cNvPr id="5" name="Group 5"/>
          <p:cNvGrpSpPr>
            <a:grpSpLocks noChangeAspect="1"/>
          </p:cNvGrpSpPr>
          <p:nvPr/>
        </p:nvGrpSpPr>
        <p:grpSpPr>
          <a:xfrm>
            <a:off x="2058499" y="2806659"/>
            <a:ext cx="14249400" cy="6015301"/>
            <a:chOff x="0" y="0"/>
            <a:chExt cx="7981950" cy="4578350"/>
          </a:xfrm>
        </p:grpSpPr>
        <p:sp>
          <p:nvSpPr>
            <p:cNvPr id="6" name="Freeform 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7" name="Freeform 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3A4D8"/>
            </a:solidFill>
          </p:spPr>
        </p:sp>
        <p:sp>
          <p:nvSpPr>
            <p:cNvPr id="8" name="Freeform 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2E2562"/>
            </a:solidFill>
          </p:spPr>
        </p:sp>
        <p:sp>
          <p:nvSpPr>
            <p:cNvPr id="9" name="Freeform 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2E2562"/>
            </a:solid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00996" y="-484145"/>
            <a:ext cx="3714911" cy="35988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27908" y="-484145"/>
            <a:ext cx="3714911" cy="359882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65670"/>
          <a:stretch>
            <a:fillRect/>
          </a:stretch>
        </p:blipFill>
        <p:spPr>
          <a:xfrm>
            <a:off x="0" y="2024050"/>
            <a:ext cx="1633105" cy="264670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53298" y="269687"/>
            <a:ext cx="834204" cy="872266"/>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50836"/>
          <a:stretch>
            <a:fillRect/>
          </a:stretch>
        </p:blipFill>
        <p:spPr>
          <a:xfrm>
            <a:off x="16733294" y="1625512"/>
            <a:ext cx="1554706" cy="2978326"/>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09597">
            <a:off x="2562597" y="107210"/>
            <a:ext cx="1866157" cy="363052"/>
          </a:xfrm>
          <a:prstGeom prst="rect">
            <a:avLst/>
          </a:prstGeom>
        </p:spPr>
      </p:pic>
      <p:sp>
        <p:nvSpPr>
          <p:cNvPr id="19" name="TextBox 19"/>
          <p:cNvSpPr txBox="1"/>
          <p:nvPr/>
        </p:nvSpPr>
        <p:spPr>
          <a:xfrm>
            <a:off x="3962225" y="5093046"/>
            <a:ext cx="10853662" cy="1056571"/>
          </a:xfrm>
          <a:prstGeom prst="rect">
            <a:avLst/>
          </a:prstGeom>
        </p:spPr>
        <p:txBody>
          <a:bodyPr lIns="0" tIns="0" rIns="0" bIns="0" rtlCol="0" anchor="t">
            <a:spAutoFit/>
          </a:bodyPr>
          <a:lstStyle/>
          <a:p>
            <a:pPr marL="0" lvl="0" indent="0" algn="ctr">
              <a:lnSpc>
                <a:spcPts val="8799"/>
              </a:lnSpc>
              <a:spcBef>
                <a:spcPct val="0"/>
              </a:spcBef>
            </a:pPr>
            <a:r>
              <a:rPr lang="en-US" sz="7200" b="1" dirty="0" smtClean="0">
                <a:solidFill>
                  <a:srgbClr val="2E2562"/>
                </a:solidFill>
                <a:latin typeface="Arial" panose="020B0604020202020204" pitchFamily="34" charset="0"/>
                <a:cs typeface="Arial" panose="020B0604020202020204" pitchFamily="34" charset="0"/>
              </a:rPr>
              <a:t>III. THỰC HÀNH</a:t>
            </a:r>
            <a:endParaRPr lang="en-US" sz="7200" b="1" u="none" dirty="0">
              <a:solidFill>
                <a:srgbClr val="2E25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23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2" name="TextBox 2"/>
          <p:cNvSpPr txBox="1"/>
          <p:nvPr/>
        </p:nvSpPr>
        <p:spPr>
          <a:xfrm>
            <a:off x="2125721" y="1028700"/>
            <a:ext cx="14104879" cy="3385542"/>
          </a:xfrm>
          <a:prstGeom prst="rect">
            <a:avLst/>
          </a:prstGeom>
        </p:spPr>
        <p:txBody>
          <a:bodyPr wrap="square" lIns="0" tIns="0" rIns="0" bIns="0" rtlCol="0" anchor="t">
            <a:spAutoFit/>
          </a:bodyPr>
          <a:lstStyle/>
          <a:p>
            <a:pPr lvl="0" algn="just">
              <a:lnSpc>
                <a:spcPts val="8799"/>
              </a:lnSpc>
            </a:pPr>
            <a:r>
              <a:rPr lang="vi-VN" sz="5600" b="1" i="1" dirty="0">
                <a:solidFill>
                  <a:srgbClr val="2E2562"/>
                </a:solidFill>
              </a:rPr>
              <a:t>Đề bài: Viết đoạn văn khoảng 400 chữ, trình bày suy nghĩ về một hiện tượng trong đời sống mà em quan tâm.</a:t>
            </a:r>
            <a:endParaRPr lang="en-US" sz="5600" b="1" i="1" u="none" dirty="0">
              <a:solidFill>
                <a:srgbClr val="2E2562"/>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8776">
            <a:off x="121273" y="8552290"/>
            <a:ext cx="2460646" cy="114531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9326" y="-1257300"/>
            <a:ext cx="3555047" cy="3767391"/>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8146">
            <a:off x="16212122" y="-1038993"/>
            <a:ext cx="3677146" cy="3075013"/>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117593" y="2080805"/>
            <a:ext cx="1472852" cy="144607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422996">
            <a:off x="16028977" y="8552290"/>
            <a:ext cx="2460646" cy="1145319"/>
          </a:xfrm>
          <a:prstGeom prst="rect">
            <a:avLst/>
          </a:prstGeom>
        </p:spPr>
      </p:pic>
      <p:pic>
        <p:nvPicPr>
          <p:cNvPr id="21" name="Picture 20"/>
          <p:cNvPicPr>
            <a:picLocks noChangeAspect="1"/>
          </p:cNvPicPr>
          <p:nvPr/>
        </p:nvPicPr>
        <p:blipFill rotWithShape="1">
          <a:blip r:embed="rId12">
            <a:extLst>
              <a:ext uri="{28A0092B-C50C-407E-A947-70E740481C1C}">
                <a14:useLocalDpi xmlns:a14="http://schemas.microsoft.com/office/drawing/2010/main" val="0"/>
              </a:ext>
            </a:extLst>
          </a:blip>
          <a:srcRect l="11732" t="5788" r="12884" b="6925"/>
          <a:stretch/>
        </p:blipFill>
        <p:spPr>
          <a:xfrm>
            <a:off x="6705600" y="4681384"/>
            <a:ext cx="4902777" cy="567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3" name="Group 3"/>
          <p:cNvGrpSpPr/>
          <p:nvPr/>
        </p:nvGrpSpPr>
        <p:grpSpPr>
          <a:xfrm>
            <a:off x="1218723" y="1257301"/>
            <a:ext cx="16040577" cy="8015936"/>
            <a:chOff x="0" y="0"/>
            <a:chExt cx="2386775" cy="2668633"/>
          </a:xfrm>
        </p:grpSpPr>
        <p:sp>
          <p:nvSpPr>
            <p:cNvPr id="4" name="Freeform 4"/>
            <p:cNvSpPr/>
            <p:nvPr/>
          </p:nvSpPr>
          <p:spPr>
            <a:xfrm>
              <a:off x="0" y="0"/>
              <a:ext cx="2386775" cy="2668633"/>
            </a:xfrm>
            <a:custGeom>
              <a:avLst/>
              <a:gdLst/>
              <a:ahLst/>
              <a:cxnLst/>
              <a:rect l="l" t="t" r="r" b="b"/>
              <a:pathLst>
                <a:path w="2386775" h="2668633">
                  <a:moveTo>
                    <a:pt x="2262315" y="2668633"/>
                  </a:moveTo>
                  <a:lnTo>
                    <a:pt x="124460" y="2668633"/>
                  </a:lnTo>
                  <a:cubicBezTo>
                    <a:pt x="55880" y="2668633"/>
                    <a:pt x="0" y="2612753"/>
                    <a:pt x="0" y="2544173"/>
                  </a:cubicBezTo>
                  <a:lnTo>
                    <a:pt x="0" y="124460"/>
                  </a:lnTo>
                  <a:cubicBezTo>
                    <a:pt x="0" y="55880"/>
                    <a:pt x="55880" y="0"/>
                    <a:pt x="124460" y="0"/>
                  </a:cubicBezTo>
                  <a:lnTo>
                    <a:pt x="2262315" y="0"/>
                  </a:lnTo>
                  <a:cubicBezTo>
                    <a:pt x="2330895" y="0"/>
                    <a:pt x="2386775" y="55880"/>
                    <a:pt x="2386775" y="124460"/>
                  </a:cubicBezTo>
                  <a:lnTo>
                    <a:pt x="2386775" y="2544173"/>
                  </a:lnTo>
                  <a:cubicBezTo>
                    <a:pt x="2386775" y="2612753"/>
                    <a:pt x="2330895" y="2668633"/>
                    <a:pt x="2262315" y="2668633"/>
                  </a:cubicBez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8776">
            <a:off x="121273" y="8552290"/>
            <a:ext cx="2460646" cy="114531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9326" y="-1257300"/>
            <a:ext cx="3555047" cy="3767391"/>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8146">
            <a:off x="16212122" y="-1038993"/>
            <a:ext cx="3677146" cy="3075013"/>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117593" y="2080805"/>
            <a:ext cx="1472852" cy="144607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422996">
            <a:off x="16028977" y="8552290"/>
            <a:ext cx="2460646" cy="1145319"/>
          </a:xfrm>
          <a:prstGeom prst="rect">
            <a:avLst/>
          </a:prstGeom>
        </p:spPr>
      </p:pic>
      <p:sp>
        <p:nvSpPr>
          <p:cNvPr id="5" name="Rectangle 4"/>
          <p:cNvSpPr/>
          <p:nvPr/>
        </p:nvSpPr>
        <p:spPr>
          <a:xfrm>
            <a:off x="2613606" y="3390900"/>
            <a:ext cx="13250810" cy="493981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b="1" kern="100" dirty="0" smtClean="0">
                <a:solidFill>
                  <a:srgbClr val="000000"/>
                </a:solidFill>
                <a:ea typeface="SimSun" panose="02010600030101010101" pitchFamily="2" charset="-122"/>
                <a:cs typeface="Times New Roman" panose="02020603050405020304" pitchFamily="18" charset="0"/>
              </a:rPr>
              <a:t>Bước </a:t>
            </a:r>
            <a:r>
              <a:rPr lang="vi-VN" sz="4200" b="1" kern="100" dirty="0">
                <a:solidFill>
                  <a:srgbClr val="000000"/>
                </a:solidFill>
                <a:ea typeface="SimSun" panose="02010600030101010101" pitchFamily="2" charset="-122"/>
                <a:cs typeface="Times New Roman" panose="02020603050405020304" pitchFamily="18" charset="0"/>
              </a:rPr>
              <a:t>1: </a:t>
            </a:r>
            <a:r>
              <a:rPr lang="vi-VN" sz="4200" kern="100" dirty="0">
                <a:solidFill>
                  <a:srgbClr val="000000"/>
                </a:solidFill>
                <a:ea typeface="SimSun" panose="02010600030101010101" pitchFamily="2" charset="-122"/>
                <a:cs typeface="Times New Roman" panose="02020603050405020304" pitchFamily="18" charset="0"/>
              </a:rPr>
              <a:t>Chuẩn bị trước khi viết (Xác định đề tài, mục đích, thu thập tư liệu). </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vi-VN" sz="4200" b="1" kern="100" dirty="0" smtClean="0">
                <a:solidFill>
                  <a:srgbClr val="000000"/>
                </a:solidFill>
                <a:ea typeface="SimSun" panose="02010600030101010101" pitchFamily="2" charset="-122"/>
                <a:cs typeface="Times New Roman" panose="02020603050405020304" pitchFamily="18" charset="0"/>
              </a:rPr>
              <a:t>Bước </a:t>
            </a:r>
            <a:r>
              <a:rPr lang="vi-VN" sz="4200" b="1" kern="100" dirty="0">
                <a:solidFill>
                  <a:srgbClr val="000000"/>
                </a:solidFill>
                <a:ea typeface="SimSun" panose="02010600030101010101" pitchFamily="2" charset="-122"/>
                <a:cs typeface="Times New Roman" panose="02020603050405020304" pitchFamily="18" charset="0"/>
              </a:rPr>
              <a:t>2: </a:t>
            </a:r>
            <a:r>
              <a:rPr lang="vi-VN" sz="4200" kern="100" dirty="0">
                <a:solidFill>
                  <a:srgbClr val="000000"/>
                </a:solidFill>
                <a:ea typeface="SimSun" panose="02010600030101010101" pitchFamily="2" charset="-122"/>
                <a:cs typeface="Times New Roman" panose="02020603050405020304" pitchFamily="18" charset="0"/>
              </a:rPr>
              <a:t>Tìm ý, lập dàn ý theo phiếu học tập</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vi-VN" sz="4200" b="1" kern="100" dirty="0" smtClean="0">
                <a:solidFill>
                  <a:srgbClr val="000000"/>
                </a:solidFill>
                <a:ea typeface="SimSun" panose="02010600030101010101" pitchFamily="2" charset="-122"/>
                <a:cs typeface="Times New Roman" panose="02020603050405020304" pitchFamily="18" charset="0"/>
              </a:rPr>
              <a:t>Bước </a:t>
            </a:r>
            <a:r>
              <a:rPr lang="vi-VN" sz="4200" b="1" kern="100" dirty="0">
                <a:solidFill>
                  <a:srgbClr val="000000"/>
                </a:solidFill>
                <a:ea typeface="SimSun" panose="02010600030101010101" pitchFamily="2" charset="-122"/>
                <a:cs typeface="Times New Roman" panose="02020603050405020304" pitchFamily="18" charset="0"/>
              </a:rPr>
              <a:t>3: </a:t>
            </a:r>
            <a:r>
              <a:rPr lang="vi-VN" sz="4200" kern="100" dirty="0">
                <a:solidFill>
                  <a:srgbClr val="000000"/>
                </a:solidFill>
                <a:ea typeface="SimSun" panose="02010600030101010101" pitchFamily="2" charset="-122"/>
                <a:cs typeface="Times New Roman" panose="02020603050405020304" pitchFamily="18" charset="0"/>
              </a:rPr>
              <a:t>Viết đoạn. </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vi-VN" sz="4200" b="1" kern="100" dirty="0" smtClean="0">
                <a:solidFill>
                  <a:srgbClr val="000000"/>
                </a:solidFill>
                <a:ea typeface="SimSun" panose="02010600030101010101" pitchFamily="2" charset="-122"/>
                <a:cs typeface="Times New Roman" panose="02020603050405020304" pitchFamily="18" charset="0"/>
              </a:rPr>
              <a:t>Bước </a:t>
            </a:r>
            <a:r>
              <a:rPr lang="vi-VN" sz="4200" b="1" kern="100" dirty="0">
                <a:solidFill>
                  <a:srgbClr val="000000"/>
                </a:solidFill>
                <a:ea typeface="SimSun" panose="02010600030101010101" pitchFamily="2" charset="-122"/>
                <a:cs typeface="Times New Roman" panose="02020603050405020304" pitchFamily="18" charset="0"/>
              </a:rPr>
              <a:t>4: </a:t>
            </a:r>
            <a:r>
              <a:rPr lang="vi-VN" sz="4200" kern="100" dirty="0">
                <a:solidFill>
                  <a:srgbClr val="000000"/>
                </a:solidFill>
                <a:ea typeface="SimSun" panose="02010600030101010101" pitchFamily="2" charset="-122"/>
                <a:cs typeface="Times New Roman" panose="02020603050405020304" pitchFamily="18" charset="0"/>
              </a:rPr>
              <a:t>Xem lại và chỉnh sửa, rút kinh nghiệm.</a:t>
            </a:r>
            <a:endParaRPr lang="en-US" sz="4200" dirty="0">
              <a:effectLst/>
              <a:ea typeface="Times New Roman" panose="02020603050405020304" pitchFamily="18" charset="0"/>
              <a:cs typeface="Times New Roman" panose="02020603050405020304" pitchFamily="18" charset="0"/>
            </a:endParaRPr>
          </a:p>
        </p:txBody>
      </p:sp>
      <p:sp>
        <p:nvSpPr>
          <p:cNvPr id="11" name="TextBox 2"/>
          <p:cNvSpPr txBox="1"/>
          <p:nvPr/>
        </p:nvSpPr>
        <p:spPr>
          <a:xfrm>
            <a:off x="3977271" y="1989910"/>
            <a:ext cx="10523479" cy="1128514"/>
          </a:xfrm>
          <a:prstGeom prst="rect">
            <a:avLst/>
          </a:prstGeom>
        </p:spPr>
        <p:txBody>
          <a:bodyPr wrap="square" lIns="0" tIns="0" rIns="0" bIns="0" rtlCol="0" anchor="t">
            <a:spAutoFit/>
          </a:bodyPr>
          <a:lstStyle/>
          <a:p>
            <a:pPr lvl="0" algn="just">
              <a:lnSpc>
                <a:spcPts val="8799"/>
              </a:lnSpc>
            </a:pPr>
            <a:r>
              <a:rPr lang="en-US" sz="5600" b="1" dirty="0" smtClean="0">
                <a:solidFill>
                  <a:srgbClr val="2E2562"/>
                </a:solidFill>
                <a:latin typeface="Arial" panose="020B0604020202020204" pitchFamily="34" charset="0"/>
                <a:cs typeface="Arial" panose="020B0604020202020204" pitchFamily="34" charset="0"/>
              </a:rPr>
              <a:t>HƯỚNG DẪN QUY TRÌNH VIẾT</a:t>
            </a:r>
            <a:endParaRPr lang="en-US" sz="5600" b="1" u="none" dirty="0">
              <a:solidFill>
                <a:srgbClr val="2E25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57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p:cTn id="3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5486400" y="0"/>
            <a:ext cx="12801600" cy="10287000"/>
            <a:chOff x="0" y="0"/>
            <a:chExt cx="3318698" cy="3479800"/>
          </a:xfrm>
        </p:grpSpPr>
        <p:sp>
          <p:nvSpPr>
            <p:cNvPr id="3" name="Freeform 3"/>
            <p:cNvSpPr/>
            <p:nvPr/>
          </p:nvSpPr>
          <p:spPr>
            <a:xfrm>
              <a:off x="0" y="0"/>
              <a:ext cx="3318698" cy="3479800"/>
            </a:xfrm>
            <a:custGeom>
              <a:avLst/>
              <a:gdLst/>
              <a:ahLst/>
              <a:cxnLst/>
              <a:rect l="l" t="t" r="r" b="b"/>
              <a:pathLst>
                <a:path w="3318698" h="3479800">
                  <a:moveTo>
                    <a:pt x="0" y="0"/>
                  </a:moveTo>
                  <a:lnTo>
                    <a:pt x="3318698" y="0"/>
                  </a:lnTo>
                  <a:lnTo>
                    <a:pt x="3318698" y="3479800"/>
                  </a:lnTo>
                  <a:lnTo>
                    <a:pt x="0" y="3479800"/>
                  </a:lnTo>
                  <a:close/>
                </a:path>
              </a:pathLst>
            </a:custGeom>
            <a:solidFill>
              <a:srgbClr val="FFB4E3"/>
            </a:solidFill>
          </p:spPr>
        </p:sp>
      </p:grpSp>
      <p:grpSp>
        <p:nvGrpSpPr>
          <p:cNvPr id="4" name="Group 4"/>
          <p:cNvGrpSpPr/>
          <p:nvPr/>
        </p:nvGrpSpPr>
        <p:grpSpPr>
          <a:xfrm>
            <a:off x="6230598" y="2171700"/>
            <a:ext cx="11219201" cy="7239000"/>
            <a:chOff x="0" y="0"/>
            <a:chExt cx="3969011" cy="1373709"/>
          </a:xfrm>
        </p:grpSpPr>
        <p:sp>
          <p:nvSpPr>
            <p:cNvPr id="5" name="Freeform 5"/>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1461"/>
          <a:stretch>
            <a:fillRect/>
          </a:stretch>
        </p:blipFill>
        <p:spPr>
          <a:xfrm>
            <a:off x="-418936" y="6243583"/>
            <a:ext cx="5514790" cy="40434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1939818" cy="178220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354925" y="-589899"/>
            <a:ext cx="1240981" cy="175912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97222" y="3543300"/>
            <a:ext cx="1151537" cy="1130600"/>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659097" y="9572525"/>
            <a:ext cx="1866157" cy="363052"/>
          </a:xfrm>
          <a:prstGeom prst="rect">
            <a:avLst/>
          </a:prstGeom>
        </p:spPr>
      </p:pic>
      <p:sp>
        <p:nvSpPr>
          <p:cNvPr id="18" name="TextBox 18"/>
          <p:cNvSpPr txBox="1"/>
          <p:nvPr/>
        </p:nvSpPr>
        <p:spPr>
          <a:xfrm>
            <a:off x="7582745" y="810449"/>
            <a:ext cx="8608909" cy="1009828"/>
          </a:xfrm>
          <a:prstGeom prst="rect">
            <a:avLst/>
          </a:prstGeom>
        </p:spPr>
        <p:txBody>
          <a:bodyPr wrap="square" lIns="0" tIns="0" rIns="0" bIns="0" rtlCol="0" anchor="t">
            <a:spAutoFit/>
          </a:bodyPr>
          <a:lstStyle/>
          <a:p>
            <a:pPr marL="0" lvl="0" indent="0" algn="ctr">
              <a:lnSpc>
                <a:spcPts val="8799"/>
              </a:lnSpc>
              <a:spcBef>
                <a:spcPct val="0"/>
              </a:spcBef>
            </a:pPr>
            <a:r>
              <a:rPr lang="en-US" sz="5600" b="1" u="none" dirty="0" smtClean="0">
                <a:solidFill>
                  <a:srgbClr val="2E2562"/>
                </a:solidFill>
                <a:latin typeface="Arial" panose="020B0604020202020204" pitchFamily="34" charset="0"/>
                <a:cs typeface="Arial" panose="020B0604020202020204" pitchFamily="34" charset="0"/>
              </a:rPr>
              <a:t>HƯỚNG DẪN VỀ NHÀ</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133600" y="5539271"/>
            <a:ext cx="948436" cy="503857"/>
          </a:xfrm>
          <a:prstGeom prst="rect">
            <a:avLst/>
          </a:prstGeom>
        </p:spPr>
      </p:pic>
      <p:sp>
        <p:nvSpPr>
          <p:cNvPr id="6" name="TextBox 5"/>
          <p:cNvSpPr txBox="1"/>
          <p:nvPr/>
        </p:nvSpPr>
        <p:spPr>
          <a:xfrm>
            <a:off x="6543906" y="3152311"/>
            <a:ext cx="10592583" cy="4295087"/>
          </a:xfrm>
          <a:prstGeom prst="rect">
            <a:avLst/>
          </a:prstGeom>
          <a:noFill/>
        </p:spPr>
        <p:txBody>
          <a:bodyPr wrap="square" rtlCol="0">
            <a:spAutoFit/>
          </a:bodyPr>
          <a:lstStyle/>
          <a:p>
            <a:pPr marL="685800" indent="-685800" algn="just">
              <a:lnSpc>
                <a:spcPct val="200000"/>
              </a:lnSpc>
              <a:buFont typeface="Wingdings" panose="05000000000000000000" pitchFamily="2" charset="2"/>
              <a:buChar char="§"/>
            </a:pPr>
            <a:r>
              <a:rPr lang="en-US" sz="4800" dirty="0" smtClean="0">
                <a:latin typeface="Arial" panose="020B0604020202020204" pitchFamily="34" charset="0"/>
                <a:cs typeface="Arial" panose="020B0604020202020204" pitchFamily="34" charset="0"/>
              </a:rPr>
              <a:t>Học lại bài </a:t>
            </a:r>
            <a:r>
              <a:rPr lang="en-US" sz="4800" dirty="0" err="1" smtClean="0">
                <a:latin typeface="Arial" panose="020B0604020202020204" pitchFamily="34" charset="0"/>
                <a:cs typeface="Arial" panose="020B0604020202020204" pitchFamily="34" charset="0"/>
              </a:rPr>
              <a:t>cũ</a:t>
            </a:r>
            <a:endParaRPr lang="en-US" sz="4800" dirty="0" smtClean="0">
              <a:latin typeface="Arial" panose="020B0604020202020204" pitchFamily="34" charset="0"/>
              <a:cs typeface="Arial" panose="020B0604020202020204" pitchFamily="34" charset="0"/>
            </a:endParaRPr>
          </a:p>
          <a:p>
            <a:pPr marL="685800" indent="-685800" algn="just">
              <a:lnSpc>
                <a:spcPct val="20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err="1" smtClean="0">
                <a:latin typeface="Arial" panose="020B0604020202020204" pitchFamily="34" charset="0"/>
                <a:cs typeface="Arial" panose="020B0604020202020204" pitchFamily="34" charset="0"/>
              </a:rPr>
              <a:t>Trình</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bày</a:t>
            </a:r>
            <a:r>
              <a:rPr lang="en-US" sz="4800" b="1" i="1" dirty="0" smtClean="0">
                <a:latin typeface="Arial" panose="020B0604020202020204" pitchFamily="34" charset="0"/>
                <a:cs typeface="Arial" panose="020B0604020202020204" pitchFamily="34" charset="0"/>
              </a:rPr>
              <a:t> ý </a:t>
            </a:r>
            <a:r>
              <a:rPr lang="en-US" sz="4800" b="1" i="1" dirty="0" err="1" smtClean="0">
                <a:latin typeface="Arial" panose="020B0604020202020204" pitchFamily="34" charset="0"/>
                <a:cs typeface="Arial" panose="020B0604020202020204" pitchFamily="34" charset="0"/>
              </a:rPr>
              <a:t>kiến</a:t>
            </a:r>
            <a:r>
              <a:rPr lang="en-US" sz="4800" b="1" i="1" dirty="0" smtClean="0">
                <a:latin typeface="Arial" panose="020B0604020202020204" pitchFamily="34" charset="0"/>
                <a:cs typeface="Arial" panose="020B0604020202020204" pitchFamily="34" charset="0"/>
              </a:rPr>
              <a:t> về một vấn </a:t>
            </a:r>
            <a:r>
              <a:rPr lang="en-US" sz="4800" b="1" i="1" dirty="0" err="1" smtClean="0">
                <a:latin typeface="Arial" panose="020B0604020202020204" pitchFamily="34" charset="0"/>
                <a:cs typeface="Arial" panose="020B0604020202020204" pitchFamily="34" charset="0"/>
              </a:rPr>
              <a:t>đề</a:t>
            </a:r>
            <a:r>
              <a:rPr lang="en-US" sz="4800" b="1" i="1" dirty="0" smtClean="0">
                <a:latin typeface="Arial" panose="020B0604020202020204" pitchFamily="34" charset="0"/>
                <a:cs typeface="Arial" panose="020B0604020202020204" pitchFamily="34" charset="0"/>
              </a:rPr>
              <a:t> trong </a:t>
            </a:r>
            <a:r>
              <a:rPr lang="en-US" sz="4800" b="1" i="1" dirty="0" err="1" smtClean="0">
                <a:latin typeface="Arial" panose="020B0604020202020204" pitchFamily="34" charset="0"/>
                <a:cs typeface="Arial" panose="020B0604020202020204" pitchFamily="34" charset="0"/>
              </a:rPr>
              <a:t>đời</a:t>
            </a:r>
            <a:r>
              <a:rPr lang="en-US" sz="4800" b="1" i="1" dirty="0" smtClean="0">
                <a:latin typeface="Arial" panose="020B0604020202020204" pitchFamily="34" charset="0"/>
                <a:cs typeface="Arial" panose="020B0604020202020204" pitchFamily="34" charset="0"/>
              </a:rPr>
              <a:t> sống</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2" name="TextBox 2"/>
          <p:cNvSpPr txBox="1"/>
          <p:nvPr/>
        </p:nvSpPr>
        <p:spPr>
          <a:xfrm>
            <a:off x="1596579" y="1495201"/>
            <a:ext cx="15094842" cy="3118674"/>
          </a:xfrm>
          <a:prstGeom prst="rect">
            <a:avLst/>
          </a:prstGeom>
        </p:spPr>
        <p:txBody>
          <a:bodyPr lIns="0" tIns="0" rIns="0" bIns="0" rtlCol="0" anchor="t">
            <a:spAutoFit/>
          </a:bodyPr>
          <a:lstStyle/>
          <a:p>
            <a:pPr marL="0" lvl="0" indent="0" algn="ctr">
              <a:lnSpc>
                <a:spcPct val="150000"/>
              </a:lnSpc>
              <a:spcBef>
                <a:spcPct val="0"/>
              </a:spcBef>
            </a:pPr>
            <a:r>
              <a:rPr lang="en-US" sz="7200" b="1" dirty="0" smtClean="0">
                <a:solidFill>
                  <a:srgbClr val="2E2562"/>
                </a:solidFill>
                <a:latin typeface="Arial" panose="020B0604020202020204" pitchFamily="34" charset="0"/>
                <a:cs typeface="Arial" panose="020B0604020202020204" pitchFamily="34" charset="0"/>
              </a:rPr>
              <a:t>CẢM ƠN CÁC EM ĐÃ </a:t>
            </a:r>
          </a:p>
          <a:p>
            <a:pPr marL="0" lvl="0" indent="0" algn="ctr">
              <a:lnSpc>
                <a:spcPct val="150000"/>
              </a:lnSpc>
              <a:spcBef>
                <a:spcPct val="0"/>
              </a:spcBef>
            </a:pPr>
            <a:r>
              <a:rPr lang="en-US" sz="7200" b="1" dirty="0" smtClean="0">
                <a:solidFill>
                  <a:srgbClr val="2E2562"/>
                </a:solidFill>
                <a:latin typeface="Arial" panose="020B0604020202020204" pitchFamily="34" charset="0"/>
                <a:cs typeface="Arial" panose="020B0604020202020204" pitchFamily="34" charset="0"/>
              </a:rPr>
              <a:t>LẮNG NGHE BÀI GIẢNG!</a:t>
            </a:r>
            <a:endParaRPr lang="en-US" sz="7200" b="1" u="none" dirty="0">
              <a:solidFill>
                <a:srgbClr val="2E2562"/>
              </a:solidFill>
              <a:latin typeface="Arial" panose="020B0604020202020204" pitchFamily="34" charset="0"/>
              <a:cs typeface="Arial" panose="020B0604020202020204" pitchFamily="34" charset="0"/>
            </a:endParaRPr>
          </a:p>
        </p:txBody>
      </p:sp>
      <p:grpSp>
        <p:nvGrpSpPr>
          <p:cNvPr id="3" name="Group 3"/>
          <p:cNvGrpSpPr/>
          <p:nvPr/>
        </p:nvGrpSpPr>
        <p:grpSpPr>
          <a:xfrm>
            <a:off x="4114800" y="8420100"/>
            <a:ext cx="9814379" cy="1350169"/>
            <a:chOff x="0" y="0"/>
            <a:chExt cx="5238500" cy="720663"/>
          </a:xfrm>
        </p:grpSpPr>
        <p:sp>
          <p:nvSpPr>
            <p:cNvPr id="4" name="Freeform 4"/>
            <p:cNvSpPr/>
            <p:nvPr/>
          </p:nvSpPr>
          <p:spPr>
            <a:xfrm>
              <a:off x="0" y="0"/>
              <a:ext cx="5238500" cy="720663"/>
            </a:xfrm>
            <a:custGeom>
              <a:avLst/>
              <a:gdLst/>
              <a:ahLst/>
              <a:cxnLst/>
              <a:rect l="l" t="t" r="r" b="b"/>
              <a:pathLst>
                <a:path w="5238500" h="720663">
                  <a:moveTo>
                    <a:pt x="5114040" y="720663"/>
                  </a:moveTo>
                  <a:lnTo>
                    <a:pt x="124460" y="720663"/>
                  </a:lnTo>
                  <a:cubicBezTo>
                    <a:pt x="55880" y="720663"/>
                    <a:pt x="0" y="664783"/>
                    <a:pt x="0" y="596203"/>
                  </a:cubicBezTo>
                  <a:lnTo>
                    <a:pt x="0" y="124460"/>
                  </a:lnTo>
                  <a:cubicBezTo>
                    <a:pt x="0" y="55880"/>
                    <a:pt x="55880" y="0"/>
                    <a:pt x="124460" y="0"/>
                  </a:cubicBezTo>
                  <a:lnTo>
                    <a:pt x="5114041" y="0"/>
                  </a:lnTo>
                  <a:cubicBezTo>
                    <a:pt x="5182620" y="0"/>
                    <a:pt x="5238500" y="55880"/>
                    <a:pt x="5238500" y="124460"/>
                  </a:cubicBezTo>
                  <a:lnTo>
                    <a:pt x="5238500" y="596203"/>
                  </a:lnTo>
                  <a:cubicBezTo>
                    <a:pt x="5238500" y="664783"/>
                    <a:pt x="5182620" y="720663"/>
                    <a:pt x="5114041" y="720663"/>
                  </a:cubicBezTo>
                  <a:close/>
                </a:path>
              </a:pathLst>
            </a:custGeom>
            <a:solidFill>
              <a:srgbClr val="FFB4E3"/>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7142"/>
          <a:stretch>
            <a:fillRect/>
          </a:stretch>
        </p:blipFill>
        <p:spPr>
          <a:xfrm>
            <a:off x="5367181" y="5317511"/>
            <a:ext cx="7553638" cy="4452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3569" t="19788"/>
          <a:stretch>
            <a:fillRect/>
          </a:stretch>
        </p:blipFill>
        <p:spPr>
          <a:xfrm rot="-5400000">
            <a:off x="66930" y="7513696"/>
            <a:ext cx="2706374" cy="284023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3569" t="19788"/>
          <a:stretch>
            <a:fillRect/>
          </a:stretch>
        </p:blipFill>
        <p:spPr>
          <a:xfrm rot="-10800000">
            <a:off x="15709178" y="7580626"/>
            <a:ext cx="2578822" cy="27063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67052" y="5143500"/>
            <a:ext cx="1063075" cy="10298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88580" y="5143500"/>
            <a:ext cx="1063075" cy="10298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1435"/>
          <a:stretch>
            <a:fillRect/>
          </a:stretch>
        </p:blipFill>
        <p:spPr>
          <a:xfrm rot="5400000">
            <a:off x="15519315" y="-499038"/>
            <a:ext cx="1240947" cy="223902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1115"/>
          <a:stretch>
            <a:fillRect/>
          </a:stretch>
        </p:blipFill>
        <p:spPr>
          <a:xfrm rot="-10800000">
            <a:off x="1028700" y="0"/>
            <a:ext cx="2166604" cy="1362490"/>
          </a:xfrm>
          <a:prstGeom prst="rect">
            <a:avLst/>
          </a:prstGeom>
        </p:spPr>
      </p:pic>
    </p:spTree>
    <p:extLst>
      <p:ext uri="{BB962C8B-B14F-4D97-AF65-F5344CB8AC3E}">
        <p14:creationId xmlns:p14="http://schemas.microsoft.com/office/powerpoint/2010/main" val="4163322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41981">
            <a:off x="-1148765" y="-1423614"/>
            <a:ext cx="3911647" cy="3271114"/>
          </a:xfrm>
          <a:prstGeom prst="rect">
            <a:avLst/>
          </a:prstGeom>
        </p:spPr>
      </p:pic>
      <p:sp>
        <p:nvSpPr>
          <p:cNvPr id="3" name="TextBox 3"/>
          <p:cNvSpPr txBox="1"/>
          <p:nvPr/>
        </p:nvSpPr>
        <p:spPr>
          <a:xfrm>
            <a:off x="228600" y="2079847"/>
            <a:ext cx="17811279" cy="3453510"/>
          </a:xfrm>
          <a:prstGeom prst="rect">
            <a:avLst/>
          </a:prstGeom>
        </p:spPr>
        <p:txBody>
          <a:bodyPr wrap="square" lIns="0" tIns="0" rIns="0" bIns="0" rtlCol="0" anchor="t">
            <a:spAutoFit/>
          </a:bodyPr>
          <a:lstStyle/>
          <a:p>
            <a:pPr algn="ctr">
              <a:lnSpc>
                <a:spcPts val="14400"/>
              </a:lnSpc>
            </a:pPr>
            <a:r>
              <a:rPr lang="en-US" sz="7200" b="1" dirty="0" smtClean="0">
                <a:solidFill>
                  <a:srgbClr val="2E2562"/>
                </a:solidFill>
                <a:latin typeface="Times New Roman" panose="02020603050405020304" pitchFamily="18" charset="0"/>
                <a:cs typeface="Times New Roman" panose="02020603050405020304" pitchFamily="18" charset="0"/>
              </a:rPr>
              <a:t>VIẾT BÀI VĂN TRÌNH BÀY Ý KIẾN VỀ MỘT HIỆN TƯỢNG TRONG ĐỜI SỐNG</a:t>
            </a:r>
            <a:endParaRPr lang="en-US" sz="7200" b="1" dirty="0">
              <a:solidFill>
                <a:srgbClr val="2E2562"/>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46231"/>
          <a:stretch>
            <a:fillRect/>
          </a:stretch>
        </p:blipFill>
        <p:spPr>
          <a:xfrm rot="-10800000">
            <a:off x="0" y="6225227"/>
            <a:ext cx="1886072" cy="350774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6158446" y="6237071"/>
            <a:ext cx="2618976" cy="1640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5997272" y="97002"/>
            <a:ext cx="2387730" cy="219372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532" r="3001" b="64850"/>
          <a:stretch>
            <a:fillRect/>
          </a:stretch>
        </p:blipFill>
        <p:spPr>
          <a:xfrm>
            <a:off x="2558988" y="8144892"/>
            <a:ext cx="13170024" cy="214210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44175" y="6225227"/>
            <a:ext cx="8599648" cy="440927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94273" y="9258300"/>
            <a:ext cx="2384985" cy="463988"/>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70690" y="896568"/>
            <a:ext cx="1205191" cy="1183279"/>
          </a:xfrm>
          <a:prstGeom prst="rect">
            <a:avLst/>
          </a:prstGeom>
        </p:spPr>
      </p:pic>
      <p:sp>
        <p:nvSpPr>
          <p:cNvPr id="11" name="TextBox 11"/>
          <p:cNvSpPr txBox="1"/>
          <p:nvPr/>
        </p:nvSpPr>
        <p:spPr>
          <a:xfrm>
            <a:off x="5791199" y="896569"/>
            <a:ext cx="3962401" cy="668453"/>
          </a:xfrm>
          <a:prstGeom prst="rect">
            <a:avLst/>
          </a:prstGeom>
        </p:spPr>
        <p:txBody>
          <a:bodyPr wrap="square" lIns="0" tIns="0" rIns="0" bIns="0" rtlCol="0" anchor="t">
            <a:spAutoFit/>
          </a:bodyPr>
          <a:lstStyle/>
          <a:p>
            <a:pPr marL="0" lvl="0" indent="0" algn="ctr">
              <a:lnSpc>
                <a:spcPts val="4680"/>
              </a:lnSpc>
              <a:spcBef>
                <a:spcPct val="0"/>
              </a:spcBef>
            </a:pPr>
            <a:r>
              <a:rPr lang="en-US" sz="7200" b="1" spc="179" smtClean="0">
                <a:solidFill>
                  <a:srgbClr val="2E2562"/>
                </a:solidFill>
                <a:latin typeface="Times New Roman" panose="02020603050405020304" pitchFamily="18" charset="0"/>
                <a:cs typeface="Times New Roman" panose="02020603050405020304" pitchFamily="18" charset="0"/>
              </a:rPr>
              <a:t>Tiết 106</a:t>
            </a:r>
            <a:endParaRPr lang="en-US" sz="7200" b="1" u="none" spc="179" dirty="0">
              <a:solidFill>
                <a:srgbClr val="2E256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76394" y="5143500"/>
            <a:ext cx="1861012"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532" r="3001" b="64850"/>
          <a:stretch>
            <a:fillRect/>
          </a:stretch>
        </p:blipFill>
        <p:spPr>
          <a:xfrm>
            <a:off x="2887852" y="8251871"/>
            <a:ext cx="12512297" cy="2035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79" t="2518"/>
          <a:stretch>
            <a:fillRect/>
          </a:stretch>
        </p:blipFill>
        <p:spPr>
          <a:xfrm>
            <a:off x="-511763" y="5143500"/>
            <a:ext cx="3889727" cy="5143500"/>
          </a:xfrm>
          <a:prstGeom prst="rect">
            <a:avLst/>
          </a:prstGeom>
        </p:spPr>
      </p:pic>
      <p:grpSp>
        <p:nvGrpSpPr>
          <p:cNvPr id="5" name="Group 5"/>
          <p:cNvGrpSpPr>
            <a:grpSpLocks noChangeAspect="1"/>
          </p:cNvGrpSpPr>
          <p:nvPr/>
        </p:nvGrpSpPr>
        <p:grpSpPr>
          <a:xfrm>
            <a:off x="2058499" y="2806659"/>
            <a:ext cx="14249400" cy="6015301"/>
            <a:chOff x="0" y="0"/>
            <a:chExt cx="7981950" cy="4578350"/>
          </a:xfrm>
        </p:grpSpPr>
        <p:sp>
          <p:nvSpPr>
            <p:cNvPr id="6" name="Freeform 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7" name="Freeform 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3A4D8"/>
            </a:solidFill>
          </p:spPr>
        </p:sp>
        <p:sp>
          <p:nvSpPr>
            <p:cNvPr id="8" name="Freeform 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2E2562"/>
            </a:solidFill>
          </p:spPr>
        </p:sp>
        <p:sp>
          <p:nvSpPr>
            <p:cNvPr id="9" name="Freeform 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2E2562"/>
            </a:solid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00996" y="-484145"/>
            <a:ext cx="3714911" cy="35988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27908" y="-484145"/>
            <a:ext cx="3714911" cy="359882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65670"/>
          <a:stretch>
            <a:fillRect/>
          </a:stretch>
        </p:blipFill>
        <p:spPr>
          <a:xfrm>
            <a:off x="0" y="2024050"/>
            <a:ext cx="1633105" cy="264670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53298" y="269687"/>
            <a:ext cx="834204" cy="872266"/>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50836"/>
          <a:stretch>
            <a:fillRect/>
          </a:stretch>
        </p:blipFill>
        <p:spPr>
          <a:xfrm>
            <a:off x="16733294" y="1625512"/>
            <a:ext cx="1554706" cy="2978326"/>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09597">
            <a:off x="2562597" y="107210"/>
            <a:ext cx="1866157" cy="363052"/>
          </a:xfrm>
          <a:prstGeom prst="rect">
            <a:avLst/>
          </a:prstGeom>
        </p:spPr>
      </p:pic>
      <p:sp>
        <p:nvSpPr>
          <p:cNvPr id="19" name="TextBox 19"/>
          <p:cNvSpPr txBox="1"/>
          <p:nvPr/>
        </p:nvSpPr>
        <p:spPr>
          <a:xfrm>
            <a:off x="3755234" y="3836733"/>
            <a:ext cx="10853662" cy="2257028"/>
          </a:xfrm>
          <a:prstGeom prst="rect">
            <a:avLst/>
          </a:prstGeom>
        </p:spPr>
        <p:txBody>
          <a:bodyPr lIns="0" tIns="0" rIns="0" bIns="0" rtlCol="0" anchor="t">
            <a:spAutoFit/>
          </a:bodyPr>
          <a:lstStyle/>
          <a:p>
            <a:pPr marL="0" lvl="0" indent="0" algn="ctr">
              <a:lnSpc>
                <a:spcPts val="8799"/>
              </a:lnSpc>
              <a:spcBef>
                <a:spcPct val="0"/>
              </a:spcBef>
            </a:pPr>
            <a:r>
              <a:rPr lang="en-US" sz="7200" b="1" u="none" dirty="0" smtClean="0">
                <a:solidFill>
                  <a:srgbClr val="2E2562"/>
                </a:solidFill>
                <a:latin typeface="Times New Roman" panose="02020603050405020304" pitchFamily="18" charset="0"/>
                <a:cs typeface="Times New Roman" panose="02020603050405020304" pitchFamily="18" charset="0"/>
              </a:rPr>
              <a:t>I</a:t>
            </a:r>
            <a:r>
              <a:rPr lang="en-US" sz="7200" b="1" u="none" smtClean="0">
                <a:solidFill>
                  <a:srgbClr val="2E2562"/>
                </a:solidFill>
                <a:latin typeface="Times New Roman" panose="02020603050405020304" pitchFamily="18" charset="0"/>
                <a:cs typeface="Times New Roman" panose="02020603050405020304" pitchFamily="18" charset="0"/>
              </a:rPr>
              <a:t>. </a:t>
            </a:r>
            <a:r>
              <a:rPr lang="en-US" sz="7200" b="1" u="none" smtClean="0">
                <a:solidFill>
                  <a:srgbClr val="2E2562"/>
                </a:solidFill>
                <a:latin typeface="Times New Roman" panose="02020603050405020304" pitchFamily="18" charset="0"/>
                <a:cs typeface="Times New Roman" panose="02020603050405020304" pitchFamily="18" charset="0"/>
              </a:rPr>
              <a:t>TRI THỨC VỀ KIỂU VĂN BẢN</a:t>
            </a:r>
            <a:endParaRPr lang="en-US" sz="7200" b="1" u="none" dirty="0">
              <a:solidFill>
                <a:srgbClr val="2E256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2133600" y="2351761"/>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2101575" y="7708501"/>
            <a:ext cx="2055501" cy="3937691"/>
          </a:xfrm>
          <a:prstGeom prst="rect">
            <a:avLst/>
          </a:prstGeom>
        </p:spPr>
      </p:pic>
      <p:sp>
        <p:nvSpPr>
          <p:cNvPr id="23" name="TextBox 22"/>
          <p:cNvSpPr txBox="1"/>
          <p:nvPr/>
        </p:nvSpPr>
        <p:spPr>
          <a:xfrm>
            <a:off x="4256581" y="1377728"/>
            <a:ext cx="9829800" cy="830997"/>
          </a:xfrm>
          <a:prstGeom prst="rect">
            <a:avLst/>
          </a:prstGeom>
          <a:noFill/>
        </p:spPr>
        <p:txBody>
          <a:bodyPr wrap="square" rtlCol="0">
            <a:spAutoFit/>
          </a:bodyPr>
          <a:lstStyle/>
          <a:p>
            <a:r>
              <a:rPr lang="en-US" sz="4800" b="1" dirty="0" err="1" smtClean="0">
                <a:latin typeface="Arial" panose="020B0604020202020204" pitchFamily="34" charset="0"/>
                <a:cs typeface="Arial" panose="020B0604020202020204" pitchFamily="34" charset="0"/>
              </a:rPr>
              <a:t>Dựa</a:t>
            </a:r>
            <a:r>
              <a:rPr lang="en-US" sz="4800" b="1" dirty="0" smtClean="0">
                <a:latin typeface="Arial" panose="020B0604020202020204" pitchFamily="34" charset="0"/>
                <a:cs typeface="Arial" panose="020B0604020202020204" pitchFamily="34" charset="0"/>
              </a:rPr>
              <a:t> vào SGK, </a:t>
            </a:r>
            <a:r>
              <a:rPr lang="en-US" sz="4800" b="1" dirty="0" err="1" smtClean="0">
                <a:latin typeface="Arial" panose="020B0604020202020204" pitchFamily="34" charset="0"/>
                <a:cs typeface="Arial" panose="020B0604020202020204" pitchFamily="34" charset="0"/>
              </a:rPr>
              <a:t>em</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hãy</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cho</a:t>
            </a:r>
            <a:r>
              <a:rPr lang="en-US" sz="4800" b="1" dirty="0" smtClean="0">
                <a:latin typeface="Arial" panose="020B0604020202020204" pitchFamily="34" charset="0"/>
                <a:cs typeface="Arial" panose="020B0604020202020204" pitchFamily="34" charset="0"/>
              </a:rPr>
              <a:t> biết:</a:t>
            </a:r>
            <a:endParaRPr lang="en-US" sz="4800" b="1" dirty="0">
              <a:latin typeface="Arial" panose="020B0604020202020204" pitchFamily="34" charset="0"/>
              <a:cs typeface="Arial" panose="020B0604020202020204" pitchFamily="34" charset="0"/>
            </a:endParaRPr>
          </a:p>
        </p:txBody>
      </p:sp>
      <p:sp>
        <p:nvSpPr>
          <p:cNvPr id="24" name="Rectangle 23"/>
          <p:cNvSpPr/>
          <p:nvPr/>
        </p:nvSpPr>
        <p:spPr>
          <a:xfrm>
            <a:off x="2508347" y="2627323"/>
            <a:ext cx="13326268" cy="3096745"/>
          </a:xfrm>
          <a:prstGeom prst="rect">
            <a:avLst/>
          </a:prstGeom>
        </p:spPr>
        <p:txBody>
          <a:bodyPr wrap="square">
            <a:spAutoFit/>
          </a:bodyPr>
          <a:lstStyle/>
          <a:p>
            <a:pPr algn="just">
              <a:lnSpc>
                <a:spcPct val="150000"/>
              </a:lnSpc>
            </a:pPr>
            <a:r>
              <a:rPr lang="vi-VN" sz="4500" i="1" kern="100" dirty="0">
                <a:solidFill>
                  <a:srgbClr val="000000"/>
                </a:solidFill>
                <a:ea typeface="SimSun" panose="02010600030101010101" pitchFamily="2" charset="-122"/>
                <a:cs typeface="Times New Roman" panose="02020603050405020304" pitchFamily="18" charset="0"/>
              </a:rPr>
              <a:t>Bài văn trình bày ý kiến </a:t>
            </a:r>
            <a:r>
              <a:rPr lang="vi-VN" sz="4500" i="1" dirty="0">
                <a:solidFill>
                  <a:srgbClr val="000000"/>
                </a:solidFill>
                <a:ea typeface="Times New Roman" panose="02020603050405020304" pitchFamily="18" charset="0"/>
                <a:cs typeface="Times New Roman" panose="02020603050405020304" pitchFamily="18" charset="0"/>
              </a:rPr>
              <a:t>về một hiện tượng trong đời sống thuộc thể loại nào trong văn học? </a:t>
            </a:r>
            <a:r>
              <a:rPr lang="en-US" sz="4500" i="1" dirty="0" smtClean="0">
                <a:solidFill>
                  <a:srgbClr val="000000"/>
                </a:solidFill>
                <a:ea typeface="Times New Roman" panose="02020603050405020304" pitchFamily="18" charset="0"/>
                <a:cs typeface="Arial" panose="020B0604020202020204" pitchFamily="34" charset="0"/>
              </a:rPr>
              <a:t>N</a:t>
            </a:r>
            <a:r>
              <a:rPr lang="vi-VN" sz="4500" i="1" dirty="0" smtClean="0">
                <a:solidFill>
                  <a:srgbClr val="000000"/>
                </a:solidFill>
                <a:ea typeface="Times New Roman" panose="02020603050405020304" pitchFamily="18" charset="0"/>
                <a:cs typeface="Times New Roman" panose="02020603050405020304" pitchFamily="18" charset="0"/>
              </a:rPr>
              <a:t>gười </a:t>
            </a:r>
            <a:r>
              <a:rPr lang="vi-VN" sz="4500" i="1" dirty="0">
                <a:solidFill>
                  <a:srgbClr val="000000"/>
                </a:solidFill>
                <a:ea typeface="Times New Roman" panose="02020603050405020304" pitchFamily="18" charset="0"/>
                <a:cs typeface="Times New Roman" panose="02020603050405020304" pitchFamily="18" charset="0"/>
              </a:rPr>
              <a:t>viết cần làm gì với dạng bài viết này?</a:t>
            </a:r>
            <a:endParaRPr lang="en-US" sz="4500" dirty="0">
              <a:effectLst/>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733729" y="6196548"/>
            <a:ext cx="5524701" cy="45817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1198390" y="1626749"/>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2101575" y="7708501"/>
            <a:ext cx="2055501" cy="3937691"/>
          </a:xfrm>
          <a:prstGeom prst="rect">
            <a:avLst/>
          </a:prstGeom>
        </p:spPr>
      </p:pic>
      <p:sp>
        <p:nvSpPr>
          <p:cNvPr id="23" name="TextBox 22"/>
          <p:cNvSpPr txBox="1"/>
          <p:nvPr/>
        </p:nvSpPr>
        <p:spPr>
          <a:xfrm>
            <a:off x="3048000" y="1211250"/>
            <a:ext cx="3797947"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1. </a:t>
            </a:r>
            <a:r>
              <a:rPr lang="en-US" sz="4800" b="1" dirty="0" err="1" smtClean="0">
                <a:latin typeface="Arial" panose="020B0604020202020204" pitchFamily="34" charset="0"/>
                <a:cs typeface="Arial" panose="020B0604020202020204" pitchFamily="34" charset="0"/>
              </a:rPr>
              <a:t>Khái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niệm</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3048000" y="2204263"/>
            <a:ext cx="13258800" cy="2031325"/>
          </a:xfrm>
          <a:prstGeom prst="rect">
            <a:avLst/>
          </a:prstGeom>
        </p:spPr>
        <p:txBody>
          <a:bodyPr wrap="square">
            <a:spAutoFit/>
          </a:bodyPr>
          <a:lstStyle/>
          <a:p>
            <a:pPr algn="just">
              <a:lnSpc>
                <a:spcPct val="150000"/>
              </a:lnSpc>
            </a:pPr>
            <a:r>
              <a:rPr lang="vi-VN" sz="4200" dirty="0">
                <a:solidFill>
                  <a:srgbClr val="000000"/>
                </a:solidFill>
                <a:ea typeface="Times New Roman" panose="02020603050405020304" pitchFamily="18" charset="0"/>
                <a:cs typeface="Times New Roman" panose="02020603050405020304" pitchFamily="18" charset="0"/>
              </a:rPr>
              <a:t>- Thuộc dạng bài nghị luận, trong đó người viết đưa ra ý kiến của mình về một hiện tượng trong đời sống.</a:t>
            </a: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1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1981200" y="2461607"/>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2101575" y="7708501"/>
            <a:ext cx="2055501" cy="3937691"/>
          </a:xfrm>
          <a:prstGeom prst="rect">
            <a:avLst/>
          </a:prstGeom>
        </p:spPr>
      </p:pic>
      <p:sp>
        <p:nvSpPr>
          <p:cNvPr id="23" name="TextBox 22"/>
          <p:cNvSpPr txBox="1"/>
          <p:nvPr/>
        </p:nvSpPr>
        <p:spPr>
          <a:xfrm>
            <a:off x="4256581" y="1561231"/>
            <a:ext cx="9829800" cy="830997"/>
          </a:xfrm>
          <a:prstGeom prst="rect">
            <a:avLst/>
          </a:prstGeom>
          <a:noFill/>
        </p:spPr>
        <p:txBody>
          <a:bodyPr wrap="square" rtlCol="0">
            <a:spAutoFit/>
          </a:bodyPr>
          <a:lstStyle/>
          <a:p>
            <a:r>
              <a:rPr lang="en-US" sz="4800" b="1" dirty="0" err="1" smtClean="0">
                <a:latin typeface="Arial" panose="020B0604020202020204" pitchFamily="34" charset="0"/>
                <a:cs typeface="Arial" panose="020B0604020202020204" pitchFamily="34" charset="0"/>
              </a:rPr>
              <a:t>Dựa</a:t>
            </a:r>
            <a:r>
              <a:rPr lang="en-US" sz="4800" b="1" dirty="0" smtClean="0">
                <a:latin typeface="Arial" panose="020B0604020202020204" pitchFamily="34" charset="0"/>
                <a:cs typeface="Arial" panose="020B0604020202020204" pitchFamily="34" charset="0"/>
              </a:rPr>
              <a:t> vào SGK, </a:t>
            </a:r>
            <a:r>
              <a:rPr lang="en-US" sz="4800" b="1" dirty="0" err="1" smtClean="0">
                <a:latin typeface="Arial" panose="020B0604020202020204" pitchFamily="34" charset="0"/>
                <a:cs typeface="Arial" panose="020B0604020202020204" pitchFamily="34" charset="0"/>
              </a:rPr>
              <a:t>em</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hãy</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cho</a:t>
            </a:r>
            <a:r>
              <a:rPr lang="en-US" sz="4800" b="1" dirty="0" smtClean="0">
                <a:latin typeface="Arial" panose="020B0604020202020204" pitchFamily="34" charset="0"/>
                <a:cs typeface="Arial" panose="020B0604020202020204" pitchFamily="34" charset="0"/>
              </a:rPr>
              <a:t> biết:</a:t>
            </a:r>
            <a:endParaRPr lang="en-US" sz="4800" b="1" dirty="0">
              <a:latin typeface="Arial" panose="020B0604020202020204" pitchFamily="34" charset="0"/>
              <a:cs typeface="Arial" panose="020B0604020202020204" pitchFamily="34" charset="0"/>
            </a:endParaRPr>
          </a:p>
        </p:txBody>
      </p:sp>
      <p:sp>
        <p:nvSpPr>
          <p:cNvPr id="24" name="Rectangle 23"/>
          <p:cNvSpPr/>
          <p:nvPr/>
        </p:nvSpPr>
        <p:spPr>
          <a:xfrm>
            <a:off x="2508346" y="2810826"/>
            <a:ext cx="14537781" cy="2169825"/>
          </a:xfrm>
          <a:prstGeom prst="rect">
            <a:avLst/>
          </a:prstGeom>
        </p:spPr>
        <p:txBody>
          <a:bodyPr wrap="square">
            <a:spAutoFit/>
          </a:bodyPr>
          <a:lstStyle/>
          <a:p>
            <a:pPr algn="just">
              <a:lnSpc>
                <a:spcPct val="150000"/>
              </a:lnSpc>
            </a:pPr>
            <a:r>
              <a:rPr lang="vi-VN" sz="4500" i="1" kern="100" dirty="0">
                <a:solidFill>
                  <a:srgbClr val="000000"/>
                </a:solidFill>
                <a:ea typeface="SimSun" panose="02010600030101010101" pitchFamily="2" charset="-122"/>
                <a:cs typeface="Times New Roman" panose="02020603050405020304" pitchFamily="18" charset="0"/>
              </a:rPr>
              <a:t>Từ đó, em hãy rút ra những yêu cầu cần đạt với kiểu bài văn trình bày ý kiến về một vấn đề trong đời sống?</a:t>
            </a:r>
            <a:endParaRPr lang="en-US" sz="4500" dirty="0">
              <a:effectLst/>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733729" y="6196548"/>
            <a:ext cx="5524701" cy="4581768"/>
          </a:xfrm>
          <a:prstGeom prst="rect">
            <a:avLst/>
          </a:prstGeom>
        </p:spPr>
      </p:pic>
    </p:spTree>
    <p:extLst>
      <p:ext uri="{BB962C8B-B14F-4D97-AF65-F5344CB8AC3E}">
        <p14:creationId xmlns:p14="http://schemas.microsoft.com/office/powerpoint/2010/main" val="35098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2282" y="355801"/>
            <a:ext cx="2245503" cy="43685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V="1">
            <a:off x="768005" y="1994340"/>
            <a:ext cx="1364275" cy="385408"/>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20628">
            <a:off x="16645857" y="6736979"/>
            <a:ext cx="834204" cy="872266"/>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50836"/>
          <a:stretch>
            <a:fillRect/>
          </a:stretch>
        </p:blipFill>
        <p:spPr>
          <a:xfrm rot="-5400000">
            <a:off x="14782066" y="7555205"/>
            <a:ext cx="2055501" cy="3937691"/>
          </a:xfrm>
          <a:prstGeom prst="rect">
            <a:avLst/>
          </a:prstGeom>
        </p:spPr>
      </p:pic>
      <p:sp>
        <p:nvSpPr>
          <p:cNvPr id="20" name="Rectangle 19"/>
          <p:cNvSpPr/>
          <p:nvPr/>
        </p:nvSpPr>
        <p:spPr>
          <a:xfrm>
            <a:off x="2318091" y="1181101"/>
            <a:ext cx="13411200" cy="463978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FF0000"/>
                </a:solidFill>
                <a:latin typeface="Arial" panose="020B0604020202020204" pitchFamily="34" charset="0"/>
                <a:cs typeface="Arial" panose="020B0604020202020204" pitchFamily="34" charset="0"/>
              </a:rPr>
              <a:t>PHIẾU HỌC TẬP SỐ </a:t>
            </a:r>
            <a:r>
              <a:rPr lang="en-US" sz="5600" b="1" dirty="0" smtClean="0">
                <a:solidFill>
                  <a:srgbClr val="FF0000"/>
                </a:solidFill>
                <a:latin typeface="Arial" panose="020B0604020202020204" pitchFamily="34" charset="0"/>
                <a:cs typeface="Arial" panose="020B0604020202020204" pitchFamily="34" charset="0"/>
              </a:rPr>
              <a:t>1</a:t>
            </a:r>
          </a:p>
          <a:p>
            <a:pPr algn="just">
              <a:lnSpc>
                <a:spcPct val="200000"/>
              </a:lnSpc>
            </a:pPr>
            <a:r>
              <a:rPr lang="en-US" sz="4800" b="1" i="1" dirty="0" err="1">
                <a:solidFill>
                  <a:schemeClr val="tx1"/>
                </a:solidFill>
                <a:latin typeface="Arial" panose="020B0604020202020204" pitchFamily="34" charset="0"/>
                <a:cs typeface="Arial" panose="020B0604020202020204" pitchFamily="34" charset="0"/>
              </a:rPr>
              <a:t>Dựa</a:t>
            </a:r>
            <a:r>
              <a:rPr lang="en-US" sz="4800" b="1" i="1" dirty="0">
                <a:solidFill>
                  <a:schemeClr val="tx1"/>
                </a:solidFill>
                <a:latin typeface="Arial" panose="020B0604020202020204" pitchFamily="34" charset="0"/>
                <a:cs typeface="Arial" panose="020B0604020202020204" pitchFamily="34" charset="0"/>
              </a:rPr>
              <a:t> vào văn bản đã học </a:t>
            </a:r>
            <a:r>
              <a:rPr lang="en-US" sz="4800" b="1" i="1" dirty="0" err="1">
                <a:solidFill>
                  <a:schemeClr val="tx1"/>
                </a:solidFill>
                <a:latin typeface="Arial" panose="020B0604020202020204" pitchFamily="34" charset="0"/>
                <a:cs typeface="Arial" panose="020B0604020202020204" pitchFamily="34" charset="0"/>
              </a:rPr>
              <a:t>Học</a:t>
            </a:r>
            <a:r>
              <a:rPr lang="en-US" sz="4800" b="1" i="1" dirty="0">
                <a:solidFill>
                  <a:schemeClr val="tx1"/>
                </a:solidFill>
                <a:latin typeface="Arial" panose="020B0604020202020204" pitchFamily="34" charset="0"/>
                <a:cs typeface="Arial" panose="020B0604020202020204" pitchFamily="34" charset="0"/>
              </a:rPr>
              <a:t> </a:t>
            </a:r>
            <a:r>
              <a:rPr lang="en-US" sz="4800" b="1" i="1" dirty="0" err="1">
                <a:solidFill>
                  <a:schemeClr val="tx1"/>
                </a:solidFill>
                <a:latin typeface="Arial" panose="020B0604020202020204" pitchFamily="34" charset="0"/>
                <a:cs typeface="Arial" panose="020B0604020202020204" pitchFamily="34" charset="0"/>
              </a:rPr>
              <a:t>thầy</a:t>
            </a:r>
            <a:r>
              <a:rPr lang="en-US" sz="4800" b="1" i="1" dirty="0">
                <a:solidFill>
                  <a:schemeClr val="tx1"/>
                </a:solidFill>
                <a:latin typeface="Arial" panose="020B0604020202020204" pitchFamily="34" charset="0"/>
                <a:cs typeface="Arial" panose="020B0604020202020204" pitchFamily="34" charset="0"/>
              </a:rPr>
              <a:t>, học bạn. </a:t>
            </a:r>
            <a:r>
              <a:rPr lang="en-US" sz="4800" b="1" i="1" dirty="0" err="1">
                <a:solidFill>
                  <a:schemeClr val="tx1"/>
                </a:solidFill>
                <a:latin typeface="Arial" panose="020B0604020202020204" pitchFamily="34" charset="0"/>
                <a:cs typeface="Arial" panose="020B0604020202020204" pitchFamily="34" charset="0"/>
              </a:rPr>
              <a:t>Em</a:t>
            </a:r>
            <a:r>
              <a:rPr lang="en-US" sz="4800" b="1" i="1" dirty="0">
                <a:solidFill>
                  <a:schemeClr val="tx1"/>
                </a:solidFill>
                <a:latin typeface="Arial" panose="020B0604020202020204" pitchFamily="34" charset="0"/>
                <a:cs typeface="Arial" panose="020B0604020202020204" pitchFamily="34" charset="0"/>
              </a:rPr>
              <a:t> </a:t>
            </a:r>
            <a:r>
              <a:rPr lang="en-US" sz="4800" b="1" i="1" dirty="0" err="1">
                <a:solidFill>
                  <a:schemeClr val="tx1"/>
                </a:solidFill>
                <a:latin typeface="Arial" panose="020B0604020202020204" pitchFamily="34" charset="0"/>
                <a:cs typeface="Arial" panose="020B0604020202020204" pitchFamily="34" charset="0"/>
              </a:rPr>
              <a:t>hãy</a:t>
            </a:r>
            <a:r>
              <a:rPr lang="en-US" sz="4800" b="1" i="1" dirty="0">
                <a:solidFill>
                  <a:schemeClr val="tx1"/>
                </a:solidFill>
                <a:latin typeface="Arial" panose="020B0604020202020204" pitchFamily="34" charset="0"/>
                <a:cs typeface="Arial" panose="020B0604020202020204" pitchFamily="34" charset="0"/>
              </a:rPr>
              <a:t> chỉ </a:t>
            </a:r>
            <a:r>
              <a:rPr lang="en-US" sz="4800" b="1" i="1" dirty="0" err="1">
                <a:solidFill>
                  <a:schemeClr val="tx1"/>
                </a:solidFill>
                <a:latin typeface="Arial" panose="020B0604020202020204" pitchFamily="34" charset="0"/>
                <a:cs typeface="Arial" panose="020B0604020202020204" pitchFamily="34" charset="0"/>
              </a:rPr>
              <a:t>ra</a:t>
            </a:r>
            <a:r>
              <a:rPr lang="en-US" sz="4800" b="1" i="1" dirty="0">
                <a:solidFill>
                  <a:schemeClr val="tx1"/>
                </a:solidFill>
                <a:latin typeface="Arial" panose="020B0604020202020204" pitchFamily="34" charset="0"/>
                <a:cs typeface="Arial" panose="020B0604020202020204" pitchFamily="34" charset="0"/>
              </a:rPr>
              <a:t> bố </a:t>
            </a:r>
            <a:r>
              <a:rPr lang="en-US" sz="4800" b="1" i="1" dirty="0" err="1">
                <a:solidFill>
                  <a:schemeClr val="tx1"/>
                </a:solidFill>
                <a:latin typeface="Arial" panose="020B0604020202020204" pitchFamily="34" charset="0"/>
                <a:cs typeface="Arial" panose="020B0604020202020204" pitchFamily="34" charset="0"/>
              </a:rPr>
              <a:t>cục</a:t>
            </a:r>
            <a:r>
              <a:rPr lang="en-US" sz="4800" b="1" i="1" dirty="0">
                <a:solidFill>
                  <a:schemeClr val="tx1"/>
                </a:solidFill>
                <a:latin typeface="Arial" panose="020B0604020202020204" pitchFamily="34" charset="0"/>
                <a:cs typeface="Arial" panose="020B0604020202020204" pitchFamily="34" charset="0"/>
              </a:rPr>
              <a:t> của văn bản này?</a:t>
            </a:r>
          </a:p>
          <a:p>
            <a:endParaRPr lang="en-US" b="1" dirty="0">
              <a:solidFill>
                <a:srgbClr val="FF0000"/>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22">
            <a:extLst>
              <a:ext uri="{28A0092B-C50C-407E-A947-70E740481C1C}">
                <a14:useLocalDpi xmlns:a14="http://schemas.microsoft.com/office/drawing/2010/main" val="0"/>
              </a:ext>
            </a:extLst>
          </a:blip>
          <a:srcRect l="31881" t="8225" r="16367" b="10164"/>
          <a:stretch/>
        </p:blipFill>
        <p:spPr>
          <a:xfrm>
            <a:off x="12443470" y="4761257"/>
            <a:ext cx="3285821" cy="5181600"/>
          </a:xfrm>
          <a:prstGeom prst="rect">
            <a:avLst/>
          </a:prstGeom>
        </p:spPr>
      </p:pic>
    </p:spTree>
    <p:extLst>
      <p:ext uri="{BB962C8B-B14F-4D97-AF65-F5344CB8AC3E}">
        <p14:creationId xmlns:p14="http://schemas.microsoft.com/office/powerpoint/2010/main" val="3044607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41642" y="1857447"/>
            <a:ext cx="14608376" cy="68580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57995" y="7858197"/>
            <a:ext cx="3309913" cy="2110069"/>
          </a:xfrm>
          <a:prstGeom prst="rect">
            <a:avLst/>
          </a:prstGeom>
        </p:spPr>
      </p:pic>
      <p:sp>
        <p:nvSpPr>
          <p:cNvPr id="10" name="TextBox 10"/>
          <p:cNvSpPr txBox="1"/>
          <p:nvPr/>
        </p:nvSpPr>
        <p:spPr>
          <a:xfrm>
            <a:off x="7760074" y="2557786"/>
            <a:ext cx="2971512" cy="1128514"/>
          </a:xfrm>
          <a:prstGeom prst="rect">
            <a:avLst/>
          </a:prstGeom>
        </p:spPr>
        <p:txBody>
          <a:bodyPr wrap="square" lIns="0" tIns="0" rIns="0" bIns="0" rtlCol="0" anchor="t">
            <a:spAutoFit/>
          </a:bodyPr>
          <a:lstStyle/>
          <a:p>
            <a:pPr marL="0" lvl="0" indent="0" algn="ctr">
              <a:lnSpc>
                <a:spcPts val="8799"/>
              </a:lnSpc>
              <a:spcBef>
                <a:spcPct val="0"/>
              </a:spcBef>
            </a:pPr>
            <a:r>
              <a:rPr lang="en-US" sz="5600" b="1" dirty="0" smtClean="0">
                <a:solidFill>
                  <a:srgbClr val="2E2562"/>
                </a:solidFill>
                <a:latin typeface="Arial" panose="020B0604020202020204" pitchFamily="34" charset="0"/>
                <a:cs typeface="Arial" panose="020B0604020202020204" pitchFamily="34" charset="0"/>
              </a:rPr>
              <a:t>MỞ BÀI</a:t>
            </a:r>
            <a:endParaRPr lang="en-US" sz="5600" b="1" u="none" dirty="0">
              <a:solidFill>
                <a:srgbClr val="2E2562"/>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12159"/>
          <a:stretch>
            <a:fillRect/>
          </a:stretch>
        </p:blipFill>
        <p:spPr>
          <a:xfrm>
            <a:off x="374076" y="5429393"/>
            <a:ext cx="3509062" cy="4857607"/>
          </a:xfrm>
          <a:prstGeom prst="rect">
            <a:avLst/>
          </a:prstGeom>
        </p:spPr>
      </p:pic>
      <p:sp>
        <p:nvSpPr>
          <p:cNvPr id="13" name="Rectangle 12"/>
          <p:cNvSpPr/>
          <p:nvPr/>
        </p:nvSpPr>
        <p:spPr>
          <a:xfrm>
            <a:off x="3135501" y="4032001"/>
            <a:ext cx="12649521" cy="3000821"/>
          </a:xfrm>
          <a:prstGeom prst="rect">
            <a:avLst/>
          </a:prstGeom>
        </p:spPr>
        <p:txBody>
          <a:bodyPr wrap="square">
            <a:spAutoFit/>
          </a:bodyPr>
          <a:lstStyle/>
          <a:p>
            <a:pPr algn="just">
              <a:lnSpc>
                <a:spcPct val="150000"/>
              </a:lnSpc>
            </a:pPr>
            <a:r>
              <a:rPr lang="vi-VN" sz="4200" dirty="0">
                <a:ea typeface="Times New Roman" panose="02020603050405020304" pitchFamily="18" charset="0"/>
              </a:rPr>
              <a:t>Giới thiệu về hai câu tục ngữ, qua đó thể hiện ý kiến của tác giả: Học thầy và học bạn, hai cách học này có mâu thuẫn với nhau.</a:t>
            </a:r>
            <a:endParaRPr lang="en-US" sz="4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1106</Words>
  <Application>Microsoft Office PowerPoint</Application>
  <PresentationFormat>Custom</PresentationFormat>
  <Paragraphs>86</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宋体</vt:lpstr>
      <vt:lpstr>Wingdings</vt:lpstr>
      <vt:lpstr>宋体</vt: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24</cp:revision>
  <dcterms:created xsi:type="dcterms:W3CDTF">2006-08-16T00:00:00Z</dcterms:created>
  <dcterms:modified xsi:type="dcterms:W3CDTF">2022-08-03T12:11:38Z</dcterms:modified>
  <dc:identifier>DAEt-d3kjac</dc:identifier>
</cp:coreProperties>
</file>