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98" r:id="rId2"/>
    <p:sldId id="491" r:id="rId3"/>
    <p:sldId id="490" r:id="rId4"/>
    <p:sldId id="483" r:id="rId5"/>
    <p:sldId id="494" r:id="rId6"/>
    <p:sldId id="484" r:id="rId7"/>
    <p:sldId id="439" r:id="rId8"/>
    <p:sldId id="440" r:id="rId9"/>
    <p:sldId id="441" r:id="rId10"/>
    <p:sldId id="443" r:id="rId11"/>
    <p:sldId id="444" r:id="rId12"/>
    <p:sldId id="485" r:id="rId13"/>
    <p:sldId id="445" r:id="rId14"/>
    <p:sldId id="495" r:id="rId15"/>
    <p:sldId id="492" r:id="rId16"/>
    <p:sldId id="487" r:id="rId17"/>
    <p:sldId id="486" r:id="rId18"/>
    <p:sldId id="493" r:id="rId19"/>
    <p:sldId id="447" r:id="rId20"/>
    <p:sldId id="448" r:id="rId21"/>
    <p:sldId id="497" r:id="rId22"/>
    <p:sldId id="450" r:id="rId23"/>
    <p:sldId id="451" r:id="rId24"/>
    <p:sldId id="452" r:id="rId25"/>
    <p:sldId id="477" r:id="rId26"/>
    <p:sldId id="478" r:id="rId27"/>
    <p:sldId id="479" r:id="rId28"/>
    <p:sldId id="409" r:id="rId29"/>
    <p:sldId id="3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2084"/>
    <a:srgbClr val="FE007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4" autoAdjust="0"/>
    <p:restoredTop sz="92657" autoAdjust="0"/>
  </p:normalViewPr>
  <p:slideViewPr>
    <p:cSldViewPr>
      <p:cViewPr varScale="1">
        <p:scale>
          <a:sx n="67" d="100"/>
          <a:sy n="67" d="100"/>
        </p:scale>
        <p:origin x="1272" y="66"/>
      </p:cViewPr>
      <p:guideLst>
        <p:guide orient="horz" pos="2159"/>
        <p:guide pos="2928"/>
      </p:guideLst>
    </p:cSldViewPr>
  </p:slideViewPr>
  <p:outlineViewPr>
    <p:cViewPr>
      <p:scale>
        <a:sx n="33" d="100"/>
        <a:sy n="33" d="100"/>
      </p:scale>
      <p:origin x="0" y="3504"/>
    </p:cViewPr>
  </p:outlineViewPr>
  <p:notesTextViewPr>
    <p:cViewPr>
      <p:scale>
        <a:sx n="1" d="1"/>
        <a:sy n="1" d="1"/>
      </p:scale>
      <p:origin x="0" y="0"/>
    </p:cViewPr>
  </p:notesTextViewPr>
  <p:sorterViewPr>
    <p:cViewPr>
      <p:scale>
        <a:sx n="100" d="100"/>
        <a:sy n="100" d="100"/>
      </p:scale>
      <p:origin x="0" y="4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B0FA-3FDE-43D1-BA91-7D6290444165}"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F5B61-8280-4DDD-BF0D-27330B3F74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53598C7-5867-46D6-9473-FE7F42514116}" type="slidenum">
              <a:rPr lang="vi-VN" smtClean="0"/>
              <a:t>12</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6730B90-EF95-4074-8A71-C0C288487CF0}" type="slidenum">
              <a:rPr lang="vi-VN" smtClean="0"/>
              <a:t>27</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364B9DE-0615-4D28-B053-66DF2A0DC282}" type="datetimeFigureOut">
              <a:rPr lang="en-US" smtClean="0"/>
              <a:t>8/2/2022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4964115-7A92-4E73-833B-14E960143F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5CB617DB-0B3E-4C6A-9DDD-269390CE1644}" type="datetimeFigureOut">
              <a:rPr lang="en-US"/>
              <a:t>8/2/2022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46C869-FBF3-4499-9473-3449BF129168}"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t>‹#›</a:t>
            </a:fld>
            <a:endParaRPr lang="en-US">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64B9DE-0615-4D28-B053-66DF2A0DC28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64B9DE-0615-4D28-B053-66DF2A0DC28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4115-7A92-4E73-833B-14E960143F8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4B9DE-0615-4D28-B053-66DF2A0DC28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964115-7A92-4E73-833B-14E960143F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364B9DE-0615-4D28-B053-66DF2A0DC282}" type="datetimeFigureOut">
              <a:rPr lang="en-US" smtClean="0"/>
              <a:t>8/2/2022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4964115-7A92-4E73-833B-14E960143F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10989"/>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228600" y="4013203"/>
            <a:ext cx="8639176" cy="939797"/>
          </a:xfrm>
          <a:solidFill>
            <a:srgbClr val="FFFF00"/>
          </a:solidFill>
        </p:spPr>
        <p:txBody>
          <a:bodyPr>
            <a:normAutofit fontScale="90000"/>
          </a:bodyPr>
          <a:lstStyle/>
          <a:p>
            <a:pPr algn="l"/>
            <a:r>
              <a:rPr lang="en-SG" sz="6000" dirty="0" smtClean="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5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209800"/>
            <a:ext cx="8839200" cy="3014980"/>
          </a:xfrm>
          <a:prstGeom prst="rect">
            <a:avLst/>
          </a:prstGeom>
          <a:solidFill>
            <a:srgbClr val="DFEBF1"/>
          </a:solidFill>
        </p:spPr>
        <p:txBody>
          <a:bodyPr wrap="square">
            <a:spAutoFit/>
          </a:bodyPr>
          <a:lstStyle/>
          <a:p>
            <a:pPr marL="0" marR="0" indent="342265" algn="just">
              <a:lnSpc>
                <a:spcPct val="150000"/>
              </a:lnSpc>
              <a:spcBef>
                <a:spcPts val="600"/>
              </a:spcBef>
              <a:spcAft>
                <a:spcPts val="0"/>
              </a:spcAft>
            </a:pPr>
            <a:r>
              <a:rPr lang="en-US" b="1">
                <a:effectLst/>
                <a:latin typeface="#9Slide03 Swiss Condensed Bold" panose="02000500000000000000" pitchFamily="2" charset="0"/>
                <a:ea typeface="Calibri" panose="020F0502020204030204" charset="0"/>
              </a:rPr>
              <a:t>“</a:t>
            </a:r>
            <a:r>
              <a:rPr lang="en-US" sz="2400" b="1"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Oxygen y tế là một loại thuốc thiết yếu trong điều trị Covid-19. Trong thời gian gần đây, rất nhiều quốc gia đang thiếu hụt trầm trọng oxygen y tế để điều trị cho các bệnh nhân nhiễm Covid-19. </a:t>
            </a:r>
          </a:p>
          <a:p>
            <a:pPr marL="457200" marR="0" indent="-457200" algn="just">
              <a:lnSpc>
                <a:spcPct val="150000"/>
              </a:lnSpc>
              <a:spcBef>
                <a:spcPts val="600"/>
              </a:spcBef>
              <a:spcAft>
                <a:spcPts val="0"/>
              </a:spcAft>
              <a:buAutoNum type="arabicPeriod"/>
            </a:pPr>
            <a:r>
              <a:rPr lang="en-US" sz="2400" b="1"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Vậy oxygen y tế là oxygen như thế nào? </a:t>
            </a:r>
          </a:p>
          <a:p>
            <a:pPr marL="457200" marR="0" indent="-457200" algn="just">
              <a:lnSpc>
                <a:spcPct val="150000"/>
              </a:lnSpc>
              <a:spcBef>
                <a:spcPts val="600"/>
              </a:spcBef>
              <a:spcAft>
                <a:spcPts val="0"/>
              </a:spcAft>
              <a:buAutoNum type="arabicPeriod"/>
            </a:pPr>
            <a:r>
              <a:rPr lang="en-US" sz="2400" b="1"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Nó có tác động gì giúp các bệnh nhân trong quá trình điều trị?”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122" y="76020"/>
            <a:ext cx="3021145" cy="2013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3399155" cy="478155"/>
          </a:xfrm>
          <a:prstGeom prst="rect">
            <a:avLst/>
          </a:prstGeom>
          <a:solidFill>
            <a:schemeClr val="bg2"/>
          </a:solidFill>
        </p:spPr>
        <p:txBody>
          <a:bodyPr wrap="square">
            <a:spAutoFit/>
          </a:bodyPr>
          <a:lstStyle/>
          <a:p>
            <a:pPr marL="0" marR="0" algn="ctr">
              <a:lnSpc>
                <a:spcPct val="105000"/>
              </a:lnSpc>
              <a:spcBef>
                <a:spcPts val="0"/>
              </a:spcBef>
              <a:spcAft>
                <a:spcPts val="800"/>
              </a:spcAft>
            </a:pPr>
            <a:r>
              <a:rPr lang="en-US" sz="2400" i="1" dirty="0">
                <a:effectLst/>
                <a:latin typeface="Times New Roman" panose="02020603050405020304" pitchFamily="18" charset="0"/>
                <a:ea typeface="Calibri" panose="020F0502020204030204" charset="0"/>
                <a:cs typeface="Times New Roman" panose="02020603050405020304" pitchFamily="18" charset="0"/>
              </a:rPr>
              <a:t>Oxygen </a:t>
            </a:r>
            <a:r>
              <a:rPr lang="en-US" sz="2400" i="1" dirty="0" err="1">
                <a:effectLst/>
                <a:latin typeface="Times New Roman" panose="02020603050405020304" pitchFamily="18" charset="0"/>
                <a:ea typeface="Calibri" panose="020F0502020204030204" charset="0"/>
                <a:cs typeface="Times New Roman" panose="02020603050405020304" pitchFamily="18" charset="0"/>
              </a:rPr>
              <a:t>duy</a:t>
            </a:r>
            <a:r>
              <a:rPr lang="en-US" sz="2400" i="1" dirty="0">
                <a:effectLst/>
                <a:latin typeface="Times New Roman" panose="02020603050405020304" pitchFamily="18" charset="0"/>
                <a:ea typeface="Calibri" panose="020F050202020403020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charset="0"/>
                <a:cs typeface="Times New Roman" panose="02020603050405020304" pitchFamily="18" charset="0"/>
              </a:rPr>
              <a:t>tr</a:t>
            </a:r>
            <a:r>
              <a:rPr lang="en-US" sz="2400" i="1" dirty="0" err="1">
                <a:latin typeface="Times New Roman" panose="02020603050405020304" pitchFamily="18" charset="0"/>
                <a:ea typeface="Calibri" panose="020F0502020204030204" charset="0"/>
                <a:cs typeface="Times New Roman" panose="02020603050405020304" pitchFamily="18" charset="0"/>
              </a:rPr>
              <a:t>ì</a:t>
            </a:r>
            <a:r>
              <a:rPr lang="en-US" sz="2400" i="1" dirty="0">
                <a:latin typeface="Times New Roman" panose="02020603050405020304" pitchFamily="18" charset="0"/>
                <a:ea typeface="Calibri" panose="020F0502020204030204" charset="0"/>
                <a:cs typeface="Times New Roman" panose="02020603050405020304" pitchFamily="18" charset="0"/>
              </a:rPr>
              <a:t> </a:t>
            </a:r>
            <a:r>
              <a:rPr lang="en-US" sz="2400" i="1" dirty="0" err="1">
                <a:latin typeface="Times New Roman" panose="02020603050405020304" pitchFamily="18" charset="0"/>
                <a:ea typeface="Calibri" panose="020F0502020204030204" charset="0"/>
                <a:cs typeface="Times New Roman" panose="02020603050405020304" pitchFamily="18" charset="0"/>
              </a:rPr>
              <a:t>sự</a:t>
            </a:r>
            <a:r>
              <a:rPr lang="en-US" sz="2400" i="1" dirty="0">
                <a:latin typeface="Times New Roman" panose="02020603050405020304" pitchFamily="18" charset="0"/>
                <a:ea typeface="Calibri" panose="020F0502020204030204" charset="0"/>
                <a:cs typeface="Times New Roman" panose="02020603050405020304" pitchFamily="18" charset="0"/>
              </a:rPr>
              <a:t> </a:t>
            </a:r>
            <a:r>
              <a:rPr lang="en-US" sz="2400" i="1" dirty="0" err="1">
                <a:latin typeface="Times New Roman" panose="02020603050405020304" pitchFamily="18" charset="0"/>
                <a:ea typeface="Calibri" panose="020F0502020204030204" charset="0"/>
                <a:cs typeface="Times New Roman" panose="02020603050405020304" pitchFamily="18" charset="0"/>
              </a:rPr>
              <a:t>sống</a:t>
            </a:r>
            <a:endParaRPr lang="vi-VN" sz="2400" i="1" dirty="0">
              <a:effectLst/>
              <a:latin typeface="Times New Roman" panose="02020603050405020304" pitchFamily="18" charset="0"/>
              <a:ea typeface="Calibri" panose="020F0502020204030204" charset="0"/>
              <a:cs typeface="Times New Roman" panose="02020603050405020304" pitchFamily="18"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8103" r="8280"/>
          <a:stretch>
            <a:fillRect/>
          </a:stretch>
        </p:blipFill>
        <p:spPr>
          <a:xfrm>
            <a:off x="179705" y="1550670"/>
            <a:ext cx="8964295" cy="5323205"/>
          </a:xfrm>
          <a:prstGeom prst="rect">
            <a:avLst/>
          </a:prstGeom>
        </p:spPr>
      </p:pic>
      <p:pic>
        <p:nvPicPr>
          <p:cNvPr id="8" name="Picture 7"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 y="-76382"/>
            <a:ext cx="565431" cy="565431"/>
          </a:xfrm>
          <a:prstGeom prst="rect">
            <a:avLst/>
          </a:prstGeom>
        </p:spPr>
      </p:pic>
      <p:sp>
        <p:nvSpPr>
          <p:cNvPr id="6" name="Text Box 5"/>
          <p:cNvSpPr txBox="1"/>
          <p:nvPr/>
        </p:nvSpPr>
        <p:spPr>
          <a:xfrm>
            <a:off x="565150" y="228600"/>
            <a:ext cx="4777740" cy="521970"/>
          </a:xfrm>
          <a:prstGeom prst="rect">
            <a:avLst/>
          </a:prstGeom>
          <a:noFill/>
        </p:spPr>
        <p:txBody>
          <a:bodyPr wrap="square" rtlCol="0">
            <a:spAutoFit/>
          </a:bodyPr>
          <a:lstStyle/>
          <a:p>
            <a:r>
              <a:rPr lang="en-US" sz="2800">
                <a:solidFill>
                  <a:srgbClr val="C00000"/>
                </a:solidFill>
                <a:latin typeface="Times New Roman" panose="02020603050405020304" pitchFamily="18" charset="0"/>
                <a:cs typeface="Times New Roman" panose="02020603050405020304" pitchFamily="18" charset="0"/>
              </a:rPr>
              <a:t>2.Tầm quan trọng của  oxygen</a:t>
            </a:r>
          </a:p>
        </p:txBody>
      </p:sp>
      <p:sp>
        <p:nvSpPr>
          <p:cNvPr id="10" name="Text Box 9"/>
          <p:cNvSpPr txBox="1"/>
          <p:nvPr/>
        </p:nvSpPr>
        <p:spPr>
          <a:xfrm>
            <a:off x="76200" y="609600"/>
            <a:ext cx="6814185" cy="521970"/>
          </a:xfrm>
          <a:prstGeom prst="rect">
            <a:avLst/>
          </a:prstGeom>
          <a:noFill/>
        </p:spPr>
        <p:txBody>
          <a:bodyPr wrap="square" rtlCol="0">
            <a:spAutoFit/>
          </a:bodyPr>
          <a:lstStyle/>
          <a:p>
            <a:r>
              <a:rPr lang="en-US" sz="28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vai trò của oxygen với sự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ÌNH DƯỠNG KHÍ MINI SỬ DỤNG CHẤT KHÍ NÀ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130" y="228600"/>
            <a:ext cx="402887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05375" y="2605206"/>
            <a:ext cx="398145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dùng</a:t>
            </a:r>
            <a:r>
              <a:rPr lang="en-US" sz="2400">
                <a:latin typeface="Times New Roman" panose="02020603050405020304" pitchFamily="18" charset="0"/>
                <a:cs typeface="Times New Roman" panose="02020603050405020304" pitchFamily="18" charset="0"/>
              </a:rPr>
              <a:t> khí </a:t>
            </a:r>
            <a:r>
              <a:rPr lang="en-US" sz="2400" dirty="0" err="1">
                <a:latin typeface="Times New Roman" panose="02020603050405020304" pitchFamily="18" charset="0"/>
                <a:cs typeface="Times New Roman" panose="02020603050405020304" pitchFamily="18" charset="0"/>
              </a:rPr>
              <a:t>oxi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86" y="228600"/>
            <a:ext cx="3680981"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34" y="3413730"/>
            <a:ext cx="3775364"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7175" y="2558958"/>
            <a:ext cx="398145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Oxygen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4160" y="5994622"/>
            <a:ext cx="398145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Phi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oxygen </a:t>
            </a:r>
            <a:r>
              <a:rPr lang="en-US" sz="2400" dirty="0" err="1">
                <a:latin typeface="Times New Roman" panose="02020603050405020304" pitchFamily="18" charset="0"/>
                <a:cs typeface="Times New Roman" panose="02020603050405020304" pitchFamily="18" charset="0"/>
              </a:rPr>
              <a:t>nén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a:t>
            </a:r>
          </a:p>
        </p:txBody>
      </p:sp>
      <p:pic>
        <p:nvPicPr>
          <p:cNvPr id="14" name="Picture 2" descr="Bình khí thở cho lính cứu ho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7173" y="3276600"/>
            <a:ext cx="3775364" cy="26766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34130" y="5943600"/>
            <a:ext cx="3981450" cy="923330"/>
          </a:xfrm>
          <a:prstGeom prst="rect">
            <a:avLst/>
          </a:prstGeom>
          <a:solidFill>
            <a:schemeClr val="bg1"/>
          </a:solid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Lính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oxi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4796" y="2212522"/>
            <a:ext cx="3403589"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7" name="TextBox 6"/>
          <p:cNvSpPr txBox="1"/>
          <p:nvPr/>
        </p:nvSpPr>
        <p:spPr>
          <a:xfrm>
            <a:off x="152432" y="1659052"/>
            <a:ext cx="8515319" cy="953135"/>
          </a:xfrm>
          <a:prstGeom prst="rect">
            <a:avLst/>
          </a:prstGeom>
          <a:solidFill>
            <a:schemeClr val="bg1"/>
          </a:solidFill>
        </p:spPr>
        <p:txBody>
          <a:bodyPr wrap="square">
            <a:spAutoFit/>
          </a:bodyPr>
          <a:lstStyle/>
          <a:p>
            <a:r>
              <a:rPr lang="en-US" sz="2800">
                <a:latin typeface="Times New Roman" panose="02020603050405020304" pitchFamily="18" charset="0"/>
                <a:ea typeface="Calibri" panose="020F0502020204030204" charset="0"/>
                <a:cs typeface="Times New Roman" panose="02020603050405020304" pitchFamily="18" charset="0"/>
              </a:rPr>
              <a:t>Dựa trên dụng cụ , hãy đề xuất</a:t>
            </a:r>
            <a:r>
              <a:rPr lang="en-US" sz="2800">
                <a:effectLst/>
                <a:latin typeface="Times New Roman" panose="02020603050405020304" pitchFamily="18" charset="0"/>
                <a:ea typeface="Calibri" panose="020F0502020204030204" charset="0"/>
                <a:cs typeface="Times New Roman" panose="02020603050405020304" pitchFamily="18" charset="0"/>
              </a:rPr>
              <a:t> cách tiến hành thí nghiệm theo hình 11.4 – trang 52 (SGK).</a:t>
            </a:r>
            <a:endParaRPr lang="vi-VN" sz="2800">
              <a:latin typeface="Times New Roman" panose="02020603050405020304" pitchFamily="18" charset="0"/>
              <a:cs typeface="Times New Roman" panose="02020603050405020304" pitchFamily="18" charset="0"/>
            </a:endParaRPr>
          </a:p>
        </p:txBody>
      </p:sp>
      <p:sp>
        <p:nvSpPr>
          <p:cNvPr id="9" name="TextBox 8"/>
          <p:cNvSpPr txBox="1"/>
          <p:nvPr/>
        </p:nvSpPr>
        <p:spPr>
          <a:xfrm>
            <a:off x="22225" y="3599815"/>
            <a:ext cx="9034780" cy="1383665"/>
          </a:xfrm>
          <a:prstGeom prst="rect">
            <a:avLst/>
          </a:prstGeom>
          <a:noFill/>
        </p:spPr>
        <p:txBody>
          <a:bodyPr wrap="square">
            <a:spAutoFit/>
          </a:bodyPr>
          <a:lstStyle/>
          <a:p>
            <a:pPr marL="0" marR="0" indent="457200" algn="just">
              <a:lnSpc>
                <a:spcPct val="150000"/>
              </a:lnSpc>
              <a:spcBef>
                <a:spcPts val="0"/>
              </a:spcBef>
              <a:spcAft>
                <a:spcPts val="0"/>
              </a:spcAft>
            </a:pPr>
            <a:r>
              <a:rPr lang="en-US" sz="2800">
                <a:effectLst/>
                <a:latin typeface="Times New Roman" panose="02020603050405020304" pitchFamily="18" charset="0"/>
                <a:ea typeface="Calibri" panose="020F0502020204030204" charset="0"/>
                <a:cs typeface="Times New Roman" panose="02020603050405020304" pitchFamily="18" charset="0"/>
              </a:rPr>
              <a:t>-Dùng bật lửa đốt 2 que đóm, phẩy nhẹ để chỉ còn lại tàn đỏ. </a:t>
            </a:r>
            <a:endParaRPr lang="vi-VN" sz="2800">
              <a:effectLst/>
              <a:latin typeface="Times New Roman" panose="02020603050405020304" pitchFamily="18" charset="0"/>
              <a:ea typeface="Calibri" panose="020F0502020204030204" charset="0"/>
              <a:cs typeface="Times New Roman" panose="02020603050405020304" pitchFamily="18" charset="0"/>
            </a:endParaRPr>
          </a:p>
        </p:txBody>
      </p:sp>
      <p:sp>
        <p:nvSpPr>
          <p:cNvPr id="11" name="TextBox 10"/>
          <p:cNvSpPr txBox="1"/>
          <p:nvPr/>
        </p:nvSpPr>
        <p:spPr>
          <a:xfrm>
            <a:off x="914400" y="4648200"/>
            <a:ext cx="8070215" cy="953135"/>
          </a:xfrm>
          <a:prstGeom prst="rect">
            <a:avLst/>
          </a:prstGeom>
          <a:noFill/>
        </p:spPr>
        <p:txBody>
          <a:bodyPr wrap="square">
            <a:spAutoFit/>
          </a:bodyPr>
          <a:lstStyle/>
          <a:p>
            <a:r>
              <a:rPr lang="en-US" sz="2800">
                <a:latin typeface="Times New Roman" panose="02020603050405020304" pitchFamily="18" charset="0"/>
                <a:ea typeface="Calibri" panose="020F0502020204030204" charset="0"/>
                <a:cs typeface="Times New Roman" panose="02020603050405020304" pitchFamily="18" charset="0"/>
              </a:rPr>
              <a:t>- </a:t>
            </a:r>
            <a:r>
              <a:rPr lang="en-US" sz="2800">
                <a:effectLst/>
                <a:latin typeface="Times New Roman" panose="02020603050405020304" pitchFamily="18" charset="0"/>
                <a:ea typeface="Calibri" panose="020F0502020204030204" charset="0"/>
                <a:cs typeface="Times New Roman" panose="02020603050405020304" pitchFamily="18" charset="0"/>
              </a:rPr>
              <a:t> </a:t>
            </a:r>
            <a:r>
              <a:rPr lang="vi-VN" sz="2800">
                <a:effectLst/>
                <a:latin typeface="Times New Roman" panose="02020603050405020304" pitchFamily="18" charset="0"/>
                <a:ea typeface="Calibri" panose="020F0502020204030204" charset="0"/>
                <a:cs typeface="Times New Roman" panose="02020603050405020304" pitchFamily="18" charset="0"/>
              </a:rPr>
              <a:t>Lấy 2 que đóm còn tàn đỏ, 1 que đóm đưa vào bình khí oxygen, 1 que đóm để nguyên ngoài không khí.</a:t>
            </a:r>
            <a:endParaRPr lang="vi-VN" sz="2800">
              <a:latin typeface="Times New Roman" panose="02020603050405020304" pitchFamily="18" charset="0"/>
              <a:cs typeface="Times New Roman" panose="02020603050405020304" pitchFamily="18" charset="0"/>
            </a:endParaRPr>
          </a:p>
        </p:txBody>
      </p:sp>
      <p:sp>
        <p:nvSpPr>
          <p:cNvPr id="13" name="TextBox 12"/>
          <p:cNvSpPr txBox="1"/>
          <p:nvPr/>
        </p:nvSpPr>
        <p:spPr>
          <a:xfrm>
            <a:off x="3124326" y="5867474"/>
            <a:ext cx="6049736" cy="521970"/>
          </a:xfrm>
          <a:prstGeom prst="rect">
            <a:avLst/>
          </a:prstGeom>
          <a:noFill/>
        </p:spPr>
        <p:txBody>
          <a:bodyPr wrap="square">
            <a:spAutoFit/>
          </a:bodyPr>
          <a:lstStyle/>
          <a:p>
            <a:r>
              <a:rPr lang="en-US">
                <a:effectLst/>
                <a:latin typeface="#9Slide03 Cabin Condensed Bold" panose="00000806000000000000" pitchFamily="2" charset="0"/>
                <a:ea typeface="Calibri" panose="020F0502020204030204" charset="0"/>
              </a:rPr>
              <a:t> </a:t>
            </a:r>
            <a:r>
              <a:rPr lang="en-US" sz="2800">
                <a:effectLst/>
                <a:latin typeface="Times New Roman" panose="02020603050405020304" pitchFamily="18" charset="0"/>
                <a:ea typeface="Calibri" panose="020F0502020204030204" charset="0"/>
                <a:cs typeface="Times New Roman" panose="02020603050405020304" pitchFamily="18" charset="0"/>
              </a:rPr>
              <a:t>- Quan sát hiện tượng.</a:t>
            </a:r>
            <a:endParaRPr lang="vi-VN" sz="2800">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3124200"/>
            <a:ext cx="2757170" cy="521970"/>
          </a:xfrm>
          <a:prstGeom prst="rect">
            <a:avLst/>
          </a:prstGeom>
          <a:solidFill>
            <a:schemeClr val="bg1"/>
          </a:solidFill>
        </p:spPr>
        <p:txBody>
          <a:bodyPr wrap="square">
            <a:spAutoFit/>
          </a:bodyPr>
          <a:lstStyle/>
          <a:p>
            <a:r>
              <a:rPr lang="en-US">
                <a:effectLst/>
                <a:latin typeface="#9Slide03 Cabin Condensed Bold" panose="00000806000000000000" pitchFamily="2" charset="0"/>
                <a:ea typeface="Calibri" panose="020F0502020204030204" charset="0"/>
              </a:rPr>
              <a:t> </a:t>
            </a:r>
            <a:r>
              <a:rPr lang="en-US" sz="2800"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Cách tiến hành:</a:t>
            </a:r>
          </a:p>
        </p:txBody>
      </p:sp>
      <p:sp>
        <p:nvSpPr>
          <p:cNvPr id="10" name="Text Box 9"/>
          <p:cNvSpPr txBox="1"/>
          <p:nvPr/>
        </p:nvSpPr>
        <p:spPr>
          <a:xfrm>
            <a:off x="152400" y="457200"/>
            <a:ext cx="8502650" cy="953135"/>
          </a:xfrm>
          <a:prstGeom prst="rect">
            <a:avLst/>
          </a:prstGeom>
          <a:noFill/>
        </p:spPr>
        <p:txBody>
          <a:bodyPr wrap="square" rtlCol="0">
            <a:spAutoFit/>
          </a:bodyPr>
          <a:lstStyle/>
          <a:p>
            <a:r>
              <a:rPr lang="en-US" sz="28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vai trò của oxygen với sự cháy và quá trình đốt cháy nhiên liệu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1" grpId="0"/>
      <p:bldP spid="13" grpId="0"/>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1455" y="85725"/>
            <a:ext cx="9161145" cy="65887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28600" y="533400"/>
            <a:ext cx="8916035" cy="953135"/>
          </a:xfrm>
          <a:prstGeom prst="rect">
            <a:avLst/>
          </a:prstGeom>
          <a:noFill/>
          <a:ln w="9525">
            <a:noFill/>
          </a:ln>
        </p:spPr>
        <p:txBody>
          <a:bodyPr wrap="square">
            <a:spAutoFit/>
          </a:bodyPr>
          <a:lstStyle/>
          <a:p>
            <a:pPr indent="0"/>
            <a:r>
              <a:rPr lang="en-US" sz="2800" b="0" i="1">
                <a:solidFill>
                  <a:srgbClr val="FF0000"/>
                </a:solidFill>
                <a:latin typeface="Times New Roman" panose="02020603050405020304" pitchFamily="18" charset="0"/>
                <a:cs typeface="Segoe UI" panose="020B0502040204020203" charset="0"/>
              </a:rPr>
              <a:t>giải thích hiện tượng quan sát được.</a:t>
            </a:r>
            <a:endParaRPr lang="en-US" sz="2800" b="0" i="1">
              <a:solidFill>
                <a:srgbClr val="000000"/>
              </a:solidFill>
              <a:latin typeface="Times New Roman" panose="02020603050405020304" pitchFamily="18" charset="0"/>
              <a:cs typeface="Segoe UI" panose="020B0502040204020203" charset="0"/>
            </a:endParaRPr>
          </a:p>
          <a:p>
            <a:pPr indent="0"/>
            <a:endParaRPr lang="en-US" sz="2800"/>
          </a:p>
        </p:txBody>
      </p:sp>
      <p:sp>
        <p:nvSpPr>
          <p:cNvPr id="3" name="Text Box 2"/>
          <p:cNvSpPr txBox="1"/>
          <p:nvPr/>
        </p:nvSpPr>
        <p:spPr>
          <a:xfrm>
            <a:off x="304800" y="1447800"/>
            <a:ext cx="8373110" cy="1814830"/>
          </a:xfrm>
          <a:prstGeom prst="rect">
            <a:avLst/>
          </a:prstGeom>
          <a:noFill/>
        </p:spPr>
        <p:txBody>
          <a:bodyPr wrap="square" rtlCol="0" anchor="t">
            <a:spAutoFit/>
          </a:bodyPr>
          <a:lstStyle/>
          <a:p>
            <a:r>
              <a:rPr lang="en-US" sz="2800" i="1">
                <a:gradFill>
                  <a:gsLst>
                    <a:gs pos="0">
                      <a:srgbClr val="012D86"/>
                    </a:gs>
                    <a:gs pos="100000">
                      <a:srgbClr val="0E2557"/>
                    </a:gs>
                  </a:gsLst>
                  <a:lin scaled="0"/>
                </a:gradFill>
                <a:latin typeface="Times New Roman" panose="02020603050405020304" pitchFamily="18" charset="0"/>
                <a:cs typeface="Segoe UI" panose="020B0502040204020203" charset="0"/>
                <a:sym typeface="+mn-ea"/>
              </a:rPr>
              <a:t>Tàn đóm ……………………. do trong ống nghiệm giàu oxỵgen. Đến khi hết oxỵgen trong ống nghiệm, que đóm………….</a:t>
            </a:r>
          </a:p>
          <a:p>
            <a:endParaRPr lang="en-US" sz="2800" i="1">
              <a:gradFill>
                <a:gsLst>
                  <a:gs pos="0">
                    <a:srgbClr val="012D86"/>
                  </a:gs>
                  <a:gs pos="100000">
                    <a:srgbClr val="0E2557"/>
                  </a:gs>
                </a:gsLst>
                <a:lin scaled="0"/>
              </a:gradFill>
              <a:latin typeface="Times New Roman" panose="02020603050405020304" pitchFamily="18" charset="0"/>
              <a:cs typeface="Segoe UI" panose="020B0502040204020203" charset="0"/>
              <a:sym typeface="+mn-ea"/>
            </a:endParaRPr>
          </a:p>
        </p:txBody>
      </p:sp>
      <p:sp>
        <p:nvSpPr>
          <p:cNvPr id="4" name="Text Box 3"/>
          <p:cNvSpPr txBox="1"/>
          <p:nvPr/>
        </p:nvSpPr>
        <p:spPr>
          <a:xfrm>
            <a:off x="81280" y="4038600"/>
            <a:ext cx="8717915" cy="1814830"/>
          </a:xfrm>
          <a:prstGeom prst="rect">
            <a:avLst/>
          </a:prstGeom>
          <a:noFill/>
        </p:spPr>
        <p:txBody>
          <a:bodyPr wrap="square" rtlCol="0" anchor="t">
            <a:spAutoFit/>
          </a:bodyPr>
          <a:lstStyle/>
          <a:p>
            <a:pPr indent="0"/>
            <a:r>
              <a:rPr lang="en-US" sz="2800" i="1">
                <a:solidFill>
                  <a:srgbClr val="000000"/>
                </a:solidFill>
                <a:latin typeface="Times New Roman" panose="02020603050405020304" pitchFamily="18" charset="0"/>
                <a:cs typeface="Segoe UI" panose="020B0502040204020203" charset="0"/>
                <a:sym typeface="+mn-ea"/>
              </a:rPr>
              <a:t>Gia đình em sử dụng loại nhiên liệu nào để đun nấu hằng ngày?………………</a:t>
            </a:r>
          </a:p>
          <a:p>
            <a:pPr indent="0"/>
            <a:r>
              <a:rPr lang="en-US" sz="2800" i="1">
                <a:solidFill>
                  <a:srgbClr val="000000"/>
                </a:solidFill>
                <a:latin typeface="Times New Roman" panose="02020603050405020304" pitchFamily="18" charset="0"/>
                <a:cs typeface="Segoe UI" panose="020B0502040204020203" charset="0"/>
                <a:sym typeface="+mn-ea"/>
              </a:rPr>
              <a:t> Nhiên liệu đó có cần sử dụng đến oxỵgen để đốt cháy không?…………………………</a:t>
            </a: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6477"/>
          <a:stretch>
            <a:fillRect/>
          </a:stretch>
        </p:blipFill>
        <p:spPr>
          <a:xfrm>
            <a:off x="76200" y="1376680"/>
            <a:ext cx="4092575" cy="5502910"/>
          </a:xfrm>
          <a:prstGeom prst="rect">
            <a:avLst/>
          </a:prstGeom>
        </p:spPr>
      </p:pic>
      <p:pic>
        <p:nvPicPr>
          <p:cNvPr id="13" name="Picture 12"/>
          <p:cNvPicPr>
            <a:picLocks noChangeAspect="1"/>
          </p:cNvPicPr>
          <p:nvPr/>
        </p:nvPicPr>
        <p:blipFill>
          <a:blip r:embed="rId3"/>
          <a:stretch>
            <a:fillRect/>
          </a:stretch>
        </p:blipFill>
        <p:spPr>
          <a:xfrm>
            <a:off x="4439920" y="1085850"/>
            <a:ext cx="4471670" cy="5630545"/>
          </a:xfrm>
          <a:prstGeom prst="rect">
            <a:avLst/>
          </a:prstGeom>
        </p:spPr>
      </p:pic>
      <p:sp>
        <p:nvSpPr>
          <p:cNvPr id="20" name="TextBox 19"/>
          <p:cNvSpPr txBox="1"/>
          <p:nvPr/>
        </p:nvSpPr>
        <p:spPr>
          <a:xfrm>
            <a:off x="690245" y="381000"/>
            <a:ext cx="4749165" cy="542925"/>
          </a:xfrm>
          <a:prstGeom prst="rect">
            <a:avLst/>
          </a:prstGeom>
          <a:solidFill>
            <a:schemeClr val="bg1"/>
          </a:solidFill>
        </p:spPr>
        <p:txBody>
          <a:bodyPr wrap="square">
            <a:spAutoFit/>
          </a:bodyPr>
          <a:lstStyle/>
          <a:p>
            <a:pPr marL="0" marR="0" algn="ctr">
              <a:lnSpc>
                <a:spcPct val="105000"/>
              </a:lnSpc>
              <a:spcBef>
                <a:spcPts val="0"/>
              </a:spcBef>
              <a:spcAft>
                <a:spcPts val="800"/>
              </a:spcAft>
            </a:pPr>
            <a:r>
              <a:rPr lang="en-US" sz="2800" dirty="0">
                <a:gradFill>
                  <a:gsLst>
                    <a:gs pos="0">
                      <a:srgbClr val="7B32B2"/>
                    </a:gs>
                    <a:gs pos="100000">
                      <a:srgbClr val="401A5D"/>
                    </a:gs>
                  </a:gsLst>
                  <a:lin scaled="0"/>
                </a:gradFill>
                <a:effectLst/>
                <a:latin typeface="Times New Roman" panose="02020603050405020304" pitchFamily="18" charset="0"/>
                <a:ea typeface="Calibri" panose="020F0502020204030204" charset="0"/>
                <a:cs typeface="Times New Roman" panose="02020603050405020304" pitchFamily="18" charset="0"/>
              </a:rPr>
              <a:t>Oxygen </a:t>
            </a:r>
            <a:r>
              <a:rPr lang="en-US" sz="2800" dirty="0" err="1">
                <a:gradFill>
                  <a:gsLst>
                    <a:gs pos="0">
                      <a:srgbClr val="7B32B2"/>
                    </a:gs>
                    <a:gs pos="100000">
                      <a:srgbClr val="401A5D"/>
                    </a:gs>
                  </a:gsLst>
                  <a:lin scaled="0"/>
                </a:gradFill>
                <a:effectLst/>
                <a:latin typeface="Times New Roman" panose="02020603050405020304" pitchFamily="18" charset="0"/>
                <a:ea typeface="Calibri" panose="020F0502020204030204" charset="0"/>
                <a:cs typeface="Times New Roman" panose="02020603050405020304" pitchFamily="18" charset="0"/>
              </a:rPr>
              <a:t>duy</a:t>
            </a:r>
            <a:r>
              <a:rPr lang="en-US" sz="2800" dirty="0">
                <a:gradFill>
                  <a:gsLst>
                    <a:gs pos="0">
                      <a:srgbClr val="7B32B2"/>
                    </a:gs>
                    <a:gs pos="100000">
                      <a:srgbClr val="401A5D"/>
                    </a:gs>
                  </a:gsLst>
                  <a:lin scaled="0"/>
                </a:gradFill>
                <a:effectLst/>
                <a:latin typeface="Times New Roman" panose="02020603050405020304" pitchFamily="18" charset="0"/>
                <a:ea typeface="Calibri" panose="020F0502020204030204" charset="0"/>
                <a:cs typeface="Times New Roman" panose="02020603050405020304" pitchFamily="18" charset="0"/>
              </a:rPr>
              <a:t> </a:t>
            </a:r>
            <a:r>
              <a:rPr lang="en-US" sz="2800" dirty="0" err="1">
                <a:gradFill>
                  <a:gsLst>
                    <a:gs pos="0">
                      <a:srgbClr val="7B32B2"/>
                    </a:gs>
                    <a:gs pos="100000">
                      <a:srgbClr val="401A5D"/>
                    </a:gs>
                  </a:gsLst>
                  <a:lin scaled="0"/>
                </a:gradFill>
                <a:effectLst/>
                <a:latin typeface="Times New Roman" panose="02020603050405020304" pitchFamily="18" charset="0"/>
                <a:ea typeface="Calibri" panose="020F0502020204030204" charset="0"/>
                <a:cs typeface="Times New Roman" panose="02020603050405020304" pitchFamily="18" charset="0"/>
              </a:rPr>
              <a:t>tr</a:t>
            </a:r>
            <a:r>
              <a:rPr lang="en-US" sz="2800" dirty="0" err="1">
                <a:gradFill>
                  <a:gsLst>
                    <a:gs pos="0">
                      <a:srgbClr val="7B32B2"/>
                    </a:gs>
                    <a:gs pos="100000">
                      <a:srgbClr val="401A5D"/>
                    </a:gs>
                  </a:gsLst>
                  <a:lin scaled="0"/>
                </a:gradFill>
                <a:latin typeface="Times New Roman" panose="02020603050405020304" pitchFamily="18" charset="0"/>
                <a:ea typeface="Calibri" panose="020F0502020204030204" charset="0"/>
                <a:cs typeface="Times New Roman" panose="02020603050405020304" pitchFamily="18" charset="0"/>
              </a:rPr>
              <a:t>ì</a:t>
            </a:r>
            <a:r>
              <a:rPr lang="en-US" sz="2800" dirty="0">
                <a:gradFill>
                  <a:gsLst>
                    <a:gs pos="0">
                      <a:srgbClr val="7B32B2"/>
                    </a:gs>
                    <a:gs pos="100000">
                      <a:srgbClr val="401A5D"/>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dirty="0" err="1">
                <a:gradFill>
                  <a:gsLst>
                    <a:gs pos="0">
                      <a:srgbClr val="7B32B2"/>
                    </a:gs>
                    <a:gs pos="100000">
                      <a:srgbClr val="401A5D"/>
                    </a:gs>
                  </a:gsLst>
                  <a:lin scaled="0"/>
                </a:gradFill>
                <a:latin typeface="Times New Roman" panose="02020603050405020304" pitchFamily="18" charset="0"/>
                <a:ea typeface="Calibri" panose="020F0502020204030204" charset="0"/>
                <a:cs typeface="Times New Roman" panose="02020603050405020304" pitchFamily="18" charset="0"/>
              </a:rPr>
              <a:t>sự</a:t>
            </a:r>
            <a:r>
              <a:rPr lang="en-US" sz="2800" dirty="0">
                <a:gradFill>
                  <a:gsLst>
                    <a:gs pos="0">
                      <a:srgbClr val="7B32B2"/>
                    </a:gs>
                    <a:gs pos="100000">
                      <a:srgbClr val="401A5D"/>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dirty="0" err="1">
                <a:gradFill>
                  <a:gsLst>
                    <a:gs pos="0">
                      <a:srgbClr val="7B32B2"/>
                    </a:gs>
                    <a:gs pos="100000">
                      <a:srgbClr val="401A5D"/>
                    </a:gs>
                  </a:gsLst>
                  <a:lin scaled="0"/>
                </a:gradFill>
                <a:latin typeface="Times New Roman" panose="02020603050405020304" pitchFamily="18" charset="0"/>
                <a:ea typeface="Calibri" panose="020F0502020204030204" charset="0"/>
                <a:cs typeface="Times New Roman" panose="02020603050405020304" pitchFamily="18" charset="0"/>
              </a:rPr>
              <a:t>cháy</a:t>
            </a:r>
            <a:endParaRPr lang="en-US" sz="2800" dirty="0" err="1">
              <a:gradFill>
                <a:gsLst>
                  <a:gs pos="0">
                    <a:srgbClr val="7B32B2"/>
                  </a:gs>
                  <a:gs pos="100000">
                    <a:srgbClr val="401A5D"/>
                  </a:gs>
                </a:gsLst>
                <a:lin scaled="0"/>
              </a:gradFill>
              <a:effectLst/>
              <a:latin typeface="Times New Roman" panose="02020603050405020304" pitchFamily="18" charset="0"/>
              <a:ea typeface="Calibri" panose="020F0502020204030204" charset="0"/>
              <a:cs typeface="Times New Roman" panose="02020603050405020304" pitchFamily="18" charset="0"/>
            </a:endParaRPr>
          </a:p>
        </p:txBody>
      </p:sp>
      <p:pic>
        <p:nvPicPr>
          <p:cNvPr id="9" name="Picture 8"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26" y="152218"/>
            <a:ext cx="565431" cy="565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76200"/>
            <a:ext cx="3829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2667000"/>
            <a:ext cx="398145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Oxygen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endParaRPr lang="en-US" sz="2400" dirty="0">
              <a:latin typeface="Times New Roman" panose="02020603050405020304" pitchFamily="18" charset="0"/>
              <a:cs typeface="Times New Roman" panose="02020603050405020304" pitchFamily="18" charset="0"/>
            </a:endParaRPr>
          </a:p>
        </p:txBody>
      </p:sp>
      <p:sp>
        <p:nvSpPr>
          <p:cNvPr id="4" name="AutoShape 4" descr="CẮT PHÔI BẰNG KHÍ OXY-AXETILEN - WELD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0054"/>
            <a:ext cx="3657600"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00600" y="2667000"/>
            <a:ext cx="398145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xì</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oxygen- axetile</a:t>
            </a:r>
            <a:r>
              <a:rPr lang="en-US" sz="2400">
                <a:solidFill>
                  <a:srgbClr val="FF0000"/>
                </a:solidFill>
                <a:latin typeface="Times New Roman" panose="02020603050405020304" pitchFamily="18" charset="0"/>
                <a:cs typeface="Times New Roman" panose="02020603050405020304" pitchFamily="18" charset="0"/>
              </a:rPr>
              <a:t>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81400"/>
            <a:ext cx="36544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14600" y="6040995"/>
            <a:ext cx="3981450" cy="830997"/>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gang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oxygen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52400" y="2133600"/>
            <a:ext cx="6268085" cy="953135"/>
          </a:xfrm>
          <a:prstGeom prst="rect">
            <a:avLst/>
          </a:prstGeom>
          <a:noFill/>
          <a:ln w="9525">
            <a:noFill/>
          </a:ln>
        </p:spPr>
        <p:txBody>
          <a:bodyPr wrap="square">
            <a:spAutoFit/>
          </a:bodyPr>
          <a:lstStyle/>
          <a:p>
            <a:pPr indent="360045"/>
            <a:r>
              <a:rPr lang="en-US" sz="2800" b="1">
                <a:solidFill>
                  <a:srgbClr val="FF0000"/>
                </a:solidFill>
                <a:latin typeface="Times New Roman" panose="02020603050405020304" pitchFamily="18" charset="0"/>
                <a:cs typeface="Calibri" panose="020F0502020204030204" charset="0"/>
              </a:rPr>
              <a:t>Tìm hiểu : Điều kiện xảy ra sự cháy và biện pháp để dập tắt đám cháy.</a:t>
            </a:r>
          </a:p>
        </p:txBody>
      </p:sp>
      <p:sp>
        <p:nvSpPr>
          <p:cNvPr id="5" name="Text Box 4"/>
          <p:cNvSpPr txBox="1"/>
          <p:nvPr/>
        </p:nvSpPr>
        <p:spPr>
          <a:xfrm>
            <a:off x="228600" y="3581400"/>
            <a:ext cx="8675370" cy="181483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Nếu que đóm để yên ở điều kiện thường (trong khay thí nghiệm) mà không dùng bật lửa đốt thì có cháy được không? Kết hợp với thí nghiệm hình 9.4 ,theo em   những điều kiện cần thiết để que đóm có thể cháy?</a:t>
            </a:r>
          </a:p>
        </p:txBody>
      </p:sp>
      <p:sp>
        <p:nvSpPr>
          <p:cNvPr id="7" name="Text Box 6"/>
          <p:cNvSpPr txBox="1"/>
          <p:nvPr/>
        </p:nvSpPr>
        <p:spPr>
          <a:xfrm>
            <a:off x="1458595" y="276860"/>
            <a:ext cx="4561205" cy="95313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Kết luận</a:t>
            </a:r>
            <a:r>
              <a:rPr lang="en-US" sz="2800">
                <a:latin typeface="Times New Roman" panose="02020603050405020304" pitchFamily="18" charset="0"/>
                <a:cs typeface="Times New Roman" panose="02020603050405020304" pitchFamily="18" charset="0"/>
              </a:rPr>
              <a:t> :</a:t>
            </a:r>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Khí oxygen duy trì sự sống và sự cháy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265" y="457200"/>
            <a:ext cx="8111490" cy="521970"/>
          </a:xfrm>
          <a:prstGeom prst="rect">
            <a:avLst/>
          </a:prstGeom>
          <a:solidFill>
            <a:schemeClr val="bg1"/>
          </a:solidFill>
        </p:spPr>
        <p:txBody>
          <a:bodyPr wrap="square" rtlCol="0">
            <a:spAutoFit/>
          </a:bodyPr>
          <a:lstStyle/>
          <a:p>
            <a:r>
              <a:rPr lang="en-US" sz="28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Hình ảnh một số đám cháy và biện pháp dập tắt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658620"/>
            <a:ext cx="4333875" cy="51904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970" y="1659255"/>
            <a:ext cx="4685030" cy="519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Public\Documents\khong k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2"/>
          <p:cNvSpPr>
            <a:spLocks noTextEdit="1"/>
          </p:cNvSpPr>
          <p:nvPr/>
        </p:nvSpPr>
        <p:spPr>
          <a:xfrm>
            <a:off x="367030" y="1530350"/>
            <a:ext cx="8351520" cy="1257300"/>
          </a:xfrm>
          <a:prstGeom prst="rect">
            <a:avLst/>
          </a:prstGeom>
        </p:spPr>
        <p:txBody>
          <a:bodyPr wrap="none" fromWordArt="1">
            <a:prstTxWarp prst="textDeflate">
              <a:avLst>
                <a:gd name="adj" fmla="val 26227"/>
              </a:avLst>
            </a:prstTxWarp>
            <a:normAutofit/>
          </a:bodyPr>
          <a:lstStyle/>
          <a:p>
            <a:pPr algn="ctr" eaLnBrk="0" hangingPunct="0"/>
            <a:r>
              <a:rPr lang="en-US" sz="2700" b="1">
                <a:ln w="9525" cap="flat" cmpd="sng">
                  <a:solidFill>
                    <a:srgbClr val="FF66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CHỦ ĐỀ 3</a:t>
            </a:r>
          </a:p>
          <a:p>
            <a:pPr algn="ctr" eaLnBrk="0" hangingPunct="0"/>
            <a:r>
              <a:rPr lang="en-US" sz="2700" b="1">
                <a:ln w="9525" cap="flat" cmpd="sng">
                  <a:solidFill>
                    <a:srgbClr val="FF66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OXYGEN VÀ KHÔNG KHÍ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820" y="304800"/>
            <a:ext cx="7603490"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sz="28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Hình ảnh một số đám cháy và biện pháp dập tắt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1143000"/>
            <a:ext cx="3396615" cy="467931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190" y="1142365"/>
            <a:ext cx="5690235" cy="5104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7200" y="1066800"/>
            <a:ext cx="7512050" cy="1383665"/>
          </a:xfrm>
          <a:prstGeom prst="rect">
            <a:avLst/>
          </a:prstGeom>
          <a:noFill/>
        </p:spPr>
        <p:txBody>
          <a:bodyPr wrap="square" rtlCol="0">
            <a:spAutoFit/>
          </a:bodyPr>
          <a:lstStyle/>
          <a:p>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Chất cháy (que đóm) phải nóng đến nhiệt độ cháy (cần được đốt bằng bật lửa).</a:t>
            </a:r>
          </a:p>
          <a:p>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Phải được tiếp xúc và có đủ oxygen cho sự cháy.</a:t>
            </a:r>
          </a:p>
        </p:txBody>
      </p:sp>
      <p:sp>
        <p:nvSpPr>
          <p:cNvPr id="2" name="Text Box 1"/>
          <p:cNvSpPr txBox="1"/>
          <p:nvPr/>
        </p:nvSpPr>
        <p:spPr>
          <a:xfrm>
            <a:off x="1008380" y="229235"/>
            <a:ext cx="4568825" cy="52197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Điều kiện phát sinh sự cháy</a:t>
            </a:r>
          </a:p>
        </p:txBody>
      </p:sp>
      <p:sp>
        <p:nvSpPr>
          <p:cNvPr id="3" name="Text Box 2"/>
          <p:cNvSpPr txBox="1"/>
          <p:nvPr/>
        </p:nvSpPr>
        <p:spPr>
          <a:xfrm>
            <a:off x="1219200" y="4038600"/>
            <a:ext cx="5180965" cy="1383665"/>
          </a:xfrm>
          <a:prstGeom prst="rect">
            <a:avLst/>
          </a:prstGeom>
          <a:noFill/>
        </p:spPr>
        <p:txBody>
          <a:bodyPr wrap="square" rtlCol="0">
            <a:spAutoFit/>
          </a:bodyPr>
          <a:lstStyle/>
          <a:p>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Hạ nhiệt độ của chất cháy xuống dưới nhiệt độ cháy.</a:t>
            </a:r>
          </a:p>
          <a:p>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Cách li chất cháy với oxygen.</a:t>
            </a:r>
          </a:p>
        </p:txBody>
      </p:sp>
      <p:sp>
        <p:nvSpPr>
          <p:cNvPr id="5" name="Text Box 4"/>
          <p:cNvSpPr txBox="1"/>
          <p:nvPr/>
        </p:nvSpPr>
        <p:spPr>
          <a:xfrm>
            <a:off x="1143000" y="3200400"/>
            <a:ext cx="5211445" cy="52197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Điều kiện dập tắt sự cháy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072" y="381261"/>
            <a:ext cx="5772150" cy="1167105"/>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R="0" algn="just">
              <a:lnSpc>
                <a:spcPct val="150000"/>
              </a:lnSpc>
              <a:spcBef>
                <a:spcPts val="0"/>
              </a:spcBef>
            </a:pPr>
            <a:r>
              <a:rPr lang="en-US" sz="2100">
                <a:latin typeface="#9Slide03 Cabin Condensed Bold" panose="00000806000000000000" pitchFamily="2" charset="0"/>
                <a:ea typeface="Calibri" panose="020F0502020204030204" charset="0"/>
              </a:rPr>
              <a:t>Câu 1: Con người có thể ngừng hoạt động hô hấp không? Vì sao?  </a:t>
            </a:r>
            <a:endParaRPr lang="vi-VN" sz="2100">
              <a:latin typeface="#9Slide03 Cabin Condensed Bold" panose="00000806000000000000" pitchFamily="2" charset="0"/>
              <a:ea typeface="Calibri" panose="020F0502020204030204" charset="0"/>
            </a:endParaRPr>
          </a:p>
        </p:txBody>
      </p:sp>
      <p:sp>
        <p:nvSpPr>
          <p:cNvPr id="2" name="Text Box 1"/>
          <p:cNvSpPr txBox="1"/>
          <p:nvPr/>
        </p:nvSpPr>
        <p:spPr>
          <a:xfrm>
            <a:off x="1675130" y="2839720"/>
            <a:ext cx="4801870" cy="368300"/>
          </a:xfrm>
          <a:prstGeom prst="rect">
            <a:avLst/>
          </a:prstGeom>
          <a:noFill/>
        </p:spPr>
        <p:txBody>
          <a:bodyPr wrap="square" rtlCol="0">
            <a:spAutoFit/>
          </a:bodyPr>
          <a:lstStyle/>
          <a:p>
            <a:endParaRPr lang="en-US"/>
          </a:p>
        </p:txBody>
      </p:sp>
      <p:sp>
        <p:nvSpPr>
          <p:cNvPr id="100" name="Text Box 99"/>
          <p:cNvSpPr txBox="1"/>
          <p:nvPr/>
        </p:nvSpPr>
        <p:spPr>
          <a:xfrm>
            <a:off x="2032000" y="3183255"/>
            <a:ext cx="5080000" cy="1383665"/>
          </a:xfrm>
          <a:prstGeom prst="rect">
            <a:avLst/>
          </a:prstGeom>
          <a:noFill/>
          <a:ln w="9525">
            <a:noFill/>
          </a:ln>
        </p:spPr>
        <p:txBody>
          <a:bodyPr>
            <a:spAutoFit/>
          </a:bodyPr>
          <a:lstStyle/>
          <a:p>
            <a:pPr indent="304800"/>
            <a:r>
              <a:rPr lang="en-US" sz="2800" i="1">
                <a:gradFill>
                  <a:gsLst>
                    <a:gs pos="0">
                      <a:srgbClr val="7B32B2"/>
                    </a:gs>
                    <a:gs pos="100000">
                      <a:srgbClr val="401A5D"/>
                    </a:gs>
                  </a:gsLst>
                  <a:lin scaled="0"/>
                </a:gradFill>
                <a:latin typeface="Times New Roman" panose="02020603050405020304" pitchFamily="18" charset="0"/>
                <a:cs typeface="Segoe UI" panose="020B0502040204020203" charset="0"/>
                <a:sym typeface="+mn-ea"/>
              </a:rPr>
              <a:t>Không, vì cơ thể người cần có oxỵgen để duỵ trì mọi hoạt động của tế bào.</a:t>
            </a:r>
            <a:endParaRPr lang="en-US" sz="2800" b="0" i="1">
              <a:gradFill>
                <a:gsLst>
                  <a:gs pos="0">
                    <a:srgbClr val="7B32B2"/>
                  </a:gs>
                  <a:gs pos="100000">
                    <a:srgbClr val="401A5D"/>
                  </a:gs>
                </a:gsLst>
                <a:lin scaled="0"/>
              </a:gradFill>
              <a:latin typeface="Times New Roman" panose="02020603050405020304" pitchFamily="18" charset="0"/>
              <a:cs typeface="Segoe UI" panose="020B0502040204020203"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871" y="228861"/>
            <a:ext cx="5949043" cy="1652245"/>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n-US" sz="2100">
                <a:latin typeface="#9Slide03 Cabin Condensed Bold" panose="00000806000000000000" pitchFamily="2" charset="0"/>
                <a:ea typeface="Calibri" panose="020F0502020204030204" charset="0"/>
              </a:rPr>
              <a:t>Câu 2: </a:t>
            </a:r>
            <a:r>
              <a:rPr lang="en-US" sz="2100">
                <a:effectLst/>
                <a:latin typeface="#9Slide03 Cabin Condensed Bold" panose="00000806000000000000" pitchFamily="2" charset="0"/>
                <a:ea typeface="Calibri" panose="020F0502020204030204" charset="0"/>
              </a:rPr>
              <a:t>Em hãy tìm hiểu và cho biết những bệnh nhân nào cần phải sử dụng bình khí oxygen để thở?</a:t>
            </a:r>
            <a:endParaRPr lang="vi-VN" sz="2100">
              <a:effectLst/>
              <a:latin typeface="#9Slide03 Cabin Condensed Bold" panose="00000806000000000000" pitchFamily="2" charset="0"/>
              <a:ea typeface="Calibri" panose="020F0502020204030204" charset="0"/>
            </a:endParaRPr>
          </a:p>
        </p:txBody>
      </p:sp>
      <p:sp>
        <p:nvSpPr>
          <p:cNvPr id="2" name="Text Box 1"/>
          <p:cNvSpPr txBox="1"/>
          <p:nvPr/>
        </p:nvSpPr>
        <p:spPr>
          <a:xfrm>
            <a:off x="1524000" y="3429000"/>
            <a:ext cx="5781040" cy="2030095"/>
          </a:xfrm>
          <a:prstGeom prst="rect">
            <a:avLst/>
          </a:prstGeom>
          <a:noFill/>
        </p:spPr>
        <p:txBody>
          <a:bodyPr wrap="square" rtlCol="0">
            <a:spAutoFit/>
          </a:bodyPr>
          <a:lstStyle/>
          <a:p>
            <a:r>
              <a:rPr lang="en-US" b="1" i="1">
                <a:gradFill>
                  <a:gsLst>
                    <a:gs pos="0">
                      <a:srgbClr val="7B32B2"/>
                    </a:gs>
                    <a:gs pos="100000">
                      <a:srgbClr val="401A5D"/>
                    </a:gs>
                  </a:gsLst>
                  <a:lin scaled="0"/>
                </a:gradFill>
              </a:rPr>
              <a:t>Khí oxỵgen trong bình khí sẽ có tác dụng hỗ trợ cho những bệnh nhân mắc các triệu chứng như suy hô hấp, ngạt thở, bệnh tim, chứng rối loạn thở. Ngoài ra, trong y tế, các bác sĩ sẽ cho bệnh nhân thở oxỵgen khi ngộ độc carbon monoxide, đặc biệt khi cần gây mê bệnh nhân để thực hiện phẫu thuật.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872" y="152661"/>
            <a:ext cx="5772150" cy="2189112"/>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n-US" sz="2100">
                <a:solidFill>
                  <a:srgbClr val="FF0000"/>
                </a:solidFill>
                <a:latin typeface="#9Slide03 Cabin Condensed Bold" panose="00000806000000000000" pitchFamily="2" charset="0"/>
                <a:ea typeface="Calibri" panose="020F0502020204030204" charset="0"/>
              </a:rPr>
              <a:t>Câu 3:</a:t>
            </a:r>
            <a:r>
              <a:rPr lang="en-US" sz="2100">
                <a:latin typeface="#9Slide03 Cabin Condensed Bold" panose="00000806000000000000" pitchFamily="2" charset="0"/>
                <a:ea typeface="Calibri" panose="020F0502020204030204" charset="0"/>
              </a:rPr>
              <a:t> </a:t>
            </a:r>
            <a:r>
              <a:rPr lang="en-US" sz="2100">
                <a:effectLst/>
                <a:latin typeface="#9Slide03 Cabin Condensed Bold" panose="00000806000000000000" pitchFamily="2" charset="0"/>
                <a:ea typeface="Calibri" panose="020F0502020204030204" charset="0"/>
              </a:rPr>
              <a:t>Gia đình em sử dụng nguồn nhiên liệu nào để đun nấu hằng ngày? Nhiên liệu đó có cần sử dụng khí oxygen để đốt cháy không?</a:t>
            </a:r>
            <a:endParaRPr lang="vi-VN" sz="2100">
              <a:effectLst/>
              <a:latin typeface="#9Slide03 Cabin Condensed Bold" panose="00000806000000000000" pitchFamily="2" charset="0"/>
              <a:ea typeface="Calibri" panose="020F0502020204030204" charset="0"/>
            </a:endParaRPr>
          </a:p>
        </p:txBody>
      </p:sp>
      <p:sp>
        <p:nvSpPr>
          <p:cNvPr id="2" name="Text Box 1"/>
          <p:cNvSpPr txBox="1"/>
          <p:nvPr/>
        </p:nvSpPr>
        <p:spPr>
          <a:xfrm>
            <a:off x="1349375" y="3244850"/>
            <a:ext cx="5421630" cy="1383665"/>
          </a:xfrm>
          <a:prstGeom prst="rect">
            <a:avLst/>
          </a:prstGeom>
          <a:noFill/>
        </p:spPr>
        <p:txBody>
          <a:bodyPr wrap="square" rtlCol="0">
            <a:spAutoFit/>
          </a:bodyPr>
          <a:lstStyle/>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Để cung cấp oxỵgen cho thợ lặn hô hấp trong môi trường thiếu không khí.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62600" y="304800"/>
            <a:ext cx="3430270" cy="3068955"/>
          </a:xfrm>
          <a:prstGeom prst="rect">
            <a:avLst/>
          </a:prstGeom>
        </p:spPr>
      </p:pic>
      <p:sp>
        <p:nvSpPr>
          <p:cNvPr id="5" name="TextBox 4"/>
          <p:cNvSpPr txBox="1"/>
          <p:nvPr/>
        </p:nvSpPr>
        <p:spPr>
          <a:xfrm>
            <a:off x="267970" y="228600"/>
            <a:ext cx="5053965" cy="4076700"/>
          </a:xfrm>
          <a:prstGeom prst="rect">
            <a:avLst/>
          </a:prstGeom>
          <a:noFill/>
        </p:spPr>
        <p:txBody>
          <a:bodyPr wrap="square">
            <a:spAutoFit/>
          </a:bodyPr>
          <a:lstStyle/>
          <a:p>
            <a:pPr marL="740410" marR="0" indent="-168910" algn="l">
              <a:lnSpc>
                <a:spcPct val="135000"/>
              </a:lnSpc>
              <a:spcBef>
                <a:spcPts val="0"/>
              </a:spcBef>
              <a:spcAft>
                <a:spcPts val="0"/>
              </a:spcAft>
              <a:tabLst>
                <a:tab pos="685800" algn="l"/>
              </a:tabLst>
            </a:pPr>
            <a:r>
              <a:rPr lang="en-US" sz="2100" b="1">
                <a:solidFill>
                  <a:srgbClr val="FF0000"/>
                </a:solidFill>
                <a:effectLst/>
                <a:latin typeface="#9Slide03 Cabin Condensed Bold" panose="00000806000000000000" pitchFamily="2" charset="0"/>
                <a:ea typeface="Calibri" panose="020F0502020204030204" charset="0"/>
              </a:rPr>
              <a:t>Câu 4:</a:t>
            </a:r>
            <a:r>
              <a:rPr lang="en-US" sz="2400" i="1">
                <a:effectLst/>
                <a:latin typeface="Times New Roman" panose="02020603050405020304" pitchFamily="18" charset="0"/>
                <a:ea typeface="Calibri" panose="020F0502020204030204" charset="0"/>
                <a:cs typeface="Times New Roman" panose="02020603050405020304" pitchFamily="18" charset="0"/>
              </a:rPr>
              <a:t> </a:t>
            </a:r>
            <a:r>
              <a:rPr lang="en-US" sz="2400" i="1">
                <a:solidFill>
                  <a:srgbClr val="000000"/>
                </a:solidFill>
                <a:effectLst/>
                <a:latin typeface="Times New Roman" panose="02020603050405020304" pitchFamily="18" charset="0"/>
                <a:ea typeface="Calibri" panose="020F0502020204030204" charset="0"/>
                <a:cs typeface="Times New Roman" panose="02020603050405020304" pitchFamily="18" charset="0"/>
              </a:rPr>
              <a:t>Trong quá trình chữa cháy, nếu đám cháy xăng dầu nhỏ, người ta có thể sử dụng tấm chăn dày, lớn, ẩm trùm nhanh lên đám cháy. Cơ sở nào sau đây cho thấy sử dụng biện pháp trên có thể dập tắt đám cháy?</a:t>
            </a:r>
            <a:endParaRPr lang="vi-VN" sz="2400" i="1">
              <a:effectLst/>
              <a:latin typeface="Times New Roman" panose="02020603050405020304" pitchFamily="18" charset="0"/>
              <a:ea typeface="Calibri" panose="020F0502020204030204" charset="0"/>
              <a:cs typeface="Times New Roman" panose="02020603050405020304" pitchFamily="18" charset="0"/>
            </a:endParaRPr>
          </a:p>
          <a:p>
            <a:pPr marL="740410" marR="0" lvl="0" indent="-168910" algn="l">
              <a:lnSpc>
                <a:spcPct val="135000"/>
              </a:lnSpc>
              <a:spcBef>
                <a:spcPts val="0"/>
              </a:spcBef>
              <a:spcAft>
                <a:spcPts val="0"/>
              </a:spcAft>
              <a:buFont typeface="+mj-lt"/>
              <a:buAutoNum type="alphaUcPeriod"/>
              <a:tabLst>
                <a:tab pos="685800" algn="l"/>
              </a:tabLst>
            </a:pPr>
            <a:endParaRPr lang="vi-VN" sz="2400" i="1">
              <a:effectLst/>
              <a:latin typeface="Times New Roman" panose="02020603050405020304" pitchFamily="18" charset="0"/>
              <a:ea typeface="Calibri" panose="020F0502020204030204" charset="0"/>
              <a:cs typeface="Times New Roman" panose="02020603050405020304" pitchFamily="18" charset="0"/>
            </a:endParaRPr>
          </a:p>
        </p:txBody>
      </p:sp>
      <p:sp>
        <p:nvSpPr>
          <p:cNvPr id="7" name="TextBox 6"/>
          <p:cNvSpPr txBox="1"/>
          <p:nvPr/>
        </p:nvSpPr>
        <p:spPr>
          <a:xfrm>
            <a:off x="380897" y="3962292"/>
            <a:ext cx="8476950" cy="3046095"/>
          </a:xfrm>
          <a:prstGeom prst="rect">
            <a:avLst/>
          </a:prstGeom>
          <a:noFill/>
        </p:spPr>
        <p:txBody>
          <a:bodyPr wrap="square">
            <a:spAutoFit/>
          </a:bodyPr>
          <a:lstStyle/>
          <a:p>
            <a:pPr marL="342900" marR="0" lvl="0" indent="-342900" algn="just">
              <a:lnSpc>
                <a:spcPct val="200000"/>
              </a:lnSpc>
              <a:spcBef>
                <a:spcPts val="0"/>
              </a:spcBef>
              <a:spcAft>
                <a:spcPts val="0"/>
              </a:spcAft>
              <a:buFont typeface="+mj-lt"/>
              <a:buAutoNum type="alphaUcPeriod"/>
              <a:tabLst>
                <a:tab pos="514350" algn="l"/>
                <a:tab pos="571500" algn="l"/>
                <a:tab pos="685800" algn="l"/>
              </a:tabLst>
            </a:pPr>
            <a:r>
              <a:rPr lang="en-US" sz="2100" b="1">
                <a:solidFill>
                  <a:srgbClr val="000000"/>
                </a:solidFill>
                <a:effectLst/>
                <a:latin typeface="#9Slide03 Cabin Condensed Bold" panose="00000806000000000000" pitchFamily="2" charset="0"/>
                <a:ea typeface="Calibri" panose="020F0502020204030204" charset="0"/>
              </a:rPr>
              <a:t>  </a:t>
            </a:r>
            <a:r>
              <a:rPr lang="en-US" sz="2400"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Tấm chăn dày, ẩm sẽ ngăn cản xăng dầu tiếp xúc với oxyen. </a:t>
            </a:r>
            <a:endParaRPr lang="vi-VN" sz="2400"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just">
              <a:lnSpc>
                <a:spcPct val="200000"/>
              </a:lnSpc>
              <a:spcBef>
                <a:spcPts val="0"/>
              </a:spcBef>
              <a:spcAft>
                <a:spcPts val="0"/>
              </a:spcAft>
              <a:buFont typeface="+mj-lt"/>
              <a:buAutoNum type="alphaUcPeriod"/>
              <a:tabLst>
                <a:tab pos="285750" algn="l"/>
                <a:tab pos="685800" algn="l"/>
              </a:tabLst>
            </a:pPr>
            <a:r>
              <a:rPr lang="vi-VN" sz="2400" b="1"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  </a:t>
            </a:r>
            <a:r>
              <a:rPr lang="en-US" sz="2400" i="1">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rPr>
              <a:t>Tấm chăn dày, ẩm sẽ ngăn cản xăng dầu tiếp xúc với oxyen và đồng thời sẽ hấp thụ một phần nhiệt làm giảm nhiệt độ của chất đang cháy. </a:t>
            </a:r>
          </a:p>
        </p:txBody>
      </p:sp>
      <p:sp>
        <p:nvSpPr>
          <p:cNvPr id="8" name="Oval 7"/>
          <p:cNvSpPr/>
          <p:nvPr/>
        </p:nvSpPr>
        <p:spPr>
          <a:xfrm>
            <a:off x="380926" y="4190853"/>
            <a:ext cx="480060" cy="4800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4084320" cy="4384675"/>
          </a:xfrm>
          <a:prstGeom prst="rect">
            <a:avLst/>
          </a:prstGeom>
          <a:noFill/>
        </p:spPr>
        <p:txBody>
          <a:bodyPr wrap="square">
            <a:spAutoFit/>
          </a:bodyPr>
          <a:lstStyle/>
          <a:p>
            <a:pPr algn="just">
              <a:lnSpc>
                <a:spcPct val="150000"/>
              </a:lnSpc>
            </a:pPr>
            <a:r>
              <a:rPr lang="en-US" sz="2400" b="1">
                <a:solidFill>
                  <a:srgbClr val="FF0000"/>
                </a:solidFill>
                <a:effectLst/>
                <a:latin typeface="Times New Roman" panose="02020603050405020304" pitchFamily="18" charset="0"/>
                <a:ea typeface="Calibri" panose="020F0502020204030204" charset="0"/>
                <a:cs typeface="Times New Roman" panose="02020603050405020304" pitchFamily="18" charset="0"/>
              </a:rPr>
              <a:t>Câu 5:</a:t>
            </a:r>
            <a:r>
              <a:rPr lang="en-US" sz="2400">
                <a:effectLst/>
                <a:latin typeface="Times New Roman" panose="02020603050405020304" pitchFamily="18" charset="0"/>
                <a:ea typeface="Calibri" panose="020F0502020204030204"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Khi lửa ở bếp củi sắp tàn, người ta có thể thổi hoặc quạt vào bếp thì ngọn lửa sẽ cháy bùng lên. Lí do nào sau đây giải thích đúng cho trường hợp trên?</a:t>
            </a:r>
            <a:endParaRPr lang="vi-VN" sz="2400">
              <a:latin typeface="Times New Roman" panose="02020603050405020304" pitchFamily="18" charset="0"/>
              <a:cs typeface="Times New Roman" panose="02020603050405020304" pitchFamily="18" charset="0"/>
            </a:endParaRPr>
          </a:p>
          <a:p>
            <a:pPr lvl="0" algn="just">
              <a:lnSpc>
                <a:spcPct val="150000"/>
              </a:lnSpc>
            </a:pPr>
            <a:r>
              <a:rPr lang="en-US" sz="2100">
                <a:latin typeface="#9Slide03 Cabin Condensed Bold" panose="00000806000000000000" pitchFamily="2" charset="0"/>
                <a:cs typeface="Times New Roman" panose="02020603050405020304" pitchFamily="18" charset="0"/>
              </a:rPr>
              <a:t> </a:t>
            </a:r>
            <a:endParaRPr lang="vi-VN" sz="2100">
              <a:effectLst/>
              <a:latin typeface="#9Slide03 Cabin Condensed Bold" panose="00000806000000000000" pitchFamily="2" charset="0"/>
              <a:ea typeface="Calibri" panose="020F0502020204030204" charset="0"/>
              <a:cs typeface="Times New Roman" panose="02020603050405020304" pitchFamily="18" charset="0"/>
            </a:endParaRPr>
          </a:p>
          <a:p>
            <a:pPr marR="0" lvl="0" algn="just">
              <a:lnSpc>
                <a:spcPct val="150000"/>
              </a:lnSpc>
              <a:spcBef>
                <a:spcPts val="0"/>
              </a:spcBef>
              <a:spcAft>
                <a:spcPts val="0"/>
              </a:spcAft>
              <a:tabLst>
                <a:tab pos="514350" algn="l"/>
                <a:tab pos="571500" algn="l"/>
                <a:tab pos="685800" algn="l"/>
              </a:tabLst>
            </a:pPr>
            <a:endParaRPr lang="vi-VN" sz="2100">
              <a:effectLst/>
              <a:latin typeface="#9Slide03 Cabin Condensed Bold" panose="00000806000000000000" pitchFamily="2" charset="0"/>
              <a:ea typeface="Calibri" panose="020F0502020204030204" charset="0"/>
              <a:cs typeface="Times New Roman" panose="02020603050405020304" pitchFamily="18" charset="0"/>
            </a:endParaRPr>
          </a:p>
        </p:txBody>
      </p:sp>
      <p:sp>
        <p:nvSpPr>
          <p:cNvPr id="8" name="Oval 7"/>
          <p:cNvSpPr/>
          <p:nvPr/>
        </p:nvSpPr>
        <p:spPr>
          <a:xfrm>
            <a:off x="314325" y="3505835"/>
            <a:ext cx="575945" cy="4800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271"/>
          <a:stretch>
            <a:fillRect/>
          </a:stretch>
        </p:blipFill>
        <p:spPr>
          <a:xfrm>
            <a:off x="4953000" y="152400"/>
            <a:ext cx="4191635" cy="2988310"/>
          </a:xfrm>
          <a:prstGeom prst="rect">
            <a:avLst/>
          </a:prstGeom>
          <a:gradFill flip="none" rotWithShape="1">
            <a:gsLst>
              <a:gs pos="59000">
                <a:schemeClr val="accent6">
                  <a:lumMod val="20000"/>
                  <a:lumOff val="80000"/>
                </a:schemeClr>
              </a:gs>
              <a:gs pos="0">
                <a:schemeClr val="accent2">
                  <a:lumMod val="20000"/>
                  <a:lumOff val="80000"/>
                </a:schemeClr>
              </a:gs>
              <a:gs pos="90000">
                <a:schemeClr val="accent6">
                  <a:lumMod val="20000"/>
                  <a:lumOff val="80000"/>
                </a:schemeClr>
              </a:gs>
              <a:gs pos="42000">
                <a:schemeClr val="accent4">
                  <a:lumMod val="20000"/>
                  <a:lumOff val="80000"/>
                </a:schemeClr>
              </a:gs>
              <a:gs pos="98315">
                <a:schemeClr val="accent6">
                  <a:lumMod val="40000"/>
                  <a:lumOff val="60000"/>
                </a:schemeClr>
              </a:gs>
              <a:gs pos="76000">
                <a:schemeClr val="accent2">
                  <a:lumMod val="20000"/>
                  <a:lumOff val="80000"/>
                </a:schemeClr>
              </a:gs>
            </a:gsLst>
            <a:lin ang="2700000" scaled="1"/>
            <a:tileRect/>
          </a:gradFill>
        </p:spPr>
      </p:pic>
      <p:sp>
        <p:nvSpPr>
          <p:cNvPr id="9" name="TextBox 8"/>
          <p:cNvSpPr txBox="1"/>
          <p:nvPr/>
        </p:nvSpPr>
        <p:spPr>
          <a:xfrm>
            <a:off x="432200" y="3429000"/>
            <a:ext cx="8376039" cy="2861310"/>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lphaUcPeriod"/>
              <a:tabLst>
                <a:tab pos="685800" algn="l"/>
              </a:tabLst>
            </a:pPr>
            <a:r>
              <a:rPr lang="vi-VN" sz="2100" b="1">
                <a:solidFill>
                  <a:srgbClr val="000000"/>
                </a:solidFill>
                <a:effectLst/>
                <a:latin typeface="#9Slide03 Cabin Condensed Bold" panose="00000806000000000000" pitchFamily="2" charset="0"/>
                <a:ea typeface="Calibri" panose="020F0502020204030204" charset="0"/>
              </a:rPr>
              <a:t> </a:t>
            </a:r>
            <a:r>
              <a:rPr lang="en-US" sz="2100" b="1">
                <a:solidFill>
                  <a:srgbClr val="000000"/>
                </a:solidFill>
                <a:effectLst/>
                <a:latin typeface="#9Slide03 Cabin Condensed Bold" panose="00000806000000000000" pitchFamily="2" charset="0"/>
                <a:ea typeface="Calibri" panose="020F0502020204030204" charset="0"/>
              </a:rPr>
              <a:t> </a:t>
            </a:r>
            <a:r>
              <a:rPr lang="en-US" sz="2400">
                <a:solidFill>
                  <a:srgbClr val="002060"/>
                </a:solidFill>
                <a:effectLst/>
                <a:latin typeface="Times New Roman" panose="02020603050405020304" pitchFamily="18" charset="0"/>
                <a:ea typeface="Calibri" panose="020F0502020204030204" charset="0"/>
                <a:cs typeface="Times New Roman" panose="02020603050405020304" pitchFamily="18" charset="0"/>
              </a:rPr>
              <a:t>Khi quạt hoặc thổi vào bếp sẽ làm luân chuyển và lưu thông khí khu vực quanh bếp củi, tăng lượng khí oxygen có thể tiếp xúc trực tiếp với củi.</a:t>
            </a:r>
            <a:endParaRPr lang="vi-VN" sz="2400">
              <a:solidFill>
                <a:srgbClr val="002060"/>
              </a:solidFill>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UcPeriod"/>
              <a:tabLst>
                <a:tab pos="685800" algn="l"/>
              </a:tabLst>
            </a:pPr>
            <a:r>
              <a:rPr lang="en-US" sz="2400" b="1">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2400">
                <a:solidFill>
                  <a:srgbClr val="002060"/>
                </a:solidFill>
                <a:effectLst/>
                <a:latin typeface="Times New Roman" panose="02020603050405020304" pitchFamily="18" charset="0"/>
                <a:ea typeface="Calibri" panose="020F0502020204030204" charset="0"/>
                <a:cs typeface="Times New Roman" panose="02020603050405020304" pitchFamily="18" charset="0"/>
              </a:rPr>
              <a:t>Khi quạt hoặc thổi vào bếp sẽ làm tăng nhiệt độ của củi dẫn đến củi cháy bùng lên.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17" b="7664"/>
          <a:stretch>
            <a:fillRect/>
          </a:stretch>
        </p:blipFill>
        <p:spPr>
          <a:xfrm>
            <a:off x="10709" y="930118"/>
            <a:ext cx="4259726" cy="5074920"/>
          </a:xfrm>
          <a:prstGeom prst="rect">
            <a:avLst/>
          </a:prstGeom>
        </p:spPr>
      </p:pic>
      <p:sp>
        <p:nvSpPr>
          <p:cNvPr id="5" name="TextBox 4"/>
          <p:cNvSpPr txBox="1"/>
          <p:nvPr/>
        </p:nvSpPr>
        <p:spPr>
          <a:xfrm>
            <a:off x="2390775" y="228600"/>
            <a:ext cx="6498590" cy="1863725"/>
          </a:xfrm>
          <a:prstGeom prst="rect">
            <a:avLst/>
          </a:prstGeom>
          <a:noFill/>
        </p:spPr>
        <p:txBody>
          <a:bodyPr wrap="square">
            <a:spAutoFit/>
          </a:bodyPr>
          <a:lstStyle/>
          <a:p>
            <a:pPr marL="742950" marR="0" indent="-228600" algn="just">
              <a:lnSpc>
                <a:spcPct val="120000"/>
              </a:lnSpc>
              <a:spcBef>
                <a:spcPts val="0"/>
              </a:spcBef>
              <a:spcAft>
                <a:spcPts val="0"/>
              </a:spcAft>
              <a:tabLst>
                <a:tab pos="685800" algn="l"/>
              </a:tabLst>
            </a:pPr>
            <a:r>
              <a:rPr lang="en-US" sz="1950" b="1">
                <a:solidFill>
                  <a:srgbClr val="202124"/>
                </a:solidFill>
                <a:effectLst/>
                <a:latin typeface="#9Slide03 Cabin Condensed Bold" panose="00000806000000000000" pitchFamily="2" charset="0"/>
                <a:ea typeface="Times New Roman" panose="02020603050405020304" pitchFamily="18" charset="0"/>
              </a:rPr>
              <a:t> </a:t>
            </a:r>
            <a:r>
              <a:rPr lang="en-US" sz="2400" b="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6:</a:t>
            </a: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333333"/>
                </a:solidFill>
                <a:effectLst/>
                <a:latin typeface="Times New Roman" panose="02020603050405020304" pitchFamily="18" charset="0"/>
                <a:ea typeface="Calibri" panose="020F0502020204030204" charset="0"/>
                <a:cs typeface="Times New Roman" panose="02020603050405020304" pitchFamily="18" charset="0"/>
              </a:rPr>
              <a:t>Thiếu hụt oxygen y tế đang là vấn đề đáng báo động đối với các bệnh viện trên thế giới khi đại dịch Covid bùng phát. Theo em, oxygen y tế là loại oxygen như thế nào?</a:t>
            </a:r>
            <a:endParaRPr lang="vi-VN" sz="2400">
              <a:effectLst/>
              <a:latin typeface="Times New Roman" panose="02020603050405020304" pitchFamily="18" charset="0"/>
              <a:ea typeface="Calibri" panose="020F0502020204030204" charset="0"/>
              <a:cs typeface="Times New Roman" panose="02020603050405020304" pitchFamily="18" charset="0"/>
            </a:endParaRPr>
          </a:p>
        </p:txBody>
      </p:sp>
      <p:sp>
        <p:nvSpPr>
          <p:cNvPr id="10" name="Rectangle 9"/>
          <p:cNvSpPr/>
          <p:nvPr/>
        </p:nvSpPr>
        <p:spPr>
          <a:xfrm>
            <a:off x="37762" y="304643"/>
            <a:ext cx="4232672" cy="5070632"/>
          </a:xfrm>
          <a:prstGeom prst="rect">
            <a:avLst/>
          </a:prstGeom>
          <a:solidFill>
            <a:srgbClr val="F4F8FB">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2" name="TextBox 11"/>
          <p:cNvSpPr txBox="1"/>
          <p:nvPr/>
        </p:nvSpPr>
        <p:spPr>
          <a:xfrm>
            <a:off x="2133687" y="2362162"/>
            <a:ext cx="6815129" cy="3928110"/>
          </a:xfrm>
          <a:prstGeom prst="rect">
            <a:avLst/>
          </a:prstGeom>
          <a:noFill/>
        </p:spPr>
        <p:txBody>
          <a:bodyPr wrap="square">
            <a:spAutoFit/>
          </a:bodyPr>
          <a:lstStyle/>
          <a:p>
            <a:pPr marL="342900" marR="0" lvl="0" indent="-342900" algn="just">
              <a:lnSpc>
                <a:spcPct val="130000"/>
              </a:lnSpc>
              <a:spcBef>
                <a:spcPts val="0"/>
              </a:spcBef>
              <a:spcAft>
                <a:spcPts val="0"/>
              </a:spcAft>
              <a:buClr>
                <a:srgbClr val="202124"/>
              </a:buClr>
              <a:buFont typeface="+mj-lt"/>
              <a:buAutoNum type="alphaUcPeriod"/>
              <a:tabLst>
                <a:tab pos="685800" algn="l"/>
              </a:tabLst>
            </a:pPr>
            <a:r>
              <a:rPr lang="vi-VN" sz="1950">
                <a:solidFill>
                  <a:srgbClr val="333333"/>
                </a:solidFill>
                <a:effectLst/>
                <a:latin typeface="#9Slide03 Cabin Condensed Bold" panose="00000806000000000000" pitchFamily="2" charset="0"/>
                <a:ea typeface="Times New Roman" panose="02020603050405020304" pitchFamily="18" charset="0"/>
              </a:rPr>
              <a:t> </a:t>
            </a:r>
            <a:r>
              <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 y tế là dạng oxygen có độ tinh khiết cao (từ 10% - 21%), không màu, không mùi, được máy thanh lọc từ không khí, được người dùng hít thở thông qua các loại ống dẫn từ các thiết bị y tế.</a:t>
            </a:r>
            <a:endParaRPr lang="vi-VN"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30000"/>
              </a:lnSpc>
              <a:spcBef>
                <a:spcPts val="0"/>
              </a:spcBef>
              <a:spcAft>
                <a:spcPts val="0"/>
              </a:spcAft>
              <a:buClr>
                <a:srgbClr val="202124"/>
              </a:buClr>
              <a:buFont typeface="+mj-lt"/>
              <a:buAutoNum type="alphaUcPeriod"/>
              <a:tabLst>
                <a:tab pos="685800" algn="l"/>
              </a:tabLst>
            </a:pPr>
            <a:r>
              <a:rPr lang="en-US" sz="1950">
                <a:solidFill>
                  <a:srgbClr val="333333"/>
                </a:solidFill>
                <a:effectLst/>
                <a:latin typeface="#9Slide03 Cabin Condensed Bold" panose="00000806000000000000" pitchFamily="2" charset="0"/>
                <a:ea typeface="Times New Roman" panose="02020603050405020304" pitchFamily="18" charset="0"/>
              </a:rPr>
              <a:t>  </a:t>
            </a:r>
            <a:r>
              <a:rPr lang="en-US" sz="24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xygen y tế là dạng oxygen có độ tinh khiết cao (từ 90% - 99,99%), không màu, không mùi, được máy thanh lọc từ không khí, được người dùng hít thở thông qua các loại ống dẫn từ các thiết bị y tế.</a:t>
            </a:r>
          </a:p>
        </p:txBody>
      </p:sp>
      <p:sp>
        <p:nvSpPr>
          <p:cNvPr id="13" name="Oval 12"/>
          <p:cNvSpPr/>
          <p:nvPr/>
        </p:nvSpPr>
        <p:spPr>
          <a:xfrm>
            <a:off x="2057400" y="2445385"/>
            <a:ext cx="480060" cy="5746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2" grpId="0"/>
      <p:bldP spid="1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600200" y="24923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HƯỚNG DẪN HỌC SINH TỰ HỌC</a:t>
            </a:r>
          </a:p>
        </p:txBody>
      </p:sp>
      <p:sp>
        <p:nvSpPr>
          <p:cNvPr id="5" name="TextBox 4"/>
          <p:cNvSpPr txBox="1"/>
          <p:nvPr/>
        </p:nvSpPr>
        <p:spPr>
          <a:xfrm>
            <a:off x="923925" y="990600"/>
            <a:ext cx="7620000" cy="2953385"/>
          </a:xfrm>
          <a:prstGeom prst="rect">
            <a:avLst/>
          </a:prstGeom>
          <a:noFill/>
        </p:spPr>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 ôn tập kỉ các nội dung</a:t>
            </a:r>
          </a:p>
          <a:p>
            <a:pPr>
              <a:defRPr/>
            </a:pP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Tìm hiểu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khí có những thành phần nào, biện pháp bảo vệ môi trường không khí trong lành</a:t>
            </a:r>
          </a:p>
          <a:p>
            <a:pPr>
              <a:defRPr/>
            </a:pPr>
            <a:r>
              <a:rPr lang="en-US" sz="2800" dirty="0">
                <a:latin typeface="Times New Roman" panose="02020603050405020304" pitchFamily="18" charset="0"/>
                <a:cs typeface="Times New Roman" panose="02020603050405020304" pitchFamily="18" charset="0"/>
              </a:rPr>
              <a:t>    </a:t>
            </a:r>
          </a:p>
          <a:p>
            <a:pPr>
              <a:defRP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dirty="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 y="228601"/>
            <a:ext cx="9144000" cy="5257800"/>
          </a:xfrm>
          <a:prstGeom prst="rect">
            <a:avLst/>
          </a:prstGeom>
        </p:spPr>
      </p:pic>
      <p:sp>
        <p:nvSpPr>
          <p:cNvPr id="3" name="Title 2"/>
          <p:cNvSpPr>
            <a:spLocks noGrp="1"/>
          </p:cNvSpPr>
          <p:nvPr>
            <p:ph type="title"/>
          </p:nvPr>
        </p:nvSpPr>
        <p:spPr>
          <a:xfrm>
            <a:off x="1219200" y="1371601"/>
            <a:ext cx="7086600" cy="2971800"/>
          </a:xfrm>
          <a:solidFill>
            <a:srgbClr val="92D050"/>
          </a:solidFill>
        </p:spPr>
        <p:txBody>
          <a:bodyPr>
            <a:normAutofit fontScale="90000"/>
          </a:bodyPr>
          <a:lstStyle/>
          <a:p>
            <a:pPr algn="ctr"/>
            <a:r>
              <a:rPr lang="vi-VN" dirty="0" smtClean="0"/>
              <a:t>  </a:t>
            </a: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BUỔI HỌC KẾT THÚC           </a:t>
            </a:r>
            <a:b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CHÀO TẠM BIỆT</a:t>
            </a:r>
            <a:b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vi-VN" dirty="0" smtClean="0">
                <a:solidFill>
                  <a:schemeClr val="tx2">
                    <a:lumMod val="60000"/>
                    <a:lumOff val="40000"/>
                  </a:schemeClr>
                </a:solidFill>
                <a:latin typeface="Times New Roman" panose="02020603050405020304" pitchFamily="18" charset="0"/>
                <a:cs typeface="Times New Roman" panose="02020603050405020304" pitchFamily="18" charset="0"/>
              </a:rPr>
              <a:t>CHÚC CÁC BẠN HOÀN THÀNH TỐT BÀI TẬP VỀ NHÀ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1279_cr_542fd7f92d1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12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WordArt 4"/>
          <p:cNvSpPr>
            <a:spLocks noTextEdit="1"/>
          </p:cNvSpPr>
          <p:nvPr/>
        </p:nvSpPr>
        <p:spPr>
          <a:xfrm>
            <a:off x="457200" y="609600"/>
            <a:ext cx="8571230" cy="1488440"/>
          </a:xfrm>
          <a:prstGeom prst="rect">
            <a:avLst/>
          </a:prstGeom>
        </p:spPr>
        <p:txBody>
          <a:bodyPr wrap="none" fromWordArt="1">
            <a:prstTxWarp prst="textDeflate">
              <a:avLst>
                <a:gd name="adj" fmla="val 11731"/>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2000" b="1" i="0" u="none" strike="noStrike" kern="1200" cap="none" spc="0" normalizeH="0" baseline="0" noProof="1">
                <a:ln w="9525" cap="flat" cmpd="sng">
                  <a:solidFill>
                    <a:srgbClr val="FF6699"/>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rPr>
              <a:t> </a:t>
            </a:r>
            <a:r>
              <a:rPr kumimoji="0" lang="en-US" b="1" i="0" u="none" strike="noStrike" kern="1200" cap="none" spc="0" normalizeH="0" baseline="0" noProof="1">
                <a:ln w="9525" cap="flat" cmpd="sng">
                  <a:solidFill>
                    <a:srgbClr val="FF6699"/>
                  </a:solidFill>
                  <a:prstDash val="solid"/>
                  <a:headEnd type="none" w="med" len="med"/>
                  <a:tailEnd type="none" w="med" len="med"/>
                </a:ln>
                <a:gradFill>
                  <a:gsLst>
                    <a:gs pos="0">
                      <a:srgbClr val="7B32B2"/>
                    </a:gs>
                    <a:gs pos="100000">
                      <a:srgbClr val="401A5D"/>
                    </a:gs>
                  </a:gsLst>
                  <a:lin scaled="0"/>
                </a:gradFill>
                <a:latin typeface="Times New Roman" panose="02020603050405020304" pitchFamily="18" charset="0"/>
                <a:ea typeface="Times New Roman" panose="02020603050405020304" pitchFamily="18" charset="0"/>
                <a:cs typeface="+mn-cs"/>
              </a:rPr>
              <a:t>BÀI 9: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repeatCount="indefinite" fill="hold" nodeType="clickEffect">
                                  <p:stCondLst>
                                    <p:cond delay="0"/>
                                  </p:stCondLst>
                                  <p:childTnLst>
                                    <p:animClr clrSpc="hsl" dir="cw">
                                      <p:cBhvr override="childStyle">
                                        <p:cTn id="6" dur="5000" fill="hold"/>
                                        <p:tgtEl>
                                          <p:spTgt spid="20484"/>
                                        </p:tgtEl>
                                        <p:attrNameLst>
                                          <p:attrName>style.color</p:attrName>
                                        </p:attrNameLst>
                                      </p:cBhvr>
                                      <p:by>
                                        <p:hsl h="0" s="12549" l="25098"/>
                                      </p:by>
                                    </p:animClr>
                                    <p:animClr clrSpc="hsl" dir="cw">
                                      <p:cBhvr>
                                        <p:cTn id="7" dur="5000" fill="hold"/>
                                        <p:tgtEl>
                                          <p:spTgt spid="20484"/>
                                        </p:tgtEl>
                                        <p:attrNameLst>
                                          <p:attrName>fillcolor</p:attrName>
                                        </p:attrNameLst>
                                      </p:cBhvr>
                                      <p:by>
                                        <p:hsl h="0" s="12549" l="25098"/>
                                      </p:by>
                                    </p:animClr>
                                    <p:animClr clrSpc="hsl" dir="cw">
                                      <p:cBhvr>
                                        <p:cTn id="8" dur="5000" fill="hold"/>
                                        <p:tgtEl>
                                          <p:spTgt spid="20484"/>
                                        </p:tgtEl>
                                        <p:attrNameLst>
                                          <p:attrName>stroke.color</p:attrName>
                                        </p:attrNameLst>
                                      </p:cBhvr>
                                      <p:by>
                                        <p:hsl h="0" s="12549" l="25098"/>
                                      </p:by>
                                    </p:animClr>
                                    <p:set>
                                      <p:cBhvr>
                                        <p:cTn id="9" dur="5000" fill="hold"/>
                                        <p:tgtEl>
                                          <p:spTgt spid="204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Oxygen </a:t>
            </a:r>
            <a:r>
              <a:rPr lang="en-US" dirty="0" err="1"/>
              <a:t>có</a:t>
            </a:r>
            <a:r>
              <a:rPr lang="en-US" dirty="0"/>
              <a:t> ở </a:t>
            </a:r>
            <a:r>
              <a:rPr lang="en-US" dirty="0" err="1"/>
              <a:t>đâu</a:t>
            </a:r>
            <a:r>
              <a:rPr lang="en-US" dirty="0"/>
              <a:t>?</a:t>
            </a:r>
          </a:p>
        </p:txBody>
      </p:sp>
      <p:pic>
        <p:nvPicPr>
          <p:cNvPr id="4" name="Picture 3" descr="Những hình ảnh bầu trời xanh, mây trắng đẹp và thư thá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14120"/>
            <a:ext cx="3352800" cy="2138680"/>
          </a:xfrm>
          <a:prstGeom prst="rect">
            <a:avLst/>
          </a:prstGeom>
          <a:noFill/>
          <a:ln>
            <a:noFill/>
          </a:ln>
        </p:spPr>
      </p:pic>
      <p:pic>
        <p:nvPicPr>
          <p:cNvPr id="5" name="Picture 4" descr="Vai Trò Của Giun Đất Trong Canh Tác Nông Nghiệp"/>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3352800" cy="1905000"/>
          </a:xfrm>
          <a:prstGeom prst="rect">
            <a:avLst/>
          </a:prstGeom>
          <a:noFill/>
          <a:ln>
            <a:noFill/>
          </a:ln>
        </p:spPr>
      </p:pic>
      <p:pic>
        <p:nvPicPr>
          <p:cNvPr id="6" name="Picture 5" descr="Đến Nha Trang 'đi bộ' dưới đáy đại dương | Mytour.vn"/>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4120"/>
            <a:ext cx="3200400" cy="2138680"/>
          </a:xfrm>
          <a:prstGeom prst="rect">
            <a:avLst/>
          </a:prstGeom>
          <a:noFill/>
          <a:ln>
            <a:noFill/>
          </a:ln>
        </p:spPr>
      </p:pic>
      <p:pic>
        <p:nvPicPr>
          <p:cNvPr id="7" name="Picture 6" descr="Bộ đồ du hành vũ trụ vĩ đại nhất lịch sử, nhưng ai cũng phải bất ngờ khi  biết nơi nó được chế tạo"/>
          <p:cNvPicPr/>
          <p:nvPr/>
        </p:nvPicPr>
        <p:blipFill>
          <a:blip r:embed="rId5">
            <a:extLst>
              <a:ext uri="{28A0092B-C50C-407E-A947-70E740481C1C}">
                <a14:useLocalDpi xmlns:a14="http://schemas.microsoft.com/office/drawing/2010/main" val="0"/>
              </a:ext>
            </a:extLst>
          </a:blip>
          <a:srcRect/>
          <a:stretch>
            <a:fillRect/>
          </a:stretch>
        </p:blipFill>
        <p:spPr bwMode="auto">
          <a:xfrm>
            <a:off x="5223164" y="3962400"/>
            <a:ext cx="3082636" cy="1905000"/>
          </a:xfrm>
          <a:prstGeom prst="rect">
            <a:avLst/>
          </a:prstGeom>
          <a:noFill/>
          <a:ln>
            <a:noFill/>
          </a:ln>
        </p:spPr>
      </p:pic>
      <p:sp>
        <p:nvSpPr>
          <p:cNvPr id="8" name="TextBox 7"/>
          <p:cNvSpPr txBox="1"/>
          <p:nvPr/>
        </p:nvSpPr>
        <p:spPr>
          <a:xfrm>
            <a:off x="838200" y="335280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không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khí</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762000" y="595378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đất</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105400" y="335280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5223164" y="5898362"/>
            <a:ext cx="3657600" cy="523220"/>
          </a:xfrm>
          <a:prstGeom prst="rect">
            <a:avLst/>
          </a:prstGeom>
          <a:noFill/>
        </p:spPr>
        <p:txBody>
          <a:bodyPr wrap="square" rtlCol="0">
            <a:spAutoFit/>
          </a:bodyPr>
          <a:lstStyle/>
          <a:p>
            <a:pPr algn="ctr"/>
            <a:r>
              <a:rPr lang="en-US" sz="2800" dirty="0" err="1">
                <a:solidFill>
                  <a:schemeClr val="tx2">
                    <a:lumMod val="50000"/>
                  </a:schemeClr>
                </a:solidFill>
                <a:latin typeface="Times New Roman" panose="02020603050405020304" pitchFamily="18" charset="0"/>
                <a:cs typeface="Times New Roman" panose="02020603050405020304" pitchFamily="18" charset="0"/>
              </a:rPr>
              <a:t>Mặt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trăng</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280555" y="3351174"/>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586740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8983" y="336298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587475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5414" y="3351174"/>
            <a:ext cx="36195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a:t>
            </a:r>
          </a:p>
        </p:txBody>
      </p:sp>
      <p:sp>
        <p:nvSpPr>
          <p:cNvPr id="18" name="TextBox 17"/>
          <p:cNvSpPr txBox="1"/>
          <p:nvPr/>
        </p:nvSpPr>
        <p:spPr>
          <a:xfrm>
            <a:off x="307398" y="5867400"/>
            <a:ext cx="36195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a:t>
            </a:r>
          </a:p>
        </p:txBody>
      </p:sp>
      <p:sp>
        <p:nvSpPr>
          <p:cNvPr id="19" name="TextBox 18"/>
          <p:cNvSpPr txBox="1"/>
          <p:nvPr/>
        </p:nvSpPr>
        <p:spPr>
          <a:xfrm>
            <a:off x="4771160" y="3311659"/>
            <a:ext cx="36195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a:t>
            </a:r>
          </a:p>
        </p:txBody>
      </p:sp>
      <p:sp>
        <p:nvSpPr>
          <p:cNvPr id="16" name="Content Placeholder 1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bldLvl="0" animBg="1"/>
      <p:bldP spid="13" grpId="0" bldLvl="0" animBg="1"/>
      <p:bldP spid="14" grpId="0" bldLvl="0" animBg="1"/>
      <p:bldP spid="15" grpId="0" bldLvl="0" animBg="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76200"/>
            <a:ext cx="8683625" cy="62331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C\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l="37500" r="27534"/>
          <a:stretch>
            <a:fillRect/>
          </a:stretch>
        </p:blipFill>
        <p:spPr bwMode="auto">
          <a:xfrm>
            <a:off x="141720" y="1378803"/>
            <a:ext cx="3286125" cy="34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3520" y="1378804"/>
            <a:ext cx="3200400" cy="3470562"/>
          </a:xfrm>
        </p:spPr>
      </p:pic>
      <p:sp>
        <p:nvSpPr>
          <p:cNvPr id="7" name="AutoShape 2" descr="Ôxy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4" descr="Ôxy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6" descr="Ôxy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TextBox 10"/>
          <p:cNvSpPr txBox="1"/>
          <p:nvPr/>
        </p:nvSpPr>
        <p:spPr>
          <a:xfrm>
            <a:off x="297295" y="4960203"/>
            <a:ext cx="2816225" cy="830997"/>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Oxygen </a:t>
            </a:r>
          </a:p>
          <a:p>
            <a:pPr algn="ctr"/>
            <a:r>
              <a:rPr lang="en-US" sz="2400" b="1" dirty="0">
                <a:solidFill>
                  <a:srgbClr val="0070C0"/>
                </a:solidFill>
                <a:latin typeface="Times New Roman" panose="02020603050405020304" pitchFamily="18" charset="0"/>
                <a:cs typeface="Times New Roman" panose="02020603050405020304" pitchFamily="18" charset="0"/>
              </a:rPr>
              <a:t>ở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thường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265920" y="4960203"/>
            <a:ext cx="2816225" cy="830997"/>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Oxygen </a:t>
            </a:r>
            <a:r>
              <a:rPr lang="en-US" sz="2400" b="1" dirty="0" err="1">
                <a:solidFill>
                  <a:srgbClr val="0070C0"/>
                </a:solidFill>
                <a:latin typeface="Times New Roman" panose="02020603050405020304" pitchFamily="18" charset="0"/>
                <a:cs typeface="Times New Roman" panose="02020603050405020304" pitchFamily="18" charset="0"/>
              </a:rPr>
              <a:t>lỏng</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(-183</a:t>
            </a:r>
            <a:r>
              <a:rPr lang="en-US" sz="2400" b="1" baseline="30000" dirty="0">
                <a:solidFill>
                  <a:srgbClr val="0070C0"/>
                </a:solidFill>
                <a:latin typeface="Times New Roman" panose="02020603050405020304" pitchFamily="18" charset="0"/>
                <a:cs typeface="Times New Roman" panose="02020603050405020304" pitchFamily="18" charset="0"/>
              </a:rPr>
              <a:t>0</a:t>
            </a:r>
            <a:r>
              <a:rPr lang="en-US" sz="2400" b="1" dirty="0">
                <a:solidFill>
                  <a:srgbClr val="0070C0"/>
                </a:solidFill>
                <a:latin typeface="Times New Roman" panose="02020603050405020304" pitchFamily="18" charset="0"/>
                <a:cs typeface="Times New Roman" panose="02020603050405020304" pitchFamily="18" charset="0"/>
              </a:rPr>
              <a:t>C)</a:t>
            </a:r>
          </a:p>
        </p:txBody>
      </p:sp>
      <p:sp>
        <p:nvSpPr>
          <p:cNvPr id="14" name="TextBox 13"/>
          <p:cNvSpPr txBox="1"/>
          <p:nvPr/>
        </p:nvSpPr>
        <p:spPr>
          <a:xfrm>
            <a:off x="6082145" y="4960202"/>
            <a:ext cx="2816225" cy="1200329"/>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Oxygen </a:t>
            </a:r>
            <a:r>
              <a:rPr lang="en-US" sz="2400" b="1" dirty="0" err="1">
                <a:solidFill>
                  <a:srgbClr val="0070C0"/>
                </a:solidFill>
                <a:latin typeface="Times New Roman" panose="02020603050405020304" pitchFamily="18" charset="0"/>
                <a:cs typeface="Times New Roman" panose="02020603050405020304" pitchFamily="18" charset="0"/>
              </a:rPr>
              <a:t>rắn</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(- 218</a:t>
            </a:r>
            <a:r>
              <a:rPr lang="en-US" sz="2400" b="1" baseline="30000" dirty="0">
                <a:solidFill>
                  <a:srgbClr val="0070C0"/>
                </a:solidFill>
                <a:latin typeface="Times New Roman" panose="02020603050405020304" pitchFamily="18" charset="0"/>
                <a:cs typeface="Times New Roman" panose="02020603050405020304" pitchFamily="18" charset="0"/>
              </a:rPr>
              <a:t>0</a:t>
            </a:r>
            <a:r>
              <a:rPr lang="en-US" sz="2400" b="1" dirty="0">
                <a:solidFill>
                  <a:srgbClr val="0070C0"/>
                </a:solidFill>
                <a:latin typeface="Times New Roman" panose="02020603050405020304" pitchFamily="18" charset="0"/>
                <a:cs typeface="Times New Roman" panose="02020603050405020304" pitchFamily="18" charset="0"/>
              </a:rPr>
              <a:t>C)</a:t>
            </a:r>
          </a:p>
          <a:p>
            <a:pPr algn="ct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460543" y="-8930"/>
            <a:ext cx="222291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oxygen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378803"/>
            <a:ext cx="2971800" cy="340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7095" y="76200"/>
            <a:ext cx="5088255" cy="583565"/>
          </a:xfrm>
          <a:prstGeom prst="rect">
            <a:avLst/>
          </a:prstGeom>
          <a:noFill/>
          <a:ln w="38100">
            <a:noFill/>
          </a:ln>
          <a:extLst>
            <a:ext uri="{909E8E84-426E-40DD-AFC4-6F175D3DCCD1}">
              <a14:hiddenFill xmlns:a14="http://schemas.microsoft.com/office/drawing/2010/main">
                <a:solidFill>
                  <a:srgbClr val="FFCCFF"/>
                </a:solidFill>
              </a14:hiddenFill>
            </a:ext>
          </a:extLst>
        </p:spPr>
        <p:txBody>
          <a:bodyPr wrap="square" rtlCol="0">
            <a:spAutoFit/>
          </a:bodyPr>
          <a:lstStyle/>
          <a:p>
            <a:pPr algn="ctr"/>
            <a:r>
              <a:rPr lang="en-US" sz="3200" b="1" err="1">
                <a:solidFill>
                  <a:srgbClr val="FF0000"/>
                </a:solidFill>
                <a:latin typeface="Times New Roman" panose="02020603050405020304" pitchFamily="18" charset="0"/>
                <a:cs typeface="Times New Roman" panose="02020603050405020304" pitchFamily="18" charset="0"/>
              </a:rPr>
              <a:t>Bài</a:t>
            </a:r>
            <a:r>
              <a:rPr lang="en-US" sz="3200" b="1">
                <a:solidFill>
                  <a:srgbClr val="FF0000"/>
                </a:solidFill>
                <a:latin typeface="Times New Roman" panose="02020603050405020304" pitchFamily="18" charset="0"/>
                <a:cs typeface="Times New Roman" panose="02020603050405020304" pitchFamily="18" charset="0"/>
              </a:rPr>
              <a:t> 9: Oxygen</a:t>
            </a:r>
          </a:p>
        </p:txBody>
      </p:sp>
      <p:graphicFrame>
        <p:nvGraphicFramePr>
          <p:cNvPr id="13" name="Table 12"/>
          <p:cNvGraphicFramePr>
            <a:graphicFrameLocks noGrp="1"/>
          </p:cNvGraphicFramePr>
          <p:nvPr/>
        </p:nvGraphicFramePr>
        <p:xfrm>
          <a:off x="182" y="2057223"/>
          <a:ext cx="8939530" cy="5426075"/>
        </p:xfrm>
        <a:graphic>
          <a:graphicData uri="http://schemas.openxmlformats.org/drawingml/2006/table">
            <a:tbl>
              <a:tblPr firstRow="1" firstCol="1" bandRow="1">
                <a:tableStyleId>{5C22544A-7EE6-4342-B048-85BDC9FD1C3A}</a:tableStyleId>
              </a:tblPr>
              <a:tblGrid>
                <a:gridCol w="4168775">
                  <a:extLst>
                    <a:ext uri="{9D8B030D-6E8A-4147-A177-3AD203B41FA5}">
                      <a16:colId xmlns:a16="http://schemas.microsoft.com/office/drawing/2014/main" val="20000"/>
                    </a:ext>
                  </a:extLst>
                </a:gridCol>
                <a:gridCol w="4770755">
                  <a:extLst>
                    <a:ext uri="{9D8B030D-6E8A-4147-A177-3AD203B41FA5}">
                      <a16:colId xmlns:a16="http://schemas.microsoft.com/office/drawing/2014/main" val="20001"/>
                    </a:ext>
                  </a:extLst>
                </a:gridCol>
              </a:tblGrid>
              <a:tr h="880745">
                <a:tc>
                  <a:txBody>
                    <a:bodyPr/>
                    <a:lstStyle/>
                    <a:p>
                      <a:pPr marL="0" marR="0" algn="ctr">
                        <a:lnSpc>
                          <a:spcPct val="150000"/>
                        </a:lnSpc>
                        <a:spcBef>
                          <a:spcPts val="0"/>
                        </a:spcBef>
                        <a:spcAft>
                          <a:spcPts val="0"/>
                        </a:spcAft>
                      </a:pPr>
                      <a:r>
                        <a:rPr lang="en-US" sz="2400" err="1">
                          <a:solidFill>
                            <a:srgbClr val="C00000"/>
                          </a:solidFill>
                          <a:effectLst/>
                          <a:latin typeface="Times New Roman" panose="02020603050405020304" pitchFamily="18" charset="0"/>
                          <a:cs typeface="Times New Roman" panose="02020603050405020304" pitchFamily="18" charset="0"/>
                        </a:rPr>
                        <a:t>Câu</a:t>
                      </a:r>
                      <a:r>
                        <a:rPr lang="en-US" sz="2400">
                          <a:solidFill>
                            <a:srgbClr val="C00000"/>
                          </a:solidFill>
                          <a:effectLst/>
                          <a:latin typeface="Times New Roman" panose="02020603050405020304" pitchFamily="18" charset="0"/>
                          <a:cs typeface="Times New Roman" panose="02020603050405020304" pitchFamily="18" charset="0"/>
                        </a:rPr>
                        <a:t> </a:t>
                      </a:r>
                      <a:r>
                        <a:rPr lang="en-US" sz="2400" err="1">
                          <a:solidFill>
                            <a:srgbClr val="C00000"/>
                          </a:solidFill>
                          <a:effectLst/>
                          <a:latin typeface="Times New Roman" panose="02020603050405020304" pitchFamily="18" charset="0"/>
                          <a:cs typeface="Times New Roman" panose="02020603050405020304" pitchFamily="18" charset="0"/>
                        </a:rPr>
                        <a:t>hỏi</a:t>
                      </a:r>
                      <a:endParaRPr lang="en-US" sz="2400" err="1">
                        <a:solidFill>
                          <a:srgbClr val="C00000"/>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gn="ctr">
                        <a:lnSpc>
                          <a:spcPct val="150000"/>
                        </a:lnSpc>
                        <a:spcBef>
                          <a:spcPts val="0"/>
                        </a:spcBef>
                        <a:spcAft>
                          <a:spcPts val="0"/>
                        </a:spcAft>
                      </a:pPr>
                      <a:r>
                        <a:rPr lang="en-US" sz="2400">
                          <a:solidFill>
                            <a:srgbClr val="C00000"/>
                          </a:solidFill>
                          <a:effectLst/>
                          <a:latin typeface="Times New Roman" panose="02020603050405020304" pitchFamily="18" charset="0"/>
                          <a:cs typeface="Times New Roman" panose="02020603050405020304" pitchFamily="18" charset="0"/>
                        </a:rPr>
                        <a:t>Câu trả lời</a:t>
                      </a:r>
                      <a:endParaRPr lang="en-US" sz="2400">
                        <a:solidFill>
                          <a:srgbClr val="C00000"/>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0"/>
                  </a:ext>
                </a:extLst>
              </a:tr>
              <a:tr h="704850">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 Khí oxygen tồn tại ở đâu?</a:t>
                      </a:r>
                      <a:endParaRPr lang="en-US" sz="240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1"/>
                  </a:ext>
                </a:extLst>
              </a:tr>
              <a:tr h="1645920">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 </a:t>
                      </a:r>
                      <a:r>
                        <a:rPr lang="en-US" sz="2400" dirty="0" err="1">
                          <a:solidFill>
                            <a:schemeClr val="tx1"/>
                          </a:solidFill>
                          <a:effectLst/>
                          <a:latin typeface="Times New Roman" panose="02020603050405020304" pitchFamily="18" charset="0"/>
                          <a:cs typeface="Times New Roman" panose="02020603050405020304" pitchFamily="18" charset="0"/>
                        </a:rPr>
                        <a:t>Thường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xuyên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hít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thở</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khí</a:t>
                      </a:r>
                      <a:r>
                        <a:rPr lang="en-US" sz="2400" dirty="0">
                          <a:solidFill>
                            <a:schemeClr val="tx1"/>
                          </a:solidFill>
                          <a:effectLst/>
                          <a:latin typeface="Times New Roman" panose="02020603050405020304" pitchFamily="18" charset="0"/>
                          <a:cs typeface="Times New Roman" panose="02020603050405020304" pitchFamily="18" charset="0"/>
                        </a:rPr>
                        <a:t> oxygen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mùi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vị</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khí</a:t>
                      </a:r>
                      <a:r>
                        <a:rPr lang="en-US" sz="2400" dirty="0">
                          <a:solidFill>
                            <a:schemeClr val="tx1"/>
                          </a:solidFill>
                          <a:effectLst/>
                          <a:latin typeface="Times New Roman" panose="02020603050405020304" pitchFamily="18" charset="0"/>
                          <a:cs typeface="Times New Roman" panose="02020603050405020304" pitchFamily="18" charset="0"/>
                        </a:rPr>
                        <a:t> oxygen.</a:t>
                      </a:r>
                      <a:endParaRPr lang="en-US" sz="24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2"/>
                  </a:ext>
                </a:extLst>
              </a:tr>
              <a:tr h="1234440">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 </a:t>
                      </a:r>
                      <a:r>
                        <a:rPr lang="en-US" sz="2400" dirty="0" err="1">
                          <a:solidFill>
                            <a:schemeClr val="tx1"/>
                          </a:solidFill>
                          <a:effectLst/>
                          <a:latin typeface="Times New Roman" panose="02020603050405020304" pitchFamily="18" charset="0"/>
                          <a:cs typeface="Times New Roman" panose="02020603050405020304" pitchFamily="18" charset="0"/>
                        </a:rPr>
                        <a:t>Tại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đầm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nuôi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lắp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hệ</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thống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nước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indent="342265">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vi-VN" sz="2400" dirty="0">
                        <a:solidFill>
                          <a:schemeClr val="tx1"/>
                        </a:solidFill>
                        <a:effectLst/>
                        <a:latin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vi-VN" sz="2400" dirty="0">
                        <a:solidFill>
                          <a:schemeClr val="tx1"/>
                        </a:solidFill>
                        <a:effectLst/>
                        <a:latin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vi-VN" sz="24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4419590" y="2972107"/>
            <a:ext cx="3161030" cy="645160"/>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oxygen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191000" y="4158615"/>
            <a:ext cx="4202430" cy="368300"/>
          </a:xfrm>
          <a:prstGeom prst="rect">
            <a:avLst/>
          </a:prstGeom>
          <a:noFill/>
        </p:spPr>
        <p:txBody>
          <a:bodyPr wrap="square">
            <a:spAutoFit/>
          </a:bodyPr>
          <a:lstStyle/>
          <a:p>
            <a:r>
              <a:rPr lang="en-US" dirty="0" err="1">
                <a:latin typeface="Times New Roman" panose="02020603050405020304" pitchFamily="18" charset="0"/>
                <a:ea typeface="Calibri" panose="020F0502020204030204" charset="0"/>
                <a:cs typeface="Times New Roman" panose="02020603050405020304" pitchFamily="18" charset="0"/>
              </a:rPr>
              <a:t>K</a:t>
            </a:r>
            <a:r>
              <a:rPr lang="en-US" dirty="0" err="1">
                <a:effectLst/>
                <a:latin typeface="Times New Roman" panose="02020603050405020304" pitchFamily="18" charset="0"/>
                <a:ea typeface="Calibri" panose="020F0502020204030204" charset="0"/>
                <a:cs typeface="Times New Roman" panose="02020603050405020304" pitchFamily="18" charset="0"/>
              </a:rPr>
              <a:t>hông</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màu</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không</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mùi</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không</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vị</a:t>
            </a:r>
            <a:endParaRPr lang="vi-VN"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343400" y="5791200"/>
            <a:ext cx="4686300" cy="1198880"/>
          </a:xfrm>
          <a:prstGeom prst="rect">
            <a:avLst/>
          </a:prstGeom>
          <a:noFill/>
        </p:spPr>
        <p:txBody>
          <a:bodyPr wrap="square" rtlCol="0">
            <a:spAutoFit/>
          </a:bodyPr>
          <a:lstStyle/>
          <a:p>
            <a:pPr algn="just"/>
            <a:r>
              <a:rPr lang="en-US" sz="1650" dirty="0">
                <a:latin typeface="#9Slide03 Cabin Condensed Bold" panose="00000806000000000000" pitchFamily="2" charset="0"/>
                <a:ea typeface="Calibri" panose="020F0502020204030204" charset="0"/>
              </a:rPr>
              <a:t>  </a:t>
            </a:r>
            <a:r>
              <a:rPr lang="en-US" dirty="0" err="1">
                <a:latin typeface="Times New Roman" panose="02020603050405020304" pitchFamily="18" charset="0"/>
                <a:ea typeface="Calibri" panose="020F0502020204030204" charset="0"/>
                <a:cs typeface="Times New Roman" panose="02020603050405020304" pitchFamily="18" charset="0"/>
              </a:rPr>
              <a:t>B</a:t>
            </a:r>
            <a:r>
              <a:rPr lang="en-US" dirty="0" err="1">
                <a:effectLst/>
                <a:latin typeface="Times New Roman" panose="02020603050405020304" pitchFamily="18" charset="0"/>
                <a:ea typeface="Calibri" panose="020F0502020204030204" charset="0"/>
                <a:cs typeface="Times New Roman" panose="02020603050405020304" pitchFamily="18" charset="0"/>
              </a:rPr>
              <a:t>ể</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cá</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cảnh</a:t>
            </a:r>
            <a:r>
              <a:rPr lang="en-US" dirty="0">
                <a:effectLst/>
                <a:latin typeface="Times New Roman" panose="02020603050405020304" pitchFamily="18" charset="0"/>
                <a:ea typeface="Calibri" panose="020F0502020204030204" charset="0"/>
                <a:cs typeface="Times New Roman" panose="02020603050405020304" pitchFamily="18" charset="0"/>
              </a:rPr>
              <a:t> hay </a:t>
            </a:r>
            <a:r>
              <a:rPr lang="en-US" dirty="0" err="1">
                <a:effectLst/>
                <a:latin typeface="Times New Roman" panose="02020603050405020304" pitchFamily="18" charset="0"/>
                <a:ea typeface="Calibri" panose="020F0502020204030204" charset="0"/>
                <a:cs typeface="Times New Roman" panose="02020603050405020304" pitchFamily="18" charset="0"/>
              </a:rPr>
              <a:t>đầm</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nuôi</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tôm</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thường</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phải</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lắp</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thêm</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hệ</a:t>
            </a:r>
            <a:r>
              <a:rPr lang="en-US" dirty="0">
                <a:latin typeface="Times New Roman" panose="02020603050405020304" pitchFamily="18" charset="0"/>
                <a:ea typeface="Calibri" panose="020F0502020204030204" charset="0"/>
                <a:cs typeface="Times New Roman" panose="02020603050405020304" pitchFamily="18" charset="0"/>
              </a:rPr>
              <a:t> </a:t>
            </a:r>
            <a:r>
              <a:rPr lang="en-US" dirty="0" err="1">
                <a:effectLst/>
                <a:latin typeface="Times New Roman" panose="02020603050405020304" pitchFamily="18" charset="0"/>
                <a:ea typeface="Calibri" panose="020F0502020204030204" charset="0"/>
                <a:cs typeface="Times New Roman" panose="02020603050405020304" pitchFamily="18" charset="0"/>
              </a:rPr>
              <a:t>thống</a:t>
            </a:r>
            <a:r>
              <a:rPr lang="en-US" dirty="0">
                <a:effectLst/>
                <a:latin typeface="Times New Roman" panose="02020603050405020304" pitchFamily="18" charset="0"/>
                <a:ea typeface="Calibri" panose="020F0502020204030204"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oxygen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oxygen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76200" y="533400"/>
            <a:ext cx="6053455" cy="52197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1.Một số tính chất của oxygen</a:t>
            </a:r>
          </a:p>
        </p:txBody>
      </p:sp>
      <p:sp>
        <p:nvSpPr>
          <p:cNvPr id="4" name="Text Box 3"/>
          <p:cNvSpPr txBox="1"/>
          <p:nvPr/>
        </p:nvSpPr>
        <p:spPr>
          <a:xfrm>
            <a:off x="228600" y="1003300"/>
            <a:ext cx="3759835" cy="953135"/>
          </a:xfrm>
          <a:prstGeom prst="rect">
            <a:avLst/>
          </a:prstGeom>
          <a:noFill/>
        </p:spPr>
        <p:txBody>
          <a:bodyPr wrap="square" rtlCol="0">
            <a:spAutoFit/>
          </a:bodyPr>
          <a:lstStyle/>
          <a:p>
            <a:r>
              <a:rPr lang="en-US" sz="28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một số tính chất của oxygen</a:t>
            </a:r>
          </a:p>
        </p:txBody>
      </p:sp>
      <p:sp>
        <p:nvSpPr>
          <p:cNvPr id="5" name="Cloud Callout 4"/>
          <p:cNvSpPr/>
          <p:nvPr/>
        </p:nvSpPr>
        <p:spPr>
          <a:xfrm rot="21060000" flipH="1">
            <a:off x="4817110" y="-193675"/>
            <a:ext cx="4545330" cy="2519045"/>
          </a:xfrm>
          <a:prstGeom prst="cloudCallout">
            <a:avLst>
              <a:gd name="adj1" fmla="val 77641"/>
              <a:gd name="adj2" fmla="val 103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solidFill>
                <a:schemeClr val="tx1"/>
              </a:solidFill>
              <a:latin typeface="Times New Roman" panose="02020603050405020304" pitchFamily="18" charset="0"/>
              <a:cs typeface="Times New Roman" panose="02020603050405020304" pitchFamily="18" charset="0"/>
              <a:sym typeface="+mn-ea"/>
            </a:endParaRPr>
          </a:p>
          <a:p>
            <a:pPr algn="ctr"/>
            <a:endParaRPr lang="en-US" sz="2400">
              <a:solidFill>
                <a:schemeClr val="tx1"/>
              </a:solidFill>
              <a:effectLst/>
              <a:latin typeface="Times New Roman" panose="02020603050405020304" pitchFamily="18" charset="0"/>
              <a:ea typeface="Calibri" panose="020F0502020204030204" charset="0"/>
              <a:cs typeface="Times New Roman" panose="02020603050405020304" pitchFamily="18" charset="0"/>
              <a:sym typeface="+mn-ea"/>
            </a:endParaRPr>
          </a:p>
          <a:p>
            <a:pPr algn="l"/>
            <a:endParaRPr lang="en-US" sz="2400">
              <a:solidFill>
                <a:schemeClr val="tx1"/>
              </a:solidFill>
              <a:effectLst/>
              <a:latin typeface="Times New Roman" panose="02020603050405020304" pitchFamily="18" charset="0"/>
              <a:ea typeface="Calibri" panose="020F0502020204030204" charset="0"/>
              <a:cs typeface="Times New Roman" panose="02020603050405020304" pitchFamily="18" charset="0"/>
              <a:sym typeface="+mn-ea"/>
            </a:endParaRPr>
          </a:p>
          <a:p>
            <a:pPr algn="l"/>
            <a:r>
              <a:rPr lang="en-US" sz="2400">
                <a:solidFill>
                  <a:schemeClr val="tx1"/>
                </a:solidFill>
                <a:effectLst/>
                <a:latin typeface="Times New Roman" panose="02020603050405020304" pitchFamily="18" charset="0"/>
                <a:ea typeface="Calibri" panose="020F0502020204030204" charset="0"/>
                <a:cs typeface="Times New Roman" panose="02020603050405020304" pitchFamily="18" charset="0"/>
                <a:sym typeface="+mn-ea"/>
              </a:rPr>
              <a:t>Đọc thô tin sgk và hoàn thành </a:t>
            </a:r>
            <a:r>
              <a:rPr lang="en-US" sz="2400">
                <a:solidFill>
                  <a:schemeClr val="tx1"/>
                </a:solidFill>
                <a:latin typeface="Times New Roman" panose="02020603050405020304" pitchFamily="18" charset="0"/>
                <a:ea typeface="Calibri" panose="020F0502020204030204" charset="0"/>
                <a:cs typeface="Times New Roman" panose="02020603050405020304" pitchFamily="18" charset="0"/>
                <a:sym typeface="+mn-ea"/>
              </a:rPr>
              <a:t>nội dung 1 trong phiếu học tập</a:t>
            </a:r>
            <a:endParaRPr lang="vi-VN" sz="240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algn="l"/>
            <a:endParaRPr lang="en-US" sz="2800" dirty="0" err="1" smtClean="0">
              <a:solidFill>
                <a:schemeClr val="tx1"/>
              </a:solidFill>
              <a:latin typeface="Times New Roman" panose="02020603050405020304" pitchFamily="18" charset="0"/>
              <a:cs typeface="Times New Roman" panose="02020603050405020304" pitchFamily="18" charset="0"/>
              <a:sym typeface="+mn-ea"/>
            </a:endParaRPr>
          </a:p>
          <a:p>
            <a:r>
              <a:rPr lang="en-US" sz="2400" dirty="0" smtClean="0">
                <a:solidFill>
                  <a:srgbClr val="FF0000"/>
                </a:solidFill>
              </a:rPr>
              <a:t>   </a:t>
            </a:r>
          </a:p>
          <a:p>
            <a:r>
              <a:rPr lang="en-US" sz="2400" dirty="0">
                <a:solidFill>
                  <a:srgbClr val="FF0000"/>
                </a:solidFill>
              </a:rPr>
              <a:t> </a:t>
            </a:r>
            <a:r>
              <a:rPr lang="en-US" sz="2400" dirty="0" smtClean="0">
                <a:solidFill>
                  <a:srgbClr val="FF0000"/>
                </a:solidFill>
              </a:rPr>
              <a:t>  </a:t>
            </a:r>
            <a:endParaRPr lang="vi-VN"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2392680" cy="953135"/>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luận</a:t>
            </a:r>
            <a:r>
              <a:rPr lang="en-US" sz="2800" b="1" dirty="0">
                <a:solidFill>
                  <a:srgbClr val="C00000"/>
                </a:solidFill>
                <a:latin typeface="Times New Roman" panose="02020603050405020304" pitchFamily="18" charset="0"/>
                <a:cs typeface="Times New Roman" panose="02020603050405020304" pitchFamily="18" charset="0"/>
              </a:rPr>
              <a:t>:</a:t>
            </a:r>
          </a:p>
          <a:p>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844" y="2136726"/>
            <a:ext cx="4536831" cy="506730"/>
          </a:xfrm>
          <a:prstGeom prst="rect">
            <a:avLst/>
          </a:prstGeom>
          <a:noFill/>
        </p:spPr>
        <p:txBody>
          <a:bodyPr wrap="square" rtlCol="0">
            <a:spAutoFit/>
          </a:bodyPr>
          <a:lstStyle/>
          <a:p>
            <a:endParaRPr lang="en-US" sz="1350" dirty="0"/>
          </a:p>
          <a:p>
            <a:endParaRPr lang="en-US" sz="1350" dirty="0"/>
          </a:p>
        </p:txBody>
      </p:sp>
      <p:sp>
        <p:nvSpPr>
          <p:cNvPr id="9" name="TextBox 8"/>
          <p:cNvSpPr txBox="1"/>
          <p:nvPr/>
        </p:nvSpPr>
        <p:spPr>
          <a:xfrm>
            <a:off x="609872" y="838302"/>
            <a:ext cx="8151033" cy="737235"/>
          </a:xfrm>
          <a:prstGeom prst="rect">
            <a:avLst/>
          </a:prstGeom>
          <a:noFill/>
        </p:spPr>
        <p:txBody>
          <a:bodyPr wrap="square">
            <a:spAutoFit/>
          </a:bodyPr>
          <a:lstStyle/>
          <a:p>
            <a:pPr marL="0" marR="0" indent="342265" algn="just">
              <a:lnSpc>
                <a:spcPct val="150000"/>
              </a:lnSpc>
              <a:spcBef>
                <a:spcPts val="0"/>
              </a:spcBef>
              <a:spcAft>
                <a:spcPts val="0"/>
              </a:spcAft>
            </a:pP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Oxi</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là</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chất</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khí</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không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màu</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không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mùi</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không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vị</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a:t>
            </a:r>
            <a:endParaRPr lang="en-US" sz="2800" i="1" dirty="0">
              <a:gradFill>
                <a:gsLst>
                  <a:gs pos="0">
                    <a:srgbClr val="012D86"/>
                  </a:gs>
                  <a:gs pos="100000">
                    <a:srgbClr val="0E2557"/>
                  </a:gs>
                </a:gsLst>
                <a:lin scaled="0"/>
              </a:gradFill>
              <a:effectLst/>
              <a:latin typeface="Times New Roman" panose="02020603050405020304" pitchFamily="18" charset="0"/>
              <a:ea typeface="Calibri" panose="020F0502020204030204" charset="0"/>
              <a:cs typeface="Times New Roman" panose="02020603050405020304" pitchFamily="18" charset="0"/>
            </a:endParaRPr>
          </a:p>
        </p:txBody>
      </p:sp>
      <p:sp>
        <p:nvSpPr>
          <p:cNvPr id="10" name="TextBox 9"/>
          <p:cNvSpPr txBox="1"/>
          <p:nvPr/>
        </p:nvSpPr>
        <p:spPr>
          <a:xfrm>
            <a:off x="152400" y="1524000"/>
            <a:ext cx="8190230" cy="2030095"/>
          </a:xfrm>
          <a:prstGeom prst="rect">
            <a:avLst/>
          </a:prstGeom>
          <a:noFill/>
        </p:spPr>
        <p:txBody>
          <a:bodyPr wrap="square">
            <a:spAutoFit/>
          </a:bodyPr>
          <a:lstStyle/>
          <a:p>
            <a:pPr algn="just">
              <a:lnSpc>
                <a:spcPct val="150000"/>
              </a:lnSpc>
            </a:pP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Oxi</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nặng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hơn</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không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khí</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tan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ít</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trong</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nước</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a:t>
            </a:r>
          </a:p>
          <a:p>
            <a:pPr algn="just">
              <a:lnSpc>
                <a:spcPct val="150000"/>
              </a:lnSpc>
            </a:pP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(1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lít</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nước</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ở 20⁰C, 1 atm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hòa</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tan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được</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31 ml </a:t>
            </a:r>
            <a:r>
              <a:rPr lang="en-US" sz="2800" i="1" dirty="0" err="1">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khí</a:t>
            </a:r>
            <a:r>
              <a:rPr lang="en-US" sz="2800" i="1" dirty="0">
                <a:gradFill>
                  <a:gsLst>
                    <a:gs pos="0">
                      <a:srgbClr val="012D86"/>
                    </a:gs>
                    <a:gs pos="100000">
                      <a:srgbClr val="0E2557"/>
                    </a:gs>
                  </a:gsLst>
                  <a:lin scaled="0"/>
                </a:gradFill>
                <a:latin typeface="Times New Roman" panose="02020603050405020304" pitchFamily="18" charset="0"/>
                <a:ea typeface="Calibri" panose="020F0502020204030204" charset="0"/>
                <a:cs typeface="Times New Roman" panose="02020603050405020304" pitchFamily="18" charset="0"/>
              </a:rPr>
              <a:t> oxygen).</a:t>
            </a:r>
            <a:endParaRPr lang="vi-VN" dirty="0">
              <a:effectLst/>
              <a:latin typeface="#9Slide03 Cabin Condensed Bold" panose="00000806000000000000" pitchFamily="2" charset="0"/>
              <a:ea typeface="Calibri" panose="020F0502020204030204" charset="0"/>
            </a:endParaRPr>
          </a:p>
        </p:txBody>
      </p:sp>
      <p:pic>
        <p:nvPicPr>
          <p:cNvPr id="14" name="Picture 13" descr="A picture containing outdoor, water, shor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 y="3726180"/>
            <a:ext cx="9144635" cy="3131820"/>
          </a:xfrm>
          <a:prstGeom prst="rect">
            <a:avLst/>
          </a:prstGeom>
        </p:spPr>
      </p:pic>
      <p:pic>
        <p:nvPicPr>
          <p:cNvPr id="2" name="Picture 8" descr="https://toplist.vn/images/800px/bai-van-ta-chiec-but-muc-so-1-210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50215"/>
            <a:ext cx="767715" cy="662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724400" y="76200"/>
            <a:ext cx="4286885" cy="1447800"/>
          </a:xfrm>
          <a:prstGeom prst="rect">
            <a:avLst/>
          </a:prstGeom>
          <a:solidFill>
            <a:srgbClr val="D9F9FD"/>
          </a:solidFill>
        </p:spPr>
        <p:txBody>
          <a:bodyPr wrap="square">
            <a:spAutoFit/>
          </a:bodyPr>
          <a:lstStyle/>
          <a:p>
            <a:pPr marL="0" marR="0" algn="just">
              <a:lnSpc>
                <a:spcPct val="105000"/>
              </a:lnSpc>
              <a:spcBef>
                <a:spcPts val="0"/>
              </a:spcBef>
              <a:spcAft>
                <a:spcPts val="800"/>
              </a:spcAft>
            </a:pPr>
            <a:r>
              <a:rPr lang="en-US" sz="2100" dirty="0" err="1">
                <a:latin typeface="#9Slide03 Cabin Condensed Bold" panose="00000806000000000000" pitchFamily="2" charset="0"/>
                <a:ea typeface="Calibri" panose="020F0502020204030204" charset="0"/>
              </a:rPr>
              <a:t>Học</a:t>
            </a:r>
            <a:r>
              <a:rPr lang="en-US" sz="2100" dirty="0">
                <a:latin typeface="#9Slide03 Cabin Condensed Bold" panose="00000806000000000000" pitchFamily="2" charset="0"/>
                <a:ea typeface="Calibri" panose="020F0502020204030204" charset="0"/>
              </a:rPr>
              <a:t> </a:t>
            </a:r>
            <a:r>
              <a:rPr lang="en-US" sz="2100" dirty="0" err="1">
                <a:latin typeface="#9Slide03 Cabin Condensed Bold" panose="00000806000000000000" pitchFamily="2" charset="0"/>
                <a:ea typeface="Calibri" panose="020F0502020204030204" charset="0"/>
              </a:rPr>
              <a:t>sinh</a:t>
            </a:r>
            <a:r>
              <a:rPr lang="en-US" sz="2100" dirty="0">
                <a:latin typeface="#9Slide03 Cabin Condensed Bold" panose="00000806000000000000" pitchFamily="2" charset="0"/>
                <a:ea typeface="Calibri" panose="020F0502020204030204" charset="0"/>
              </a:rPr>
              <a:t> đọc thông tin sgk , quan sát các hình ảnh và </a:t>
            </a:r>
            <a:r>
              <a:rPr lang="en-US" sz="2100" dirty="0">
                <a:effectLst/>
                <a:latin typeface="#9Slide03 Cabin Condensed Bold" panose="00000806000000000000" pitchFamily="2" charset="0"/>
                <a:ea typeface="Calibri" panose="020F0502020204030204" charset="0"/>
              </a:rPr>
              <a:t> </a:t>
            </a:r>
            <a:r>
              <a:rPr lang="en-US" sz="2100" dirty="0" err="1">
                <a:effectLst/>
                <a:latin typeface="#9Slide03 Cabin Condensed Bold" panose="00000806000000000000" pitchFamily="2" charset="0"/>
                <a:ea typeface="Calibri" panose="020F0502020204030204" charset="0"/>
              </a:rPr>
              <a:t>hoàn</a:t>
            </a:r>
            <a:r>
              <a:rPr lang="en-US" sz="2100" dirty="0">
                <a:effectLst/>
                <a:latin typeface="#9Slide03 Cabin Condensed Bold" panose="00000806000000000000" pitchFamily="2" charset="0"/>
                <a:ea typeface="Calibri" panose="020F0502020204030204" charset="0"/>
              </a:rPr>
              <a:t> </a:t>
            </a:r>
            <a:r>
              <a:rPr lang="en-US" sz="2100" dirty="0" err="1">
                <a:effectLst/>
                <a:latin typeface="#9Slide03 Cabin Condensed Bold" panose="00000806000000000000" pitchFamily="2" charset="0"/>
                <a:ea typeface="Calibri" panose="020F0502020204030204" charset="0"/>
              </a:rPr>
              <a:t>thành</a:t>
            </a:r>
            <a:r>
              <a:rPr lang="en-US" sz="2100" dirty="0">
                <a:effectLst/>
                <a:latin typeface="#9Slide03 Cabin Condensed Bold" panose="00000806000000000000" pitchFamily="2" charset="0"/>
                <a:ea typeface="Calibri" panose="020F0502020204030204" charset="0"/>
              </a:rPr>
              <a:t> </a:t>
            </a:r>
            <a:r>
              <a:rPr lang="en-US" sz="2100" dirty="0" err="1">
                <a:latin typeface="#9Slide03 Cabin Condensed Bold" panose="00000806000000000000" pitchFamily="2" charset="0"/>
                <a:ea typeface="Calibri" panose="020F0502020204030204" charset="0"/>
              </a:rPr>
              <a:t>nội</a:t>
            </a:r>
            <a:r>
              <a:rPr lang="en-US" sz="2100" dirty="0">
                <a:latin typeface="#9Slide03 Cabin Condensed Bold" panose="00000806000000000000" pitchFamily="2" charset="0"/>
                <a:ea typeface="Calibri" panose="020F0502020204030204" charset="0"/>
              </a:rPr>
              <a:t> dung 2 </a:t>
            </a:r>
            <a:r>
              <a:rPr lang="en-US" sz="2100" dirty="0" err="1">
                <a:latin typeface="#9Slide03 Cabin Condensed Bold" panose="00000806000000000000" pitchFamily="2" charset="0"/>
                <a:ea typeface="Calibri" panose="020F0502020204030204" charset="0"/>
              </a:rPr>
              <a:t>trong</a:t>
            </a:r>
            <a:r>
              <a:rPr lang="en-US" sz="2100" dirty="0">
                <a:latin typeface="#9Slide03 Cabin Condensed Bold" panose="00000806000000000000" pitchFamily="2" charset="0"/>
                <a:ea typeface="Calibri" panose="020F0502020204030204" charset="0"/>
              </a:rPr>
              <a:t> </a:t>
            </a:r>
            <a:r>
              <a:rPr lang="en-US" sz="2100" dirty="0" err="1">
                <a:latin typeface="#9Slide03 Cabin Condensed Bold" panose="00000806000000000000" pitchFamily="2" charset="0"/>
                <a:ea typeface="Calibri" panose="020F0502020204030204" charset="0"/>
              </a:rPr>
              <a:t>phiếu</a:t>
            </a:r>
            <a:r>
              <a:rPr lang="en-US" sz="2100" dirty="0">
                <a:latin typeface="#9Slide03 Cabin Condensed Bold" panose="00000806000000000000" pitchFamily="2" charset="0"/>
                <a:ea typeface="Calibri" panose="020F0502020204030204" charset="0"/>
              </a:rPr>
              <a:t> </a:t>
            </a:r>
            <a:r>
              <a:rPr lang="en-US" sz="2100" dirty="0" err="1">
                <a:latin typeface="#9Slide03 Cabin Condensed Bold" panose="00000806000000000000" pitchFamily="2" charset="0"/>
                <a:ea typeface="Calibri" panose="020F0502020204030204" charset="0"/>
              </a:rPr>
              <a:t>học</a:t>
            </a:r>
            <a:r>
              <a:rPr lang="en-US" sz="2100" dirty="0">
                <a:latin typeface="#9Slide03 Cabin Condensed Bold" panose="00000806000000000000" pitchFamily="2" charset="0"/>
                <a:ea typeface="Calibri" panose="020F0502020204030204" charset="0"/>
              </a:rPr>
              <a:t> </a:t>
            </a:r>
            <a:r>
              <a:rPr lang="en-US" sz="2100" dirty="0" err="1">
                <a:latin typeface="#9Slide03 Cabin Condensed Bold" panose="00000806000000000000" pitchFamily="2" charset="0"/>
                <a:ea typeface="Calibri" panose="020F0502020204030204" charset="0"/>
              </a:rPr>
              <a:t>tập</a:t>
            </a:r>
            <a:endParaRPr lang="vi-VN" sz="2100" dirty="0">
              <a:effectLst/>
              <a:latin typeface="#9Slide03 Cabin Condensed Bold" panose="00000806000000000000" pitchFamily="2" charset="0"/>
              <a:ea typeface="Calibri" panose="020F0502020204030204" charset="0"/>
            </a:endParaRPr>
          </a:p>
        </p:txBody>
      </p:sp>
      <p:sp>
        <p:nvSpPr>
          <p:cNvPr id="2" name="Text Box 1"/>
          <p:cNvSpPr txBox="1"/>
          <p:nvPr/>
        </p:nvSpPr>
        <p:spPr>
          <a:xfrm>
            <a:off x="76200" y="152400"/>
            <a:ext cx="4777740" cy="521970"/>
          </a:xfrm>
          <a:prstGeom prst="rect">
            <a:avLst/>
          </a:prstGeom>
          <a:noFill/>
        </p:spPr>
        <p:txBody>
          <a:bodyPr wrap="square" rtlCol="0">
            <a:spAutoFit/>
          </a:bodyPr>
          <a:lstStyle/>
          <a:p>
            <a:r>
              <a:rPr lang="en-US" sz="2800">
                <a:solidFill>
                  <a:srgbClr val="C00000"/>
                </a:solidFill>
                <a:latin typeface="Times New Roman" panose="02020603050405020304" pitchFamily="18" charset="0"/>
                <a:cs typeface="Times New Roman" panose="02020603050405020304" pitchFamily="18" charset="0"/>
              </a:rPr>
              <a:t>2.Tầm quan trọng của  oxygen</a:t>
            </a:r>
          </a:p>
        </p:txBody>
      </p:sp>
      <p:sp>
        <p:nvSpPr>
          <p:cNvPr id="4" name="Text Box 3"/>
          <p:cNvSpPr txBox="1"/>
          <p:nvPr/>
        </p:nvSpPr>
        <p:spPr>
          <a:xfrm>
            <a:off x="76200" y="609600"/>
            <a:ext cx="4576445" cy="521970"/>
          </a:xfrm>
          <a:prstGeom prst="rect">
            <a:avLst/>
          </a:prstGeom>
          <a:noFill/>
        </p:spPr>
        <p:txBody>
          <a:bodyPr wrap="square" rtlCol="0">
            <a:spAutoFit/>
          </a:bodyPr>
          <a:lstStyle/>
          <a:p>
            <a:r>
              <a:rPr lang="en-US" sz="28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vai trò của oxygen</a:t>
            </a:r>
          </a:p>
        </p:txBody>
      </p:sp>
      <p:graphicFrame>
        <p:nvGraphicFramePr>
          <p:cNvPr id="5" name="Table 4"/>
          <p:cNvGraphicFramePr>
            <a:graphicFrameLocks noGrp="1"/>
          </p:cNvGraphicFramePr>
          <p:nvPr/>
        </p:nvGraphicFramePr>
        <p:xfrm>
          <a:off x="76200" y="1600200"/>
          <a:ext cx="9144000" cy="5276850"/>
        </p:xfrm>
        <a:graphic>
          <a:graphicData uri="http://schemas.openxmlformats.org/drawingml/2006/table">
            <a:tbl>
              <a:tblPr firstRow="1" firstCol="1" bandRow="1">
                <a:tableStyleId>{5C22544A-7EE6-4342-B048-85BDC9FD1C3A}</a:tableStyleId>
              </a:tblPr>
              <a:tblGrid>
                <a:gridCol w="3977640">
                  <a:extLst>
                    <a:ext uri="{9D8B030D-6E8A-4147-A177-3AD203B41FA5}">
                      <a16:colId xmlns:a16="http://schemas.microsoft.com/office/drawing/2014/main" val="20000"/>
                    </a:ext>
                  </a:extLst>
                </a:gridCol>
                <a:gridCol w="5166360">
                  <a:extLst>
                    <a:ext uri="{9D8B030D-6E8A-4147-A177-3AD203B41FA5}">
                      <a16:colId xmlns:a16="http://schemas.microsoft.com/office/drawing/2014/main" val="20001"/>
                    </a:ext>
                  </a:extLst>
                </a:gridCol>
              </a:tblGrid>
              <a:tr h="493395">
                <a:tc>
                  <a:txBody>
                    <a:bodyPr/>
                    <a:lstStyle/>
                    <a:p>
                      <a:pPr marL="0" marR="0" algn="ctr">
                        <a:lnSpc>
                          <a:spcPct val="150000"/>
                        </a:lnSpc>
                        <a:spcBef>
                          <a:spcPts val="0"/>
                        </a:spcBef>
                        <a:spcAft>
                          <a:spcPts val="0"/>
                        </a:spcAft>
                      </a:pPr>
                      <a:r>
                        <a:rPr lang="en-US" sz="1875" err="1">
                          <a:solidFill>
                            <a:schemeClr val="tx1"/>
                          </a:solidFill>
                          <a:effectLst/>
                          <a:latin typeface="Times New Roman" panose="02020603050405020304" pitchFamily="18" charset="0"/>
                          <a:cs typeface="Times New Roman" panose="02020603050405020304" pitchFamily="18" charset="0"/>
                        </a:rPr>
                        <a:t>Câu</a:t>
                      </a:r>
                      <a:r>
                        <a:rPr lang="en-US" sz="1875">
                          <a:solidFill>
                            <a:schemeClr val="tx1"/>
                          </a:solidFill>
                          <a:effectLst/>
                          <a:latin typeface="Times New Roman" panose="02020603050405020304" pitchFamily="18" charset="0"/>
                          <a:cs typeface="Times New Roman" panose="02020603050405020304" pitchFamily="18" charset="0"/>
                        </a:rPr>
                        <a:t> </a:t>
                      </a:r>
                      <a:r>
                        <a:rPr lang="en-US" sz="1875" err="1">
                          <a:solidFill>
                            <a:schemeClr val="tx1"/>
                          </a:solidFill>
                          <a:effectLst/>
                          <a:latin typeface="Times New Roman" panose="02020603050405020304" pitchFamily="18" charset="0"/>
                          <a:cs typeface="Times New Roman" panose="02020603050405020304" pitchFamily="18" charset="0"/>
                        </a:rPr>
                        <a:t>hỏi</a:t>
                      </a:r>
                      <a:endParaRPr lang="vi-VN" sz="1875">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gn="ctr">
                        <a:lnSpc>
                          <a:spcPct val="150000"/>
                        </a:lnSpc>
                        <a:spcBef>
                          <a:spcPts val="0"/>
                        </a:spcBef>
                        <a:spcAft>
                          <a:spcPts val="0"/>
                        </a:spcAft>
                      </a:pPr>
                      <a:r>
                        <a:rPr lang="en-US" sz="1875">
                          <a:solidFill>
                            <a:schemeClr val="tx1"/>
                          </a:solidFill>
                          <a:effectLst/>
                          <a:latin typeface="Times New Roman" panose="02020603050405020304" pitchFamily="18" charset="0"/>
                          <a:cs typeface="Times New Roman" panose="02020603050405020304" pitchFamily="18" charset="0"/>
                        </a:rPr>
                        <a:t>Câu trả lời</a:t>
                      </a:r>
                      <a:endParaRPr lang="vi-VN" sz="1875">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0"/>
                  </a:ext>
                </a:extLst>
              </a:tr>
              <a:tr h="858520">
                <a:tc>
                  <a:txBody>
                    <a:bodyPr/>
                    <a:lstStyle/>
                    <a:p>
                      <a:pPr marL="0" marR="0">
                        <a:lnSpc>
                          <a:spcPct val="150000"/>
                        </a:lnSpc>
                        <a:spcBef>
                          <a:spcPts val="0"/>
                        </a:spcBef>
                        <a:spcAft>
                          <a:spcPts val="0"/>
                        </a:spcAft>
                      </a:pPr>
                      <a:r>
                        <a:rPr lang="en-US" sz="1875" dirty="0">
                          <a:solidFill>
                            <a:schemeClr val="tx1"/>
                          </a:solidFill>
                          <a:effectLst/>
                          <a:latin typeface="Times New Roman" panose="02020603050405020304" pitchFamily="18" charset="0"/>
                          <a:cs typeface="Times New Roman" panose="02020603050405020304" pitchFamily="18" charset="0"/>
                        </a:rPr>
                        <a:t>1. Con </a:t>
                      </a:r>
                      <a:r>
                        <a:rPr lang="en-US" sz="1875" dirty="0" err="1">
                          <a:solidFill>
                            <a:schemeClr val="tx1"/>
                          </a:solidFill>
                          <a:effectLst/>
                          <a:latin typeface="Times New Roman" panose="02020603050405020304" pitchFamily="18" charset="0"/>
                          <a:cs typeface="Times New Roman" panose="02020603050405020304" pitchFamily="18" charset="0"/>
                        </a:rPr>
                        <a:t>người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có</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thể</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ngừng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hoạt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động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hô</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hấp</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được</a:t>
                      </a:r>
                      <a:r>
                        <a:rPr lang="en-US" sz="1875" dirty="0">
                          <a:solidFill>
                            <a:schemeClr val="tx1"/>
                          </a:solidFill>
                          <a:effectLst/>
                          <a:latin typeface="Times New Roman" panose="02020603050405020304" pitchFamily="18" charset="0"/>
                          <a:cs typeface="Times New Roman" panose="02020603050405020304" pitchFamily="18" charset="0"/>
                        </a:rPr>
                        <a:t> hay </a:t>
                      </a:r>
                      <a:r>
                        <a:rPr lang="en-US" sz="1875" dirty="0" err="1">
                          <a:solidFill>
                            <a:schemeClr val="tx1"/>
                          </a:solidFill>
                          <a:effectLst/>
                          <a:latin typeface="Times New Roman" panose="02020603050405020304" pitchFamily="18" charset="0"/>
                          <a:cs typeface="Times New Roman" panose="02020603050405020304" pitchFamily="18" charset="0"/>
                        </a:rPr>
                        <a:t>không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Vì</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sao</a:t>
                      </a:r>
                      <a:r>
                        <a:rPr lang="en-US" sz="1875" dirty="0">
                          <a:solidFill>
                            <a:schemeClr val="tx1"/>
                          </a:solidFill>
                          <a:effectLst/>
                          <a:latin typeface="Times New Roman" panose="02020603050405020304" pitchFamily="18" charset="0"/>
                          <a:cs typeface="Times New Roman" panose="02020603050405020304" pitchFamily="18" charset="0"/>
                        </a:rPr>
                        <a:t>?</a:t>
                      </a:r>
                      <a:endParaRPr lang="vi-VN"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nSpc>
                          <a:spcPct val="150000"/>
                        </a:lnSpc>
                        <a:spcBef>
                          <a:spcPts val="0"/>
                        </a:spcBef>
                        <a:spcAft>
                          <a:spcPts val="0"/>
                        </a:spcAft>
                      </a:pPr>
                      <a:r>
                        <a:rPr lang="en-US" sz="1875" dirty="0">
                          <a:solidFill>
                            <a:schemeClr val="tx1"/>
                          </a:solidFill>
                          <a:effectLst/>
                          <a:latin typeface="Times New Roman" panose="02020603050405020304" pitchFamily="18" charset="0"/>
                          <a:cs typeface="Times New Roman" panose="02020603050405020304" pitchFamily="18" charset="0"/>
                        </a:rPr>
                        <a:t> </a:t>
                      </a:r>
                      <a:endParaRPr lang="vi-VN"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1"/>
                  </a:ext>
                </a:extLst>
              </a:tr>
              <a:tr h="2207895">
                <a:tc>
                  <a:txBody>
                    <a:bodyPr/>
                    <a:lstStyle/>
                    <a:p>
                      <a:pPr marL="0" marR="0">
                        <a:lnSpc>
                          <a:spcPct val="150000"/>
                        </a:lnSpc>
                        <a:spcBef>
                          <a:spcPts val="0"/>
                        </a:spcBef>
                        <a:spcAft>
                          <a:spcPts val="0"/>
                        </a:spcAft>
                      </a:pPr>
                      <a:r>
                        <a:rPr lang="en-US" sz="1875" dirty="0">
                          <a:solidFill>
                            <a:schemeClr val="tx1"/>
                          </a:solidFill>
                          <a:effectLst/>
                          <a:latin typeface="Times New Roman" panose="02020603050405020304" pitchFamily="18" charset="0"/>
                          <a:cs typeface="Times New Roman" panose="02020603050405020304" pitchFamily="18" charset="0"/>
                        </a:rPr>
                        <a:t>2. </a:t>
                      </a:r>
                      <a:r>
                        <a:rPr lang="en-US" sz="1875" dirty="0" err="1">
                          <a:solidFill>
                            <a:schemeClr val="tx1"/>
                          </a:solidFill>
                          <a:effectLst/>
                          <a:latin typeface="Times New Roman" panose="02020603050405020304" pitchFamily="18" charset="0"/>
                          <a:cs typeface="Times New Roman" panose="02020603050405020304" pitchFamily="18" charset="0"/>
                        </a:rPr>
                        <a:t>Em</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hãy</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tìm</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hiểu</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và</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cho</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biết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những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bệnh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nhân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nào</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phải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dụng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bình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 oxygen </a:t>
                      </a:r>
                      <a:r>
                        <a:rPr lang="en-US" sz="1875" dirty="0" err="1">
                          <a:solidFill>
                            <a:schemeClr val="tx1"/>
                          </a:solidFill>
                          <a:effectLst/>
                          <a:latin typeface="Times New Roman" panose="02020603050405020304" pitchFamily="18" charset="0"/>
                          <a:cs typeface="Times New Roman" panose="02020603050405020304" pitchFamily="18" charset="0"/>
                        </a:rPr>
                        <a:t>để</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thở</a:t>
                      </a:r>
                      <a:r>
                        <a:rPr lang="en-US" sz="1875" dirty="0">
                          <a:solidFill>
                            <a:schemeClr val="tx1"/>
                          </a:solidFill>
                          <a:effectLst/>
                          <a:latin typeface="Times New Roman" panose="02020603050405020304" pitchFamily="18" charset="0"/>
                          <a:cs typeface="Times New Roman" panose="02020603050405020304" pitchFamily="18" charset="0"/>
                        </a:rPr>
                        <a:t>?</a:t>
                      </a:r>
                      <a:endParaRPr lang="vi-VN"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nSpc>
                          <a:spcPct val="150000"/>
                        </a:lnSpc>
                        <a:spcBef>
                          <a:spcPts val="0"/>
                        </a:spcBef>
                        <a:spcAft>
                          <a:spcPts val="0"/>
                        </a:spcAft>
                      </a:pPr>
                      <a:endParaRPr lang="en-US" sz="1875" dirty="0">
                        <a:solidFill>
                          <a:schemeClr val="tx1"/>
                        </a:solidFill>
                        <a:effectLst/>
                        <a:latin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2"/>
                  </a:ext>
                </a:extLst>
              </a:tr>
              <a:tr h="1717040">
                <a:tc>
                  <a:txBody>
                    <a:bodyPr/>
                    <a:lstStyle/>
                    <a:p>
                      <a:pPr marL="0" marR="0">
                        <a:lnSpc>
                          <a:spcPct val="150000"/>
                        </a:lnSpc>
                        <a:spcBef>
                          <a:spcPts val="0"/>
                        </a:spcBef>
                        <a:spcAft>
                          <a:spcPts val="0"/>
                        </a:spcAft>
                      </a:pPr>
                      <a:r>
                        <a:rPr lang="en-US" sz="1875" dirty="0">
                          <a:solidFill>
                            <a:schemeClr val="tx1"/>
                          </a:solidFill>
                          <a:effectLst/>
                          <a:latin typeface="Times New Roman" panose="02020603050405020304" pitchFamily="18" charset="0"/>
                          <a:cs typeface="Times New Roman" panose="02020603050405020304" pitchFamily="18" charset="0"/>
                        </a:rPr>
                        <a:t>3. </a:t>
                      </a:r>
                      <a:r>
                        <a:rPr lang="en-US" sz="1875" dirty="0" err="1">
                          <a:solidFill>
                            <a:schemeClr val="tx1"/>
                          </a:solidFill>
                          <a:effectLst/>
                          <a:latin typeface="Times New Roman" panose="02020603050405020304" pitchFamily="18" charset="0"/>
                          <a:cs typeface="Times New Roman" panose="02020603050405020304" pitchFamily="18" charset="0"/>
                        </a:rPr>
                        <a:t>Bình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nén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là</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bình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tích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trữ</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không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được</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nén</a:t>
                      </a:r>
                      <a:r>
                        <a:rPr lang="en-US" sz="1875" dirty="0">
                          <a:solidFill>
                            <a:schemeClr val="tx1"/>
                          </a:solidFill>
                          <a:effectLst/>
                          <a:latin typeface="Times New Roman" panose="02020603050405020304" pitchFamily="18" charset="0"/>
                          <a:cs typeface="Times New Roman" panose="02020603050405020304" pitchFamily="18" charset="0"/>
                        </a:rPr>
                        <a:t> ở </a:t>
                      </a:r>
                      <a:r>
                        <a:rPr lang="en-US" sz="1875" dirty="0" err="1">
                          <a:solidFill>
                            <a:schemeClr val="tx1"/>
                          </a:solidFill>
                          <a:effectLst/>
                          <a:latin typeface="Times New Roman" panose="02020603050405020304" pitchFamily="18" charset="0"/>
                          <a:cs typeface="Times New Roman" panose="02020603050405020304" pitchFamily="18" charset="0"/>
                        </a:rPr>
                        <a:t>một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áp</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suất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nhất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định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Tại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sao</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thợ</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lặn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cần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sử</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dụng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bình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nén</a:t>
                      </a:r>
                      <a:r>
                        <a:rPr lang="en-US" sz="1875" dirty="0">
                          <a:solidFill>
                            <a:schemeClr val="tx1"/>
                          </a:solidFill>
                          <a:effectLst/>
                          <a:latin typeface="Times New Roman" panose="02020603050405020304" pitchFamily="18" charset="0"/>
                          <a:cs typeface="Times New Roman" panose="02020603050405020304" pitchFamily="18" charset="0"/>
                        </a:rPr>
                        <a:t>?</a:t>
                      </a:r>
                      <a:endParaRPr lang="vi-VN"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F9FD"/>
                    </a:solidFill>
                  </a:tcPr>
                </a:tc>
                <a:tc>
                  <a:txBody>
                    <a:bodyPr/>
                    <a:lstStyle/>
                    <a:p>
                      <a:pPr marL="0" marR="0">
                        <a:lnSpc>
                          <a:spcPct val="150000"/>
                        </a:lnSpc>
                        <a:spcBef>
                          <a:spcPts val="0"/>
                        </a:spcBef>
                        <a:spcAft>
                          <a:spcPts val="0"/>
                        </a:spcAft>
                      </a:pPr>
                      <a:r>
                        <a:rPr lang="en-US" sz="1875" dirty="0">
                          <a:solidFill>
                            <a:schemeClr val="tx1"/>
                          </a:solidFill>
                          <a:effectLst/>
                          <a:latin typeface="Times New Roman" panose="02020603050405020304" pitchFamily="18" charset="0"/>
                          <a:cs typeface="Times New Roman" panose="02020603050405020304" pitchFamily="18" charset="0"/>
                        </a:rPr>
                        <a:t> </a:t>
                      </a:r>
                      <a:endParaRPr lang="vi-VN"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F"/>
                    </a:solidFill>
                  </a:tcPr>
                </a:tc>
                <a:extLst>
                  <a:ext uri="{0D108BD9-81ED-4DB2-BD59-A6C34878D82A}">
                    <a16:rowId xmlns:a16="http://schemas.microsoft.com/office/drawing/2014/main" val="10003"/>
                  </a:ext>
                </a:extLst>
              </a:tr>
            </a:tbl>
          </a:graphicData>
        </a:graphic>
      </p:graphicFrame>
      <p:sp>
        <p:nvSpPr>
          <p:cNvPr id="3" name="TextBox 4"/>
          <p:cNvSpPr txBox="1"/>
          <p:nvPr/>
        </p:nvSpPr>
        <p:spPr>
          <a:xfrm>
            <a:off x="4115087" y="2209822"/>
            <a:ext cx="5091143" cy="669290"/>
          </a:xfrm>
          <a:prstGeom prst="rect">
            <a:avLst/>
          </a:prstGeom>
          <a:noFill/>
        </p:spPr>
        <p:txBody>
          <a:bodyPr wrap="square" rtlCol="0">
            <a:spAutoFit/>
          </a:bodyPr>
          <a:lstStyle/>
          <a:p>
            <a:r>
              <a:rPr lang="en-US" sz="1875" dirty="0" err="1">
                <a:solidFill>
                  <a:schemeClr val="tx1"/>
                </a:solidFill>
                <a:effectLst/>
                <a:latin typeface="Times New Roman" panose="02020603050405020304" pitchFamily="18" charset="0"/>
                <a:cs typeface="Times New Roman" panose="02020603050405020304" pitchFamily="18" charset="0"/>
              </a:rPr>
              <a:t>Không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vì</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cơ</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thể</a:t>
            </a:r>
            <a:r>
              <a:rPr lang="en-US" sz="1875" dirty="0">
                <a:solidFill>
                  <a:schemeClr val="tx1"/>
                </a:solidFill>
                <a:effectLst/>
                <a:latin typeface="Times New Roman" panose="02020603050405020304" pitchFamily="18" charset="0"/>
                <a:cs typeface="Times New Roman" panose="02020603050405020304" pitchFamily="18" charset="0"/>
              </a:rPr>
              <a:t> con </a:t>
            </a:r>
            <a:r>
              <a:rPr lang="en-US" sz="1875" dirty="0" err="1">
                <a:solidFill>
                  <a:schemeClr val="tx1"/>
                </a:solidFill>
                <a:effectLst/>
                <a:latin typeface="Times New Roman" panose="02020603050405020304" pitchFamily="18" charset="0"/>
                <a:cs typeface="Times New Roman" panose="02020603050405020304" pitchFamily="18" charset="0"/>
              </a:rPr>
              <a:t>người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cần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có</a:t>
            </a:r>
            <a:r>
              <a:rPr lang="en-US" sz="1875" dirty="0">
                <a:solidFill>
                  <a:schemeClr val="tx1"/>
                </a:solidFill>
                <a:effectLst/>
                <a:latin typeface="Times New Roman" panose="02020603050405020304" pitchFamily="18" charset="0"/>
                <a:cs typeface="Times New Roman" panose="02020603050405020304" pitchFamily="18" charset="0"/>
              </a:rPr>
              <a:t> oxygen </a:t>
            </a:r>
            <a:r>
              <a:rPr lang="en-US" sz="1875" dirty="0" err="1">
                <a:solidFill>
                  <a:schemeClr val="tx1"/>
                </a:solidFill>
                <a:effectLst/>
                <a:latin typeface="Times New Roman" panose="02020603050405020304" pitchFamily="18" charset="0"/>
                <a:cs typeface="Times New Roman" panose="02020603050405020304" pitchFamily="18" charset="0"/>
              </a:rPr>
              <a:t>để</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duy</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trì</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mọi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hoạt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động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của</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tế</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bào</a:t>
            </a:r>
            <a:r>
              <a:rPr lang="en-US" sz="1875" dirty="0">
                <a:solidFill>
                  <a:schemeClr val="tx1"/>
                </a:solidFill>
                <a:effectLst/>
                <a:latin typeface="Times New Roman" panose="02020603050405020304" pitchFamily="18" charset="0"/>
                <a:cs typeface="Times New Roman" panose="02020603050405020304" pitchFamily="18" charset="0"/>
              </a:rPr>
              <a:t>.</a:t>
            </a:r>
            <a:endParaRPr lang="en-US" sz="1875" dirty="0"/>
          </a:p>
        </p:txBody>
      </p:sp>
      <p:sp>
        <p:nvSpPr>
          <p:cNvPr id="6" name="TextBox 5"/>
          <p:cNvSpPr txBox="1"/>
          <p:nvPr/>
        </p:nvSpPr>
        <p:spPr>
          <a:xfrm>
            <a:off x="4072436" y="2949861"/>
            <a:ext cx="5147764" cy="958850"/>
          </a:xfrm>
          <a:prstGeom prst="rect">
            <a:avLst/>
          </a:prstGeom>
          <a:noFill/>
        </p:spPr>
        <p:txBody>
          <a:bodyPr wrap="square" rtlCol="0">
            <a:spAutoFit/>
          </a:bodyPr>
          <a:lstStyle/>
          <a:p>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 oxygen </a:t>
            </a:r>
            <a:r>
              <a:rPr lang="en-US" sz="1875" dirty="0" err="1">
                <a:solidFill>
                  <a:schemeClr val="tx1"/>
                </a:solidFill>
                <a:effectLst/>
                <a:latin typeface="Times New Roman" panose="02020603050405020304" pitchFamily="18" charset="0"/>
                <a:cs typeface="Times New Roman" panose="02020603050405020304" pitchFamily="18" charset="0"/>
              </a:rPr>
              <a:t>hỗ</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trợ</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các</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bệnh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nhân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mắc</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triệu</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chứng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suy</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hô</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hấp</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ngạt</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thở</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bệnh</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tim</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và</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chứng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rối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loạn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thở</a:t>
            </a:r>
            <a:endParaRPr lang="en-US" sz="1875" dirty="0"/>
          </a:p>
        </p:txBody>
      </p:sp>
      <p:sp>
        <p:nvSpPr>
          <p:cNvPr id="7" name="TextBox 6"/>
          <p:cNvSpPr txBox="1"/>
          <p:nvPr/>
        </p:nvSpPr>
        <p:spPr>
          <a:xfrm>
            <a:off x="4038781" y="3799944"/>
            <a:ext cx="5016175" cy="877570"/>
          </a:xfrm>
          <a:prstGeom prst="rect">
            <a:avLst/>
          </a:prstGeom>
          <a:noFill/>
        </p:spPr>
        <p:txBody>
          <a:bodyPr wrap="square" rtlCol="0">
            <a:spAutoFit/>
          </a:bodyPr>
          <a:lstStyle/>
          <a:p>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Sử</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dụng</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khi</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bị</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ngộ</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độc</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khí</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carbon monoxide,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gây</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mê</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bệnh</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nhân</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để</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phẫu</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thuật</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a:t>
            </a:r>
          </a:p>
          <a:p>
            <a:endParaRPr lang="en-US" sz="1350" dirty="0"/>
          </a:p>
        </p:txBody>
      </p:sp>
      <p:sp>
        <p:nvSpPr>
          <p:cNvPr id="8" name="TextBox 7"/>
          <p:cNvSpPr txBox="1"/>
          <p:nvPr/>
        </p:nvSpPr>
        <p:spPr>
          <a:xfrm>
            <a:off x="4114981" y="4495996"/>
            <a:ext cx="4959350" cy="380365"/>
          </a:xfrm>
          <a:prstGeom prst="rect">
            <a:avLst/>
          </a:prstGeom>
          <a:noFill/>
        </p:spPr>
        <p:txBody>
          <a:bodyPr wrap="none" rtlCol="0">
            <a:spAutoFit/>
          </a:bodyPr>
          <a:lstStyle/>
          <a:p>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Điều</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trị</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bệnh</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nhân</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Covid – 19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triệu</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chứng</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r>
              <a:rPr lang="en-US" sz="1875" dirty="0" err="1">
                <a:solidFill>
                  <a:schemeClr val="tx1"/>
                </a:solidFill>
                <a:effectLst/>
                <a:latin typeface="Times New Roman" panose="02020603050405020304" pitchFamily="18" charset="0"/>
                <a:ea typeface="Calibri" panose="020F0502020204030204" charset="0"/>
                <a:cs typeface="Times New Roman" panose="02020603050405020304" pitchFamily="18" charset="0"/>
              </a:rPr>
              <a:t>nặng</a:t>
            </a:r>
            <a:r>
              <a:rPr lang="en-US" sz="1875"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a:t>
            </a:r>
            <a:endParaRPr lang="en-US" sz="1875" dirty="0"/>
          </a:p>
        </p:txBody>
      </p:sp>
      <p:sp>
        <p:nvSpPr>
          <p:cNvPr id="9" name="TextBox 8"/>
          <p:cNvSpPr txBox="1"/>
          <p:nvPr/>
        </p:nvSpPr>
        <p:spPr>
          <a:xfrm>
            <a:off x="4157345" y="5486400"/>
            <a:ext cx="4874895" cy="958215"/>
          </a:xfrm>
          <a:prstGeom prst="rect">
            <a:avLst/>
          </a:prstGeom>
          <a:noFill/>
        </p:spPr>
        <p:txBody>
          <a:bodyPr wrap="square" rtlCol="0">
            <a:spAutoFit/>
          </a:bodyPr>
          <a:lstStyle/>
          <a:p>
            <a:pPr marL="0" marR="0" indent="342265">
              <a:lnSpc>
                <a:spcPct val="150000"/>
              </a:lnSpc>
              <a:spcBef>
                <a:spcPts val="0"/>
              </a:spcBef>
              <a:spcAft>
                <a:spcPts val="0"/>
              </a:spcAft>
            </a:pPr>
            <a:r>
              <a:rPr lang="en-US" sz="1875" dirty="0" err="1">
                <a:solidFill>
                  <a:schemeClr val="tx1"/>
                </a:solidFill>
                <a:effectLst/>
                <a:latin typeface="Times New Roman" panose="02020603050405020304" pitchFamily="18" charset="0"/>
                <a:cs typeface="Times New Roman" panose="02020603050405020304" pitchFamily="18" charset="0"/>
              </a:rPr>
              <a:t>Để</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cung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cấp</a:t>
            </a:r>
            <a:r>
              <a:rPr lang="en-US" sz="1875" dirty="0">
                <a:solidFill>
                  <a:schemeClr val="tx1"/>
                </a:solidFill>
                <a:effectLst/>
                <a:latin typeface="Times New Roman" panose="02020603050405020304" pitchFamily="18" charset="0"/>
                <a:cs typeface="Times New Roman" panose="02020603050405020304" pitchFamily="18" charset="0"/>
              </a:rPr>
              <a:t> oxygen </a:t>
            </a:r>
            <a:r>
              <a:rPr lang="en-US" sz="1875" dirty="0" err="1">
                <a:solidFill>
                  <a:schemeClr val="tx1"/>
                </a:solidFill>
                <a:effectLst/>
                <a:latin typeface="Times New Roman" panose="02020603050405020304" pitchFamily="18" charset="0"/>
                <a:cs typeface="Times New Roman" panose="02020603050405020304" pitchFamily="18" charset="0"/>
              </a:rPr>
              <a:t>cho</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thợ</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lặn</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hô</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hấp</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trong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môi</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trường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thiếu</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không</a:t>
            </a:r>
            <a:r>
              <a:rPr lang="en-US" sz="1875" dirty="0">
                <a:solidFill>
                  <a:schemeClr val="tx1"/>
                </a:solidFill>
                <a:effectLst/>
                <a:latin typeface="Times New Roman" panose="02020603050405020304" pitchFamily="18" charset="0"/>
                <a:cs typeface="Times New Roman" panose="02020603050405020304" pitchFamily="18" charset="0"/>
              </a:rPr>
              <a:t> </a:t>
            </a:r>
            <a:r>
              <a:rPr lang="en-US" sz="1875" dirty="0" err="1">
                <a:solidFill>
                  <a:schemeClr val="tx1"/>
                </a:solidFill>
                <a:effectLst/>
                <a:latin typeface="Times New Roman" panose="02020603050405020304" pitchFamily="18" charset="0"/>
                <a:cs typeface="Times New Roman" panose="02020603050405020304" pitchFamily="18" charset="0"/>
              </a:rPr>
              <a:t>khí</a:t>
            </a:r>
            <a:r>
              <a:rPr lang="en-US" sz="1875" dirty="0">
                <a:solidFill>
                  <a:schemeClr val="tx1"/>
                </a:solidFill>
                <a:effectLst/>
                <a:latin typeface="Times New Roman" panose="02020603050405020304" pitchFamily="18" charset="0"/>
                <a:cs typeface="Times New Roman" panose="02020603050405020304" pitchFamily="18" charset="0"/>
              </a:rPr>
              <a:t>.</a:t>
            </a:r>
            <a:endParaRPr lang="en-US" sz="187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1532</Words>
  <Application>Microsoft Office PowerPoint</Application>
  <PresentationFormat>On-screen Show (4:3)</PresentationFormat>
  <Paragraphs>120</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#9Slide03 Cabin Condensed Bold</vt:lpstr>
      <vt:lpstr>#9Slide03 Swiss Condensed Bold</vt:lpstr>
      <vt:lpstr>Arial</vt:lpstr>
      <vt:lpstr>Calibri</vt:lpstr>
      <vt:lpstr>Lucida Sans Unicode</vt:lpstr>
      <vt:lpstr>Segoe UI</vt:lpstr>
      <vt:lpstr>Times New Roman</vt:lpstr>
      <vt:lpstr>Verdana</vt:lpstr>
      <vt:lpstr>Wingdings 2</vt:lpstr>
      <vt:lpstr>Wingdings 3</vt:lpstr>
      <vt:lpstr>Concourse</vt:lpstr>
      <vt:lpstr>KHOA HỌC TỰ NHIÊN 6</vt:lpstr>
      <vt:lpstr>PowerPoint Presentation</vt:lpstr>
      <vt:lpstr>PowerPoint Presentation</vt:lpstr>
      <vt:lpstr>Oxygen có ở đâu?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BUỔI HỌC KẾT THÚC            CHÀO TẠM BIỆT CHÚC CÁC BẠN HOÀN THÀNH TỐT BÀI TẬP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AN</dc:creator>
  <cp:lastModifiedBy>Home</cp:lastModifiedBy>
  <cp:revision>206</cp:revision>
  <dcterms:created xsi:type="dcterms:W3CDTF">2021-01-04T19:04:00Z</dcterms:created>
  <dcterms:modified xsi:type="dcterms:W3CDTF">2022-08-02T03:26:50Z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5734B47E5DA043698B844AFE72412BCB</vt:lpwstr>
  </property>
</Properties>
</file>