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50" r:id="rId3"/>
    <p:sldId id="309" r:id="rId4"/>
    <p:sldId id="308" r:id="rId5"/>
    <p:sldId id="337" r:id="rId6"/>
    <p:sldId id="259" r:id="rId7"/>
    <p:sldId id="321" r:id="rId8"/>
    <p:sldId id="322" r:id="rId9"/>
    <p:sldId id="323" r:id="rId10"/>
    <p:sldId id="324" r:id="rId11"/>
    <p:sldId id="343" r:id="rId12"/>
    <p:sldId id="344" r:id="rId13"/>
    <p:sldId id="326" r:id="rId14"/>
    <p:sldId id="345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8" r:id="rId23"/>
    <p:sldId id="346" r:id="rId24"/>
    <p:sldId id="336" r:id="rId25"/>
    <p:sldId id="334" r:id="rId26"/>
    <p:sldId id="340" r:id="rId27"/>
    <p:sldId id="342" r:id="rId28"/>
    <p:sldId id="34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0000FF"/>
    <a:srgbClr val="66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F9FCD8-1CF3-4694-9F49-C542C0E0C404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72BAD7-BFD2-4E58-8EDD-0C76A7814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4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07E8-6F6E-498F-9175-E60065EE0813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372-4701-420F-9E98-75F8A8890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9D4-B464-45BD-8064-C3B846133C45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3EF5-636B-4032-BA07-D8C105DF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12C9-F574-4257-8EE2-7604D27E2E50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C55F-C13B-4567-9E60-AA32CB83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0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5505C7C7-0312-431D-9DF7-7840225546B8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1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47069FD1-3CC8-4BEF-9506-50D58B1ACA33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95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1pPr>
            <a:lvl2pPr marL="350048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2pPr>
            <a:lvl3pPr marL="700098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50146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4pPr>
            <a:lvl5pPr marL="1400195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5pPr>
            <a:lvl6pPr marL="1750244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6pPr>
            <a:lvl7pPr marL="2100292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7pPr>
            <a:lvl8pPr marL="2450341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8pPr>
            <a:lvl9pPr marL="2800390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B7EA07AD-2694-46F5-9555-20BA3E1C4A41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18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44"/>
            </a:lvl1pPr>
            <a:lvl2pPr>
              <a:defRPr sz="1838"/>
            </a:lvl2pPr>
            <a:lvl3pPr>
              <a:defRPr sz="1531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144"/>
            </a:lvl1pPr>
            <a:lvl2pPr>
              <a:defRPr sz="1838"/>
            </a:lvl2pPr>
            <a:lvl3pPr>
              <a:defRPr sz="1531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01349F2B-238C-41A3-8F0E-636E16EEB699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9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0048" indent="0">
              <a:buNone/>
              <a:defRPr sz="1531" b="1"/>
            </a:lvl2pPr>
            <a:lvl3pPr marL="700098" indent="0">
              <a:buNone/>
              <a:defRPr sz="1378" b="1"/>
            </a:lvl3pPr>
            <a:lvl4pPr marL="1050146" indent="0">
              <a:buNone/>
              <a:defRPr sz="1225" b="1"/>
            </a:lvl4pPr>
            <a:lvl5pPr marL="1400195" indent="0">
              <a:buNone/>
              <a:defRPr sz="1225" b="1"/>
            </a:lvl5pPr>
            <a:lvl6pPr marL="1750244" indent="0">
              <a:buNone/>
              <a:defRPr sz="1225" b="1"/>
            </a:lvl6pPr>
            <a:lvl7pPr marL="2100292" indent="0">
              <a:buNone/>
              <a:defRPr sz="1225" b="1"/>
            </a:lvl7pPr>
            <a:lvl8pPr marL="2450341" indent="0">
              <a:buNone/>
              <a:defRPr sz="1225" b="1"/>
            </a:lvl8pPr>
            <a:lvl9pPr marL="2800390" indent="0">
              <a:buNone/>
              <a:defRPr sz="1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38"/>
            </a:lvl1pPr>
            <a:lvl2pPr>
              <a:defRPr sz="1531"/>
            </a:lvl2pPr>
            <a:lvl3pPr>
              <a:defRPr sz="1378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38" b="1"/>
            </a:lvl1pPr>
            <a:lvl2pPr marL="350048" indent="0">
              <a:buNone/>
              <a:defRPr sz="1531" b="1"/>
            </a:lvl2pPr>
            <a:lvl3pPr marL="700098" indent="0">
              <a:buNone/>
              <a:defRPr sz="1378" b="1"/>
            </a:lvl3pPr>
            <a:lvl4pPr marL="1050146" indent="0">
              <a:buNone/>
              <a:defRPr sz="1225" b="1"/>
            </a:lvl4pPr>
            <a:lvl5pPr marL="1400195" indent="0">
              <a:buNone/>
              <a:defRPr sz="1225" b="1"/>
            </a:lvl5pPr>
            <a:lvl6pPr marL="1750244" indent="0">
              <a:buNone/>
              <a:defRPr sz="1225" b="1"/>
            </a:lvl6pPr>
            <a:lvl7pPr marL="2100292" indent="0">
              <a:buNone/>
              <a:defRPr sz="1225" b="1"/>
            </a:lvl7pPr>
            <a:lvl8pPr marL="2450341" indent="0">
              <a:buNone/>
              <a:defRPr sz="1225" b="1"/>
            </a:lvl8pPr>
            <a:lvl9pPr marL="2800390" indent="0">
              <a:buNone/>
              <a:defRPr sz="12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38"/>
            </a:lvl1pPr>
            <a:lvl2pPr>
              <a:defRPr sz="1531"/>
            </a:lvl2pPr>
            <a:lvl3pPr>
              <a:defRPr sz="1378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F6E20249-903A-439E-A402-C8B0E5DC0AA7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85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41849C56-ADC9-439E-BBEC-462C94B384A5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45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358214A6-DD72-4626-B8B5-4383EC337924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51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5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50"/>
            </a:lvl1pPr>
            <a:lvl2pPr>
              <a:defRPr sz="2144"/>
            </a:lvl2pPr>
            <a:lvl3pPr>
              <a:defRPr sz="1838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72"/>
            </a:lvl1pPr>
            <a:lvl2pPr marL="350048" indent="0">
              <a:buNone/>
              <a:defRPr sz="918"/>
            </a:lvl2pPr>
            <a:lvl3pPr marL="700098" indent="0">
              <a:buNone/>
              <a:defRPr sz="766"/>
            </a:lvl3pPr>
            <a:lvl4pPr marL="1050146" indent="0">
              <a:buNone/>
              <a:defRPr sz="689"/>
            </a:lvl4pPr>
            <a:lvl5pPr marL="1400195" indent="0">
              <a:buNone/>
              <a:defRPr sz="689"/>
            </a:lvl5pPr>
            <a:lvl6pPr marL="1750244" indent="0">
              <a:buNone/>
              <a:defRPr sz="689"/>
            </a:lvl6pPr>
            <a:lvl7pPr marL="2100292" indent="0">
              <a:buNone/>
              <a:defRPr sz="689"/>
            </a:lvl7pPr>
            <a:lvl8pPr marL="2450341" indent="0">
              <a:buNone/>
              <a:defRPr sz="689"/>
            </a:lvl8pPr>
            <a:lvl9pPr marL="2800390" indent="0">
              <a:buNone/>
              <a:defRPr sz="6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028E870E-6DCF-4E64-8BFC-0E5B4698299F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71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1B64-0F81-4E32-9505-077712468DD2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F443-1708-488C-A52E-7EB11EA1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4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153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50"/>
            </a:lvl1pPr>
            <a:lvl2pPr marL="350048" indent="0">
              <a:buNone/>
              <a:defRPr sz="2144"/>
            </a:lvl2pPr>
            <a:lvl3pPr marL="700098" indent="0">
              <a:buNone/>
              <a:defRPr sz="1838"/>
            </a:lvl3pPr>
            <a:lvl4pPr marL="1050146" indent="0">
              <a:buNone/>
              <a:defRPr sz="1531"/>
            </a:lvl4pPr>
            <a:lvl5pPr marL="1400195" indent="0">
              <a:buNone/>
              <a:defRPr sz="1531"/>
            </a:lvl5pPr>
            <a:lvl6pPr marL="1750244" indent="0">
              <a:buNone/>
              <a:defRPr sz="1531"/>
            </a:lvl6pPr>
            <a:lvl7pPr marL="2100292" indent="0">
              <a:buNone/>
              <a:defRPr sz="1531"/>
            </a:lvl7pPr>
            <a:lvl8pPr marL="2450341" indent="0">
              <a:buNone/>
              <a:defRPr sz="1531"/>
            </a:lvl8pPr>
            <a:lvl9pPr marL="2800390" indent="0">
              <a:buNone/>
              <a:defRPr sz="1531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72"/>
            </a:lvl1pPr>
            <a:lvl2pPr marL="350048" indent="0">
              <a:buNone/>
              <a:defRPr sz="918"/>
            </a:lvl2pPr>
            <a:lvl3pPr marL="700098" indent="0">
              <a:buNone/>
              <a:defRPr sz="766"/>
            </a:lvl3pPr>
            <a:lvl4pPr marL="1050146" indent="0">
              <a:buNone/>
              <a:defRPr sz="689"/>
            </a:lvl4pPr>
            <a:lvl5pPr marL="1400195" indent="0">
              <a:buNone/>
              <a:defRPr sz="689"/>
            </a:lvl5pPr>
            <a:lvl6pPr marL="1750244" indent="0">
              <a:buNone/>
              <a:defRPr sz="689"/>
            </a:lvl6pPr>
            <a:lvl7pPr marL="2100292" indent="0">
              <a:buNone/>
              <a:defRPr sz="689"/>
            </a:lvl7pPr>
            <a:lvl8pPr marL="2450341" indent="0">
              <a:buNone/>
              <a:defRPr sz="689"/>
            </a:lvl8pPr>
            <a:lvl9pPr marL="2800390" indent="0">
              <a:buNone/>
              <a:defRPr sz="68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AA7AD12F-ED1C-4E74-9614-86A984348657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4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833D62AE-0696-4ED6-827C-03D923F96413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6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00098">
              <a:defRPr/>
            </a:pPr>
            <a:fld id="{2D31AB10-42DE-48CA-A583-3E4EEC477C07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92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B40F-6005-40D4-9B25-2DD7C39E2C3D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19EFD-FAF9-4571-B044-50C4BEFB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3759-D035-49BE-BB32-B8FF05AE789A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A75CC-7B7C-474F-BA44-97961830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5BF7-0F59-4C84-9CCF-D0A2C70D2002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4B45-88A6-4757-9EB1-7E97841B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AA74-5EBC-4A5D-88B4-49F0A95B06DE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9168-8149-4451-8838-51125BA39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4AD2-59D8-4CFC-9466-60713682D287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036-E554-49E5-AF69-80073D0B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B1BB-8779-4854-9907-801CCAB75112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6A05-48ED-40C1-A668-04638AB26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70F0-895A-4AF4-8414-CF21D9EE705B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55A-E92B-4FCB-AA39-E8CD74B38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4DDBE-8100-45A3-8A68-0F357BA1F5CF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3536B-B25F-4935-8513-0FA03D78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700098"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00098"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1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70009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1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700098">
              <a:defRPr/>
            </a:pPr>
            <a:fld id="{560CEC4E-FEA4-4C17-A629-B65D5740FC83}" type="slidenum">
              <a:rPr lang="en-US" altLang="en-US" smtClean="0"/>
              <a:pPr defTabSz="700098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2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6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5pPr>
      <a:lvl6pPr marL="350048" algn="ctr" rtl="0" fontAlgn="base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6pPr>
      <a:lvl7pPr marL="700098" algn="ctr" rtl="0" fontAlgn="base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7pPr>
      <a:lvl8pPr marL="1050146" algn="ctr" rtl="0" fontAlgn="base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8pPr>
      <a:lvl9pPr marL="1400195" algn="ctr" rtl="0" fontAlgn="base">
        <a:spcBef>
          <a:spcPct val="0"/>
        </a:spcBef>
        <a:spcAft>
          <a:spcPct val="0"/>
        </a:spcAft>
        <a:defRPr sz="3369">
          <a:solidFill>
            <a:schemeClr val="tx1"/>
          </a:solidFill>
          <a:latin typeface="Calibri" pitchFamily="34" charset="0"/>
        </a:defRPr>
      </a:lvl9pPr>
    </p:titleStyle>
    <p:bodyStyle>
      <a:lvl1pPr marL="262536" indent="-2625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568829" indent="-2187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44" kern="1200">
          <a:solidFill>
            <a:schemeClr val="tx1"/>
          </a:solidFill>
          <a:latin typeface="+mn-lt"/>
          <a:ea typeface="+mn-ea"/>
          <a:cs typeface="+mn-cs"/>
        </a:defRPr>
      </a:lvl2pPr>
      <a:lvl3pPr marL="875122" indent="-175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225171" indent="-175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75219" indent="-175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25268" indent="-175025" algn="l" defTabSz="700098" rtl="0" eaLnBrk="1" latinLnBrk="0" hangingPunct="1">
        <a:spcBef>
          <a:spcPct val="20000"/>
        </a:spcBef>
        <a:buFont typeface="Arial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275317" indent="-175025" algn="l" defTabSz="700098" rtl="0" eaLnBrk="1" latinLnBrk="0" hangingPunct="1">
        <a:spcBef>
          <a:spcPct val="20000"/>
        </a:spcBef>
        <a:buFont typeface="Arial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625366" indent="-175025" algn="l" defTabSz="700098" rtl="0" eaLnBrk="1" latinLnBrk="0" hangingPunct="1">
        <a:spcBef>
          <a:spcPct val="20000"/>
        </a:spcBef>
        <a:buFont typeface="Arial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2975414" indent="-175025" algn="l" defTabSz="700098" rtl="0" eaLnBrk="1" latinLnBrk="0" hangingPunct="1">
        <a:spcBef>
          <a:spcPct val="20000"/>
        </a:spcBef>
        <a:buFont typeface="Arial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50048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700098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50146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400195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50244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100292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50341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800390" algn="l" defTabSz="700098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09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6099526"/>
            <a:ext cx="9143999" cy="758474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0098">
              <a:defRPr/>
            </a:pPr>
            <a:r>
              <a:rPr lang="en-US" altLang="en-US" sz="4594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8992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967470"/>
            <a:ext cx="8667750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B(6) = {0; 6; 12; 18; 24; 30; 36; 42; 48…}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B(8) = {0; 8; 16; 24; 32; 40; 48;…}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BC(6, 8) = {0; 24; 48…}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BC(6, 8)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6, 8.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667750" cy="183832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644427"/>
            <a:ext cx="189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" y="611188"/>
            <a:ext cx="378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819" y="2793999"/>
            <a:ext cx="8850456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B(3) = {0; 3; 6; 9; 12; 15; 18; 21; 24; 27; 30; 33; 36; 39…}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B(4) = {0; 4; 8; 12; 16; 20; 24; 38; 32; 36; 40; 44; 48; 52…}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B(8) = {0; 8; 16; 24; 32; 40; 48;…}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BC(3, 4, 8) = {0; 24; 48;…}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BC(2, 4, 8)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2, 4, 8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2, 4, 8.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969528"/>
            <a:ext cx="8667750" cy="183832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0891" y="554187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33110"/>
            <a:ext cx="9096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3; 4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</a:p>
          <a:p>
            <a:pPr lvl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BCNN(3, 4, 8) = 24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00" y="521821"/>
            <a:ext cx="401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8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52400" y="1241425"/>
            <a:ext cx="8534400" cy="9540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1913" y="25146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BCNN(a, b).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" y="3154363"/>
            <a:ext cx="412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BCNN(3, 4) = 12.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8200" y="4876800"/>
            <a:ext cx="412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BCNN(a, 1) = a.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2400" y="38100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BCNN(a, b).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556260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BCNN(a, b, 1) = BCNN(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1" grpId="0"/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109" y="2845132"/>
            <a:ext cx="61722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B(4) = {0; 4; 8; 12; 16; 20; 24; 28; 32;…}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B(7) = {0; 7; 14; 21; 28; 35;…}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BCNN(4, 7) =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4.7=28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( 4,7 )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BCNN( 4,7 ).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164" y="1109587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351" y="20782"/>
            <a:ext cx="9297206" cy="8596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575404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6400" y="56306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7988" y="13716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819400"/>
          <a:ext cx="66294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BCNN(26,52) </a:t>
                      </a:r>
                      <a:r>
                        <a:rPr lang="en-US" sz="2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BCNN(26,2,1) </a:t>
                      </a:r>
                      <a:r>
                        <a:rPr lang="en-US" sz="2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BCNN(24,36) </a:t>
                      </a:r>
                      <a:r>
                        <a:rPr lang="en-US" sz="2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2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3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114800" y="3886200"/>
            <a:ext cx="2133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898900"/>
            <a:ext cx="2133600" cy="749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14800" y="5334000"/>
            <a:ext cx="2133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530350"/>
            <a:ext cx="8763000" cy="35394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1,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7313" y="1504950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TH4: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05013" y="150495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a) BCNN(24, 30)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005013" y="2028825"/>
            <a:ext cx="4700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BCNN(3, 7, 8)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05013" y="2551113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BCNN(12, 16, 48)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157288"/>
            <a:ext cx="2362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209800" y="3074988"/>
            <a:ext cx="125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7313" y="3597275"/>
            <a:ext cx="89042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24 = 2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.3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30 = 2.3.5  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BCNN(24, 30) = 2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.3.5 = 120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400" y="4930775"/>
            <a:ext cx="645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BCNN(3, 7, 8) = 3.7.8 = 168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7313" y="5540087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BCNN(12, 16, 48) = 48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Tìm bội chung nhỏ nhất bằng cách phân tích các số ra thừa số nguyên tố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" y="1727200"/>
            <a:ext cx="8229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BCNN(3, 7, 8) = 3.7.8 = 168 </a:t>
            </a:r>
          </a:p>
          <a:p>
            <a:pPr eaLnBrk="1" hangingPunct="1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BCNN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BCNN(12, 16, 48) = 48.</a:t>
            </a:r>
          </a:p>
          <a:p>
            <a:pPr eaLnBrk="1" hangingPunct="1"/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988" y="1295400"/>
            <a:ext cx="89423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BCNN)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989" y="1295400"/>
            <a:ext cx="57896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TH6: 1)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71284"/>
              </p:ext>
            </p:extLst>
          </p:nvPr>
        </p:nvGraphicFramePr>
        <p:xfrm>
          <a:off x="6138862" y="1044722"/>
          <a:ext cx="9525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Equation" r:id="rId3" imgW="444307" imgH="393529" progId="Equation.DSMT4">
                  <p:embed/>
                </p:oleObj>
              </mc:Choice>
              <mc:Fallback>
                <p:oleObj name="Equation" r:id="rId3" imgW="44430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2" y="1044722"/>
                        <a:ext cx="9525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1819275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2438400"/>
            <a:ext cx="39893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a/ Ta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 BCNN(12, 30) = 60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3200400"/>
            <a:ext cx="1447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>
                <a:latin typeface="Times New Roman" pitchFamily="18" charset="0"/>
                <a:cs typeface="Times New Roman" pitchFamily="18" charset="0"/>
              </a:rPr>
              <a:t>Do đó: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46238" y="3017838"/>
          <a:ext cx="20415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4" name="Equation" r:id="rId5" imgW="952087" imgH="393529" progId="Equation.DSMT4">
                  <p:embed/>
                </p:oleObj>
              </mc:Choice>
              <mc:Fallback>
                <p:oleObj name="Equation" r:id="rId5" imgW="952087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017838"/>
                        <a:ext cx="20415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4038600"/>
          <a:ext cx="20955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5" name="Equation" r:id="rId7" imgW="977476" imgH="393529" progId="Equation.DSMT4">
                  <p:embed/>
                </p:oleObj>
              </mc:Choice>
              <mc:Fallback>
                <p:oleObj name="Equation" r:id="rId7" imgW="977476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038600"/>
                        <a:ext cx="20955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21169"/>
              </p:ext>
            </p:extLst>
          </p:nvPr>
        </p:nvGraphicFramePr>
        <p:xfrm>
          <a:off x="7474744" y="1124171"/>
          <a:ext cx="1407320" cy="80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Equation" r:id="rId9" imgW="647419" imgH="393529" progId="Equation.DSMT4">
                  <p:embed/>
                </p:oleObj>
              </mc:Choice>
              <mc:Fallback>
                <p:oleObj name="Equation" r:id="rId9" imgW="647419" imgH="393529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744" y="1124171"/>
                        <a:ext cx="1407320" cy="804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92141" y="1282923"/>
            <a:ext cx="50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3363" y="2479964"/>
            <a:ext cx="394697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BCNN(2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5,8)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45081"/>
              </p:ext>
            </p:extLst>
          </p:nvPr>
        </p:nvGraphicFramePr>
        <p:xfrm>
          <a:off x="5692140" y="3163888"/>
          <a:ext cx="1851659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Equation" r:id="rId11" imgW="914400" imgH="393700" progId="Equation.DSMT4">
                  <p:embed/>
                </p:oleObj>
              </mc:Choice>
              <mc:Fallback>
                <p:oleObj name="Equation" r:id="rId11" imgW="914400" imgH="393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140" y="3163888"/>
                        <a:ext cx="1851659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57041"/>
              </p:ext>
            </p:extLst>
          </p:nvPr>
        </p:nvGraphicFramePr>
        <p:xfrm>
          <a:off x="5699067" y="4190453"/>
          <a:ext cx="1889758" cy="731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Equation" r:id="rId13" imgW="825500" imgH="393700" progId="Equation.DSMT4">
                  <p:embed/>
                </p:oleObj>
              </mc:Choice>
              <mc:Fallback>
                <p:oleObj name="Equation" r:id="rId13" imgW="825500" imgH="3937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067" y="4190453"/>
                        <a:ext cx="1889758" cy="731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224426"/>
              </p:ext>
            </p:extLst>
          </p:nvPr>
        </p:nvGraphicFramePr>
        <p:xfrm>
          <a:off x="5738812" y="5125016"/>
          <a:ext cx="1752600" cy="79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Equation" r:id="rId15" imgW="825500" imgH="393700" progId="Equation.DSMT4">
                  <p:embed/>
                </p:oleObj>
              </mc:Choice>
              <mc:Fallback>
                <p:oleObj name="Equation" r:id="rId15" imgW="825500" imgH="393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2" y="5125016"/>
                        <a:ext cx="1752600" cy="790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9"/>
          <p:cNvSpPr>
            <a:spLocks noChangeArrowheads="1"/>
          </p:cNvSpPr>
          <p:nvPr/>
        </p:nvSpPr>
        <p:spPr bwMode="auto">
          <a:xfrm>
            <a:off x="0" y="2047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46088"/>
            <a:ext cx="2190750" cy="26520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6463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49213" y="1263650"/>
            <a:ext cx="85042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B(2)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B(3).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9213" y="3098800"/>
            <a:ext cx="85042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B(2) = {0; 2; 4; 6; 8; 10; 12; 14; 16; 18; 20; 22;…}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9213" y="3771900"/>
            <a:ext cx="85042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B(3) = {0; 3; 6; 9; 12; 15; 18; 21;…}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213" y="4433888"/>
            <a:ext cx="85042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 phần tử chung của hai tập hợp này là 0; 6;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9213" y="550863"/>
            <a:ext cx="894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693" y="1158081"/>
            <a:ext cx="57015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TH6: 2)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 a/ 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455585"/>
              </p:ext>
            </p:extLst>
          </p:nvPr>
        </p:nvGraphicFramePr>
        <p:xfrm>
          <a:off x="7519987" y="976313"/>
          <a:ext cx="1143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3" imgW="533169" imgH="393529" progId="Equation.DSMT4">
                  <p:embed/>
                </p:oleObj>
              </mc:Choice>
              <mc:Fallback>
                <p:oleObj name="Equation" r:id="rId3" imgW="53316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7" y="976313"/>
                        <a:ext cx="114300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1819275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1907" y="4318491"/>
            <a:ext cx="39893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 BCNN(24, 30) = 120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3728" y="5077745"/>
            <a:ext cx="1447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169061"/>
              </p:ext>
            </p:extLst>
          </p:nvPr>
        </p:nvGraphicFramePr>
        <p:xfrm>
          <a:off x="1986965" y="4920357"/>
          <a:ext cx="61245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965" y="4920357"/>
                        <a:ext cx="612457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89224"/>
              </p:ext>
            </p:extLst>
          </p:nvPr>
        </p:nvGraphicFramePr>
        <p:xfrm>
          <a:off x="972552" y="2895594"/>
          <a:ext cx="2989847" cy="936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7" imgW="1345616" imgH="393529" progId="Equation.DSMT4">
                  <p:embed/>
                </p:oleObj>
              </mc:Choice>
              <mc:Fallback>
                <p:oleObj name="Equation" r:id="rId7" imgW="1345616" imgH="393529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552" y="2895594"/>
                        <a:ext cx="2989847" cy="936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62976" y="1041108"/>
                <a:ext cx="899828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76" y="1041108"/>
                <a:ext cx="899828" cy="793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48474" y="117633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03" y="426720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6447" y="2239560"/>
            <a:ext cx="33644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BCNN(6, 8) </a:t>
            </a:r>
            <a:r>
              <a:rPr lang="en-US" sz="2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203" y="2266302"/>
            <a:ext cx="442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Box 4"/>
          <p:cNvSpPr txBox="1">
            <a:spLocks noChangeArrowheads="1"/>
          </p:cNvSpPr>
          <p:nvPr/>
        </p:nvSpPr>
        <p:spPr bwMode="auto">
          <a:xfrm>
            <a:off x="2819400" y="14288"/>
            <a:ext cx="4167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3091" y="286039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1sgk/43: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92300" y="635000"/>
            <a:ext cx="186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a) BC(6, 14)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4400" y="660400"/>
            <a:ext cx="335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b) BC(6, 20, 30)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82550" y="101600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c) BCNN(1,6)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7000" y="1028700"/>
            <a:ext cx="341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BCNN(10, 1, 12)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1713" y="1028700"/>
            <a:ext cx="341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e) BCNN(5, 14)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11550" y="1465263"/>
            <a:ext cx="105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7036" y="18288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11036" y="18415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B(6) = {0;6;12;18;24;30;36;42;48;57;60;66;72;78;84… }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50800" y="4754563"/>
            <a:ext cx="621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BC(6,20,30) = B(60) = {0; 120; 180; …}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50800" y="3200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98600" y="2352675"/>
            <a:ext cx="657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B(14) = {0;14;28;42;56;70;84…}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98600" y="2878138"/>
            <a:ext cx="5740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BC(6,14) = {0; 42; 84; …}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-50800" y="4338638"/>
            <a:ext cx="497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BCNN(6,20,30) =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.3.5 = 60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295400" y="32385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 =2.3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=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.5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30= 2.3.5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-76200" y="5216525"/>
            <a:ext cx="247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BCNN(1,6) = 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6" grpId="0"/>
      <p:bldP spid="37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133600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BCNN(10, 1, 12) = BC(10, 12)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595265"/>
            <a:ext cx="2601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 = 2.5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 =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4855" y="3644665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BCNN(10,1,12) =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.3.5 = 60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250" y="439310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5033168"/>
            <a:ext cx="746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BCNN(5,14) = 70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5452" y="100807"/>
            <a:ext cx="2830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592" y="1732675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71580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d) BCNN(10, 1, 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102875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e) BCNN(5, 14)</a:t>
            </a:r>
          </a:p>
        </p:txBody>
      </p:sp>
    </p:spTree>
    <p:extLst>
      <p:ext uri="{BB962C8B-B14F-4D97-AF65-F5344CB8AC3E}">
        <p14:creationId xmlns:p14="http://schemas.microsoft.com/office/powerpoint/2010/main" val="27580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590800" y="601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19177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952500" y="830263"/>
            <a:ext cx="7772400" cy="584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2: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ƯCLN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BCNN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2000" name="Group 16"/>
          <p:cNvGraphicFramePr>
            <a:graphicFrameLocks noGrp="1"/>
          </p:cNvGraphicFramePr>
          <p:nvPr/>
        </p:nvGraphicFramePr>
        <p:xfrm>
          <a:off x="609600" y="1778000"/>
          <a:ext cx="8077200" cy="4622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ƯCLN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BCNN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chung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486400" y="4038600"/>
            <a:ext cx="2362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chung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riêng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2209800" y="5486400"/>
            <a:ext cx="1295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VNI Helve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5410200" y="5486400"/>
            <a:ext cx="1828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lớn nhất</a:t>
            </a: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4648200" y="4038600"/>
            <a:ext cx="0" cy="1981200"/>
            <a:chOff x="2928" y="2304"/>
            <a:chExt cx="0" cy="1248"/>
          </a:xfrm>
        </p:grpSpPr>
        <p:sp>
          <p:nvSpPr>
            <p:cNvPr id="21529" name="Line 33"/>
            <p:cNvSpPr>
              <a:spLocks noChangeShapeType="1"/>
            </p:cNvSpPr>
            <p:nvPr/>
          </p:nvSpPr>
          <p:spPr bwMode="auto">
            <a:xfrm>
              <a:off x="2928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34"/>
            <p:cNvSpPr>
              <a:spLocks noChangeShapeType="1"/>
            </p:cNvSpPr>
            <p:nvPr/>
          </p:nvSpPr>
          <p:spPr bwMode="auto">
            <a:xfrm>
              <a:off x="2928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533400" y="2667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</a:rPr>
              <a:t> 1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514350" y="3429000"/>
            <a:ext cx="634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</a:rPr>
              <a:t> 2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</a:rPr>
              <a:t>tố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533400" y="45402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2060"/>
                </a:solidFill>
                <a:latin typeface="Times New Roman" pitchFamily="18" charset="0"/>
              </a:rPr>
              <a:t>Bước 3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: Lập tích các thừa số đã chọn, mỗi thừa số lấy với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số mũ</a:t>
            </a:r>
          </a:p>
        </p:txBody>
      </p:sp>
      <p:sp>
        <p:nvSpPr>
          <p:cNvPr id="21528" name="TextBox 4"/>
          <p:cNvSpPr txBox="1">
            <a:spLocks noChangeArrowheads="1"/>
          </p:cNvSpPr>
          <p:nvPr/>
        </p:nvSpPr>
        <p:spPr bwMode="auto">
          <a:xfrm>
            <a:off x="2819400" y="74613"/>
            <a:ext cx="4167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 animBg="1"/>
      <p:bldP spid="42012" grpId="0" animBg="1"/>
      <p:bldP spid="42013" grpId="0" animBg="1"/>
      <p:bldP spid="42014" grpId="0" animBg="1"/>
      <p:bldP spid="42019" grpId="0"/>
      <p:bldP spid="42020" grpId="0"/>
      <p:bldP spid="420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667000" y="611188"/>
            <a:ext cx="261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800" y="990600"/>
            <a:ext cx="89408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5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5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/44: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sen.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hay 7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30588" y="2236788"/>
            <a:ext cx="109061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5100" y="2714625"/>
            <a:ext cx="87915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3, 5 , 7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700" y="3584575"/>
            <a:ext cx="5295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BCNN(3, 5, 7) = 3.5.7 = 105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6700" y="4343400"/>
            <a:ext cx="7962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BC(3, 5, 7) = B(105) = {0; 105; 210; 315; …}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66700" y="5029200"/>
            <a:ext cx="4838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chị Hòa có 210 bông sen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357" y="84435"/>
            <a:ext cx="5109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LỊCH CAN CHI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133600"/>
            <a:ext cx="874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Ngườ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can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 chi (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….)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8425" y="1033463"/>
            <a:ext cx="104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3825" y="1608138"/>
            <a:ext cx="104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185" y="2986772"/>
            <a:ext cx="8740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- Cứ 10 năm Giáp được lặp lại. Cứ 12 năm, Tý được lặp lại.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60600" y="5508625"/>
            <a:ext cx="54610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9865" y="41910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789" y="3551289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BCNN(10,12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60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38734" y="589746"/>
            <a:ext cx="11817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 animBg="1"/>
      <p:bldP spid="20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5" descr="JER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8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0265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68413" y="1954213"/>
            <a:ext cx="6386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54125" y="2995613"/>
            <a:ext cx="6400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BC, BCNN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3550" y="838200"/>
            <a:ext cx="3281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305800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  (SBT- tr35, 36)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HCN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cm,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16cm;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i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endParaRPr lang="en-US" sz="66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WordArt 12"/>
          <p:cNvSpPr>
            <a:spLocks noChangeArrowheads="1" noChangeShapeType="1" noTextEdit="1"/>
          </p:cNvSpPr>
          <p:nvPr/>
        </p:nvSpPr>
        <p:spPr bwMode="auto">
          <a:xfrm>
            <a:off x="215901" y="3799880"/>
            <a:ext cx="8610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BỘI CHUNG. BỘI CHUNG NHỎ NHẤT</a:t>
            </a:r>
          </a:p>
        </p:txBody>
      </p:sp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993" y="754659"/>
            <a:ext cx="88523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CHỦ ĐỀ 5:ƯỚC CHUNG,BỘI CHUNG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cs typeface="Arial" panose="020B0604020202020204" pitchFamily="34" charset="0"/>
              </a:rPr>
            </a:br>
            <a:r>
              <a:rPr lang="en-US" sz="6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7313" y="1074738"/>
            <a:ext cx="4827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2841" y="5150771"/>
            <a:ext cx="5410200" cy="830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660400"/>
            <a:ext cx="3876675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3813" y="2514600"/>
            <a:ext cx="9199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81100" y="3635375"/>
            <a:ext cx="7696200" cy="1579563"/>
            <a:chOff x="838200" y="4198034"/>
            <a:chExt cx="7696200" cy="1579960"/>
          </a:xfrm>
        </p:grpSpPr>
        <p:grpSp>
          <p:nvGrpSpPr>
            <p:cNvPr id="5133" name="Group 5"/>
            <p:cNvGrpSpPr>
              <a:grpSpLocks/>
            </p:cNvGrpSpPr>
            <p:nvPr/>
          </p:nvGrpSpPr>
          <p:grpSpPr bwMode="auto">
            <a:xfrm>
              <a:off x="2654300" y="4407763"/>
              <a:ext cx="5880100" cy="963474"/>
              <a:chOff x="2654300" y="4407763"/>
              <a:chExt cx="5880100" cy="963474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2667000" y="4494972"/>
                <a:ext cx="5867400" cy="7621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654300" y="5182532"/>
                <a:ext cx="5867400" cy="76219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667000" y="4458450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05200" y="4433043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67200" y="4420340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029200" y="4420340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791200" y="4420340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477000" y="4407637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205663" y="4420340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924800" y="4407637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67000" y="5131719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962400" y="5144422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029200" y="5106312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72200" y="5106312"/>
                <a:ext cx="0" cy="2270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43763" y="5069791"/>
                <a:ext cx="0" cy="227069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4" name="TextBox 3"/>
            <p:cNvSpPr txBox="1">
              <a:spLocks noChangeArrowheads="1"/>
            </p:cNvSpPr>
            <p:nvPr/>
          </p:nvSpPr>
          <p:spPr bwMode="auto">
            <a:xfrm>
              <a:off x="838200" y="4198034"/>
              <a:ext cx="205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TextBox 3"/>
            <p:cNvSpPr txBox="1">
              <a:spLocks noChangeArrowheads="1"/>
            </p:cNvSpPr>
            <p:nvPr/>
          </p:nvSpPr>
          <p:spPr bwMode="auto">
            <a:xfrm>
              <a:off x="1066800" y="4858434"/>
              <a:ext cx="205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6" name="TextBox 3"/>
            <p:cNvSpPr txBox="1">
              <a:spLocks noChangeArrowheads="1"/>
            </p:cNvSpPr>
            <p:nvPr/>
          </p:nvSpPr>
          <p:spPr bwMode="auto">
            <a:xfrm>
              <a:off x="3761580" y="5108494"/>
              <a:ext cx="477838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5137" name="TextBox 3"/>
            <p:cNvSpPr txBox="1">
              <a:spLocks noChangeArrowheads="1"/>
            </p:cNvSpPr>
            <p:nvPr/>
          </p:nvSpPr>
          <p:spPr bwMode="auto">
            <a:xfrm>
              <a:off x="4790280" y="5131663"/>
              <a:ext cx="7977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>
              <a:off x="5905500" y="5106263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5139" name="TextBox 3"/>
            <p:cNvSpPr txBox="1">
              <a:spLocks noChangeArrowheads="1"/>
            </p:cNvSpPr>
            <p:nvPr/>
          </p:nvSpPr>
          <p:spPr bwMode="auto">
            <a:xfrm>
              <a:off x="7007621" y="5055463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5140" name="TextBox 3"/>
            <p:cNvSpPr txBox="1">
              <a:spLocks noChangeArrowheads="1"/>
            </p:cNvSpPr>
            <p:nvPr/>
          </p:nvSpPr>
          <p:spPr bwMode="auto">
            <a:xfrm>
              <a:off x="6936581" y="4467829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5141" name="TextBox 3"/>
            <p:cNvSpPr txBox="1">
              <a:spLocks noChangeArrowheads="1"/>
            </p:cNvSpPr>
            <p:nvPr/>
          </p:nvSpPr>
          <p:spPr bwMode="auto">
            <a:xfrm>
              <a:off x="7685881" y="4417029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5142" name="TextBox 3"/>
            <p:cNvSpPr txBox="1">
              <a:spLocks noChangeArrowheads="1"/>
            </p:cNvSpPr>
            <p:nvPr/>
          </p:nvSpPr>
          <p:spPr bwMode="auto">
            <a:xfrm>
              <a:off x="3348829" y="4449297"/>
              <a:ext cx="4778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143" name="TextBox 3"/>
            <p:cNvSpPr txBox="1">
              <a:spLocks noChangeArrowheads="1"/>
            </p:cNvSpPr>
            <p:nvPr/>
          </p:nvSpPr>
          <p:spPr bwMode="auto">
            <a:xfrm>
              <a:off x="4056062" y="4407763"/>
              <a:ext cx="4778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5144" name="TextBox 3"/>
            <p:cNvSpPr txBox="1">
              <a:spLocks noChangeArrowheads="1"/>
            </p:cNvSpPr>
            <p:nvPr/>
          </p:nvSpPr>
          <p:spPr bwMode="auto">
            <a:xfrm>
              <a:off x="4764880" y="4412566"/>
              <a:ext cx="7977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5145" name="TextBox 3"/>
            <p:cNvSpPr txBox="1">
              <a:spLocks noChangeArrowheads="1"/>
            </p:cNvSpPr>
            <p:nvPr/>
          </p:nvSpPr>
          <p:spPr bwMode="auto">
            <a:xfrm>
              <a:off x="5506640" y="4428739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5146" name="TextBox 3"/>
            <p:cNvSpPr txBox="1">
              <a:spLocks noChangeArrowheads="1"/>
            </p:cNvSpPr>
            <p:nvPr/>
          </p:nvSpPr>
          <p:spPr bwMode="auto">
            <a:xfrm>
              <a:off x="6250781" y="4458563"/>
              <a:ext cx="797719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119688" y="3857625"/>
            <a:ext cx="533400" cy="1338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319963" y="3714750"/>
            <a:ext cx="533400" cy="1338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131762" y="6207124"/>
            <a:ext cx="6688138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12, 24, …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" grpId="0"/>
      <p:bldP spid="16" grpId="0" animBg="1"/>
      <p:bldP spid="16" grpId="1" animBg="1"/>
      <p:bldP spid="18" grpId="0"/>
      <p:bldP spid="8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Bội chung</a:t>
            </a:r>
          </a:p>
        </p:txBody>
      </p:sp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213" y="1219200"/>
            <a:ext cx="850423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B(2) = {0; 2; 4; 6; 8; 10; 12; 14; 16; 18; 20; 22;…}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213" y="1893888"/>
            <a:ext cx="85042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B(3) = {0; 3; 6; 9; 12; 15; 18; 21;…}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9213" y="2554288"/>
            <a:ext cx="850423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0; 6; 12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52400" y="3217863"/>
            <a:ext cx="850423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nói, các số 0; 6; 12 là các bội chung của 2 và 3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90538" y="4876800"/>
            <a:ext cx="7620000" cy="12001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57200" y="3840163"/>
            <a:ext cx="6091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BC(2, 3) = {0; 6; 12; …}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Bội chung</a:t>
            </a: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3500" y="1109663"/>
            <a:ext cx="8928100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Một số được gọi là bội chung của hai hay nhiều số nếu nó là bội của tất cả các số đó.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3500" y="2209800"/>
            <a:ext cx="915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- Kí hiệu tập hợp các bội chung của a và b là BC(a, b)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2733675"/>
            <a:ext cx="9156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- Kí hiệu tập hợp các bội chung của a, b và c là BC(a, b,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3500" y="1109663"/>
            <a:ext cx="8928100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8600" y="2460625"/>
            <a:ext cx="626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0"/>
          <a:ext cx="75438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9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Khẳng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7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a) 20     BC(4, 10)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b) 36     BC(14, 18)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73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c) 72     BC(12, 18, 36)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71600" y="38862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20800" y="47244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6" imgW="126725" imgH="126725" progId="Equation.DSMT4">
                  <p:embed/>
                </p:oleObj>
              </mc:Choice>
              <mc:Fallback>
                <p:oleObj name="Equation" r:id="rId6" imgW="126725" imgH="12672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724400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46200" y="54864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7" imgW="126725" imgH="126725" progId="Equation.DSMT4">
                  <p:embed/>
                </p:oleObj>
              </mc:Choice>
              <mc:Fallback>
                <p:oleObj name="Equation" r:id="rId7" imgW="126725" imgH="1267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5486400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486400" y="3886200"/>
            <a:ext cx="62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858000" y="4648200"/>
            <a:ext cx="62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486400" y="5486400"/>
            <a:ext cx="62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213" y="1828800"/>
            <a:ext cx="9047162" cy="954088"/>
          </a:xfrm>
          <a:prstGeom prst="rect">
            <a:avLst/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B(b).</a:t>
            </a:r>
          </a:p>
          <a:p>
            <a:pPr eaLnBrk="1" hangingPunct="1"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B(b).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9213" y="1219200"/>
            <a:ext cx="715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9213" y="550863"/>
            <a:ext cx="458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Bội chung</a:t>
            </a:r>
          </a:p>
        </p:txBody>
      </p:sp>
      <p:pic>
        <p:nvPicPr>
          <p:cNvPr id="1024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400" y="26988"/>
            <a:ext cx="9070975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13:  BỘI CHUNG. BỘI CHUNG NHỎ NHẤT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2725" y="1074738"/>
            <a:ext cx="8943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TH2: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B(3), B(4), B(8)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3;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86200" y="36576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1913" y="4181475"/>
            <a:ext cx="9617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B(3) = {0;3;6;9;12;15;18;21;24;27;30;33;36; 39; 42; 45; 48; 51;…}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73063" y="4641850"/>
            <a:ext cx="7024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B(4) = {0;4;8;12;16;20;24;28;32;36;40;44;48; 52;…}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73063" y="5086350"/>
            <a:ext cx="7024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B(8) = {0; 8; 16; 24; 32; 40; 48; 56;…}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00025" y="5546725"/>
            <a:ext cx="4360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b) M = {0; 12; 24; 36; 48} 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12725" y="6172200"/>
            <a:ext cx="4360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K = {0; 24; 48}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2115</Words>
  <Application>Microsoft Office PowerPoint</Application>
  <PresentationFormat>On-screen Show (4:3)</PresentationFormat>
  <Paragraphs>236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VNI Helve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Admin</cp:lastModifiedBy>
  <cp:revision>350</cp:revision>
  <dcterms:created xsi:type="dcterms:W3CDTF">2016-11-26T13:35:55Z</dcterms:created>
  <dcterms:modified xsi:type="dcterms:W3CDTF">2022-07-27T04:38:31Z</dcterms:modified>
</cp:coreProperties>
</file>