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6" r:id="rId3"/>
  </p:sldMasterIdLst>
  <p:sldIdLst>
    <p:sldId id="389" r:id="rId4"/>
    <p:sldId id="390" r:id="rId5"/>
    <p:sldId id="391" r:id="rId6"/>
    <p:sldId id="372" r:id="rId7"/>
    <p:sldId id="265" r:id="rId8"/>
    <p:sldId id="370" r:id="rId9"/>
    <p:sldId id="375" r:id="rId10"/>
    <p:sldId id="379" r:id="rId11"/>
    <p:sldId id="384" r:id="rId12"/>
    <p:sldId id="385" r:id="rId13"/>
    <p:sldId id="386" r:id="rId14"/>
    <p:sldId id="392" r:id="rId15"/>
    <p:sldId id="394" r:id="rId16"/>
    <p:sldId id="393" r:id="rId17"/>
    <p:sldId id="387" r:id="rId18"/>
    <p:sldId id="388" r:id="rId19"/>
    <p:sldId id="378" r:id="rId20"/>
    <p:sldId id="395" r:id="rId21"/>
    <p:sldId id="360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40C64"/>
    <a:srgbClr val="FFFF99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711" autoAdjust="0"/>
    <p:restoredTop sz="94660"/>
  </p:normalViewPr>
  <p:slideViewPr>
    <p:cSldViewPr snapToGrid="0">
      <p:cViewPr varScale="1">
        <p:scale>
          <a:sx n="78" d="100"/>
          <a:sy n="78" d="100"/>
        </p:scale>
        <p:origin x="754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FEE84-3ADF-4612-B3EC-439577BA07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1FEC457-B4BC-4713-9CDF-ACACCB2069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DFBC14-B206-49AB-A555-111193670B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BEAEE-93F7-41FB-AC5D-48CD97E7DEE6}" type="datetimeFigureOut">
              <a:rPr lang="en-US" smtClean="0"/>
              <a:t>8/27/2022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4D1D2E-3666-40B5-8D40-3A7D22264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BC6640-3662-448C-9A67-73D1D61AB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9558B-0AD7-4269-BBA4-2BB0AD7FEF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3141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9C5537-92BF-4066-926C-6BDC5C3E38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308F319-29CA-40CA-B575-4A3D35CB49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20A7BE-E10E-4EEB-8B94-1D41A9ACF1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BEAEE-93F7-41FB-AC5D-48CD97E7DEE6}" type="datetimeFigureOut">
              <a:rPr lang="en-US" smtClean="0"/>
              <a:t>8/27/2022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557128-83AA-47EC-8C61-9E3808EA73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1BA0E6-15CE-421F-A3E8-267048A5F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9558B-0AD7-4269-BBA4-2BB0AD7FEF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8934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6D08DEB-10AC-4FFD-A60C-E7A8CDEDAB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AC1E6A-9321-4315-96E4-6B19A61EF0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F54CB4-AC84-4707-AF01-308D554974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BEAEE-93F7-41FB-AC5D-48CD97E7DEE6}" type="datetimeFigureOut">
              <a:rPr lang="en-US" smtClean="0"/>
              <a:t>8/27/2022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AD72FD-066F-411B-8F2B-B526D4C6B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E1EDF1-E4A0-4787-B2AB-40343F950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9558B-0AD7-4269-BBA4-2BB0AD7FEF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6684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290922-57B3-4DC6-8900-EDD0C8B6DAD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94374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3EB4EB-EA07-4E4A-9F8C-1E53FCC1A36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78061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4DA706-717D-449C-B620-1931FBE9543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4779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6F3776-2151-42E4-A9B6-E77054FA926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802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1044C7-4746-4BF3-929E-AD8C7F50EC4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29065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0575AF-C36B-450B-9053-F063262F49C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50971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20B85B-35A5-44D0-AAAE-30DB50FFC6E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3999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74D422-B55C-46ED-B779-7B9C7C66BE5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26243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B4B024-FE02-4DE4-9EFB-530400738D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1C9A5F-6BCC-4AD1-BB74-CE73C0DC53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3EAA26-F7F4-458A-B5DD-F5535CB85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BEAEE-93F7-41FB-AC5D-48CD97E7DEE6}" type="datetimeFigureOut">
              <a:rPr lang="en-US" smtClean="0"/>
              <a:t>8/27/2022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41D553-C83C-48E2-84D1-2B29909C2A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69D2C0-C502-4953-9B54-527264AC8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9558B-0AD7-4269-BBA4-2BB0AD7FEF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3460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9B2D34-5D90-48EE-BEB5-66AB477F7DF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51474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FEEB43-A818-4AAB-A032-3F915855321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93504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568A3C-F932-41E2-8D90-ADF25DFE210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72846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AAFA76-1619-45EE-9C3E-E8BDCBBC8C8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94755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C3BC25-88A6-4792-997D-B31FA080F29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0733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96235D-1F79-4FF8-98FC-8C1FE7CFFEC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6832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10972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3938589"/>
            <a:ext cx="10972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6594E1-B782-4EBB-A91B-5602A11AFE0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975531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  <a:latin typeface="Arial" charset="0"/>
              </a:defRPr>
            </a:lvl1pPr>
          </a:lstStyle>
          <a:p>
            <a:pPr>
              <a:defRPr/>
            </a:pPr>
            <a:fld id="{A948311B-8207-446F-82A3-72864B94A8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8627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1EB26B0E-E835-46A1-B76C-3E91B5F7D5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64450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  <a:latin typeface="Arial" charset="0"/>
              </a:defRPr>
            </a:lvl1pPr>
          </a:lstStyle>
          <a:p>
            <a:pPr>
              <a:defRPr/>
            </a:pPr>
            <a:fld id="{9EA428EF-1B19-4095-953B-382C0ABD37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085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992033-16FC-4751-BA12-1F23ABEE0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6BA3BA-65E3-40B0-AEA6-93CF750DDB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E4BD0C-3DE2-4887-BC2C-608B97891D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BEAEE-93F7-41FB-AC5D-48CD97E7DEE6}" type="datetimeFigureOut">
              <a:rPr lang="en-US" smtClean="0"/>
              <a:t>8/27/2022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EFD846-F725-4B94-84B4-C5EC44CAF2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654130-1743-4D4C-B6A4-9E5EF51FA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9558B-0AD7-4269-BBA4-2BB0AD7FEF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46069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75B15A37-33B3-46E7-9E9B-24D09963BB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9768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523BD1E7-E84C-40B2-A8A9-91EC313A93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70554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094F97B4-B2D4-4BC8-8E64-99992DB94D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17727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E8ED6E63-78DB-405E-9F67-F0B0749E35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66815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798BE0E6-7D67-4BE7-9E93-E6180A9046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18674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4"/>
          <p:cNvSpPr/>
          <p:nvPr/>
        </p:nvSpPr>
        <p:spPr>
          <a:xfrm rot="420000" flipV="1">
            <a:off x="4220633" y="1108075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ight Triangle 5"/>
          <p:cNvSpPr/>
          <p:nvPr/>
        </p:nvSpPr>
        <p:spPr>
          <a:xfrm rot="420000" flipV="1">
            <a:off x="10672234" y="5359401"/>
            <a:ext cx="207433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595BDA40-DE8C-486F-9998-6E75FF1189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68259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68E6ED05-91E5-41E6-B0FB-C5F643B423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34255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C6ECE18A-91F9-41FE-BE77-EFC405FED8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53748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228600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71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71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24300"/>
            <a:ext cx="5384800" cy="2171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924300"/>
            <a:ext cx="5384800" cy="2171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824964FE-E814-4347-AC2C-27274FF65C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738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DF8D25-0AE4-45B7-9563-ED7617C347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6C01FD-70F2-4B75-B737-96FBD68D22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26CF35-F7BB-4612-9D06-C3B0980FE0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0C958E-BE48-4080-9E27-F546100ABD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BEAEE-93F7-41FB-AC5D-48CD97E7DEE6}" type="datetimeFigureOut">
              <a:rPr lang="en-US" smtClean="0"/>
              <a:t>8/27/2022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ECDFE5-1294-4A62-AF0C-2FF34B11D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2304F4-4BC5-4082-875A-2838E41BB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9558B-0AD7-4269-BBA4-2BB0AD7FEF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4230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1072D2-2750-482A-9DD1-1908EB58B7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136C6A-B9EA-452D-8F9E-199D116161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773169-0B37-480B-B715-DCEE700E3C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25330C9-C6D6-4FF4-B29B-9C55671357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FBA24CC-A4E8-4453-B855-DE2726007A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31FB16B-85A2-46FE-BF5F-F12B48F0AF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BEAEE-93F7-41FB-AC5D-48CD97E7DEE6}" type="datetimeFigureOut">
              <a:rPr lang="en-US" smtClean="0"/>
              <a:t>8/27/2022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0A4009E-F78F-4A98-87A7-1D19891A16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31D67B0-D836-415C-810D-DF3B90BE4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9558B-0AD7-4269-BBA4-2BB0AD7FEF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3150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AB97EF-53E5-4AAB-A769-9DFE1A3814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2813E0-C9F8-450A-B0D4-6395AE2FB6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BEAEE-93F7-41FB-AC5D-48CD97E7DEE6}" type="datetimeFigureOut">
              <a:rPr lang="en-US" smtClean="0"/>
              <a:t>8/27/2022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F89017C-7352-4F64-9F6B-B72637A8AA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1B595E-A588-47DE-B4D4-7A21A44B5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9558B-0AD7-4269-BBA4-2BB0AD7FEF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449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2AE308-B31A-4CE4-8D10-E1B01EABC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BEAEE-93F7-41FB-AC5D-48CD97E7DEE6}" type="datetimeFigureOut">
              <a:rPr lang="en-US" smtClean="0"/>
              <a:t>8/27/2022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9B7446-D77A-4ABA-9EA8-5FA76072FA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29BA0B-3A1F-4EF7-8FF3-B0C37CD98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9558B-0AD7-4269-BBA4-2BB0AD7FEF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0658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3441F0-F216-4084-9F4B-35A43309A7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C1C8D3-AD23-479C-AD4E-B0317DBDBE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4BF539-A7A1-4E4D-8A1B-664293C676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02FBCB-F0E9-4B06-87EE-C18686277A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BEAEE-93F7-41FB-AC5D-48CD97E7DEE6}" type="datetimeFigureOut">
              <a:rPr lang="en-US" smtClean="0"/>
              <a:t>8/27/2022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1EEE95-977B-48BA-98A9-C3BED807D6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045072-3611-42D2-811B-48B3C98E8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9558B-0AD7-4269-BBA4-2BB0AD7FEF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4145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F17B6E-8B4D-4625-9D1D-2D17BF69EC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B89E07C-D59F-4EA8-8AE6-532946874D5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E9DBF7-3BEF-4094-96FE-7E9CA6CC9E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AF94F3-B53D-498E-AF6D-D3CF7064DD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BEAEE-93F7-41FB-AC5D-48CD97E7DEE6}" type="datetimeFigureOut">
              <a:rPr lang="en-US" smtClean="0"/>
              <a:t>8/27/2022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E9C8C8-1DBB-4369-BA2C-B1A9E285A5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F83EEE-71B3-4340-AADC-C6F55B2125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9558B-0AD7-4269-BBA4-2BB0AD7FEF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762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47320CF-DBF6-43AC-B27C-B54FAEFDB8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33C1C2-EEF5-41FC-B985-4AB7D58150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03C9BF-FA97-4F89-A7DE-FB72E25A6C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4BEAEE-93F7-41FB-AC5D-48CD97E7DEE6}" type="datetimeFigureOut">
              <a:rPr lang="en-US" smtClean="0"/>
              <a:t>8/27/2022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A1133B-F78E-49D2-B343-EDAE920192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159D77-9A1C-47DC-80D3-8F40A2FF59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89558B-0AD7-4269-BBA4-2BB0AD7FEF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211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FFFF"/>
            </a:gs>
            <a:gs pos="50000">
              <a:schemeClr val="bg1"/>
            </a:gs>
            <a:gs pos="100000">
              <a:srgbClr val="CCFF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BC85AA3-95A1-4AD9-AE9B-2BD93F57D917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2522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700" y="-7938"/>
            <a:ext cx="1221740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00" y="-7938"/>
            <a:ext cx="63500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3076" name="Title Placeholder 8"/>
          <p:cNvSpPr>
            <a:spLocks noGrp="1"/>
          </p:cNvSpPr>
          <p:nvPr>
            <p:ph type="title"/>
          </p:nvPr>
        </p:nvSpPr>
        <p:spPr bwMode="auto">
          <a:xfrm>
            <a:off x="609600" y="70485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7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609600" y="1935164"/>
            <a:ext cx="109728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rgbClr val="04617B">
                    <a:shade val="90000"/>
                  </a:srgbClr>
                </a:solidFill>
                <a:latin typeface="Times New Roman" pitchFamily="18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rgbClr val="04617B">
                    <a:shade val="90000"/>
                  </a:srgbClr>
                </a:solidFill>
                <a:latin typeface="Times New Roman" pitchFamily="18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rgbClr val="04617B">
                    <a:shade val="90000"/>
                  </a:srgbClr>
                </a:solidFill>
                <a:latin typeface="Times New Roman" pitchFamily="18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7355597-22B7-429B-AE38-0596142B455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  <p:grpSp>
        <p:nvGrpSpPr>
          <p:cNvPr id="3081" name="Group 1"/>
          <p:cNvGrpSpPr>
            <a:grpSpLocks/>
          </p:cNvGrpSpPr>
          <p:nvPr/>
        </p:nvGrpSpPr>
        <p:grpSpPr bwMode="auto">
          <a:xfrm>
            <a:off x="-25399" y="203200"/>
            <a:ext cx="12240684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03701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626470" y="-1477161"/>
          <a:ext cx="9620341" cy="72152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esentation" r:id="rId2" imgW="4239719" imgH="3179086" progId="PowerPoint.Show.12">
                  <p:embed/>
                </p:oleObj>
              </mc:Choice>
              <mc:Fallback>
                <p:oleObj name="Presentation" r:id="rId2" imgW="4239719" imgH="3179086" progId="PowerPoint.Show.12">
                  <p:embed/>
                  <p:pic>
                    <p:nvPicPr>
                      <p:cNvPr id="5" name="Object 4">
                        <a:hlinkClick r:id="" action="ppaction://ole?verb=0"/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26470" y="-1477161"/>
                        <a:ext cx="9620341" cy="72152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380467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6A66092-A820-48C4-8184-BDB82B3BD8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723"/>
            <a:ext cx="12192001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CC5D6498-7A45-403F-A825-6F2E0BCA1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9450" y="1664673"/>
            <a:ext cx="8276490" cy="949573"/>
          </a:xfrm>
        </p:spPr>
        <p:txBody>
          <a:bodyPr>
            <a:noAutofit/>
          </a:bodyPr>
          <a:lstStyle/>
          <a:p>
            <a:pPr algn="ctr"/>
            <a:r>
              <a:rPr lang="vi-VN" sz="2800" b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III.Cách tạo ra sản phẩm từ vật liệu đã qua sử dụng</a:t>
            </a:r>
            <a:endParaRPr lang="en-US" sz="28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708032" y="3733034"/>
            <a:ext cx="631873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000" b="1" i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3.Trang trí sản phẩm thêm tính thẩm mĩ và hấp dẫn.</a:t>
            </a:r>
            <a:endParaRPr lang="en-US" sz="2000" b="1" i="1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696309" y="3088269"/>
            <a:ext cx="76903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000" b="1" i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Cắt ghép hình khối của vật liệu đã qua sử dụng cho phù hợp với với mục đích của sản phẩm mới .</a:t>
            </a:r>
            <a:endParaRPr lang="en-US" sz="2000" b="1" i="1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719755" y="2384889"/>
            <a:ext cx="743243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000" b="1" i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Lựa chọn vật liệu đã qua sử dụng có hình khối phù hợp với việc tạo dáng và trang trí sản phẩm ứng dụng.</a:t>
            </a:r>
            <a:endParaRPr lang="en-US" sz="2000" b="1" i="1">
              <a:solidFill>
                <a:prstClr val="black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698865" y="4108170"/>
            <a:ext cx="29434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000" b="1" i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vi-VN" sz="2000" b="1" i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.T</a:t>
            </a:r>
            <a:r>
              <a:rPr lang="en-US" sz="2000" b="1" i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hực hiện theo ý thích.</a:t>
            </a:r>
            <a:endParaRPr lang="en-US" sz="2000" b="1" i="1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3944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364590" y="-246184"/>
            <a:ext cx="45719" cy="492368"/>
          </a:xfrm>
        </p:spPr>
        <p:txBody>
          <a:bodyPr/>
          <a:lstStyle/>
          <a:p>
            <a:endParaRPr lang="en-US" altLang="en-US" sz="2000" b="1">
              <a:solidFill>
                <a:srgbClr val="0070C0"/>
              </a:solidFill>
              <a:latin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11019" y="575118"/>
            <a:ext cx="1033975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vi-VN" sz="3200" b="1" kern="0">
                <a:solidFill>
                  <a:srgbClr val="FF0000"/>
                </a:solidFill>
                <a:cs typeface="Times New Roman" panose="02020603050405020304" pitchFamily="18" charset="0"/>
              </a:rPr>
              <a:t>I</a:t>
            </a:r>
            <a:r>
              <a:rPr lang="en-US" sz="3200" b="1" kern="0">
                <a:solidFill>
                  <a:srgbClr val="FF0000"/>
                </a:solidFill>
                <a:cs typeface="Times New Roman" panose="02020603050405020304" pitchFamily="18" charset="0"/>
              </a:rPr>
              <a:t>II</a:t>
            </a:r>
            <a:r>
              <a:rPr lang="vi-VN" sz="3200" b="1" ker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200" b="1" u="sng" ker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 </a:t>
            </a:r>
            <a:r>
              <a:rPr lang="vi-VN" sz="3200" b="1" u="sng" ker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vi-VN" sz="3200" b="1" u="sng" kern="0">
                <a:solidFill>
                  <a:srgbClr val="FF0000"/>
                </a:solidFill>
                <a:cs typeface="Times New Roman" panose="02020603050405020304" pitchFamily="18" charset="0"/>
              </a:rPr>
              <a:t> phẩm từ vật liệu đã qua sử dụng</a:t>
            </a:r>
            <a:endParaRPr lang="en-US" sz="3200" kern="0">
              <a:solidFill>
                <a:sysClr val="windowText" lastClr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10309" y="1165697"/>
            <a:ext cx="376310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1.Tập hợp vật liệu tìm được  tạo kho vật liệu chung.</a:t>
            </a:r>
            <a:endParaRPr lang="en-US" sz="2000" b="1" i="1">
              <a:latin typeface="Calibri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10310" y="1847159"/>
            <a:ext cx="365759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2.Quan sát các v</a:t>
            </a:r>
            <a:r>
              <a:rPr lang="vi-VN" sz="2000" b="1" i="1">
                <a:cs typeface="Times New Roman" panose="02020603050405020304" pitchFamily="18" charset="0"/>
              </a:rPr>
              <a:t>ật liệu</a:t>
            </a:r>
            <a:r>
              <a:rPr lang="en-US" sz="2000" b="1" i="1">
                <a:cs typeface="Times New Roman" panose="02020603050405020304" pitchFamily="18" charset="0"/>
              </a:rPr>
              <a:t> </a:t>
            </a:r>
            <a:r>
              <a:rPr lang="en-US" sz="2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để tìm ý tưởng sáng tạo sản phẩm mới.</a:t>
            </a:r>
            <a:r>
              <a:rPr lang="vi-VN" sz="2000" b="1" i="1">
                <a:cs typeface="Times New Roman" panose="02020603050405020304" pitchFamily="18" charset="0"/>
              </a:rPr>
              <a:t> </a:t>
            </a:r>
            <a:endParaRPr lang="en-US" sz="2000" b="1" i="1">
              <a:latin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63418" y="2512353"/>
            <a:ext cx="38803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3.Chọn vật liệu cần thiết  cho việc tạo sản phẩm mới.</a:t>
            </a:r>
            <a:endParaRPr lang="en-US" sz="2000" b="1" i="1">
              <a:latin typeface="Calibri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8248" y="3180564"/>
            <a:ext cx="365759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4.Thực hiện theo ý thích.</a:t>
            </a:r>
            <a:endParaRPr lang="en-US" sz="2000" b="1" i="1">
              <a:latin typeface="Calibri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9260" y="1289538"/>
            <a:ext cx="3732453" cy="22911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3726" y="1289538"/>
            <a:ext cx="3317628" cy="22143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91" y="3856892"/>
            <a:ext cx="3563815" cy="24559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9261" y="3856892"/>
            <a:ext cx="3732453" cy="24559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3727" y="3856892"/>
            <a:ext cx="3317627" cy="24559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4974287"/>
              </p:ext>
            </p:extLst>
          </p:nvPr>
        </p:nvGraphicFramePr>
        <p:xfrm>
          <a:off x="4419600" y="2931176"/>
          <a:ext cx="328247" cy="5791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282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15404">
                <a:tc>
                  <a:txBody>
                    <a:bodyPr/>
                    <a:lstStyle/>
                    <a:p>
                      <a:r>
                        <a:rPr lang="en-US" sz="320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3780707"/>
              </p:ext>
            </p:extLst>
          </p:nvPr>
        </p:nvGraphicFramePr>
        <p:xfrm>
          <a:off x="8440616" y="3017374"/>
          <a:ext cx="293077" cy="4572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930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2930746"/>
              </p:ext>
            </p:extLst>
          </p:nvPr>
        </p:nvGraphicFramePr>
        <p:xfrm>
          <a:off x="531447" y="5807481"/>
          <a:ext cx="271586" cy="4572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715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0775998"/>
              </p:ext>
            </p:extLst>
          </p:nvPr>
        </p:nvGraphicFramePr>
        <p:xfrm>
          <a:off x="4360984" y="5832228"/>
          <a:ext cx="328248" cy="4572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282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4095529"/>
              </p:ext>
            </p:extLst>
          </p:nvPr>
        </p:nvGraphicFramePr>
        <p:xfrm>
          <a:off x="8405450" y="5819204"/>
          <a:ext cx="339966" cy="4572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399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1753135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586445" y="542106"/>
            <a:ext cx="6348549" cy="836023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/>
              <a:t>HẾT TIẾT 1</a:t>
            </a:r>
          </a:p>
        </p:txBody>
      </p:sp>
      <p:sp>
        <p:nvSpPr>
          <p:cNvPr id="6" name="Rectangle 5"/>
          <p:cNvSpPr/>
          <p:nvPr/>
        </p:nvSpPr>
        <p:spPr>
          <a:xfrm>
            <a:off x="1384663" y="3135086"/>
            <a:ext cx="9509760" cy="2351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/>
              <a:t>Xem</a:t>
            </a:r>
            <a:r>
              <a:rPr lang="en-US" sz="3600" dirty="0"/>
              <a:t> </a:t>
            </a:r>
            <a:r>
              <a:rPr lang="en-US" sz="3600" dirty="0" err="1"/>
              <a:t>lại</a:t>
            </a:r>
            <a:r>
              <a:rPr lang="en-US" sz="3600" dirty="0"/>
              <a:t> </a:t>
            </a:r>
            <a:r>
              <a:rPr lang="en-US" sz="3600" err="1"/>
              <a:t>bài</a:t>
            </a:r>
            <a:r>
              <a:rPr lang="en-US" sz="3600"/>
              <a:t>  </a:t>
            </a:r>
            <a:r>
              <a:rPr lang="en-US" sz="3600" dirty="0" err="1"/>
              <a:t>của</a:t>
            </a:r>
            <a:r>
              <a:rPr lang="en-US" sz="3600" dirty="0"/>
              <a:t> </a:t>
            </a:r>
            <a:r>
              <a:rPr lang="en-US" sz="3600" dirty="0" err="1"/>
              <a:t>tiết</a:t>
            </a:r>
            <a:r>
              <a:rPr lang="en-US" sz="3600" dirty="0"/>
              <a:t> 1</a:t>
            </a:r>
          </a:p>
          <a:p>
            <a:pPr algn="ctr"/>
            <a:endParaRPr lang="en-US" sz="3600" dirty="0"/>
          </a:p>
        </p:txBody>
      </p:sp>
      <p:sp>
        <p:nvSpPr>
          <p:cNvPr id="7" name="Down Arrow 6"/>
          <p:cNvSpPr/>
          <p:nvPr/>
        </p:nvSpPr>
        <p:spPr>
          <a:xfrm>
            <a:off x="3670662" y="1593667"/>
            <a:ext cx="4415246" cy="1110343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DẶN DÒ</a:t>
            </a:r>
          </a:p>
        </p:txBody>
      </p:sp>
    </p:spTree>
    <p:extLst>
      <p:ext uri="{BB962C8B-B14F-4D97-AF65-F5344CB8AC3E}">
        <p14:creationId xmlns:p14="http://schemas.microsoft.com/office/powerpoint/2010/main" val="1498971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graphicFrame>
        <p:nvGraphicFramePr>
          <p:cNvPr id="70659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304800" y="0"/>
          <a:ext cx="115824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Slide" r:id="rId2" imgW="4572042" imgH="3428869" progId="PowerPoint.Slide.8">
                  <p:embed/>
                </p:oleObj>
              </mc:Choice>
              <mc:Fallback>
                <p:oleObj name="Slide" r:id="rId2" imgW="4572042" imgH="3428869" progId="PowerPoint.Slide.8">
                  <p:embed/>
                  <p:pic>
                    <p:nvPicPr>
                      <p:cNvPr id="70659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0"/>
                        <a:ext cx="115824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0662" name="Text Box 13"/>
          <p:cNvSpPr txBox="1">
            <a:spLocks noChangeArrowheads="1"/>
          </p:cNvSpPr>
          <p:nvPr/>
        </p:nvSpPr>
        <p:spPr bwMode="auto">
          <a:xfrm>
            <a:off x="3149600" y="685802"/>
            <a:ext cx="2946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70663" name="Text Box 14"/>
          <p:cNvSpPr txBox="1">
            <a:spLocks noChangeArrowheads="1"/>
          </p:cNvSpPr>
          <p:nvPr/>
        </p:nvSpPr>
        <p:spPr bwMode="auto">
          <a:xfrm>
            <a:off x="726831" y="783009"/>
            <a:ext cx="1096107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vi-VN" altLang="en-US" sz="4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 5:VẬT LIỆU HỮU ÍCH</a:t>
            </a:r>
            <a:endParaRPr lang="en-US" altLang="en-US" sz="40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51692" y="1797212"/>
            <a:ext cx="11476893" cy="45089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50000"/>
              </a:spcBef>
              <a:spcAft>
                <a:spcPct val="0"/>
              </a:spcAft>
            </a:pPr>
            <a:r>
              <a:rPr lang="vi-VN" alt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</a:t>
            </a:r>
            <a:r>
              <a:rPr lang="en-US" alt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vi-VN" altLang="en-US" sz="4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fontAlgn="base">
              <a:spcBef>
                <a:spcPct val="50000"/>
              </a:spcBef>
              <a:spcAft>
                <a:spcPct val="0"/>
              </a:spcAft>
            </a:pPr>
            <a:r>
              <a:rPr lang="vi-VN" altLang="en-US" sz="4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5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 PHẨM TỪ VẬT LIỆU </a:t>
            </a:r>
            <a:endParaRPr lang="en-US" altLang="en-US" sz="5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fontAlgn="base">
              <a:spcBef>
                <a:spcPct val="50000"/>
              </a:spcBef>
              <a:spcAft>
                <a:spcPct val="0"/>
              </a:spcAft>
            </a:pPr>
            <a:r>
              <a:rPr lang="vi-VN" altLang="en-US" sz="5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 QUA SỬ DỤNG</a:t>
            </a:r>
            <a:endParaRPr lang="en-US" altLang="en-US" sz="5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5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(tiết 2)</a:t>
            </a:r>
            <a:r>
              <a:rPr lang="vi-VN" altLang="en-US" sz="5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5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57227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364590" y="-246184"/>
            <a:ext cx="45719" cy="492368"/>
          </a:xfrm>
        </p:spPr>
        <p:txBody>
          <a:bodyPr/>
          <a:lstStyle/>
          <a:p>
            <a:endParaRPr lang="en-US" altLang="en-US" sz="2000" b="1">
              <a:solidFill>
                <a:srgbClr val="0070C0"/>
              </a:solidFill>
              <a:latin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11019" y="575118"/>
            <a:ext cx="1033975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vi-VN" sz="3200" b="1" kern="0">
                <a:solidFill>
                  <a:srgbClr val="FF0000"/>
                </a:solidFill>
                <a:cs typeface="Times New Roman" panose="02020603050405020304" pitchFamily="18" charset="0"/>
              </a:rPr>
              <a:t>I</a:t>
            </a:r>
            <a:r>
              <a:rPr lang="en-US" sz="3200" b="1" kern="0">
                <a:solidFill>
                  <a:srgbClr val="FF0000"/>
                </a:solidFill>
                <a:cs typeface="Times New Roman" panose="02020603050405020304" pitchFamily="18" charset="0"/>
              </a:rPr>
              <a:t>II</a:t>
            </a:r>
            <a:r>
              <a:rPr lang="vi-VN" sz="3200" b="1" ker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200" b="1" u="sng" ker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 </a:t>
            </a:r>
            <a:r>
              <a:rPr lang="vi-VN" sz="3200" b="1" u="sng" ker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vi-VN" sz="3200" b="1" u="sng" kern="0">
                <a:solidFill>
                  <a:srgbClr val="FF0000"/>
                </a:solidFill>
                <a:cs typeface="Times New Roman" panose="02020603050405020304" pitchFamily="18" charset="0"/>
              </a:rPr>
              <a:t> phẩm từ vật liệu đã qua sử dụng</a:t>
            </a:r>
            <a:endParaRPr lang="en-US" sz="3200" kern="0">
              <a:solidFill>
                <a:sysClr val="windowText" lastClr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10309" y="1165697"/>
            <a:ext cx="376310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1.Tập hợp vật liệu tìm được  tạo kho vật liệu chung.</a:t>
            </a:r>
            <a:endParaRPr lang="en-US" sz="2000" b="1" i="1">
              <a:latin typeface="Calibri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10310" y="1847159"/>
            <a:ext cx="365759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2.Quan sát các v</a:t>
            </a:r>
            <a:r>
              <a:rPr lang="vi-VN" sz="2000" b="1" i="1">
                <a:cs typeface="Times New Roman" panose="02020603050405020304" pitchFamily="18" charset="0"/>
              </a:rPr>
              <a:t>ật liệu</a:t>
            </a:r>
            <a:r>
              <a:rPr lang="en-US" sz="2000" b="1" i="1">
                <a:cs typeface="Times New Roman" panose="02020603050405020304" pitchFamily="18" charset="0"/>
              </a:rPr>
              <a:t> </a:t>
            </a:r>
            <a:r>
              <a:rPr lang="en-US" sz="2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để tìm ý tưởng sáng tạo sản phẩm mới.</a:t>
            </a:r>
            <a:r>
              <a:rPr lang="vi-VN" sz="2000" b="1" i="1">
                <a:cs typeface="Times New Roman" panose="02020603050405020304" pitchFamily="18" charset="0"/>
              </a:rPr>
              <a:t> </a:t>
            </a:r>
            <a:endParaRPr lang="en-US" sz="2000" b="1" i="1">
              <a:latin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63418" y="2512353"/>
            <a:ext cx="38803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3.Chọn vật liệu cần thiết  cho việc tạo sản phẩm mới.</a:t>
            </a:r>
            <a:endParaRPr lang="en-US" sz="2000" b="1" i="1">
              <a:latin typeface="Calibri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8248" y="3180564"/>
            <a:ext cx="365759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4.Thực hiện theo ý thích.</a:t>
            </a:r>
            <a:endParaRPr lang="en-US" sz="2000" b="1" i="1">
              <a:latin typeface="Calibri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9260" y="1289538"/>
            <a:ext cx="3732453" cy="22911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3726" y="1289538"/>
            <a:ext cx="3317628" cy="22143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91" y="3856892"/>
            <a:ext cx="3563815" cy="24559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9261" y="3856892"/>
            <a:ext cx="3732453" cy="24559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3727" y="3856892"/>
            <a:ext cx="3317627" cy="24559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4419600" y="2931176"/>
          <a:ext cx="328247" cy="5791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282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15404">
                <a:tc>
                  <a:txBody>
                    <a:bodyPr/>
                    <a:lstStyle/>
                    <a:p>
                      <a:r>
                        <a:rPr lang="en-US" sz="320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/>
        </p:nvGraphicFramePr>
        <p:xfrm>
          <a:off x="8440616" y="3017374"/>
          <a:ext cx="293077" cy="4572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930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/>
        </p:nvGraphicFramePr>
        <p:xfrm>
          <a:off x="531447" y="5807481"/>
          <a:ext cx="271586" cy="4572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715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4360984" y="5832228"/>
          <a:ext cx="328248" cy="4572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282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0" name="Table 19"/>
          <p:cNvGraphicFramePr>
            <a:graphicFrameLocks noGrp="1"/>
          </p:cNvGraphicFramePr>
          <p:nvPr/>
        </p:nvGraphicFramePr>
        <p:xfrm>
          <a:off x="8405450" y="5819204"/>
          <a:ext cx="339966" cy="4572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399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1183261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6A66092-A820-48C4-8184-BDB82B3BD8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723"/>
            <a:ext cx="12192001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CC5D6498-7A45-403F-A825-6F2E0BCA1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5692" y="1664673"/>
            <a:ext cx="6658708" cy="949573"/>
          </a:xfrm>
        </p:spPr>
        <p:txBody>
          <a:bodyPr>
            <a:noAutofit/>
          </a:bodyPr>
          <a:lstStyle/>
          <a:p>
            <a:pPr algn="ctr"/>
            <a:r>
              <a:rPr lang="vi-V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vi-V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800" b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Trưng bày </a:t>
            </a:r>
            <a:r>
              <a:rPr lang="vi-VN" sz="2800" b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 phẩm </a:t>
            </a:r>
            <a:r>
              <a:rPr lang="en-US" sz="2800" b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 chia sẻ</a:t>
            </a:r>
            <a:endParaRPr lang="en-US" sz="28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708032" y="3123438"/>
            <a:ext cx="631873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i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000" b="1" i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000" b="1" i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tạo hình và t</a:t>
            </a:r>
            <a:r>
              <a:rPr lang="vi-VN" sz="2000" b="1" i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rang trí sản phẩm .</a:t>
            </a:r>
            <a:endParaRPr lang="en-US" sz="2000" b="1" i="1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708032" y="2748302"/>
            <a:ext cx="76903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i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vi-VN" sz="2000" b="1" i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000" b="1" i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 phẩm em yêu thích</a:t>
            </a:r>
            <a:r>
              <a:rPr lang="vi-VN" sz="2000" b="1" i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b="1" i="1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719755" y="2384889"/>
            <a:ext cx="743243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i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Nêu cảm nhận và phân tích:</a:t>
            </a:r>
            <a:endParaRPr lang="en-US" sz="2000" b="1" i="1">
              <a:solidFill>
                <a:srgbClr val="0070C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698865" y="3545466"/>
            <a:ext cx="48574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i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sz="2000" b="1" i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000" b="1" i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 liệu được tái sử dụng trong sản phẩm.</a:t>
            </a:r>
            <a:endParaRPr lang="en-US" sz="2000" b="1" i="1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681066" y="4014386"/>
            <a:ext cx="359906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000" b="1" i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vi-VN" sz="2000" b="1" i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000" b="1" i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 trị sử dụng của sản phẩm.</a:t>
            </a:r>
            <a:endParaRPr lang="en-US" sz="2000" b="1" i="1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5711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364590" y="-246184"/>
            <a:ext cx="45719" cy="492368"/>
          </a:xfrm>
        </p:spPr>
        <p:txBody>
          <a:bodyPr/>
          <a:lstStyle/>
          <a:p>
            <a:endParaRPr lang="en-US" altLang="en-US" sz="2000" b="1">
              <a:solidFill>
                <a:srgbClr val="0070C0"/>
              </a:solidFill>
              <a:latin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57911" y="575118"/>
            <a:ext cx="1033975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b="1" ker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vi-VN" sz="3200" b="1" ker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200" b="1" u="sng" ker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hiểu </a:t>
            </a:r>
            <a:r>
              <a:rPr lang="vi-VN" sz="3200" b="1" u="sng" kern="0">
                <a:solidFill>
                  <a:srgbClr val="FF0000"/>
                </a:solidFill>
                <a:cs typeface="Times New Roman" panose="02020603050405020304" pitchFamily="18" charset="0"/>
              </a:rPr>
              <a:t>sản phẩm từ vật liệu đã qua sử dụng</a:t>
            </a:r>
            <a:endParaRPr lang="en-US" sz="3200" kern="0">
              <a:solidFill>
                <a:sysClr val="windowText" lastClr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8245" y="1243398"/>
            <a:ext cx="397412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i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*Quan sát các hình sau và cho biết:</a:t>
            </a:r>
            <a:endParaRPr lang="en-US" sz="2000" b="1" i="1">
              <a:solidFill>
                <a:srgbClr val="0070C0"/>
              </a:solidFill>
              <a:latin typeface="Calibri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10310" y="1659591"/>
            <a:ext cx="365759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i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1.Tên các sản phẩm tạo hình?</a:t>
            </a:r>
            <a:r>
              <a:rPr lang="vi-VN" sz="2000" b="1" i="1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endParaRPr lang="en-US" sz="2000" b="1" i="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8583" y="2102048"/>
            <a:ext cx="373966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i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2.Những vật liệu nào được sử dụng để tạo hình?</a:t>
            </a:r>
            <a:endParaRPr lang="en-US" sz="2000" b="1" i="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45478" y="2934381"/>
            <a:ext cx="36575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i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3.Hình dáng, màu sắc của mỗi sản phẩm tạo hình như thế nào? </a:t>
            </a:r>
            <a:endParaRPr lang="en-US" sz="2000" b="1" i="1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0367547"/>
              </p:ext>
            </p:extLst>
          </p:nvPr>
        </p:nvGraphicFramePr>
        <p:xfrm>
          <a:off x="6072552" y="2230814"/>
          <a:ext cx="328247" cy="5791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282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15404">
                <a:tc>
                  <a:txBody>
                    <a:bodyPr/>
                    <a:lstStyle/>
                    <a:p>
                      <a:r>
                        <a:rPr lang="en-US" sz="320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0428146"/>
              </p:ext>
            </p:extLst>
          </p:nvPr>
        </p:nvGraphicFramePr>
        <p:xfrm>
          <a:off x="9721166" y="2782521"/>
          <a:ext cx="208280" cy="4572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0265077"/>
              </p:ext>
            </p:extLst>
          </p:nvPr>
        </p:nvGraphicFramePr>
        <p:xfrm>
          <a:off x="1633416" y="5385451"/>
          <a:ext cx="271586" cy="4572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715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2514496"/>
              </p:ext>
            </p:extLst>
          </p:nvPr>
        </p:nvGraphicFramePr>
        <p:xfrm>
          <a:off x="6260122" y="4994032"/>
          <a:ext cx="339969" cy="4572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399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r>
                        <a:rPr lang="en-US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6672530"/>
              </p:ext>
            </p:extLst>
          </p:nvPr>
        </p:nvGraphicFramePr>
        <p:xfrm>
          <a:off x="10257700" y="4974975"/>
          <a:ext cx="339966" cy="4572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399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5139" y="1289538"/>
            <a:ext cx="4572000" cy="23527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0891" y="1289539"/>
            <a:ext cx="2438401" cy="23527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262" y="4056184"/>
            <a:ext cx="3200400" cy="24683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5108" y="4056184"/>
            <a:ext cx="3259015" cy="243313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7847" y="4056184"/>
            <a:ext cx="3071446" cy="243313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6428516"/>
              </p:ext>
            </p:extLst>
          </p:nvPr>
        </p:nvGraphicFramePr>
        <p:xfrm>
          <a:off x="4560278" y="4103052"/>
          <a:ext cx="269630" cy="45720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2696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23001">
                <a:tc>
                  <a:txBody>
                    <a:bodyPr/>
                    <a:lstStyle/>
                    <a:p>
                      <a:r>
                        <a:rPr lang="en-US" sz="240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7080903"/>
              </p:ext>
            </p:extLst>
          </p:nvPr>
        </p:nvGraphicFramePr>
        <p:xfrm>
          <a:off x="8581294" y="4053840"/>
          <a:ext cx="281354" cy="45720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2813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3416">
                <a:tc>
                  <a:txBody>
                    <a:bodyPr/>
                    <a:lstStyle/>
                    <a:p>
                      <a:r>
                        <a:rPr lang="en-US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6742777"/>
              </p:ext>
            </p:extLst>
          </p:nvPr>
        </p:nvGraphicFramePr>
        <p:xfrm>
          <a:off x="4220309" y="1176862"/>
          <a:ext cx="328245" cy="511261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3282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11261">
                <a:tc>
                  <a:txBody>
                    <a:bodyPr/>
                    <a:lstStyle/>
                    <a:p>
                      <a:r>
                        <a:rPr lang="en-US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2511806"/>
              </p:ext>
            </p:extLst>
          </p:nvPr>
        </p:nvGraphicFramePr>
        <p:xfrm>
          <a:off x="9308123" y="1247201"/>
          <a:ext cx="339970" cy="45720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3399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5257746"/>
              </p:ext>
            </p:extLst>
          </p:nvPr>
        </p:nvGraphicFramePr>
        <p:xfrm>
          <a:off x="707301" y="4025552"/>
          <a:ext cx="283307" cy="45720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2833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4299095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6A66092-A820-48C4-8184-BDB82B3BD8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CC5D6498-7A45-403F-A825-6F2E0BCA1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5955" y="1879600"/>
            <a:ext cx="6054720" cy="2216149"/>
          </a:xfrm>
        </p:spPr>
        <p:txBody>
          <a:bodyPr>
            <a:noAutofit/>
          </a:bodyPr>
          <a:lstStyle/>
          <a:p>
            <a:pPr algn="ctr"/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360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 giá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3345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05000" y="228601"/>
            <a:ext cx="8077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DẶN DÒ: Tiếp tục thực hiện tạo ra sản phẩm hoàn chỉnh từ vật liệu đã qua sử dụng</a:t>
            </a:r>
            <a:endParaRPr lang="en-US" sz="36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ea typeface="Roboto" panose="02000000000000000000" pitchFamily="2" charset="0"/>
              <a:cs typeface="Times New Roman" pitchFamily="18" charset="0"/>
            </a:endParaRPr>
          </a:p>
          <a:p>
            <a:endParaRPr lang="en-US" sz="3600" b="1" dirty="0">
              <a:solidFill>
                <a:srgbClr val="FFC000"/>
              </a:solidFill>
              <a:latin typeface="Times New Roman" pitchFamily="18" charset="0"/>
              <a:ea typeface="Roboto" panose="02000000000000000000" pitchFamily="2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05000" y="3197661"/>
            <a:ext cx="75655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Chuẩn bị -Bài    Mô hình ngôi nhà 3D</a:t>
            </a:r>
          </a:p>
        </p:txBody>
      </p:sp>
    </p:spTree>
    <p:extLst>
      <p:ext uri="{BB962C8B-B14F-4D97-AF65-F5344CB8AC3E}">
        <p14:creationId xmlns:p14="http://schemas.microsoft.com/office/powerpoint/2010/main" val="3899663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2 Vector Background Tết -File Vector - Kho Stock Việt Nam">
            <a:extLst>
              <a:ext uri="{FF2B5EF4-FFF2-40B4-BE49-F238E27FC236}">
                <a16:creationId xmlns:a16="http://schemas.microsoft.com/office/drawing/2014/main" id="{30E18F61-5CF0-4C11-BA0C-2F100D1869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79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57150D2-2807-40BB-9255-3D9018382D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0607" y="2603500"/>
            <a:ext cx="8229600" cy="1325563"/>
          </a:xfrm>
        </p:spPr>
        <p:txBody>
          <a:bodyPr>
            <a:noAutofit/>
          </a:bodyPr>
          <a:lstStyle/>
          <a:p>
            <a:pPr algn="ctr"/>
            <a:r>
              <a:rPr lang="en-US" sz="5400" b="1">
                <a:solidFill>
                  <a:srgbClr val="FFFF00"/>
                </a:solidFill>
              </a:rPr>
              <a:t>TIẾT HỌC ĐÃ KẾT THÚC!</a:t>
            </a:r>
            <a:endParaRPr lang="en-US" sz="5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8879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62D191A-BF6D-4181-896B-80155E390535}"/>
              </a:ext>
            </a:extLst>
          </p:cNvPr>
          <p:cNvSpPr/>
          <p:nvPr/>
        </p:nvSpPr>
        <p:spPr>
          <a:xfrm>
            <a:off x="-82382" y="-64008"/>
            <a:ext cx="457131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</a:t>
            </a:r>
            <a:r>
              <a:rPr lang="en-US" sz="2400" b="1" cap="none" spc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THCS </a:t>
            </a:r>
            <a:r>
              <a:rPr lang="en-US" sz="2400" b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BÌNH KHÁNH</a:t>
            </a:r>
            <a:endParaRPr lang="en-US" sz="2400" b="1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BEC74D9-2602-47AA-B4DC-64619988B5B4}"/>
              </a:ext>
            </a:extLst>
          </p:cNvPr>
          <p:cNvSpPr/>
          <p:nvPr/>
        </p:nvSpPr>
        <p:spPr>
          <a:xfrm>
            <a:off x="1018904" y="2612571"/>
            <a:ext cx="100022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 dirty="0">
                <a:ln w="13462">
                  <a:solidFill>
                    <a:srgbClr val="7030A0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bl" rotWithShape="0">
                    <a:schemeClr val="accent5"/>
                  </a:outerShdw>
                  <a:reflection blurRad="6350" stA="60000" endA="900" endPos="60000" dist="60007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GVBM</a:t>
            </a:r>
            <a:r>
              <a:rPr lang="en-US" sz="4400" b="1" cap="none" spc="0">
                <a:ln w="13462">
                  <a:solidFill>
                    <a:srgbClr val="7030A0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chemeClr val="accent5"/>
                  </a:outerShdw>
                  <a:reflection blurRad="6350" stA="60000" endA="900" endPos="60000" dist="60007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400" b="1">
                <a:ln w="13462">
                  <a:solidFill>
                    <a:srgbClr val="7030A0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chemeClr val="accent5"/>
                  </a:outerShdw>
                  <a:reflection blurRad="6350" stA="60000" endA="900" endPos="60000" dist="60007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NGUYỄN VĂN THỐNG</a:t>
            </a:r>
            <a:endParaRPr lang="en-US" sz="4400" b="1" cap="none" spc="0" dirty="0">
              <a:ln w="13462">
                <a:solidFill>
                  <a:srgbClr val="7030A0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chemeClr val="accent5"/>
                </a:outerShdw>
                <a:reflection blurRad="6350" stA="60000" endA="900" endPos="60000" dist="60007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A4453E5-3748-4431-BFFD-4A353F8CD1D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3360" y="4169284"/>
            <a:ext cx="4088674" cy="2388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352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02229" y="1384663"/>
            <a:ext cx="8869680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*BÀI CŨ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: Thảm trang trí với họa tiết trống đồng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38698" y="3526972"/>
            <a:ext cx="6792686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Học sinh mang sản phẩm dán bảng lớp</a:t>
            </a:r>
          </a:p>
        </p:txBody>
      </p:sp>
    </p:spTree>
    <p:extLst>
      <p:ext uri="{BB962C8B-B14F-4D97-AF65-F5344CB8AC3E}">
        <p14:creationId xmlns:p14="http://schemas.microsoft.com/office/powerpoint/2010/main" val="935633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graphicFrame>
        <p:nvGraphicFramePr>
          <p:cNvPr id="70659" name="Object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69231126"/>
              </p:ext>
            </p:extLst>
          </p:nvPr>
        </p:nvGraphicFramePr>
        <p:xfrm>
          <a:off x="304800" y="0"/>
          <a:ext cx="115824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Slide" r:id="rId2" imgW="4572042" imgH="3428869" progId="PowerPoint.Slide.8">
                  <p:embed/>
                </p:oleObj>
              </mc:Choice>
              <mc:Fallback>
                <p:oleObj name="Slide" r:id="rId2" imgW="4572042" imgH="3428869" progId="PowerPoint.Slid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0"/>
                        <a:ext cx="115824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0662" name="Text Box 13"/>
          <p:cNvSpPr txBox="1">
            <a:spLocks noChangeArrowheads="1"/>
          </p:cNvSpPr>
          <p:nvPr/>
        </p:nvSpPr>
        <p:spPr bwMode="auto">
          <a:xfrm>
            <a:off x="3149600" y="685802"/>
            <a:ext cx="2946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70663" name="Text Box 14"/>
          <p:cNvSpPr txBox="1">
            <a:spLocks noChangeArrowheads="1"/>
          </p:cNvSpPr>
          <p:nvPr/>
        </p:nvSpPr>
        <p:spPr bwMode="auto">
          <a:xfrm>
            <a:off x="726831" y="783009"/>
            <a:ext cx="1096107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vi-VN" altLang="en-US" sz="4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 5:VẬT LIỆU HỮU ÍCH</a:t>
            </a:r>
            <a:endParaRPr lang="en-US" altLang="en-US" sz="40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51692" y="1797212"/>
            <a:ext cx="11476893" cy="45089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50000"/>
              </a:spcBef>
              <a:spcAft>
                <a:spcPct val="0"/>
              </a:spcAft>
            </a:pPr>
            <a:r>
              <a:rPr lang="vi-VN" alt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</a:t>
            </a:r>
            <a:r>
              <a:rPr lang="en-US" alt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vi-VN" altLang="en-US" sz="4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fontAlgn="base">
              <a:spcBef>
                <a:spcPct val="50000"/>
              </a:spcBef>
              <a:spcAft>
                <a:spcPct val="0"/>
              </a:spcAft>
            </a:pPr>
            <a:r>
              <a:rPr lang="vi-VN" altLang="en-US" sz="4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5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 PHẨM TỪ VẬT LIỆU </a:t>
            </a:r>
            <a:endParaRPr lang="en-US" altLang="en-US" sz="5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fontAlgn="base">
              <a:spcBef>
                <a:spcPct val="50000"/>
              </a:spcBef>
              <a:spcAft>
                <a:spcPct val="0"/>
              </a:spcAft>
            </a:pPr>
            <a:r>
              <a:rPr lang="vi-VN" altLang="en-US" sz="5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 QUA SỬ DỤNG</a:t>
            </a:r>
            <a:endParaRPr lang="en-US" altLang="en-US" sz="5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5400" b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 tiết)</a:t>
            </a:r>
            <a:r>
              <a:rPr lang="vi-VN" altLang="en-US" sz="5400" b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5400" b="1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672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6A66092-A820-48C4-8184-BDB82B3BD8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CC5D6498-7A45-403F-A825-6F2E0BCA1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5955" y="1246559"/>
            <a:ext cx="6054720" cy="851876"/>
          </a:xfrm>
        </p:spPr>
        <p:txBody>
          <a:bodyPr>
            <a:noAutofit/>
          </a:bodyPr>
          <a:lstStyle/>
          <a:p>
            <a:pPr algn="ctr"/>
            <a:r>
              <a:rPr lang="vi-VN" sz="3600" b="1" u="sng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đạt:</a:t>
            </a:r>
            <a:endParaRPr lang="en-US" sz="3600" b="1" u="sng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86709" y="1937888"/>
            <a:ext cx="8077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b="1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-Nêu được một số cách thức tạo hình và trang trí sản phẩm từ vật liệu đã qua sử dụng. </a:t>
            </a:r>
            <a:endParaRPr lang="en-US" sz="2400" b="1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86708" y="2768808"/>
            <a:ext cx="8077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vi-V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-Tạo hình và trang trí sản phẩm ứng dụng từ vật liệu đã qua sử dụng.</a:t>
            </a:r>
            <a:endParaRPr lang="en-US" sz="2400" b="1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81201" y="3483911"/>
            <a:ext cx="838199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vi-VN" sz="28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 </a:t>
            </a:r>
            <a:r>
              <a:rPr lang="vi-V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 được ý nghĩa của việc tận dụng vật liệu đã qua sử dụng trong học tập và trong cuộc sống.</a:t>
            </a:r>
            <a:endParaRPr lang="en-US" sz="24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778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6A66092-A820-48C4-8184-BDB82B3BD8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CC5D6498-7A45-403F-A825-6F2E0BCA1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1363789"/>
            <a:ext cx="7971692" cy="652584"/>
          </a:xfrm>
        </p:spPr>
        <p:txBody>
          <a:bodyPr>
            <a:noAutofit/>
          </a:bodyPr>
          <a:lstStyle/>
          <a:p>
            <a:pPr algn="ctr"/>
            <a:r>
              <a:rPr lang="vi-VN" sz="2400" b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I.Khám phá sản phẩm từ vật liệu đã qua sử dụng</a:t>
            </a:r>
            <a:endParaRPr lang="en-US" sz="24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704491" y="2015596"/>
            <a:ext cx="519332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>
                <a:solidFill>
                  <a:srgbClr val="0000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-Quan sát  hình sau và cho biết:</a:t>
            </a:r>
            <a:endParaRPr lang="en-US" sz="2400">
              <a:solidFill>
                <a:srgbClr val="0000FF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704491" y="4014386"/>
            <a:ext cx="638907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vi-VN" sz="2400" b="1" i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 3: </a:t>
            </a:r>
            <a:r>
              <a:rPr lang="vi-VN" sz="2400" b="1" i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Vẻ đẹp tạo hình và giá trị sử dụng của sản phẩm</a:t>
            </a:r>
            <a:r>
              <a:rPr lang="vi-VN" sz="2000" b="1" i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000" b="1" i="1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704491" y="3135161"/>
            <a:ext cx="629529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vi-VN" sz="2400" b="1" i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 2:</a:t>
            </a:r>
            <a:r>
              <a:rPr lang="vi-VN" sz="2400" b="1" i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Cách điều chỉnh và trang trí vật liệu đã qua sử dụng thành sản phẩm mới?</a:t>
            </a:r>
            <a:endParaRPr lang="en-US" sz="2400" b="1" i="1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704491" y="2572457"/>
            <a:ext cx="486507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vi-VN" sz="2400" b="1" i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 1:</a:t>
            </a:r>
            <a:r>
              <a:rPr lang="vi-VN" sz="2400" b="1" i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Vật liệu tạo nên sản phẩm?</a:t>
            </a:r>
            <a:endParaRPr lang="en-US" sz="2400" b="1" i="1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88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308707" y="1289538"/>
            <a:ext cx="45719" cy="492368"/>
          </a:xfrm>
        </p:spPr>
        <p:txBody>
          <a:bodyPr/>
          <a:lstStyle/>
          <a:p>
            <a:endParaRPr lang="en-US" altLang="en-US" sz="2000" b="1">
              <a:solidFill>
                <a:srgbClr val="0070C0"/>
              </a:solidFill>
              <a:latin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15108" y="387550"/>
            <a:ext cx="1033975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sng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I.Khám phá sản phẩm từ vật liệu đã qua sử dụng</a:t>
            </a: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10309" y="966406"/>
            <a:ext cx="376310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vi-VN" sz="24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-Quan sát  hình sau và cho biết:</a:t>
            </a:r>
            <a:endParaRPr lang="en-US" sz="2400">
              <a:solidFill>
                <a:srgbClr val="0000FF"/>
              </a:solidFill>
              <a:latin typeface="Calibri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10310" y="1765098"/>
            <a:ext cx="365759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vi-VN" sz="2000" b="1" i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-Nhóm 1: </a:t>
            </a:r>
            <a:r>
              <a:rPr lang="vi-VN" sz="2000" b="1" i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 liệu tạo nên sản phẩm?</a:t>
            </a:r>
            <a:endParaRPr lang="en-US" sz="2000" b="1" i="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10310" y="2735090"/>
            <a:ext cx="388033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vi-VN" sz="2000" b="1" i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-Nhóm 2: </a:t>
            </a:r>
            <a:r>
              <a:rPr lang="vi-VN" sz="2000" b="1" i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điều chỉnh và trang trí vật liệu đã qua sử dụng thành sản phẩm mới?</a:t>
            </a:r>
            <a:endParaRPr lang="en-US" sz="2000" b="1" i="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10309" y="4012897"/>
            <a:ext cx="36575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vi-VN" sz="2000" b="1" i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-Nhóm 3: </a:t>
            </a:r>
            <a:r>
              <a:rPr lang="vi-VN" sz="2000" b="1" i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Vẻ đẹp tạo hình và giá trị sử dụng của sản phẩm?</a:t>
            </a:r>
            <a:endParaRPr lang="en-US" sz="2000" b="1" i="1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08" y="1166461"/>
            <a:ext cx="3833445" cy="2327016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2708" y="1166462"/>
            <a:ext cx="3634154" cy="2327015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08" y="3798276"/>
            <a:ext cx="3833446" cy="2309445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2708" y="3810000"/>
            <a:ext cx="3634154" cy="2309444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52792087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6A66092-A820-48C4-8184-BDB82B3BD8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723"/>
            <a:ext cx="12192001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CC5D6498-7A45-403F-A825-6F2E0BCA1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4619" y="1770180"/>
            <a:ext cx="7971692" cy="949573"/>
          </a:xfrm>
        </p:spPr>
        <p:txBody>
          <a:bodyPr>
            <a:noAutofit/>
          </a:bodyPr>
          <a:lstStyle/>
          <a:p>
            <a:pPr algn="ctr"/>
            <a:r>
              <a:rPr lang="vi-VN" sz="2400" b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II.Cách tạo ra sản phẩm từ vật liệu đã qua sử dụng</a:t>
            </a:r>
            <a:endParaRPr lang="en-US" sz="24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930769" y="4201954"/>
            <a:ext cx="631873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3.T</a:t>
            </a:r>
            <a:r>
              <a:rPr lang="vi-VN" sz="2000" b="1" i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rang trí sản phẩm thêm tính thẩm mĩ và hấp dẫn.</a:t>
            </a:r>
            <a:endParaRPr lang="en-US" sz="2000" b="1" i="1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930769" y="3393067"/>
            <a:ext cx="76903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vi-VN" sz="2000" b="1" i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Cắt ghép hình khối của vật liệu đã qua sử dụng cho phù hợp với với mục đích của sản phẩm mới .</a:t>
            </a:r>
            <a:endParaRPr lang="en-US" sz="2000" b="1" i="1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930769" y="2595903"/>
            <a:ext cx="743243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vi-VN" sz="2000" b="1" i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Lựa chọn vật liệu đã qua sử dụng có hình khối phù hợp với việc tạo dáng và trang trí sản phẩm ứng dụng.</a:t>
            </a:r>
            <a:endParaRPr lang="en-US" sz="2000" b="1" i="1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2384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527536" y="-1"/>
            <a:ext cx="11430001" cy="2872151"/>
          </a:xfrm>
        </p:spPr>
        <p:txBody>
          <a:bodyPr/>
          <a:lstStyle/>
          <a:p>
            <a:pPr lvl="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vi-VN" altLang="en-US" sz="3600" b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vi-VN" sz="3600" b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.Cách tạo hình sản phẩm từ vật liệu đã qua sử dụng</a:t>
            </a:r>
            <a:r>
              <a:rPr lang="vi-VN" altLang="en-US" sz="3600" b="1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3600" b="1">
                <a:solidFill>
                  <a:srgbClr val="0000CC"/>
                </a:solidFill>
                <a:latin typeface="Times New Roman" pitchFamily="18" charset="0"/>
              </a:rPr>
              <a:t> </a:t>
            </a:r>
            <a:br>
              <a:rPr lang="en-US" altLang="en-US" sz="3600" b="1">
                <a:solidFill>
                  <a:srgbClr val="0000CC"/>
                </a:solidFill>
                <a:latin typeface="Times New Roman" pitchFamily="18" charset="0"/>
              </a:rPr>
            </a:br>
            <a:r>
              <a:rPr lang="en-US" altLang="en-US" sz="1800" b="1">
                <a:solidFill>
                  <a:srgbClr val="0000CC"/>
                </a:solidFill>
                <a:latin typeface="Times New Roman" pitchFamily="18" charset="0"/>
              </a:rPr>
              <a:t>     </a:t>
            </a:r>
            <a:br>
              <a:rPr lang="en-US" altLang="en-US" sz="1800">
                <a:solidFill>
                  <a:srgbClr val="0000CC"/>
                </a:solidFill>
                <a:latin typeface="Times New Roman" pitchFamily="18" charset="0"/>
              </a:rPr>
            </a:br>
            <a:r>
              <a:rPr lang="en-US" altLang="en-US" sz="1800">
                <a:latin typeface="Times New Roman" pitchFamily="18" charset="0"/>
              </a:rPr>
              <a:t> </a:t>
            </a:r>
            <a:r>
              <a:rPr lang="vi-VN" altLang="en-US" sz="1800" b="1">
                <a:solidFill>
                  <a:srgbClr val="FF0000"/>
                </a:solidFill>
                <a:latin typeface="Times New Roman" pitchFamily="18" charset="0"/>
              </a:rPr>
              <a:t>  </a:t>
            </a:r>
            <a:r>
              <a:rPr lang="vi-VN" sz="2800" b="1" i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1.Lựa chọn vật liệu có hình khối phù hợp .</a:t>
            </a:r>
            <a:br>
              <a:rPr lang="en-US" sz="2800" b="1" i="1">
                <a:solidFill>
                  <a:prstClr val="black"/>
                </a:solidFill>
                <a:ea typeface="+mn-ea"/>
                <a:cs typeface="+mn-cs"/>
              </a:rPr>
            </a:br>
            <a:r>
              <a:rPr lang="vi-VN" sz="2800" b="1">
                <a:solidFill>
                  <a:srgbClr val="FF3300"/>
                </a:solidFill>
                <a:latin typeface="Times New Roman" pitchFamily="18" charset="0"/>
              </a:rPr>
              <a:t>  </a:t>
            </a:r>
            <a:r>
              <a:rPr lang="vi-VN" sz="2800" b="1" i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2.Cắt ghép hình khối của vật liệu cho phù hợp với mục đích sản phẩm mới.</a:t>
            </a:r>
            <a:br>
              <a:rPr lang="en-US" sz="2800" b="1" i="1">
                <a:solidFill>
                  <a:prstClr val="black"/>
                </a:solidFill>
                <a:ea typeface="+mn-ea"/>
                <a:cs typeface="+mn-cs"/>
              </a:rPr>
            </a:br>
            <a:r>
              <a:rPr lang="vi-VN" sz="2800" b="1">
                <a:solidFill>
                  <a:srgbClr val="009900"/>
                </a:solidFill>
                <a:latin typeface="Times New Roman" pitchFamily="18" charset="0"/>
              </a:rPr>
              <a:t>  </a:t>
            </a:r>
            <a:r>
              <a:rPr lang="vi-VN" sz="2800" b="1" i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3.Trang trí sản phẩm thêm tính thẩm mĩ và hấp dẫn.</a:t>
            </a:r>
            <a:br>
              <a:rPr lang="en-US" sz="2800" b="1" i="1">
                <a:solidFill>
                  <a:prstClr val="black"/>
                </a:solidFill>
                <a:ea typeface="+mn-ea"/>
                <a:cs typeface="+mn-cs"/>
              </a:rPr>
            </a:br>
            <a:endParaRPr lang="en-US" altLang="en-US" sz="2800" b="1">
              <a:solidFill>
                <a:srgbClr val="0070C0"/>
              </a:solidFill>
              <a:latin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507" y="2572628"/>
            <a:ext cx="4736123" cy="18405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505" y="4747846"/>
            <a:ext cx="4736123" cy="18053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6985" y="2567354"/>
            <a:ext cx="4736123" cy="398584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9341180"/>
              </p:ext>
            </p:extLst>
          </p:nvPr>
        </p:nvGraphicFramePr>
        <p:xfrm>
          <a:off x="894869" y="3978660"/>
          <a:ext cx="312615" cy="3708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126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vi-VN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1379776"/>
              </p:ext>
            </p:extLst>
          </p:nvPr>
        </p:nvGraphicFramePr>
        <p:xfrm>
          <a:off x="2579076" y="4013846"/>
          <a:ext cx="339973" cy="3708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399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vi-VN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2626236"/>
              </p:ext>
            </p:extLst>
          </p:nvPr>
        </p:nvGraphicFramePr>
        <p:xfrm>
          <a:off x="3997568" y="3990383"/>
          <a:ext cx="293077" cy="3708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930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vi-VN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2162075"/>
              </p:ext>
            </p:extLst>
          </p:nvPr>
        </p:nvGraphicFramePr>
        <p:xfrm>
          <a:off x="2348522" y="6135692"/>
          <a:ext cx="277446" cy="3708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774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vi-VN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2244512"/>
              </p:ext>
            </p:extLst>
          </p:nvPr>
        </p:nvGraphicFramePr>
        <p:xfrm>
          <a:off x="3751383" y="6170861"/>
          <a:ext cx="293077" cy="3708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930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vi-VN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3435819"/>
              </p:ext>
            </p:extLst>
          </p:nvPr>
        </p:nvGraphicFramePr>
        <p:xfrm>
          <a:off x="5251937" y="6175716"/>
          <a:ext cx="304801" cy="3657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048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81354">
                <a:tc>
                  <a:txBody>
                    <a:bodyPr/>
                    <a:lstStyle/>
                    <a:p>
                      <a:r>
                        <a:rPr lang="vi-VN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2" name="Right Arrow 11"/>
          <p:cNvSpPr/>
          <p:nvPr/>
        </p:nvSpPr>
        <p:spPr>
          <a:xfrm>
            <a:off x="1359878" y="4202137"/>
            <a:ext cx="1148860" cy="1324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3094892" y="4202136"/>
            <a:ext cx="844062" cy="1324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2731477" y="6400800"/>
            <a:ext cx="902676" cy="1055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>
            <a:off x="4079635" y="6400800"/>
            <a:ext cx="1066796" cy="1172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3182815" y="6494584"/>
            <a:ext cx="3358662" cy="4689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ight Arrow 19"/>
          <p:cNvSpPr/>
          <p:nvPr/>
        </p:nvSpPr>
        <p:spPr>
          <a:xfrm flipV="1">
            <a:off x="5685692" y="6400799"/>
            <a:ext cx="855785" cy="1289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6735296"/>
              </p:ext>
            </p:extLst>
          </p:nvPr>
        </p:nvGraphicFramePr>
        <p:xfrm>
          <a:off x="6670431" y="6117099"/>
          <a:ext cx="4630615" cy="365763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6306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5763">
                <a:tc>
                  <a:txBody>
                    <a:bodyPr/>
                    <a:lstStyle/>
                    <a:p>
                      <a:pPr algn="ctr"/>
                      <a:r>
                        <a:rPr lang="vi-VN">
                          <a:solidFill>
                            <a:schemeClr val="tx1"/>
                          </a:solidFill>
                        </a:rPr>
                        <a:t>Sản</a:t>
                      </a:r>
                      <a:r>
                        <a:rPr lang="vi-VN" baseline="0">
                          <a:solidFill>
                            <a:schemeClr val="tx1"/>
                          </a:solidFill>
                        </a:rPr>
                        <a:t> phẩm hoàn thiện</a:t>
                      </a:r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2848021"/>
      </p:ext>
    </p:extLst>
  </p:cSld>
  <p:clrMapOvr>
    <a:masterClrMapping/>
  </p:clrMapOvr>
  <p:transition/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5172</TotalTime>
  <Words>862</Words>
  <Application>Microsoft Office PowerPoint</Application>
  <PresentationFormat>Widescreen</PresentationFormat>
  <Paragraphs>93</Paragraphs>
  <Slides>19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30" baseType="lpstr">
      <vt:lpstr>Arial</vt:lpstr>
      <vt:lpstr>Calibri</vt:lpstr>
      <vt:lpstr>Calibri Light</vt:lpstr>
      <vt:lpstr>Constantia</vt:lpstr>
      <vt:lpstr>Times New Roman</vt:lpstr>
      <vt:lpstr>Wingdings 2</vt:lpstr>
      <vt:lpstr>Office Theme</vt:lpstr>
      <vt:lpstr>Default Design</vt:lpstr>
      <vt:lpstr>Flow</vt:lpstr>
      <vt:lpstr>Presentation</vt:lpstr>
      <vt:lpstr>Slide</vt:lpstr>
      <vt:lpstr>PowerPoint Presentation</vt:lpstr>
      <vt:lpstr>PowerPoint Presentation</vt:lpstr>
      <vt:lpstr>PowerPoint Presentation</vt:lpstr>
      <vt:lpstr>PowerPoint Presentation</vt:lpstr>
      <vt:lpstr>Yêu cầu cần đạt:</vt:lpstr>
      <vt:lpstr>I.Khám phá sản phẩm từ vật liệu đã qua sử dụng</vt:lpstr>
      <vt:lpstr>PowerPoint Presentation</vt:lpstr>
      <vt:lpstr>II.Cách tạo ra sản phẩm từ vật liệu đã qua sử dụng</vt:lpstr>
      <vt:lpstr>II.Cách tạo hình sản phẩm từ vật liệu đã qua sử dụng            1.Lựa chọn vật liệu có hình khối phù hợp .   2.Cắt ghép hình khối của vật liệu cho phù hợp với mục đích sản phẩm mới.   3.Trang trí sản phẩm thêm tính thẩm mĩ và hấp dẫn. </vt:lpstr>
      <vt:lpstr>III.Cách tạo ra sản phẩm từ vật liệu đã qua sử dụng</vt:lpstr>
      <vt:lpstr>PowerPoint Presentation</vt:lpstr>
      <vt:lpstr>PowerPoint Presentation</vt:lpstr>
      <vt:lpstr>PowerPoint Presentation</vt:lpstr>
      <vt:lpstr>PowerPoint Presentation</vt:lpstr>
      <vt:lpstr>IV.Trưng bày sản phẩm và chia sẻ</vt:lpstr>
      <vt:lpstr>PowerPoint Presentation</vt:lpstr>
      <vt:lpstr>Nhận xét – Đánh giá</vt:lpstr>
      <vt:lpstr>PowerPoint Presentation</vt:lpstr>
      <vt:lpstr>TIẾT HỌC ĐÃ KẾT THÚC!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Quốc Phạm</cp:lastModifiedBy>
  <cp:revision>125</cp:revision>
  <dcterms:created xsi:type="dcterms:W3CDTF">2021-03-10T14:33:55Z</dcterms:created>
  <dcterms:modified xsi:type="dcterms:W3CDTF">2022-08-27T08:09:42Z</dcterms:modified>
</cp:coreProperties>
</file>