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8"/>
  </p:notesMasterIdLst>
  <p:sldIdLst>
    <p:sldId id="410" r:id="rId3"/>
    <p:sldId id="321" r:id="rId4"/>
    <p:sldId id="387" r:id="rId5"/>
    <p:sldId id="394" r:id="rId6"/>
    <p:sldId id="388" r:id="rId7"/>
    <p:sldId id="389" r:id="rId8"/>
    <p:sldId id="390" r:id="rId9"/>
    <p:sldId id="391" r:id="rId10"/>
    <p:sldId id="392" r:id="rId11"/>
    <p:sldId id="393" r:id="rId12"/>
    <p:sldId id="396" r:id="rId13"/>
    <p:sldId id="397" r:id="rId14"/>
    <p:sldId id="398" r:id="rId15"/>
    <p:sldId id="399" r:id="rId16"/>
    <p:sldId id="400" r:id="rId17"/>
    <p:sldId id="402" r:id="rId18"/>
    <p:sldId id="403" r:id="rId19"/>
    <p:sldId id="404" r:id="rId20"/>
    <p:sldId id="401" r:id="rId21"/>
    <p:sldId id="405" r:id="rId22"/>
    <p:sldId id="406" r:id="rId23"/>
    <p:sldId id="407" r:id="rId24"/>
    <p:sldId id="408" r:id="rId25"/>
    <p:sldId id="409" r:id="rId26"/>
    <p:sldId id="31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2084"/>
    <a:srgbClr val="FE007F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14" autoAdjust="0"/>
    <p:restoredTop sz="92657" autoAdjust="0"/>
  </p:normalViewPr>
  <p:slideViewPr>
    <p:cSldViewPr>
      <p:cViewPr varScale="1">
        <p:scale>
          <a:sx n="67" d="100"/>
          <a:sy n="67" d="100"/>
        </p:scale>
        <p:origin x="1272" y="48"/>
      </p:cViewPr>
      <p:guideLst>
        <p:guide orient="horz" pos="2160"/>
        <p:guide pos="2899"/>
      </p:guideLst>
    </p:cSldViewPr>
  </p:slideViewPr>
  <p:outlineViewPr>
    <p:cViewPr>
      <p:scale>
        <a:sx n="33" d="100"/>
        <a:sy n="33" d="100"/>
      </p:scale>
      <p:origin x="0" y="35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5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9B0FA-3FDE-43D1-BA91-7D6290444165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F5B61-8280-4DDD-BF0D-27330B3F7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58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68E98C-5BE7-4D54-ACFC-2EF419B2DB24}" type="slidenum">
              <a:rPr lang="en-US" altLang="en-US"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21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2C569E-A162-424B-A05D-024AF2B78694}" type="slidenum">
              <a:rPr lang="en-US" altLang="en-US">
                <a:latin typeface="Arial" panose="020B0604020202020204" pitchFamily="34" charset="0"/>
              </a:r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64B9DE-0615-4D28-B053-66DF2A0DC282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9DE-0615-4D28-B053-66DF2A0DC282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9DE-0615-4D28-B053-66DF2A0DC282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617DB-0B3E-4C6A-9DDD-269390CE1644}" type="datetimeFigureOut">
              <a:rPr lang="en-US"/>
              <a:t>8/3/2022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6C869-FBF3-4499-9473-3449BF12916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A480E-B5E7-4B49-93F6-0D189095A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957CF-7990-4D1B-B8E5-13A237539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804E-1202-4424-B155-E6FDAC6A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EE784-8096-468B-BD84-9D97F63A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FF85A-14FD-4D65-A0CF-7AC0CCB2E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15E96-5A60-44F6-A751-4E721F7751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418488"/>
      </p:ext>
    </p:extLst>
  </p:cSld>
  <p:clrMapOvr>
    <a:masterClrMapping/>
  </p:clrMapOvr>
  <p:transition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1EDF5-AB5D-414F-85C1-E8E578106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2DE2C-D22B-40AB-88C3-27FB94E64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F1A21-A46D-4867-BBA4-2DE8AAE40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83949-7FD0-45D1-AD40-D6945448E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285FA-37D8-4B5F-B572-2D133892A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F4B93-7617-4006-8549-BB2BBF495A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790932"/>
      </p:ext>
    </p:extLst>
  </p:cSld>
  <p:clrMapOvr>
    <a:masterClrMapping/>
  </p:clrMapOvr>
  <p:transition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ABA7B-51E0-4212-ADEF-7258359C2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EF366-7FFE-4B75-B473-40FB73DBB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8C862-3A68-4672-AC99-3862ABED6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4262A-C471-4C14-A840-6B14427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B2EA2-7C20-4412-88A2-E42B5D323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98BF4-D9F8-4C8F-B6BD-BD6D5DA446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078731"/>
      </p:ext>
    </p:extLst>
  </p:cSld>
  <p:clrMapOvr>
    <a:masterClrMapping/>
  </p:clrMapOvr>
  <p:transition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87FF7-CBE2-4EA4-9086-7640958A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504B1-F0AB-4085-9A67-C5BD23BC2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ABEAA-B5D4-460E-BF6B-0ABD342B3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5763AB-D69D-4C6D-B9F3-F8F85EA80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01A19B-4F62-4F6E-A548-440F56C9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BB8BEE-0692-4D94-A44D-B738494A5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1568C-FD97-4BB2-8343-025C926A81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422043"/>
      </p:ext>
    </p:extLst>
  </p:cSld>
  <p:clrMapOvr>
    <a:masterClrMapping/>
  </p:clrMapOvr>
  <p:transition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3FDDA-4D75-4F46-8DF0-A3097EAF4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57E57-A099-42F0-8E6E-D0213DE95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78003-1EC5-467F-8716-C930250BA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A80A5-42C7-4FF5-A92C-DC12093E4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59812C-ADC3-4C7C-8467-D843A457B6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1B6B24D-F55D-4745-80C9-257437027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902FC1-5D1E-4C03-ADA0-D72E8BADC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1AD3CD-6BF4-432B-9F96-A539D084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BBFF7-B2F1-4183-A6B7-7285519F83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159205"/>
      </p:ext>
    </p:extLst>
  </p:cSld>
  <p:clrMapOvr>
    <a:masterClrMapping/>
  </p:clrMapOvr>
  <p:transition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F79CE-3049-4B15-9EDA-D9933FB5F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ED3D500-6D6F-41B7-BC9F-A6B245352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2D596E1-B0C4-4ADB-9C24-5650E5CB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B899347-C697-4479-867E-A72148010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DA9A8-21C3-4EA7-92E1-78CD9E1D12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761789"/>
      </p:ext>
    </p:extLst>
  </p:cSld>
  <p:clrMapOvr>
    <a:masterClrMapping/>
  </p:clrMapOvr>
  <p:transition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257633D-6909-40B4-9163-86B1284C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3B28980-D72F-4728-B609-A9D47F5D3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927E09C-F0FE-4A02-9C4E-770EB011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89E27-1189-4D2B-9382-5A704EE2B4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347879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9DE-0615-4D28-B053-66DF2A0DC282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968C1-E1D0-4458-88FF-ED77747DC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BF5DE-3C89-47C1-BE4F-936C6F8C7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BB159-684D-4F13-A562-37BF1D00B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7F6298-B98A-42AE-BD25-9131C7CA7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5E3D2D-B757-474B-98A2-7C646CD4D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B32245-065F-4AEE-8B0F-356C4C00D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BD77A-FD6D-4521-B487-DF65E89588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025802"/>
      </p:ext>
    </p:extLst>
  </p:cSld>
  <p:clrMapOvr>
    <a:masterClrMapping/>
  </p:clrMapOvr>
  <p:transition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5BDFD-40FA-4DE9-9186-DAB37FC29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9651BC-08A6-40BB-953A-EF2A2BFCF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51BEDD-B418-4638-93FB-3C3E27DE0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3D0DC9-0B26-4C5B-86BE-2D48A9726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FD11DA-B1D4-4CCB-8A13-577E60A47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D7EA32-DB62-48F7-99F5-0C25AED9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08BD7-61C9-4BB8-A393-B0FB666DF3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701046"/>
      </p:ext>
    </p:extLst>
  </p:cSld>
  <p:clrMapOvr>
    <a:masterClrMapping/>
  </p:clrMapOvr>
  <p:transition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04D7E-22E6-46DC-A61D-18125F2D0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72DB9F-6C65-4600-AA6A-8DB5E9C687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8D63F-B5A9-441C-9C64-4CC72B0FC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CAA56-4C83-4B33-A8B9-1D97DC402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094D5-DAF3-46D7-99A1-2FC29B4CE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F7A9E-FD1D-476A-972F-AB809A694E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529603"/>
      </p:ext>
    </p:extLst>
  </p:cSld>
  <p:clrMapOvr>
    <a:masterClrMapping/>
  </p:clrMapOvr>
  <p:transition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8557A4-003D-429E-AF54-E5CCEED712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47B7EE-F197-4478-875F-47699BBAA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F2D40-7598-4CA1-871D-12FD7E3B5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DA2AD-98F7-4B3F-8F75-E71C8D5B8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89D13-B2CA-4F51-BCB7-32126EF76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9A91F-D1EA-4402-BCC5-5BD759E2BA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542682"/>
      </p:ext>
    </p:extLst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9DE-0615-4D28-B053-66DF2A0DC282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9DE-0615-4D28-B053-66DF2A0DC282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9DE-0615-4D28-B053-66DF2A0DC282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9DE-0615-4D28-B053-66DF2A0DC282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9DE-0615-4D28-B053-66DF2A0DC282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364B9DE-0615-4D28-B053-66DF2A0DC282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364B9DE-0615-4D28-B053-66DF2A0DC282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7364B9DE-0615-4D28-B053-66DF2A0DC282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 panose="05020102010507070707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3C9D4467-A9DD-484C-8191-21B0D4B90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6EBC7991-4723-47A9-BEFC-3B9AA5FA67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26B1B-2BF9-4BF0-B862-6CAB9A0A9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0684B-1F8C-47B2-AF8D-0B5FD8884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7485C-F676-4098-BA5A-6293EC8F7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EEFFE4-4CD0-44C6-8488-EACFADD2E9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21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blinds dir="vert"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T&#205;nh%20ch&#7845;t%20base/Nhi&#7879;t%20ph&#226;n%20Baz&#417;%20kh&#244;ng%20tan%20Cu(OH)2%20copper%20II%20hydroxide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1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11" Type="http://schemas.openxmlformats.org/officeDocument/2006/relationships/image" Target="../media/image20.wmf"/><Relationship Id="rId5" Type="http://schemas.openxmlformats.org/officeDocument/2006/relationships/oleObject" Target="../embeddings/oleObject8.bin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0.bin"/><Relationship Id="rId14" Type="http://schemas.openxmlformats.org/officeDocument/2006/relationships/oleObject" Target="../embeddings/oleObject13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>
            <a:extLst>
              <a:ext uri="{FF2B5EF4-FFF2-40B4-BE49-F238E27FC236}">
                <a16:creationId xmlns:a16="http://schemas.microsoft.com/office/drawing/2014/main" id="{644110A0-D09D-479C-AB0E-BAC735B2E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410200"/>
            <a:ext cx="4953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 HỌC 9</a:t>
            </a:r>
          </a:p>
        </p:txBody>
      </p:sp>
    </p:spTree>
    <p:extLst>
      <p:ext uri="{BB962C8B-B14F-4D97-AF65-F5344CB8AC3E}">
        <p14:creationId xmlns:p14="http://schemas.microsoft.com/office/powerpoint/2010/main" val="2931794185"/>
      </p:ext>
    </p:extLst>
  </p:cSld>
  <p:clrMapOvr>
    <a:masterClrMapping/>
  </p:clrMapOvr>
  <p:transition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/>
          <p:cNvSpPr/>
          <p:nvPr/>
        </p:nvSpPr>
        <p:spPr>
          <a:xfrm>
            <a:off x="3841551" y="-152400"/>
            <a:ext cx="5638800" cy="3124200"/>
          </a:xfrm>
          <a:prstGeom prst="wedgeEllipseCallout">
            <a:avLst>
              <a:gd name="adj1" fmla="val -77918"/>
              <a:gd name="adj2" fmla="val 54749"/>
            </a:avLst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</a:rPr>
              <a:t>?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Nhắc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lại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acid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tác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dụng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với</a:t>
            </a:r>
            <a:r>
              <a:rPr lang="en-US" sz="2800" b="1" dirty="0">
                <a:solidFill>
                  <a:srgbClr val="FF0000"/>
                </a:solidFill>
              </a:rPr>
              <a:t>  </a:t>
            </a:r>
            <a:r>
              <a:rPr lang="en-US" sz="2800" b="1" dirty="0" err="1">
                <a:solidFill>
                  <a:srgbClr val="FF0000"/>
                </a:solidFill>
              </a:rPr>
              <a:t>base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sản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phẩm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tạo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thành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là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những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hợp</a:t>
            </a:r>
            <a:r>
              <a:rPr lang="en-US" sz="2800" b="1" dirty="0">
                <a:solidFill>
                  <a:srgbClr val="0000FF"/>
                </a:solidFill>
              </a:rPr>
              <a:t> chất </a:t>
            </a:r>
            <a:r>
              <a:rPr lang="en-US" sz="2800" b="1" dirty="0" err="1">
                <a:solidFill>
                  <a:srgbClr val="0000FF"/>
                </a:solidFill>
              </a:rPr>
              <a:t>nào</a:t>
            </a:r>
            <a:r>
              <a:rPr lang="en-US" sz="2800" b="1" dirty="0">
                <a:solidFill>
                  <a:srgbClr val="0000FF"/>
                </a:solidFill>
              </a:rPr>
              <a:t>?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81600" y="2209800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Trả lời: muối và nước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838200" y="132784"/>
            <a:ext cx="7239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3.Tác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 </a:t>
            </a:r>
            <a:r>
              <a:rPr lang="en-US" alt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52400" y="3048000"/>
            <a:ext cx="467804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  B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ase tan và không tan đều tác dụng với acid tạo thành muối và nước.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990600" y="4876800"/>
            <a:ext cx="59982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 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NaOH   +  HCl       NaCl   +  H</a:t>
            </a:r>
            <a:r>
              <a:rPr 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219200" y="5486400"/>
            <a:ext cx="74999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Cu(OH)</a:t>
            </a:r>
            <a:r>
              <a:rPr 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+  H</a:t>
            </a:r>
            <a:r>
              <a:rPr 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CuSO</a:t>
            </a:r>
            <a:r>
              <a:rPr 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 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+  2H</a:t>
            </a:r>
            <a:r>
              <a:rPr 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642995" y="5105400"/>
            <a:ext cx="395605" cy="698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4114800" y="5715000"/>
            <a:ext cx="395605" cy="698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11" descr="Book-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13" y="228600"/>
            <a:ext cx="609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/>
      <p:bldP spid="9" grpId="1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41" name="Picture 5" descr="DSC_0390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9969" r="2658" b="13957"/>
          <a:stretch>
            <a:fillRect/>
          </a:stretch>
        </p:blipFill>
        <p:spPr bwMode="auto">
          <a:xfrm>
            <a:off x="4088765" y="4038600"/>
            <a:ext cx="490283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457200"/>
            <a:ext cx="769620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Cu(OH)</a:t>
            </a:r>
            <a:r>
              <a:rPr lang="en-US" alt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7200" y="1288753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85800" y="1900555"/>
            <a:ext cx="6296660" cy="40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PTHH: Cu(OH)</a:t>
            </a:r>
            <a:r>
              <a:rPr lang="en-US" altLang="en-US" sz="2400" baseline="-25000">
                <a:latin typeface="Times New Roman" panose="02020603050405020304" pitchFamily="18" charset="0"/>
              </a:rPr>
              <a:t>2 </a:t>
            </a:r>
            <a:r>
              <a:rPr lang="en-US" altLang="en-US" sz="2400">
                <a:latin typeface="Times New Roman" panose="02020603050405020304" pitchFamily="18" charset="0"/>
                <a:sym typeface="Wingdings" panose="05000000000000000000" pitchFamily="2" charset="2"/>
              </a:rPr>
              <a:t>       CuO + H</a:t>
            </a:r>
            <a:r>
              <a:rPr lang="en-US" altLang="en-US" sz="2400" baseline="-2500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</a:p>
          <a:p>
            <a:pPr algn="just" eaLnBrk="1" hangingPunct="1">
              <a:buFontTx/>
              <a:buNone/>
            </a:pPr>
            <a:endParaRPr lang="en-US" altLang="en-US" sz="2400" baseline="-25000">
              <a:latin typeface="Times New Roman" panose="02020603050405020304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895600" y="1811973"/>
            <a:ext cx="5334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t</a:t>
            </a:r>
            <a:r>
              <a:rPr lang="en-US" altLang="en-US" sz="2000" b="1" baseline="30000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33400" y="2381250"/>
            <a:ext cx="8229600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Tương tự như Cu(OH)</a:t>
            </a:r>
            <a:r>
              <a:rPr lang="en-US" altLang="en-US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, một số base không tan khác như: Fe(OH)</a:t>
            </a:r>
            <a:r>
              <a:rPr lang="en-US" altLang="en-US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, Al(OH)</a:t>
            </a:r>
            <a:r>
              <a:rPr lang="en-US" altLang="en-US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,…cũng bị nhiệt phân hủy tạo thành oxide tương ứng và nước.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09600" y="3505200"/>
            <a:ext cx="815340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  <a:latin typeface="Arial" panose="020B0604020202020204" pitchFamily="34" charset="0"/>
              </a:rPr>
              <a:t>K</a:t>
            </a:r>
            <a:r>
              <a:rPr lang="en-US" altLang="en-US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 luận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 Base không tan bị nhiệt phân hủy tạo thành oxit và nước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457200" y="3429000"/>
            <a:ext cx="3534410" cy="2361565"/>
          </a:xfrm>
          <a:prstGeom prst="wedgeEllipseCallout">
            <a:avLst>
              <a:gd name="adj1" fmla="val -42958"/>
              <a:gd name="adj2" fmla="val 64620"/>
            </a:avLst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chất hóa học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362200" y="933767"/>
            <a:ext cx="7191375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Cu(OH)</a:t>
            </a:r>
            <a:r>
              <a:rPr lang="en-US" altLang="en-US" sz="2800" b="1" baseline="-25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en-US" sz="28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81000" y="-76517"/>
            <a:ext cx="72390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4.Base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endParaRPr lang="en-US" altLang="en-US" sz="28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" name="Straight Arrow Connector 1"/>
          <p:cNvCxnSpPr/>
          <p:nvPr/>
        </p:nvCxnSpPr>
        <p:spPr>
          <a:xfrm>
            <a:off x="2971800" y="2133600"/>
            <a:ext cx="381000" cy="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1" descr="Book-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75"/>
            <a:ext cx="609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0" grpId="1"/>
      <p:bldP spid="11" grpId="0"/>
      <p:bldP spid="12" grpId="0" bldLvl="0" animBg="1"/>
      <p:bldP spid="12" grpId="1" bldLvl="0" animBg="1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0" y="1295400"/>
            <a:ext cx="8839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  <a:latin typeface="Arial" panose="020B0604020202020204" pitchFamily="34" charset="0"/>
              </a:rPr>
              <a:t>1.Tác dụng của dung dịch base với chất chỉ thị màu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7411" name="Picture 11" descr="Book-0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609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1905000"/>
            <a:ext cx="7239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  <a:latin typeface="Arial" panose="020B0604020202020204" pitchFamily="34" charset="0"/>
              </a:rPr>
              <a:t>2.Tác dụng của dung dịch base với acidic oxide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76200" y="2438400"/>
            <a:ext cx="7239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  <a:latin typeface="Arial" panose="020B0604020202020204" pitchFamily="34" charset="0"/>
              </a:rPr>
              <a:t>3.Tác dụng của base với acid</a:t>
            </a:r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152400" y="2895283"/>
            <a:ext cx="7239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  <a:latin typeface="Arial" panose="020B0604020202020204" pitchFamily="34" charset="0"/>
              </a:rPr>
              <a:t>4.Base không tan bị nhiệt phân hủy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9600" y="4191000"/>
            <a:ext cx="4735830" cy="50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PTHH:  Cu(OH)</a:t>
            </a:r>
            <a:r>
              <a:rPr lang="en-US" altLang="en-US" sz="2400" baseline="-25000">
                <a:latin typeface="Times New Roman" panose="02020603050405020304" pitchFamily="18" charset="0"/>
              </a:rPr>
              <a:t>2 </a:t>
            </a:r>
            <a:r>
              <a:rPr lang="en-US" altLang="en-US" sz="2400">
                <a:latin typeface="Times New Roman" panose="02020603050405020304" pitchFamily="18" charset="0"/>
                <a:sym typeface="Wingdings" panose="05000000000000000000" pitchFamily="2" charset="2"/>
              </a:rPr>
              <a:t> CuO + H</a:t>
            </a:r>
            <a:r>
              <a:rPr lang="en-US" altLang="en-US" sz="2400" baseline="-2500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</a:p>
          <a:p>
            <a:pPr algn="just" eaLnBrk="1" hangingPunct="1">
              <a:buFontTx/>
              <a:buNone/>
            </a:pPr>
            <a:endParaRPr lang="en-US" altLang="en-US" sz="2400" baseline="-25000">
              <a:latin typeface="Times New Roman" panose="02020603050405020304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742883" y="3962083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t</a:t>
            </a:r>
            <a:r>
              <a:rPr lang="en-US" altLang="en-US" sz="2000" b="1" baseline="30000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28600" y="3501708"/>
            <a:ext cx="8915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Base không tan bị nhiệt phân hủy tạo thành oxit và nước.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6200" y="5029200"/>
            <a:ext cx="906780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* </a:t>
            </a:r>
            <a:r>
              <a:rPr lang="vi-V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Ngoài ra, dung dịch ba</a:t>
            </a:r>
            <a:r>
              <a:rPr lang="en-US" altLang="vi-VN" sz="2400" b="1">
                <a:solidFill>
                  <a:srgbClr val="0000FF"/>
                </a:solidFill>
                <a:latin typeface="Arial" panose="020B0604020202020204" pitchFamily="34" charset="0"/>
              </a:rPr>
              <a:t>se</a:t>
            </a:r>
            <a:r>
              <a:rPr lang="vi-V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còn t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ác dụng với dung dịch muối </a:t>
            </a:r>
            <a:r>
              <a:rPr lang="vi-V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(Học ở bài 9).</a:t>
            </a:r>
            <a:endParaRPr lang="en-US" altLang="en-US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647700" y="0"/>
            <a:ext cx="8077200" cy="990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11: TÍNH CHẤT HÓA HỌC CỦA 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Picture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676400" y="2289175"/>
            <a:ext cx="1301750" cy="39878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>
                <a:solidFill>
                  <a:srgbClr val="000000"/>
                </a:solidFill>
              </a:rPr>
              <a:t>D.D base</a:t>
            </a:r>
            <a:endParaRPr lang="en-GB" altLang="en-US" sz="2000" b="1">
              <a:solidFill>
                <a:srgbClr val="000000"/>
              </a:solidFill>
            </a:endParaRPr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1066800" y="3352800"/>
            <a:ext cx="914400" cy="914400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9900CC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 b="1">
                <a:solidFill>
                  <a:schemeClr val="tx2"/>
                </a:solidFill>
              </a:rPr>
              <a:t>Bazơ</a:t>
            </a:r>
            <a:endParaRPr lang="en-GB" altLang="en-US" sz="2000" b="1">
              <a:solidFill>
                <a:schemeClr val="tx2"/>
              </a:solidFill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524000" y="4727575"/>
            <a:ext cx="2159000" cy="454025"/>
          </a:xfrm>
          <a:prstGeom prst="rect">
            <a:avLst/>
          </a:prstGeom>
          <a:noFill/>
          <a:ln w="57150">
            <a:solidFill>
              <a:srgbClr val="0000CC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>
                <a:solidFill>
                  <a:srgbClr val="000000"/>
                </a:solidFill>
              </a:rPr>
              <a:t>Bazơ không tan</a:t>
            </a:r>
            <a:endParaRPr lang="en-GB" altLang="en-US" sz="2000" b="1">
              <a:solidFill>
                <a:srgbClr val="000000"/>
              </a:solidFill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4114800" y="1774825"/>
            <a:ext cx="4002088" cy="43497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>
                <a:solidFill>
                  <a:srgbClr val="000000"/>
                </a:solidFill>
              </a:rPr>
              <a:t>Làm </a:t>
            </a:r>
            <a:r>
              <a:rPr lang="en-US" altLang="en-US" sz="2000" b="1">
                <a:solidFill>
                  <a:srgbClr val="9900CC"/>
                </a:solidFill>
              </a:rPr>
              <a:t>quỳ tím</a:t>
            </a:r>
            <a:r>
              <a:rPr lang="en-US" altLang="en-US" sz="2000" b="1"/>
              <a:t> </a:t>
            </a:r>
            <a:r>
              <a:rPr lang="en-US" altLang="en-US" sz="2000" b="1">
                <a:solidFill>
                  <a:srgbClr val="000000"/>
                </a:solidFill>
              </a:rPr>
              <a:t>chuyển </a:t>
            </a:r>
            <a:r>
              <a:rPr lang="en-US" altLang="en-US" sz="2000" b="1">
                <a:solidFill>
                  <a:srgbClr val="0066FF"/>
                </a:solidFill>
              </a:rPr>
              <a:t>màu xanh</a:t>
            </a:r>
            <a:r>
              <a:rPr lang="en-US" altLang="en-US" sz="2000" b="1"/>
              <a:t>.</a:t>
            </a:r>
            <a:endParaRPr lang="en-GB" altLang="en-US" sz="2000" b="1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066800" y="1089025"/>
            <a:ext cx="7772400" cy="43497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000" b="1">
                <a:solidFill>
                  <a:srgbClr val="000000"/>
                </a:solidFill>
              </a:rPr>
              <a:t>Làm d.d phenolphtalein từ không màu chuyển thành </a:t>
            </a:r>
            <a:r>
              <a:rPr lang="en-US" altLang="en-US" sz="2000" b="1">
                <a:solidFill>
                  <a:srgbClr val="FF0000"/>
                </a:solidFill>
              </a:rPr>
              <a:t>màu đỏ.</a:t>
            </a:r>
            <a:endParaRPr lang="en-GB" altLang="en-US" sz="2000" b="1">
              <a:solidFill>
                <a:srgbClr val="FF0000"/>
              </a:solidFill>
            </a:endParaRPr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V="1">
            <a:off x="1600200" y="2743200"/>
            <a:ext cx="609600" cy="609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1600200" y="4267200"/>
            <a:ext cx="914400" cy="4572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898" name="Group 10"/>
          <p:cNvGrpSpPr/>
          <p:nvPr/>
        </p:nvGrpSpPr>
        <p:grpSpPr bwMode="auto">
          <a:xfrm>
            <a:off x="3048000" y="1524000"/>
            <a:ext cx="152400" cy="990600"/>
            <a:chOff x="1920" y="960"/>
            <a:chExt cx="96" cy="624"/>
          </a:xfrm>
        </p:grpSpPr>
        <p:sp>
          <p:nvSpPr>
            <p:cNvPr id="37899" name="Line 11"/>
            <p:cNvSpPr>
              <a:spLocks noChangeShapeType="1"/>
            </p:cNvSpPr>
            <p:nvPr/>
          </p:nvSpPr>
          <p:spPr bwMode="auto">
            <a:xfrm>
              <a:off x="1920" y="1584"/>
              <a:ext cx="9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0" name="Line 12"/>
            <p:cNvSpPr>
              <a:spLocks noChangeShapeType="1"/>
            </p:cNvSpPr>
            <p:nvPr/>
          </p:nvSpPr>
          <p:spPr bwMode="auto">
            <a:xfrm>
              <a:off x="2016" y="960"/>
              <a:ext cx="0" cy="62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3200400" y="1981200"/>
            <a:ext cx="9144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3073400" y="2590800"/>
            <a:ext cx="1041400" cy="12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4114800" y="2373313"/>
            <a:ext cx="3467100" cy="43497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>
                <a:solidFill>
                  <a:srgbClr val="000000"/>
                </a:solidFill>
              </a:rPr>
              <a:t>+ oxit axit </a:t>
            </a:r>
            <a:r>
              <a:rPr lang="en-US" altLang="en-US" sz="2000" b="1">
                <a:solidFill>
                  <a:srgbClr val="000000"/>
                </a:solidFill>
                <a:sym typeface="Wingdings" panose="05000000000000000000" pitchFamily="2" charset="2"/>
              </a:rPr>
              <a:t> Muối  + nước.</a:t>
            </a:r>
            <a:endParaRPr lang="en-GB" altLang="en-US" sz="2000" b="1">
              <a:solidFill>
                <a:srgbClr val="000000"/>
              </a:solidFill>
              <a:sym typeface="Wingdings" panose="05000000000000000000" pitchFamily="2" charset="2"/>
            </a:endParaRPr>
          </a:p>
        </p:txBody>
      </p:sp>
      <p:grpSp>
        <p:nvGrpSpPr>
          <p:cNvPr id="37904" name="Group 16"/>
          <p:cNvGrpSpPr/>
          <p:nvPr/>
        </p:nvGrpSpPr>
        <p:grpSpPr bwMode="auto">
          <a:xfrm>
            <a:off x="2997200" y="2692400"/>
            <a:ext cx="1066800" cy="304800"/>
            <a:chOff x="1920" y="1680"/>
            <a:chExt cx="672" cy="192"/>
          </a:xfrm>
        </p:grpSpPr>
        <p:sp>
          <p:nvSpPr>
            <p:cNvPr id="37905" name="Line 17"/>
            <p:cNvSpPr>
              <a:spLocks noChangeShapeType="1"/>
            </p:cNvSpPr>
            <p:nvPr/>
          </p:nvSpPr>
          <p:spPr bwMode="auto">
            <a:xfrm>
              <a:off x="1920" y="1680"/>
              <a:ext cx="14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Line 18"/>
            <p:cNvSpPr>
              <a:spLocks noChangeShapeType="1"/>
            </p:cNvSpPr>
            <p:nvPr/>
          </p:nvSpPr>
          <p:spPr bwMode="auto">
            <a:xfrm>
              <a:off x="2064" y="1680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Line 19"/>
            <p:cNvSpPr>
              <a:spLocks noChangeShapeType="1"/>
            </p:cNvSpPr>
            <p:nvPr/>
          </p:nvSpPr>
          <p:spPr bwMode="auto">
            <a:xfrm>
              <a:off x="2064" y="1872"/>
              <a:ext cx="52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4064000" y="2908300"/>
            <a:ext cx="4800600" cy="533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000000"/>
                </a:solidFill>
                <a:latin typeface="VNI-Times" pitchFamily="2" charset="0"/>
              </a:rPr>
              <a:t>+ DD muoái  </a:t>
            </a:r>
            <a:r>
              <a:rPr lang="en-US" altLang="en-US" sz="2400" b="1">
                <a:solidFill>
                  <a:srgbClr val="000000"/>
                </a:solidFill>
                <a:latin typeface="VNI-Times" pitchFamily="2" charset="0"/>
                <a:sym typeface="Wingdings" panose="05000000000000000000" pitchFamily="2" charset="2"/>
              </a:rPr>
              <a:t> Muoái môùi + bazô môùi</a:t>
            </a:r>
            <a:endParaRPr lang="en-US" altLang="en-US" sz="2400" b="1">
              <a:solidFill>
                <a:srgbClr val="000000"/>
              </a:solidFill>
              <a:latin typeface="VNI-Times" pitchFamily="2" charset="0"/>
            </a:endParaRPr>
          </a:p>
        </p:txBody>
      </p:sp>
      <p:grpSp>
        <p:nvGrpSpPr>
          <p:cNvPr id="37909" name="Group 21"/>
          <p:cNvGrpSpPr/>
          <p:nvPr/>
        </p:nvGrpSpPr>
        <p:grpSpPr bwMode="auto">
          <a:xfrm>
            <a:off x="2971800" y="2781300"/>
            <a:ext cx="1447800" cy="1295400"/>
            <a:chOff x="1920" y="1728"/>
            <a:chExt cx="912" cy="816"/>
          </a:xfrm>
        </p:grpSpPr>
        <p:grpSp>
          <p:nvGrpSpPr>
            <p:cNvPr id="37910" name="Group 22"/>
            <p:cNvGrpSpPr/>
            <p:nvPr/>
          </p:nvGrpSpPr>
          <p:grpSpPr bwMode="auto">
            <a:xfrm>
              <a:off x="1920" y="1728"/>
              <a:ext cx="96" cy="816"/>
              <a:chOff x="1920" y="1728"/>
              <a:chExt cx="96" cy="816"/>
            </a:xfrm>
          </p:grpSpPr>
          <p:sp>
            <p:nvSpPr>
              <p:cNvPr id="37911" name="Line 23"/>
              <p:cNvSpPr>
                <a:spLocks noChangeShapeType="1"/>
              </p:cNvSpPr>
              <p:nvPr/>
            </p:nvSpPr>
            <p:spPr bwMode="auto">
              <a:xfrm>
                <a:off x="1920" y="172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2" name="Line 24"/>
              <p:cNvSpPr>
                <a:spLocks noChangeShapeType="1"/>
              </p:cNvSpPr>
              <p:nvPr/>
            </p:nvSpPr>
            <p:spPr bwMode="auto">
              <a:xfrm>
                <a:off x="2016" y="1728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13" name="Line 25"/>
            <p:cNvSpPr>
              <a:spLocks noChangeShapeType="1"/>
            </p:cNvSpPr>
            <p:nvPr/>
          </p:nvSpPr>
          <p:spPr bwMode="auto">
            <a:xfrm>
              <a:off x="2016" y="2544"/>
              <a:ext cx="81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4419600" y="3733800"/>
            <a:ext cx="2971800" cy="43497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000" b="1">
                <a:solidFill>
                  <a:srgbClr val="000000"/>
                </a:solidFill>
              </a:rPr>
              <a:t>+ Axit</a:t>
            </a:r>
            <a:r>
              <a:rPr lang="en-US" altLang="en-US" sz="2000" b="1">
                <a:solidFill>
                  <a:srgbClr val="000000"/>
                </a:solidFill>
                <a:sym typeface="Wingdings" panose="05000000000000000000" pitchFamily="2" charset="2"/>
              </a:rPr>
              <a:t> Muối + nước</a:t>
            </a:r>
            <a:endParaRPr lang="en-GB" altLang="en-US" sz="2000" b="1">
              <a:solidFill>
                <a:srgbClr val="000000"/>
              </a:solidFill>
            </a:endParaRPr>
          </a:p>
        </p:txBody>
      </p:sp>
      <p:sp>
        <p:nvSpPr>
          <p:cNvPr id="37915" name="Line 27"/>
          <p:cNvSpPr>
            <a:spLocks noChangeShapeType="1"/>
          </p:cNvSpPr>
          <p:nvPr/>
        </p:nvSpPr>
        <p:spPr bwMode="auto">
          <a:xfrm flipH="1">
            <a:off x="3657600" y="4114800"/>
            <a:ext cx="762000" cy="8382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4419600" y="3657600"/>
            <a:ext cx="3048000" cy="60960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3962400" y="4724400"/>
            <a:ext cx="379413" cy="4064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>
                <a:solidFill>
                  <a:srgbClr val="FF3300"/>
                </a:solidFill>
              </a:rPr>
              <a:t>t</a:t>
            </a:r>
            <a:r>
              <a:rPr lang="en-US" altLang="en-US" sz="2000" b="1" baseline="30000">
                <a:solidFill>
                  <a:srgbClr val="FF3300"/>
                </a:solidFill>
              </a:rPr>
              <a:t>o</a:t>
            </a:r>
            <a:endParaRPr lang="en-GB" altLang="en-US" sz="2000" b="1">
              <a:solidFill>
                <a:srgbClr val="FF3300"/>
              </a:solidFill>
            </a:endParaRPr>
          </a:p>
        </p:txBody>
      </p:sp>
      <p:sp>
        <p:nvSpPr>
          <p:cNvPr id="37918" name="Line 30"/>
          <p:cNvSpPr>
            <a:spLocks noChangeShapeType="1"/>
          </p:cNvSpPr>
          <p:nvPr/>
        </p:nvSpPr>
        <p:spPr bwMode="auto">
          <a:xfrm>
            <a:off x="3657600" y="5029200"/>
            <a:ext cx="914400" cy="2286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9" name="Text Box 31"/>
          <p:cNvSpPr txBox="1">
            <a:spLocks noChangeArrowheads="1"/>
          </p:cNvSpPr>
          <p:nvPr/>
        </p:nvSpPr>
        <p:spPr bwMode="auto">
          <a:xfrm>
            <a:off x="4556125" y="5051425"/>
            <a:ext cx="1997075" cy="434975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000" b="1">
                <a:solidFill>
                  <a:srgbClr val="000000"/>
                </a:solidFill>
                <a:sym typeface="Wingdings" panose="05000000000000000000" pitchFamily="2" charset="2"/>
              </a:rPr>
              <a:t>oxit + nước </a:t>
            </a:r>
            <a:endParaRPr lang="en-GB" altLang="en-US" sz="2000" b="1">
              <a:solidFill>
                <a:srgbClr val="000000"/>
              </a:solidFill>
            </a:endParaRPr>
          </a:p>
        </p:txBody>
      </p:sp>
      <p:pic>
        <p:nvPicPr>
          <p:cNvPr id="32" name="Picture 11" descr="Book-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1312"/>
            <a:ext cx="609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5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5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5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5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500"/>
                                        <p:tgtEl>
                                          <p:spTgt spid="3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5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5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ldLvl="0" animBg="1"/>
      <p:bldP spid="37892" grpId="0" bldLvl="0" animBg="1"/>
      <p:bldP spid="37893" grpId="0" bldLvl="0" animBg="1"/>
      <p:bldP spid="37894" grpId="0" bldLvl="0" animBg="1"/>
      <p:bldP spid="37895" grpId="0" bldLvl="0" animBg="1"/>
      <p:bldP spid="37903" grpId="0" bldLvl="0" animBg="1"/>
      <p:bldP spid="37914" grpId="0" bldLvl="0" animBg="1"/>
      <p:bldP spid="37916" grpId="0" bldLvl="0" animBg="1"/>
      <p:bldP spid="37917" grpId="0" bldLvl="0" animBg="1"/>
      <p:bldP spid="3791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57600" y="484188"/>
            <a:ext cx="1676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</a:t>
            </a:r>
          </a:p>
        </p:txBody>
      </p:sp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1066800" y="1905000"/>
            <a:ext cx="655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28600" y="113506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Dung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dịch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KOH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lang="vi-VN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1371600" y="1800225"/>
            <a:ext cx="541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xanh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endParaRPr lang="vi-VN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40"/>
          <p:cNvSpPr>
            <a:spLocks noChangeArrowheads="1"/>
          </p:cNvSpPr>
          <p:nvPr/>
        </p:nvSpPr>
        <p:spPr bwMode="auto">
          <a:xfrm>
            <a:off x="1360488" y="2262188"/>
            <a:ext cx="76850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B. Tác dụng với oxit axit tạo thành muối và nước</a:t>
            </a:r>
            <a:endParaRPr lang="vi-VN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40"/>
          <p:cNvSpPr>
            <a:spLocks noChangeArrowheads="1"/>
          </p:cNvSpPr>
          <p:nvPr/>
        </p:nvSpPr>
        <p:spPr bwMode="auto">
          <a:xfrm>
            <a:off x="1355725" y="2636838"/>
            <a:ext cx="7021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C. Tác dụng với  axit tạo thành muối và nước</a:t>
            </a:r>
            <a:endParaRPr lang="vi-VN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1382713" y="3070225"/>
            <a:ext cx="731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D. Bị nhiệt phân hủy tạo ra oxit bazơ và nước</a:t>
            </a:r>
            <a:endParaRPr lang="vi-VN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1395413" y="3081338"/>
            <a:ext cx="392112" cy="493712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2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57600" y="484188"/>
            <a:ext cx="1676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81075" y="1154113"/>
            <a:ext cx="7620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Bazơ tan và không tan có tính chất hóa học chung là: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371600" y="1627188"/>
            <a:ext cx="541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A. Làm quỳ tím hóa xanh  </a:t>
            </a:r>
            <a:endParaRPr lang="vi-VN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40"/>
          <p:cNvSpPr>
            <a:spLocks noChangeArrowheads="1"/>
          </p:cNvSpPr>
          <p:nvPr/>
        </p:nvSpPr>
        <p:spPr bwMode="auto">
          <a:xfrm>
            <a:off x="1382713" y="2089150"/>
            <a:ext cx="7686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B. Tác dụng với oxit axit tạo thành muối và nước</a:t>
            </a:r>
            <a:endParaRPr lang="vi-VN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40"/>
          <p:cNvSpPr>
            <a:spLocks noChangeArrowheads="1"/>
          </p:cNvSpPr>
          <p:nvPr/>
        </p:nvSpPr>
        <p:spPr bwMode="auto">
          <a:xfrm>
            <a:off x="1355725" y="2551113"/>
            <a:ext cx="7021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C. Tác dụng với  axit tạo thành muối và nước</a:t>
            </a:r>
            <a:endParaRPr lang="vi-VN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1382713" y="2974975"/>
            <a:ext cx="731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D. Bị nhiệt phân hủy tạo ra oxit bazơ và nước</a:t>
            </a:r>
            <a:endParaRPr lang="vi-VN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1317625" y="2593975"/>
            <a:ext cx="473075" cy="374650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9435" y="811530"/>
            <a:ext cx="771779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empus Sans ITC" panose="04020404030D07020202" charset="0"/>
                <a:cs typeface="Tempus Sans ITC" panose="04020404030D07020202" charset="0"/>
              </a:rPr>
              <a:t>  </a:t>
            </a:r>
            <a:r>
              <a:rPr lang="en-US" altLang="vi-VN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empus Sans ITC" panose="04020404030D07020202" charset="0"/>
                <a:cs typeface="Tempus Sans ITC" panose="04020404030D07020202" charset="0"/>
              </a:rPr>
              <a:t>Bài</a:t>
            </a:r>
            <a:r>
              <a:rPr lang="en-US" altLang="vi-VN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empus Sans ITC" panose="04020404030D07020202" charset="0"/>
                <a:cs typeface="Tempus Sans ITC" panose="04020404030D07020202" charset="0"/>
              </a:rPr>
              <a:t> </a:t>
            </a:r>
            <a:r>
              <a:rPr lang="en-US" altLang="vi-VN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empus Sans ITC" panose="04020404030D07020202" charset="0"/>
                <a:cs typeface="Tempus Sans ITC" panose="04020404030D07020202" charset="0"/>
              </a:rPr>
              <a:t>tập</a:t>
            </a:r>
            <a:r>
              <a:rPr lang="en-US" altLang="vi-VN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empus Sans ITC" panose="04020404030D07020202" charset="0"/>
                <a:cs typeface="Tempus Sans ITC" panose="04020404030D07020202" charset="0"/>
              </a:rPr>
              <a:t> 3</a:t>
            </a:r>
            <a:endParaRPr lang="en-US" altLang="vi-VN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empus Sans ITC" panose="04020404030D07020202" charset="0"/>
              <a:cs typeface="Tempus Sans ITC" panose="04020404030D0702020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gồm các ba</a:t>
            </a:r>
            <a:r>
              <a:rPr lang="en-US" altLang="vi-VN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vi-VN" alt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bị nhiệt phân </a:t>
            </a:r>
            <a:endParaRPr lang="en-US" altLang="en-US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 là</a:t>
            </a:r>
            <a:r>
              <a:rPr lang="en-US" alt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 eaLnBrk="1" hangingPunct="1">
              <a:spcBef>
                <a:spcPct val="0"/>
              </a:spcBef>
              <a:buFontTx/>
              <a:buAutoNum type="alphaUcPeriod"/>
            </a:pPr>
            <a:r>
              <a:rPr lang="en-US" alt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Al(OH)</a:t>
            </a:r>
            <a:r>
              <a:rPr lang="en-US" altLang="en-US" sz="2800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Fe(OH)</a:t>
            </a:r>
            <a:r>
              <a:rPr lang="en-US" altLang="en-US" sz="2800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Mg(OH)</a:t>
            </a:r>
            <a:r>
              <a:rPr lang="en-US" altLang="en-US" sz="2800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Fe(OH)</a:t>
            </a:r>
            <a:r>
              <a:rPr lang="en-US" altLang="en-US" sz="2800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KOH</a:t>
            </a:r>
            <a:r>
              <a:rPr lang="en-US" alt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Mg(OH)</a:t>
            </a:r>
            <a:r>
              <a:rPr lang="en-US" altLang="en-US" sz="2800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AutoNum type="alphaUcPeriod"/>
            </a:pPr>
            <a:r>
              <a:rPr lang="en-US" alt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Cu(OH)</a:t>
            </a:r>
            <a:r>
              <a:rPr lang="en-US" altLang="en-US" sz="2800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Mg(OH)</a:t>
            </a:r>
            <a:r>
              <a:rPr lang="en-US" altLang="en-US" sz="2800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alt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  <a:p>
            <a:pPr algn="ctr" eaLnBrk="1" hangingPunct="1">
              <a:spcBef>
                <a:spcPct val="0"/>
              </a:spcBef>
              <a:buFontTx/>
              <a:buAutoNum type="alphaUcPeriod" startAt="3"/>
            </a:pPr>
            <a:r>
              <a:rPr lang="en-US" alt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Fe(OH)</a:t>
            </a:r>
            <a:r>
              <a:rPr lang="en-US" altLang="en-US" sz="2800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Ba(OH)</a:t>
            </a:r>
            <a:r>
              <a:rPr lang="en-US" altLang="en-US" sz="2800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Mg(OH)</a:t>
            </a:r>
            <a:r>
              <a:rPr lang="en-US" altLang="en-US" sz="2800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7675" y="5164455"/>
            <a:ext cx="766127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Al(OH)</a:t>
            </a:r>
            <a:r>
              <a:rPr lang="en-US" altLang="en-US" sz="2800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Fe(OH)</a:t>
            </a:r>
            <a:r>
              <a:rPr lang="en-US" altLang="en-US" sz="2800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Mg(OH)</a:t>
            </a:r>
            <a:r>
              <a:rPr lang="en-US" altLang="en-US" sz="2800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28600" y="304800"/>
            <a:ext cx="8592820" cy="47078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AR" altLang="en-US" sz="3600" b="1" dirty="0">
                <a:solidFill>
                  <a:prstClr val="black"/>
                </a:solidFill>
                <a:latin typeface="UTM Centur"/>
                <a:cs typeface="Times New Roman" panose="02020603050405020304" pitchFamily="18" charset="0"/>
              </a:rPr>
              <a:t>    </a:t>
            </a:r>
            <a:r>
              <a:rPr lang="en-US" altLang="es-AR" sz="3600" b="1" dirty="0">
                <a:solidFill>
                  <a:srgbClr val="C00000"/>
                </a:solidFill>
                <a:latin typeface="UTM Centur"/>
                <a:cs typeface="Times New Roman" panose="02020603050405020304" pitchFamily="18" charset="0"/>
              </a:rPr>
              <a:t>Bài tập 4</a:t>
            </a:r>
            <a:endParaRPr lang="es-AR" altLang="en-US" sz="3600" b="1" dirty="0">
              <a:solidFill>
                <a:prstClr val="black"/>
              </a:solidFill>
              <a:latin typeface="UTM Centur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AR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s-AR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s-AR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s-A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s-AR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s-AR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phenolphtalein</a:t>
            </a:r>
            <a:r>
              <a:rPr lang="es-AR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AR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s-AR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s-AR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AR" b="1" cap="all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A.</a:t>
            </a:r>
            <a:r>
              <a:rPr lang="es-A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NaOH; Ca(OH)</a:t>
            </a:r>
            <a:r>
              <a:rPr lang="es-AR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A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Zn(OH)</a:t>
            </a:r>
            <a:r>
              <a:rPr lang="es-AR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AR" b="1" cap="all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B.</a:t>
            </a:r>
            <a:r>
              <a:rPr lang="es-A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NaOH; Ca(OH)</a:t>
            </a:r>
            <a:r>
              <a:rPr lang="es-AR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A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KOH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AR" b="1" cap="all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C.</a:t>
            </a:r>
            <a:r>
              <a:rPr lang="es-A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Ba(OH)</a:t>
            </a:r>
            <a:r>
              <a:rPr lang="es-AR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A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KOH; Al(OH)</a:t>
            </a:r>
            <a:r>
              <a:rPr lang="es-AR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AR" b="1" cap="all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D.</a:t>
            </a:r>
            <a:r>
              <a:rPr lang="es-A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Ba(OH)</a:t>
            </a:r>
            <a:r>
              <a:rPr lang="es-AR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A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Ca(OH)</a:t>
            </a:r>
            <a:r>
              <a:rPr lang="es-AR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A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Fe(OH)</a:t>
            </a:r>
            <a:r>
              <a:rPr lang="es-AR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371600" y="5181600"/>
            <a:ext cx="50063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AR" sz="2800" b="1" cap="all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B.</a:t>
            </a:r>
            <a:r>
              <a:rPr lang="es-AR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NaOH; Ca(OH)</a:t>
            </a:r>
            <a:r>
              <a:rPr lang="es-AR" sz="28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s-AR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 KOH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85800" y="381000"/>
            <a:ext cx="8418513" cy="396938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s-A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5</a:t>
            </a:r>
            <a:endParaRPr lang="es-AR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AR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s-AR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s-AR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s-AR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s-AR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s-AR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Fe(OH)</a:t>
            </a:r>
            <a:r>
              <a:rPr lang="es-AR" altLang="en-US" sz="28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AR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Al(OH)</a:t>
            </a:r>
            <a:r>
              <a:rPr lang="es-AR" altLang="en-US" sz="28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AR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AR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Cu(OH)</a:t>
            </a:r>
            <a:r>
              <a:rPr lang="es-AR" altLang="en-US" sz="28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AR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Zn(OH)</a:t>
            </a:r>
            <a:r>
              <a:rPr lang="es-AR" altLang="en-US" sz="28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AR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AR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s-AR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s-AR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s-AR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s-AR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s-AR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s-AR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s-AR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AR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s-AR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s-AR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s-AR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s-AR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s-AR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s-AR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s-AR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s-AR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s-AR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AR" sz="2800" b="1" cap="all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s-AR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lang="es-AR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Al</a:t>
            </a:r>
            <a:r>
              <a:rPr lang="es-AR" sz="28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AR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AR" sz="28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AR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es-AR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AR" sz="2800" b="1" cap="all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s-AR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Fe</a:t>
            </a:r>
            <a:r>
              <a:rPr lang="es-AR" sz="28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AR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AR" sz="28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s-AR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Al</a:t>
            </a:r>
            <a:r>
              <a:rPr lang="es-AR" sz="28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AR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AR" sz="28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AR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es-AR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AR" sz="2800" b="1" cap="all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s-AR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Fe</a:t>
            </a:r>
            <a:r>
              <a:rPr lang="es-AR" sz="28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AR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AR" sz="28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AR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Al</a:t>
            </a:r>
            <a:r>
              <a:rPr lang="es-AR" sz="28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AR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AR" sz="28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AR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es-AR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endParaRPr lang="es-AR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AR" sz="2800" b="1" cap="all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s-AR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Fe</a:t>
            </a:r>
            <a:r>
              <a:rPr lang="es-AR" sz="28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AR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AR" sz="28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AR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Al</a:t>
            </a:r>
            <a:r>
              <a:rPr lang="es-AR" sz="28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AR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AR" sz="28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AR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Cu</a:t>
            </a:r>
            <a:r>
              <a:rPr lang="es-AR" sz="28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AR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O, </a:t>
            </a:r>
            <a:r>
              <a:rPr lang="es-AR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4419600"/>
            <a:ext cx="731329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3600" b="1" cap="all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s-AR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Fe</a:t>
            </a:r>
            <a:r>
              <a:rPr lang="es-AR" sz="36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AR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AR" sz="36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AR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Al</a:t>
            </a:r>
            <a:r>
              <a:rPr lang="es-AR" sz="36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AR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AR" sz="36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AR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s-AR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es-AR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7018" y="152400"/>
            <a:ext cx="8609012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6</a:t>
            </a:r>
          </a:p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những bazơ sau: Cu(OH)</a:t>
            </a:r>
            <a:r>
              <a:rPr lang="en-US" altLang="en-US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, NaOH, Ba(OH)</a:t>
            </a:r>
            <a:r>
              <a:rPr lang="en-US" altLang="en-US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 Hãy cho biết những bazơ nào </a:t>
            </a:r>
          </a:p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a/ tác dụng với dd HCl?</a:t>
            </a:r>
          </a:p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b/ bị nhiệt phân hủy?</a:t>
            </a:r>
          </a:p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c/ tác dụng với CO</a:t>
            </a:r>
            <a:r>
              <a:rPr lang="en-US" altLang="en-US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d/ đổi màu quỳ tím thành xanh?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4483" y="2895600"/>
            <a:ext cx="7669212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  <a:p>
            <a:pPr eaLnBrk="1" hangingPunct="1"/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a/ Tác dụng với dd HCl : Cu(OH)</a:t>
            </a:r>
            <a:r>
              <a:rPr lang="en-US" altLang="en-US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, NaOH, Ba(OH)</a:t>
            </a:r>
            <a:r>
              <a:rPr lang="en-US" altLang="en-US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/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Cu(OH)</a:t>
            </a:r>
            <a:r>
              <a:rPr lang="en-US" altLang="en-US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+  2HCl          CuCl</a:t>
            </a:r>
            <a:r>
              <a:rPr lang="en-US" altLang="en-US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+  2H</a:t>
            </a:r>
            <a:r>
              <a:rPr lang="en-US" altLang="en-US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eaLnBrk="1" hangingPunct="1"/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NaOH   +  HCl            NaCl  +  H</a:t>
            </a:r>
            <a:r>
              <a:rPr lang="en-US" altLang="en-US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eaLnBrk="1" hangingPunct="1"/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Ba(OH)</a:t>
            </a:r>
            <a:r>
              <a:rPr lang="en-US" altLang="en-US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+  2HCl          BaCl</a:t>
            </a:r>
            <a:r>
              <a:rPr lang="en-US" altLang="en-US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+  2H</a:t>
            </a:r>
            <a:r>
              <a:rPr lang="en-US" altLang="en-US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eaLnBrk="1" hangingPunct="1"/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b/ Bị nhiệt phân hủy: Cu(OH)</a:t>
            </a:r>
            <a:r>
              <a:rPr lang="en-US" altLang="en-US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/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Cu(OH)</a:t>
            </a:r>
            <a:r>
              <a:rPr lang="en-US" altLang="en-US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                       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CuO  +  H</a:t>
            </a:r>
            <a:r>
              <a:rPr lang="en-US" altLang="en-US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eaLnBrk="1" hangingPunct="1"/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c/ Tác dụng với CO</a:t>
            </a:r>
            <a:r>
              <a:rPr lang="en-US" altLang="en-US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: NaOH, Ba(OH)</a:t>
            </a:r>
            <a:r>
              <a:rPr lang="en-US" altLang="en-US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/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2NaOH  +  CO</a:t>
            </a:r>
            <a:r>
              <a:rPr lang="en-US" altLang="en-US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Na</a:t>
            </a:r>
            <a:r>
              <a:rPr lang="en-US" altLang="en-US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en-US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+ H</a:t>
            </a:r>
            <a:r>
              <a:rPr lang="en-US" altLang="en-US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eaLnBrk="1" hangingPunct="1"/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Ba(OH)</a:t>
            </a:r>
            <a:r>
              <a:rPr lang="en-US" altLang="en-US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+ CO</a:t>
            </a:r>
            <a:r>
              <a:rPr lang="en-US" altLang="en-US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              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BaCO</a:t>
            </a:r>
            <a:r>
              <a:rPr lang="en-US" altLang="en-US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+ H</a:t>
            </a:r>
            <a:r>
              <a:rPr lang="en-US" altLang="en-US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eaLnBrk="1" hangingPunct="1"/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d/ Đổi màu quỳ tím thành xanh: NaOH, Ba(OH)</a:t>
            </a:r>
            <a:r>
              <a:rPr lang="en-US" altLang="en-US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/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000" b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819400" y="3830638"/>
          <a:ext cx="57785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Equation" r:id="rId3" imgW="4572000" imgH="3352800" progId="Equation.DSMT4">
                  <p:embed/>
                </p:oleObj>
              </mc:Choice>
              <mc:Fallback>
                <p:oleObj name="Equation" r:id="rId3" imgW="4572000" imgH="3352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830638"/>
                        <a:ext cx="577850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659063" y="4159250"/>
          <a:ext cx="57785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Equation" r:id="rId5" imgW="4572000" imgH="3352800" progId="Equation.DSMT4">
                  <p:embed/>
                </p:oleObj>
              </mc:Choice>
              <mc:Fallback>
                <p:oleObj name="Equation" r:id="rId5" imgW="4572000" imgH="3352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063" y="4159250"/>
                        <a:ext cx="577850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743200" y="4483100"/>
          <a:ext cx="57785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Equation" r:id="rId6" imgW="4572000" imgH="3352800" progId="Equation.DSMT4">
                  <p:embed/>
                </p:oleObj>
              </mc:Choice>
              <mc:Fallback>
                <p:oleObj name="Equation" r:id="rId6" imgW="4572000" imgH="3352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483100"/>
                        <a:ext cx="577850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37882"/>
              </p:ext>
            </p:extLst>
          </p:nvPr>
        </p:nvGraphicFramePr>
        <p:xfrm>
          <a:off x="1905000" y="4724400"/>
          <a:ext cx="8382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Equation" r:id="rId7" imgW="10058400" imgH="4876800" progId="Equation.DSMT4">
                  <p:embed/>
                </p:oleObj>
              </mc:Choice>
              <mc:Fallback>
                <p:oleObj name="Equation" r:id="rId7" imgW="10058400" imgH="4876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724400"/>
                        <a:ext cx="8382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667000" y="5997575"/>
          <a:ext cx="57785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Equation" r:id="rId9" imgW="4572000" imgH="3352800" progId="Equation.DSMT4">
                  <p:embed/>
                </p:oleObj>
              </mc:Choice>
              <mc:Fallback>
                <p:oleObj name="Equation" r:id="rId9" imgW="4572000" imgH="3352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997575"/>
                        <a:ext cx="577850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514600" y="5715000"/>
          <a:ext cx="57785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Equation" r:id="rId10" imgW="4572000" imgH="3352800" progId="Equation.DSMT4">
                  <p:embed/>
                </p:oleObj>
              </mc:Choice>
              <mc:Fallback>
                <p:oleObj name="Equation" r:id="rId10" imgW="4572000" imgH="3352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715000"/>
                        <a:ext cx="577850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028700"/>
            <a:ext cx="7844155" cy="11049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 ĐỀ : BASE</a:t>
            </a:r>
            <a:endParaRPr lang="vi-VN" dirty="0">
              <a:effectLst/>
            </a:endParaRPr>
          </a:p>
        </p:txBody>
      </p:sp>
      <p:sp>
        <p:nvSpPr>
          <p:cNvPr id="2" name="AutoShape 2" descr="Sở Giáo Dục và Đào Tạo TP Hồ Chí Minh | Cổng dữ liệu mở Thành Phố Hồ Chí 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818" y="121293"/>
            <a:ext cx="1132322" cy="113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73" name="Picture 9" descr="Que%20Huong12021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418080"/>
            <a:ext cx="8531225" cy="409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228600" y="914400"/>
            <a:ext cx="90678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Có phải tất cả các chất kiềm đều là base không? Dẫn ra công thức hoá học của ba chất kiềm để minh hoạ?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Có phải tất cả các base đều là chất kiềm không? Dẫn ra công thức hoá học của những base để minh hoạ?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228600" y="2971800"/>
            <a:ext cx="8915400" cy="341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 lời: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Tất cả các chất kiềm đều là base, vì kiềm là base tan được trong nước. 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CTHH: NaOH, KOH, Ca(OH)</a:t>
            </a:r>
            <a:r>
              <a:rPr lang="en-US" altLang="en-US" sz="2400" baseline="-2500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2,</a:t>
            </a:r>
            <a:r>
              <a:rPr lang="en-US" altLang="en-US" sz="240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Ba(OH)</a:t>
            </a:r>
            <a:r>
              <a:rPr lang="en-US" altLang="en-US" sz="2400" baseline="-2500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Không phải tất cả base đều là các chất kiềm.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CTHH: Cu(OH)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Fe(OH)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 là base nhưng không là chất kiềm vì các chất này không tan trong nước.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905000" y="0"/>
            <a:ext cx="5394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BÀI TẬP SGK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1" grpId="1"/>
      <p:bldP spid="276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0183" y="381000"/>
            <a:ext cx="8953500" cy="224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Open Sans" panose="020B0606030504020204" pitchFamily="34" charset="0"/>
              </a:rPr>
              <a:t>B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2: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những base sau: Cu(OH)</a:t>
            </a:r>
            <a:r>
              <a:rPr lang="en-US" altLang="en-US" sz="2000" baseline="-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NaOH, Ba(OH)</a:t>
            </a:r>
            <a:r>
              <a:rPr lang="en-US" altLang="en-US" sz="2000" baseline="-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.Hãy cho biết những base nào: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Tác dụng được với dung dịch HCl?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Bị nhiệt phân hủy?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Tác dụng được với CO</a:t>
            </a:r>
            <a:r>
              <a:rPr lang="en-US" altLang="en-US" sz="2000" baseline="-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Đổi màu quỳ tím thành xanh?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 các phương trình hoá học.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5129" y="2667000"/>
            <a:ext cx="7024370" cy="37846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HCl.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Cu(OH)</a:t>
            </a:r>
            <a:r>
              <a:rPr lang="en-US" altLang="en-US" sz="20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+ 2HCl → CuCl</a:t>
            </a:r>
            <a:r>
              <a:rPr lang="en-US" altLang="en-US" sz="20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+ 2H</a:t>
            </a:r>
            <a:r>
              <a:rPr lang="en-US" altLang="en-US" sz="20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 + HCl → NaCl + H</a:t>
            </a:r>
            <a:r>
              <a:rPr lang="en-US" altLang="en-US" sz="20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Ba(OH)</a:t>
            </a:r>
            <a:r>
              <a:rPr lang="en-US" altLang="en-US" sz="20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+ 2HCl → BaCl</a:t>
            </a:r>
            <a:r>
              <a:rPr lang="en-US" altLang="en-US" sz="20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altLang="en-US" sz="20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: Cu(OH)</a:t>
            </a:r>
            <a:r>
              <a:rPr lang="en-US" altLang="en-US" sz="20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Cu(OH)</a:t>
            </a:r>
            <a:r>
              <a:rPr lang="en-US" altLang="en-US" sz="20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          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altLang="en-US" sz="20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altLang="en-US" sz="20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NaOH, Ba(OH)</a:t>
            </a:r>
            <a:r>
              <a:rPr lang="en-US" altLang="en-US" sz="20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en-US" sz="20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NaOH → NaHCO</a:t>
            </a:r>
            <a:r>
              <a:rPr lang="en-US" altLang="en-US" sz="20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en-US" sz="20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+ 2NaOH → Na</a:t>
            </a:r>
            <a:r>
              <a:rPr lang="en-US" altLang="en-US" sz="20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en-US" sz="20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altLang="en-US" sz="20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en-US" sz="20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Ba(OH)</a:t>
            </a:r>
            <a:r>
              <a:rPr lang="en-US" altLang="en-US" sz="20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→ BaCO</a:t>
            </a:r>
            <a:r>
              <a:rPr lang="en-US" altLang="en-US" sz="20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↓ + H</a:t>
            </a:r>
            <a:r>
              <a:rPr lang="en-US" altLang="en-US" sz="20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2CO</a:t>
            </a:r>
            <a:r>
              <a:rPr lang="en-US" altLang="en-US" sz="20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Ba(OH)</a:t>
            </a:r>
            <a:r>
              <a:rPr lang="en-US" altLang="en-US" sz="20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→ Ba(HCO</a:t>
            </a:r>
            <a:r>
              <a:rPr lang="en-US" altLang="en-US" sz="20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0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NaOH, Ba(OH)</a:t>
            </a:r>
            <a:r>
              <a:rPr lang="en-US" altLang="en-US" sz="20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987" name="Picture 3" descr="Giải bài tập Hóa học lớp 9 | Giải hóa lớp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76800"/>
            <a:ext cx="8382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/>
          <p:nvPr/>
        </p:nvSpPr>
        <p:spPr>
          <a:xfrm>
            <a:off x="1905000" y="0"/>
            <a:ext cx="5394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BÀI TẬP SGK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4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0" y="914400"/>
            <a:ext cx="738314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</a:t>
            </a:r>
            <a:r>
              <a:rPr lang="vi-V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những chất có sẵn là: Na</a:t>
            </a:r>
            <a:r>
              <a:rPr lang="vi-VN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CaO, H</a:t>
            </a:r>
            <a:r>
              <a:rPr lang="vi-VN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 Hãy viết các phương trình hóa học điều chế các dung dịch ba</a:t>
            </a:r>
            <a:r>
              <a:rPr lang="en-US" alt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66800" y="2667000"/>
            <a:ext cx="798068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chế các dung dịch ba</a:t>
            </a:r>
            <a:r>
              <a:rPr lang="en-US" alt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(kiềm):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vi-VN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+ H</a:t>
            </a:r>
            <a:r>
              <a:rPr lang="vi-VN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→ 2NaOH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+ H</a:t>
            </a:r>
            <a:r>
              <a:rPr lang="vi-VN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→ Ca(OH)</a:t>
            </a:r>
            <a:r>
              <a:rPr lang="vi-VN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905000" y="0"/>
            <a:ext cx="5394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BÀI TẬP SGK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43200" y="71438"/>
            <a:ext cx="36576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4: SGK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52600" y="1058863"/>
            <a:ext cx="586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a/ PTHH: Na</a:t>
            </a:r>
            <a:r>
              <a:rPr lang="en-US" altLang="en-US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 + H</a:t>
            </a:r>
            <a:r>
              <a:rPr lang="en-US" altLang="en-US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       2NaOH</a:t>
            </a:r>
          </a:p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0,25                      0,5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848225" y="1550988"/>
          <a:ext cx="68580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Equation" r:id="rId3" imgW="4572000" imgH="3352800" progId="Equation.DSMT4">
                  <p:embed/>
                </p:oleObj>
              </mc:Choice>
              <mc:Fallback>
                <p:oleObj name="Equation" r:id="rId3" imgW="4572000" imgH="3352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225" y="1550988"/>
                        <a:ext cx="685800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362200" y="2438400"/>
          <a:ext cx="30480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" name="Equation" r:id="rId5" imgW="46634400" imgH="9448800" progId="Equation.DSMT4">
                  <p:embed/>
                </p:oleObj>
              </mc:Choice>
              <mc:Fallback>
                <p:oleObj name="Equation" r:id="rId5" imgW="46634400" imgH="9448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438400"/>
                        <a:ext cx="3048000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362200" y="3200400"/>
          <a:ext cx="2743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Equation" r:id="rId7" imgW="39014400" imgH="10058400" progId="Equation.DSMT4">
                  <p:embed/>
                </p:oleObj>
              </mc:Choice>
              <mc:Fallback>
                <p:oleObj name="Equation" r:id="rId7" imgW="39014400" imgH="10058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00400"/>
                        <a:ext cx="2743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43100" y="3962400"/>
            <a:ext cx="5867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b/ H</a:t>
            </a:r>
            <a:r>
              <a:rPr lang="en-US" altLang="en-US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en-US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+ 2NaOH       Na</a:t>
            </a:r>
            <a:r>
              <a:rPr lang="en-US" altLang="en-US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en-US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+ 2H</a:t>
            </a:r>
            <a:r>
              <a:rPr lang="en-US" altLang="en-US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0,25           0,5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629150" y="4116388"/>
          <a:ext cx="68580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4" name="Equation" r:id="rId9" imgW="4572000" imgH="3352800" progId="Equation.DSMT4">
                  <p:embed/>
                </p:oleObj>
              </mc:Choice>
              <mc:Fallback>
                <p:oleObj name="Equation" r:id="rId9" imgW="4572000" imgH="3352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150" y="4116388"/>
                        <a:ext cx="685800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124075" y="4792663"/>
          <a:ext cx="44434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5" name="Equation" r:id="rId10" imgW="58521600" imgH="6096000" progId="Equation.DSMT4">
                  <p:embed/>
                </p:oleObj>
              </mc:Choice>
              <mc:Fallback>
                <p:oleObj name="Equation" r:id="rId10" imgW="58521600" imgH="60960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4792663"/>
                        <a:ext cx="44434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105025" y="5973763"/>
          <a:ext cx="35464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6" name="Equation" r:id="rId12" imgW="60655200" imgH="10058400" progId="Equation.DSMT4">
                  <p:embed/>
                </p:oleObj>
              </mc:Choice>
              <mc:Fallback>
                <p:oleObj name="Equation" r:id="rId12" imgW="60655200" imgH="100584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025" y="5973763"/>
                        <a:ext cx="35464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5" name="Object 16"/>
          <p:cNvGraphicFramePr>
            <a:graphicFrameLocks noChangeAspect="1"/>
          </p:cNvGraphicFramePr>
          <p:nvPr/>
        </p:nvGraphicFramePr>
        <p:xfrm>
          <a:off x="4114800" y="23876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Equation" r:id="rId14" imgW="2743200" imgH="4267200" progId="Equation.DSMT4">
                  <p:embed/>
                </p:oleObj>
              </mc:Choice>
              <mc:Fallback>
                <p:oleObj name="Equation" r:id="rId14" imgW="2743200" imgH="4267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3876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2020888" y="5183188"/>
          <a:ext cx="51038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8" name="Equation" r:id="rId16" imgW="89611200" imgH="10363200" progId="Equation.DSMT4">
                  <p:embed/>
                </p:oleObj>
              </mc:Choice>
              <mc:Fallback>
                <p:oleObj name="Equation" r:id="rId16" imgW="89611200" imgH="103632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0888" y="5183188"/>
                        <a:ext cx="510381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600200" y="249238"/>
            <a:ext cx="685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SINH TỰ HỌC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3925" y="990600"/>
            <a:ext cx="7620000" cy="5970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bazơ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- Hệ thống kiến thức bằng sơ đồ tư duy.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PTHH.</a:t>
            </a:r>
          </a:p>
          <a:p>
            <a:pP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1, 3, 4 / 25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/ SGK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Đối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bazơ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" y="228601"/>
            <a:ext cx="9144000" cy="5257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1371601"/>
            <a:ext cx="7086600" cy="29718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vi-VN" dirty="0"/>
              <a:t>  </a:t>
            </a:r>
            <a:r>
              <a:rPr lang="vi-VN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HỌC KẾT THÚC           </a:t>
            </a:r>
            <a:br>
              <a:rPr lang="vi-VN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</a:t>
            </a:r>
            <a:br>
              <a:rPr lang="vi-VN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BẠN HOÀN THÀNH TỐT BÀI TẬP VỀ NHÀ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304800"/>
            <a:ext cx="845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ảnh các chất sau đây và hoàn thành các thông tin còn thiếu?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xut naoh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27622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http://upload.wikimedia.org/wikipedia/commons/6/6e/Calcium_hydroxide.jpg"/>
          <p:cNvPicPr>
            <a:picLocks noChangeAspect="1" noChangeArrowheads="1"/>
          </p:cNvPicPr>
          <p:nvPr/>
        </p:nvPicPr>
        <p:blipFill>
          <a:blip r:embed="rId4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6400"/>
            <a:ext cx="3238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upload.wikimedia.org/wikipedia/commons/thumb/6/63/Copper%28II%29_hydroxide.JPG/640px-Copper%28II%29_hydroxide.JPG"/>
          <p:cNvPicPr>
            <a:picLocks noChangeAspect="1" noChangeArrowheads="1"/>
          </p:cNvPicPr>
          <p:nvPr/>
        </p:nvPicPr>
        <p:blipFill>
          <a:blip r:embed="rId5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76400"/>
            <a:ext cx="25336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2400" y="4876800"/>
            <a:ext cx="2743200" cy="1611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Natri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hiđroxit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……….. 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7050" y="4532313"/>
            <a:ext cx="3048000" cy="22145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……………..</a:t>
            </a:r>
          </a:p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4953000"/>
            <a:ext cx="2533650" cy="1600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Cu(OH)</a:t>
            </a:r>
            <a:r>
              <a:rPr lang="en-US" sz="2000" b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……….…..</a:t>
            </a:r>
            <a:r>
              <a:rPr lang="en-US" dirty="0">
                <a:latin typeface="Arial" panose="020B0604020202020204" pitchFamily="34" charset="0"/>
              </a:rPr>
              <a:t> 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7538" y="5757863"/>
            <a:ext cx="13557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181350" y="4781550"/>
            <a:ext cx="1887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Canxi hiđroxit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76600" y="5986463"/>
            <a:ext cx="1506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Ca(OH)</a:t>
            </a:r>
            <a:r>
              <a:rPr lang="en-US" altLang="en-US" sz="20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35738" y="5867400"/>
            <a:ext cx="24971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(II)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cs typeface="+mn-cs"/>
              </a:rPr>
              <a:t>hiđroxit</a:t>
            </a:r>
            <a:r>
              <a:rPr lang="en-US" dirty="0">
                <a:solidFill>
                  <a:prstClr val="black"/>
                </a:solidFill>
                <a:cs typeface="+mn-cs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allAtOnce" animBg="1"/>
      <p:bldP spid="10" grpId="0" build="allAtOnce" animBg="1"/>
      <p:bldP spid="11" grpId="0" build="allAtOnce" animBg="1"/>
      <p:bldP spid="12" grpId="0"/>
      <p:bldP spid="13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2-photo.apps.zing.vn/upload/original/2011/01/13/19/34/12949220512059867599_574_5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1371600" y="2362200"/>
            <a:ext cx="67195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Base là hợp chất mà phân tử gồm 1 nguyên tử kim loại liên kết với 1 hay nhiều nhóm hiđroxit.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H="1">
            <a:off x="380861" y="1371817"/>
            <a:ext cx="8610602" cy="70675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HÓA HỌC CỦA BASE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457200"/>
            <a:ext cx="190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Tiết 11:</a:t>
            </a: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2" descr="D:\My Documents\Khung\BOOK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26155"/>
            <a:ext cx="4595495" cy="255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D:\My Documents\Khung\BOOK0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684751">
            <a:off x="1001395" y="3797935"/>
            <a:ext cx="4390390" cy="1533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Group 2"/>
          <p:cNvGraphicFramePr>
            <a:graphicFrameLocks noGrp="1"/>
          </p:cNvGraphicFramePr>
          <p:nvPr/>
        </p:nvGraphicFramePr>
        <p:xfrm>
          <a:off x="152400" y="762000"/>
          <a:ext cx="8686800" cy="6715065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8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luận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4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NaOH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mẩu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quỳ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7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Nhỏ 1 - 2 giọt dung dịch phenolphtalein không màu vào ống nghiệm chứa 1-2 ml dung dịch NaOH.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943600" y="2057400"/>
            <a:ext cx="29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Dung dịch NaOH làm đổi màu quỳ tím thành xanh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200400" y="2362200"/>
            <a:ext cx="2514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 tím thành màu xanh.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276600" y="4343400"/>
            <a:ext cx="2514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dịch phenolphtalein không màu thành màu đỏ.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5867400" y="4191000"/>
            <a:ext cx="3124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Dung dịch NaOH làm đổi màu dung dịch phenolphtalein: không màu thành màu đỏ.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609600" y="-152400"/>
            <a:ext cx="8077200" cy="7899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1: TÍNH CHẤT HÓA HỌC CỦA BASE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143000" y="381000"/>
            <a:ext cx="6858000" cy="3886200"/>
          </a:xfrm>
          <a:prstGeom prst="wedgeEllipseCallout">
            <a:avLst>
              <a:gd name="adj1" fmla="val -39115"/>
              <a:gd name="adj2" fmla="val 32125"/>
            </a:avLst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0000FF"/>
                </a:solidFill>
              </a:rPr>
              <a:t>N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các dung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KOH, Ba(OH)</a:t>
            </a:r>
            <a:r>
              <a:rPr lang="en-U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Ca(OH)</a:t>
            </a:r>
            <a:r>
              <a:rPr lang="en-U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phenolphtalein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5800" y="4724400"/>
            <a:ext cx="762000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Em kết luận gì về tác dụng của dung dịch base với chất chỉ thị màu?.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6" name="Text Box 4"/>
          <p:cNvSpPr txBox="1">
            <a:spLocks noChangeArrowheads="1"/>
          </p:cNvSpPr>
          <p:nvPr/>
        </p:nvSpPr>
        <p:spPr bwMode="auto">
          <a:xfrm>
            <a:off x="152400" y="1076325"/>
            <a:ext cx="8839200" cy="212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  <a:latin typeface="Arial" panose="020B0604020202020204" pitchFamily="34" charset="0"/>
              </a:rPr>
              <a:t>1.Tác dụng của dung dịch base với chất chỉ thị màu.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   - Các dung dịch bazơ </a:t>
            </a:r>
            <a:r>
              <a:rPr lang="vi-VN" altLang="en-US" sz="2400" b="1">
                <a:latin typeface="Arial" panose="020B0604020202020204" pitchFamily="34" charset="0"/>
              </a:rPr>
              <a:t>(kiềm)</a:t>
            </a:r>
            <a:r>
              <a:rPr lang="en-US" altLang="en-US" sz="2400" b="1">
                <a:latin typeface="Arial" panose="020B0604020202020204" pitchFamily="34" charset="0"/>
              </a:rPr>
              <a:t> làm đổi màu chất chỉ thị: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     + Quỳ tím </a:t>
            </a:r>
            <a:r>
              <a:rPr lang="vi-VN" altLang="en-US" sz="2400" b="1">
                <a:latin typeface="Arial" panose="020B0604020202020204" pitchFamily="34" charset="0"/>
              </a:rPr>
              <a:t>thành màu</a:t>
            </a:r>
            <a:r>
              <a:rPr lang="en-US" altLang="en-US" sz="2400" b="1">
                <a:latin typeface="Arial" panose="020B0604020202020204" pitchFamily="34" charset="0"/>
              </a:rPr>
              <a:t> xanh</a:t>
            </a:r>
            <a:r>
              <a:rPr lang="vi-VN" altLang="en-US" sz="2400" b="1">
                <a:latin typeface="Arial" panose="020B0604020202020204" pitchFamily="34" charset="0"/>
              </a:rPr>
              <a:t>.</a:t>
            </a:r>
            <a:endParaRPr lang="en-US" altLang="en-US" sz="2400" b="1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     + D</a:t>
            </a:r>
            <a:r>
              <a:rPr lang="vi-VN" altLang="en-US" sz="2400" b="1">
                <a:latin typeface="Arial" panose="020B0604020202020204" pitchFamily="34" charset="0"/>
              </a:rPr>
              <a:t>ung dịch</a:t>
            </a:r>
            <a:r>
              <a:rPr lang="en-US" altLang="en-US" sz="2400" b="1">
                <a:latin typeface="Arial" panose="020B0604020202020204" pitchFamily="34" charset="0"/>
              </a:rPr>
              <a:t> phenolphtalein không màu </a:t>
            </a:r>
            <a:r>
              <a:rPr lang="vi-VN" altLang="en-US" sz="2400" b="1">
                <a:latin typeface="Arial" panose="020B0604020202020204" pitchFamily="34" charset="0"/>
              </a:rPr>
              <a:t>thành màu</a:t>
            </a:r>
            <a:r>
              <a:rPr lang="en-US" altLang="en-US" sz="2400" b="1">
                <a:latin typeface="Arial" panose="020B0604020202020204" pitchFamily="34" charset="0"/>
              </a:rPr>
              <a:t> đỏ.</a:t>
            </a:r>
          </a:p>
        </p:txBody>
      </p:sp>
      <p:pic>
        <p:nvPicPr>
          <p:cNvPr id="11267" name="Picture 11" descr="Book-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900"/>
            <a:ext cx="609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orizontal Scroll 4"/>
          <p:cNvSpPr/>
          <p:nvPr/>
        </p:nvSpPr>
        <p:spPr>
          <a:xfrm>
            <a:off x="838200" y="0"/>
            <a:ext cx="8077200" cy="990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11: TÍNH CHẤT HÓA HỌC CỦA 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2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12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12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12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12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12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12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12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12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12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5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11"/>
          <p:cNvSpPr txBox="1">
            <a:spLocks noChangeArrowheads="1"/>
          </p:cNvSpPr>
          <p:nvPr/>
        </p:nvSpPr>
        <p:spPr bwMode="auto">
          <a:xfrm>
            <a:off x="914400" y="5334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1905000" y="3429000"/>
            <a:ext cx="6775450" cy="3142615"/>
          </a:xfrm>
          <a:prstGeom prst="wedgeEllipseCallout">
            <a:avLst>
              <a:gd name="adj1" fmla="val -77918"/>
              <a:gd name="adj2" fmla="val 54749"/>
            </a:avLst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chất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0000" y="5638800"/>
            <a:ext cx="40386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Trả lời: muối và nước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1006475" y="248970"/>
            <a:ext cx="7239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hlink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400" b="1" dirty="0" err="1">
                <a:solidFill>
                  <a:schemeClr val="hlink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.Tác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 </a:t>
            </a:r>
            <a:r>
              <a:rPr lang="en-US" alt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acidic oxide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6200" y="688975"/>
            <a:ext cx="670115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dung dịch base </a:t>
            </a: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(kiềm)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tác dụng với acidic oxide tạo thành muối và nước.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826770" y="1691005"/>
            <a:ext cx="7496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2NaOH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 CO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   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 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038600" y="1981200"/>
            <a:ext cx="609600" cy="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 Box 3"/>
          <p:cNvSpPr txBox="1"/>
          <p:nvPr/>
        </p:nvSpPr>
        <p:spPr>
          <a:xfrm>
            <a:off x="704850" y="2288540"/>
            <a:ext cx="80911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Ba(OH)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+ 3 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86200" y="2590800"/>
            <a:ext cx="609600" cy="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1" descr="Book-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2" y="248970"/>
            <a:ext cx="609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/>
      <p:bldP spid="9" grpId="1"/>
      <p:bldP spid="11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1692</Words>
  <Application>Microsoft Office PowerPoint</Application>
  <PresentationFormat>On-screen Show (4:3)</PresentationFormat>
  <Paragraphs>181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2" baseType="lpstr">
      <vt:lpstr>.VnTime</vt:lpstr>
      <vt:lpstr>Arial</vt:lpstr>
      <vt:lpstr>Calibri</vt:lpstr>
      <vt:lpstr>Calibri Light</vt:lpstr>
      <vt:lpstr>Lucida Sans Unicode</vt:lpstr>
      <vt:lpstr>Open Sans</vt:lpstr>
      <vt:lpstr>Tempus Sans ITC</vt:lpstr>
      <vt:lpstr>Times New Roman</vt:lpstr>
      <vt:lpstr>UTM Centur</vt:lpstr>
      <vt:lpstr>Verdana</vt:lpstr>
      <vt:lpstr>VNI-Times</vt:lpstr>
      <vt:lpstr>Wingdings</vt:lpstr>
      <vt:lpstr>Wingdings 2</vt:lpstr>
      <vt:lpstr>Wingdings 3</vt:lpstr>
      <vt:lpstr>Concourse</vt:lpstr>
      <vt:lpstr>Office Theme</vt:lpstr>
      <vt:lpstr>Equation</vt:lpstr>
      <vt:lpstr>PowerPoint Presentation</vt:lpstr>
      <vt:lpstr>CHỦ ĐỀ : BASE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BUỔI HỌC KẾT THÚC            CHÀO TẠM BIỆT CHÚC CÁC BẠN HOÀN THÀNH TỐT BÀI TẬP VỀ NHÀ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AN</dc:creator>
  <cp:lastModifiedBy>Thu</cp:lastModifiedBy>
  <cp:revision>187</cp:revision>
  <dcterms:created xsi:type="dcterms:W3CDTF">2021-01-04T19:04:00Z</dcterms:created>
  <dcterms:modified xsi:type="dcterms:W3CDTF">2022-08-03T14:45:03Z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