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31"/>
  </p:notesMasterIdLst>
  <p:sldIdLst>
    <p:sldId id="309" r:id="rId3"/>
    <p:sldId id="257" r:id="rId4"/>
    <p:sldId id="301" r:id="rId5"/>
    <p:sldId id="258" r:id="rId6"/>
    <p:sldId id="303" r:id="rId7"/>
    <p:sldId id="260" r:id="rId8"/>
    <p:sldId id="290" r:id="rId9"/>
    <p:sldId id="262" r:id="rId10"/>
    <p:sldId id="264" r:id="rId11"/>
    <p:sldId id="265" r:id="rId12"/>
    <p:sldId id="268" r:id="rId13"/>
    <p:sldId id="269" r:id="rId14"/>
    <p:sldId id="304" r:id="rId15"/>
    <p:sldId id="272" r:id="rId16"/>
    <p:sldId id="305" r:id="rId17"/>
    <p:sldId id="275" r:id="rId18"/>
    <p:sldId id="306" r:id="rId19"/>
    <p:sldId id="291" r:id="rId20"/>
    <p:sldId id="281" r:id="rId21"/>
    <p:sldId id="296" r:id="rId22"/>
    <p:sldId id="308" r:id="rId23"/>
    <p:sldId id="293" r:id="rId24"/>
    <p:sldId id="294" r:id="rId25"/>
    <p:sldId id="297" r:id="rId26"/>
    <p:sldId id="284" r:id="rId27"/>
    <p:sldId id="282" r:id="rId28"/>
    <p:sldId id="286" r:id="rId29"/>
    <p:sldId id="298" r:id="rId3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0099"/>
    <a:srgbClr val="F3F319"/>
    <a:srgbClr val="FF9999"/>
    <a:srgbClr val="FFFFCC"/>
    <a:srgbClr val="1F0BB5"/>
    <a:srgbClr val="FFCCCC"/>
    <a:srgbClr val="66FFFF"/>
    <a:srgbClr val="D13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F28C2-E970-427B-AAA3-54884235DF18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011BF-E967-4C2C-88CF-24C8BC509644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11BF-E967-4C2C-88CF-24C8BC509644}" type="slidenum">
              <a:rPr lang="vi-VN" smtClean="0"/>
              <a:t>6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11BF-E967-4C2C-88CF-24C8BC509644}" type="slidenum">
              <a:rPr lang="vi-VN" smtClean="0"/>
              <a:t>11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11BF-E967-4C2C-88CF-24C8BC509644}" type="slidenum">
              <a:rPr lang="vi-VN" smtClean="0"/>
              <a:t>14</a:t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11BF-E967-4C2C-88CF-24C8BC509644}" type="slidenum">
              <a:rPr lang="vi-VN" smtClean="0"/>
              <a:t>18</a:t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11BF-E967-4C2C-88CF-24C8BC509644}" type="slidenum">
              <a:rPr lang="vi-VN" smtClean="0"/>
              <a:t>20</a:t>
            </a:fld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11BF-E967-4C2C-88CF-24C8BC509644}" type="slidenum">
              <a:rPr lang="vi-VN" smtClean="0"/>
              <a:t>22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0BAC-795C-4090-B910-B024D48449C2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FD48-BF4D-4C7C-8648-6430E3D955C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0BAC-795C-4090-B910-B024D48449C2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FD48-BF4D-4C7C-8648-6430E3D955C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0BAC-795C-4090-B910-B024D48449C2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FD48-BF4D-4C7C-8648-6430E3D955C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15470D-1E83-4E45-8301-4A722BA02CD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BDB1832-113F-4B7E-942C-4AA58E31EE2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51275D-F2A2-4052-813A-A05EFB611B8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480E-B5E7-4B49-93F6-0D189095A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957CF-7990-4D1B-B8E5-13A237539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804E-1202-4424-B155-E6FDAC6A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EE784-8096-468B-BD84-9D97F63A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FF85A-14FD-4D65-A0CF-7AC0CCB2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5E96-5A60-44F6-A751-4E721F775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431952"/>
      </p:ext>
    </p:extLst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EDF5-AB5D-414F-85C1-E8E57810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DE2C-D22B-40AB-88C3-27FB94E6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F1A21-A46D-4867-BBA4-2DE8AAE4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83949-7FD0-45D1-AD40-D6945448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285FA-37D8-4B5F-B572-2D133892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F4B93-7617-4006-8549-BB2BBF495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431240"/>
      </p:ext>
    </p:extLst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BA7B-51E0-4212-ADEF-7258359C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EF366-7FFE-4B75-B473-40FB73DBB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8C862-3A68-4672-AC99-3862ABED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4262A-C471-4C14-A840-6B14427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B2EA2-7C20-4412-88A2-E42B5D32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8BF4-D9F8-4C8F-B6BD-BD6D5DA44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090707"/>
      </p:ext>
    </p:extLst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7FF7-CBE2-4EA4-9086-7640958A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04B1-F0AB-4085-9A67-C5BD23BC2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ABEAA-B5D4-460E-BF6B-0ABD342B3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5763AB-D69D-4C6D-B9F3-F8F85EA8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01A19B-4F62-4F6E-A548-440F56C9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BB8BEE-0692-4D94-A44D-B738494A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1568C-FD97-4BB2-8343-025C926A8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32917"/>
      </p:ext>
    </p:extLst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FDDA-4D75-4F46-8DF0-A3097EAF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57E57-A099-42F0-8E6E-D0213DE95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78003-1EC5-467F-8716-C930250BA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A80A5-42C7-4FF5-A92C-DC12093E4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9812C-ADC3-4C7C-8467-D843A457B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B6B24D-F55D-4745-80C9-25743702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902FC1-5D1E-4C03-ADA0-D72E8BAD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1AD3CD-6BF4-432B-9F96-A539D084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BFF7-B2F1-4183-A6B7-7285519F8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320384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0BAC-795C-4090-B910-B024D48449C2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FD48-BF4D-4C7C-8648-6430E3D955C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79CE-3049-4B15-9EDA-D9933FB5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D3D500-6D6F-41B7-BC9F-A6B24535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D596E1-B0C4-4ADB-9C24-5650E5CB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899347-C697-4479-867E-A7214801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A9A8-21C3-4EA7-92E1-78CD9E1D1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463398"/>
      </p:ext>
    </p:extLst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57633D-6909-40B4-9163-86B1284C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B28980-D72F-4728-B609-A9D47F5D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27E09C-F0FE-4A02-9C4E-770EB011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89E27-1189-4D2B-9382-5A704EE2B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062665"/>
      </p:ext>
    </p:extLst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68C1-E1D0-4458-88FF-ED77747D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BF5DE-3C89-47C1-BE4F-936C6F8C7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BB159-684D-4F13-A562-37BF1D00B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7F6298-B98A-42AE-BD25-9131C7CA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5E3D2D-B757-474B-98A2-7C646CD4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B32245-065F-4AEE-8B0F-356C4C00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D77A-FD6D-4521-B487-DF65E8958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80040"/>
      </p:ext>
    </p:extLst>
  </p:cSld>
  <p:clrMapOvr>
    <a:masterClrMapping/>
  </p:clrMapOvr>
  <p:transition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BDFD-40FA-4DE9-9186-DAB37FC2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651BC-08A6-40BB-953A-EF2A2BFCF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1BEDD-B418-4638-93FB-3C3E27DE0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3D0DC9-0B26-4C5B-86BE-2D48A972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FD11DA-B1D4-4CCB-8A13-577E60A4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D7EA32-DB62-48F7-99F5-0C25AED9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8BD7-61C9-4BB8-A393-B0FB666DF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082564"/>
      </p:ext>
    </p:extLst>
  </p:cSld>
  <p:clrMapOvr>
    <a:masterClrMapping/>
  </p:clrMapOvr>
  <p:transition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04D7E-22E6-46DC-A61D-18125F2D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2DB9F-6C65-4600-AA6A-8DB5E9C68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8D63F-B5A9-441C-9C64-4CC72B0F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CAA56-4C83-4B33-A8B9-1D97DC40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094D5-DAF3-46D7-99A1-2FC29B4C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7A9E-FD1D-476A-972F-AB809A694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771683"/>
      </p:ext>
    </p:extLst>
  </p:cSld>
  <p:clrMapOvr>
    <a:masterClrMapping/>
  </p:clrMapOvr>
  <p:transition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557A4-003D-429E-AF54-E5CCEED71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7B7EE-F197-4478-875F-47699BBA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F2D40-7598-4CA1-871D-12FD7E3B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DA2AD-98F7-4B3F-8F75-E71C8D5B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89D13-B2CA-4F51-BCB7-32126EF7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A91F-D1EA-4402-BCC5-5BD759E2B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071592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0BAC-795C-4090-B910-B024D48449C2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FD48-BF4D-4C7C-8648-6430E3D955C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0BAC-795C-4090-B910-B024D48449C2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FD48-BF4D-4C7C-8648-6430E3D955C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0BAC-795C-4090-B910-B024D48449C2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FD48-BF4D-4C7C-8648-6430E3D955C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0BAC-795C-4090-B910-B024D48449C2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FD48-BF4D-4C7C-8648-6430E3D955C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0BAC-795C-4090-B910-B024D48449C2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FD48-BF4D-4C7C-8648-6430E3D955C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0BAC-795C-4090-B910-B024D48449C2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FD48-BF4D-4C7C-8648-6430E3D955C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0BAC-795C-4090-B910-B024D48449C2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FD48-BF4D-4C7C-8648-6430E3D955C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50BAC-795C-4090-B910-B024D48449C2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8FD48-BF4D-4C7C-8648-6430E3D955C6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6" name="arrow.wav"/>
          </p:stSnd>
        </p:sndAc>
      </p:transition>
    </mc:Choice>
    <mc:Fallback xmlns="">
      <p:transition spd="slow">
        <p:sndAc>
          <p:stSnd>
            <p:snd r:embed="rId17" name="arrow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C9D4467-A9DD-484C-8191-21B0D4B9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EBC7991-4723-47A9-BEFC-3B9AA5FA6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6B1B-2BF9-4BF0-B862-6CAB9A0A9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0684B-1F8C-47B2-AF8D-0B5FD8884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7485C-F676-4098-BA5A-6293EC8F7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EEFFE4-4CD0-44C6-8488-EACFADD2E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36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2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13.jpe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2.jpeg"/><Relationship Id="rId3" Type="http://schemas.openxmlformats.org/officeDocument/2006/relationships/audio" Target="../media/audio2.wav"/><Relationship Id="rId21" Type="http://schemas.openxmlformats.org/officeDocument/2006/relationships/image" Target="../media/image26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1.jpeg"/><Relationship Id="rId2" Type="http://schemas.openxmlformats.org/officeDocument/2006/relationships/audio" Target="../media/audio4.wav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0.jpe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59.jpeg"/><Relationship Id="rId28" Type="http://schemas.openxmlformats.org/officeDocument/2006/relationships/image" Target="../media/image64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8.jpeg"/><Relationship Id="rId27" Type="http://schemas.openxmlformats.org/officeDocument/2006/relationships/image" Target="../media/image63.jpeg"/><Relationship Id="rId30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72.emf"/><Relationship Id="rId4" Type="http://schemas.openxmlformats.org/officeDocument/2006/relationships/image" Target="../media/image71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GIF"/><Relationship Id="rId3" Type="http://schemas.openxmlformats.org/officeDocument/2006/relationships/audio" Target="../media/audio7.wav"/><Relationship Id="rId7" Type="http://schemas.openxmlformats.org/officeDocument/2006/relationships/hyperlink" Target="http://www.glitter-graphics.com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GIF"/><Relationship Id="rId11" Type="http://schemas.openxmlformats.org/officeDocument/2006/relationships/image" Target="../media/image78.wmf"/><Relationship Id="rId5" Type="http://schemas.openxmlformats.org/officeDocument/2006/relationships/image" Target="../media/image74.GIF"/><Relationship Id="rId10" Type="http://schemas.openxmlformats.org/officeDocument/2006/relationships/image" Target="../media/image77.GIF"/><Relationship Id="rId4" Type="http://schemas.openxmlformats.org/officeDocument/2006/relationships/image" Target="../media/image73.GIF"/><Relationship Id="rId9" Type="http://schemas.openxmlformats.org/officeDocument/2006/relationships/hyperlink" Target="Package%20-%20Lesson%202/Lesson.ex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uno.vn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644110A0-D09D-479C-AB0E-BAC735B2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410200"/>
            <a:ext cx="495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 HỌC 9</a:t>
            </a:r>
          </a:p>
        </p:txBody>
      </p:sp>
    </p:spTree>
    <p:extLst>
      <p:ext uri="{BB962C8B-B14F-4D97-AF65-F5344CB8AC3E}">
        <p14:creationId xmlns:p14="http://schemas.microsoft.com/office/powerpoint/2010/main" val="2931794185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563563" y="3743012"/>
            <a:ext cx="8256588" cy="2728689"/>
            <a:chOff x="355" y="2627"/>
            <a:chExt cx="5201" cy="5448"/>
          </a:xfrm>
        </p:grpSpPr>
        <p:sp>
          <p:nvSpPr>
            <p:cNvPr id="352261" name="Text Box 5"/>
            <p:cNvSpPr txBox="1">
              <a:spLocks noChangeArrowheads="1"/>
            </p:cNvSpPr>
            <p:nvPr/>
          </p:nvSpPr>
          <p:spPr bwMode="auto">
            <a:xfrm>
              <a:off x="2789" y="2627"/>
              <a:ext cx="651" cy="153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dirty="0">
                  <a:effectLst/>
                </a:rPr>
                <a:t> </a:t>
              </a:r>
              <a:r>
                <a:rPr lang="en-US" sz="44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4400" baseline="300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262" name="Text Box 6"/>
            <p:cNvSpPr txBox="1">
              <a:spLocks noChangeArrowheads="1"/>
            </p:cNvSpPr>
            <p:nvPr/>
          </p:nvSpPr>
          <p:spPr bwMode="auto">
            <a:xfrm>
              <a:off x="355" y="3294"/>
              <a:ext cx="5201" cy="478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</a:pPr>
              <a:r>
                <a:rPr lang="en-US" sz="4400" dirty="0">
                  <a:effectLst/>
                </a:rPr>
                <a:t> </a:t>
              </a:r>
              <a:r>
                <a:rPr lang="en-US" sz="44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4Al   +    3O</a:t>
              </a:r>
              <a:r>
                <a:rPr lang="en-US" sz="4400" b="1" baseline="-250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4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44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 2Al</a:t>
              </a:r>
              <a:r>
                <a:rPr lang="en-US" sz="4400" b="1" baseline="-250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sz="44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O</a:t>
              </a:r>
              <a:r>
                <a:rPr lang="en-US" sz="4400" b="1" baseline="-250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</a:p>
            <a:p>
              <a:pPr>
                <a:spcBef>
                  <a:spcPct val="20000"/>
                </a:spcBef>
                <a:buClr>
                  <a:schemeClr val="hlink"/>
                </a:buClr>
                <a:buSzPct val="75000"/>
              </a:pPr>
              <a:r>
                <a:rPr lang="en-US" sz="4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4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  <a:r>
                <a:rPr lang="en-US" sz="44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Aluminium</a:t>
              </a:r>
              <a:r>
                <a:rPr lang="en-US" sz="4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oxide)</a:t>
              </a:r>
            </a:p>
            <a:p>
              <a:pPr>
                <a:spcBef>
                  <a:spcPct val="20000"/>
                </a:spcBef>
                <a:buClr>
                  <a:schemeClr val="hlink"/>
                </a:buClr>
                <a:buSzPct val="75000"/>
              </a:pPr>
              <a:r>
                <a:rPr lang="en-US" sz="44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r>
                <a:rPr lang="en-US" sz="4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Nhôm</a:t>
              </a:r>
              <a:r>
                <a:rPr lang="en-US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oxit</a:t>
              </a:r>
              <a:r>
                <a:rPr lang="en-US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52267" name="Text Box 11"/>
          <p:cNvSpPr txBox="1">
            <a:spLocks noChangeArrowheads="1"/>
          </p:cNvSpPr>
          <p:nvPr/>
        </p:nvSpPr>
        <p:spPr bwMode="auto">
          <a:xfrm>
            <a:off x="381000" y="0"/>
            <a:ext cx="69342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352269" name="Text Box 13"/>
          <p:cNvSpPr txBox="1">
            <a:spLocks noChangeArrowheads="1"/>
          </p:cNvSpPr>
          <p:nvPr/>
        </p:nvSpPr>
        <p:spPr bwMode="auto">
          <a:xfrm>
            <a:off x="563563" y="1692542"/>
            <a:ext cx="7924800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2609" y="167654"/>
            <a:ext cx="67383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29445" y="645372"/>
            <a:ext cx="80772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vi-VN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u="sng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4472" y="1109983"/>
            <a:ext cx="3139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(oxygen):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0" descr="nn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593"/>
            <a:ext cx="1409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4975003" y="1053132"/>
            <a:ext cx="533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4376428" y="3777465"/>
            <a:ext cx="1219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2844" y="379790"/>
            <a:ext cx="9144000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r>
              <a:rPr lang="en-US" sz="4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i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400" b="1" i="1" u="sng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i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sz="4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cholorine</a:t>
            </a:r>
            <a:r>
              <a:rPr lang="en-US" sz="4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400" b="1" i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5219" y="2776357"/>
            <a:ext cx="9144000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r>
              <a:rPr lang="en-US" sz="4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4400" b="1" i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400" b="1" i="1" u="sng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i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4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4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(sulfur) </a:t>
            </a:r>
            <a:r>
              <a:rPr lang="en-US" sz="4400" b="1" i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0" descr="nnFeather_write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10" y="217819"/>
            <a:ext cx="1409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47003" y="1013642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44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</a:rPr>
              <a:t>       +     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44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984278"/>
            <a:ext cx="4722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vi-VN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AlCl</a:t>
            </a:r>
            <a:r>
              <a:rPr lang="vi-VN" sz="44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4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Nhôm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clorua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chloride)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26760" y="3770894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   +         S    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8609" y="3631322"/>
            <a:ext cx="3585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Al</a:t>
            </a:r>
            <a:r>
              <a:rPr lang="en-US" sz="44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sz="44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vi-VN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Nhôm sunfua)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sulfide)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699270" y="3800351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58609" y="1013642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31016" y="1018979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7907" y="1031810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 rot="154885">
            <a:off x="1001762" y="3770895"/>
            <a:ext cx="364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1" name="Picture 20" descr="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00" y="5593682"/>
            <a:ext cx="1017500" cy="12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7" grpId="0"/>
      <p:bldP spid="182288" grpId="0"/>
      <p:bldP spid="3" grpId="0"/>
      <p:bldP spid="4" grpId="0"/>
      <p:bldP spid="5" grpId="0"/>
      <p:bldP spid="6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63" y="1060386"/>
            <a:ext cx="8858280" cy="1495638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 Al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2ml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(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118971" y="2336862"/>
            <a:ext cx="8822214" cy="11340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PTHH.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5720" y="214290"/>
            <a:ext cx="80772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(acid) </a:t>
            </a:r>
            <a:r>
              <a:rPr lang="en-US" sz="3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u="sng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1648981klxia2l12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27" y="2995223"/>
            <a:ext cx="1905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ook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8849">
            <a:off x="176628" y="3232358"/>
            <a:ext cx="176053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build="p"/>
      <p:bldP spid="342020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66434" y="1196752"/>
            <a:ext cx="8320118" cy="18928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	*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aseline="-25000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99416"/>
            <a:ext cx="7254599" cy="908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434" y="4509120"/>
            <a:ext cx="8390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HNO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0" descr="nnFeather_write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38" y="1196752"/>
            <a:ext cx="1409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1520" y="349100"/>
            <a:ext cx="80772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(acid):</a:t>
            </a:r>
            <a:endParaRPr lang="en-US" sz="3600" u="sng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828039"/>
            <a:ext cx="2537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+ H</a:t>
            </a:r>
            <a:r>
              <a:rPr lang="vi-VN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2350"/>
            <a:ext cx="9144000" cy="1371600"/>
          </a:xfrm>
          <a:noFill/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1ml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CuSO</a:t>
            </a:r>
            <a:r>
              <a:rPr lang="en-US" sz="3600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(Copper (II) sulfate)</a:t>
            </a:r>
          </a:p>
          <a:p>
            <a:pPr>
              <a:buFont typeface="Wingdings" panose="05000000000000000000" pitchFamily="2" charset="2"/>
              <a:buNone/>
            </a:pPr>
            <a:endParaRPr lang="en-US" sz="4400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sz="4400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58" y="214290"/>
            <a:ext cx="8005762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u="sng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068960"/>
            <a:ext cx="8501122" cy="9804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PTHH.</a:t>
            </a:r>
          </a:p>
          <a:p>
            <a:endParaRPr lang="en-US" sz="40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6" name="Picture 5" descr="Pictur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61" y="3861048"/>
            <a:ext cx="2209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ew Picture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14009"/>
            <a:ext cx="131603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/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508" y="890773"/>
            <a:ext cx="83913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4017" y="2453628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2Al  + 3CuSO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→  3Cu  + Al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2837" y="259151"/>
            <a:ext cx="800576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u="sng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0" descr="nn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34" y="922249"/>
            <a:ext cx="78578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9432" y="3767190"/>
            <a:ext cx="7879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954" y="3087326"/>
            <a:ext cx="721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  +  MgCl</a:t>
            </a:r>
            <a:r>
              <a:rPr lang="vi-VN" sz="36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285355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+mj-lt"/>
              </a:rPr>
              <a:t>x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 flipV="1">
            <a:off x="7596337" y="5916130"/>
            <a:ext cx="1008110" cy="7532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8633" y="5092414"/>
            <a:ext cx="7739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Symbol" panose="05050102010706020507" pitchFamily="18" charset="2"/>
              </a:rPr>
              <a:t></a:t>
            </a:r>
            <a:r>
              <a:rPr lang="vi-VN" sz="3600" b="1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vi-VN" sz="3600" b="1" dirty="0">
                <a:solidFill>
                  <a:srgbClr val="00B050"/>
                </a:solidFill>
                <a:latin typeface="+mj-lt"/>
                <a:sym typeface="Symbol" panose="05050102010706020507" pitchFamily="18" charset="2"/>
              </a:rPr>
              <a:t>Nhôm thể hiện đầy đủ tính chất hóa học của kim loại.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3004" y="294152"/>
            <a:ext cx="2137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→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KL</a:t>
            </a:r>
            <a:r>
              <a:rPr lang="vi-V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22" y="1412776"/>
            <a:ext cx="9144000" cy="4680520"/>
          </a:xfrm>
          <a:noFill/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vi-VN" sz="1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sz="1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1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11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1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Ống 1 : </a:t>
            </a:r>
            <a:r>
              <a:rPr lang="vi-VN" sz="111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đinh sắt vào ống nghiệm chứa 2ml dung dịch NaOH.</a:t>
            </a:r>
          </a:p>
          <a:p>
            <a:pPr marL="0" indent="0">
              <a:buNone/>
            </a:pPr>
            <a:r>
              <a:rPr lang="vi-VN" sz="11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Ống 2 : </a:t>
            </a:r>
            <a:r>
              <a:rPr lang="en-US" sz="111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11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11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  </a:t>
            </a:r>
            <a:r>
              <a:rPr lang="en-US" sz="11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11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111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11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11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11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2ml </a:t>
            </a:r>
            <a:r>
              <a:rPr lang="en-US" sz="111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11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11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11100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111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buNone/>
            </a:pPr>
            <a:endParaRPr lang="en-US" sz="11100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sz="4400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 Aptima" pitchFamily="2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sz="4400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 Aptima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214290"/>
            <a:ext cx="9036496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uiExpand="1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326122"/>
            <a:ext cx="87154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Ống 1 : không hiện tượng.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Ống 2 :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504" y="214290"/>
            <a:ext cx="9036496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23" y="82297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523" y="436510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2Al + 2H</a:t>
            </a:r>
            <a:r>
              <a:rPr lang="en-US" sz="36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+  2NaOH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→ 2NaAlO</a:t>
            </a:r>
            <a:r>
              <a:rPr lang="en-US" sz="3600" b="1" baseline="-25000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  + 3H</a:t>
            </a:r>
            <a:r>
              <a:rPr lang="en-US" sz="3600" b="1" baseline="-25000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0" descr="nn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96134"/>
            <a:ext cx="1000373" cy="60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xung-hap-3-tang_44f684c33d0af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8290" y="1250919"/>
            <a:ext cx="16383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Am-reo_44f68818be6fd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8239" y="1234930"/>
            <a:ext cx="12588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chao-cat_44f687631878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997" y="1760807"/>
            <a:ext cx="1562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thumpnails[1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563" y="4689285"/>
            <a:ext cx="2286016" cy="176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 descr="27098688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7681" y="4432570"/>
            <a:ext cx="2643206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27" descr="cua nho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28693" y="1955561"/>
            <a:ext cx="1744662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aluminium_glide_rai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47683" y="2776807"/>
            <a:ext cx="25765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atomicRocke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592" y="4724314"/>
            <a:ext cx="18542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683568" y="908720"/>
            <a:ext cx="2260482" cy="461665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6084168" y="5749214"/>
            <a:ext cx="2414606" cy="830997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38525" y="132930"/>
            <a:ext cx="7877204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III/ </a:t>
            </a:r>
            <a:r>
              <a:rPr lang="en-US" sz="4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>
                <a:outerShdw blurRad="38100" dist="38100" dir="2700000" algn="tl">
                  <a:srgbClr val="0101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7" descr="small_xbs131700829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290" y="2946530"/>
            <a:ext cx="278608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50666" y="114395"/>
            <a:ext cx="3082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SGK/56)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6" grpId="0" animBg="1"/>
      <p:bldP spid="11297" grpId="0" animBg="1"/>
      <p:bldP spid="1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11560" y="1844824"/>
            <a:ext cx="7848872" cy="29523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bôxit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sz="36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	</a:t>
            </a:r>
          </a:p>
        </p:txBody>
      </p:sp>
      <p:pic>
        <p:nvPicPr>
          <p:cNvPr id="11" name="Picture 50" descr="nn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65331"/>
            <a:ext cx="1409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65865" y="584547"/>
            <a:ext cx="7877204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SẢN XUẤT NHÔM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u="sng" dirty="0">
              <a:solidFill>
                <a:srgbClr val="FF0000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butterfly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035" y="3880485"/>
            <a:ext cx="899795" cy="27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utterfly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5241" y="4776049"/>
            <a:ext cx="8572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4068204" y="4192000"/>
            <a:ext cx="297803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HOÁ HỌC 9</a:t>
            </a:r>
            <a:endParaRPr lang="en-US" sz="2800" b="1" dirty="0">
              <a:solidFill>
                <a:srgbClr val="FF0000"/>
              </a:solidFill>
              <a:effectLst/>
              <a:latin typeface="VNI-Helve" pitchFamily="2" charset="0"/>
            </a:endParaRPr>
          </a:p>
        </p:txBody>
      </p:sp>
      <p:grpSp>
        <p:nvGrpSpPr>
          <p:cNvPr id="3" name="Group 15"/>
          <p:cNvGrpSpPr/>
          <p:nvPr/>
        </p:nvGrpSpPr>
        <p:grpSpPr bwMode="auto">
          <a:xfrm>
            <a:off x="609600" y="4191000"/>
            <a:ext cx="1905000" cy="2057400"/>
            <a:chOff x="2304" y="2016"/>
            <a:chExt cx="1200" cy="1224"/>
          </a:xfrm>
        </p:grpSpPr>
        <p:sp>
          <p:nvSpPr>
            <p:cNvPr id="140304" name="Oval 16"/>
            <p:cNvSpPr>
              <a:spLocks noChangeArrowheads="1"/>
            </p:cNvSpPr>
            <p:nvPr/>
          </p:nvSpPr>
          <p:spPr bwMode="auto">
            <a:xfrm>
              <a:off x="2304" y="2352"/>
              <a:ext cx="1200" cy="576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0305" name="Oval 17"/>
            <p:cNvSpPr>
              <a:spLocks noChangeArrowheads="1"/>
            </p:cNvSpPr>
            <p:nvPr/>
          </p:nvSpPr>
          <p:spPr bwMode="auto">
            <a:xfrm rot="-2801081">
              <a:off x="2304" y="2352"/>
              <a:ext cx="1200" cy="576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0306" name="Oval 18"/>
            <p:cNvSpPr>
              <a:spLocks noChangeArrowheads="1"/>
            </p:cNvSpPr>
            <p:nvPr/>
          </p:nvSpPr>
          <p:spPr bwMode="auto">
            <a:xfrm rot="2801081" flipH="1">
              <a:off x="2280" y="2328"/>
              <a:ext cx="1200" cy="576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vi-VN" sz="3200">
                <a:solidFill>
                  <a:schemeClr val="accent2"/>
                </a:solidFill>
                <a:effectLst/>
              </a:endParaRPr>
            </a:p>
          </p:txBody>
        </p:sp>
      </p:grp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1295400" y="5029200"/>
            <a:ext cx="457200" cy="3810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40308" name="Oval 20"/>
          <p:cNvSpPr>
            <a:spLocks noChangeArrowheads="1"/>
          </p:cNvSpPr>
          <p:nvPr/>
        </p:nvSpPr>
        <p:spPr bwMode="auto">
          <a:xfrm>
            <a:off x="762000" y="5791200"/>
            <a:ext cx="152400" cy="1524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2286000" y="4953000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1219200" y="4419600"/>
            <a:ext cx="152400" cy="152400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40311" name="AutoShape 23"/>
          <p:cNvSpPr>
            <a:spLocks noChangeArrowheads="1"/>
          </p:cNvSpPr>
          <p:nvPr/>
        </p:nvSpPr>
        <p:spPr bwMode="auto">
          <a:xfrm>
            <a:off x="662569" y="1516207"/>
            <a:ext cx="1905000" cy="838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tx2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lang="en-US" sz="1800" b="1">
              <a:solidFill>
                <a:srgbClr val="6600CC"/>
              </a:solidFill>
              <a:effectLst/>
              <a:cs typeface="Arial" panose="020B0604020202020204" pitchFamily="34" charset="0"/>
            </a:endParaRPr>
          </a:p>
          <a:p>
            <a:pPr algn="ctr" eaLnBrk="1" hangingPunct="1"/>
            <a:endParaRPr lang="en-US" sz="1800" b="1">
              <a:solidFill>
                <a:srgbClr val="6600CC"/>
              </a:solidFill>
              <a:effectLst/>
              <a:cs typeface="Arial" panose="020B0604020202020204" pitchFamily="34" charset="0"/>
            </a:endParaRPr>
          </a:p>
          <a:p>
            <a:pPr algn="ctr" eaLnBrk="1" hangingPunct="1"/>
            <a:endParaRPr lang="en-US" sz="1800">
              <a:effectLst/>
              <a:cs typeface="Arial" panose="020B0604020202020204" pitchFamily="34" charset="0"/>
            </a:endParaRPr>
          </a:p>
        </p:txBody>
      </p:sp>
      <p:sp>
        <p:nvSpPr>
          <p:cNvPr id="140312" name="AutoShape 24"/>
          <p:cNvSpPr>
            <a:spLocks noChangeArrowheads="1"/>
          </p:cNvSpPr>
          <p:nvPr/>
        </p:nvSpPr>
        <p:spPr bwMode="auto">
          <a:xfrm>
            <a:off x="6000760" y="1257578"/>
            <a:ext cx="1905000" cy="838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lang="en-US" sz="1800" b="1">
              <a:solidFill>
                <a:srgbClr val="6600CC"/>
              </a:solidFill>
              <a:effectLst/>
              <a:cs typeface="Arial" panose="020B0604020202020204" pitchFamily="34" charset="0"/>
            </a:endParaRPr>
          </a:p>
          <a:p>
            <a:pPr algn="ctr" eaLnBrk="1" hangingPunct="1"/>
            <a:endParaRPr lang="en-US" sz="1800" b="1">
              <a:solidFill>
                <a:srgbClr val="6600CC"/>
              </a:solidFill>
              <a:effectLst/>
              <a:cs typeface="Arial" panose="020B0604020202020204" pitchFamily="34" charset="0"/>
            </a:endParaRPr>
          </a:p>
          <a:p>
            <a:pPr algn="ctr" eaLnBrk="1" hangingPunct="1"/>
            <a:endParaRPr lang="en-US" sz="1800">
              <a:effectLst/>
              <a:cs typeface="Arial" panose="020B0604020202020204" pitchFamily="34" charset="0"/>
            </a:endParaRPr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>
            <a:off x="7215206" y="2587094"/>
            <a:ext cx="1600200" cy="838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tx1"/>
              </a:gs>
              <a:gs pos="100000">
                <a:srgbClr val="F02A3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lang="en-US" sz="1800" b="1">
              <a:solidFill>
                <a:srgbClr val="6600CC"/>
              </a:solidFill>
              <a:effectLst/>
              <a:cs typeface="Arial" panose="020B0604020202020204" pitchFamily="34" charset="0"/>
            </a:endParaRPr>
          </a:p>
          <a:p>
            <a:pPr algn="ctr" eaLnBrk="1" hangingPunct="1"/>
            <a:endParaRPr lang="en-US" sz="1800" b="1">
              <a:solidFill>
                <a:srgbClr val="6600CC"/>
              </a:solidFill>
              <a:effectLst/>
              <a:cs typeface="Arial" panose="020B0604020202020204" pitchFamily="34" charset="0"/>
            </a:endParaRPr>
          </a:p>
          <a:p>
            <a:pPr algn="ctr" eaLnBrk="1" hangingPunct="1"/>
            <a:endParaRPr lang="en-US" sz="1800"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8 -0.08923 C 0.18541 -0.05224 0.13802 -0.02543 0.08038 -0.02797 C 0.05034 -0.02196 0.021 -0.03444 0.00382 -0.0467 C -0.01337 -0.05825 -0.03611 -0.08068 -0.02275 -0.09963 C -0.02118 -0.13615 0.02639 -0.16228 0.08402 -0.15996 C 0.1401 -0.15465 0.18715 -0.12575 0.19496 -0.07374 " pathEditMode="relative" rAng="552180" ptsTypes="ffafff">
                                      <p:cBhvr>
                                        <p:cTn id="11" dur="1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2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29 -0.07536 C -0.13437 -0.10033 -0.08507 -0.07536 -0.04757 -0.01711 C -0.00868 0.0386 0.00226 0.10864 -0.01979 0.13407 C -0.04184 0.15927 -0.08993 0.13407 -0.1276 0.07674 C -0.16597 0.01826 -0.17934 -0.04785 -0.15729 -0.07536 Z " pathEditMode="relative" rAng="-45670380" ptsTypes="fffff">
                                      <p:cBhvr>
                                        <p:cTn id="13" dur="1000" fill="hold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104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7 0.21636 C -0.06528 0.18978 -0.04289 0.11257 -0.00209 0.05756 C 0.03715 0.00138 0.08159 -0.01503 0.10034 0.01155 C 0.12135 0.0386 0.10503 0.09477 0.06336 0.15141 C 0.02274 0.20688 -0.01858 0.24572 -0.04497 0.21636 Z " pathEditMode="relative" rAng="387420" ptsTypes="fffff">
                                      <p:cBhvr>
                                        <p:cTn id="15" dur="10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-101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14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14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7" grpId="0" animBg="1"/>
      <p:bldP spid="140308" grpId="0" animBg="1"/>
      <p:bldP spid="140309" grpId="0" animBg="1"/>
      <p:bldP spid="1403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371600" y="4191000"/>
            <a:ext cx="4343400" cy="12192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55" name="Freeform 3"/>
          <p:cNvSpPr/>
          <p:nvPr/>
        </p:nvSpPr>
        <p:spPr bwMode="auto">
          <a:xfrm>
            <a:off x="1295400" y="3389313"/>
            <a:ext cx="4705350" cy="2020887"/>
          </a:xfrm>
          <a:custGeom>
            <a:avLst/>
            <a:gdLst/>
            <a:ahLst/>
            <a:cxnLst>
              <a:cxn ang="0">
                <a:pos x="36" y="1251"/>
              </a:cxn>
              <a:cxn ang="0">
                <a:pos x="55" y="186"/>
              </a:cxn>
              <a:cxn ang="0">
                <a:pos x="32" y="155"/>
              </a:cxn>
              <a:cxn ang="0">
                <a:pos x="71" y="127"/>
              </a:cxn>
              <a:cxn ang="0">
                <a:pos x="685" y="170"/>
              </a:cxn>
              <a:cxn ang="0">
                <a:pos x="738" y="183"/>
              </a:cxn>
              <a:cxn ang="0">
                <a:pos x="779" y="198"/>
              </a:cxn>
              <a:cxn ang="0">
                <a:pos x="1272" y="85"/>
              </a:cxn>
              <a:cxn ang="0">
                <a:pos x="1606" y="141"/>
              </a:cxn>
              <a:cxn ang="0">
                <a:pos x="2113" y="141"/>
              </a:cxn>
              <a:cxn ang="0">
                <a:pos x="2286" y="57"/>
              </a:cxn>
              <a:cxn ang="0">
                <a:pos x="2326" y="28"/>
              </a:cxn>
              <a:cxn ang="0">
                <a:pos x="2367" y="0"/>
              </a:cxn>
              <a:cxn ang="0">
                <a:pos x="2674" y="70"/>
              </a:cxn>
              <a:cxn ang="0">
                <a:pos x="2807" y="113"/>
              </a:cxn>
              <a:cxn ang="0">
                <a:pos x="2753" y="90"/>
              </a:cxn>
              <a:cxn ang="0">
                <a:pos x="2743" y="272"/>
              </a:cxn>
              <a:cxn ang="0">
                <a:pos x="2734" y="1251"/>
              </a:cxn>
            </a:cxnLst>
            <a:rect l="0" t="0" r="r" b="b"/>
            <a:pathLst>
              <a:path w="2904" h="1251">
                <a:moveTo>
                  <a:pt x="36" y="1251"/>
                </a:moveTo>
                <a:cubicBezTo>
                  <a:pt x="73" y="1191"/>
                  <a:pt x="0" y="225"/>
                  <a:pt x="55" y="186"/>
                </a:cubicBezTo>
                <a:cubicBezTo>
                  <a:pt x="69" y="176"/>
                  <a:pt x="18" y="165"/>
                  <a:pt x="32" y="155"/>
                </a:cubicBezTo>
                <a:cubicBezTo>
                  <a:pt x="44" y="145"/>
                  <a:pt x="71" y="127"/>
                  <a:pt x="71" y="127"/>
                </a:cubicBezTo>
                <a:cubicBezTo>
                  <a:pt x="271" y="171"/>
                  <a:pt x="482" y="162"/>
                  <a:pt x="685" y="170"/>
                </a:cubicBezTo>
                <a:cubicBezTo>
                  <a:pt x="702" y="175"/>
                  <a:pt x="721" y="178"/>
                  <a:pt x="738" y="183"/>
                </a:cubicBezTo>
                <a:cubicBezTo>
                  <a:pt x="752" y="187"/>
                  <a:pt x="779" y="198"/>
                  <a:pt x="779" y="198"/>
                </a:cubicBezTo>
                <a:cubicBezTo>
                  <a:pt x="947" y="179"/>
                  <a:pt x="1127" y="186"/>
                  <a:pt x="1272" y="85"/>
                </a:cubicBezTo>
                <a:cubicBezTo>
                  <a:pt x="1391" y="96"/>
                  <a:pt x="1489" y="125"/>
                  <a:pt x="1606" y="141"/>
                </a:cubicBezTo>
                <a:cubicBezTo>
                  <a:pt x="1791" y="205"/>
                  <a:pt x="1833" y="161"/>
                  <a:pt x="2113" y="141"/>
                </a:cubicBezTo>
                <a:cubicBezTo>
                  <a:pt x="2237" y="103"/>
                  <a:pt x="2178" y="133"/>
                  <a:pt x="2286" y="57"/>
                </a:cubicBezTo>
                <a:cubicBezTo>
                  <a:pt x="2300" y="47"/>
                  <a:pt x="2312" y="38"/>
                  <a:pt x="2326" y="28"/>
                </a:cubicBezTo>
                <a:cubicBezTo>
                  <a:pt x="2340" y="18"/>
                  <a:pt x="2367" y="0"/>
                  <a:pt x="2367" y="0"/>
                </a:cubicBezTo>
                <a:cubicBezTo>
                  <a:pt x="2505" y="14"/>
                  <a:pt x="2549" y="36"/>
                  <a:pt x="2674" y="70"/>
                </a:cubicBezTo>
                <a:cubicBezTo>
                  <a:pt x="2701" y="77"/>
                  <a:pt x="2789" y="101"/>
                  <a:pt x="2807" y="113"/>
                </a:cubicBezTo>
                <a:cubicBezTo>
                  <a:pt x="2904" y="183"/>
                  <a:pt x="2640" y="56"/>
                  <a:pt x="2753" y="90"/>
                </a:cubicBezTo>
                <a:cubicBezTo>
                  <a:pt x="2843" y="117"/>
                  <a:pt x="2772" y="234"/>
                  <a:pt x="2743" y="272"/>
                </a:cubicBezTo>
                <a:cubicBezTo>
                  <a:pt x="2781" y="282"/>
                  <a:pt x="2695" y="1251"/>
                  <a:pt x="2734" y="1251"/>
                </a:cubicBezTo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311275" y="4191000"/>
            <a:ext cx="4359275" cy="1219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323975" y="5092700"/>
            <a:ext cx="4391025" cy="3730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4800" y="1811338"/>
            <a:ext cx="23622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sz="20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criolit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33398" y="690564"/>
            <a:ext cx="8259082" cy="700087"/>
          </a:xfrm>
          <a:solidFill>
            <a:srgbClr val="FFFFCC"/>
          </a:solidFill>
          <a:ln w="28575">
            <a:solidFill>
              <a:srgbClr val="FF9999"/>
            </a:solidFill>
          </a:ln>
        </p:spPr>
        <p:txBody>
          <a:bodyPr/>
          <a:lstStyle/>
          <a:p>
            <a:pPr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bể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nhôm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oxit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chảy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334000" y="1295400"/>
            <a:ext cx="2057400" cy="838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>
                <a:latin typeface="VNI-Helve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791200" y="1524000"/>
            <a:ext cx="2381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858000" y="2528888"/>
            <a:ext cx="228600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200400" y="1568450"/>
            <a:ext cx="2057400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857999" y="5119688"/>
            <a:ext cx="189547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6476999" y="2895600"/>
            <a:ext cx="302715" cy="1"/>
          </a:xfrm>
          <a:prstGeom prst="line">
            <a:avLst/>
          </a:prstGeom>
          <a:noFill/>
          <a:ln w="38100">
            <a:solidFill>
              <a:srgbClr val="0C5E52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295400" y="2590800"/>
            <a:ext cx="533400" cy="1219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15"/>
          <p:cNvGrpSpPr/>
          <p:nvPr/>
        </p:nvGrpSpPr>
        <p:grpSpPr bwMode="auto">
          <a:xfrm>
            <a:off x="5867400" y="2743200"/>
            <a:ext cx="990600" cy="381000"/>
            <a:chOff x="3552" y="1872"/>
            <a:chExt cx="624" cy="240"/>
          </a:xfrm>
        </p:grpSpPr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3552" y="1872"/>
              <a:ext cx="0" cy="24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3552" y="1872"/>
              <a:ext cx="624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70" name="Line 18"/>
          <p:cNvSpPr>
            <a:spLocks noChangeShapeType="1"/>
          </p:cNvSpPr>
          <p:nvPr/>
        </p:nvSpPr>
        <p:spPr bwMode="auto">
          <a:xfrm flipV="1">
            <a:off x="5791200" y="1905000"/>
            <a:ext cx="685800" cy="5334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6781800" y="4021138"/>
            <a:ext cx="23622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Al</a:t>
            </a:r>
            <a:r>
              <a:rPr lang="en-US" sz="20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criolit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0"/>
          <p:cNvGrpSpPr/>
          <p:nvPr/>
        </p:nvGrpSpPr>
        <p:grpSpPr bwMode="auto">
          <a:xfrm>
            <a:off x="4186238" y="2206625"/>
            <a:ext cx="2595562" cy="3200400"/>
            <a:chOff x="2493" y="1534"/>
            <a:chExt cx="1635" cy="2016"/>
          </a:xfrm>
        </p:grpSpPr>
        <p:grpSp>
          <p:nvGrpSpPr>
            <p:cNvPr id="4" name="Group 21"/>
            <p:cNvGrpSpPr/>
            <p:nvPr/>
          </p:nvGrpSpPr>
          <p:grpSpPr bwMode="auto">
            <a:xfrm>
              <a:off x="2493" y="1534"/>
              <a:ext cx="1634" cy="2016"/>
              <a:chOff x="2493" y="1534"/>
              <a:chExt cx="1634" cy="2016"/>
            </a:xfrm>
          </p:grpSpPr>
          <p:grpSp>
            <p:nvGrpSpPr>
              <p:cNvPr id="5" name="Group 22"/>
              <p:cNvGrpSpPr/>
              <p:nvPr/>
            </p:nvGrpSpPr>
            <p:grpSpPr bwMode="auto">
              <a:xfrm>
                <a:off x="2493" y="1534"/>
                <a:ext cx="1634" cy="2016"/>
                <a:chOff x="2493" y="1534"/>
                <a:chExt cx="1634" cy="2016"/>
              </a:xfrm>
            </p:grpSpPr>
            <p:sp>
              <p:nvSpPr>
                <p:cNvPr id="23575" name="Rectangle 23"/>
                <p:cNvSpPr>
                  <a:spLocks noChangeArrowheads="1"/>
                </p:cNvSpPr>
                <p:nvPr/>
              </p:nvSpPr>
              <p:spPr bwMode="auto">
                <a:xfrm rot="1651601" flipH="1">
                  <a:off x="2493" y="1534"/>
                  <a:ext cx="124" cy="20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76" name="Rectangle 24"/>
                <p:cNvSpPr>
                  <a:spLocks noChangeArrowheads="1"/>
                </p:cNvSpPr>
                <p:nvPr/>
              </p:nvSpPr>
              <p:spPr bwMode="auto">
                <a:xfrm rot="5388134" flipH="1">
                  <a:off x="3496" y="1098"/>
                  <a:ext cx="109" cy="11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3577" name="Line 25"/>
              <p:cNvSpPr>
                <a:spLocks noChangeShapeType="1"/>
              </p:cNvSpPr>
              <p:nvPr/>
            </p:nvSpPr>
            <p:spPr bwMode="auto">
              <a:xfrm>
                <a:off x="3059" y="1728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3578" name="Line 26"/>
            <p:cNvSpPr>
              <a:spLocks noChangeShapeType="1"/>
            </p:cNvSpPr>
            <p:nvPr/>
          </p:nvSpPr>
          <p:spPr bwMode="auto">
            <a:xfrm>
              <a:off x="2976" y="1623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79" name="Freeform 27"/>
          <p:cNvSpPr/>
          <p:nvPr/>
        </p:nvSpPr>
        <p:spPr bwMode="auto">
          <a:xfrm>
            <a:off x="3457575" y="3619500"/>
            <a:ext cx="1028700" cy="1638300"/>
          </a:xfrm>
          <a:custGeom>
            <a:avLst/>
            <a:gdLst/>
            <a:ahLst/>
            <a:cxnLst>
              <a:cxn ang="0">
                <a:pos x="0" y="990"/>
              </a:cxn>
              <a:cxn ang="0">
                <a:pos x="498" y="30"/>
              </a:cxn>
              <a:cxn ang="0">
                <a:pos x="576" y="36"/>
              </a:cxn>
              <a:cxn ang="0">
                <a:pos x="612" y="30"/>
              </a:cxn>
              <a:cxn ang="0">
                <a:pos x="648" y="0"/>
              </a:cxn>
              <a:cxn ang="0">
                <a:pos x="114" y="1032"/>
              </a:cxn>
              <a:cxn ang="0">
                <a:pos x="0" y="990"/>
              </a:cxn>
            </a:cxnLst>
            <a:rect l="0" t="0" r="r" b="b"/>
            <a:pathLst>
              <a:path w="648" h="1032">
                <a:moveTo>
                  <a:pt x="0" y="990"/>
                </a:moveTo>
                <a:lnTo>
                  <a:pt x="498" y="30"/>
                </a:lnTo>
                <a:lnTo>
                  <a:pt x="576" y="36"/>
                </a:lnTo>
                <a:lnTo>
                  <a:pt x="612" y="30"/>
                </a:lnTo>
                <a:lnTo>
                  <a:pt x="648" y="0"/>
                </a:lnTo>
                <a:lnTo>
                  <a:pt x="114" y="1032"/>
                </a:lnTo>
                <a:lnTo>
                  <a:pt x="0" y="990"/>
                </a:ln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" name="Group 28"/>
          <p:cNvGrpSpPr/>
          <p:nvPr/>
        </p:nvGrpSpPr>
        <p:grpSpPr bwMode="auto">
          <a:xfrm>
            <a:off x="1905000" y="1911350"/>
            <a:ext cx="2784475" cy="2889249"/>
            <a:chOff x="1056" y="1348"/>
            <a:chExt cx="1754" cy="1820"/>
          </a:xfrm>
        </p:grpSpPr>
        <p:sp>
          <p:nvSpPr>
            <p:cNvPr id="23581" name="Rectangle 29"/>
            <p:cNvSpPr>
              <a:spLocks noChangeArrowheads="1"/>
            </p:cNvSpPr>
            <p:nvPr/>
          </p:nvSpPr>
          <p:spPr bwMode="auto">
            <a:xfrm>
              <a:off x="1056" y="1920"/>
              <a:ext cx="144" cy="1248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82" name="Rectangle 30"/>
            <p:cNvSpPr>
              <a:spLocks noChangeArrowheads="1"/>
            </p:cNvSpPr>
            <p:nvPr/>
          </p:nvSpPr>
          <p:spPr bwMode="auto">
            <a:xfrm>
              <a:off x="1872" y="1920"/>
              <a:ext cx="144" cy="1248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83" name="Rectangle 31"/>
            <p:cNvSpPr>
              <a:spLocks noChangeArrowheads="1"/>
            </p:cNvSpPr>
            <p:nvPr/>
          </p:nvSpPr>
          <p:spPr bwMode="auto">
            <a:xfrm>
              <a:off x="1440" y="1920"/>
              <a:ext cx="144" cy="1248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84" name="Line 32"/>
            <p:cNvSpPr>
              <a:spLocks noChangeShapeType="1"/>
            </p:cNvSpPr>
            <p:nvPr/>
          </p:nvSpPr>
          <p:spPr bwMode="auto">
            <a:xfrm>
              <a:off x="1104" y="1632"/>
              <a:ext cx="0" cy="28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>
              <a:off x="1920" y="1632"/>
              <a:ext cx="0" cy="28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1536" y="1632"/>
              <a:ext cx="0" cy="28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1104" y="1628"/>
              <a:ext cx="12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88" name="Text Box 36"/>
            <p:cNvSpPr txBox="1">
              <a:spLocks noChangeArrowheads="1"/>
            </p:cNvSpPr>
            <p:nvPr/>
          </p:nvSpPr>
          <p:spPr bwMode="auto">
            <a:xfrm>
              <a:off x="2474" y="1348"/>
              <a:ext cx="336" cy="5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4800" b="1" dirty="0">
                  <a:solidFill>
                    <a:srgbClr val="FF0000"/>
                  </a:solidFill>
                  <a:latin typeface="VNI-Helve" pitchFamily="2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7" name="Group 37"/>
          <p:cNvGrpSpPr/>
          <p:nvPr/>
        </p:nvGrpSpPr>
        <p:grpSpPr bwMode="auto">
          <a:xfrm>
            <a:off x="4187825" y="2212975"/>
            <a:ext cx="2595563" cy="3200400"/>
            <a:chOff x="2493" y="1534"/>
            <a:chExt cx="1635" cy="2016"/>
          </a:xfrm>
        </p:grpSpPr>
        <p:grpSp>
          <p:nvGrpSpPr>
            <p:cNvPr id="8" name="Group 38"/>
            <p:cNvGrpSpPr/>
            <p:nvPr/>
          </p:nvGrpSpPr>
          <p:grpSpPr bwMode="auto">
            <a:xfrm>
              <a:off x="2493" y="1534"/>
              <a:ext cx="1634" cy="2016"/>
              <a:chOff x="2493" y="1534"/>
              <a:chExt cx="1634" cy="2016"/>
            </a:xfrm>
          </p:grpSpPr>
          <p:grpSp>
            <p:nvGrpSpPr>
              <p:cNvPr id="9" name="Group 39"/>
              <p:cNvGrpSpPr/>
              <p:nvPr/>
            </p:nvGrpSpPr>
            <p:grpSpPr bwMode="auto">
              <a:xfrm>
                <a:off x="2493" y="1534"/>
                <a:ext cx="1634" cy="2016"/>
                <a:chOff x="2493" y="1534"/>
                <a:chExt cx="1634" cy="2016"/>
              </a:xfrm>
            </p:grpSpPr>
            <p:sp>
              <p:nvSpPr>
                <p:cNvPr id="23592" name="Rectangle 40"/>
                <p:cNvSpPr>
                  <a:spLocks noChangeArrowheads="1"/>
                </p:cNvSpPr>
                <p:nvPr/>
              </p:nvSpPr>
              <p:spPr bwMode="auto">
                <a:xfrm rot="1651601" flipH="1">
                  <a:off x="2493" y="1534"/>
                  <a:ext cx="124" cy="201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93" name="Rectangle 41"/>
                <p:cNvSpPr>
                  <a:spLocks noChangeArrowheads="1"/>
                </p:cNvSpPr>
                <p:nvPr/>
              </p:nvSpPr>
              <p:spPr bwMode="auto">
                <a:xfrm rot="5388134" flipH="1">
                  <a:off x="3496" y="1098"/>
                  <a:ext cx="109" cy="115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3594" name="Line 42"/>
              <p:cNvSpPr>
                <a:spLocks noChangeShapeType="1"/>
              </p:cNvSpPr>
              <p:nvPr/>
            </p:nvSpPr>
            <p:spPr bwMode="auto">
              <a:xfrm>
                <a:off x="3059" y="1728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3595" name="Line 43"/>
            <p:cNvSpPr>
              <a:spLocks noChangeShapeType="1"/>
            </p:cNvSpPr>
            <p:nvPr/>
          </p:nvSpPr>
          <p:spPr bwMode="auto">
            <a:xfrm>
              <a:off x="2976" y="1623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3251200" y="5105400"/>
            <a:ext cx="733425" cy="3730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1489075" y="5257800"/>
            <a:ext cx="304800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 flipH="1" flipV="1">
            <a:off x="5334000" y="52578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 flipV="1">
            <a:off x="3673475" y="4648200"/>
            <a:ext cx="1651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600" name="Freeform 48"/>
          <p:cNvSpPr/>
          <p:nvPr/>
        </p:nvSpPr>
        <p:spPr bwMode="auto">
          <a:xfrm>
            <a:off x="4908550" y="2428875"/>
            <a:ext cx="228600" cy="17780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48" y="16"/>
              </a:cxn>
              <a:cxn ang="0">
                <a:pos x="144" y="16"/>
              </a:cxn>
            </a:cxnLst>
            <a:rect l="0" t="0" r="r" b="b"/>
            <a:pathLst>
              <a:path w="144" h="112">
                <a:moveTo>
                  <a:pt x="0" y="112"/>
                </a:moveTo>
                <a:cubicBezTo>
                  <a:pt x="12" y="72"/>
                  <a:pt x="24" y="32"/>
                  <a:pt x="48" y="16"/>
                </a:cubicBezTo>
                <a:cubicBezTo>
                  <a:pt x="72" y="0"/>
                  <a:pt x="120" y="16"/>
                  <a:pt x="144" y="1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 flipV="1">
            <a:off x="5213350" y="24384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602" name="Freeform 50"/>
          <p:cNvSpPr/>
          <p:nvPr/>
        </p:nvSpPr>
        <p:spPr bwMode="auto">
          <a:xfrm>
            <a:off x="3176588" y="5084763"/>
            <a:ext cx="425450" cy="157162"/>
          </a:xfrm>
          <a:custGeom>
            <a:avLst/>
            <a:gdLst/>
            <a:ahLst/>
            <a:cxnLst>
              <a:cxn ang="0">
                <a:pos x="0" y="99"/>
              </a:cxn>
              <a:cxn ang="0">
                <a:pos x="179" y="79"/>
              </a:cxn>
              <a:cxn ang="0">
                <a:pos x="268" y="0"/>
              </a:cxn>
            </a:cxnLst>
            <a:rect l="0" t="0" r="r" b="b"/>
            <a:pathLst>
              <a:path w="268" h="99">
                <a:moveTo>
                  <a:pt x="0" y="99"/>
                </a:moveTo>
                <a:cubicBezTo>
                  <a:pt x="30" y="96"/>
                  <a:pt x="134" y="95"/>
                  <a:pt x="179" y="79"/>
                </a:cubicBezTo>
                <a:cubicBezTo>
                  <a:pt x="224" y="63"/>
                  <a:pt x="249" y="17"/>
                  <a:pt x="268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603" name="Freeform 51"/>
          <p:cNvSpPr/>
          <p:nvPr/>
        </p:nvSpPr>
        <p:spPr bwMode="auto">
          <a:xfrm flipH="1">
            <a:off x="3644900" y="5105400"/>
            <a:ext cx="425450" cy="157163"/>
          </a:xfrm>
          <a:custGeom>
            <a:avLst/>
            <a:gdLst/>
            <a:ahLst/>
            <a:cxnLst>
              <a:cxn ang="0">
                <a:pos x="0" y="99"/>
              </a:cxn>
              <a:cxn ang="0">
                <a:pos x="179" y="79"/>
              </a:cxn>
              <a:cxn ang="0">
                <a:pos x="268" y="0"/>
              </a:cxn>
            </a:cxnLst>
            <a:rect l="0" t="0" r="r" b="b"/>
            <a:pathLst>
              <a:path w="268" h="99">
                <a:moveTo>
                  <a:pt x="0" y="99"/>
                </a:moveTo>
                <a:cubicBezTo>
                  <a:pt x="30" y="96"/>
                  <a:pt x="134" y="95"/>
                  <a:pt x="179" y="79"/>
                </a:cubicBezTo>
                <a:cubicBezTo>
                  <a:pt x="224" y="63"/>
                  <a:pt x="249" y="17"/>
                  <a:pt x="268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52"/>
          <p:cNvGrpSpPr/>
          <p:nvPr/>
        </p:nvGrpSpPr>
        <p:grpSpPr bwMode="auto">
          <a:xfrm>
            <a:off x="762000" y="3124200"/>
            <a:ext cx="5486400" cy="2971800"/>
            <a:chOff x="384" y="2112"/>
            <a:chExt cx="3456" cy="1872"/>
          </a:xfrm>
        </p:grpSpPr>
        <p:sp>
          <p:nvSpPr>
            <p:cNvPr id="23605" name="Rectangle 53"/>
            <p:cNvSpPr>
              <a:spLocks noChangeArrowheads="1"/>
            </p:cNvSpPr>
            <p:nvPr/>
          </p:nvSpPr>
          <p:spPr bwMode="auto">
            <a:xfrm>
              <a:off x="384" y="2112"/>
              <a:ext cx="192" cy="1872"/>
            </a:xfrm>
            <a:prstGeom prst="rect">
              <a:avLst/>
            </a:prstGeom>
            <a:solidFill>
              <a:srgbClr val="005C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>
                <a:latin typeface="VNI-Helve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3606" name="Rectangle 54"/>
            <p:cNvSpPr>
              <a:spLocks noChangeArrowheads="1"/>
            </p:cNvSpPr>
            <p:nvPr/>
          </p:nvSpPr>
          <p:spPr bwMode="auto">
            <a:xfrm>
              <a:off x="576" y="3744"/>
              <a:ext cx="3072" cy="240"/>
            </a:xfrm>
            <a:prstGeom prst="rect">
              <a:avLst/>
            </a:prstGeom>
            <a:solidFill>
              <a:srgbClr val="005C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607" name="Rectangle 55"/>
            <p:cNvSpPr>
              <a:spLocks noChangeArrowheads="1"/>
            </p:cNvSpPr>
            <p:nvPr/>
          </p:nvSpPr>
          <p:spPr bwMode="auto">
            <a:xfrm>
              <a:off x="3648" y="2112"/>
              <a:ext cx="192" cy="1872"/>
            </a:xfrm>
            <a:prstGeom prst="rect">
              <a:avLst/>
            </a:prstGeom>
            <a:solidFill>
              <a:srgbClr val="005C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>
                <a:latin typeface="VNI-Helve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3608" name="Rectangle 56"/>
            <p:cNvSpPr>
              <a:spLocks noChangeArrowheads="1"/>
            </p:cNvSpPr>
            <p:nvPr/>
          </p:nvSpPr>
          <p:spPr bwMode="auto">
            <a:xfrm>
              <a:off x="576" y="2112"/>
              <a:ext cx="192" cy="1632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>
                <a:latin typeface="VNI-Helve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3609" name="Rectangle 57"/>
            <p:cNvSpPr>
              <a:spLocks noChangeArrowheads="1"/>
            </p:cNvSpPr>
            <p:nvPr/>
          </p:nvSpPr>
          <p:spPr bwMode="auto">
            <a:xfrm>
              <a:off x="3456" y="2112"/>
              <a:ext cx="192" cy="1632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>
                <a:latin typeface="VNI-Helve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3610" name="Rectangle 58"/>
            <p:cNvSpPr>
              <a:spLocks noChangeArrowheads="1"/>
            </p:cNvSpPr>
            <p:nvPr/>
          </p:nvSpPr>
          <p:spPr bwMode="auto">
            <a:xfrm>
              <a:off x="768" y="3552"/>
              <a:ext cx="2736" cy="192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611" name="Line 59"/>
          <p:cNvSpPr>
            <a:spLocks noChangeShapeType="1"/>
          </p:cNvSpPr>
          <p:nvPr/>
        </p:nvSpPr>
        <p:spPr bwMode="auto">
          <a:xfrm>
            <a:off x="5181600" y="4343400"/>
            <a:ext cx="152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612" name="Line 60"/>
          <p:cNvSpPr>
            <a:spLocks noChangeShapeType="1"/>
          </p:cNvSpPr>
          <p:nvPr/>
        </p:nvSpPr>
        <p:spPr bwMode="auto">
          <a:xfrm>
            <a:off x="5138737" y="5119688"/>
            <a:ext cx="152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633398" y="0"/>
            <a:ext cx="787720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SẢN XUẤT NHÔM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2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20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5208 2.59259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-0.13889 0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9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10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11476 -0.29074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10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8" presetClass="entr" presetSubtype="3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9" dur="1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10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10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12152 1.11111E-6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500"/>
                            </p:stCondLst>
                            <p:childTnLst>
                              <p:par>
                                <p:cTn id="151" presetID="10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6" grpId="0" animBg="1"/>
      <p:bldP spid="23557" grpId="0" animBg="1"/>
      <p:bldP spid="23558" grpId="0"/>
      <p:bldP spid="23559" grpId="0" animBg="1"/>
      <p:bldP spid="23561" grpId="0"/>
      <p:bldP spid="23562" grpId="0"/>
      <p:bldP spid="23563" grpId="0"/>
      <p:bldP spid="23564" grpId="0"/>
      <p:bldP spid="23571" grpId="0"/>
      <p:bldP spid="23579" grpId="0" animBg="1"/>
      <p:bldP spid="23579" grpId="1" animBg="1"/>
      <p:bldP spid="23596" grpId="0" animBg="1"/>
      <p:bldP spid="23600" grpId="0" animBg="1"/>
      <p:bldP spid="23600" grpId="1" animBg="1"/>
      <p:bldP spid="23602" grpId="0" animBg="1"/>
      <p:bldP spid="23602" grpId="1" animBg="1"/>
      <p:bldP spid="23603" grpId="0" animBg="1"/>
      <p:bldP spid="23603" grpId="1" animBg="1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81488" y="2031447"/>
            <a:ext cx="9036496" cy="242889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bôxit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sz="36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	</a:t>
            </a:r>
          </a:p>
        </p:txBody>
      </p:sp>
      <p:pic>
        <p:nvPicPr>
          <p:cNvPr id="11" name="Picture 50" descr="nn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65331"/>
            <a:ext cx="1409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97356" y="0"/>
            <a:ext cx="7877204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SẢN XUẤT NHÔM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effectLst>
                <a:outerShdw blurRad="38100" dist="38100" dir="2700000" algn="tl">
                  <a:srgbClr val="0101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36551" y="4787221"/>
            <a:ext cx="7447284" cy="1701073"/>
            <a:chOff x="1691680" y="5124939"/>
            <a:chExt cx="6096000" cy="1277473"/>
          </a:xfrm>
        </p:grpSpPr>
        <p:sp>
          <p:nvSpPr>
            <p:cNvPr id="8" name="Text Box 63"/>
            <p:cNvSpPr txBox="1">
              <a:spLocks noChangeArrowheads="1"/>
            </p:cNvSpPr>
            <p:nvPr/>
          </p:nvSpPr>
          <p:spPr bwMode="auto">
            <a:xfrm>
              <a:off x="1691680" y="5325194"/>
              <a:ext cx="6096000" cy="10772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2Al</a:t>
              </a:r>
              <a:r>
                <a:rPr lang="en-US" sz="3200" b="1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3200" b="1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	                                       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4Al  + 3O</a:t>
              </a:r>
              <a:r>
                <a:rPr lang="en-US" sz="3200" b="1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66"/>
            <p:cNvSpPr>
              <a:spLocks noChangeShapeType="1"/>
            </p:cNvSpPr>
            <p:nvPr/>
          </p:nvSpPr>
          <p:spPr bwMode="auto">
            <a:xfrm>
              <a:off x="2987824" y="5600878"/>
              <a:ext cx="17526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67"/>
            <p:cNvSpPr txBox="1">
              <a:spLocks noChangeArrowheads="1"/>
            </p:cNvSpPr>
            <p:nvPr/>
          </p:nvSpPr>
          <p:spPr bwMode="auto">
            <a:xfrm>
              <a:off x="3354688" y="5124939"/>
              <a:ext cx="1371600" cy="43915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đpnc</a:t>
              </a:r>
              <a:endPara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68"/>
            <p:cNvSpPr txBox="1">
              <a:spLocks noChangeArrowheads="1"/>
            </p:cNvSpPr>
            <p:nvPr/>
          </p:nvSpPr>
          <p:spPr bwMode="auto">
            <a:xfrm>
              <a:off x="3353287" y="5633529"/>
              <a:ext cx="1219200" cy="43915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criolit</a:t>
              </a:r>
              <a:endPara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ơi giữ chỗ cho Ngày tháng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l">
              <a:defRPr/>
            </a:pPr>
            <a:fld id="{47D4DD68-3CDF-45AC-994E-2ECAEE457957}" type="datetime1">
              <a:rPr lang="en-US" sz="1400" b="0">
                <a:latin typeface="+mn-lt"/>
                <a:cs typeface="Arial" panose="020B0604020202020204" pitchFamily="34" charset="0"/>
              </a:rPr>
              <a:t>8/7/2022</a:t>
            </a:fld>
            <a:endParaRPr lang="en-US" sz="1400" b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Nơi giữ chỗ cho Số hiệu Bản chiế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r">
              <a:defRPr/>
            </a:pPr>
            <a:fld id="{3E8AA6C5-E195-477F-A722-F1C9DA6C7050}" type="slidenum">
              <a:rPr lang="en-US" sz="1400" b="0">
                <a:latin typeface="+mn-lt"/>
                <a:cs typeface="Arial" panose="020B0604020202020204" pitchFamily="34" charset="0"/>
              </a:rPr>
              <a:t>22</a:t>
            </a:fld>
            <a:endParaRPr lang="en-US" sz="1400" b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316" name="Picture 2" descr="Peace"/>
          <p:cNvPicPr>
            <a:picLocks noChangeAspect="1" noChangeArrowheads="1"/>
          </p:cNvPicPr>
          <p:nvPr/>
        </p:nvPicPr>
        <p:blipFill>
          <a:blip r:embed="rId3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16792" name="Text Box 56"/>
          <p:cNvSpPr txBox="1">
            <a:spLocks noChangeArrowheads="1"/>
          </p:cNvSpPr>
          <p:nvPr/>
        </p:nvSpPr>
        <p:spPr bwMode="auto">
          <a:xfrm>
            <a:off x="0" y="642918"/>
            <a:ext cx="9144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aluminium ở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9" name="Picture 2" descr="C:\Documents and Settings\Administrator\Desktop\ImageHandler.ashx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22356"/>
            <a:ext cx="3581400" cy="216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C:\Documents and Settings\Administrator\Desktop\ImageView.aspx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226985"/>
            <a:ext cx="4419600" cy="215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C:\Documents and Settings\Administrator\Desktop\boxitthainguyen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413126"/>
            <a:ext cx="8001000" cy="315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3398" y="158193"/>
            <a:ext cx="787720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SẢN XUẤT NHÔM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9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ơi giữ chỗ cho Ngày tháng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l">
              <a:defRPr/>
            </a:pPr>
            <a:fld id="{35592CFF-1C8C-4CA1-BE75-193229E6D609}" type="datetime1">
              <a:rPr lang="en-US" sz="1400" b="0">
                <a:latin typeface="+mn-lt"/>
                <a:cs typeface="Arial" panose="020B0604020202020204" pitchFamily="34" charset="0"/>
              </a:rPr>
              <a:t>8/7/2022</a:t>
            </a:fld>
            <a:endParaRPr lang="en-US" sz="1400" b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Nơi giữ chỗ cho Số hiệu Bản chiế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r">
              <a:defRPr/>
            </a:pPr>
            <a:fld id="{EBCBAB60-768B-41EF-A682-4504E4734CA2}" type="slidenum">
              <a:rPr lang="en-US" sz="1400" b="0">
                <a:latin typeface="+mn-lt"/>
                <a:cs typeface="Arial" panose="020B0604020202020204" pitchFamily="34" charset="0"/>
              </a:rPr>
              <a:t>23</a:t>
            </a:fld>
            <a:endParaRPr lang="en-US" sz="1400" b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340" name="Picture 2" descr="Peace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468313" y="559114"/>
            <a:ext cx="84248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Vấn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Lũ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bùn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Hungary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0848" y="1117163"/>
            <a:ext cx="8762303" cy="4613712"/>
            <a:chOff x="232472" y="1371600"/>
            <a:chExt cx="8762303" cy="4381500"/>
          </a:xfrm>
        </p:grpSpPr>
        <p:pic>
          <p:nvPicPr>
            <p:cNvPr id="14341" name="Picture 4" descr="safe_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2472" y="1371600"/>
              <a:ext cx="426650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8" descr="safe_image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799" y="3906838"/>
              <a:ext cx="4498975" cy="184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3108" y="3890963"/>
              <a:ext cx="4225230" cy="18557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346" name="Picture 12" descr="C:\Documents and Settings\Administrator\Desktop\8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9992" y="1406525"/>
              <a:ext cx="4494783" cy="250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8" name="Hộp_Văn_Bản 13"/>
          <p:cNvSpPr txBox="1">
            <a:spLocks noChangeArrowheads="1"/>
          </p:cNvSpPr>
          <p:nvPr/>
        </p:nvSpPr>
        <p:spPr bwMode="auto">
          <a:xfrm>
            <a:off x="125412" y="5913357"/>
            <a:ext cx="8893175" cy="1261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sinh vật sẽ bị giết chết, nhiều quốc gia châu Âu khác sẽ bị liên lụy… </a:t>
            </a:r>
          </a:p>
          <a:p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3398" y="0"/>
            <a:ext cx="787720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SẢN XUẤT NHÔM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88" y="4311650"/>
            <a:ext cx="28146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763" y="3032125"/>
            <a:ext cx="2693987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84062">
            <a:off x="6891338" y="5603875"/>
            <a:ext cx="762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460787">
            <a:off x="6845300" y="5411788"/>
            <a:ext cx="838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4038" y="5678488"/>
            <a:ext cx="119221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18163" y="4113213"/>
            <a:ext cx="14398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8538" y="4113213"/>
            <a:ext cx="19827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6638" y="3940175"/>
            <a:ext cx="19065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92800" y="3236913"/>
            <a:ext cx="1906588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213" y="1414463"/>
            <a:ext cx="25082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850" y="1266825"/>
            <a:ext cx="2284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613" y="709613"/>
            <a:ext cx="24304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00138" y="127000"/>
            <a:ext cx="2290762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02413" y="1266825"/>
            <a:ext cx="20669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02413" y="1138238"/>
            <a:ext cx="223837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64313" y="544513"/>
            <a:ext cx="22193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35284" y="-26591"/>
            <a:ext cx="18938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chao-cat_44f6876318784[1]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53338" y="3182938"/>
            <a:ext cx="7810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27098739[1]"/>
          <p:cNvPicPr>
            <a:picLocks noChangeAspect="1" noChangeArrowheads="1"/>
          </p:cNvPicPr>
          <p:nvPr/>
        </p:nvPicPr>
        <p:blipFill>
          <a:blip r:embed="rId22" cstate="print"/>
          <a:srcRect t="17569" b="22417"/>
          <a:stretch>
            <a:fillRect/>
          </a:stretch>
        </p:blipFill>
        <p:spPr bwMode="auto">
          <a:xfrm>
            <a:off x="7458075" y="5557838"/>
            <a:ext cx="11303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 descr="thumpnails[13]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04125" y="5135563"/>
            <a:ext cx="968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26" descr="C:\Users\WIN7\Desktop\3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969250" y="4457700"/>
            <a:ext cx="81438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C:\Users\Admin\Desktop\gb4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93688" y="709613"/>
            <a:ext cx="609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C:\Users\Admin\Desktop\gb1.jpg"/>
          <p:cNvPicPr>
            <a:picLocks noChangeAspect="1" noChangeArrowheads="1"/>
          </p:cNvPicPr>
          <p:nvPr/>
        </p:nvPicPr>
        <p:blipFill>
          <a:blip r:embed="rId26" cstate="print"/>
          <a:srcRect l="5396" r="11871"/>
          <a:stretch>
            <a:fillRect/>
          </a:stretch>
        </p:blipFill>
        <p:spPr bwMode="auto">
          <a:xfrm>
            <a:off x="69850" y="2005013"/>
            <a:ext cx="7350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C:\Users\Admin\Desktop\gb3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06400" y="131763"/>
            <a:ext cx="6953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36788" y="2293938"/>
            <a:ext cx="4849812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</a:p>
        </p:txBody>
      </p:sp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16278" y="1252538"/>
            <a:ext cx="2027237" cy="12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513263" y="1234119"/>
            <a:ext cx="2341667" cy="124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852738" y="2899470"/>
            <a:ext cx="1997335" cy="17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 rot="699632">
            <a:off x="4692128" y="3015540"/>
            <a:ext cx="1737079" cy="120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0034" y="4228089"/>
            <a:ext cx="1357322" cy="8439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158" y="214290"/>
            <a:ext cx="86073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AlCl</a:t>
            </a:r>
            <a:r>
              <a:rPr lang="en-US" sz="3200" b="1" baseline="-25000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CuCl</a:t>
            </a:r>
            <a:r>
              <a:rPr lang="en-US" sz="3200" b="1" baseline="-25000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aluminium  ? </a:t>
            </a:r>
            <a:r>
              <a:rPr lang="en-US" sz="32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PTHH.</a:t>
            </a:r>
            <a:endParaRPr lang="vi-VN" sz="3200" b="1" dirty="0">
              <a:solidFill>
                <a:srgbClr val="1F0B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214554"/>
            <a:ext cx="2000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AgNO</a:t>
            </a:r>
            <a:r>
              <a:rPr 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342900" indent="-342900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292893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364331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Mg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435769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 Al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50720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 Zn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56" y="5786454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2Al   +  3CuCl</a:t>
            </a:r>
            <a:r>
              <a:rPr lang="en-US" sz="32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/>
                <a:cs typeface="Times New Roman" panose="02020603050405020304"/>
              </a:rPr>
              <a:t>→   2AlCl</a:t>
            </a:r>
            <a:r>
              <a:rPr lang="en-US" sz="3200" b="1" baseline="-25000" dirty="0">
                <a:solidFill>
                  <a:srgbClr val="000099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/>
                <a:cs typeface="Times New Roman" panose="02020603050405020304"/>
              </a:rPr>
              <a:t>   +   3Cu</a:t>
            </a:r>
            <a:endParaRPr lang="vi-VN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461930" y="42188"/>
            <a:ext cx="757242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36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62044" y="840645"/>
            <a:ext cx="6172200" cy="2399732"/>
            <a:chOff x="1219200" y="1981200"/>
            <a:chExt cx="6172200" cy="2825949"/>
          </a:xfrm>
        </p:grpSpPr>
        <p:sp>
          <p:nvSpPr>
            <p:cNvPr id="273411" name="Text Box 3"/>
            <p:cNvSpPr txBox="1">
              <a:spLocks noChangeArrowheads="1"/>
            </p:cNvSpPr>
            <p:nvPr/>
          </p:nvSpPr>
          <p:spPr bwMode="auto">
            <a:xfrm>
              <a:off x="1219200" y="4038600"/>
              <a:ext cx="137160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AlCl</a:t>
              </a:r>
              <a:r>
                <a:rPr lang="en-US" sz="2800" b="1" baseline="-25000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8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412" name="Text Box 4"/>
            <p:cNvSpPr txBox="1">
              <a:spLocks noChangeArrowheads="1"/>
            </p:cNvSpPr>
            <p:nvPr/>
          </p:nvSpPr>
          <p:spPr bwMode="auto">
            <a:xfrm>
              <a:off x="1371600" y="2045492"/>
              <a:ext cx="121920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Al</a:t>
              </a:r>
              <a:r>
                <a:rPr lang="en-US" sz="2800" b="1" baseline="-25000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800" b="1" baseline="-25000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8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413" name="Text Box 5"/>
            <p:cNvSpPr txBox="1">
              <a:spLocks noChangeArrowheads="1"/>
            </p:cNvSpPr>
            <p:nvPr/>
          </p:nvSpPr>
          <p:spPr bwMode="auto">
            <a:xfrm>
              <a:off x="3714744" y="3071810"/>
              <a:ext cx="99060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Al</a:t>
              </a:r>
            </a:p>
          </p:txBody>
        </p:sp>
        <p:sp>
          <p:nvSpPr>
            <p:cNvPr id="273414" name="Text Box 6"/>
            <p:cNvSpPr txBox="1">
              <a:spLocks noChangeArrowheads="1"/>
            </p:cNvSpPr>
            <p:nvPr/>
          </p:nvSpPr>
          <p:spPr bwMode="auto">
            <a:xfrm>
              <a:off x="5715000" y="1981200"/>
              <a:ext cx="167640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Al</a:t>
              </a:r>
              <a:r>
                <a:rPr lang="en-US" sz="2800" b="1" baseline="-25000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(SO</a:t>
              </a:r>
              <a:r>
                <a:rPr lang="en-US" sz="2800" b="1" baseline="-25000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 b="1" baseline="-25000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8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415" name="Text Box 7"/>
            <p:cNvSpPr txBox="1">
              <a:spLocks noChangeArrowheads="1"/>
            </p:cNvSpPr>
            <p:nvPr/>
          </p:nvSpPr>
          <p:spPr bwMode="auto">
            <a:xfrm>
              <a:off x="5638800" y="3048000"/>
              <a:ext cx="175260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Al(NO</a:t>
              </a:r>
              <a:r>
                <a:rPr lang="en-US" sz="2800" b="1" baseline="-25000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 b="1" baseline="-25000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8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416" name="Text Box 8"/>
            <p:cNvSpPr txBox="1">
              <a:spLocks noChangeArrowheads="1"/>
            </p:cNvSpPr>
            <p:nvPr/>
          </p:nvSpPr>
          <p:spPr bwMode="auto">
            <a:xfrm>
              <a:off x="5715000" y="4191000"/>
              <a:ext cx="1524000" cy="61614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Al</a:t>
              </a:r>
              <a:r>
                <a:rPr lang="en-US" sz="2800" b="1" baseline="-25000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800" b="1" baseline="-25000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8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417" name="Line 9"/>
            <p:cNvSpPr>
              <a:spLocks noChangeShapeType="1"/>
            </p:cNvSpPr>
            <p:nvPr/>
          </p:nvSpPr>
          <p:spPr bwMode="auto">
            <a:xfrm flipH="1">
              <a:off x="2457456" y="3467097"/>
              <a:ext cx="1257288" cy="87630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273418" name="Line 10"/>
            <p:cNvSpPr>
              <a:spLocks noChangeShapeType="1"/>
            </p:cNvSpPr>
            <p:nvPr/>
          </p:nvSpPr>
          <p:spPr bwMode="auto">
            <a:xfrm>
              <a:off x="2514600" y="2590800"/>
              <a:ext cx="1200144" cy="762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arrow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  <p:grpSp>
          <p:nvGrpSpPr>
            <p:cNvPr id="2" name="Group 11"/>
            <p:cNvGrpSpPr/>
            <p:nvPr/>
          </p:nvGrpSpPr>
          <p:grpSpPr bwMode="auto">
            <a:xfrm>
              <a:off x="4343400" y="2209800"/>
              <a:ext cx="1295400" cy="2362200"/>
              <a:chOff x="3840" y="1296"/>
              <a:chExt cx="816" cy="1488"/>
            </a:xfrm>
          </p:grpSpPr>
          <p:sp>
            <p:nvSpPr>
              <p:cNvPr id="273420" name="Line 12"/>
              <p:cNvSpPr>
                <a:spLocks noChangeShapeType="1"/>
              </p:cNvSpPr>
              <p:nvPr/>
            </p:nvSpPr>
            <p:spPr bwMode="auto">
              <a:xfrm flipV="1">
                <a:off x="3840" y="1296"/>
                <a:ext cx="816" cy="72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3421" name="Line 13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73422" name="Line 14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816" cy="76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73423" name="Text Box 15"/>
            <p:cNvSpPr txBox="1">
              <a:spLocks noChangeArrowheads="1"/>
            </p:cNvSpPr>
            <p:nvPr/>
          </p:nvSpPr>
          <p:spPr bwMode="auto">
            <a:xfrm rot="-146644">
              <a:off x="2819400" y="3810000"/>
              <a:ext cx="76200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273424" name="Text Box 16"/>
            <p:cNvSpPr txBox="1">
              <a:spLocks noChangeArrowheads="1"/>
            </p:cNvSpPr>
            <p:nvPr/>
          </p:nvSpPr>
          <p:spPr bwMode="auto">
            <a:xfrm>
              <a:off x="2667000" y="2362200"/>
              <a:ext cx="76200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</a:p>
          </p:txBody>
        </p:sp>
        <p:sp>
          <p:nvSpPr>
            <p:cNvPr id="273425" name="Text Box 17"/>
            <p:cNvSpPr txBox="1">
              <a:spLocks noChangeArrowheads="1"/>
            </p:cNvSpPr>
            <p:nvPr/>
          </p:nvSpPr>
          <p:spPr bwMode="auto">
            <a:xfrm>
              <a:off x="4267200" y="2438400"/>
              <a:ext cx="76200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</a:p>
          </p:txBody>
        </p:sp>
        <p:sp>
          <p:nvSpPr>
            <p:cNvPr id="273426" name="Text Box 18"/>
            <p:cNvSpPr txBox="1">
              <a:spLocks noChangeArrowheads="1"/>
            </p:cNvSpPr>
            <p:nvPr/>
          </p:nvSpPr>
          <p:spPr bwMode="auto">
            <a:xfrm>
              <a:off x="4648200" y="2895600"/>
              <a:ext cx="76200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(4)</a:t>
              </a:r>
            </a:p>
          </p:txBody>
        </p:sp>
        <p:sp>
          <p:nvSpPr>
            <p:cNvPr id="273427" name="Text Box 19"/>
            <p:cNvSpPr txBox="1">
              <a:spLocks noChangeArrowheads="1"/>
            </p:cNvSpPr>
            <p:nvPr/>
          </p:nvSpPr>
          <p:spPr bwMode="auto">
            <a:xfrm>
              <a:off x="4419600" y="3810000"/>
              <a:ext cx="76200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(5)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17" y="3310102"/>
            <a:ext cx="8839966" cy="4015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990" y="3110419"/>
            <a:ext cx="1386908" cy="7498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00525" y="3839893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0525" y="5958579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051720" y="-28575"/>
            <a:ext cx="5256583" cy="2204864"/>
          </a:xfrm>
          <a:prstGeom prst="star5">
            <a:avLst/>
          </a:prstGeom>
          <a:solidFill>
            <a:srgbClr val="F3F3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36611" y="1993785"/>
            <a:ext cx="8686800" cy="2246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1, 2, 3, 4, 5 ,6 </a:t>
            </a:r>
            <a:r>
              <a:rPr lang="en-US" sz="2800" b="1" dirty="0" err="1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58. </a:t>
            </a:r>
            <a:br>
              <a:rPr lang="en-US" sz="2800" b="1" dirty="0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   </a:t>
            </a:r>
            <a:r>
              <a:rPr lang="en-US" sz="2800" b="1" dirty="0" err="1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1F0B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59 SGK.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(Iron) </a:t>
            </a:r>
            <a:r>
              <a:rPr lang="en-US" sz="28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1F0BB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75" y="1180837"/>
            <a:ext cx="1420266" cy="113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92" y="1180837"/>
            <a:ext cx="14401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64" y="4653136"/>
            <a:ext cx="1423344" cy="1600500"/>
          </a:xfrm>
          <a:prstGeom prst="rect">
            <a:avLst/>
          </a:prstGeom>
        </p:spPr>
      </p:pic>
      <p:pic>
        <p:nvPicPr>
          <p:cNvPr id="7" name="Picture 6" descr="book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8849">
            <a:off x="4988571" y="4352722"/>
            <a:ext cx="176053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71872" y="828889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827584" y="1870016"/>
            <a:ext cx="8610600" cy="318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268" tIns="45635" rIns="91268" bIns="45635"/>
          <a:lstStyle/>
          <a:p>
            <a:pPr algn="ctr" defTabSz="831850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CHÚC QUÝ THẦY CÔ TH ẬT NHIỀ U SỨC KHỎE CÁC EM LUÔN VUI VẺ 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sym typeface="Wingdings 2" panose="05020102010507070707" pitchFamily="18" charset="2"/>
            </a:endParaRPr>
          </a:p>
        </p:txBody>
      </p:sp>
      <p:pic>
        <p:nvPicPr>
          <p:cNvPr id="45062" name="Picture 6" descr="h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023025">
            <a:off x="636587" y="5616576"/>
            <a:ext cx="8350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h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544122">
            <a:off x="1845469" y="5687219"/>
            <a:ext cx="8350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h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72303">
            <a:off x="87313" y="4757738"/>
            <a:ext cx="839787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3" descr="458c441f52773ece0151a0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2781042"/>
            <a:ext cx="2743200" cy="249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5" descr="05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772" y="765176"/>
            <a:ext cx="762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" descr="2126909cdzwjt4z6g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7500" y="3429000"/>
            <a:ext cx="24765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2" descr="blumen-pflanzen108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89230"/>
            <a:ext cx="20383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405" y="692468"/>
            <a:ext cx="29464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i dat nuoc goi 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" presetClass="emph" presetSubtype="6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allAtOnce"/>
      <p:bldP spid="45060" grpId="1" build="allAtOnce"/>
      <p:bldP spid="45060" grpId="2" build="allAtOnce"/>
      <p:bldP spid="45060" grpId="3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95473" y="928427"/>
            <a:ext cx="9144000" cy="13696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kim loại nào sau đây được sắp xếp đúng theo chiều hoạt động hóa học tăng dần ? </a:t>
            </a:r>
          </a:p>
          <a:p>
            <a:pPr algn="ctr">
              <a:spcBef>
                <a:spcPct val="50000"/>
              </a:spcBef>
            </a:pPr>
            <a:endParaRPr lang="en-US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-23242" y="2928258"/>
            <a:ext cx="38862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C/ Fe, Cu, K, Mg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667473" y="2079625"/>
            <a:ext cx="40386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B/ Zn, K, Mg, Fe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686300" y="3015357"/>
            <a:ext cx="42672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D/ Cu, Fe, Mg, K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3908" y="2019300"/>
            <a:ext cx="41148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K, Mg, Cu, Zn</a:t>
            </a: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2238721" y="1844824"/>
            <a:ext cx="2286000" cy="1143000"/>
          </a:xfrm>
          <a:prstGeom prst="irregularSeal1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2381473" y="2780928"/>
            <a:ext cx="2286000" cy="11430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6677148" y="1918802"/>
            <a:ext cx="2133600" cy="1219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5105400" y="4648200"/>
            <a:ext cx="3429000" cy="167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26"/>
          <p:cNvGrpSpPr/>
          <p:nvPr/>
        </p:nvGrpSpPr>
        <p:grpSpPr bwMode="auto">
          <a:xfrm>
            <a:off x="2664371" y="2683768"/>
            <a:ext cx="2895600" cy="2057400"/>
            <a:chOff x="3936" y="3024"/>
            <a:chExt cx="1824" cy="1296"/>
          </a:xfrm>
        </p:grpSpPr>
        <p:pic>
          <p:nvPicPr>
            <p:cNvPr id="2069" name="Picture 21" descr="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6" y="3695"/>
              <a:ext cx="1176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25" descr="d_md_clr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88" y="3024"/>
              <a:ext cx="672" cy="1056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1133128" y="195475"/>
            <a:ext cx="6031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7.40741E-7 L -3.33333E-6 -0.07222 " pathEditMode="relative" rAng="0" ptsTypes="AA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  <p:bldLst>
      <p:bldP spid="2053" grpId="0"/>
      <p:bldP spid="2057" grpId="0"/>
      <p:bldP spid="2058" grpId="0"/>
      <p:bldP spid="2059" grpId="0"/>
      <p:bldP spid="2059" grpId="1"/>
      <p:bldP spid="2059" grpId="2"/>
      <p:bldP spid="2060" grpId="0"/>
      <p:bldP spid="2063" grpId="1" animBg="1"/>
      <p:bldP spid="2064" grpId="1" animBg="1"/>
      <p:bldP spid="2065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8625" y="226002"/>
            <a:ext cx="6031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539553" y="781455"/>
            <a:ext cx="6984776" cy="42780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vi-V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oàn thành các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a) Zn  +    HCl   →  </a:t>
            </a:r>
          </a:p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b) K +   O</a:t>
            </a:r>
            <a:r>
              <a:rPr lang="vi-VN" sz="32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→  	</a:t>
            </a:r>
          </a:p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c) Cu  +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vi-VN" sz="32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 </a:t>
            </a:r>
          </a:p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d) Na   +   H</a:t>
            </a:r>
            <a:r>
              <a:rPr lang="vi-VN" sz="32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→  </a:t>
            </a: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3" y="853589"/>
            <a:ext cx="6120679" cy="351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0" y="951470"/>
            <a:ext cx="8064896" cy="42780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ct val="50000"/>
              </a:spcBef>
            </a:pP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a) Zn  +  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   →  ZnCl</a:t>
            </a:r>
            <a:r>
              <a:rPr lang="vi-VN" sz="32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 H</a:t>
            </a:r>
            <a:r>
              <a:rPr lang="vi-VN" sz="32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b)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+   O</a:t>
            </a:r>
            <a:r>
              <a:rPr lang="vi-VN" sz="32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→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2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	</a:t>
            </a:r>
          </a:p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c) Cu  +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vi-VN" sz="32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 +  Cu(NO</a:t>
            </a:r>
            <a:r>
              <a:rPr lang="vi-VN" sz="32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2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d)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  + 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→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  + H</a:t>
            </a:r>
            <a:r>
              <a:rPr lang="vi-VN" sz="32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butterfly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615" y="332656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utterfly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24" y="3429000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utterfly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2901" y="3870120"/>
            <a:ext cx="819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utterfly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4581" y="3942254"/>
            <a:ext cx="819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231044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áº¿t quáº£ hÃ¬nh áº£nh cho lá» thá»§y t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408313" cy="32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99085"/>
            <a:ext cx="2836370" cy="32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32657"/>
            <a:ext cx="3408313" cy="306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967" y="145380"/>
            <a:ext cx="3096345" cy="3254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5356" y="280609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 SỨ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8313" y="1312018"/>
            <a:ext cx="154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 NHÔM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8306" y="3717032"/>
            <a:ext cx="1123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 THỦY TINH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568641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 NHỰA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757" y="3399085"/>
            <a:ext cx="1867803" cy="2088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614461" y="561311"/>
            <a:ext cx="2857488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u="sng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18:</a:t>
            </a:r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3420354" y="2162087"/>
            <a:ext cx="5029200" cy="1731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18288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vi-VN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marL="18288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vi-VN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7443674" y="2127917"/>
            <a:ext cx="1084263" cy="671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7425616" y="2802871"/>
            <a:ext cx="1023938" cy="838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984" y="3764602"/>
            <a:ext cx="355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+mj-lt"/>
              </a:rPr>
              <a:t>I.</a:t>
            </a:r>
            <a:r>
              <a:rPr lang="en-US" sz="24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0000CC"/>
                </a:solidFill>
                <a:latin typeface="+mj-lt"/>
              </a:rPr>
              <a:t>TÍNH CHẤT VẬT LÍ</a:t>
            </a:r>
            <a:endParaRPr lang="en-US" sz="24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984" y="4226267"/>
            <a:ext cx="3876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+mj-lt"/>
              </a:rPr>
              <a:t>II.</a:t>
            </a:r>
            <a:r>
              <a:rPr lang="en-US" sz="24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0000CC"/>
                </a:solidFill>
                <a:latin typeface="+mj-lt"/>
              </a:rPr>
              <a:t>TÍNH CHẤT HÓA HỌC</a:t>
            </a:r>
            <a:endParaRPr lang="en-US" sz="24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984" y="4720302"/>
            <a:ext cx="3876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+mj-lt"/>
              </a:rPr>
              <a:t>III.</a:t>
            </a:r>
            <a:r>
              <a:rPr lang="en-US" sz="24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0000CC"/>
                </a:solidFill>
                <a:latin typeface="+mj-lt"/>
              </a:rPr>
              <a:t>ỨNG DỤNG</a:t>
            </a:r>
            <a:endParaRPr lang="en-US" sz="24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312" y="5210207"/>
            <a:ext cx="3876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+mj-lt"/>
              </a:rPr>
              <a:t>IV. SẢN XUẤT</a:t>
            </a:r>
            <a:endParaRPr lang="en-US" sz="24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760" y="69901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 (ALUMINIUM)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05" y="5657584"/>
            <a:ext cx="3737172" cy="81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8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8" grpId="0"/>
      <p:bldP spid="128009" grpId="0" build="p"/>
      <p:bldP spid="128010" grpId="0"/>
      <p:bldP spid="3" grpId="0"/>
      <p:bldP spid="10" grpId="0"/>
      <p:bldP spid="11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214282" y="786081"/>
            <a:ext cx="8929718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pic>
        <p:nvPicPr>
          <p:cNvPr id="7203" name="Picture 35" descr="xung-hap-3-tang_44f684c33d0af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5709" y="2349500"/>
            <a:ext cx="16383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4" name="Picture 36" descr="Am-reo_44f68818be6fd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1756" y="2239958"/>
            <a:ext cx="12588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5941" y="2114759"/>
            <a:ext cx="2488190" cy="203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4" name="Picture 56" descr="thumpnails[1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9623" y="4470748"/>
            <a:ext cx="198120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TB_Image" descr="Máy nước nóng năng lượng mặt trời Tekcom - Model : HTS58 - 12">
            <a:hlinkClick r:id="rId6" tooltip="&quot;Close&quot;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470971"/>
            <a:ext cx="18288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8" cstate="print">
            <a:lum bright="18000" contrast="6000"/>
          </a:blip>
          <a:srcRect/>
          <a:stretch>
            <a:fillRect/>
          </a:stretch>
        </p:blipFill>
        <p:spPr bwMode="auto">
          <a:xfrm>
            <a:off x="1447006" y="4418806"/>
            <a:ext cx="16002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50059" y="324213"/>
            <a:ext cx="8229600" cy="79690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I/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chất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vật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lý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4638"/>
            <a:ext cx="5400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3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VẬT LÍ: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3349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baseline="-25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3600" b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2,7 g/cm</a:t>
            </a:r>
            <a:r>
              <a:rPr lang="en-US" sz="3600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None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660</a:t>
            </a:r>
            <a:r>
              <a:rPr lang="en-US" sz="3600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pic>
        <p:nvPicPr>
          <p:cNvPr id="4" name="Picture 11" descr="nn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35670"/>
            <a:ext cx="1409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444208" y="635670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/55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0" name="Picture 2" descr="nhô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856259"/>
            <a:ext cx="4320480" cy="5013176"/>
          </a:xfrm>
          <a:noFill/>
        </p:spPr>
      </p:pic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2951312" y="981334"/>
            <a:ext cx="6192688" cy="10664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5216801" y="1701490"/>
            <a:ext cx="3962400" cy="19435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muỗng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5211616" y="3933056"/>
            <a:ext cx="3810000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PTHH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1"/>
          <p:cNvSpPr txBox="1">
            <a:spLocks noChangeArrowheads="1"/>
          </p:cNvSpPr>
          <p:nvPr/>
        </p:nvSpPr>
        <p:spPr>
          <a:xfrm>
            <a:off x="323528" y="245805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5408" y="740808"/>
            <a:ext cx="80772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vi-VN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u="sng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5452" y="1227225"/>
            <a:ext cx="3139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(oxygen):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1" grpId="0"/>
      <p:bldP spid="339973" grpId="0"/>
      <p:bldP spid="339974" grpId="0"/>
      <p:bldP spid="6" grpId="0"/>
      <p:bldP spid="7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1024</Words>
  <Application>Microsoft Office PowerPoint</Application>
  <PresentationFormat>On-screen Show (4:3)</PresentationFormat>
  <Paragraphs>184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Symbol</vt:lpstr>
      <vt:lpstr>Times New Roman</vt:lpstr>
      <vt:lpstr>VNI Aptima</vt:lpstr>
      <vt:lpstr>VNI-Helve</vt:lpstr>
      <vt:lpstr>VNI-Times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I/ TÍNH CHẤT VẬT LÍ: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Sơ đồ bể điện phân nhôm oxit  nóng chảy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</dc:creator>
  <cp:lastModifiedBy>Thu</cp:lastModifiedBy>
  <cp:revision>143</cp:revision>
  <dcterms:created xsi:type="dcterms:W3CDTF">2018-10-26T08:12:00Z</dcterms:created>
  <dcterms:modified xsi:type="dcterms:W3CDTF">2022-08-07T11:44:39Z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B80006352512403F813D070A747124B1</vt:lpwstr>
  </property>
  <property fmtid="{D5CDD505-2E9C-101B-9397-08002B2CF9AE}" pid="3" name="KSOProductBuildVer">
    <vt:lpwstr>1033-11.2.0.10351</vt:lpwstr>
  </property>
</Properties>
</file>