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57" r:id="rId4"/>
    <p:sldId id="258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59" r:id="rId16"/>
    <p:sldId id="260" r:id="rId17"/>
    <p:sldId id="261" r:id="rId18"/>
    <p:sldId id="262" r:id="rId19"/>
    <p:sldId id="263" r:id="rId20"/>
    <p:sldId id="274" r:id="rId21"/>
    <p:sldId id="275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F9ACB-E7D0-4379-B5DE-F4EE16EF6A3F}" type="datetimeFigureOut">
              <a:rPr lang="en-US" smtClean="0"/>
              <a:t>16/08/2022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352A3-1CBD-4E99-81B2-85AA469BA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67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charset="0"/>
              <a:cs typeface="Arial" charset="0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9AE2385-91EC-4842-A260-9267A1E79404}" type="slidenum">
              <a:rPr lang="en-US" altLang="en-US">
                <a:solidFill>
                  <a:prstClr val="black"/>
                </a:solidFill>
              </a:rPr>
              <a:pPr/>
              <a:t>13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CF67-AEA7-46B6-8500-73D68708D353}" type="datetimeFigureOut">
              <a:rPr lang="en-US" smtClean="0"/>
              <a:t>16/08/2022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37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CF67-AEA7-46B6-8500-73D68708D353}" type="datetimeFigureOut">
              <a:rPr lang="en-US" smtClean="0"/>
              <a:t>16/08/2022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461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CF67-AEA7-46B6-8500-73D68708D353}" type="datetimeFigureOut">
              <a:rPr lang="en-US" smtClean="0"/>
              <a:t>16/08/2022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4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EEEEC4-5D26-4F2C-879D-C522F804B7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70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4610D6-6545-4A54-B939-543EF1C649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003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1E221-291A-47C0-94EA-3C8C770D869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83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80484D-AE09-4345-80F6-10AEBBD907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879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BB34FD-6FB2-418B-8393-731F8FED32B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829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8BAB1A-17FC-47D2-A911-C9E28911874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60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9B87BD-D4D5-4B05-9281-E44CE0B86DF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2962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EFAFC6-EEC9-4C4F-A9EA-9A7AB51812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504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CF67-AEA7-46B6-8500-73D68708D353}" type="datetimeFigureOut">
              <a:rPr lang="en-US" smtClean="0"/>
              <a:t>16/08/2022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93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6D8F62-36EA-4DD3-8C30-6040856225D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6725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847189-DCE1-4CD4-B0A8-C8CE9DD0A9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143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247B07-5F6E-426F-9FE0-A213431DE4F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422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5581AD-8672-4BE4-A67B-0C3C01913ED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379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CF67-AEA7-46B6-8500-73D68708D353}" type="datetimeFigureOut">
              <a:rPr lang="en-US" smtClean="0"/>
              <a:t>16/08/2022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35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CF67-AEA7-46B6-8500-73D68708D353}" type="datetimeFigureOut">
              <a:rPr lang="en-US" smtClean="0"/>
              <a:t>16/08/2022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56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CF67-AEA7-46B6-8500-73D68708D353}" type="datetimeFigureOut">
              <a:rPr lang="en-US" smtClean="0"/>
              <a:t>16/08/2022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02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CF67-AEA7-46B6-8500-73D68708D353}" type="datetimeFigureOut">
              <a:rPr lang="en-US" smtClean="0"/>
              <a:t>16/08/2022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86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CF67-AEA7-46B6-8500-73D68708D353}" type="datetimeFigureOut">
              <a:rPr lang="en-US" smtClean="0"/>
              <a:t>16/08/2022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08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CF67-AEA7-46B6-8500-73D68708D353}" type="datetimeFigureOut">
              <a:rPr lang="en-US" smtClean="0"/>
              <a:t>16/08/2022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09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CF67-AEA7-46B6-8500-73D68708D353}" type="datetimeFigureOut">
              <a:rPr lang="en-US" smtClean="0"/>
              <a:t>16/08/2022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34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6CF67-AEA7-46B6-8500-73D68708D353}" type="datetimeFigureOut">
              <a:rPr lang="en-US" smtClean="0"/>
              <a:t>16/08/2022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8F3BB-FDFD-4DD6-AAD1-944AC6D35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10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D47259-CED9-4F10-8324-0B8F74CD43A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80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slide" Target="slide7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slide" Target="slide13.xml"/><Relationship Id="rId3" Type="http://schemas.openxmlformats.org/officeDocument/2006/relationships/slide" Target="slide9.xml"/><Relationship Id="rId7" Type="http://schemas.openxmlformats.org/officeDocument/2006/relationships/slide" Target="slide12.xml"/><Relationship Id="rId12" Type="http://schemas.openxmlformats.org/officeDocument/2006/relationships/image" Target="../media/image1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gif"/><Relationship Id="rId11" Type="http://schemas.openxmlformats.org/officeDocument/2006/relationships/slide" Target="slide11.xml"/><Relationship Id="rId5" Type="http://schemas.openxmlformats.org/officeDocument/2006/relationships/slide" Target="slide8.xml"/><Relationship Id="rId10" Type="http://schemas.openxmlformats.org/officeDocument/2006/relationships/image" Target="../media/image11.gif"/><Relationship Id="rId4" Type="http://schemas.openxmlformats.org/officeDocument/2006/relationships/image" Target="../media/image8.gif"/><Relationship Id="rId9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EA97DAC7-8CC9-980B-B360-717FD6B25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7" y="670308"/>
            <a:ext cx="8933706" cy="482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3">
            <a:extLst>
              <a:ext uri="{FF2B5EF4-FFF2-40B4-BE49-F238E27FC236}">
                <a16:creationId xmlns:a16="http://schemas.microsoft.com/office/drawing/2014/main" id="{419BEE1D-94A9-38AB-AD06-8E59ED982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" y="23977"/>
            <a:ext cx="9055100" cy="646331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spcBef>
                <a:spcPct val="10000"/>
              </a:spcBef>
            </a:pPr>
            <a:r>
              <a:rPr lang="en-US" sz="36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TOÁN 6: CHÂN TRỜI SÁNG TẠO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98D577-7108-E0D8-9FD1-53903B49B282}"/>
              </a:ext>
            </a:extLst>
          </p:cNvPr>
          <p:cNvSpPr/>
          <p:nvPr/>
        </p:nvSpPr>
        <p:spPr>
          <a:xfrm>
            <a:off x="125413" y="5554663"/>
            <a:ext cx="8936037" cy="1214437"/>
          </a:xfrm>
          <a:prstGeom prst="rect">
            <a:avLst/>
          </a:prstGeom>
          <a:solidFill>
            <a:srgbClr val="9933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 sz="6000" kern="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TOÁN </a:t>
            </a:r>
          </a:p>
        </p:txBody>
      </p:sp>
    </p:spTree>
    <p:extLst>
      <p:ext uri="{BB962C8B-B14F-4D97-AF65-F5344CB8AC3E}">
        <p14:creationId xmlns:p14="http://schemas.microsoft.com/office/powerpoint/2010/main" val="2399146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897631" y="-99392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Trong hộp có 1 quả bóng xanh và 2 quả bóng đỏ đều có kích thước giống nhau. Lấy đồng thời 2 quả bóng. Sự kiện “</a:t>
            </a:r>
            <a:r>
              <a:rPr lang="nl-NL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 được 2 quả bóng xanh</a:t>
            </a:r>
            <a:r>
              <a:rPr lang="nl-NL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” là sự kiện gì?</a:t>
            </a:r>
            <a:endParaRPr lang="en-US" sz="2400">
              <a:solidFill>
                <a:srgbClr val="33339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3132138" y="3500438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endParaRPr lang="en-US" sz="24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7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3978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750" y="4941888"/>
            <a:ext cx="1817688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5DC70EEB-55C7-48AD-B5C8-8C42BFEEA6BE}"/>
              </a:ext>
            </a:extLst>
          </p:cNvPr>
          <p:cNvSpPr/>
          <p:nvPr/>
        </p:nvSpPr>
        <p:spPr>
          <a:xfrm>
            <a:off x="611560" y="332656"/>
            <a:ext cx="5328071" cy="3861048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400" b="1">
                <a:solidFill>
                  <a:srgbClr val="33339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Hãy liệt kê tất cả các kết quả có thể xảy ra của phép thử nghiệm sau: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400" b="1">
                <a:solidFill>
                  <a:srgbClr val="33339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Bạn Hải chọn một ngày trong tuần để học </a:t>
            </a:r>
            <a:r>
              <a:rPr lang="en-US" sz="2400" b="1" err="1">
                <a:solidFill>
                  <a:srgbClr val="33339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b="1">
                <a:solidFill>
                  <a:srgbClr val="33339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33339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endParaRPr lang="en-US" sz="2400" b="1">
              <a:solidFill>
                <a:srgbClr val="333399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3259721" y="3368197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 2, thứ 3, thứ 4, thứ 5, thứ 6, thứ 7, chủ nhật</a:t>
            </a:r>
            <a:endParaRPr lang="en-US" sz="24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8370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810125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4E835AA8-2FC7-47DD-9A72-E546B4E65542}"/>
              </a:ext>
            </a:extLst>
          </p:cNvPr>
          <p:cNvSpPr/>
          <p:nvPr/>
        </p:nvSpPr>
        <p:spPr>
          <a:xfrm>
            <a:off x="900113" y="0"/>
            <a:ext cx="7128271" cy="4077072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Bảng dưới đây ghi lại thời gian chờ xe buýt của Sơn trong 20 lần liên tiếp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NL" sz="2400" b="1">
              <a:solidFill>
                <a:srgbClr val="33339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NL" sz="2400" b="1">
              <a:solidFill>
                <a:srgbClr val="33339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NL" sz="2400" b="1">
              <a:solidFill>
                <a:srgbClr val="33339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l-NL" sz="2400" b="1">
              <a:solidFill>
                <a:srgbClr val="33339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400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400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b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b="1" err="1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96ACF266-0737-4629-8D42-FBB48F4E3BD9}"/>
              </a:ext>
            </a:extLst>
          </p:cNvPr>
          <p:cNvSpPr/>
          <p:nvPr/>
        </p:nvSpPr>
        <p:spPr>
          <a:xfrm>
            <a:off x="3132138" y="4293096"/>
            <a:ext cx="4752230" cy="2449017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C00000"/>
              </a:solidFill>
            </a:endParaRP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31404"/>
            <a:ext cx="4107858" cy="1414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380751"/>
              </p:ext>
            </p:extLst>
          </p:nvPr>
        </p:nvGraphicFramePr>
        <p:xfrm>
          <a:off x="3670887" y="5013548"/>
          <a:ext cx="3674731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34960" imgH="393480" progId="Equation.DSMT4">
                  <p:embed/>
                </p:oleObj>
              </mc:Choice>
              <mc:Fallback>
                <p:oleObj name="Equation" r:id="rId5" imgW="1434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70887" y="5013548"/>
                        <a:ext cx="3674731" cy="1008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utoShape 10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6321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/>
          <p:cNvSpPr>
            <a:spLocks noChangeArrowheads="1" noChangeShapeType="1" noTextEdit="1"/>
          </p:cNvSpPr>
          <p:nvPr/>
        </p:nvSpPr>
        <p:spPr bwMode="auto">
          <a:xfrm>
            <a:off x="1752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2051050" y="762000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33339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ảm ơn bạn vì đã giúp chúng mình. Tặng bạn viên ngọc trai tuyệt đẹp</a:t>
            </a:r>
            <a:r>
              <a:rPr lang="en-US" sz="24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endParaRPr lang="en-US" sz="24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124226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5672" y="671940"/>
            <a:ext cx="819034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10.</a:t>
            </a:r>
          </a:p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8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quê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1545" y="13133"/>
            <a:ext cx="9118600" cy="64633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 TẬP CHƯƠNG 9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3810000" y="2905780"/>
            <a:ext cx="1143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5671" y="3329656"/>
            <a:ext cx="828732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a) Các kết quả có thể xảy ra là: bóng được đánh số 1,2,3,4,5,6,7,8,9,10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752600" y="5789573"/>
            <a:ext cx="7239000" cy="5232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7179" y="4343400"/>
            <a:ext cx="82873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b) Bạn Lan chọn một ngày trong tháng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8 để đi về quê, kết quả có thể xảy ra là bất kì ngày nào trong tháng (Từ ngày 1/8 đến 30/8)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77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 animBg="1"/>
      <p:bldP spid="11" grpId="1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545" y="13133"/>
            <a:ext cx="9118600" cy="64633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 TẬP CHƯƠNG 9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838200"/>
            <a:ext cx="8382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a) Lấy ra </a:t>
            </a:r>
            <a:r>
              <a:rPr lang="vi-VN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cây bút 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từ hộp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b) Lấy ra </a:t>
            </a:r>
            <a:r>
              <a:rPr lang="vi-VN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cùng 1 lúc 2 cây </a:t>
            </a:r>
            <a:r>
              <a:rPr lang="vi-VN" sz="2800">
                <a:latin typeface="Times New Roman" pitchFamily="18" charset="0"/>
                <a:cs typeface="Times New Roman" pitchFamily="18" charset="0"/>
              </a:rPr>
              <a:t>bút từ hộp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5566" y="3813621"/>
            <a:ext cx="82250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a) Lấy ra 1 cây bút từ hộp, kết quả có thể xảy ra là: bút xanh, bút đỏ hoặc bút tím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15670" y="3105751"/>
            <a:ext cx="841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5566" y="4784044"/>
            <a:ext cx="80726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b) Lấy ra cùng 1 lúc 2 cây bút từ hộp, có 3 kết quả có thể xảy ra: bút xanh và đỏ, bút đỏ và tím, hoặc bút xanh và tím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98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545" y="13133"/>
            <a:ext cx="9118600" cy="64633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 TẬP CHƯƠNG 9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762000"/>
            <a:ext cx="8763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3:  </a:t>
            </a:r>
            <a:r>
              <a:rPr lang="vi-VN" sz="2200">
                <a:latin typeface="Times New Roman" pitchFamily="18" charset="0"/>
                <a:cs typeface="Times New Roman" pitchFamily="18" charset="0"/>
              </a:rPr>
              <a:t>Lớp trưởng lớp 6A làm </a:t>
            </a:r>
            <a:r>
              <a:rPr lang="vi-VN" sz="2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tấm bìa </a:t>
            </a:r>
            <a:r>
              <a:rPr lang="vi-VN" sz="2200">
                <a:latin typeface="Times New Roman" pitchFamily="18" charset="0"/>
                <a:cs typeface="Times New Roman" pitchFamily="18" charset="0"/>
              </a:rPr>
              <a:t>giống hệt nhau </a:t>
            </a:r>
            <a:r>
              <a:rPr lang="vi-VN" sz="2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ghi tên 4 bạn </a:t>
            </a:r>
            <a:r>
              <a:rPr lang="vi-VN" sz="2200">
                <a:latin typeface="Times New Roman" pitchFamily="18" charset="0"/>
                <a:cs typeface="Times New Roman" pitchFamily="18" charset="0"/>
              </a:rPr>
              <a:t>hay hát trong lớp là Mai, Lan, Cúc, Trúc và cho vào một h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ộ</a:t>
            </a:r>
            <a:r>
              <a:rPr lang="vi-VN" sz="2200">
                <a:latin typeface="Times New Roman" pitchFamily="18" charset="0"/>
                <a:cs typeface="Times New Roman" pitchFamily="18" charset="0"/>
              </a:rPr>
              <a:t>p. Một bạn trong lớp </a:t>
            </a:r>
            <a:r>
              <a:rPr lang="vi-VN" sz="2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rút một trong 4</a:t>
            </a:r>
            <a:r>
              <a:rPr lang="vi-VN" sz="2200">
                <a:latin typeface="Times New Roman" pitchFamily="18" charset="0"/>
                <a:cs typeface="Times New Roman" pitchFamily="18" charset="0"/>
              </a:rPr>
              <a:t> tấm bìa đó và bạn có tên sẽ phải lên hát, </a:t>
            </a:r>
            <a:r>
              <a:rPr lang="vi-VN" sz="2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 đó tấm bìa được trả lại hộp</a:t>
            </a:r>
            <a:r>
              <a:rPr lang="vi-VN" sz="2200">
                <a:latin typeface="Times New Roman" pitchFamily="18" charset="0"/>
                <a:cs typeface="Times New Roman" pitchFamily="18" charset="0"/>
              </a:rPr>
              <a:t> và cứ thế tiếp tục chọn người lên hát</a:t>
            </a:r>
            <a:endParaRPr lang="en-US" sz="220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200">
                <a:latin typeface="Times New Roman" pitchFamily="18" charset="0"/>
                <a:cs typeface="Times New Roman" pitchFamily="18" charset="0"/>
              </a:rPr>
              <a:t>a) Liệt kê tập hợp các kết quả có thể xảy ra trong mỗi lần rút tấm bìa</a:t>
            </a:r>
            <a:endParaRPr lang="en-US" sz="220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200">
                <a:latin typeface="Times New Roman" pitchFamily="18" charset="0"/>
                <a:cs typeface="Times New Roman" pitchFamily="18" charset="0"/>
              </a:rPr>
              <a:t>b) Em có thể dự đoán trước được người tiếp theo lên hát không?</a:t>
            </a:r>
            <a:endParaRPr lang="en-US" sz="220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200">
                <a:latin typeface="Times New Roman" pitchFamily="18" charset="0"/>
                <a:cs typeface="Times New Roman" pitchFamily="18" charset="0"/>
              </a:rPr>
              <a:t>c) Có bạn nào phải lên hát nhiều lần không?</a:t>
            </a:r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2454" y="3636825"/>
            <a:ext cx="8839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a) Các kết quả có thể xảy ra trong mỗi lần rút tấm bìa là: Mai, Lan, Cúc, Trúc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2454" y="5465625"/>
            <a:ext cx="82780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c) Sẽ có bạn phải lên hát nhiều lần, vì sau mỗi lần rút tấm bìa được trả lại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3235" y="4556296"/>
            <a:ext cx="82573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b) Không thể dự đoán trước được người tiếp theo lên hát vì xác suất rút phải tên đều như nhau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60550" y="3119897"/>
            <a:ext cx="841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02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545" y="13133"/>
            <a:ext cx="9118600" cy="64633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 TẬP CHƯƠNG 9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762000"/>
            <a:ext cx="8534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4: 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Trong hộp có 10 lá thăm được đánh số từ 0 đến 9. </a:t>
            </a:r>
            <a:r>
              <a:rPr lang="vi-VN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Lấy ra từ hộp </a:t>
            </a:r>
            <a:r>
              <a:rPr lang="en-US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vi-VN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lá thăm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. Trong các sự kiện sau, sự kiện nào </a:t>
            </a:r>
            <a:r>
              <a:rPr lang="vi-VN" sz="2400" i="1">
                <a:latin typeface="Times New Roman" pitchFamily="18" charset="0"/>
                <a:cs typeface="Times New Roman" pitchFamily="18" charset="0"/>
              </a:rPr>
              <a:t>chắc chắn xảy ra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, sự kiện nào </a:t>
            </a:r>
            <a:r>
              <a:rPr lang="vi-VN" sz="2400" i="1">
                <a:latin typeface="Times New Roman" pitchFamily="18" charset="0"/>
                <a:cs typeface="Times New Roman" pitchFamily="18" charset="0"/>
              </a:rPr>
              <a:t>không thể xảy ra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, sự kiện nào </a:t>
            </a:r>
            <a:r>
              <a:rPr lang="vi-VN" sz="2400" i="1">
                <a:latin typeface="Times New Roman" pitchFamily="18" charset="0"/>
                <a:cs typeface="Times New Roman" pitchFamily="18" charset="0"/>
              </a:rPr>
              <a:t>có thể xảy ra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vi-VN" sz="24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 các số ghi trên hai lá thăm </a:t>
            </a:r>
            <a:r>
              <a:rPr lang="vi-VN" sz="24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bằng 1</a:t>
            </a:r>
            <a:endParaRPr lang="en-US" sz="2400" b="1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vi-VN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 các số ghi trên hai lá thăm </a:t>
            </a:r>
            <a:r>
              <a:rPr lang="vi-VN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 1</a:t>
            </a:r>
            <a:endParaRPr lang="en-US" sz="24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vi-VN" sz="2400" b="1" i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 các số ghi trên hai lá thăm </a:t>
            </a:r>
            <a:r>
              <a:rPr lang="vi-VN" sz="2400" b="1" i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 0</a:t>
            </a:r>
            <a:endParaRPr lang="en-US" sz="2400" b="1" i="1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vi-VN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 các số ghi trên hai lá thăm </a:t>
            </a:r>
            <a:r>
              <a:rPr lang="vi-VN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 hơn 0</a:t>
            </a:r>
            <a:endParaRPr lang="en-US" sz="24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3844650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latin typeface="Times New Roman" pitchFamily="18" charset="0"/>
                <a:cs typeface="Times New Roman" pitchFamily="18" charset="0"/>
              </a:rPr>
              <a:t>a) Tổng các số ghi trên hai lá thăm bằng 1: Có thể xảy ra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1000" y="4625015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latin typeface="Times New Roman" pitchFamily="18" charset="0"/>
                <a:cs typeface="Times New Roman" pitchFamily="18" charset="0"/>
              </a:rPr>
              <a:t>b) Tích các số ghi trên hai lá thăm bằng 1: Có thể xảy ra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9845" y="5421651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latin typeface="Times New Roman" pitchFamily="18" charset="0"/>
                <a:cs typeface="Times New Roman" pitchFamily="18" charset="0"/>
              </a:rPr>
              <a:t>c) Tích các số ghi trên hai lá thăm bằng 0: Có thể xảy ra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1000" y="6155942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latin typeface="Times New Roman" pitchFamily="18" charset="0"/>
                <a:cs typeface="Times New Roman" pitchFamily="18" charset="0"/>
              </a:rPr>
              <a:t>d) Tổng các số ghi trên hai lá thăm lớn hơn 0: Chắc chắn xảy ra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31686" y="3337909"/>
            <a:ext cx="841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88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545" y="13133"/>
            <a:ext cx="9118600" cy="64633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 TẬP CHƯƠNG 9</a:t>
            </a:r>
          </a:p>
        </p:txBody>
      </p:sp>
      <p:sp>
        <p:nvSpPr>
          <p:cNvPr id="6" name="Rectangle 5"/>
          <p:cNvSpPr/>
          <p:nvPr/>
        </p:nvSpPr>
        <p:spPr>
          <a:xfrm>
            <a:off x="207818" y="659464"/>
            <a:ext cx="86313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5: </a:t>
            </a:r>
            <a:r>
              <a:rPr lang="vi-VN" sz="2000">
                <a:latin typeface="Times New Roman" pitchFamily="18" charset="0"/>
                <a:cs typeface="Times New Roman" pitchFamily="18" charset="0"/>
              </a:rPr>
              <a:t>Kết quả kiếm tra môn Toán và Ngữ Văn của một số học sinh được lựa chọn ngẫu nhiên cho ở bảng sau: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https://tech12h.com/sites/default/files/styles/inbody400/public/screenshot_1244.jpg?itok=o3BpTzCS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97" y="1524000"/>
            <a:ext cx="3024303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3810000" y="145810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>
                <a:latin typeface="Times New Roman" pitchFamily="18" charset="0"/>
                <a:cs typeface="Times New Roman" pitchFamily="18" charset="0"/>
              </a:rPr>
              <a:t>Hãy tính xác suất thực nghiệm của sự kiện một học sinh được chọn ra một cách ngẫu nhiên có kết quả: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>
                <a:latin typeface="Times New Roman" pitchFamily="18" charset="0"/>
                <a:cs typeface="Times New Roman" pitchFamily="18" charset="0"/>
              </a:rPr>
              <a:t>a) Môn Toán đạt loại giỏi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>
                <a:latin typeface="Times New Roman" pitchFamily="18" charset="0"/>
                <a:cs typeface="Times New Roman" pitchFamily="18" charset="0"/>
              </a:rPr>
              <a:t>b) Loại khá trở lên ở cả hai môn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000">
                <a:latin typeface="Times New Roman" pitchFamily="18" charset="0"/>
                <a:cs typeface="Times New Roman" pitchFamily="18" charset="0"/>
              </a:rPr>
              <a:t>c) Loại trung bình ở ít nhất một môn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752600" y="5129635"/>
            <a:ext cx="7239000" cy="52322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latin typeface="Times New Roman" pitchFamily="18" charset="0"/>
                <a:cs typeface="Times New Roman" pitchFamily="18" charset="0"/>
              </a:rPr>
              <a:t>                           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6477000" y="5915776"/>
            <a:ext cx="2362200" cy="877163"/>
          </a:xfrm>
          <a:prstGeom prst="wedgeEllipseCallout">
            <a:avLst>
              <a:gd name="adj1" fmla="val -27284"/>
              <a:gd name="adj2" fmla="val -8439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b="1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>
                <a:latin typeface="Times New Roman" pitchFamily="18" charset="0"/>
                <a:cs typeface="Times New Roman" pitchFamily="18" charset="0"/>
              </a:rPr>
              <a:t>tra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96818" y="4664222"/>
                <a:ext cx="7640782" cy="13699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400">
                    <a:latin typeface="Times New Roman" pitchFamily="18" charset="0"/>
                    <a:cs typeface="Times New Roman" pitchFamily="18" charset="0"/>
                  </a:rPr>
                  <a:t>a. Số HS đạt loại giỏi môn Toán là: 40 + 20 + 15 = 75. Xác suất thực nghiệm của sự kiện HS được chọn đạt loại giỏi môn toán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400" i="1">
                            <a:latin typeface="Cambria Math" panose="02040503050406030204" pitchFamily="18" charset="0"/>
                          </a:rPr>
                          <m:t>75</m:t>
                        </m:r>
                      </m:num>
                      <m:den>
                        <m:r>
                          <a:rPr lang="vi-VN" sz="2400" i="1">
                            <a:latin typeface="Cambria Math" panose="02040503050406030204" pitchFamily="18" charset="0"/>
                          </a:rPr>
                          <m:t>170</m:t>
                        </m:r>
                      </m:den>
                    </m:f>
                  </m:oMath>
                </a14:m>
                <a:r>
                  <a:rPr lang="vi-VN" sz="2400">
                    <a:latin typeface="Times New Roman" pitchFamily="18" charset="0"/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400" i="1"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vi-VN" sz="2400" i="1">
                            <a:latin typeface="Cambria Math" panose="02040503050406030204" pitchFamily="18" charset="0"/>
                          </a:rPr>
                          <m:t>34</m:t>
                        </m:r>
                      </m:den>
                    </m:f>
                  </m:oMath>
                </a14:m>
                <a:endParaRPr lang="en-US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18" y="4664222"/>
                <a:ext cx="7640782" cy="1369927"/>
              </a:xfrm>
              <a:prstGeom prst="rect">
                <a:avLst/>
              </a:prstGeom>
              <a:blipFill rotWithShape="1">
                <a:blip r:embed="rId4"/>
                <a:stretch>
                  <a:fillRect l="-1196" t="-3556" b="-3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557097" y="4177354"/>
            <a:ext cx="47275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>
                <a:latin typeface="Times New Roman" pitchFamily="18" charset="0"/>
                <a:cs typeface="Times New Roman" pitchFamily="18" charset="0"/>
              </a:rPr>
              <a:t>Tổng số HS tham gia kiểm tra là 170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22966" y="3713930"/>
            <a:ext cx="1558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4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98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3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53188" y="3034155"/>
                <a:ext cx="8406794" cy="13699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400">
                    <a:latin typeface="Times New Roman" pitchFamily="18" charset="0"/>
                    <a:cs typeface="Times New Roman" pitchFamily="18" charset="0"/>
                  </a:rPr>
                  <a:t>b. Số HS đạt loại khá ở ít nhất một môn là: 40+20+15+</a:t>
                </a:r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30</a:t>
                </a:r>
                <a:r>
                  <a:rPr lang="vi-VN" sz="2400">
                    <a:latin typeface="Times New Roman" pitchFamily="18" charset="0"/>
                    <a:cs typeface="Times New Roman" pitchFamily="18" charset="0"/>
                  </a:rPr>
                  <a:t>= 105. Xác suất thực nghiệm của sự kiện HS được chọn đạt loại khá môn toán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400" i="1">
                            <a:latin typeface="Cambria Math" panose="02040503050406030204" pitchFamily="18" charset="0"/>
                          </a:rPr>
                          <m:t>105</m:t>
                        </m:r>
                      </m:num>
                      <m:den>
                        <m:r>
                          <a:rPr lang="vi-VN" sz="2400" i="1">
                            <a:latin typeface="Cambria Math" panose="02040503050406030204" pitchFamily="18" charset="0"/>
                          </a:rPr>
                          <m:t>170</m:t>
                        </m:r>
                      </m:den>
                    </m:f>
                  </m:oMath>
                </a14:m>
                <a:r>
                  <a:rPr lang="vi-VN" sz="2400">
                    <a:latin typeface="Times New Roman" pitchFamily="18" charset="0"/>
                    <a:cs typeface="Times New Roman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400" i="1">
                            <a:latin typeface="Cambria Math" panose="02040503050406030204" pitchFamily="18" charset="0"/>
                          </a:rPr>
                          <m:t>21</m:t>
                        </m:r>
                      </m:num>
                      <m:den>
                        <m:r>
                          <a:rPr lang="vi-VN" sz="2400" i="1">
                            <a:latin typeface="Cambria Math" panose="02040503050406030204" pitchFamily="18" charset="0"/>
                          </a:rPr>
                          <m:t>34</m:t>
                        </m:r>
                      </m:den>
                    </m:f>
                  </m:oMath>
                </a14:m>
                <a:r>
                  <a:rPr lang="vi-VN" sz="240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188" y="3034155"/>
                <a:ext cx="8406794" cy="1369927"/>
              </a:xfrm>
              <a:prstGeom prst="rect">
                <a:avLst/>
              </a:prstGeom>
              <a:blipFill rotWithShape="1">
                <a:blip r:embed="rId2"/>
                <a:stretch>
                  <a:fillRect l="-1088" t="-3571" r="-73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https://tech12h.com/sites/default/files/styles/inbody400/public/screenshot_1244.jpg?itok=o3BpTzCS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00555"/>
            <a:ext cx="3024303" cy="19050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53188" y="4634355"/>
                <a:ext cx="8406794" cy="17392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400">
                    <a:latin typeface="Times New Roman" pitchFamily="18" charset="0"/>
                    <a:cs typeface="Times New Roman" pitchFamily="18" charset="0"/>
                  </a:rPr>
                  <a:t>c. Số HS đạt loại trung bình ở ít nhất một môn là: </a:t>
                </a:r>
                <a:endParaRPr lang="en-US" sz="2400">
                  <a:latin typeface="Times New Roman" pitchFamily="18" charset="0"/>
                  <a:cs typeface="Times New Roman" pitchFamily="18" charset="0"/>
                </a:endParaRPr>
              </a:p>
              <a:p>
                <a:pPr algn="ctr"/>
                <a:r>
                  <a:rPr lang="vi-VN" sz="2400">
                    <a:latin typeface="Times New Roman" pitchFamily="18" charset="0"/>
                    <a:cs typeface="Times New Roman" pitchFamily="18" charset="0"/>
                  </a:rPr>
                  <a:t>5+15+2</a:t>
                </a:r>
                <a:r>
                  <a:rPr lang="en-US" sz="2400">
                    <a:latin typeface="Times New Roman" pitchFamily="18" charset="0"/>
                    <a:cs typeface="Times New Roman" pitchFamily="18" charset="0"/>
                  </a:rPr>
                  <a:t>0</a:t>
                </a:r>
                <a:r>
                  <a:rPr lang="vi-VN" sz="2400">
                    <a:latin typeface="Times New Roman" pitchFamily="18" charset="0"/>
                    <a:cs typeface="Times New Roman" pitchFamily="18" charset="0"/>
                  </a:rPr>
                  <a:t>+10+15 = 105</a:t>
                </a:r>
                <a:endParaRPr lang="en-US" sz="240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vi-VN" sz="2400">
                    <a:latin typeface="Times New Roman" pitchFamily="18" charset="0"/>
                    <a:cs typeface="Times New Roman" pitchFamily="18" charset="0"/>
                  </a:rPr>
                  <a:t>Xác suất thực nghiệm của sự kiện HS được chọn đạt loại trung bình môn toán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400" i="1">
                            <a:latin typeface="Cambria Math" panose="02040503050406030204" pitchFamily="18" charset="0"/>
                          </a:rPr>
                          <m:t>65</m:t>
                        </m:r>
                      </m:num>
                      <m:den>
                        <m:r>
                          <a:rPr lang="vi-VN" sz="2400" i="1">
                            <a:latin typeface="Cambria Math" panose="02040503050406030204" pitchFamily="18" charset="0"/>
                          </a:rPr>
                          <m:t>170</m:t>
                        </m:r>
                      </m:den>
                    </m:f>
                  </m:oMath>
                </a14:m>
                <a:r>
                  <a:rPr lang="vi-VN" sz="2400">
                    <a:latin typeface="Times New Roman" pitchFamily="18" charset="0"/>
                    <a:cs typeface="Times New Roman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400" i="1"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vi-VN" sz="2400" i="1">
                            <a:latin typeface="Cambria Math" panose="02040503050406030204" pitchFamily="18" charset="0"/>
                          </a:rPr>
                          <m:t>34</m:t>
                        </m:r>
                      </m:den>
                    </m:f>
                  </m:oMath>
                </a14:m>
                <a:endParaRPr lang="en-US" sz="24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188" y="4634355"/>
                <a:ext cx="8406794" cy="1739259"/>
              </a:xfrm>
              <a:prstGeom prst="rect">
                <a:avLst/>
              </a:prstGeom>
              <a:blipFill rotWithShape="1">
                <a:blip r:embed="rId5"/>
                <a:stretch>
                  <a:fillRect l="-1088" t="-2797" b="-2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53188" y="715889"/>
            <a:ext cx="9829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5: </a:t>
            </a:r>
            <a:endParaRPr lang="en-US" sz="200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545" y="13133"/>
            <a:ext cx="9118600" cy="64633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 TẬP CHƯƠNG 9</a:t>
            </a:r>
          </a:p>
        </p:txBody>
      </p:sp>
    </p:spTree>
    <p:extLst>
      <p:ext uri="{BB962C8B-B14F-4D97-AF65-F5344CB8AC3E}">
        <p14:creationId xmlns:p14="http://schemas.microsoft.com/office/powerpoint/2010/main" val="426659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12"/>
          <p:cNvSpPr>
            <a:spLocks noChangeArrowheads="1" noChangeShapeType="1" noTextEdit="1"/>
          </p:cNvSpPr>
          <p:nvPr/>
        </p:nvSpPr>
        <p:spPr bwMode="auto">
          <a:xfrm>
            <a:off x="1129145" y="1904998"/>
            <a:ext cx="6858000" cy="10017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  <a:latin typeface="Arial"/>
                <a:cs typeface="Arial"/>
              </a:rPr>
              <a:t>ÔN TẬP CHƯƠNG 9</a:t>
            </a:r>
          </a:p>
        </p:txBody>
      </p:sp>
      <p:sp>
        <p:nvSpPr>
          <p:cNvPr id="7" name="WordArt 12"/>
          <p:cNvSpPr>
            <a:spLocks noChangeArrowheads="1" noChangeShapeType="1" noTextEdit="1"/>
          </p:cNvSpPr>
          <p:nvPr/>
        </p:nvSpPr>
        <p:spPr bwMode="auto">
          <a:xfrm>
            <a:off x="1129145" y="3276600"/>
            <a:ext cx="6858000" cy="10017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  <a:latin typeface="Arial"/>
                <a:cs typeface="Arial"/>
              </a:rPr>
              <a:t>Một</a:t>
            </a:r>
            <a:r>
              <a:rPr lang="en-US" sz="2000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  <a:latin typeface="Arial"/>
                <a:cs typeface="Arial"/>
              </a:rPr>
              <a:t>số</a:t>
            </a:r>
            <a:r>
              <a:rPr lang="en-US" sz="2000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  <a:latin typeface="Arial"/>
                <a:cs typeface="Arial"/>
              </a:rPr>
              <a:t>yếu</a:t>
            </a:r>
            <a:r>
              <a:rPr lang="en-US" sz="2000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  <a:latin typeface="Arial"/>
                <a:cs typeface="Arial"/>
              </a:rPr>
              <a:t>tố</a:t>
            </a:r>
            <a:r>
              <a:rPr lang="en-US" sz="2000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  <a:latin typeface="Arial"/>
                <a:cs typeface="Arial"/>
              </a:rPr>
              <a:t>xác</a:t>
            </a:r>
            <a:r>
              <a:rPr lang="en-US" sz="2000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000" b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50000"/>
                    </a:srgbClr>
                  </a:outerShdw>
                </a:effectLst>
                <a:latin typeface="Arial"/>
                <a:cs typeface="Arial"/>
              </a:rPr>
              <a:t>suất</a:t>
            </a:r>
            <a:endParaRPr lang="en-US" sz="2000" b="1" kern="10" dirty="0"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2D395F-7E25-A910-184A-9C247FB35CF5}"/>
              </a:ext>
            </a:extLst>
          </p:cNvPr>
          <p:cNvSpPr txBox="1"/>
          <p:nvPr/>
        </p:nvSpPr>
        <p:spPr>
          <a:xfrm>
            <a:off x="65314" y="37322"/>
            <a:ext cx="9078686" cy="6432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 ĐỀ 17: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 SỐ YẾU TỐ XÁC SUẤT              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83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545" y="13133"/>
            <a:ext cx="9118600" cy="64633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 TẬP CHƯƠNG 9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" y="792165"/>
            <a:ext cx="7924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6: </a:t>
            </a:r>
            <a:r>
              <a:rPr lang="vi-VN" sz="2200">
                <a:latin typeface="Times New Roman" pitchFamily="18" charset="0"/>
                <a:cs typeface="Times New Roman" pitchFamily="18" charset="0"/>
              </a:rPr>
              <a:t>Kiểm tra thị lự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200">
                <a:latin typeface="Times New Roman" pitchFamily="18" charset="0"/>
                <a:cs typeface="Times New Roman" pitchFamily="18" charset="0"/>
              </a:rPr>
              <a:t> của học sinh ở một trường THCS, ta thu được kết quả như sau:</a:t>
            </a:r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43" y="1623162"/>
            <a:ext cx="3406486" cy="204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114800" y="1596884"/>
            <a:ext cx="4419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>
                <a:latin typeface="Times New Roman" pitchFamily="18" charset="0"/>
                <a:cs typeface="Times New Roman" pitchFamily="18" charset="0"/>
              </a:rPr>
              <a:t>Hãy tính và so sánh xác suất thực nghiệm của sự kiện "học sinh bị tật khúc xạ" </a:t>
            </a:r>
            <a:r>
              <a:rPr lang="vi-VN" sz="2200" i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theo từng khối lớp</a:t>
            </a:r>
            <a:r>
              <a:rPr lang="vi-VN" sz="220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45483" y="4661452"/>
                <a:ext cx="8919658" cy="5590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100">
                    <a:latin typeface="Times New Roman" pitchFamily="18" charset="0"/>
                    <a:cs typeface="Times New Roman" pitchFamily="18" charset="0"/>
                  </a:rPr>
                  <a:t>- Xác suất thực nghiệm của sự kiện "học sinh bị tật khúc xạ" ở khối 7: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1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2100" i="1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vi-VN" sz="2100">
                    <a:latin typeface="Times New Roman" pitchFamily="18" charset="0"/>
                    <a:cs typeface="Times New Roman" pitchFamily="18" charset="0"/>
                  </a:rPr>
                  <a:t>  </a:t>
                </a:r>
                <a:endParaRPr lang="en-US" sz="21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483" y="4661452"/>
                <a:ext cx="8919658" cy="559064"/>
              </a:xfrm>
              <a:prstGeom prst="rect">
                <a:avLst/>
              </a:prstGeom>
              <a:blipFill rotWithShape="1">
                <a:blip r:embed="rId3"/>
                <a:stretch>
                  <a:fillRect l="-752" b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36430" y="3999733"/>
                <a:ext cx="9067800" cy="5590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100">
                    <a:latin typeface="Times New Roman" pitchFamily="18" charset="0"/>
                    <a:cs typeface="Times New Roman" pitchFamily="18" charset="0"/>
                  </a:rPr>
                  <a:t>- Xác suất thực nghiệm của sự kiện "học sinh bị tật khúc xạ" ở khối 6: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1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2100" i="1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vi-VN" sz="2100">
                    <a:latin typeface="Times New Roman" pitchFamily="18" charset="0"/>
                    <a:cs typeface="Times New Roman" pitchFamily="18" charset="0"/>
                  </a:rPr>
                  <a:t>  </a:t>
                </a:r>
                <a:endParaRPr lang="en-US" sz="21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30" y="3999733"/>
                <a:ext cx="9067800" cy="559064"/>
              </a:xfrm>
              <a:prstGeom prst="rect">
                <a:avLst/>
              </a:prstGeom>
              <a:blipFill rotWithShape="1">
                <a:blip r:embed="rId4"/>
                <a:stretch>
                  <a:fillRect l="-807" b="-7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55966" y="5282517"/>
                <a:ext cx="8748127" cy="5590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100">
                    <a:latin typeface="Times New Roman" pitchFamily="18" charset="0"/>
                    <a:cs typeface="Times New Roman" pitchFamily="18" charset="0"/>
                  </a:rPr>
                  <a:t>- Xác suất thực nghiệm của sự kiện "học sinh bị tật khúc xạ" ở khối 8: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1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21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2100">
                    <a:latin typeface="Times New Roman" pitchFamily="18" charset="0"/>
                    <a:cs typeface="Times New Roman" pitchFamily="18" charset="0"/>
                  </a:rPr>
                  <a:t> </a:t>
                </a:r>
                <a:endParaRPr lang="en-US" sz="21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66" y="5282517"/>
                <a:ext cx="8748127" cy="559064"/>
              </a:xfrm>
              <a:prstGeom prst="rect">
                <a:avLst/>
              </a:prstGeom>
              <a:blipFill rotWithShape="1">
                <a:blip r:embed="rId5"/>
                <a:stretch>
                  <a:fillRect l="-836" b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55966" y="5915511"/>
                <a:ext cx="8748127" cy="5638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2100">
                    <a:latin typeface="Times New Roman" pitchFamily="18" charset="0"/>
                    <a:cs typeface="Times New Roman" pitchFamily="18" charset="0"/>
                  </a:rPr>
                  <a:t>- Xác suất thực nghiệm của sự kiện "học sinh bị tật khúc xạ" ở khối 9: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2100" i="1">
                            <a:latin typeface="Cambria Math" panose="02040503050406030204" pitchFamily="18" charset="0"/>
                          </a:rPr>
                          <m:t>51</m:t>
                        </m:r>
                      </m:num>
                      <m:den>
                        <m:r>
                          <a:rPr lang="vi-VN" sz="2100" i="1">
                            <a:latin typeface="Cambria Math" panose="02040503050406030204" pitchFamily="18" charset="0"/>
                          </a:rPr>
                          <m:t>170</m:t>
                        </m:r>
                      </m:den>
                    </m:f>
                  </m:oMath>
                </a14:m>
                <a:endParaRPr lang="en-US" sz="210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966" y="5915511"/>
                <a:ext cx="8748127" cy="563872"/>
              </a:xfrm>
              <a:prstGeom prst="rect">
                <a:avLst/>
              </a:prstGeom>
              <a:blipFill rotWithShape="1">
                <a:blip r:embed="rId6"/>
                <a:stretch>
                  <a:fillRect l="-836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3879274" y="3381421"/>
            <a:ext cx="1558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4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26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19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Ảnh nền Powerpoint mở đầu bài thuyết tr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132339"/>
            <a:ext cx="9123218" cy="649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5200" y="3054995"/>
            <a:ext cx="29883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ndara" pitchFamily="34" charset="0"/>
              </a:rPr>
              <a:t>Chúc các em </a:t>
            </a:r>
          </a:p>
          <a:p>
            <a:pPr algn="ctr"/>
            <a:r>
              <a:rPr lang="en-US" sz="4000" b="1">
                <a:solidFill>
                  <a:srgbClr val="FF0000"/>
                </a:solidFill>
                <a:latin typeface="Candara" pitchFamily="34" charset="0"/>
              </a:rPr>
              <a:t> học tốt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2200" y="1052945"/>
            <a:ext cx="152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.VnCommercial Script" pitchFamily="34" charset="0"/>
              </a:rPr>
              <a:t>Thank </a:t>
            </a:r>
          </a:p>
          <a:p>
            <a:pPr algn="ctr"/>
            <a:r>
              <a:rPr lang="en-US" sz="4000" b="1">
                <a:solidFill>
                  <a:srgbClr val="0070C0"/>
                </a:solidFill>
                <a:latin typeface=".VnCommercial Script" pitchFamily="34" charset="0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2803112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545" y="13133"/>
            <a:ext cx="9118600" cy="64633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 TẬP CHƯƠNG 9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1" y="695980"/>
            <a:ext cx="3048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LÍ THUYẾT: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2680855" y="659464"/>
            <a:ext cx="60315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45" y="1497388"/>
            <a:ext cx="8153400" cy="522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877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1692275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496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684213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400" b="1">
                <a:solidFill>
                  <a:srgbClr val="000000"/>
                </a:solidFill>
              </a:rPr>
              <a:t>Tên phù thủy độc ác, nham hiểm đã bắt cóc hết sinh vật biển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19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684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Em hãy giúp các nàng tiên cá giải cứu các sinh vật biển nhé!</a:t>
            </a:r>
          </a:p>
        </p:txBody>
      </p:sp>
    </p:spTree>
    <p:extLst>
      <p:ext uri="{BB962C8B-B14F-4D97-AF65-F5344CB8AC3E}">
        <p14:creationId xmlns:p14="http://schemas.microsoft.com/office/powerpoint/2010/main" val="327876964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684463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86" y="1742154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873" y="5085184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778396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881" y="3933056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13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7451725" y="6021388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err="1">
                <a:solidFill>
                  <a:srgbClr val="FFFFFF"/>
                </a:solidFill>
              </a:rPr>
              <a:t>Hoàn</a:t>
            </a:r>
            <a:r>
              <a:rPr lang="en-US" sz="1200">
                <a:solidFill>
                  <a:srgbClr val="FFFFFF"/>
                </a:solidFill>
              </a:rPr>
              <a:t> </a:t>
            </a:r>
            <a:r>
              <a:rPr lang="en-US" sz="1200" err="1">
                <a:solidFill>
                  <a:srgbClr val="FFFFFF"/>
                </a:solidFill>
              </a:rPr>
              <a:t>Thành</a:t>
            </a:r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3246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1908175" y="914400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srgbClr val="000000"/>
              </a:solidFill>
            </a:endParaRPr>
          </a:p>
        </p:txBody>
      </p:sp>
      <p:sp>
        <p:nvSpPr>
          <p:cNvPr id="7171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7161213" y="461963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7091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717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4222750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900113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tung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xu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:….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3132138" y="3500438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C00000"/>
                </a:solidFill>
              </a:rPr>
              <a:t>     </a:t>
            </a:r>
            <a:r>
              <a:rPr lang="en-US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 = {S;N}</a:t>
            </a:r>
          </a:p>
        </p:txBody>
      </p:sp>
    </p:spTree>
    <p:extLst>
      <p:ext uri="{BB962C8B-B14F-4D97-AF65-F5344CB8AC3E}">
        <p14:creationId xmlns:p14="http://schemas.microsoft.com/office/powerpoint/2010/main" val="2146643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460875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900113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2800" b="1">
                <a:solidFill>
                  <a:srgbClr val="3333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Trong mỗi phép thử nghiệm, có bao nhiêu loại sự kiện xảy ra?</a:t>
            </a:r>
            <a:endParaRPr lang="en-US" sz="2800">
              <a:solidFill>
                <a:srgbClr val="33339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3132138" y="3500438"/>
            <a:ext cx="3621087" cy="3241675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ra.</a:t>
            </a:r>
            <a:endParaRPr lang="en-US" sz="28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686800" y="6324600"/>
            <a:ext cx="457200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64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1290</Words>
  <Application>Microsoft Office PowerPoint</Application>
  <PresentationFormat>On-screen Show (4:3)</PresentationFormat>
  <Paragraphs>93</Paragraphs>
  <Slides>21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.VnCommercial Script</vt:lpstr>
      <vt:lpstr>Arial</vt:lpstr>
      <vt:lpstr>Calibri</vt:lpstr>
      <vt:lpstr>Cambria Math</vt:lpstr>
      <vt:lpstr>Candara</vt:lpstr>
      <vt:lpstr>Impact</vt:lpstr>
      <vt:lpstr>Times New Roman</vt:lpstr>
      <vt:lpstr>Office Theme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Do</dc:creator>
  <cp:lastModifiedBy>BICHTUYEN</cp:lastModifiedBy>
  <cp:revision>15</cp:revision>
  <dcterms:created xsi:type="dcterms:W3CDTF">2021-08-25T15:18:54Z</dcterms:created>
  <dcterms:modified xsi:type="dcterms:W3CDTF">2022-08-16T12:19:46Z</dcterms:modified>
</cp:coreProperties>
</file>