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327" r:id="rId2"/>
    <p:sldId id="322" r:id="rId3"/>
    <p:sldId id="295" r:id="rId4"/>
    <p:sldId id="259" r:id="rId5"/>
    <p:sldId id="325" r:id="rId6"/>
    <p:sldId id="324" r:id="rId7"/>
    <p:sldId id="261" r:id="rId8"/>
    <p:sldId id="262" r:id="rId9"/>
    <p:sldId id="298" r:id="rId10"/>
    <p:sldId id="265" r:id="rId11"/>
    <p:sldId id="300" r:id="rId12"/>
    <p:sldId id="301" r:id="rId13"/>
    <p:sldId id="266" r:id="rId14"/>
    <p:sldId id="267" r:id="rId15"/>
    <p:sldId id="308" r:id="rId16"/>
    <p:sldId id="309" r:id="rId17"/>
    <p:sldId id="310" r:id="rId18"/>
    <p:sldId id="311" r:id="rId19"/>
    <p:sldId id="315" r:id="rId20"/>
    <p:sldId id="316" r:id="rId21"/>
    <p:sldId id="312" r:id="rId22"/>
    <p:sldId id="313" r:id="rId23"/>
    <p:sldId id="323" r:id="rId24"/>
    <p:sldId id="317" r:id="rId25"/>
    <p:sldId id="314" r:id="rId26"/>
    <p:sldId id="319" r:id="rId27"/>
    <p:sldId id="320" r:id="rId28"/>
    <p:sldId id="321" r:id="rId29"/>
    <p:sldId id="271" r:id="rId30"/>
    <p:sldId id="326"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04DAA-F309-411F-AA50-2626D38DDECA}" type="datetimeFigureOut">
              <a:rPr lang="en-US" smtClean="0"/>
              <a:pPr/>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115C5-C5BD-47C2-A206-846E17272E26}" type="slidenum">
              <a:rPr lang="en-US" smtClean="0"/>
              <a:pPr/>
              <a:t>‹#›</a:t>
            </a:fld>
            <a:endParaRPr lang="en-US"/>
          </a:p>
        </p:txBody>
      </p:sp>
    </p:spTree>
    <p:extLst>
      <p:ext uri="{BB962C8B-B14F-4D97-AF65-F5344CB8AC3E}">
        <p14:creationId xmlns:p14="http://schemas.microsoft.com/office/powerpoint/2010/main" val="219690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fld id="{3FE0B4A0-CA04-4FC8-BA2B-C6CEAFB91BB9}" type="slidenum">
              <a:rPr lang="en-US" altLang="en-US" sz="1200" i="0">
                <a:latin typeface="Arial" panose="020B0604020202020204" pitchFamily="34" charset="0"/>
                <a:cs typeface="Arial" panose="020B0604020202020204" pitchFamily="34" charset="0"/>
              </a:rPr>
              <a:pPr eaLnBrk="1" hangingPunct="1"/>
              <a:t>2</a:t>
            </a:fld>
            <a:endParaRPr lang="en-US" altLang="en-US" sz="1200" i="0">
              <a:latin typeface="Arial" panose="020B0604020202020204" pitchFamily="34" charset="0"/>
              <a:cs typeface="Arial" panose="020B0604020202020204" pitchFamily="34" charset="0"/>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19597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BCBBE-AE06-4732-A22D-608E1BFF9886}" type="slidenum">
              <a:rPr lang="en-US"/>
              <a:pPr/>
              <a:t>28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095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4C052-4B99-4879-A39C-1E84E285D7CB}" type="datetimeFigureOut">
              <a:rPr lang="en-US" smtClean="0"/>
              <a:pPr/>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87371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4C052-4B99-4879-A39C-1E84E285D7CB}" type="datetimeFigureOut">
              <a:rPr lang="en-US" smtClean="0"/>
              <a:pPr/>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416366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4C052-4B99-4879-A39C-1E84E285D7CB}" type="datetimeFigureOut">
              <a:rPr lang="en-US" smtClean="0"/>
              <a:pPr/>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05143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4C052-4B99-4879-A39C-1E84E285D7CB}" type="datetimeFigureOut">
              <a:rPr lang="en-US" smtClean="0"/>
              <a:pPr/>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94714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64C052-4B99-4879-A39C-1E84E285D7CB}" type="datetimeFigureOut">
              <a:rPr lang="en-US" smtClean="0"/>
              <a:pPr/>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27063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4C052-4B99-4879-A39C-1E84E285D7CB}" type="datetimeFigureOut">
              <a:rPr lang="en-US" smtClean="0"/>
              <a:pPr/>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42320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4C052-4B99-4879-A39C-1E84E285D7CB}" type="datetimeFigureOut">
              <a:rPr lang="en-US" smtClean="0"/>
              <a:pPr/>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73411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4C052-4B99-4879-A39C-1E84E285D7CB}" type="datetimeFigureOut">
              <a:rPr lang="en-US" smtClean="0"/>
              <a:pPr/>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38886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7/31/2022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04982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64C052-4B99-4879-A39C-1E84E285D7CB}" type="datetimeFigureOut">
              <a:rPr lang="en-US" smtClean="0"/>
              <a:pPr/>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19258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64C052-4B99-4879-A39C-1E84E285D7CB}" type="datetimeFigureOut">
              <a:rPr lang="en-US" smtClean="0"/>
              <a:pPr/>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94015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64C052-4B99-4879-A39C-1E84E285D7CB}" type="datetimeFigureOut">
              <a:rPr lang="en-US" smtClean="0"/>
              <a:pPr/>
              <a:t>7/31/2022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5D49A8-27BE-4235-9B17-72E90A9E48DD}" type="slidenum">
              <a:rPr lang="en-US" smtClean="0"/>
              <a:pPr/>
              <a:t>‹#›</a:t>
            </a:fld>
            <a:endParaRPr lang="en-US"/>
          </a:p>
        </p:txBody>
      </p:sp>
    </p:spTree>
    <p:extLst>
      <p:ext uri="{BB962C8B-B14F-4D97-AF65-F5344CB8AC3E}">
        <p14:creationId xmlns:p14="http://schemas.microsoft.com/office/powerpoint/2010/main" val="8215208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3200400" y="2057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sz="1800">
              <a:latin typeface="VNI-Times" pitchFamily="2" charset="0"/>
              <a:ea typeface="ＭＳ Ｐゴシック" panose="020B0600070205080204" pitchFamily="34" charset="-128"/>
            </a:endParaRP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048000" y="15240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kern="1200">
                <a:solidFill>
                  <a:schemeClr val="tx1"/>
                </a:solidFill>
                <a:latin typeface="VNI Times" pitchFamily="2" charset="0"/>
                <a:ea typeface="+mn-ea"/>
                <a:cs typeface="+mn-cs"/>
              </a:defRPr>
            </a:lvl1pPr>
            <a:lvl2pPr marL="457200" algn="l" rtl="0" eaLnBrk="0" fontAlgn="base" hangingPunct="0">
              <a:spcBef>
                <a:spcPct val="0"/>
              </a:spcBef>
              <a:spcAft>
                <a:spcPct val="0"/>
              </a:spcAft>
              <a:defRPr sz="3600" kern="1200">
                <a:solidFill>
                  <a:schemeClr val="tx1"/>
                </a:solidFill>
                <a:latin typeface="VNI Times" pitchFamily="2" charset="0"/>
                <a:ea typeface="+mn-ea"/>
                <a:cs typeface="+mn-cs"/>
              </a:defRPr>
            </a:lvl2pPr>
            <a:lvl3pPr marL="914400" algn="l" rtl="0" eaLnBrk="0" fontAlgn="base" hangingPunct="0">
              <a:spcBef>
                <a:spcPct val="0"/>
              </a:spcBef>
              <a:spcAft>
                <a:spcPct val="0"/>
              </a:spcAft>
              <a:defRPr sz="3600" kern="1200">
                <a:solidFill>
                  <a:schemeClr val="tx1"/>
                </a:solidFill>
                <a:latin typeface="VNI Times" pitchFamily="2" charset="0"/>
                <a:ea typeface="+mn-ea"/>
                <a:cs typeface="+mn-cs"/>
              </a:defRPr>
            </a:lvl3pPr>
            <a:lvl4pPr marL="1371600" algn="l" rtl="0" eaLnBrk="0" fontAlgn="base" hangingPunct="0">
              <a:spcBef>
                <a:spcPct val="0"/>
              </a:spcBef>
              <a:spcAft>
                <a:spcPct val="0"/>
              </a:spcAft>
              <a:defRPr sz="3600" kern="1200">
                <a:solidFill>
                  <a:schemeClr val="tx1"/>
                </a:solidFill>
                <a:latin typeface="VNI Times" pitchFamily="2" charset="0"/>
                <a:ea typeface="+mn-ea"/>
                <a:cs typeface="+mn-cs"/>
              </a:defRPr>
            </a:lvl4pPr>
            <a:lvl5pPr marL="1828800" algn="l" rtl="0" eaLnBrk="0" fontAlgn="base" hangingPunct="0">
              <a:spcBef>
                <a:spcPct val="0"/>
              </a:spcBef>
              <a:spcAft>
                <a:spcPct val="0"/>
              </a:spcAft>
              <a:defRPr sz="3600" kern="1200">
                <a:solidFill>
                  <a:schemeClr val="tx1"/>
                </a:solidFill>
                <a:latin typeface="VNI Times" pitchFamily="2" charset="0"/>
                <a:ea typeface="+mn-ea"/>
                <a:cs typeface="+mn-cs"/>
              </a:defRPr>
            </a:lvl5pPr>
            <a:lvl6pPr marL="2286000" algn="l" defTabSz="914400" rtl="0" eaLnBrk="1" latinLnBrk="0" hangingPunct="1">
              <a:defRPr sz="3600" kern="1200">
                <a:solidFill>
                  <a:schemeClr val="tx1"/>
                </a:solidFill>
                <a:latin typeface="VNI Times" pitchFamily="2" charset="0"/>
                <a:ea typeface="+mn-ea"/>
                <a:cs typeface="+mn-cs"/>
              </a:defRPr>
            </a:lvl6pPr>
            <a:lvl7pPr marL="2743200" algn="l" defTabSz="914400" rtl="0" eaLnBrk="1" latinLnBrk="0" hangingPunct="1">
              <a:defRPr sz="3600" kern="1200">
                <a:solidFill>
                  <a:schemeClr val="tx1"/>
                </a:solidFill>
                <a:latin typeface="VNI Times" pitchFamily="2" charset="0"/>
                <a:ea typeface="+mn-ea"/>
                <a:cs typeface="+mn-cs"/>
              </a:defRPr>
            </a:lvl7pPr>
            <a:lvl8pPr marL="3200400" algn="l" defTabSz="914400" rtl="0" eaLnBrk="1" latinLnBrk="0" hangingPunct="1">
              <a:defRPr sz="3600" kern="1200">
                <a:solidFill>
                  <a:schemeClr val="tx1"/>
                </a:solidFill>
                <a:latin typeface="VNI Times" pitchFamily="2" charset="0"/>
                <a:ea typeface="+mn-ea"/>
                <a:cs typeface="+mn-cs"/>
              </a:defRPr>
            </a:lvl8pPr>
            <a:lvl9pPr marL="3657600" algn="l" defTabSz="914400" rtl="0" eaLnBrk="1" latinLnBrk="0" hangingPunct="1">
              <a:defRPr sz="3600" kern="1200">
                <a:solidFill>
                  <a:schemeClr val="tx1"/>
                </a:solidFill>
                <a:latin typeface="VNI Times" pitchFamily="2" charset="0"/>
                <a:ea typeface="+mn-ea"/>
                <a:cs typeface="+mn-cs"/>
              </a:defRPr>
            </a:lvl9pPr>
          </a:lstStyle>
          <a:p>
            <a:pPr algn="ct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SINH HỌC 9</a:t>
            </a:r>
          </a:p>
        </p:txBody>
      </p:sp>
      <p:sp>
        <p:nvSpPr>
          <p:cNvPr id="5" name="AutoShape 6"/>
          <p:cNvSpPr>
            <a:spLocks noChangeArrowheads="1"/>
          </p:cNvSpPr>
          <p:nvPr/>
        </p:nvSpPr>
        <p:spPr bwMode="auto">
          <a:xfrm>
            <a:off x="1905000" y="858641"/>
            <a:ext cx="6095999"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dirty="0" err="1">
                <a:solidFill>
                  <a:srgbClr val="FF0000"/>
                </a:solidFill>
                <a:latin typeface="Times New Roman" panose="02020603050405020304" pitchFamily="18" charset="0"/>
                <a:cs typeface="Times New Roman" panose="02020603050405020304" pitchFamily="18" charset="0"/>
              </a:rPr>
              <a:t>Bài</a:t>
            </a:r>
            <a:r>
              <a:rPr lang="en-US" sz="2800" b="1" i="0"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30</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i="0" dirty="0" smtClean="0">
                <a:solidFill>
                  <a:srgbClr val="FF0000"/>
                </a:solidFill>
                <a:latin typeface="Times New Roman" panose="02020603050405020304" pitchFamily="18" charset="0"/>
                <a:cs typeface="Times New Roman" panose="02020603050405020304" pitchFamily="18" charset="0"/>
              </a:rPr>
              <a:t>DI TRUYỀN Y HỌC TƯ VẤN</a:t>
            </a:r>
            <a:endParaRPr lang="en-US" sz="2800" b="1" i="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166275"/>
      </p:ext>
    </p:extLst>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874065"/>
            <a:ext cx="6629400" cy="52322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70C0"/>
                </a:solidFill>
                <a:latin typeface="Times New Roman" pitchFamily="18" charset="0"/>
                <a:cs typeface="Times New Roman" pitchFamily="18" charset="0"/>
              </a:rPr>
              <a:t>2.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kế</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hoạch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hoá</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gia</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đình</a:t>
            </a:r>
            <a:r>
              <a:rPr lang="en-US" sz="2800" b="1" u="sng" dirty="0">
                <a:solidFill>
                  <a:srgbClr val="0070C0"/>
                </a:solidFill>
                <a:latin typeface="Times New Roman" pitchFamily="18" charset="0"/>
                <a:cs typeface="Times New Roman" pitchFamily="18" charset="0"/>
              </a:rPr>
              <a:t>  </a:t>
            </a:r>
          </a:p>
        </p:txBody>
      </p:sp>
      <p:sp>
        <p:nvSpPr>
          <p:cNvPr id="5" name="Text Box 5"/>
          <p:cNvSpPr txBox="1">
            <a:spLocks noChangeArrowheads="1"/>
          </p:cNvSpPr>
          <p:nvPr/>
        </p:nvSpPr>
        <p:spPr bwMode="auto">
          <a:xfrm>
            <a:off x="457199" y="1524000"/>
            <a:ext cx="8288337" cy="2593975"/>
          </a:xfrm>
          <a:prstGeom prst="rect">
            <a:avLst/>
          </a:prstGeom>
          <a:noFill/>
          <a:ln w="9525">
            <a:noFill/>
            <a:miter lim="800000"/>
            <a:headEnd/>
            <a:tailEnd/>
          </a:ln>
          <a:effectLst/>
        </p:spPr>
        <p:txBody>
          <a:bodyPr wrap="square">
            <a:spAutoFit/>
          </a:bodyPr>
          <a:lstStyle/>
          <a:p>
            <a:pPr eaLnBrk="1" hangingPunct="1">
              <a:spcBef>
                <a:spcPct val="50000"/>
              </a:spcBef>
            </a:pPr>
            <a:r>
              <a:rPr lang="en-US" sz="2400" b="1" dirty="0" smtClean="0">
                <a:solidFill>
                  <a:srgbClr val="FF0000"/>
                </a:solidFill>
                <a:latin typeface="Times New Roman" pitchFamily="18" charset="0"/>
              </a:rPr>
              <a:t> </a:t>
            </a:r>
            <a:r>
              <a:rPr lang="vi-VN" sz="2400" b="1" dirty="0" smtClean="0">
                <a:solidFill>
                  <a:srgbClr val="FF0000"/>
                </a:solidFill>
                <a:latin typeface="Times New Roman" pitchFamily="18" charset="0"/>
              </a:rPr>
              <a:t>HS </a:t>
            </a:r>
            <a:r>
              <a:rPr lang="vi-VN" sz="2400" b="1" dirty="0">
                <a:solidFill>
                  <a:srgbClr val="FF0000"/>
                </a:solidFill>
                <a:latin typeface="Times New Roman" pitchFamily="18" charset="0"/>
              </a:rPr>
              <a:t>nghiên cứu thông tin SGK :</a:t>
            </a:r>
            <a:endParaRPr lang="en-US" sz="2400" b="1" dirty="0">
              <a:solidFill>
                <a:srgbClr val="FF0000"/>
              </a:solidFill>
              <a:latin typeface="Times New Roman" pitchFamily="18" charset="0"/>
            </a:endParaRPr>
          </a:p>
          <a:p>
            <a:pPr eaLnBrk="1" hangingPunct="1">
              <a:spcBef>
                <a:spcPct val="50000"/>
              </a:spcBef>
            </a:pPr>
            <a:r>
              <a:rPr lang="en-US" sz="2800" i="1" dirty="0">
                <a:solidFill>
                  <a:srgbClr val="0000CC"/>
                </a:solidFill>
                <a:latin typeface="Times New Roman" pitchFamily="18" charset="0"/>
              </a:rPr>
              <a:t>?</a:t>
            </a:r>
            <a:r>
              <a:rPr lang="vi-VN" i="1" dirty="0">
                <a:solidFill>
                  <a:srgbClr val="0000CC"/>
                </a:solidFill>
                <a:latin typeface="Arial" charset="0"/>
              </a:rPr>
              <a:t> </a:t>
            </a:r>
            <a:r>
              <a:rPr lang="vi-VN" sz="2800" i="1" dirty="0">
                <a:solidFill>
                  <a:srgbClr val="0000CC"/>
                </a:solidFill>
                <a:latin typeface="Times New Roman" pitchFamily="18" charset="0"/>
              </a:rPr>
              <a:t>Cho biết các tiêu chí của kế hoạch hóa gia đình?</a:t>
            </a:r>
            <a:endParaRPr lang="en-US" sz="2800" i="1" dirty="0">
              <a:solidFill>
                <a:srgbClr val="0000CC"/>
              </a:solidFill>
              <a:latin typeface="Times New Roman" pitchFamily="18" charset="0"/>
            </a:endParaRPr>
          </a:p>
          <a:p>
            <a:pPr eaLnBrk="1" hangingPunct="1">
              <a:spcBef>
                <a:spcPct val="50000"/>
              </a:spcBef>
            </a:pPr>
            <a:r>
              <a:rPr lang="vi-VN" sz="2800" dirty="0">
                <a:latin typeface="Times New Roman" pitchFamily="18" charset="0"/>
              </a:rPr>
              <a:t>Không sinh con quá sớm hoặc quá muộn, các lần sinh con không nên quá gần nhau, 1 cặp vợ chồng chỉ dừng lại ở 1-2 con.</a:t>
            </a:r>
            <a:endParaRPr lang="en-US" sz="2800" dirty="0">
              <a:latin typeface="Times New Roman" pitchFamily="18" charset="0"/>
            </a:endParaRPr>
          </a:p>
        </p:txBody>
      </p:sp>
      <p:sp>
        <p:nvSpPr>
          <p:cNvPr id="4"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30</a:t>
            </a:r>
            <a:r>
              <a:rPr lang="en-US" sz="2800" b="1" dirty="0" smtClean="0">
                <a:latin typeface="Times New Roman" panose="02020603050405020304" pitchFamily="18" charset="0"/>
                <a:cs typeface="Times New Roman" panose="02020603050405020304" pitchFamily="18" charset="0"/>
              </a:rPr>
              <a:t>:                      </a:t>
            </a:r>
            <a:r>
              <a:rPr lang="en-US" sz="2800" b="1" i="0" dirty="0" smtClean="0">
                <a:latin typeface="Times New Roman" panose="02020603050405020304" pitchFamily="18" charset="0"/>
                <a:cs typeface="Times New Roman" panose="02020603050405020304" pitchFamily="18" charset="0"/>
              </a:rPr>
              <a:t>DI TRUYỀN Y HỌC TƯ VẤN</a:t>
            </a:r>
            <a:endParaRPr lang="en-US" sz="2800" b="1" i="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lide(fromBottom)">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lide(fromBottom)">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Text Box 4"/>
          <p:cNvSpPr txBox="1">
            <a:spLocks noChangeArrowheads="1"/>
          </p:cNvSpPr>
          <p:nvPr/>
        </p:nvSpPr>
        <p:spPr bwMode="auto">
          <a:xfrm>
            <a:off x="381000" y="3581400"/>
            <a:ext cx="8382000" cy="519113"/>
          </a:xfrm>
          <a:prstGeom prst="rect">
            <a:avLst/>
          </a:prstGeom>
          <a:noFill/>
          <a:ln w="9525">
            <a:noFill/>
            <a:miter lim="800000"/>
            <a:headEnd/>
            <a:tailEnd/>
          </a:ln>
          <a:effectLst/>
        </p:spPr>
        <p:txBody>
          <a:bodyPr>
            <a:spAutoFit/>
          </a:bodyPr>
          <a:lstStyle/>
          <a:p>
            <a:pPr eaLnBrk="1" hangingPunct="1">
              <a:spcBef>
                <a:spcPct val="50000"/>
              </a:spcBef>
            </a:pPr>
            <a:endParaRPr lang="en-US" sz="2800">
              <a:solidFill>
                <a:srgbClr val="0000CC"/>
              </a:solidFill>
              <a:latin typeface="Times New Roman" pitchFamily="18" charset="0"/>
            </a:endParaRPr>
          </a:p>
        </p:txBody>
      </p:sp>
      <p:sp>
        <p:nvSpPr>
          <p:cNvPr id="9" name="Text Box 9"/>
          <p:cNvSpPr txBox="1">
            <a:spLocks noChangeArrowheads="1"/>
          </p:cNvSpPr>
          <p:nvPr/>
        </p:nvSpPr>
        <p:spPr bwMode="auto">
          <a:xfrm>
            <a:off x="228600" y="457200"/>
            <a:ext cx="7924800" cy="519113"/>
          </a:xfrm>
          <a:prstGeom prst="rect">
            <a:avLst/>
          </a:prstGeom>
          <a:noFill/>
          <a:ln w="9525">
            <a:noFill/>
            <a:miter lim="800000"/>
            <a:headEnd/>
            <a:tailEnd/>
          </a:ln>
          <a:effectLst/>
        </p:spPr>
        <p:txBody>
          <a:bodyPr>
            <a:spAutoFit/>
          </a:bodyPr>
          <a:lstStyle/>
          <a:p>
            <a:pPr eaLnBrk="1" hangingPunct="1">
              <a:spcBef>
                <a:spcPct val="50000"/>
              </a:spcBef>
            </a:pPr>
            <a:r>
              <a:rPr lang="en-US" sz="2800" i="1" dirty="0" smtClean="0">
                <a:solidFill>
                  <a:srgbClr val="FF0000"/>
                </a:solidFill>
                <a:latin typeface="Times New Roman" pitchFamily="18" charset="0"/>
              </a:rPr>
              <a:t> </a:t>
            </a:r>
            <a:r>
              <a:rPr lang="vi-VN" sz="2800" i="1" dirty="0" smtClean="0">
                <a:solidFill>
                  <a:srgbClr val="FF0000"/>
                </a:solidFill>
                <a:latin typeface="Times New Roman" pitchFamily="18" charset="0"/>
              </a:rPr>
              <a:t>Vì </a:t>
            </a:r>
            <a:r>
              <a:rPr lang="vi-VN" sz="2800" i="1" dirty="0">
                <a:solidFill>
                  <a:srgbClr val="FF0000"/>
                </a:solidFill>
                <a:latin typeface="Times New Roman" pitchFamily="18" charset="0"/>
              </a:rPr>
              <a:t>sao phụ nữ không nên sinh con ở tuổi ngoài 35?</a:t>
            </a:r>
            <a:endParaRPr lang="en-US" sz="2800" i="1" dirty="0">
              <a:solidFill>
                <a:srgbClr val="FF0000"/>
              </a:solidFill>
              <a:latin typeface="Times New Roman" pitchFamily="18" charset="0"/>
            </a:endParaRPr>
          </a:p>
        </p:txBody>
      </p:sp>
      <p:sp>
        <p:nvSpPr>
          <p:cNvPr id="10" name="Text Box 10"/>
          <p:cNvSpPr txBox="1">
            <a:spLocks noChangeArrowheads="1"/>
          </p:cNvSpPr>
          <p:nvPr/>
        </p:nvSpPr>
        <p:spPr bwMode="auto">
          <a:xfrm>
            <a:off x="166260" y="1066800"/>
            <a:ext cx="8839200" cy="519113"/>
          </a:xfrm>
          <a:prstGeom prst="rect">
            <a:avLst/>
          </a:prstGeom>
          <a:noFill/>
          <a:ln w="9525">
            <a:noFill/>
            <a:miter lim="800000"/>
            <a:headEnd/>
            <a:tailEnd/>
          </a:ln>
          <a:effectLst/>
        </p:spPr>
        <p:txBody>
          <a:bodyPr>
            <a:spAutoFit/>
          </a:bodyPr>
          <a:lstStyle/>
          <a:p>
            <a:pPr eaLnBrk="1" hangingPunct="1">
              <a:spcBef>
                <a:spcPct val="50000"/>
              </a:spcBef>
            </a:pPr>
            <a:r>
              <a:rPr lang="vi-VN" sz="2800" dirty="0">
                <a:solidFill>
                  <a:srgbClr val="0000CC"/>
                </a:solidFill>
                <a:latin typeface="Times New Roman" pitchFamily="18" charset="0"/>
              </a:rPr>
              <a:t>- Sinh con ở tuổi ngoài 35 con sinh ra dễ mắc bệnh Đao.</a:t>
            </a:r>
            <a:endParaRPr lang="en-US" sz="2800" dirty="0">
              <a:solidFill>
                <a:srgbClr val="0000CC"/>
              </a:solidFill>
              <a:latin typeface="Times New Roman" pitchFamily="18" charset="0"/>
            </a:endParaRPr>
          </a:p>
        </p:txBody>
      </p:sp>
      <p:sp>
        <p:nvSpPr>
          <p:cNvPr id="11" name="Rectangle 11"/>
          <p:cNvSpPr>
            <a:spLocks noChangeArrowheads="1"/>
          </p:cNvSpPr>
          <p:nvPr/>
        </p:nvSpPr>
        <p:spPr bwMode="auto">
          <a:xfrm>
            <a:off x="332509" y="1738313"/>
            <a:ext cx="8610600" cy="830997"/>
          </a:xfrm>
          <a:prstGeom prst="rect">
            <a:avLst/>
          </a:prstGeom>
          <a:noFill/>
          <a:ln w="9525">
            <a:noFill/>
            <a:miter lim="800000"/>
            <a:headEnd/>
            <a:tailEnd/>
          </a:ln>
          <a:effectLst/>
        </p:spPr>
        <p:txBody>
          <a:bodyPr anchor="ctr">
            <a:spAutoFit/>
          </a:bodyPr>
          <a:lstStyle/>
          <a:p>
            <a:pPr eaLnBrk="1" hangingPunct="1"/>
            <a:r>
              <a:rPr lang="en-US" sz="2400" b="1" dirty="0" err="1">
                <a:latin typeface="Times New Roman" pitchFamily="18" charset="0"/>
                <a:cs typeface="Times New Roman" pitchFamily="18" charset="0"/>
              </a:rPr>
              <a:t>Bảng</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tăng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tỷ</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lệ</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trẻ</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mắc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bệnh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tuổi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mẹ</a:t>
            </a:r>
            <a:r>
              <a:rPr lang="en-US" sz="2400" b="1" i="1" dirty="0">
                <a:latin typeface="Times New Roman" pitchFamily="18" charset="0"/>
                <a:cs typeface="Times New Roman" pitchFamily="18" charset="0"/>
              </a:rPr>
              <a:t>.</a:t>
            </a:r>
            <a:endParaRPr lang="en-US" sz="2400" dirty="0">
              <a:latin typeface="Times New Roman" pitchFamily="18" charset="0"/>
            </a:endParaRPr>
          </a:p>
        </p:txBody>
      </p:sp>
      <p:graphicFrame>
        <p:nvGraphicFramePr>
          <p:cNvPr id="12" name="Group 12"/>
          <p:cNvGraphicFramePr>
            <a:graphicFrameLocks noGrp="1"/>
          </p:cNvGraphicFramePr>
          <p:nvPr>
            <p:extLst>
              <p:ext uri="{D42A27DB-BD31-4B8C-83A1-F6EECF244321}">
                <p14:modId xmlns:p14="http://schemas.microsoft.com/office/powerpoint/2010/main" val="3028002275"/>
              </p:ext>
            </p:extLst>
          </p:nvPr>
        </p:nvGraphicFramePr>
        <p:xfrm>
          <a:off x="304800" y="2901474"/>
          <a:ext cx="8534400" cy="2398078"/>
        </p:xfrm>
        <a:graphic>
          <a:graphicData uri="http://schemas.openxmlformats.org/drawingml/2006/table">
            <a:tbl>
              <a:tblPr/>
              <a:tblGrid>
                <a:gridCol w="3505200">
                  <a:extLst>
                    <a:ext uri="{9D8B030D-6E8A-4147-A177-3AD203B41FA5}">
                      <a16:colId xmlns:a16="http://schemas.microsoft.com/office/drawing/2014/main" xmlns="" val="20000"/>
                    </a:ext>
                  </a:extLst>
                </a:gridCol>
                <a:gridCol w="5029200">
                  <a:extLst>
                    <a:ext uri="{9D8B030D-6E8A-4147-A177-3AD203B41FA5}">
                      <a16:colId xmlns:a16="http://schemas.microsoft.com/office/drawing/2014/main" xmlns="" val="20001"/>
                    </a:ext>
                  </a:extLst>
                </a:gridCol>
              </a:tblGrid>
              <a:tr h="477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bà</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mẹ</a:t>
                      </a:r>
                      <a:endParaRPr kumimoji="0" lang="en-US" sz="2400" b="0" i="0" u="none" strike="noStrike" cap="none" normalizeH="0" baseline="0" dirty="0" smtClean="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Tỷ</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lệ</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trẻ</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sơ</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sinh</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mắc</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bệnh</a:t>
                      </a:r>
                      <a:r>
                        <a:rPr kumimoji="0" lang="en-US" sz="240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Đao</a:t>
                      </a:r>
                      <a:endParaRPr kumimoji="0" lang="en-US" sz="2400" b="0" i="0" u="none" strike="noStrike" cap="none" normalizeH="0" baseline="0" dirty="0" smtClean="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0"/>
                  </a:ext>
                </a:extLst>
              </a:tr>
              <a:tr h="1808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20 – 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25 – 29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30 – 34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35 – 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40 </a:t>
                      </a:r>
                      <a:r>
                        <a:rPr kumimoji="0" lang="en-US" sz="24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và</a:t>
                      </a: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cao</a:t>
                      </a: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0000CC"/>
                          </a:solidFill>
                          <a:effectLst/>
                          <a:latin typeface="Times New Roman" panose="02020603050405020304" pitchFamily="18" charset="0"/>
                          <a:cs typeface="Times New Roman" panose="02020603050405020304" pitchFamily="18" charset="0"/>
                        </a:rPr>
                        <a:t>hơn</a:t>
                      </a:r>
                      <a:endParaRPr kumimoji="0" lang="en-US" sz="2400" b="0" i="0" u="none" strike="noStrike" cap="none" normalizeH="0" baseline="0" dirty="0" smtClean="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2 –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4 – 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11 – 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33 – 42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      80 – 188</a:t>
                      </a:r>
                      <a:endParaRPr kumimoji="0" lang="en-US" sz="2400" b="0" i="0" u="none" strike="noStrike" cap="none" normalizeH="0" baseline="0" dirty="0" smtClean="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Hinh_Tre co dau bi dot bien"/>
          <p:cNvPicPr>
            <a:picLocks noChangeAspect="1" noChangeArrowheads="1"/>
          </p:cNvPicPr>
          <p:nvPr/>
        </p:nvPicPr>
        <p:blipFill>
          <a:blip r:embed="rId2"/>
          <a:srcRect/>
          <a:stretch>
            <a:fillRect/>
          </a:stretch>
        </p:blipFill>
        <p:spPr bwMode="auto">
          <a:xfrm>
            <a:off x="4267200" y="3371850"/>
            <a:ext cx="2590800" cy="3028950"/>
          </a:xfrm>
          <a:prstGeom prst="rect">
            <a:avLst/>
          </a:prstGeom>
          <a:noFill/>
          <a:ln w="9525">
            <a:noFill/>
            <a:miter lim="800000"/>
            <a:headEnd/>
            <a:tailEnd/>
          </a:ln>
        </p:spPr>
      </p:pic>
      <p:sp>
        <p:nvSpPr>
          <p:cNvPr id="6" name="Rectangle 20"/>
          <p:cNvSpPr>
            <a:spLocks noChangeArrowheads="1"/>
          </p:cNvSpPr>
          <p:nvPr/>
        </p:nvSpPr>
        <p:spPr bwMode="auto">
          <a:xfrm>
            <a:off x="152400" y="0"/>
            <a:ext cx="9067800" cy="708025"/>
          </a:xfrm>
          <a:prstGeom prst="rect">
            <a:avLst/>
          </a:prstGeom>
          <a:noFill/>
          <a:ln w="9525">
            <a:noFill/>
            <a:miter lim="800000"/>
            <a:headEnd/>
            <a:tailEnd/>
          </a:ln>
        </p:spPr>
        <p:txBody>
          <a:bodyPr anchor="ctr">
            <a:spAutoFit/>
          </a:bodyPr>
          <a:lstStyle/>
          <a:p>
            <a:pPr algn="ctr" eaLnBrk="1" hangingPunct="1"/>
            <a:r>
              <a:rPr lang="en-US" sz="4000" b="1" i="1">
                <a:solidFill>
                  <a:srgbClr val="C00000"/>
                </a:solidFill>
                <a:cs typeface="Times New Roman" pitchFamily="18" charset="0"/>
              </a:rPr>
              <a:t>Quan sát một số hình ảnh sau:</a:t>
            </a:r>
            <a:endParaRPr lang="en-US" sz="4000" b="1" i="1">
              <a:solidFill>
                <a:srgbClr val="000066"/>
              </a:solidFill>
            </a:endParaRPr>
          </a:p>
        </p:txBody>
      </p:sp>
      <p:pic>
        <p:nvPicPr>
          <p:cNvPr id="7" name="Picture 6" descr="Hinh_Sinh con nam 12 tuoi"/>
          <p:cNvPicPr>
            <a:picLocks noChangeAspect="1" noChangeArrowheads="1"/>
          </p:cNvPicPr>
          <p:nvPr/>
        </p:nvPicPr>
        <p:blipFill>
          <a:blip r:embed="rId3"/>
          <a:srcRect/>
          <a:stretch>
            <a:fillRect/>
          </a:stretch>
        </p:blipFill>
        <p:spPr bwMode="auto">
          <a:xfrm>
            <a:off x="0" y="1905000"/>
            <a:ext cx="3581400" cy="2514600"/>
          </a:xfrm>
          <a:prstGeom prst="rect">
            <a:avLst/>
          </a:prstGeom>
          <a:noFill/>
          <a:ln w="9525">
            <a:noFill/>
            <a:miter lim="800000"/>
            <a:headEnd/>
            <a:tailEnd/>
          </a:ln>
        </p:spPr>
      </p:pic>
      <p:sp>
        <p:nvSpPr>
          <p:cNvPr id="8" name="Text Box 12"/>
          <p:cNvSpPr txBox="1">
            <a:spLocks noChangeArrowheads="1"/>
          </p:cNvSpPr>
          <p:nvPr/>
        </p:nvSpPr>
        <p:spPr bwMode="auto">
          <a:xfrm>
            <a:off x="0" y="4419600"/>
            <a:ext cx="3581400" cy="990600"/>
          </a:xfrm>
          <a:prstGeom prst="rect">
            <a:avLst/>
          </a:prstGeom>
          <a:noFill/>
          <a:ln w="9525">
            <a:noFill/>
            <a:miter lim="800000"/>
            <a:headEnd/>
            <a:tailEnd/>
          </a:ln>
        </p:spPr>
        <p:txBody>
          <a:bodyPr>
            <a:spAutoFit/>
          </a:bodyPr>
          <a:lstStyle/>
          <a:p>
            <a:pPr algn="ctr">
              <a:spcBef>
                <a:spcPct val="50000"/>
              </a:spcBef>
            </a:pPr>
            <a:r>
              <a:rPr lang="en-US" b="1"/>
              <a:t>Sinh con ở tuổi vị thành niên  (12 tuổi)</a:t>
            </a:r>
          </a:p>
        </p:txBody>
      </p:sp>
      <p:sp>
        <p:nvSpPr>
          <p:cNvPr id="9" name="Right Arrow 8"/>
          <p:cNvSpPr>
            <a:spLocks noChangeArrowheads="1"/>
          </p:cNvSpPr>
          <p:nvPr/>
        </p:nvSpPr>
        <p:spPr bwMode="auto">
          <a:xfrm>
            <a:off x="3581400" y="2133600"/>
            <a:ext cx="762000" cy="484188"/>
          </a:xfrm>
          <a:prstGeom prst="rightArrow">
            <a:avLst>
              <a:gd name="adj1" fmla="val 50000"/>
              <a:gd name="adj2" fmla="val 50047"/>
            </a:avLst>
          </a:prstGeom>
          <a:solidFill>
            <a:schemeClr val="accent1"/>
          </a:solidFill>
          <a:ln w="9525" algn="ctr">
            <a:solidFill>
              <a:schemeClr val="tx1"/>
            </a:solidFill>
            <a:round/>
            <a:headEnd/>
            <a:tailEnd/>
          </a:ln>
        </p:spPr>
        <p:txBody>
          <a:bodyPr/>
          <a:lstStyle/>
          <a:p>
            <a:endParaRPr lang="en-US"/>
          </a:p>
        </p:txBody>
      </p:sp>
      <p:pic>
        <p:nvPicPr>
          <p:cNvPr id="10" name="Picture 11" descr="Hinh_Chua-ngoai-da-con1"/>
          <p:cNvPicPr>
            <a:picLocks noChangeAspect="1" noChangeArrowheads="1"/>
          </p:cNvPicPr>
          <p:nvPr/>
        </p:nvPicPr>
        <p:blipFill>
          <a:blip r:embed="rId4"/>
          <a:srcRect/>
          <a:stretch>
            <a:fillRect/>
          </a:stretch>
        </p:blipFill>
        <p:spPr bwMode="auto">
          <a:xfrm>
            <a:off x="4343400" y="609600"/>
            <a:ext cx="2514600" cy="2438400"/>
          </a:xfrm>
          <a:prstGeom prst="rect">
            <a:avLst/>
          </a:prstGeom>
          <a:noFill/>
          <a:ln w="9525">
            <a:noFill/>
            <a:miter lim="800000"/>
            <a:headEnd/>
            <a:tailEnd/>
          </a:ln>
        </p:spPr>
      </p:pic>
      <p:sp>
        <p:nvSpPr>
          <p:cNvPr id="11" name="Text Box 13"/>
          <p:cNvSpPr txBox="1">
            <a:spLocks noChangeArrowheads="1"/>
          </p:cNvSpPr>
          <p:nvPr/>
        </p:nvSpPr>
        <p:spPr bwMode="auto">
          <a:xfrm>
            <a:off x="3962400" y="2971800"/>
            <a:ext cx="3200400" cy="461963"/>
          </a:xfrm>
          <a:prstGeom prst="rect">
            <a:avLst/>
          </a:prstGeom>
          <a:noFill/>
          <a:ln w="9525">
            <a:noFill/>
            <a:miter lim="800000"/>
            <a:headEnd/>
            <a:tailEnd/>
          </a:ln>
        </p:spPr>
        <p:txBody>
          <a:bodyPr>
            <a:spAutoFit/>
          </a:bodyPr>
          <a:lstStyle/>
          <a:p>
            <a:pPr algn="ctr">
              <a:spcBef>
                <a:spcPct val="50000"/>
              </a:spcBef>
            </a:pPr>
            <a:r>
              <a:rPr lang="en-US" sz="2400" b="1">
                <a:solidFill>
                  <a:srgbClr val="002060"/>
                </a:solidFill>
              </a:rPr>
              <a:t>Chửa ngoài dạ con </a:t>
            </a:r>
          </a:p>
        </p:txBody>
      </p:sp>
      <p:pic>
        <p:nvPicPr>
          <p:cNvPr id="12" name="Picture 14" descr="Hinh_Sinh con som"/>
          <p:cNvPicPr>
            <a:picLocks noChangeAspect="1" noChangeArrowheads="1"/>
          </p:cNvPicPr>
          <p:nvPr/>
        </p:nvPicPr>
        <p:blipFill>
          <a:blip r:embed="rId5"/>
          <a:srcRect/>
          <a:stretch>
            <a:fillRect/>
          </a:stretch>
        </p:blipFill>
        <p:spPr bwMode="auto">
          <a:xfrm>
            <a:off x="6934200" y="609600"/>
            <a:ext cx="2209800" cy="2438400"/>
          </a:xfrm>
          <a:prstGeom prst="rect">
            <a:avLst/>
          </a:prstGeom>
          <a:noFill/>
          <a:ln w="9525">
            <a:noFill/>
            <a:miter lim="800000"/>
            <a:headEnd/>
            <a:tailEnd/>
          </a:ln>
        </p:spPr>
      </p:pic>
      <p:sp>
        <p:nvSpPr>
          <p:cNvPr id="13" name="Text Box 15"/>
          <p:cNvSpPr txBox="1">
            <a:spLocks noChangeArrowheads="1"/>
          </p:cNvSpPr>
          <p:nvPr/>
        </p:nvSpPr>
        <p:spPr bwMode="auto">
          <a:xfrm>
            <a:off x="6858000" y="2967038"/>
            <a:ext cx="2362200" cy="461962"/>
          </a:xfrm>
          <a:prstGeom prst="rect">
            <a:avLst/>
          </a:prstGeom>
          <a:noFill/>
          <a:ln w="9525">
            <a:noFill/>
            <a:miter lim="800000"/>
            <a:headEnd/>
            <a:tailEnd/>
          </a:ln>
        </p:spPr>
        <p:txBody>
          <a:bodyPr>
            <a:spAutoFit/>
          </a:bodyPr>
          <a:lstStyle/>
          <a:p>
            <a:pPr algn="ctr">
              <a:spcBef>
                <a:spcPct val="50000"/>
              </a:spcBef>
            </a:pPr>
            <a:r>
              <a:rPr lang="en-US" sz="2400" b="1" dirty="0" err="1">
                <a:solidFill>
                  <a:srgbClr val="002060"/>
                </a:solidFill>
              </a:rPr>
              <a:t>Sinh</a:t>
            </a:r>
            <a:r>
              <a:rPr lang="en-US" sz="2400" b="1" dirty="0">
                <a:solidFill>
                  <a:srgbClr val="002060"/>
                </a:solidFill>
              </a:rPr>
              <a:t> </a:t>
            </a:r>
            <a:r>
              <a:rPr lang="en-US" sz="2400" b="1" dirty="0" smtClean="0">
                <a:solidFill>
                  <a:srgbClr val="002060"/>
                </a:solidFill>
              </a:rPr>
              <a:t>non  </a:t>
            </a:r>
            <a:endParaRPr lang="en-US" sz="2400" b="1" dirty="0">
              <a:solidFill>
                <a:srgbClr val="002060"/>
              </a:solidFill>
            </a:endParaRPr>
          </a:p>
        </p:txBody>
      </p:sp>
      <p:sp>
        <p:nvSpPr>
          <p:cNvPr id="15" name="Right Arrow 14"/>
          <p:cNvSpPr>
            <a:spLocks noChangeArrowheads="1"/>
          </p:cNvSpPr>
          <p:nvPr/>
        </p:nvSpPr>
        <p:spPr bwMode="auto">
          <a:xfrm>
            <a:off x="3581400" y="3859213"/>
            <a:ext cx="762000" cy="484187"/>
          </a:xfrm>
          <a:prstGeom prst="rightArrow">
            <a:avLst>
              <a:gd name="adj1" fmla="val 50000"/>
              <a:gd name="adj2" fmla="val 50047"/>
            </a:avLst>
          </a:prstGeom>
          <a:solidFill>
            <a:schemeClr val="accent1"/>
          </a:solidFill>
          <a:ln w="9525" algn="ctr">
            <a:solidFill>
              <a:schemeClr val="tx1"/>
            </a:solidFill>
            <a:round/>
            <a:headEnd/>
            <a:tailEnd/>
          </a:ln>
        </p:spPr>
        <p:txBody>
          <a:bodyPr/>
          <a:lstStyle/>
          <a:p>
            <a:endParaRPr lang="en-US"/>
          </a:p>
        </p:txBody>
      </p:sp>
      <p:sp>
        <p:nvSpPr>
          <p:cNvPr id="16" name="Text Box 15"/>
          <p:cNvSpPr txBox="1">
            <a:spLocks noChangeArrowheads="1"/>
          </p:cNvSpPr>
          <p:nvPr/>
        </p:nvSpPr>
        <p:spPr bwMode="auto">
          <a:xfrm>
            <a:off x="4343400" y="6319838"/>
            <a:ext cx="2362200" cy="461962"/>
          </a:xfrm>
          <a:prstGeom prst="rect">
            <a:avLst/>
          </a:prstGeom>
          <a:noFill/>
          <a:ln w="9525">
            <a:noFill/>
            <a:miter lim="800000"/>
            <a:headEnd/>
            <a:tailEnd/>
          </a:ln>
        </p:spPr>
        <p:txBody>
          <a:bodyPr>
            <a:spAutoFit/>
          </a:bodyPr>
          <a:lstStyle/>
          <a:p>
            <a:pPr algn="ctr">
              <a:spcBef>
                <a:spcPct val="50000"/>
              </a:spcBef>
            </a:pPr>
            <a:r>
              <a:rPr lang="en-US" sz="2400" b="1">
                <a:solidFill>
                  <a:srgbClr val="002060"/>
                </a:solidFill>
              </a:rPr>
              <a:t>Dị dạng </a:t>
            </a:r>
          </a:p>
        </p:txBody>
      </p:sp>
      <p:pic>
        <p:nvPicPr>
          <p:cNvPr id="17" name="Picture 4" descr="Hinh_Chet non"/>
          <p:cNvPicPr>
            <a:picLocks noChangeAspect="1" noChangeArrowheads="1"/>
          </p:cNvPicPr>
          <p:nvPr/>
        </p:nvPicPr>
        <p:blipFill>
          <a:blip r:embed="rId6"/>
          <a:srcRect/>
          <a:stretch>
            <a:fillRect/>
          </a:stretch>
        </p:blipFill>
        <p:spPr bwMode="auto">
          <a:xfrm>
            <a:off x="6858000" y="3429000"/>
            <a:ext cx="2209800" cy="2590800"/>
          </a:xfrm>
          <a:prstGeom prst="rect">
            <a:avLst/>
          </a:prstGeom>
          <a:noFill/>
          <a:ln w="9525">
            <a:noFill/>
            <a:miter lim="800000"/>
            <a:headEnd/>
            <a:tailEnd/>
          </a:ln>
        </p:spPr>
      </p:pic>
      <p:sp>
        <p:nvSpPr>
          <p:cNvPr id="18" name="Text Box 15"/>
          <p:cNvSpPr txBox="1">
            <a:spLocks noChangeArrowheads="1"/>
          </p:cNvSpPr>
          <p:nvPr/>
        </p:nvSpPr>
        <p:spPr bwMode="auto">
          <a:xfrm>
            <a:off x="6781800" y="6324600"/>
            <a:ext cx="2362200" cy="461963"/>
          </a:xfrm>
          <a:prstGeom prst="rect">
            <a:avLst/>
          </a:prstGeom>
          <a:noFill/>
          <a:ln w="9525">
            <a:noFill/>
            <a:miter lim="800000"/>
            <a:headEnd/>
            <a:tailEnd/>
          </a:ln>
        </p:spPr>
        <p:txBody>
          <a:bodyPr>
            <a:spAutoFit/>
          </a:bodyPr>
          <a:lstStyle/>
          <a:p>
            <a:pPr algn="ctr">
              <a:spcBef>
                <a:spcPct val="50000"/>
              </a:spcBef>
            </a:pPr>
            <a:r>
              <a:rPr lang="en-US" sz="2400" b="1" dirty="0" err="1" smtClean="0">
                <a:solidFill>
                  <a:srgbClr val="002060"/>
                </a:solidFill>
              </a:rPr>
              <a:t>Tỉ</a:t>
            </a:r>
            <a:r>
              <a:rPr lang="en-US" sz="2400" b="1" dirty="0" smtClean="0">
                <a:solidFill>
                  <a:srgbClr val="002060"/>
                </a:solidFill>
              </a:rPr>
              <a:t> </a:t>
            </a:r>
            <a:r>
              <a:rPr lang="en-US" sz="2400" b="1" dirty="0" err="1" smtClean="0">
                <a:solidFill>
                  <a:srgbClr val="002060"/>
                </a:solidFill>
              </a:rPr>
              <a:t>lệ</a:t>
            </a:r>
            <a:r>
              <a:rPr lang="en-US" sz="2400" b="1" dirty="0" smtClean="0">
                <a:solidFill>
                  <a:srgbClr val="002060"/>
                </a:solidFill>
              </a:rPr>
              <a:t> </a:t>
            </a:r>
            <a:r>
              <a:rPr lang="en-US" sz="2400" b="1" dirty="0" err="1" smtClean="0">
                <a:solidFill>
                  <a:srgbClr val="002060"/>
                </a:solidFill>
              </a:rPr>
              <a:t>tử</a:t>
            </a:r>
            <a:r>
              <a:rPr lang="en-US" sz="2400" b="1" dirty="0" smtClean="0">
                <a:solidFill>
                  <a:srgbClr val="002060"/>
                </a:solidFill>
              </a:rPr>
              <a:t> </a:t>
            </a:r>
            <a:r>
              <a:rPr lang="en-US" sz="2400" b="1" dirty="0" err="1" smtClean="0">
                <a:solidFill>
                  <a:srgbClr val="002060"/>
                </a:solidFill>
              </a:rPr>
              <a:t>vong</a:t>
            </a:r>
            <a:r>
              <a:rPr lang="en-US" sz="2400" b="1" dirty="0" smtClean="0">
                <a:solidFill>
                  <a:srgbClr val="002060"/>
                </a:solidFill>
              </a:rPr>
              <a:t> </a:t>
            </a:r>
            <a:r>
              <a:rPr lang="en-US" sz="2400" b="1" dirty="0" err="1" smtClean="0">
                <a:solidFill>
                  <a:srgbClr val="002060"/>
                </a:solidFill>
              </a:rPr>
              <a:t>cao</a:t>
            </a:r>
            <a:endParaRPr 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par>
                          <p:cTn id="27" fill="hold">
                            <p:stCondLst>
                              <p:cond delay="500"/>
                            </p:stCondLst>
                            <p:childTnLst>
                              <p:par>
                                <p:cTn id="28" presetID="5" presetClass="entr" presetSubtype="1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1000"/>
                                        <p:tgtEl>
                                          <p:spTgt spid="1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par>
                          <p:cTn id="34" fill="hold">
                            <p:stCondLst>
                              <p:cond delay="1500"/>
                            </p:stCondLst>
                            <p:childTnLst>
                              <p:par>
                                <p:cTn id="35" presetID="5"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par>
                                <p:cTn id="38" presetID="5"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par>
                          <p:cTn id="44" fill="hold">
                            <p:stCondLst>
                              <p:cond delay="2000"/>
                            </p:stCondLst>
                            <p:childTnLst>
                              <p:par>
                                <p:cTn id="45" presetID="5" presetClass="entr" presetSubtype="1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heckerboard(across)">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p:bldP spid="13" grpId="0"/>
      <p:bldP spid="15" grpId="0" animBg="1"/>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1728" y="887191"/>
            <a:ext cx="6629400" cy="52322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2060"/>
                </a:solidFill>
                <a:latin typeface="Times New Roman" pitchFamily="18" charset="0"/>
                <a:cs typeface="Times New Roman" pitchFamily="18" charset="0"/>
              </a:rPr>
              <a:t>2. </a:t>
            </a:r>
            <a:r>
              <a:rPr lang="en-US" sz="2800" b="1" u="sng" dirty="0">
                <a:solidFill>
                  <a:srgbClr val="002060"/>
                </a:solidFill>
                <a:latin typeface="Times New Roman" pitchFamily="18" charset="0"/>
                <a:cs typeface="Times New Roman" pitchFamily="18" charset="0"/>
              </a:rPr>
              <a:t>Di </a:t>
            </a:r>
            <a:r>
              <a:rPr lang="en-US" sz="2800" b="1" u="sng" dirty="0" err="1">
                <a:solidFill>
                  <a:srgbClr val="002060"/>
                </a:solidFill>
                <a:latin typeface="Times New Roman" pitchFamily="18" charset="0"/>
                <a:cs typeface="Times New Roman" pitchFamily="18" charset="0"/>
              </a:rPr>
              <a:t>truyền</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học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với</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kế</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hoạch</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hoá</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gia</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đình</a:t>
            </a:r>
            <a:r>
              <a:rPr lang="en-US" sz="2800" b="1" u="sng" dirty="0">
                <a:solidFill>
                  <a:srgbClr val="002060"/>
                </a:solidFill>
                <a:latin typeface="Times New Roman" pitchFamily="18" charset="0"/>
                <a:cs typeface="Times New Roman" pitchFamily="18" charset="0"/>
              </a:rPr>
              <a:t>  </a:t>
            </a:r>
          </a:p>
        </p:txBody>
      </p:sp>
      <p:sp>
        <p:nvSpPr>
          <p:cNvPr id="4" name="Rectangle 3"/>
          <p:cNvSpPr/>
          <p:nvPr/>
        </p:nvSpPr>
        <p:spPr>
          <a:xfrm>
            <a:off x="346364" y="4191000"/>
            <a:ext cx="8534400" cy="1477328"/>
          </a:xfrm>
          <a:prstGeom prst="rect">
            <a:avLst/>
          </a:prstGeom>
        </p:spPr>
        <p:txBody>
          <a:bodyPr wrap="square">
            <a:spAutoFit/>
          </a:bodyPr>
          <a:lstStyle/>
          <a:p>
            <a:pPr>
              <a:spcBef>
                <a:spcPct val="50000"/>
              </a:spcBef>
            </a:pPr>
            <a:r>
              <a:rPr lang="en-US" sz="3600" b="1" dirty="0">
                <a:solidFill>
                  <a:srgbClr val="C00000"/>
                </a:solidFill>
                <a:latin typeface="Times New Roman" pitchFamily="18" charset="0"/>
                <a:sym typeface="Wingdings"/>
              </a:rPr>
              <a:t>-</a:t>
            </a:r>
            <a:r>
              <a:rPr lang="en-US" sz="2800" dirty="0" smtClean="0">
                <a:latin typeface="Times New Roman" pitchFamily="18" charset="0"/>
              </a:rPr>
              <a:t> </a:t>
            </a:r>
            <a:r>
              <a:rPr lang="en-US" sz="2800" b="1" dirty="0" err="1" smtClean="0">
                <a:latin typeface="Times New Roman" pitchFamily="18" charset="0"/>
              </a:rPr>
              <a:t>Phụ</a:t>
            </a:r>
            <a:r>
              <a:rPr lang="en-US" sz="2800" b="1" dirty="0" smtClean="0">
                <a:latin typeface="Times New Roman" pitchFamily="18" charset="0"/>
              </a:rPr>
              <a:t> </a:t>
            </a:r>
            <a:r>
              <a:rPr lang="en-US" sz="2800" b="1" dirty="0" err="1" smtClean="0">
                <a:latin typeface="Times New Roman" pitchFamily="18" charset="0"/>
              </a:rPr>
              <a:t>nữ</a:t>
            </a:r>
            <a:r>
              <a:rPr lang="en-US" sz="2800" b="1" dirty="0" smtClean="0">
                <a:latin typeface="Times New Roman" pitchFamily="18" charset="0"/>
              </a:rPr>
              <a:t> </a:t>
            </a:r>
            <a:r>
              <a:rPr lang="en-US" sz="2800" b="1" dirty="0" err="1" smtClean="0">
                <a:latin typeface="Times New Roman" pitchFamily="18" charset="0"/>
              </a:rPr>
              <a:t>sinh</a:t>
            </a:r>
            <a:r>
              <a:rPr lang="en-US" sz="2800" b="1" dirty="0" smtClean="0">
                <a:latin typeface="Times New Roman" pitchFamily="18" charset="0"/>
              </a:rPr>
              <a:t> con </a:t>
            </a:r>
            <a:r>
              <a:rPr lang="en-US" sz="2800" b="1" dirty="0" err="1" smtClean="0">
                <a:latin typeface="Times New Roman" pitchFamily="18" charset="0"/>
              </a:rPr>
              <a:t>trong</a:t>
            </a:r>
            <a:r>
              <a:rPr lang="en-US" sz="2800" b="1" dirty="0" smtClean="0">
                <a:latin typeface="Times New Roman" pitchFamily="18" charset="0"/>
              </a:rPr>
              <a:t> </a:t>
            </a:r>
            <a:r>
              <a:rPr lang="en-US" sz="2800" b="1" dirty="0" err="1" smtClean="0">
                <a:latin typeface="Times New Roman" pitchFamily="18" charset="0"/>
              </a:rPr>
              <a:t>độ</a:t>
            </a:r>
            <a:r>
              <a:rPr lang="en-US" sz="2800" b="1" dirty="0" smtClean="0">
                <a:latin typeface="Times New Roman" pitchFamily="18" charset="0"/>
              </a:rPr>
              <a:t> </a:t>
            </a:r>
            <a:r>
              <a:rPr lang="en-US" sz="2800" b="1" dirty="0" err="1" smtClean="0">
                <a:latin typeface="Times New Roman" pitchFamily="18" charset="0"/>
              </a:rPr>
              <a:t>tuổi</a:t>
            </a:r>
            <a:r>
              <a:rPr lang="en-US" sz="2800" b="1" dirty="0" smtClean="0">
                <a:latin typeface="Times New Roman" pitchFamily="18" charset="0"/>
              </a:rPr>
              <a:t> </a:t>
            </a:r>
            <a:r>
              <a:rPr lang="en-US" sz="2800" b="1" dirty="0" err="1" smtClean="0">
                <a:latin typeface="Times New Roman" pitchFamily="18" charset="0"/>
              </a:rPr>
              <a:t>từ</a:t>
            </a:r>
            <a:r>
              <a:rPr lang="en-US" sz="2800" b="1" dirty="0" smtClean="0">
                <a:latin typeface="Times New Roman" pitchFamily="18" charset="0"/>
              </a:rPr>
              <a:t> 25 - 34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hợp</a:t>
            </a:r>
            <a:r>
              <a:rPr lang="en-US" sz="2800" b="1" dirty="0" smtClean="0">
                <a:latin typeface="Times New Roman" pitchFamily="18" charset="0"/>
              </a:rPr>
              <a:t> </a:t>
            </a:r>
            <a:r>
              <a:rPr lang="en-US" sz="2800" b="1" dirty="0" err="1" smtClean="0">
                <a:latin typeface="Times New Roman" pitchFamily="18" charset="0"/>
              </a:rPr>
              <a:t>lý</a:t>
            </a:r>
            <a:r>
              <a:rPr lang="en-US" sz="2800" b="1" dirty="0" smtClean="0">
                <a:latin typeface="Times New Roman" pitchFamily="18" charset="0"/>
              </a:rPr>
              <a:t>.</a:t>
            </a:r>
          </a:p>
          <a:p>
            <a:pPr>
              <a:spcBef>
                <a:spcPct val="50000"/>
              </a:spcBef>
            </a:pPr>
            <a:r>
              <a:rPr lang="en-US" sz="3600" b="1" dirty="0">
                <a:solidFill>
                  <a:srgbClr val="C00000"/>
                </a:solidFill>
                <a:latin typeface="Times New Roman" pitchFamily="18" charset="0"/>
                <a:sym typeface="Wingdings"/>
              </a:rPr>
              <a:t>-</a:t>
            </a:r>
            <a:r>
              <a:rPr lang="en-US" sz="2800" b="1" dirty="0" smtClean="0">
                <a:latin typeface="Times New Roman" pitchFamily="18" charset="0"/>
              </a:rPr>
              <a:t> </a:t>
            </a:r>
            <a:r>
              <a:rPr lang="en-US" sz="2800" b="1" dirty="0" err="1" smtClean="0">
                <a:latin typeface="Times New Roman" pitchFamily="18" charset="0"/>
              </a:rPr>
              <a:t>Mỗi</a:t>
            </a:r>
            <a:r>
              <a:rPr lang="en-US" sz="2800" b="1" dirty="0" smtClean="0">
                <a:latin typeface="Times New Roman" pitchFamily="18" charset="0"/>
              </a:rPr>
              <a:t> </a:t>
            </a:r>
            <a:r>
              <a:rPr lang="en-US" sz="2800" b="1" dirty="0" err="1" smtClean="0">
                <a:latin typeface="Times New Roman" pitchFamily="18" charset="0"/>
              </a:rPr>
              <a:t>cặp</a:t>
            </a:r>
            <a:r>
              <a:rPr lang="en-US" sz="2800" b="1" dirty="0" smtClean="0">
                <a:latin typeface="Times New Roman" pitchFamily="18" charset="0"/>
              </a:rPr>
              <a:t> </a:t>
            </a:r>
            <a:r>
              <a:rPr lang="en-US" sz="2800" b="1" dirty="0" err="1" smtClean="0">
                <a:latin typeface="Times New Roman" pitchFamily="18" charset="0"/>
              </a:rPr>
              <a:t>vợ</a:t>
            </a:r>
            <a:r>
              <a:rPr lang="en-US" sz="2800" b="1" dirty="0" smtClean="0">
                <a:latin typeface="Times New Roman" pitchFamily="18" charset="0"/>
              </a:rPr>
              <a:t> </a:t>
            </a:r>
            <a:r>
              <a:rPr lang="en-US" sz="2800" b="1" dirty="0" err="1" smtClean="0">
                <a:latin typeface="Times New Roman" pitchFamily="18" charset="0"/>
              </a:rPr>
              <a:t>chồng</a:t>
            </a:r>
            <a:r>
              <a:rPr lang="en-US" sz="2800" b="1" dirty="0" smtClean="0">
                <a:latin typeface="Times New Roman" pitchFamily="18" charset="0"/>
              </a:rPr>
              <a:t>: 1 – 2 con.</a:t>
            </a:r>
            <a:endParaRPr lang="en-US" sz="2800" b="1" dirty="0">
              <a:latin typeface="Times New Roman" pitchFamily="18" charset="0"/>
            </a:endParaRPr>
          </a:p>
        </p:txBody>
      </p:sp>
      <p:sp>
        <p:nvSpPr>
          <p:cNvPr id="5" name="Cloud Callout 4"/>
          <p:cNvSpPr/>
          <p:nvPr/>
        </p:nvSpPr>
        <p:spPr>
          <a:xfrm>
            <a:off x="5486400" y="1257027"/>
            <a:ext cx="3962400" cy="2971800"/>
          </a:xfrm>
          <a:prstGeom prst="cloudCallout">
            <a:avLst>
              <a:gd name="adj1" fmla="val -86869"/>
              <a:gd name="adj2" fmla="val 312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Vậy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phụ</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nữ</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sinh</a:t>
            </a:r>
            <a:r>
              <a:rPr lang="en-US" sz="2400" b="1" dirty="0" smtClean="0">
                <a:solidFill>
                  <a:schemeClr val="tx1"/>
                </a:solidFill>
                <a:latin typeface="Times New Roman" pitchFamily="18" charset="0"/>
                <a:cs typeface="Times New Roman" pitchFamily="18" charset="0"/>
              </a:rPr>
              <a:t> con ở </a:t>
            </a:r>
            <a:r>
              <a:rPr lang="en-US" sz="2400" b="1" dirty="0" err="1" smtClean="0">
                <a:solidFill>
                  <a:schemeClr val="tx1"/>
                </a:solidFill>
                <a:latin typeface="Times New Roman" pitchFamily="18" charset="0"/>
                <a:cs typeface="Times New Roman" pitchFamily="18" charset="0"/>
              </a:rPr>
              <a:t>độ</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tuổi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nào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hợp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Mỗi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cặp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chồng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có</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bao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nhiêu</a:t>
            </a:r>
            <a:r>
              <a:rPr lang="en-US" sz="2400" b="1" dirty="0" smtClean="0">
                <a:solidFill>
                  <a:schemeClr val="tx1"/>
                </a:solidFill>
                <a:latin typeface="Times New Roman" pitchFamily="18" charset="0"/>
                <a:cs typeface="Times New Roman" pitchFamily="18" charset="0"/>
              </a:rPr>
              <a:t> con?</a:t>
            </a:r>
            <a:endParaRPr lang="en-US" sz="2400" dirty="0">
              <a:solidFill>
                <a:schemeClr val="tx1"/>
              </a:solidFill>
            </a:endParaRPr>
          </a:p>
        </p:txBody>
      </p:sp>
      <p:pic>
        <p:nvPicPr>
          <p:cNvPr id="6"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13564" y="3352223"/>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30</a:t>
            </a:r>
            <a:r>
              <a:rPr lang="en-US" sz="2800" b="1" dirty="0" smtClean="0">
                <a:latin typeface="Times New Roman" panose="02020603050405020304" pitchFamily="18" charset="0"/>
                <a:cs typeface="Times New Roman" panose="02020603050405020304" pitchFamily="18" charset="0"/>
              </a:rPr>
              <a:t>:                      </a:t>
            </a:r>
            <a:r>
              <a:rPr lang="en-US" sz="2800" b="1" i="0" dirty="0" smtClean="0">
                <a:latin typeface="Times New Roman" panose="02020603050405020304" pitchFamily="18" charset="0"/>
                <a:cs typeface="Times New Roman" panose="02020603050405020304" pitchFamily="18" charset="0"/>
              </a:rPr>
              <a:t>DI TRUYỀN Y HỌC TƯ VẤN</a:t>
            </a:r>
            <a:endParaRPr lang="en-US" sz="2800" b="1" i="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0891" y="852890"/>
            <a:ext cx="7467600" cy="523220"/>
          </a:xfrm>
          <a:prstGeom prst="rect">
            <a:avLst/>
          </a:prstGeom>
          <a:noFill/>
          <a:ln w="9525">
            <a:noFill/>
            <a:miter lim="800000"/>
            <a:headEnd/>
            <a:tailEnd/>
          </a:ln>
        </p:spPr>
        <p:txBody>
          <a:bodyPr wrap="square">
            <a:spAutoFit/>
          </a:bodyPr>
          <a:lstStyle/>
          <a:p>
            <a:pPr>
              <a:spcBef>
                <a:spcPct val="50000"/>
              </a:spcBef>
            </a:pPr>
            <a:r>
              <a:rPr lang="en-US" sz="2400" b="1" dirty="0" smtClean="0">
                <a:solidFill>
                  <a:srgbClr val="FF0000"/>
                </a:solidFill>
                <a:latin typeface="Times New Roman" pitchFamily="18" charset="0"/>
                <a:cs typeface="Times New Roman" pitchFamily="18" charset="0"/>
              </a:rPr>
              <a:t>III</a:t>
            </a:r>
            <a:r>
              <a:rPr lang="en-US" sz="2800" b="1"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Hậu</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quả</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di</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truyền</a:t>
            </a:r>
            <a:r>
              <a:rPr lang="en-US" sz="2800" b="1" u="sng" dirty="0" smtClean="0">
                <a:solidFill>
                  <a:srgbClr val="FF0000"/>
                </a:solidFill>
                <a:latin typeface="Times New Roman" pitchFamily="18" charset="0"/>
                <a:cs typeface="Times New Roman" pitchFamily="18" charset="0"/>
              </a:rPr>
              <a:t> do ô </a:t>
            </a:r>
            <a:r>
              <a:rPr lang="en-US" sz="2800" b="1" u="sng" dirty="0" err="1" smtClean="0">
                <a:solidFill>
                  <a:srgbClr val="FF0000"/>
                </a:solidFill>
                <a:latin typeface="Times New Roman" pitchFamily="18" charset="0"/>
                <a:cs typeface="Times New Roman" pitchFamily="18" charset="0"/>
              </a:rPr>
              <a:t>nhiễm</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môi</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3" name="Rectangle 28"/>
          <p:cNvSpPr>
            <a:spLocks noChangeArrowheads="1"/>
          </p:cNvSpPr>
          <p:nvPr/>
        </p:nvSpPr>
        <p:spPr bwMode="auto">
          <a:xfrm>
            <a:off x="235527" y="2133600"/>
            <a:ext cx="8763000" cy="1323439"/>
          </a:xfrm>
          <a:prstGeom prst="rect">
            <a:avLst/>
          </a:prstGeom>
          <a:solidFill>
            <a:schemeClr val="bg2">
              <a:lumMod val="90000"/>
            </a:schemeClr>
          </a:solidFill>
          <a:ln w="9525">
            <a:noFill/>
            <a:miter lim="800000"/>
            <a:headEnd/>
            <a:tailEnd/>
          </a:ln>
        </p:spPr>
        <p:txBody>
          <a:bodyPr wrap="square" anchor="ctr">
            <a:spAutoFit/>
          </a:bodyPr>
          <a:lstStyle/>
          <a:p>
            <a:pPr algn="just"/>
            <a:r>
              <a:rPr lang="en-US" sz="4000" dirty="0" err="1">
                <a:solidFill>
                  <a:srgbClr val="000066"/>
                </a:solidFill>
                <a:latin typeface="Times New Roman" panose="02020603050405020304" pitchFamily="18" charset="0"/>
                <a:cs typeface="Times New Roman" panose="02020603050405020304" pitchFamily="18" charset="0"/>
              </a:rPr>
              <a:t>Quan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sát</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các</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hình</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ảnh</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về</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nguyên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nhân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gây</a:t>
            </a:r>
            <a:r>
              <a:rPr lang="en-US" sz="4000" dirty="0">
                <a:solidFill>
                  <a:srgbClr val="000066"/>
                </a:solidFill>
                <a:latin typeface="Times New Roman" panose="02020603050405020304" pitchFamily="18" charset="0"/>
                <a:cs typeface="Times New Roman" panose="02020603050405020304" pitchFamily="18" charset="0"/>
              </a:rPr>
              <a:t> ô </a:t>
            </a:r>
            <a:r>
              <a:rPr lang="en-US" sz="4000" dirty="0" err="1">
                <a:solidFill>
                  <a:srgbClr val="000066"/>
                </a:solidFill>
                <a:latin typeface="Times New Roman" panose="02020603050405020304" pitchFamily="18" charset="0"/>
                <a:cs typeface="Times New Roman" panose="02020603050405020304" pitchFamily="18" charset="0"/>
              </a:rPr>
              <a:t>nhiễm</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môi</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trường</a:t>
            </a:r>
            <a:endParaRPr lang="en-US" sz="4000" dirty="0">
              <a:solidFill>
                <a:srgbClr val="000066"/>
              </a:solidFill>
              <a:latin typeface="Times New Roman" panose="02020603050405020304" pitchFamily="18" charset="0"/>
              <a:cs typeface="Times New Roman" panose="02020603050405020304" pitchFamily="18" charset="0"/>
            </a:endParaRPr>
          </a:p>
        </p:txBody>
      </p:sp>
      <p:sp>
        <p:nvSpPr>
          <p:cNvPr id="5"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30</a:t>
            </a:r>
            <a:r>
              <a:rPr lang="en-US" sz="2800" b="1" dirty="0" smtClean="0">
                <a:latin typeface="Times New Roman" panose="02020603050405020304" pitchFamily="18" charset="0"/>
                <a:cs typeface="Times New Roman" panose="02020603050405020304" pitchFamily="18" charset="0"/>
              </a:rPr>
              <a:t>:                      </a:t>
            </a:r>
            <a:r>
              <a:rPr lang="en-US" sz="2800" b="1" i="0" dirty="0" smtClean="0">
                <a:latin typeface="Times New Roman" panose="02020603050405020304" pitchFamily="18" charset="0"/>
                <a:cs typeface="Times New Roman" panose="02020603050405020304" pitchFamily="18" charset="0"/>
              </a:rPr>
              <a:t>DI TRUYỀN Y HỌC TƯ VẤN</a:t>
            </a:r>
            <a:endParaRPr lang="en-US" sz="2800" b="1" i="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descr="Hinh_Vu no trong vu tru"/>
          <p:cNvPicPr>
            <a:picLocks noChangeAspect="1" noChangeArrowheads="1"/>
          </p:cNvPicPr>
          <p:nvPr/>
        </p:nvPicPr>
        <p:blipFill>
          <a:blip r:embed="rId2"/>
          <a:srcRect/>
          <a:stretch>
            <a:fillRect/>
          </a:stretch>
        </p:blipFill>
        <p:spPr bwMode="auto">
          <a:xfrm>
            <a:off x="152400" y="762000"/>
            <a:ext cx="3779838" cy="2362200"/>
          </a:xfrm>
          <a:prstGeom prst="rect">
            <a:avLst/>
          </a:prstGeom>
          <a:noFill/>
          <a:ln w="9525">
            <a:noFill/>
            <a:miter lim="800000"/>
            <a:headEnd/>
            <a:tailEnd/>
          </a:ln>
        </p:spPr>
      </p:pic>
      <p:sp>
        <p:nvSpPr>
          <p:cNvPr id="29700" name="Rectangle 9"/>
          <p:cNvSpPr>
            <a:spLocks noChangeArrowheads="1"/>
          </p:cNvSpPr>
          <p:nvPr/>
        </p:nvSpPr>
        <p:spPr bwMode="auto">
          <a:xfrm>
            <a:off x="838200" y="3124200"/>
            <a:ext cx="2638425" cy="457200"/>
          </a:xfrm>
          <a:prstGeom prst="rect">
            <a:avLst/>
          </a:prstGeom>
          <a:noFill/>
          <a:ln w="9525">
            <a:noFill/>
            <a:miter lim="800000"/>
            <a:headEnd/>
            <a:tailEnd/>
          </a:ln>
          <a:effectLst/>
        </p:spPr>
        <p:txBody>
          <a:bodyPr wrap="none" anchor="ctr">
            <a:spAutoFit/>
          </a:bodyPr>
          <a:lstStyle/>
          <a:p>
            <a:pPr eaLnBrk="1" hangingPunct="1"/>
            <a:r>
              <a:rPr lang="en-US" sz="2400" b="1">
                <a:latin typeface="Times New Roman" pitchFamily="18" charset="0"/>
              </a:rPr>
              <a:t>(</a:t>
            </a:r>
            <a:r>
              <a:rPr lang="en-US" sz="2400" i="1">
                <a:latin typeface="Times New Roman" pitchFamily="18" charset="0"/>
              </a:rPr>
              <a:t>Vụ nổ trong vũ trụ)</a:t>
            </a:r>
          </a:p>
        </p:txBody>
      </p:sp>
      <p:pic>
        <p:nvPicPr>
          <p:cNvPr id="29701" name="Picture 8" descr="Hinh_Thu vu khi hat nhan"/>
          <p:cNvPicPr>
            <a:picLocks noChangeAspect="1" noChangeArrowheads="1"/>
          </p:cNvPicPr>
          <p:nvPr/>
        </p:nvPicPr>
        <p:blipFill>
          <a:blip r:embed="rId3"/>
          <a:srcRect/>
          <a:stretch>
            <a:fillRect/>
          </a:stretch>
        </p:blipFill>
        <p:spPr bwMode="auto">
          <a:xfrm>
            <a:off x="4267200" y="381000"/>
            <a:ext cx="3810000" cy="2667000"/>
          </a:xfrm>
          <a:prstGeom prst="rect">
            <a:avLst/>
          </a:prstGeom>
          <a:noFill/>
          <a:ln w="9525">
            <a:noFill/>
            <a:miter lim="800000"/>
            <a:headEnd/>
            <a:tailEnd/>
          </a:ln>
        </p:spPr>
      </p:pic>
      <p:sp>
        <p:nvSpPr>
          <p:cNvPr id="29702" name="Rectangle 11"/>
          <p:cNvSpPr>
            <a:spLocks noChangeArrowheads="1"/>
          </p:cNvSpPr>
          <p:nvPr/>
        </p:nvSpPr>
        <p:spPr bwMode="auto">
          <a:xfrm>
            <a:off x="4343400" y="3124200"/>
            <a:ext cx="3683000" cy="457200"/>
          </a:xfrm>
          <a:prstGeom prst="rect">
            <a:avLst/>
          </a:prstGeom>
          <a:noFill/>
          <a:ln w="9525">
            <a:noFill/>
            <a:miter lim="800000"/>
            <a:headEnd/>
            <a:tailEnd/>
          </a:ln>
          <a:effectLst/>
        </p:spPr>
        <p:txBody>
          <a:bodyPr wrap="none" anchor="ctr">
            <a:spAutoFit/>
          </a:bodyPr>
          <a:lstStyle/>
          <a:p>
            <a:pPr eaLnBrk="1" hangingPunct="1"/>
            <a:r>
              <a:rPr lang="en-US" sz="2400" i="1">
                <a:latin typeface="Times New Roman" pitchFamily="18" charset="0"/>
              </a:rPr>
              <a:t>(Một vụ thử vũ khí hạt nhân)</a:t>
            </a:r>
          </a:p>
        </p:txBody>
      </p:sp>
      <p:sp>
        <p:nvSpPr>
          <p:cNvPr id="245773" name="Rectangle 13"/>
          <p:cNvSpPr>
            <a:spLocks noChangeArrowheads="1"/>
          </p:cNvSpPr>
          <p:nvPr/>
        </p:nvSpPr>
        <p:spPr bwMode="auto">
          <a:xfrm>
            <a:off x="304800" y="3886200"/>
            <a:ext cx="8382000" cy="2246769"/>
          </a:xfrm>
          <a:prstGeom prst="rect">
            <a:avLst/>
          </a:prstGeom>
          <a:noFill/>
          <a:ln w="9525">
            <a:noFill/>
            <a:miter lim="800000"/>
            <a:headEnd/>
            <a:tailEnd/>
          </a:ln>
          <a:effectLst/>
        </p:spPr>
        <p:txBody>
          <a:bodyPr anchor="ctr">
            <a:spAutoFit/>
          </a:bodyPr>
          <a:lstStyle/>
          <a:p>
            <a:pPr eaLnBrk="1" hangingPunct="1">
              <a:buFontTx/>
              <a:buChar char="-"/>
            </a:pPr>
            <a:r>
              <a:rPr lang="vi-VN" sz="2000" dirty="0">
                <a:latin typeface="Arial" charset="0"/>
              </a:rPr>
              <a:t> </a:t>
            </a:r>
            <a:r>
              <a:rPr lang="vi-VN" sz="2800" dirty="0">
                <a:solidFill>
                  <a:srgbClr val="0000CC"/>
                </a:solidFill>
                <a:latin typeface="Times New Roman" pitchFamily="18" charset="0"/>
              </a:rPr>
              <a:t>Chất phóng</a:t>
            </a:r>
            <a:r>
              <a:rPr lang="vi-VN" sz="2000" dirty="0">
                <a:solidFill>
                  <a:srgbClr val="0000CC"/>
                </a:solidFill>
              </a:rPr>
              <a:t> </a:t>
            </a:r>
            <a:r>
              <a:rPr lang="vi-VN" sz="2800" dirty="0">
                <a:solidFill>
                  <a:srgbClr val="0000CC"/>
                </a:solidFill>
                <a:latin typeface="Times New Roman" pitchFamily="18" charset="0"/>
              </a:rPr>
              <a:t>xạ có trong lòng đất và các vật dụng quanh ta thường xuyên phân </a:t>
            </a:r>
            <a:r>
              <a:rPr lang="vi-VN" sz="2800" dirty="0" smtClean="0">
                <a:solidFill>
                  <a:srgbClr val="0000CC"/>
                </a:solidFill>
                <a:latin typeface="Times New Roman" pitchFamily="18" charset="0"/>
              </a:rPr>
              <a:t>rã</a:t>
            </a:r>
            <a:r>
              <a:rPr lang="en-US" sz="2800" dirty="0" smtClean="0">
                <a:solidFill>
                  <a:srgbClr val="0000CC"/>
                </a:solidFill>
                <a:latin typeface="Times New Roman" pitchFamily="18" charset="0"/>
              </a:rPr>
              <a:t>,</a:t>
            </a:r>
            <a:r>
              <a:rPr lang="vi-VN" sz="2800" dirty="0" smtClean="0">
                <a:solidFill>
                  <a:srgbClr val="0000CC"/>
                </a:solidFill>
                <a:latin typeface="Times New Roman" pitchFamily="18" charset="0"/>
              </a:rPr>
              <a:t> </a:t>
            </a:r>
            <a:r>
              <a:rPr lang="vi-VN" sz="2800" dirty="0">
                <a:solidFill>
                  <a:srgbClr val="0000CC"/>
                </a:solidFill>
                <a:latin typeface="Times New Roman" pitchFamily="18" charset="0"/>
              </a:rPr>
              <a:t>xâm nhập vào cơ thể động vật, thực vật rồi qua rau, thịt, sữa đi vào cơ thể người.</a:t>
            </a:r>
            <a:r>
              <a:rPr lang="en-US" sz="2800" dirty="0">
                <a:solidFill>
                  <a:srgbClr val="0000CC"/>
                </a:solidFill>
                <a:latin typeface="Times New Roman" pitchFamily="18" charset="0"/>
              </a:rPr>
              <a:t> </a:t>
            </a: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Chất phóng xạ có nguồn gốc từ vụ nổ trong vũ trụ, vụ thử vũ khí hạt nhân, một số chất đồng vị phóng</a:t>
            </a:r>
            <a:endParaRPr lang="en-US" sz="2800" dirty="0">
              <a:solidFill>
                <a:srgbClr val="0000C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73"/>
                                        </p:tgtEl>
                                        <p:attrNameLst>
                                          <p:attrName>style.visibility</p:attrName>
                                        </p:attrNameLst>
                                      </p:cBhvr>
                                      <p:to>
                                        <p:strVal val="visible"/>
                                      </p:to>
                                    </p:set>
                                    <p:animEffect transition="in" filter="blinds(horizontal)">
                                      <p:cBhvr>
                                        <p:cTn id="7" dur="500"/>
                                        <p:tgtEl>
                                          <p:spTgt spid="245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762000" y="228600"/>
            <a:ext cx="2392363" cy="457200"/>
          </a:xfrm>
          <a:prstGeom prst="rect">
            <a:avLst/>
          </a:prstGeom>
          <a:noFill/>
          <a:ln w="9525">
            <a:noFill/>
            <a:miter lim="800000"/>
            <a:headEnd/>
            <a:tailEnd/>
          </a:ln>
          <a:effectLst/>
        </p:spPr>
        <p:txBody>
          <a:bodyPr wrap="none" anchor="ctr">
            <a:spAutoFit/>
          </a:bodyPr>
          <a:lstStyle/>
          <a:p>
            <a:pPr eaLnBrk="1" hangingPunct="1"/>
            <a:r>
              <a:rPr lang="en-US" sz="2400">
                <a:latin typeface="Times New Roman" pitchFamily="18" charset="0"/>
              </a:rPr>
              <a:t>Q</a:t>
            </a:r>
            <a:r>
              <a:rPr lang="vi-VN" sz="2400">
                <a:latin typeface="Times New Roman" pitchFamily="18" charset="0"/>
              </a:rPr>
              <a:t>uan sát hình ảnh</a:t>
            </a:r>
          </a:p>
        </p:txBody>
      </p:sp>
      <p:pic>
        <p:nvPicPr>
          <p:cNvPr id="246792" name="Picture 7" descr="5-45189.jpg"/>
          <p:cNvPicPr>
            <a:picLocks noChangeAspect="1"/>
          </p:cNvPicPr>
          <p:nvPr/>
        </p:nvPicPr>
        <p:blipFill>
          <a:blip r:embed="rId2"/>
          <a:srcRect/>
          <a:stretch>
            <a:fillRect/>
          </a:stretch>
        </p:blipFill>
        <p:spPr bwMode="auto">
          <a:xfrm>
            <a:off x="0" y="838200"/>
            <a:ext cx="3702050" cy="3048000"/>
          </a:xfrm>
          <a:prstGeom prst="rect">
            <a:avLst/>
          </a:prstGeom>
          <a:noFill/>
          <a:ln w="9525">
            <a:noFill/>
            <a:miter lim="800000"/>
            <a:headEnd/>
            <a:tailEnd/>
          </a:ln>
        </p:spPr>
      </p:pic>
      <p:pic>
        <p:nvPicPr>
          <p:cNvPr id="246793" name="Content Placeholder 6" descr="images744816_14032014_edaily_tre_em_bi_chat_doc_da_cam_2.jpg"/>
          <p:cNvPicPr>
            <a:picLocks noChangeAspect="1"/>
          </p:cNvPicPr>
          <p:nvPr/>
        </p:nvPicPr>
        <p:blipFill>
          <a:blip r:embed="rId3"/>
          <a:srcRect/>
          <a:stretch>
            <a:fillRect/>
          </a:stretch>
        </p:blipFill>
        <p:spPr bwMode="auto">
          <a:xfrm>
            <a:off x="3810000" y="838200"/>
            <a:ext cx="5105400" cy="3048000"/>
          </a:xfrm>
          <a:prstGeom prst="rect">
            <a:avLst/>
          </a:prstGeom>
          <a:noFill/>
          <a:ln w="9525">
            <a:noFill/>
            <a:miter lim="800000"/>
            <a:headEnd/>
            <a:tailEnd/>
          </a:ln>
        </p:spPr>
      </p:pic>
      <p:sp>
        <p:nvSpPr>
          <p:cNvPr id="246795" name="Rectangle 11"/>
          <p:cNvSpPr>
            <a:spLocks noChangeArrowheads="1"/>
          </p:cNvSpPr>
          <p:nvPr/>
        </p:nvSpPr>
        <p:spPr bwMode="auto">
          <a:xfrm>
            <a:off x="228600" y="4648200"/>
            <a:ext cx="8915400" cy="1077218"/>
          </a:xfrm>
          <a:prstGeom prst="rect">
            <a:avLst/>
          </a:prstGeom>
          <a:noFill/>
          <a:ln w="9525">
            <a:noFill/>
            <a:miter lim="800000"/>
            <a:headEnd/>
            <a:tailEnd/>
          </a:ln>
          <a:effectLst/>
        </p:spPr>
        <p:txBody>
          <a:bodyPr anchor="ctr">
            <a:spAutoFit/>
          </a:bodyPr>
          <a:lstStyle/>
          <a:p>
            <a:pPr eaLnBrk="1" hangingPunct="1"/>
            <a:r>
              <a:rPr lang="vi-VN" sz="3200" dirty="0" smtClean="0">
                <a:solidFill>
                  <a:srgbClr val="0000CC"/>
                </a:solidFill>
                <a:latin typeface="Times New Roman" pitchFamily="18" charset="0"/>
              </a:rPr>
              <a:t>-</a:t>
            </a:r>
            <a:r>
              <a:rPr lang="en-US" sz="3200" dirty="0" smtClean="0">
                <a:solidFill>
                  <a:srgbClr val="0000CC"/>
                </a:solidFill>
                <a:latin typeface="Times New Roman" pitchFamily="18" charset="0"/>
              </a:rPr>
              <a:t> C</a:t>
            </a:r>
            <a:r>
              <a:rPr lang="vi-VN" sz="3200" dirty="0" smtClean="0">
                <a:solidFill>
                  <a:srgbClr val="0000CC"/>
                </a:solidFill>
                <a:latin typeface="Times New Roman" pitchFamily="18" charset="0"/>
              </a:rPr>
              <a:t>hất </a:t>
            </a:r>
            <a:r>
              <a:rPr lang="vi-VN" sz="3200" dirty="0">
                <a:solidFill>
                  <a:srgbClr val="0000CC"/>
                </a:solidFill>
                <a:latin typeface="Times New Roman" pitchFamily="18" charset="0"/>
              </a:rPr>
              <a:t>độc </a:t>
            </a:r>
            <a:r>
              <a:rPr lang="vi-VN" sz="3200" dirty="0" smtClean="0">
                <a:solidFill>
                  <a:srgbClr val="0000CC"/>
                </a:solidFill>
                <a:latin typeface="Times New Roman" pitchFamily="18" charset="0"/>
              </a:rPr>
              <a:t>điôxin</a:t>
            </a:r>
            <a:r>
              <a:rPr lang="en-US" sz="3200" dirty="0" smtClean="0">
                <a:solidFill>
                  <a:srgbClr val="0000CC"/>
                </a:solidFill>
                <a:latin typeface="Times New Roman" pitchFamily="18" charset="0"/>
              </a:rPr>
              <a:t>=&gt;</a:t>
            </a:r>
            <a:r>
              <a:rPr lang="vi-VN" sz="3200" dirty="0" smtClean="0">
                <a:solidFill>
                  <a:srgbClr val="0000CC"/>
                </a:solidFill>
                <a:latin typeface="Times New Roman" pitchFamily="18" charset="0"/>
              </a:rPr>
              <a:t> </a:t>
            </a:r>
            <a:r>
              <a:rPr lang="vi-VN" sz="3200" dirty="0">
                <a:solidFill>
                  <a:srgbClr val="0000CC"/>
                </a:solidFill>
                <a:latin typeface="Times New Roman" pitchFamily="18" charset="0"/>
              </a:rPr>
              <a:t>Xâm nhập vào cơ thể qua da, hô hấp, thức 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6791"/>
                                        </p:tgtEl>
                                        <p:attrNameLst>
                                          <p:attrName>style.visibility</p:attrName>
                                        </p:attrNameLst>
                                      </p:cBhvr>
                                      <p:to>
                                        <p:strVal val="visible"/>
                                      </p:to>
                                    </p:set>
                                    <p:animEffect transition="in" filter="box(in)">
                                      <p:cBhvr>
                                        <p:cTn id="7" dur="500"/>
                                        <p:tgtEl>
                                          <p:spTgt spid="246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6792"/>
                                        </p:tgtEl>
                                        <p:attrNameLst>
                                          <p:attrName>style.visibility</p:attrName>
                                        </p:attrNameLst>
                                      </p:cBhvr>
                                      <p:to>
                                        <p:strVal val="visible"/>
                                      </p:to>
                                    </p:set>
                                    <p:animEffect transition="in" filter="blinds(horizontal)">
                                      <p:cBhvr>
                                        <p:cTn id="12" dur="500"/>
                                        <p:tgtEl>
                                          <p:spTgt spid="2467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6793"/>
                                        </p:tgtEl>
                                        <p:attrNameLst>
                                          <p:attrName>style.visibility</p:attrName>
                                        </p:attrNameLst>
                                      </p:cBhvr>
                                      <p:to>
                                        <p:strVal val="visible"/>
                                      </p:to>
                                    </p:set>
                                    <p:animEffect transition="in" filter="blinds(horizontal)">
                                      <p:cBhvr>
                                        <p:cTn id="17" dur="500"/>
                                        <p:tgtEl>
                                          <p:spTgt spid="2467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6795"/>
                                        </p:tgtEl>
                                        <p:attrNameLst>
                                          <p:attrName>style.visibility</p:attrName>
                                        </p:attrNameLst>
                                      </p:cBhvr>
                                      <p:to>
                                        <p:strVal val="visible"/>
                                      </p:to>
                                    </p:set>
                                    <p:animEffect transition="in" filter="blinds(horizontal)">
                                      <p:cBhvr>
                                        <p:cTn id="22" dur="500"/>
                                        <p:tgtEl>
                                          <p:spTgt spid="24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1" grpId="0"/>
      <p:bldP spid="2467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vocha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500" fill="hold"/>
                                        <p:tgtEl>
                                          <p:spTgt spid="177154"/>
                                        </p:tgtEl>
                                        <p:attrNameLst>
                                          <p:attrName>ppt_x</p:attrName>
                                        </p:attrNameLst>
                                      </p:cBhvr>
                                      <p:tavLst>
                                        <p:tav tm="0">
                                          <p:val>
                                            <p:strVal val="#ppt_x"/>
                                          </p:val>
                                        </p:tav>
                                        <p:tav tm="100000">
                                          <p:val>
                                            <p:strVal val="#ppt_x"/>
                                          </p:val>
                                        </p:tav>
                                      </p:tavLst>
                                    </p:anim>
                                    <p:anim calcmode="lin" valueType="num">
                                      <p:cBhvr additive="base">
                                        <p:cTn id="8" dur="500" fill="hold"/>
                                        <p:tgtEl>
                                          <p:spTgt spid="177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2000" y="0"/>
            <a:ext cx="2392363" cy="457200"/>
          </a:xfrm>
          <a:prstGeom prst="rect">
            <a:avLst/>
          </a:prstGeom>
          <a:noFill/>
          <a:ln w="9525">
            <a:noFill/>
            <a:miter lim="800000"/>
            <a:headEnd/>
            <a:tailEnd/>
          </a:ln>
          <a:effectLst/>
        </p:spPr>
        <p:txBody>
          <a:bodyPr wrap="none" anchor="ctr">
            <a:spAutoFit/>
          </a:bodyPr>
          <a:lstStyle/>
          <a:p>
            <a:pPr eaLnBrk="1" hangingPunct="1"/>
            <a:r>
              <a:rPr lang="en-US" sz="2400">
                <a:latin typeface="Times New Roman" pitchFamily="18" charset="0"/>
              </a:rPr>
              <a:t>Q</a:t>
            </a:r>
            <a:r>
              <a:rPr lang="vi-VN" sz="2400">
                <a:latin typeface="Times New Roman" pitchFamily="18" charset="0"/>
              </a:rPr>
              <a:t>uan sát hình ảnh</a:t>
            </a:r>
          </a:p>
        </p:txBody>
      </p:sp>
      <p:pic>
        <p:nvPicPr>
          <p:cNvPr id="32771" name="Picture 2"/>
          <p:cNvPicPr>
            <a:picLocks noChangeAspect="1" noChangeArrowheads="1"/>
          </p:cNvPicPr>
          <p:nvPr/>
        </p:nvPicPr>
        <p:blipFill>
          <a:blip r:embed="rId2"/>
          <a:srcRect/>
          <a:stretch>
            <a:fillRect/>
          </a:stretch>
        </p:blipFill>
        <p:spPr bwMode="auto">
          <a:xfrm>
            <a:off x="0" y="381000"/>
            <a:ext cx="3962400" cy="2667000"/>
          </a:xfrm>
          <a:prstGeom prst="rect">
            <a:avLst/>
          </a:prstGeom>
          <a:noFill/>
          <a:ln w="9525">
            <a:noFill/>
            <a:miter lim="800000"/>
            <a:headEnd/>
            <a:tailEnd/>
          </a:ln>
        </p:spPr>
      </p:pic>
      <p:sp>
        <p:nvSpPr>
          <p:cNvPr id="32772" name="Rectangle 8"/>
          <p:cNvSpPr>
            <a:spLocks noChangeArrowheads="1"/>
          </p:cNvSpPr>
          <p:nvPr/>
        </p:nvSpPr>
        <p:spPr bwMode="auto">
          <a:xfrm>
            <a:off x="447209" y="3111576"/>
            <a:ext cx="3522118" cy="461665"/>
          </a:xfrm>
          <a:prstGeom prst="rect">
            <a:avLst/>
          </a:prstGeom>
          <a:noFill/>
          <a:ln w="9525">
            <a:noFill/>
            <a:miter lim="800000"/>
            <a:headEnd/>
            <a:tailEnd/>
          </a:ln>
          <a:effectLst/>
        </p:spPr>
        <p:txBody>
          <a:bodyPr wrap="none" anchor="ctr">
            <a:spAutoFit/>
          </a:bodyPr>
          <a:lstStyle/>
          <a:p>
            <a:pPr eaLnBrk="1" hangingPunct="1"/>
            <a:r>
              <a:rPr lang="en-US" sz="2400" dirty="0">
                <a:latin typeface="Times New Roman" pitchFamily="18" charset="0"/>
              </a:rPr>
              <a:t>(</a:t>
            </a:r>
            <a:r>
              <a:rPr lang="en-US" sz="2400" dirty="0" err="1">
                <a:latin typeface="Times New Roman" pitchFamily="18" charset="0"/>
              </a:rPr>
              <a:t>Các</a:t>
            </a:r>
            <a:r>
              <a:rPr lang="en-US" sz="2400" dirty="0">
                <a:latin typeface="Times New Roman" pitchFamily="18" charset="0"/>
              </a:rPr>
              <a:t> </a:t>
            </a:r>
            <a:r>
              <a:rPr lang="en-US" sz="2400" dirty="0" err="1">
                <a:latin typeface="Times New Roman" pitchFamily="18" charset="0"/>
              </a:rPr>
              <a:t>loại</a:t>
            </a:r>
            <a:r>
              <a:rPr lang="en-US" sz="2400" dirty="0">
                <a:latin typeface="Times New Roman" pitchFamily="18" charset="0"/>
              </a:rPr>
              <a:t> </a:t>
            </a:r>
            <a:r>
              <a:rPr lang="en-US" sz="2400" dirty="0" err="1">
                <a:latin typeface="Times New Roman" pitchFamily="18" charset="0"/>
              </a:rPr>
              <a:t>vỏ</a:t>
            </a:r>
            <a:r>
              <a:rPr lang="en-US" sz="2400" dirty="0">
                <a:latin typeface="Times New Roman" pitchFamily="18" charset="0"/>
              </a:rPr>
              <a:t> </a:t>
            </a:r>
            <a:r>
              <a:rPr lang="en-US" sz="2400" dirty="0" err="1">
                <a:latin typeface="Times New Roman" pitchFamily="18" charset="0"/>
              </a:rPr>
              <a:t>thuốc</a:t>
            </a:r>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sâu</a:t>
            </a:r>
            <a:r>
              <a:rPr lang="en-US" sz="2400" dirty="0">
                <a:latin typeface="Times New Roman" pitchFamily="18" charset="0"/>
              </a:rPr>
              <a:t>)</a:t>
            </a:r>
          </a:p>
        </p:txBody>
      </p:sp>
      <p:pic>
        <p:nvPicPr>
          <p:cNvPr id="32773" name="Picture 3"/>
          <p:cNvPicPr>
            <a:picLocks noChangeAspect="1" noChangeArrowheads="1"/>
          </p:cNvPicPr>
          <p:nvPr/>
        </p:nvPicPr>
        <p:blipFill>
          <a:blip r:embed="rId3"/>
          <a:srcRect/>
          <a:stretch>
            <a:fillRect/>
          </a:stretch>
        </p:blipFill>
        <p:spPr bwMode="auto">
          <a:xfrm>
            <a:off x="4038600" y="381000"/>
            <a:ext cx="4953000" cy="2667000"/>
          </a:xfrm>
          <a:prstGeom prst="rect">
            <a:avLst/>
          </a:prstGeom>
          <a:noFill/>
          <a:ln w="9525">
            <a:noFill/>
            <a:miter lim="800000"/>
            <a:headEnd/>
            <a:tailEnd/>
          </a:ln>
        </p:spPr>
      </p:pic>
      <p:sp>
        <p:nvSpPr>
          <p:cNvPr id="32774" name="Rectangle 10"/>
          <p:cNvSpPr>
            <a:spLocks noChangeArrowheads="1"/>
          </p:cNvSpPr>
          <p:nvPr/>
        </p:nvSpPr>
        <p:spPr bwMode="auto">
          <a:xfrm>
            <a:off x="4800600" y="3083867"/>
            <a:ext cx="2735044" cy="461665"/>
          </a:xfrm>
          <a:prstGeom prst="rect">
            <a:avLst/>
          </a:prstGeom>
          <a:noFill/>
          <a:ln w="9525">
            <a:noFill/>
            <a:miter lim="800000"/>
            <a:headEnd/>
            <a:tailEnd/>
          </a:ln>
          <a:effectLst/>
        </p:spPr>
        <p:txBody>
          <a:bodyPr wrap="none" anchor="ctr">
            <a:spAutoFit/>
          </a:bodyPr>
          <a:lstStyle/>
          <a:p>
            <a:pPr eaLnBrk="1" hangingPunct="1"/>
            <a:r>
              <a:rPr lang="en-US" sz="2400" i="1" dirty="0"/>
              <a:t>(</a:t>
            </a:r>
            <a:r>
              <a:rPr lang="en-US" sz="2400" dirty="0" err="1">
                <a:latin typeface="Times New Roman" pitchFamily="18" charset="0"/>
              </a:rPr>
              <a:t>Phun</a:t>
            </a:r>
            <a:r>
              <a:rPr lang="en-US" sz="2400" dirty="0">
                <a:latin typeface="Times New Roman" pitchFamily="18" charset="0"/>
              </a:rPr>
              <a:t> </a:t>
            </a:r>
            <a:r>
              <a:rPr lang="en-US" sz="2400" dirty="0" err="1">
                <a:latin typeface="Times New Roman" pitchFamily="18" charset="0"/>
              </a:rPr>
              <a:t>thuốc</a:t>
            </a:r>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sâu</a:t>
            </a:r>
            <a:r>
              <a:rPr lang="en-US" sz="2400" dirty="0"/>
              <a:t>)</a:t>
            </a:r>
          </a:p>
        </p:txBody>
      </p:sp>
      <p:sp>
        <p:nvSpPr>
          <p:cNvPr id="247820" name="Rectangle 12"/>
          <p:cNvSpPr>
            <a:spLocks noChangeArrowheads="1"/>
          </p:cNvSpPr>
          <p:nvPr/>
        </p:nvSpPr>
        <p:spPr bwMode="auto">
          <a:xfrm>
            <a:off x="152400" y="3581400"/>
            <a:ext cx="8991600" cy="2677656"/>
          </a:xfrm>
          <a:prstGeom prst="rect">
            <a:avLst/>
          </a:prstGeom>
          <a:solidFill>
            <a:schemeClr val="bg2">
              <a:lumMod val="90000"/>
            </a:schemeClr>
          </a:solidFill>
          <a:ln w="9525">
            <a:noFill/>
            <a:miter lim="800000"/>
            <a:headEnd/>
            <a:tailEnd/>
          </a:ln>
          <a:effectLst/>
        </p:spPr>
        <p:txBody>
          <a:bodyPr anchor="ctr">
            <a:spAutoFit/>
          </a:bodyPr>
          <a:lstStyle/>
          <a:p>
            <a:pPr eaLnBrk="1" hangingPunct="1">
              <a:buFontTx/>
              <a:buChar char="-"/>
            </a:pPr>
            <a:r>
              <a:rPr lang="en-US" sz="2000" dirty="0">
                <a:latin typeface="Arial" charset="0"/>
              </a:rPr>
              <a:t> </a:t>
            </a:r>
            <a:r>
              <a:rPr lang="vi-VN" sz="2800" dirty="0">
                <a:solidFill>
                  <a:srgbClr val="0000CC"/>
                </a:solidFill>
                <a:latin typeface="Times New Roman" pitchFamily="18" charset="0"/>
              </a:rPr>
              <a:t>Sử dụng thuốc hóa học phòng trừ sâu bệnh có nhược điểm: Gây ô nhiễm nguồn nước, không khí, đất, gây độc đối với người, giết chết sinh vật khác ở ruộng.</a:t>
            </a:r>
            <a:endParaRPr lang="en-US" sz="2800" dirty="0">
              <a:solidFill>
                <a:srgbClr val="0000CC"/>
              </a:solidFill>
              <a:latin typeface="Times New Roman" pitchFamily="18" charset="0"/>
            </a:endParaRP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Khi sử dụng cần lưu ý: Sử dụng đúng qui cách, liều lượng, khi sử dụng phải đeo</a:t>
            </a:r>
            <a:r>
              <a:rPr lang="en-US" sz="2800" dirty="0">
                <a:solidFill>
                  <a:srgbClr val="0000CC"/>
                </a:solidFill>
                <a:latin typeface="Times New Roman" pitchFamily="18" charset="0"/>
              </a:rPr>
              <a:t> </a:t>
            </a:r>
            <a:r>
              <a:rPr lang="vi-VN" sz="2800" dirty="0">
                <a:solidFill>
                  <a:srgbClr val="0000CC"/>
                </a:solidFill>
                <a:latin typeface="Times New Roman" pitchFamily="18" charset="0"/>
              </a:rPr>
              <a:t>băng khẩu,đi găng tay, giầy ủng, đeo kính, mặc áo dài tay, quần dài…</a:t>
            </a:r>
            <a:r>
              <a:rPr lang="vi-VN" sz="2800" dirty="0">
                <a:solidFill>
                  <a:srgbClr val="0000CC"/>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20"/>
                                        </p:tgtEl>
                                        <p:attrNameLst>
                                          <p:attrName>style.visibility</p:attrName>
                                        </p:attrNameLst>
                                      </p:cBhvr>
                                      <p:to>
                                        <p:strVal val="visible"/>
                                      </p:to>
                                    </p:set>
                                    <p:animEffect transition="in" filter="blinds(horizontal)">
                                      <p:cBhvr>
                                        <p:cTn id="7" dur="500"/>
                                        <p:tgtEl>
                                          <p:spTgt spid="247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a:blip r:embed="rId2" cstate="print"/>
          <a:stretch>
            <a:fillRect/>
          </a:stretch>
        </p:blipFill>
        <p:spPr>
          <a:xfrm>
            <a:off x="0" y="0"/>
            <a:ext cx="4953000" cy="3390900"/>
          </a:xfrm>
          <a:prstGeom prst="rect">
            <a:avLst/>
          </a:prstGeom>
        </p:spPr>
      </p:pic>
      <p:pic>
        <p:nvPicPr>
          <p:cNvPr id="3" name="Picture 2" descr="1319198351.nv.jpg"/>
          <p:cNvPicPr>
            <a:picLocks noChangeAspect="1"/>
          </p:cNvPicPr>
          <p:nvPr/>
        </p:nvPicPr>
        <p:blipFill>
          <a:blip r:embed="rId3" cstate="print"/>
          <a:stretch>
            <a:fillRect/>
          </a:stretch>
        </p:blipFill>
        <p:spPr>
          <a:xfrm>
            <a:off x="4953001" y="0"/>
            <a:ext cx="4191000" cy="3343275"/>
          </a:xfrm>
          <a:prstGeom prst="rect">
            <a:avLst/>
          </a:prstGeom>
        </p:spPr>
      </p:pic>
      <p:pic>
        <p:nvPicPr>
          <p:cNvPr id="4" name="Picture 3" descr="tải xuống.jpg"/>
          <p:cNvPicPr>
            <a:picLocks noChangeAspect="1"/>
          </p:cNvPicPr>
          <p:nvPr/>
        </p:nvPicPr>
        <p:blipFill>
          <a:blip r:embed="rId4" cstate="print"/>
          <a:stretch>
            <a:fillRect/>
          </a:stretch>
        </p:blipFill>
        <p:spPr>
          <a:xfrm>
            <a:off x="0" y="3352800"/>
            <a:ext cx="4267200" cy="3505200"/>
          </a:xfrm>
          <a:prstGeom prst="rect">
            <a:avLst/>
          </a:prstGeom>
        </p:spPr>
      </p:pic>
      <p:pic>
        <p:nvPicPr>
          <p:cNvPr id="5" name="Picture 4" descr="captchaimg.jpg"/>
          <p:cNvPicPr>
            <a:picLocks noChangeAspect="1"/>
          </p:cNvPicPr>
          <p:nvPr/>
        </p:nvPicPr>
        <p:blipFill>
          <a:blip r:embed="rId5" cstate="print"/>
          <a:stretch>
            <a:fillRect/>
          </a:stretch>
        </p:blipFill>
        <p:spPr>
          <a:xfrm>
            <a:off x="4267200" y="3352800"/>
            <a:ext cx="4876800" cy="35052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reeform 2"/>
          <p:cNvSpPr>
            <a:spLocks noEditPoints="1"/>
          </p:cNvSpPr>
          <p:nvPr/>
        </p:nvSpPr>
        <p:spPr bwMode="gray">
          <a:xfrm rot="-326365">
            <a:off x="0" y="914400"/>
            <a:ext cx="9067800" cy="552926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folHlink">
                  <a:gamma/>
                  <a:tint val="9412"/>
                  <a:invGamma/>
                </a:schemeClr>
              </a:gs>
              <a:gs pos="100000">
                <a:schemeClr val="folHlink"/>
              </a:gs>
            </a:gsLst>
            <a:lin ang="0" scaled="1"/>
          </a:gradFill>
          <a:ln w="0">
            <a:noFill/>
            <a:prstDash val="solid"/>
            <a:round/>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defRPr/>
            </a:pPr>
            <a:endParaRPr lang="en-US"/>
          </a:p>
        </p:txBody>
      </p:sp>
      <p:sp>
        <p:nvSpPr>
          <p:cNvPr id="14339" name="Oval 3"/>
          <p:cNvSpPr>
            <a:spLocks noChangeArrowheads="1"/>
          </p:cNvSpPr>
          <p:nvPr/>
        </p:nvSpPr>
        <p:spPr bwMode="gray">
          <a:xfrm rot="-1543677">
            <a:off x="5791200" y="17526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0" name="Oval 4"/>
          <p:cNvSpPr>
            <a:spLocks noChangeArrowheads="1"/>
          </p:cNvSpPr>
          <p:nvPr/>
        </p:nvSpPr>
        <p:spPr bwMode="gray">
          <a:xfrm rot="-1543677">
            <a:off x="8077200" y="35814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1" name="Oval 5"/>
          <p:cNvSpPr>
            <a:spLocks noChangeArrowheads="1"/>
          </p:cNvSpPr>
          <p:nvPr/>
        </p:nvSpPr>
        <p:spPr bwMode="gray">
          <a:xfrm rot="-1543677">
            <a:off x="2057400" y="60198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2" name="Oval 6"/>
          <p:cNvSpPr>
            <a:spLocks noChangeArrowheads="1"/>
          </p:cNvSpPr>
          <p:nvPr/>
        </p:nvSpPr>
        <p:spPr bwMode="gray">
          <a:xfrm rot="-1543677">
            <a:off x="6248400" y="60960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3" name="Oval 7"/>
          <p:cNvSpPr>
            <a:spLocks noChangeArrowheads="1"/>
          </p:cNvSpPr>
          <p:nvPr/>
        </p:nvSpPr>
        <p:spPr bwMode="gray">
          <a:xfrm rot="-2292805">
            <a:off x="2057400" y="18288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09576" name="Oval 8"/>
          <p:cNvSpPr>
            <a:spLocks noChangeArrowheads="1"/>
          </p:cNvSpPr>
          <p:nvPr/>
        </p:nvSpPr>
        <p:spPr bwMode="gray">
          <a:xfrm>
            <a:off x="5181600" y="762000"/>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sp>
        <p:nvSpPr>
          <p:cNvPr id="109577" name="Oval 9"/>
          <p:cNvSpPr>
            <a:spLocks noChangeArrowheads="1"/>
          </p:cNvSpPr>
          <p:nvPr/>
        </p:nvSpPr>
        <p:spPr bwMode="gray">
          <a:xfrm>
            <a:off x="1371600" y="9906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sp>
        <p:nvSpPr>
          <p:cNvPr id="109578" name="Oval 10"/>
          <p:cNvSpPr>
            <a:spLocks noChangeArrowheads="1"/>
          </p:cNvSpPr>
          <p:nvPr/>
        </p:nvSpPr>
        <p:spPr bwMode="gray">
          <a:xfrm>
            <a:off x="1219200" y="5181600"/>
            <a:ext cx="1282700" cy="1274763"/>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sp>
        <p:nvSpPr>
          <p:cNvPr id="14347" name="Oval 11"/>
          <p:cNvSpPr>
            <a:spLocks noChangeArrowheads="1"/>
          </p:cNvSpPr>
          <p:nvPr/>
        </p:nvSpPr>
        <p:spPr bwMode="gray">
          <a:xfrm>
            <a:off x="5486400" y="5257800"/>
            <a:ext cx="1284288" cy="1274763"/>
          </a:xfrm>
          <a:prstGeom prst="ellipse">
            <a:avLst/>
          </a:prstGeom>
          <a:gradFill rotWithShape="1">
            <a:gsLst>
              <a:gs pos="0">
                <a:srgbClr val="D476D6"/>
              </a:gs>
              <a:gs pos="100000">
                <a:srgbClr val="5A325B"/>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cs typeface="Times New Roman" panose="02020603050405020304" pitchFamily="18" charset="0"/>
            </a:endParaRPr>
          </a:p>
        </p:txBody>
      </p:sp>
      <p:sp>
        <p:nvSpPr>
          <p:cNvPr id="109580" name="Oval 12"/>
          <p:cNvSpPr>
            <a:spLocks noChangeArrowheads="1"/>
          </p:cNvSpPr>
          <p:nvPr/>
        </p:nvSpPr>
        <p:spPr bwMode="gray">
          <a:xfrm>
            <a:off x="7696200" y="25146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pic>
        <p:nvPicPr>
          <p:cNvPr id="14349" name="Picture 13" descr="465af33b3ec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905000"/>
            <a:ext cx="1033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465af2fcdcb5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724400"/>
            <a:ext cx="8763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465af32f750a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
            <a:ext cx="8763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descr="465af31acd5e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81000"/>
            <a:ext cx="1008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465af30fc027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572000"/>
            <a:ext cx="8763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8"/>
          <p:cNvSpPr txBox="1">
            <a:spLocks noChangeArrowheads="1"/>
          </p:cNvSpPr>
          <p:nvPr/>
        </p:nvSpPr>
        <p:spPr bwMode="auto">
          <a:xfrm>
            <a:off x="7215" y="27709"/>
            <a:ext cx="9109075" cy="646331"/>
          </a:xfrm>
          <a:prstGeom prst="rect">
            <a:avLst/>
          </a:prstGeom>
          <a:solidFill>
            <a:srgbClr val="CCFFCC"/>
          </a:solidFill>
          <a:ln/>
          <a:extLst/>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en-US" sz="3600" b="1" i="0" dirty="0">
                <a:solidFill>
                  <a:srgbClr val="FF0000"/>
                </a:solidFill>
                <a:latin typeface="Times New Roman" pitchFamily="18" charset="0"/>
                <a:cs typeface="Times New Roman" pitchFamily="18" charset="0"/>
              </a:rPr>
              <a:t>SINH HỌC 9</a:t>
            </a:r>
          </a:p>
        </p:txBody>
      </p:sp>
      <p:sp>
        <p:nvSpPr>
          <p:cNvPr id="2" name="Oval 1"/>
          <p:cNvSpPr/>
          <p:nvPr/>
        </p:nvSpPr>
        <p:spPr>
          <a:xfrm>
            <a:off x="1524000" y="2514600"/>
            <a:ext cx="5943600" cy="2032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b="1" i="0" u="sng" dirty="0" err="1">
                <a:solidFill>
                  <a:srgbClr val="FF0000"/>
                </a:solidFill>
                <a:latin typeface="Times New Roman" pitchFamily="18" charset="0"/>
              </a:rPr>
              <a:t>Bài</a:t>
            </a:r>
            <a:r>
              <a:rPr lang="en-US" altLang="en-US" sz="3200" b="1" i="0" u="sng" dirty="0">
                <a:solidFill>
                  <a:srgbClr val="FF0000"/>
                </a:solidFill>
                <a:latin typeface="Times New Roman" pitchFamily="18" charset="0"/>
              </a:rPr>
              <a:t> </a:t>
            </a:r>
            <a:r>
              <a:rPr lang="en-US" altLang="en-US" sz="3200" b="1" i="0" u="sng" dirty="0" smtClean="0">
                <a:solidFill>
                  <a:srgbClr val="FF0000"/>
                </a:solidFill>
                <a:latin typeface="Times New Roman" pitchFamily="18" charset="0"/>
              </a:rPr>
              <a:t>30</a:t>
            </a:r>
          </a:p>
          <a:p>
            <a:pPr algn="ctr">
              <a:defRPr/>
            </a:pPr>
            <a:r>
              <a:rPr lang="en-US" altLang="en-US" sz="3200" b="1" dirty="0" smtClean="0">
                <a:solidFill>
                  <a:srgbClr val="0000FF"/>
                </a:solidFill>
                <a:latin typeface="Times New Roman" pitchFamily="18" charset="0"/>
              </a:rPr>
              <a:t>DI TRUYỀN HỌC VỚI CON NGƯỜI</a:t>
            </a:r>
            <a:endParaRPr lang="en-US" altLang="en-US" sz="3200" b="1" i="0" dirty="0">
              <a:solidFill>
                <a:srgbClr val="0000FF"/>
              </a:solidFill>
              <a:latin typeface="Times New Roman" pitchFamily="18" charset="0"/>
            </a:endParaRPr>
          </a:p>
          <a:p>
            <a:pPr algn="ctr">
              <a:defRPr/>
            </a:pPr>
            <a:r>
              <a:rPr lang="en-US" altLang="en-US" sz="3200" b="1" dirty="0" smtClean="0">
                <a:solidFill>
                  <a:srgbClr val="FF0000"/>
                </a:solidFill>
                <a:latin typeface="Times New Roman" pitchFamily="18" charset="0"/>
              </a:rPr>
              <a:t>   </a:t>
            </a:r>
            <a:endParaRPr lang="en-US" altLang="en-US" sz="3200" b="1" dirty="0">
              <a:solidFill>
                <a:srgbClr val="FF0000"/>
              </a:solidFill>
              <a:latin typeface="Times New Roman" pitchFamily="18" charset="0"/>
            </a:endParaRPr>
          </a:p>
        </p:txBody>
      </p:sp>
    </p:spTree>
    <p:extLst>
      <p:ext uri="{BB962C8B-B14F-4D97-AF65-F5344CB8AC3E}">
        <p14:creationId xmlns:p14="http://schemas.microsoft.com/office/powerpoint/2010/main" val="6739295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pollution-china-090407"/>
          <p:cNvPicPr>
            <a:picLocks noChangeAspect="1" noChangeArrowheads="1"/>
          </p:cNvPicPr>
          <p:nvPr/>
        </p:nvPicPr>
        <p:blipFill>
          <a:blip r:embed="rId2"/>
          <a:srcRect/>
          <a:stretch>
            <a:fillRect/>
          </a:stretch>
        </p:blipFill>
        <p:spPr bwMode="auto">
          <a:xfrm>
            <a:off x="114300" y="609600"/>
            <a:ext cx="2476500" cy="1979613"/>
          </a:xfrm>
          <a:prstGeom prst="rect">
            <a:avLst/>
          </a:prstGeom>
          <a:noFill/>
          <a:ln w="9525">
            <a:noFill/>
            <a:miter lim="800000"/>
            <a:headEnd/>
            <a:tailEnd/>
          </a:ln>
        </p:spPr>
      </p:pic>
      <p:pic>
        <p:nvPicPr>
          <p:cNvPr id="23555" name="Picture 7" descr="an-inconvenient-truth-2007-07"/>
          <p:cNvPicPr>
            <a:picLocks noChangeAspect="1" noChangeArrowheads="1"/>
          </p:cNvPicPr>
          <p:nvPr/>
        </p:nvPicPr>
        <p:blipFill>
          <a:blip r:embed="rId3"/>
          <a:srcRect/>
          <a:stretch>
            <a:fillRect/>
          </a:stretch>
        </p:blipFill>
        <p:spPr bwMode="auto">
          <a:xfrm>
            <a:off x="228600" y="3429000"/>
            <a:ext cx="2286000" cy="2044700"/>
          </a:xfrm>
          <a:prstGeom prst="rect">
            <a:avLst/>
          </a:prstGeom>
          <a:noFill/>
          <a:ln w="9525">
            <a:noFill/>
            <a:miter lim="800000"/>
            <a:headEnd/>
            <a:tailEnd/>
          </a:ln>
        </p:spPr>
      </p:pic>
      <p:pic>
        <p:nvPicPr>
          <p:cNvPr id="23556" name="Picture 8" descr="tràn dầu"/>
          <p:cNvPicPr>
            <a:picLocks noChangeAspect="1" noChangeArrowheads="1"/>
          </p:cNvPicPr>
          <p:nvPr/>
        </p:nvPicPr>
        <p:blipFill>
          <a:blip r:embed="rId4"/>
          <a:srcRect/>
          <a:stretch>
            <a:fillRect/>
          </a:stretch>
        </p:blipFill>
        <p:spPr bwMode="auto">
          <a:xfrm>
            <a:off x="6499225" y="3425825"/>
            <a:ext cx="2514600" cy="2035175"/>
          </a:xfrm>
          <a:prstGeom prst="rect">
            <a:avLst/>
          </a:prstGeom>
          <a:noFill/>
          <a:ln w="9525">
            <a:noFill/>
            <a:miter lim="800000"/>
            <a:headEnd/>
            <a:tailEnd/>
          </a:ln>
        </p:spPr>
      </p:pic>
      <p:sp>
        <p:nvSpPr>
          <p:cNvPr id="23557" name="Text Box 9"/>
          <p:cNvSpPr txBox="1">
            <a:spLocks noChangeArrowheads="1"/>
          </p:cNvSpPr>
          <p:nvPr/>
        </p:nvSpPr>
        <p:spPr bwMode="auto">
          <a:xfrm>
            <a:off x="76200" y="2667000"/>
            <a:ext cx="2438400" cy="457200"/>
          </a:xfrm>
          <a:prstGeom prst="rect">
            <a:avLst/>
          </a:prstGeom>
          <a:noFill/>
          <a:ln w="9525">
            <a:noFill/>
            <a:miter lim="800000"/>
            <a:headEnd/>
            <a:tailEnd/>
          </a:ln>
        </p:spPr>
        <p:txBody>
          <a:bodyPr>
            <a:spAutoFit/>
          </a:bodyPr>
          <a:lstStyle/>
          <a:p>
            <a:pPr algn="ctr">
              <a:spcBef>
                <a:spcPct val="50000"/>
              </a:spcBef>
            </a:pPr>
            <a:r>
              <a:rPr lang="en-US" sz="2400"/>
              <a:t>Khí thải nhà máy</a:t>
            </a:r>
          </a:p>
        </p:txBody>
      </p:sp>
      <p:sp>
        <p:nvSpPr>
          <p:cNvPr id="23558" name="Text Box 10"/>
          <p:cNvSpPr txBox="1">
            <a:spLocks noChangeArrowheads="1"/>
          </p:cNvSpPr>
          <p:nvPr/>
        </p:nvSpPr>
        <p:spPr bwMode="auto">
          <a:xfrm>
            <a:off x="247650" y="5491163"/>
            <a:ext cx="2190750" cy="822325"/>
          </a:xfrm>
          <a:prstGeom prst="rect">
            <a:avLst/>
          </a:prstGeom>
          <a:noFill/>
          <a:ln w="9525">
            <a:noFill/>
            <a:miter lim="800000"/>
            <a:headEnd/>
            <a:tailEnd/>
          </a:ln>
        </p:spPr>
        <p:txBody>
          <a:bodyPr>
            <a:spAutoFit/>
          </a:bodyPr>
          <a:lstStyle/>
          <a:p>
            <a:pPr algn="ctr">
              <a:spcBef>
                <a:spcPct val="50000"/>
              </a:spcBef>
            </a:pPr>
            <a:r>
              <a:rPr lang="en-US" sz="2400"/>
              <a:t>Nhà máy điện nguyên tử</a:t>
            </a:r>
          </a:p>
        </p:txBody>
      </p:sp>
      <p:sp>
        <p:nvSpPr>
          <p:cNvPr id="23559" name="Text Box 11"/>
          <p:cNvSpPr txBox="1">
            <a:spLocks noChangeArrowheads="1"/>
          </p:cNvSpPr>
          <p:nvPr/>
        </p:nvSpPr>
        <p:spPr bwMode="auto">
          <a:xfrm>
            <a:off x="6781800" y="5943600"/>
            <a:ext cx="2133600" cy="457200"/>
          </a:xfrm>
          <a:prstGeom prst="rect">
            <a:avLst/>
          </a:prstGeom>
          <a:noFill/>
          <a:ln w="9525">
            <a:noFill/>
            <a:miter lim="800000"/>
            <a:headEnd/>
            <a:tailEnd/>
          </a:ln>
        </p:spPr>
        <p:txBody>
          <a:bodyPr>
            <a:spAutoFit/>
          </a:bodyPr>
          <a:lstStyle/>
          <a:p>
            <a:pPr algn="ctr">
              <a:spcBef>
                <a:spcPct val="50000"/>
              </a:spcBef>
            </a:pPr>
            <a:r>
              <a:rPr lang="en-US" sz="2400"/>
              <a:t>Tràn dầu</a:t>
            </a:r>
          </a:p>
        </p:txBody>
      </p:sp>
      <p:pic>
        <p:nvPicPr>
          <p:cNvPr id="23560" name="Picture 12" descr="images1251735_XathaiCMS"/>
          <p:cNvPicPr>
            <a:picLocks noChangeAspect="1" noChangeArrowheads="1"/>
          </p:cNvPicPr>
          <p:nvPr/>
        </p:nvPicPr>
        <p:blipFill>
          <a:blip r:embed="rId5"/>
          <a:srcRect/>
          <a:stretch>
            <a:fillRect/>
          </a:stretch>
        </p:blipFill>
        <p:spPr bwMode="auto">
          <a:xfrm>
            <a:off x="6096000" y="644525"/>
            <a:ext cx="2895600" cy="2117725"/>
          </a:xfrm>
          <a:prstGeom prst="rect">
            <a:avLst/>
          </a:prstGeom>
          <a:noFill/>
          <a:ln w="9525">
            <a:noFill/>
            <a:miter lim="800000"/>
            <a:headEnd/>
            <a:tailEnd/>
          </a:ln>
        </p:spPr>
      </p:pic>
      <p:sp>
        <p:nvSpPr>
          <p:cNvPr id="23561" name="Text Box 13"/>
          <p:cNvSpPr txBox="1">
            <a:spLocks noChangeArrowheads="1"/>
          </p:cNvSpPr>
          <p:nvPr/>
        </p:nvSpPr>
        <p:spPr bwMode="auto">
          <a:xfrm>
            <a:off x="6705600" y="2743200"/>
            <a:ext cx="2133600" cy="457200"/>
          </a:xfrm>
          <a:prstGeom prst="rect">
            <a:avLst/>
          </a:prstGeom>
          <a:noFill/>
          <a:ln w="9525">
            <a:noFill/>
            <a:miter lim="800000"/>
            <a:headEnd/>
            <a:tailEnd/>
          </a:ln>
        </p:spPr>
        <p:txBody>
          <a:bodyPr>
            <a:spAutoFit/>
          </a:bodyPr>
          <a:lstStyle/>
          <a:p>
            <a:pPr algn="ctr">
              <a:spcBef>
                <a:spcPct val="50000"/>
              </a:spcBef>
            </a:pPr>
            <a:r>
              <a:rPr lang="en-US" sz="2400"/>
              <a:t>Nước thải</a:t>
            </a:r>
          </a:p>
        </p:txBody>
      </p:sp>
      <p:sp>
        <p:nvSpPr>
          <p:cNvPr id="23562" name="Text Box 14"/>
          <p:cNvSpPr txBox="1">
            <a:spLocks noChangeArrowheads="1"/>
          </p:cNvSpPr>
          <p:nvPr/>
        </p:nvSpPr>
        <p:spPr bwMode="auto">
          <a:xfrm>
            <a:off x="3352800" y="2743200"/>
            <a:ext cx="1638300" cy="457200"/>
          </a:xfrm>
          <a:prstGeom prst="rect">
            <a:avLst/>
          </a:prstGeom>
          <a:noFill/>
          <a:ln w="9525">
            <a:noFill/>
            <a:miter lim="800000"/>
            <a:headEnd/>
            <a:tailEnd/>
          </a:ln>
        </p:spPr>
        <p:txBody>
          <a:bodyPr>
            <a:spAutoFit/>
          </a:bodyPr>
          <a:lstStyle/>
          <a:p>
            <a:pPr algn="ctr">
              <a:spcBef>
                <a:spcPct val="50000"/>
              </a:spcBef>
            </a:pPr>
            <a:r>
              <a:rPr lang="en-US" sz="2400"/>
              <a:t>Khí thải xe </a:t>
            </a:r>
          </a:p>
        </p:txBody>
      </p:sp>
      <p:pic>
        <p:nvPicPr>
          <p:cNvPr id="23563" name="Picture 15" descr="vochai"/>
          <p:cNvPicPr>
            <a:picLocks noChangeAspect="1" noChangeArrowheads="1"/>
          </p:cNvPicPr>
          <p:nvPr/>
        </p:nvPicPr>
        <p:blipFill>
          <a:blip r:embed="rId6"/>
          <a:srcRect/>
          <a:stretch>
            <a:fillRect/>
          </a:stretch>
        </p:blipFill>
        <p:spPr bwMode="auto">
          <a:xfrm>
            <a:off x="2438400" y="3417888"/>
            <a:ext cx="3962400" cy="3209925"/>
          </a:xfrm>
          <a:prstGeom prst="rect">
            <a:avLst/>
          </a:prstGeom>
          <a:noFill/>
          <a:ln w="9525">
            <a:noFill/>
            <a:miter lim="800000"/>
            <a:headEnd/>
            <a:tailEnd/>
          </a:ln>
        </p:spPr>
      </p:pic>
      <p:pic>
        <p:nvPicPr>
          <p:cNvPr id="23564" name="Picture 17" descr="ANH 25"/>
          <p:cNvPicPr>
            <a:picLocks noChangeAspect="1" noChangeArrowheads="1"/>
          </p:cNvPicPr>
          <p:nvPr/>
        </p:nvPicPr>
        <p:blipFill>
          <a:blip r:embed="rId7"/>
          <a:srcRect/>
          <a:stretch>
            <a:fillRect/>
          </a:stretch>
        </p:blipFill>
        <p:spPr bwMode="auto">
          <a:xfrm>
            <a:off x="2819400" y="574675"/>
            <a:ext cx="3048000" cy="2068513"/>
          </a:xfrm>
          <a:prstGeom prst="rect">
            <a:avLst/>
          </a:prstGeom>
          <a:noFill/>
          <a:ln w="9525">
            <a:noFill/>
            <a:miter lim="800000"/>
            <a:headEnd/>
            <a:tailEnd/>
          </a:ln>
        </p:spPr>
      </p:pic>
      <p:sp>
        <p:nvSpPr>
          <p:cNvPr id="23565" name="Text Box 18"/>
          <p:cNvSpPr txBox="1">
            <a:spLocks noChangeArrowheads="1"/>
          </p:cNvSpPr>
          <p:nvPr/>
        </p:nvSpPr>
        <p:spPr bwMode="auto">
          <a:xfrm>
            <a:off x="685800" y="76200"/>
            <a:ext cx="7924800" cy="646113"/>
          </a:xfrm>
          <a:prstGeom prst="rect">
            <a:avLst/>
          </a:prstGeom>
          <a:noFill/>
          <a:ln w="9525">
            <a:noFill/>
            <a:miter lim="800000"/>
            <a:headEnd/>
            <a:tailEnd/>
          </a:ln>
        </p:spPr>
        <p:txBody>
          <a:bodyPr>
            <a:spAutoFit/>
          </a:bodyPr>
          <a:lstStyle/>
          <a:p>
            <a:pPr>
              <a:spcBef>
                <a:spcPct val="50000"/>
              </a:spcBef>
            </a:pP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gây</a:t>
            </a:r>
            <a:r>
              <a:rPr lang="en-US" sz="3600" b="1" dirty="0">
                <a:solidFill>
                  <a:srgbClr val="FF0000"/>
                </a:solidFill>
                <a:latin typeface="Times New Roman" panose="02020603050405020304" pitchFamily="18" charset="0"/>
                <a:cs typeface="Times New Roman" panose="02020603050405020304" pitchFamily="18" charset="0"/>
              </a:rPr>
              <a:t> ô </a:t>
            </a:r>
            <a:r>
              <a:rPr lang="en-US" sz="3600" b="1" dirty="0" err="1">
                <a:solidFill>
                  <a:srgbClr val="FF0000"/>
                </a:solidFill>
                <a:latin typeface="Times New Roman" panose="02020603050405020304" pitchFamily="18" charset="0"/>
                <a:cs typeface="Times New Roman" panose="02020603050405020304" pitchFamily="18" charset="0"/>
              </a:rPr>
              <a:t>nhiễm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23566" name="Text Box 19"/>
          <p:cNvSpPr txBox="1">
            <a:spLocks noChangeArrowheads="1"/>
          </p:cNvSpPr>
          <p:nvPr/>
        </p:nvSpPr>
        <p:spPr bwMode="auto">
          <a:xfrm>
            <a:off x="2514600" y="5943600"/>
            <a:ext cx="3810000" cy="46672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sz="2400"/>
              <a:t>Vỏ chai thuốc trừ sâu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8" name="Picture 6" descr="SCAN0029"/>
          <p:cNvPicPr>
            <a:picLocks noChangeAspect="1" noChangeArrowheads="1"/>
          </p:cNvPicPr>
          <p:nvPr/>
        </p:nvPicPr>
        <p:blipFill>
          <a:blip r:embed="rId2"/>
          <a:srcRect/>
          <a:stretch>
            <a:fillRect/>
          </a:stretch>
        </p:blipFill>
        <p:spPr bwMode="auto">
          <a:xfrm>
            <a:off x="228600" y="533400"/>
            <a:ext cx="4114800" cy="2895600"/>
          </a:xfrm>
          <a:prstGeom prst="rect">
            <a:avLst/>
          </a:prstGeom>
          <a:noFill/>
          <a:ln w="9525">
            <a:noFill/>
            <a:miter lim="800000"/>
            <a:headEnd/>
            <a:tailEnd/>
          </a:ln>
        </p:spPr>
      </p:pic>
      <p:pic>
        <p:nvPicPr>
          <p:cNvPr id="172041" name="Picture 9"/>
          <p:cNvPicPr>
            <a:picLocks noChangeAspect="1" noChangeArrowheads="1"/>
          </p:cNvPicPr>
          <p:nvPr/>
        </p:nvPicPr>
        <p:blipFill>
          <a:blip r:embed="rId3"/>
          <a:srcRect/>
          <a:stretch>
            <a:fillRect/>
          </a:stretch>
        </p:blipFill>
        <p:spPr bwMode="auto">
          <a:xfrm>
            <a:off x="4038600" y="3581400"/>
            <a:ext cx="4876800" cy="3276600"/>
          </a:xfrm>
          <a:prstGeom prst="rect">
            <a:avLst/>
          </a:prstGeom>
          <a:noFill/>
          <a:ln w="9525">
            <a:noFill/>
            <a:miter lim="800000"/>
            <a:headEnd/>
            <a:tailEnd/>
          </a:ln>
        </p:spPr>
      </p:pic>
      <p:sp>
        <p:nvSpPr>
          <p:cNvPr id="33796" name="Rectangle 12"/>
          <p:cNvSpPr>
            <a:spLocks noChangeArrowheads="1"/>
          </p:cNvSpPr>
          <p:nvPr/>
        </p:nvSpPr>
        <p:spPr bwMode="auto">
          <a:xfrm>
            <a:off x="685800" y="-2232"/>
            <a:ext cx="3352800" cy="461665"/>
          </a:xfrm>
          <a:prstGeom prst="rect">
            <a:avLst/>
          </a:prstGeom>
          <a:noFill/>
          <a:ln w="9525">
            <a:noFill/>
            <a:miter lim="800000"/>
            <a:headEnd/>
            <a:tailEnd/>
          </a:ln>
          <a:effectLst/>
        </p:spPr>
        <p:txBody>
          <a:bodyPr wrap="square" anchor="ctr">
            <a:spAutoFit/>
          </a:bodyPr>
          <a:lstStyle/>
          <a:p>
            <a:pPr eaLnBrk="1" hangingPunct="1"/>
            <a:r>
              <a:rPr lang="en-US" sz="2400" b="1" dirty="0" err="1" smtClean="0">
                <a:solidFill>
                  <a:srgbClr val="FF0000"/>
                </a:solidFill>
                <a:latin typeface="Times New Roman" pitchFamily="18" charset="0"/>
              </a:rPr>
              <a:t>Hậu</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quả</a:t>
            </a:r>
            <a:r>
              <a:rPr lang="en-US" sz="2400" b="1" dirty="0">
                <a:solidFill>
                  <a:srgbClr val="FF0000"/>
                </a:solidFill>
                <a:latin typeface="Times New Roman" pitchFamily="18" charset="0"/>
              </a:rPr>
              <a:t>:</a:t>
            </a:r>
            <a:endParaRPr lang="vi-VN" sz="2400" b="1" dirty="0">
              <a:solidFill>
                <a:srgbClr val="FF0000"/>
              </a:solidFill>
              <a:latin typeface="Times New Roman" pitchFamily="18" charset="0"/>
            </a:endParaRPr>
          </a:p>
        </p:txBody>
      </p:sp>
      <p:pic>
        <p:nvPicPr>
          <p:cNvPr id="172045" name="Picture 13" descr="scan0015"/>
          <p:cNvPicPr>
            <a:picLocks noChangeAspect="1" noChangeArrowheads="1"/>
          </p:cNvPicPr>
          <p:nvPr/>
        </p:nvPicPr>
        <p:blipFill>
          <a:blip r:embed="rId4"/>
          <a:srcRect/>
          <a:stretch>
            <a:fillRect/>
          </a:stretch>
        </p:blipFill>
        <p:spPr bwMode="auto">
          <a:xfrm>
            <a:off x="228600" y="3276600"/>
            <a:ext cx="3581400" cy="3581400"/>
          </a:xfrm>
          <a:prstGeom prst="rect">
            <a:avLst/>
          </a:prstGeom>
          <a:noFill/>
          <a:ln w="9525">
            <a:noFill/>
            <a:miter lim="800000"/>
            <a:headEnd/>
            <a:tailEnd/>
          </a:ln>
        </p:spPr>
      </p:pic>
      <p:pic>
        <p:nvPicPr>
          <p:cNvPr id="172046" name="Picture 14" descr="IMG_0460d"/>
          <p:cNvPicPr>
            <a:picLocks noChangeAspect="1" noChangeArrowheads="1"/>
          </p:cNvPicPr>
          <p:nvPr/>
        </p:nvPicPr>
        <p:blipFill>
          <a:blip r:embed="rId5"/>
          <a:srcRect/>
          <a:stretch>
            <a:fillRect/>
          </a:stretch>
        </p:blipFill>
        <p:spPr bwMode="auto">
          <a:xfrm>
            <a:off x="4343400" y="533400"/>
            <a:ext cx="464820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box(in)">
                                      <p:cBhvr>
                                        <p:cTn id="7" dur="500"/>
                                        <p:tgtEl>
                                          <p:spTgt spid="17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2046"/>
                                        </p:tgtEl>
                                        <p:attrNameLst>
                                          <p:attrName>style.visibility</p:attrName>
                                        </p:attrNameLst>
                                      </p:cBhvr>
                                      <p:to>
                                        <p:strVal val="visible"/>
                                      </p:to>
                                    </p:set>
                                    <p:animEffect transition="in" filter="box(in)">
                                      <p:cBhvr>
                                        <p:cTn id="12" dur="500"/>
                                        <p:tgtEl>
                                          <p:spTgt spid="1720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2045"/>
                                        </p:tgtEl>
                                        <p:attrNameLst>
                                          <p:attrName>style.visibility</p:attrName>
                                        </p:attrNameLst>
                                      </p:cBhvr>
                                      <p:to>
                                        <p:strVal val="visible"/>
                                      </p:to>
                                    </p:set>
                                    <p:animEffect transition="in" filter="box(in)">
                                      <p:cBhvr>
                                        <p:cTn id="17" dur="500"/>
                                        <p:tgtEl>
                                          <p:spTgt spid="172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2041"/>
                                        </p:tgtEl>
                                        <p:attrNameLst>
                                          <p:attrName>style.visibility</p:attrName>
                                        </p:attrNameLst>
                                      </p:cBhvr>
                                      <p:to>
                                        <p:strVal val="visible"/>
                                      </p:to>
                                    </p:set>
                                    <p:animEffect transition="in" filter="box(in)">
                                      <p:cBhvr>
                                        <p:cTn id="22" dur="5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62200" y="838200"/>
            <a:ext cx="5791200" cy="3810000"/>
          </a:xfrm>
          <a:prstGeom prst="cloudCallout">
            <a:avLst>
              <a:gd name="adj1" fmla="val -69883"/>
              <a:gd name="adj2" fmla="val 3675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itchFamily="18" charset="0"/>
                <a:cs typeface="Times New Roman" pitchFamily="18" charset="0"/>
              </a:rPr>
              <a:t>Nêu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tác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của</a:t>
            </a:r>
            <a:r>
              <a:rPr lang="en-US" sz="3200" dirty="0" smtClean="0">
                <a:solidFill>
                  <a:srgbClr val="002060"/>
                </a:solidFill>
                <a:latin typeface="Times New Roman" pitchFamily="18" charset="0"/>
                <a:cs typeface="Times New Roman" pitchFamily="18" charset="0"/>
              </a:rPr>
              <a:t> ô </a:t>
            </a:r>
            <a:r>
              <a:rPr lang="en-US" sz="3200" dirty="0" err="1" smtClean="0">
                <a:solidFill>
                  <a:srgbClr val="002060"/>
                </a:solidFill>
                <a:latin typeface="Times New Roman" pitchFamily="18" charset="0"/>
                <a:cs typeface="Times New Roman" pitchFamily="18" charset="0"/>
              </a:rPr>
              <a:t>nhiễm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môi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trường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đối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với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sở</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vật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chất</a:t>
            </a:r>
            <a:r>
              <a:rPr lang="en-US" sz="3200" dirty="0" smtClean="0">
                <a:solidFill>
                  <a:srgbClr val="002060"/>
                </a:solidFill>
                <a:latin typeface="Times New Roman" pitchFamily="18" charset="0"/>
                <a:cs typeface="Times New Roman" pitchFamily="18" charset="0"/>
              </a:rPr>
              <a:t> di </a:t>
            </a:r>
            <a:r>
              <a:rPr lang="en-US" sz="3200" dirty="0" err="1" smtClean="0">
                <a:solidFill>
                  <a:srgbClr val="002060"/>
                </a:solidFill>
                <a:latin typeface="Times New Roman" pitchFamily="18" charset="0"/>
                <a:cs typeface="Times New Roman" pitchFamily="18" charset="0"/>
              </a:rPr>
              <a:t>truyền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gây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hậu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quả</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đối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với</a:t>
            </a:r>
            <a:r>
              <a:rPr lang="en-US" sz="3200" dirty="0" smtClean="0">
                <a:solidFill>
                  <a:srgbClr val="002060"/>
                </a:solidFill>
                <a:latin typeface="Times New Roman" pitchFamily="18" charset="0"/>
                <a:cs typeface="Times New Roman" pitchFamily="18" charset="0"/>
              </a:rPr>
              <a:t> con </a:t>
            </a:r>
            <a:r>
              <a:rPr lang="en-US" sz="3200" dirty="0" err="1" smtClean="0">
                <a:solidFill>
                  <a:srgbClr val="002060"/>
                </a:solidFill>
                <a:latin typeface="Times New Roman" pitchFamily="18" charset="0"/>
                <a:cs typeface="Times New Roman" pitchFamily="18" charset="0"/>
              </a:rPr>
              <a:t>người</a:t>
            </a: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207825" y="1433945"/>
            <a:ext cx="8534400" cy="2062103"/>
          </a:xfrm>
          <a:prstGeom prst="rect">
            <a:avLst/>
          </a:prstGeom>
          <a:noFill/>
          <a:ln w="9525">
            <a:noFill/>
            <a:miter lim="800000"/>
            <a:headEnd/>
            <a:tailEnd/>
          </a:ln>
          <a:effectLst/>
        </p:spPr>
        <p:txBody>
          <a:bodyPr>
            <a:spAutoFit/>
          </a:bodyPr>
          <a:lstStyle/>
          <a:p>
            <a:r>
              <a:rPr lang="en-US" sz="2800" b="1" dirty="0" smtClean="0">
                <a:latin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chất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phóng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xạ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hóa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chất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tự</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nhiên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hoặc</a:t>
            </a:r>
            <a:r>
              <a:rPr lang="en-US" sz="3200" dirty="0" smtClean="0">
                <a:solidFill>
                  <a:srgbClr val="002060"/>
                </a:solidFill>
                <a:latin typeface="Times New Roman" pitchFamily="18" charset="0"/>
                <a:cs typeface="Times New Roman" pitchFamily="18" charset="0"/>
              </a:rPr>
              <a:t> do con </a:t>
            </a:r>
            <a:r>
              <a:rPr lang="en-US" sz="3200" dirty="0" err="1" smtClean="0">
                <a:solidFill>
                  <a:srgbClr val="002060"/>
                </a:solidFill>
                <a:latin typeface="Times New Roman" pitchFamily="18" charset="0"/>
                <a:cs typeface="Times New Roman" pitchFamily="18" charset="0"/>
              </a:rPr>
              <a:t>người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tạo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đã</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tăng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độ</a:t>
            </a:r>
            <a:r>
              <a:rPr lang="en-US" sz="3200" dirty="0" smtClean="0">
                <a:solidFill>
                  <a:srgbClr val="002060"/>
                </a:solidFill>
                <a:latin typeface="Times New Roman" pitchFamily="18" charset="0"/>
                <a:cs typeface="Times New Roman" pitchFamily="18" charset="0"/>
              </a:rPr>
              <a:t> ô </a:t>
            </a:r>
            <a:r>
              <a:rPr lang="en-US" sz="3200" dirty="0" err="1" smtClean="0">
                <a:solidFill>
                  <a:srgbClr val="002060"/>
                </a:solidFill>
                <a:latin typeface="Times New Roman" pitchFamily="18" charset="0"/>
                <a:cs typeface="Times New Roman" pitchFamily="18" charset="0"/>
              </a:rPr>
              <a:t>nhiễm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môi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trường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tăng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tỷ</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lệ</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người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mắc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bệnh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tật</a:t>
            </a:r>
            <a:r>
              <a:rPr lang="en-US" sz="3200" dirty="0" smtClean="0">
                <a:solidFill>
                  <a:srgbClr val="002060"/>
                </a:solidFill>
                <a:latin typeface="Times New Roman" pitchFamily="18" charset="0"/>
                <a:cs typeface="Times New Roman" pitchFamily="18" charset="0"/>
              </a:rPr>
              <a:t> di </a:t>
            </a:r>
            <a:r>
              <a:rPr lang="en-US" sz="3200" dirty="0" err="1" smtClean="0">
                <a:solidFill>
                  <a:srgbClr val="002060"/>
                </a:solidFill>
                <a:latin typeface="Times New Roman" pitchFamily="18" charset="0"/>
                <a:cs typeface="Times New Roman" pitchFamily="18" charset="0"/>
              </a:rPr>
              <a:t>truyền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bệnh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ung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thư</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pic>
        <p:nvPicPr>
          <p:cNvPr id="4"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32970" y="604764"/>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93970" y="813164"/>
            <a:ext cx="7467600" cy="523220"/>
          </a:xfrm>
          <a:prstGeom prst="rect">
            <a:avLst/>
          </a:prstGeom>
          <a:noFill/>
          <a:ln w="9525">
            <a:noFill/>
            <a:miter lim="800000"/>
            <a:headEnd/>
            <a:tailEnd/>
          </a:ln>
        </p:spPr>
        <p:txBody>
          <a:bodyPr wrap="square">
            <a:spAutoFit/>
          </a:bodyPr>
          <a:lstStyle/>
          <a:p>
            <a:pPr>
              <a:spcBef>
                <a:spcPct val="50000"/>
              </a:spcBef>
            </a:pPr>
            <a:r>
              <a:rPr lang="en-US" sz="2400" b="1" dirty="0" smtClean="0">
                <a:solidFill>
                  <a:srgbClr val="FF0000"/>
                </a:solidFill>
                <a:latin typeface="Times New Roman" pitchFamily="18" charset="0"/>
                <a:cs typeface="Times New Roman" pitchFamily="18" charset="0"/>
              </a:rPr>
              <a:t>III</a:t>
            </a:r>
            <a:r>
              <a:rPr lang="en-US" sz="2800" b="1"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Hậu</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quả</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di</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truyền</a:t>
            </a:r>
            <a:r>
              <a:rPr lang="en-US" sz="2800" b="1" u="sng" dirty="0" smtClean="0">
                <a:solidFill>
                  <a:srgbClr val="FF0000"/>
                </a:solidFill>
                <a:latin typeface="Times New Roman" pitchFamily="18" charset="0"/>
                <a:cs typeface="Times New Roman" pitchFamily="18" charset="0"/>
              </a:rPr>
              <a:t> do ô </a:t>
            </a:r>
            <a:r>
              <a:rPr lang="en-US" sz="2800" b="1" u="sng" dirty="0" err="1" smtClean="0">
                <a:solidFill>
                  <a:srgbClr val="FF0000"/>
                </a:solidFill>
                <a:latin typeface="Times New Roman" pitchFamily="18" charset="0"/>
                <a:cs typeface="Times New Roman" pitchFamily="18" charset="0"/>
              </a:rPr>
              <a:t>nhiễm</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môi</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6"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30</a:t>
            </a:r>
            <a:r>
              <a:rPr lang="en-US" sz="2800" b="1" dirty="0" smtClean="0">
                <a:latin typeface="Times New Roman" panose="02020603050405020304" pitchFamily="18" charset="0"/>
                <a:cs typeface="Times New Roman" panose="02020603050405020304" pitchFamily="18" charset="0"/>
              </a:rPr>
              <a:t>:                      </a:t>
            </a:r>
            <a:r>
              <a:rPr lang="en-US" sz="2800" b="1" i="0" dirty="0" smtClean="0">
                <a:latin typeface="Times New Roman" panose="02020603050405020304" pitchFamily="18" charset="0"/>
                <a:cs typeface="Times New Roman" panose="02020603050405020304" pitchFamily="18" charset="0"/>
              </a:rPr>
              <a:t>DI TRUYỀN Y HỌC TƯ VẤN</a:t>
            </a:r>
            <a:endParaRPr lang="en-US" sz="2800" b="1" i="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1680" y="3621318"/>
            <a:ext cx="8617520" cy="156966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=&gt; </a:t>
            </a:r>
            <a:r>
              <a:rPr lang="en-US" sz="3200" dirty="0" err="1" smtClean="0">
                <a:solidFill>
                  <a:srgbClr val="002060"/>
                </a:solidFill>
                <a:latin typeface="Times New Roman" panose="02020603050405020304" pitchFamily="18" charset="0"/>
                <a:cs typeface="Times New Roman" panose="02020603050405020304" pitchFamily="18" charset="0"/>
              </a:rPr>
              <a:t>Cần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đấu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tranh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chống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vũ</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hạt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nhân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vũ</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khí</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hóa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học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chống</a:t>
            </a:r>
            <a:r>
              <a:rPr lang="en-US" sz="3200" dirty="0" smtClean="0">
                <a:solidFill>
                  <a:srgbClr val="002060"/>
                </a:solidFill>
                <a:latin typeface="Times New Roman" panose="02020603050405020304" pitchFamily="18" charset="0"/>
                <a:cs typeface="Times New Roman" panose="02020603050405020304" pitchFamily="18" charset="0"/>
              </a:rPr>
              <a:t> ô </a:t>
            </a:r>
            <a:r>
              <a:rPr lang="en-US" sz="3200" dirty="0" err="1" smtClean="0">
                <a:solidFill>
                  <a:srgbClr val="002060"/>
                </a:solidFill>
                <a:latin typeface="Times New Roman" panose="02020603050405020304" pitchFamily="18" charset="0"/>
                <a:cs typeface="Times New Roman" panose="02020603050405020304" pitchFamily="18" charset="0"/>
              </a:rPr>
              <a:t>nhiễm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môi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trường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để</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bảo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vệ</a:t>
            </a:r>
            <a:r>
              <a:rPr lang="en-US" sz="3200" dirty="0" smtClean="0">
                <a:solidFill>
                  <a:srgbClr val="002060"/>
                </a:solidFill>
                <a:latin typeface="Times New Roman" panose="02020603050405020304" pitchFamily="18" charset="0"/>
                <a:cs typeface="Times New Roman" panose="02020603050405020304" pitchFamily="18" charset="0"/>
              </a:rPr>
              <a:t> con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trong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tương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lai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25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62200" y="838200"/>
            <a:ext cx="5791200" cy="3429000"/>
          </a:xfrm>
          <a:prstGeom prst="cloudCallout">
            <a:avLst>
              <a:gd name="adj1" fmla="val -69883"/>
              <a:gd name="adj2" fmla="val 3675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latin typeface="Times New Roman" pitchFamily="18" charset="0"/>
                <a:cs typeface="Times New Roman" pitchFamily="18" charset="0"/>
              </a:rPr>
              <a:t>Học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sinh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chúng</a:t>
            </a:r>
            <a:r>
              <a:rPr lang="en-US" sz="3200" dirty="0" smtClean="0">
                <a:solidFill>
                  <a:srgbClr val="002060"/>
                </a:solidFill>
                <a:latin typeface="Times New Roman" pitchFamily="18" charset="0"/>
                <a:cs typeface="Times New Roman" pitchFamily="18" charset="0"/>
              </a:rPr>
              <a:t> ta </a:t>
            </a:r>
            <a:r>
              <a:rPr lang="en-US" sz="3200" dirty="0" err="1" smtClean="0">
                <a:solidFill>
                  <a:srgbClr val="002060"/>
                </a:solidFill>
                <a:latin typeface="Times New Roman" pitchFamily="18" charset="0"/>
                <a:cs typeface="Times New Roman" pitchFamily="18" charset="0"/>
              </a:rPr>
              <a:t>cần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để</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góp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phần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bảo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vệ</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cải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tạo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môi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trường</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2" name="Picture 15" descr="HocsinhtrongRNM"/>
          <p:cNvPicPr>
            <a:picLocks noChangeAspect="1" noChangeArrowheads="1"/>
          </p:cNvPicPr>
          <p:nvPr/>
        </p:nvPicPr>
        <p:blipFill>
          <a:blip r:embed="rId2"/>
          <a:srcRect/>
          <a:stretch>
            <a:fillRect/>
          </a:stretch>
        </p:blipFill>
        <p:spPr bwMode="auto">
          <a:xfrm>
            <a:off x="0" y="762000"/>
            <a:ext cx="3810000" cy="2514600"/>
          </a:xfrm>
          <a:prstGeom prst="rect">
            <a:avLst/>
          </a:prstGeom>
          <a:noFill/>
          <a:ln w="9525">
            <a:noFill/>
            <a:miter lim="800000"/>
            <a:headEnd/>
            <a:tailEnd/>
          </a:ln>
        </p:spPr>
      </p:pic>
      <p:pic>
        <p:nvPicPr>
          <p:cNvPr id="227344" name="Picture 16" descr="Hocsinhtrongrungdaunam"/>
          <p:cNvPicPr>
            <a:picLocks noChangeAspect="1" noChangeArrowheads="1"/>
          </p:cNvPicPr>
          <p:nvPr/>
        </p:nvPicPr>
        <p:blipFill>
          <a:blip r:embed="rId3"/>
          <a:srcRect/>
          <a:stretch>
            <a:fillRect/>
          </a:stretch>
        </p:blipFill>
        <p:spPr bwMode="auto">
          <a:xfrm>
            <a:off x="3810000" y="762000"/>
            <a:ext cx="5029200" cy="2286000"/>
          </a:xfrm>
          <a:prstGeom prst="rect">
            <a:avLst/>
          </a:prstGeom>
          <a:noFill/>
          <a:ln w="9525">
            <a:noFill/>
            <a:miter lim="800000"/>
            <a:headEnd/>
            <a:tailEnd/>
          </a:ln>
        </p:spPr>
      </p:pic>
      <p:pic>
        <p:nvPicPr>
          <p:cNvPr id="227345" name="Picture 5" descr="images256303_P1070071"/>
          <p:cNvPicPr>
            <a:picLocks noChangeAspect="1" noChangeArrowheads="1"/>
          </p:cNvPicPr>
          <p:nvPr/>
        </p:nvPicPr>
        <p:blipFill>
          <a:blip r:embed="rId4"/>
          <a:srcRect/>
          <a:stretch>
            <a:fillRect/>
          </a:stretch>
        </p:blipFill>
        <p:spPr bwMode="auto">
          <a:xfrm>
            <a:off x="0" y="3276600"/>
            <a:ext cx="3810000" cy="3048000"/>
          </a:xfrm>
          <a:prstGeom prst="rect">
            <a:avLst/>
          </a:prstGeom>
          <a:noFill/>
          <a:ln w="9525">
            <a:noFill/>
            <a:miter lim="800000"/>
            <a:headEnd/>
            <a:tailEnd/>
          </a:ln>
        </p:spPr>
      </p:pic>
      <p:pic>
        <p:nvPicPr>
          <p:cNvPr id="227346" name="Picture 3" descr="tuyen truyen"/>
          <p:cNvPicPr>
            <a:picLocks noChangeAspect="1" noChangeArrowheads="1"/>
          </p:cNvPicPr>
          <p:nvPr/>
        </p:nvPicPr>
        <p:blipFill>
          <a:blip r:embed="rId5"/>
          <a:srcRect/>
          <a:stretch>
            <a:fillRect/>
          </a:stretch>
        </p:blipFill>
        <p:spPr bwMode="auto">
          <a:xfrm>
            <a:off x="3810000" y="3048000"/>
            <a:ext cx="5029200" cy="3276600"/>
          </a:xfrm>
          <a:prstGeom prst="rect">
            <a:avLst/>
          </a:prstGeom>
          <a:noFill/>
          <a:ln w="9525">
            <a:noFill/>
            <a:miter lim="800000"/>
            <a:headEnd/>
            <a:tailEnd/>
          </a:ln>
        </p:spPr>
      </p:pic>
      <p:sp>
        <p:nvSpPr>
          <p:cNvPr id="35846" name="Rectangle 19"/>
          <p:cNvSpPr>
            <a:spLocks noChangeArrowheads="1"/>
          </p:cNvSpPr>
          <p:nvPr/>
        </p:nvSpPr>
        <p:spPr bwMode="auto">
          <a:xfrm>
            <a:off x="76200" y="92075"/>
            <a:ext cx="5562600" cy="457200"/>
          </a:xfrm>
          <a:prstGeom prst="rect">
            <a:avLst/>
          </a:prstGeom>
          <a:noFill/>
          <a:ln w="9525">
            <a:noFill/>
            <a:miter lim="800000"/>
            <a:headEnd/>
            <a:tailEnd/>
          </a:ln>
          <a:effectLst/>
        </p:spPr>
        <p:txBody>
          <a:bodyPr anchor="ctr">
            <a:spAutoFit/>
          </a:bodyPr>
          <a:lstStyle/>
          <a:p>
            <a:pPr eaLnBrk="1" hangingPunct="1"/>
            <a:r>
              <a:rPr lang="vi-VN" dirty="0">
                <a:latin typeface="Arial" charset="0"/>
              </a:rPr>
              <a:t> </a:t>
            </a:r>
            <a:r>
              <a:rPr lang="en-US" sz="2400" dirty="0" err="1" smtClean="0">
                <a:latin typeface="Times New Roman" pitchFamily="18" charset="0"/>
              </a:rPr>
              <a:t>Biện</a:t>
            </a:r>
            <a:r>
              <a:rPr lang="en-US" sz="2400" dirty="0" smtClean="0">
                <a:latin typeface="Times New Roman" pitchFamily="18" charset="0"/>
              </a:rPr>
              <a:t> </a:t>
            </a:r>
            <a:r>
              <a:rPr lang="en-US" sz="2400" dirty="0" err="1">
                <a:latin typeface="Times New Roman" pitchFamily="18" charset="0"/>
              </a:rPr>
              <a:t>pháp</a:t>
            </a:r>
            <a:r>
              <a:rPr lang="en-US" sz="2400" dirty="0">
                <a:latin typeface="Times New Roman" pitchFamily="18" charset="0"/>
              </a:rPr>
              <a:t> </a:t>
            </a:r>
            <a:r>
              <a:rPr lang="en-US" sz="2400" dirty="0" err="1">
                <a:latin typeface="Times New Roman" pitchFamily="18" charset="0"/>
              </a:rPr>
              <a:t>bảo</a:t>
            </a:r>
            <a:r>
              <a:rPr lang="en-US" sz="2400" dirty="0">
                <a:latin typeface="Times New Roman" pitchFamily="18" charset="0"/>
              </a:rPr>
              <a:t> </a:t>
            </a:r>
            <a:r>
              <a:rPr lang="en-US" sz="2400" dirty="0" err="1">
                <a:latin typeface="Times New Roman" pitchFamily="18" charset="0"/>
              </a:rPr>
              <a:t>vệ</a:t>
            </a:r>
            <a:r>
              <a:rPr lang="en-US" sz="2400" dirty="0">
                <a:latin typeface="Times New Roman" pitchFamily="18" charset="0"/>
              </a:rPr>
              <a:t> </a:t>
            </a:r>
            <a:r>
              <a:rPr lang="en-US" sz="2400" dirty="0" err="1">
                <a:latin typeface="Times New Roman" pitchFamily="18" charset="0"/>
              </a:rPr>
              <a:t>môi</a:t>
            </a:r>
            <a:r>
              <a:rPr lang="en-US" sz="2400" dirty="0">
                <a:latin typeface="Times New Roman" pitchFamily="18" charset="0"/>
              </a:rPr>
              <a:t> </a:t>
            </a:r>
            <a:r>
              <a:rPr lang="en-US" sz="2400" dirty="0" err="1">
                <a:latin typeface="Times New Roman" pitchFamily="18" charset="0"/>
              </a:rPr>
              <a:t>trường</a:t>
            </a:r>
            <a:endParaRPr lang="en-US" sz="2400" dirty="0">
              <a:latin typeface="Times New Roman" pitchFamily="18" charset="0"/>
            </a:endParaRPr>
          </a:p>
        </p:txBody>
      </p:sp>
      <p:sp>
        <p:nvSpPr>
          <p:cNvPr id="227348" name="Rectangle 20"/>
          <p:cNvSpPr>
            <a:spLocks noChangeArrowheads="1"/>
          </p:cNvSpPr>
          <p:nvPr/>
        </p:nvSpPr>
        <p:spPr bwMode="auto">
          <a:xfrm>
            <a:off x="3962400" y="6324600"/>
            <a:ext cx="3621088" cy="396875"/>
          </a:xfrm>
          <a:prstGeom prst="rect">
            <a:avLst/>
          </a:prstGeom>
          <a:noFill/>
          <a:ln w="9525">
            <a:noFill/>
            <a:miter lim="800000"/>
            <a:headEnd/>
            <a:tailEnd/>
          </a:ln>
          <a:effectLst/>
        </p:spPr>
        <p:txBody>
          <a:bodyPr wrap="none" anchor="ctr">
            <a:spAutoFit/>
          </a:bodyPr>
          <a:lstStyle/>
          <a:p>
            <a:pPr eaLnBrk="1" hangingPunct="1"/>
            <a:r>
              <a:rPr lang="en-US" i="1">
                <a:latin typeface="Times New Roman" pitchFamily="18" charset="0"/>
              </a:rPr>
              <a:t>(Tuyên truyền bảo vệ môi trường)</a:t>
            </a:r>
          </a:p>
        </p:txBody>
      </p:sp>
      <p:sp>
        <p:nvSpPr>
          <p:cNvPr id="227349" name="Rectangle 21"/>
          <p:cNvSpPr>
            <a:spLocks noChangeArrowheads="1"/>
          </p:cNvSpPr>
          <p:nvPr/>
        </p:nvSpPr>
        <p:spPr bwMode="auto">
          <a:xfrm>
            <a:off x="0" y="6461125"/>
            <a:ext cx="2171700" cy="396875"/>
          </a:xfrm>
          <a:prstGeom prst="rect">
            <a:avLst/>
          </a:prstGeom>
          <a:noFill/>
          <a:ln w="9525">
            <a:noFill/>
            <a:miter lim="800000"/>
            <a:headEnd/>
            <a:tailEnd/>
          </a:ln>
          <a:effectLst/>
        </p:spPr>
        <p:txBody>
          <a:bodyPr wrap="none" anchor="ctr">
            <a:spAutoFit/>
          </a:bodyPr>
          <a:lstStyle/>
          <a:p>
            <a:pPr eaLnBrk="1" hangingPunct="1"/>
            <a:r>
              <a:rPr lang="en-US" i="1">
                <a:latin typeface="Times New Roman" pitchFamily="18" charset="0"/>
              </a:rPr>
              <a:t>(Thu gom rác thải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42"/>
                                        </p:tgtEl>
                                        <p:attrNameLst>
                                          <p:attrName>style.visibility</p:attrName>
                                        </p:attrNameLst>
                                      </p:cBhvr>
                                      <p:to>
                                        <p:strVal val="visible"/>
                                      </p:to>
                                    </p:set>
                                    <p:animEffect transition="in" filter="blinds(horizontal)">
                                      <p:cBhvr>
                                        <p:cTn id="7" dur="500"/>
                                        <p:tgtEl>
                                          <p:spTgt spid="227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7344"/>
                                        </p:tgtEl>
                                        <p:attrNameLst>
                                          <p:attrName>style.visibility</p:attrName>
                                        </p:attrNameLst>
                                      </p:cBhvr>
                                      <p:to>
                                        <p:strVal val="visible"/>
                                      </p:to>
                                    </p:set>
                                    <p:animEffect transition="in" filter="blinds(horizontal)">
                                      <p:cBhvr>
                                        <p:cTn id="12" dur="500"/>
                                        <p:tgtEl>
                                          <p:spTgt spid="227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7345"/>
                                        </p:tgtEl>
                                        <p:attrNameLst>
                                          <p:attrName>style.visibility</p:attrName>
                                        </p:attrNameLst>
                                      </p:cBhvr>
                                      <p:to>
                                        <p:strVal val="visible"/>
                                      </p:to>
                                    </p:set>
                                    <p:animEffect transition="in" filter="blinds(horizontal)">
                                      <p:cBhvr>
                                        <p:cTn id="17" dur="500"/>
                                        <p:tgtEl>
                                          <p:spTgt spid="227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7349"/>
                                        </p:tgtEl>
                                        <p:attrNameLst>
                                          <p:attrName>style.visibility</p:attrName>
                                        </p:attrNameLst>
                                      </p:cBhvr>
                                      <p:to>
                                        <p:strVal val="visible"/>
                                      </p:to>
                                    </p:set>
                                    <p:animEffect transition="in" filter="blinds(horizontal)">
                                      <p:cBhvr>
                                        <p:cTn id="22" dur="500"/>
                                        <p:tgtEl>
                                          <p:spTgt spid="227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7346"/>
                                        </p:tgtEl>
                                        <p:attrNameLst>
                                          <p:attrName>style.visibility</p:attrName>
                                        </p:attrNameLst>
                                      </p:cBhvr>
                                      <p:to>
                                        <p:strVal val="visible"/>
                                      </p:to>
                                    </p:set>
                                    <p:animEffect transition="in" filter="blinds(horizontal)">
                                      <p:cBhvr>
                                        <p:cTn id="27" dur="500"/>
                                        <p:tgtEl>
                                          <p:spTgt spid="2273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7348"/>
                                        </p:tgtEl>
                                        <p:attrNameLst>
                                          <p:attrName>style.visibility</p:attrName>
                                        </p:attrNameLst>
                                      </p:cBhvr>
                                      <p:to>
                                        <p:strVal val="visible"/>
                                      </p:to>
                                    </p:set>
                                    <p:animEffect transition="in" filter="blinds(horizontal)">
                                      <p:cBhvr>
                                        <p:cTn id="32" dur="500"/>
                                        <p:tgtEl>
                                          <p:spTgt spid="22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8" grpId="0"/>
      <p:bldP spid="2273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hgr.PNG"/>
          <p:cNvPicPr>
            <a:picLocks noChangeAspect="1"/>
          </p:cNvPicPr>
          <p:nvPr/>
        </p:nvPicPr>
        <p:blipFill>
          <a:blip r:embed="rId2" cstate="print"/>
          <a:stretch>
            <a:fillRect/>
          </a:stretch>
        </p:blipFill>
        <p:spPr>
          <a:xfrm>
            <a:off x="228600" y="1295400"/>
            <a:ext cx="8915400" cy="5181600"/>
          </a:xfrm>
          <a:prstGeom prst="rect">
            <a:avLst/>
          </a:prstGeom>
        </p:spPr>
      </p:pic>
      <p:sp>
        <p:nvSpPr>
          <p:cNvPr id="8" name="Oval 7"/>
          <p:cNvSpPr/>
          <p:nvPr/>
        </p:nvSpPr>
        <p:spPr>
          <a:xfrm>
            <a:off x="152400" y="28194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txBox="1">
            <a:spLocks noChangeArrowheads="1"/>
          </p:cNvSpPr>
          <p:nvPr/>
        </p:nvSpPr>
        <p:spPr bwMode="auto">
          <a:xfrm>
            <a:off x="1371600" y="228600"/>
            <a:ext cx="4495800" cy="762000"/>
          </a:xfrm>
          <a:prstGeom prst="rect">
            <a:avLst/>
          </a:prstGeom>
          <a:noFill/>
          <a:ln w="9525">
            <a:noFill/>
            <a:miter lim="800000"/>
            <a:headEnd/>
            <a:tailEnd/>
          </a:ln>
        </p:spPr>
        <p:txBody>
          <a:bodyPr/>
          <a:lstStyle/>
          <a:p>
            <a:pPr marL="342900" indent="-342900" algn="ctr">
              <a:spcBef>
                <a:spcPct val="50000"/>
              </a:spcBef>
            </a:pPr>
            <a:r>
              <a:rPr lang="en-US" altLang="zh-CN" sz="3600" b="1" dirty="0" smtClean="0">
                <a:solidFill>
                  <a:srgbClr val="222268"/>
                </a:solidFill>
                <a:latin typeface="Times New Roman" pitchFamily="18" charset="0"/>
                <a:ea typeface="SimSun" pitchFamily="2" charset="-122"/>
                <a:cs typeface="Times New Roman" pitchFamily="18" charset="0"/>
              </a:rPr>
              <a:t>		</a:t>
            </a:r>
            <a:r>
              <a:rPr lang="en-US" sz="3600" b="1" dirty="0" err="1" smtClean="0">
                <a:solidFill>
                  <a:schemeClr val="tx2"/>
                </a:solidFill>
                <a:latin typeface="Times New Roman" pitchFamily="18" charset="0"/>
                <a:cs typeface="Times New Roman" pitchFamily="18" charset="0"/>
              </a:rPr>
              <a:t>Bài</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tập</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củng</a:t>
            </a:r>
            <a:r>
              <a:rPr lang="en-US" sz="3600" b="1" dirty="0" smtClean="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cố</a:t>
            </a:r>
            <a:endParaRPr lang="en-US" altLang="zh-CN" sz="3600" b="1" dirty="0">
              <a:solidFill>
                <a:srgbClr val="222268"/>
              </a:solidFill>
              <a:latin typeface="Times New Roman" pitchFamily="18" charset="0"/>
              <a:ea typeface="SimSun" pitchFamily="2" charset="-122"/>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ụu.PNG"/>
          <p:cNvPicPr>
            <a:picLocks noChangeAspect="1"/>
          </p:cNvPicPr>
          <p:nvPr/>
        </p:nvPicPr>
        <p:blipFill>
          <a:blip r:embed="rId2" cstate="print"/>
          <a:stretch>
            <a:fillRect/>
          </a:stretch>
        </p:blipFill>
        <p:spPr>
          <a:xfrm>
            <a:off x="304800" y="1219200"/>
            <a:ext cx="8610600" cy="5257800"/>
          </a:xfrm>
          <a:prstGeom prst="rect">
            <a:avLst/>
          </a:prstGeom>
        </p:spPr>
      </p:pic>
      <p:sp>
        <p:nvSpPr>
          <p:cNvPr id="4" name="Oval 3"/>
          <p:cNvSpPr/>
          <p:nvPr/>
        </p:nvSpPr>
        <p:spPr>
          <a:xfrm>
            <a:off x="228600" y="5410200"/>
            <a:ext cx="381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152400" y="228600"/>
            <a:ext cx="8534400" cy="954107"/>
          </a:xfrm>
          <a:prstGeom prst="rect">
            <a:avLst/>
          </a:prstGeom>
          <a:noFill/>
          <a:ln w="9525">
            <a:noFill/>
            <a:miter lim="800000"/>
            <a:headEnd/>
            <a:tailEnd/>
          </a:ln>
          <a:effectLst/>
        </p:spPr>
        <p:txBody>
          <a:bodyPr wrap="square">
            <a:spAutoFit/>
          </a:bodyPr>
          <a:lstStyle/>
          <a:p>
            <a:pPr eaLnBrk="0" hangingPunct="0">
              <a:spcBef>
                <a:spcPct val="50000"/>
              </a:spcBef>
            </a:pPr>
            <a:r>
              <a:rPr lang="en-US" sz="2800" b="1" i="1" u="sng" dirty="0" err="1">
                <a:solidFill>
                  <a:srgbClr val="FF0000"/>
                </a:solidFill>
                <a:effectLst>
                  <a:outerShdw blurRad="38100" dist="38100" dir="2700000" algn="tl">
                    <a:srgbClr val="C0C0C0"/>
                  </a:outerShdw>
                </a:effectLst>
                <a:latin typeface="Times New Roman" pitchFamily="18" charset="0"/>
              </a:rPr>
              <a:t>Câu</a:t>
            </a:r>
            <a:r>
              <a:rPr lang="en-US" sz="2800" b="1" i="1" u="sng" dirty="0">
                <a:solidFill>
                  <a:srgbClr val="FF0000"/>
                </a:solidFill>
                <a:effectLst>
                  <a:outerShdw blurRad="38100" dist="38100" dir="2700000" algn="tl">
                    <a:srgbClr val="C0C0C0"/>
                  </a:outerShdw>
                </a:effectLst>
                <a:latin typeface="Times New Roman" pitchFamily="18" charset="0"/>
              </a:rPr>
              <a:t> </a:t>
            </a:r>
            <a:r>
              <a:rPr lang="en-US" sz="2800" b="1" i="1" u="sng" dirty="0" smtClean="0">
                <a:solidFill>
                  <a:srgbClr val="FF0000"/>
                </a:solidFill>
                <a:effectLst>
                  <a:outerShdw blurRad="38100" dist="38100" dir="2700000" algn="tl">
                    <a:srgbClr val="C0C0C0"/>
                  </a:outerShdw>
                </a:effectLst>
                <a:latin typeface="Times New Roman" pitchFamily="18" charset="0"/>
              </a:rPr>
              <a:t>3</a:t>
            </a:r>
            <a:r>
              <a:rPr lang="en-US" sz="2800" b="1" dirty="0" smtClean="0">
                <a:solidFill>
                  <a:srgbClr val="FF0000"/>
                </a:solidFill>
                <a:effectLst>
                  <a:outerShdw blurRad="38100" dist="38100" dir="2700000" algn="tl">
                    <a:srgbClr val="C0C0C0"/>
                  </a:outerShdw>
                </a:effectLst>
                <a:latin typeface="Times New Roman" pitchFamily="18" charset="0"/>
              </a:rPr>
              <a:t> </a:t>
            </a:r>
            <a:r>
              <a:rPr lang="en-US" sz="2800" b="1" dirty="0">
                <a:solidFill>
                  <a:srgbClr val="FF0000"/>
                </a:solidFill>
                <a:effectLst>
                  <a:outerShdw blurRad="38100" dist="38100" dir="2700000" algn="tl">
                    <a:srgbClr val="C0C0C0"/>
                  </a:outerShdw>
                </a:effectLst>
                <a:latin typeface="Times New Roman" pitchFamily="18" charset="0"/>
              </a:rPr>
              <a:t>: Ô </a:t>
            </a:r>
            <a:r>
              <a:rPr lang="en-US" sz="2800" b="1" dirty="0" err="1">
                <a:solidFill>
                  <a:srgbClr val="FF0000"/>
                </a:solidFill>
                <a:effectLst>
                  <a:outerShdw blurRad="38100" dist="38100" dir="2700000" algn="tl">
                    <a:srgbClr val="C0C0C0"/>
                  </a:outerShdw>
                </a:effectLst>
                <a:latin typeface="Times New Roman" pitchFamily="18" charset="0"/>
              </a:rPr>
              <a:t>nhiễm</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môi</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trường</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dẫn</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đến</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hậu</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quả</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nào</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sau</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đây</a:t>
            </a:r>
            <a:r>
              <a:rPr lang="en-US" sz="2800" b="1" dirty="0">
                <a:solidFill>
                  <a:srgbClr val="FF0000"/>
                </a:solidFill>
                <a:effectLst>
                  <a:outerShdw blurRad="38100" dist="38100" dir="2700000" algn="tl">
                    <a:srgbClr val="C0C0C0"/>
                  </a:outerShdw>
                </a:effectLst>
                <a:latin typeface="Times New Roman" pitchFamily="18" charset="0"/>
              </a:rPr>
              <a:t>:</a:t>
            </a:r>
          </a:p>
        </p:txBody>
      </p:sp>
      <p:sp>
        <p:nvSpPr>
          <p:cNvPr id="114695" name="Text Box 7"/>
          <p:cNvSpPr txBox="1">
            <a:spLocks noChangeArrowheads="1"/>
          </p:cNvSpPr>
          <p:nvPr/>
        </p:nvSpPr>
        <p:spPr bwMode="auto">
          <a:xfrm>
            <a:off x="700088" y="1809750"/>
            <a:ext cx="7010400" cy="466725"/>
          </a:xfrm>
          <a:prstGeom prst="rect">
            <a:avLst/>
          </a:prstGeom>
          <a:solidFill>
            <a:schemeClr val="bg1">
              <a:lumMod val="95000"/>
            </a:schemeClr>
          </a:solidFill>
          <a:ln w="9525">
            <a:solidFill>
              <a:srgbClr val="00FF00"/>
            </a:solidFill>
            <a:miter lim="800000"/>
            <a:headEnd/>
            <a:tailEnd/>
          </a:ln>
          <a:effectLst/>
        </p:spPr>
        <p:txBody>
          <a:bodyPr>
            <a:spAutoFit/>
          </a:bodyPr>
          <a:lstStyle/>
          <a:p>
            <a:pPr eaLnBrk="0" hangingPunct="0">
              <a:spcBef>
                <a:spcPct val="50000"/>
              </a:spcBef>
            </a:pPr>
            <a:r>
              <a:rPr lang="en-US" sz="2400" b="1" i="1">
                <a:latin typeface="Times New Roman" pitchFamily="18" charset="0"/>
              </a:rPr>
              <a:t>a. Sự tổn thất nguồn tài nguyên dự trữ.</a:t>
            </a:r>
          </a:p>
        </p:txBody>
      </p:sp>
      <p:sp>
        <p:nvSpPr>
          <p:cNvPr id="114697" name="Text Box 9"/>
          <p:cNvSpPr txBox="1">
            <a:spLocks noChangeArrowheads="1"/>
          </p:cNvSpPr>
          <p:nvPr/>
        </p:nvSpPr>
        <p:spPr bwMode="auto">
          <a:xfrm>
            <a:off x="700088" y="2312988"/>
            <a:ext cx="7010400"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dirty="0">
                <a:latin typeface="Times New Roman" pitchFamily="18" charset="0"/>
              </a:rPr>
              <a:t>b. </a:t>
            </a:r>
            <a:r>
              <a:rPr lang="en-US" sz="2400" b="1" i="1" dirty="0" err="1">
                <a:latin typeface="Times New Roman" pitchFamily="18" charset="0"/>
              </a:rPr>
              <a:t>Sự</a:t>
            </a:r>
            <a:r>
              <a:rPr lang="en-US" sz="2400" b="1" i="1" dirty="0">
                <a:latin typeface="Times New Roman" pitchFamily="18" charset="0"/>
              </a:rPr>
              <a:t> </a:t>
            </a:r>
            <a:r>
              <a:rPr lang="en-US" sz="2400" b="1" i="1" dirty="0" err="1">
                <a:latin typeface="Times New Roman" pitchFamily="18" charset="0"/>
              </a:rPr>
              <a:t>suy</a:t>
            </a:r>
            <a:r>
              <a:rPr lang="en-US" sz="2400" b="1" i="1" dirty="0">
                <a:latin typeface="Times New Roman" pitchFamily="18" charset="0"/>
              </a:rPr>
              <a:t> </a:t>
            </a:r>
            <a:r>
              <a:rPr lang="en-US" sz="2400" b="1" i="1" dirty="0" err="1">
                <a:latin typeface="Times New Roman" pitchFamily="18" charset="0"/>
              </a:rPr>
              <a:t>giảm</a:t>
            </a:r>
            <a:r>
              <a:rPr lang="en-US" sz="2400" b="1" i="1" dirty="0">
                <a:latin typeface="Times New Roman" pitchFamily="18" charset="0"/>
              </a:rPr>
              <a:t> </a:t>
            </a:r>
            <a:r>
              <a:rPr lang="en-US" sz="2400" b="1" i="1" dirty="0" err="1">
                <a:latin typeface="Times New Roman" pitchFamily="18" charset="0"/>
              </a:rPr>
              <a:t>sức</a:t>
            </a:r>
            <a:r>
              <a:rPr lang="en-US" sz="2400" b="1" i="1" dirty="0">
                <a:latin typeface="Times New Roman" pitchFamily="18" charset="0"/>
              </a:rPr>
              <a:t> </a:t>
            </a:r>
            <a:r>
              <a:rPr lang="en-US" sz="2400" b="1" i="1" dirty="0" err="1">
                <a:latin typeface="Times New Roman" pitchFamily="18" charset="0"/>
              </a:rPr>
              <a:t>khoẻ</a:t>
            </a:r>
            <a:r>
              <a:rPr lang="en-US" sz="2400" b="1" i="1" dirty="0">
                <a:latin typeface="Times New Roman" pitchFamily="18" charset="0"/>
              </a:rPr>
              <a:t> </a:t>
            </a:r>
            <a:r>
              <a:rPr lang="en-US" sz="2400" b="1" i="1" dirty="0" err="1">
                <a:latin typeface="Times New Roman" pitchFamily="18" charset="0"/>
              </a:rPr>
              <a:t>và</a:t>
            </a:r>
            <a:r>
              <a:rPr lang="en-US" sz="2400" b="1" i="1" dirty="0">
                <a:latin typeface="Times New Roman" pitchFamily="18" charset="0"/>
              </a:rPr>
              <a:t> </a:t>
            </a:r>
            <a:r>
              <a:rPr lang="en-US" sz="2400" b="1" i="1" dirty="0" err="1">
                <a:latin typeface="Times New Roman" pitchFamily="18" charset="0"/>
              </a:rPr>
              <a:t>mức</a:t>
            </a:r>
            <a:r>
              <a:rPr lang="en-US" sz="2400" b="1" i="1" dirty="0">
                <a:latin typeface="Times New Roman" pitchFamily="18" charset="0"/>
              </a:rPr>
              <a:t> </a:t>
            </a:r>
            <a:r>
              <a:rPr lang="en-US" sz="2400" b="1" i="1" dirty="0" err="1">
                <a:latin typeface="VNI-Times" pitchFamily="2" charset="0"/>
              </a:rPr>
              <a:t>soáng</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con </a:t>
            </a:r>
            <a:r>
              <a:rPr lang="en-US" sz="2400" b="1" i="1" dirty="0" err="1">
                <a:latin typeface="Times New Roman" pitchFamily="18" charset="0"/>
              </a:rPr>
              <a:t>người</a:t>
            </a:r>
            <a:endParaRPr lang="en-US" sz="2400" b="1" i="1" dirty="0">
              <a:latin typeface="Times New Roman" pitchFamily="18" charset="0"/>
            </a:endParaRPr>
          </a:p>
        </p:txBody>
      </p:sp>
      <p:sp>
        <p:nvSpPr>
          <p:cNvPr id="114698" name="Text Box 10"/>
          <p:cNvSpPr txBox="1">
            <a:spLocks noChangeArrowheads="1"/>
          </p:cNvSpPr>
          <p:nvPr/>
        </p:nvSpPr>
        <p:spPr bwMode="auto">
          <a:xfrm>
            <a:off x="685800" y="2824163"/>
            <a:ext cx="7024688"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a:latin typeface="Times New Roman" pitchFamily="18" charset="0"/>
              </a:rPr>
              <a:t>c. Ảnh hưởng xấu đến quá trình sản xuất.</a:t>
            </a:r>
          </a:p>
        </p:txBody>
      </p:sp>
      <p:sp>
        <p:nvSpPr>
          <p:cNvPr id="114699" name="Text Box 11"/>
          <p:cNvSpPr txBox="1">
            <a:spLocks noChangeArrowheads="1"/>
          </p:cNvSpPr>
          <p:nvPr/>
        </p:nvSpPr>
        <p:spPr bwMode="auto">
          <a:xfrm>
            <a:off x="692150" y="3340100"/>
            <a:ext cx="7018338" cy="466725"/>
          </a:xfrm>
          <a:prstGeom prst="rect">
            <a:avLst/>
          </a:prstGeom>
          <a:solidFill>
            <a:srgbClr val="FFFF66"/>
          </a:solidFill>
          <a:ln w="9525">
            <a:solidFill>
              <a:srgbClr val="00FF00"/>
            </a:solidFill>
            <a:miter lim="800000"/>
            <a:headEnd/>
            <a:tailEnd/>
          </a:ln>
          <a:effectLst/>
        </p:spPr>
        <p:txBody>
          <a:bodyPr>
            <a:spAutoFit/>
          </a:bodyPr>
          <a:lstStyle/>
          <a:p>
            <a:pPr eaLnBrk="0" hangingPunct="0">
              <a:spcBef>
                <a:spcPct val="50000"/>
              </a:spcBef>
            </a:pPr>
            <a:r>
              <a:rPr lang="en-US" sz="2400" b="1" i="1">
                <a:solidFill>
                  <a:srgbClr val="FF0000"/>
                </a:solidFill>
                <a:latin typeface="Times New Roman" pitchFamily="18" charset="0"/>
              </a:rPr>
              <a:t>d. Cả a; b; c đều đúng</a:t>
            </a:r>
          </a:p>
        </p:txBody>
      </p:sp>
      <p:sp>
        <p:nvSpPr>
          <p:cNvPr id="114700" name="Text Box 12"/>
          <p:cNvSpPr txBox="1">
            <a:spLocks noChangeArrowheads="1"/>
          </p:cNvSpPr>
          <p:nvPr/>
        </p:nvSpPr>
        <p:spPr bwMode="auto">
          <a:xfrm>
            <a:off x="700088" y="3343275"/>
            <a:ext cx="7018337"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dirty="0">
                <a:latin typeface="Times New Roman" pitchFamily="18" charset="0"/>
              </a:rPr>
              <a:t>d. </a:t>
            </a:r>
            <a:r>
              <a:rPr lang="en-US" sz="2400" b="1" i="1" dirty="0" err="1">
                <a:latin typeface="Times New Roman" pitchFamily="18" charset="0"/>
              </a:rPr>
              <a:t>Cả</a:t>
            </a:r>
            <a:r>
              <a:rPr lang="en-US" sz="2400" b="1" i="1" dirty="0">
                <a:latin typeface="Times New Roman" pitchFamily="18" charset="0"/>
              </a:rPr>
              <a:t> a; b; c </a:t>
            </a:r>
            <a:r>
              <a:rPr lang="en-US" sz="2400" b="1" i="1" dirty="0" err="1">
                <a:latin typeface="Times New Roman" pitchFamily="18" charset="0"/>
              </a:rPr>
              <a:t>đều</a:t>
            </a:r>
            <a:r>
              <a:rPr lang="en-US" sz="2400" b="1" i="1" dirty="0">
                <a:latin typeface="Times New Roman" pitchFamily="18" charset="0"/>
              </a:rPr>
              <a:t> </a:t>
            </a:r>
            <a:r>
              <a:rPr lang="en-US" sz="2400" b="1" i="1" dirty="0" err="1">
                <a:latin typeface="Times New Roman" pitchFamily="18" charset="0"/>
              </a:rPr>
              <a:t>đúng</a:t>
            </a:r>
            <a:endParaRPr lang="en-US" sz="2400" b="1" i="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14700"/>
                                        </p:tgtEl>
                                        <p:attrNameLst>
                                          <p:attrName>style.color</p:attrName>
                                        </p:attrNameLst>
                                      </p:cBhvr>
                                      <p:by>
                                        <p:hsl h="0" s="-12549" l="-25098"/>
                                      </p:by>
                                    </p:animClr>
                                    <p:animClr clrSpc="hsl" dir="cw">
                                      <p:cBhvr>
                                        <p:cTn id="7" dur="500" fill="hold"/>
                                        <p:tgtEl>
                                          <p:spTgt spid="114700"/>
                                        </p:tgtEl>
                                        <p:attrNameLst>
                                          <p:attrName>fillcolor</p:attrName>
                                        </p:attrNameLst>
                                      </p:cBhvr>
                                      <p:by>
                                        <p:hsl h="0" s="-12549" l="-25098"/>
                                      </p:by>
                                    </p:animClr>
                                    <p:animClr clrSpc="hsl" dir="cw">
                                      <p:cBhvr>
                                        <p:cTn id="8" dur="500" fill="hold"/>
                                        <p:tgtEl>
                                          <p:spTgt spid="114700"/>
                                        </p:tgtEl>
                                        <p:attrNameLst>
                                          <p:attrName>stroke.color</p:attrName>
                                        </p:attrNameLst>
                                      </p:cBhvr>
                                      <p:by>
                                        <p:hsl h="0" s="-12549" l="-25098"/>
                                      </p:by>
                                    </p:animClr>
                                    <p:set>
                                      <p:cBhvr>
                                        <p:cTn id="9" dur="500" fill="hold"/>
                                        <p:tgtEl>
                                          <p:spTgt spid="114700"/>
                                        </p:tgtEl>
                                        <p:attrNameLst>
                                          <p:attrName>fill.type</p:attrName>
                                        </p:attrNameLst>
                                      </p:cBhvr>
                                      <p:to>
                                        <p:strVal val="solid"/>
                                      </p:to>
                                    </p:set>
                                  </p:childTnLst>
                                  <p:subTnLst>
                                    <p:animClr clrSpc="rgb" dir="cw">
                                      <p:cBhvr override="childStyle">
                                        <p:cTn dur="1" fill="hold" display="0" masterRel="nextClick" afterEffect="1"/>
                                        <p:tgtEl>
                                          <p:spTgt spid="114700"/>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685800"/>
            <a:ext cx="8305800" cy="3600986"/>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err="1">
                <a:solidFill>
                  <a:srgbClr val="0000CC"/>
                </a:solidFill>
                <a:latin typeface="Times New Roman" pitchFamily="18" charset="0"/>
              </a:rPr>
              <a:t>V</a:t>
            </a:r>
            <a:r>
              <a:rPr lang="en-US" sz="3200" b="1" dirty="0" err="1" smtClean="0">
                <a:solidFill>
                  <a:srgbClr val="0000CC"/>
                </a:solidFill>
                <a:latin typeface="Times New Roman" pitchFamily="18" charset="0"/>
              </a:rPr>
              <a:t>ề</a:t>
            </a:r>
            <a:r>
              <a:rPr lang="en-US" sz="3200" b="1" dirty="0" smtClean="0">
                <a:solidFill>
                  <a:srgbClr val="0000CC"/>
                </a:solidFill>
                <a:latin typeface="Times New Roman" pitchFamily="18" charset="0"/>
              </a:rPr>
              <a:t> </a:t>
            </a:r>
            <a:r>
              <a:rPr lang="en-US" sz="3200" b="1" dirty="0" err="1">
                <a:solidFill>
                  <a:srgbClr val="0000CC"/>
                </a:solidFill>
                <a:latin typeface="Times New Roman" pitchFamily="18" charset="0"/>
              </a:rPr>
              <a:t>nhà</a:t>
            </a:r>
            <a:endParaRPr lang="en-US" sz="3200" dirty="0">
              <a:solidFill>
                <a:srgbClr val="0000CC"/>
              </a:solidFill>
              <a:latin typeface="Times New Roman" pitchFamily="18" charset="0"/>
            </a:endParaRPr>
          </a:p>
          <a:p>
            <a:pPr eaLnBrk="1" hangingPunct="1"/>
            <a:r>
              <a:rPr lang="en-US" sz="2800" dirty="0" smtClean="0">
                <a:latin typeface="Times New Roman" pitchFamily="18" charset="0"/>
              </a:rPr>
              <a:t>  </a:t>
            </a:r>
            <a:r>
              <a:rPr lang="en-US" sz="2800" u="sng" dirty="0" smtClean="0">
                <a:solidFill>
                  <a:srgbClr val="C00000"/>
                </a:solidFill>
                <a:latin typeface="Times New Roman" pitchFamily="18" charset="0"/>
              </a:rPr>
              <a:t>*H</a:t>
            </a:r>
            <a:r>
              <a:rPr lang="vi-VN" sz="2800" u="sng" dirty="0" smtClean="0">
                <a:solidFill>
                  <a:srgbClr val="C00000"/>
                </a:solidFill>
                <a:latin typeface="Times New Roman" pitchFamily="18" charset="0"/>
              </a:rPr>
              <a:t>ọc </a:t>
            </a:r>
            <a:r>
              <a:rPr lang="vi-VN" sz="2800" u="sng" dirty="0">
                <a:solidFill>
                  <a:srgbClr val="C00000"/>
                </a:solidFill>
                <a:latin typeface="Times New Roman" pitchFamily="18" charset="0"/>
              </a:rPr>
              <a:t>sinh </a:t>
            </a:r>
            <a:r>
              <a:rPr lang="en-US" sz="2800" u="sng" dirty="0" err="1" smtClean="0">
                <a:solidFill>
                  <a:srgbClr val="C00000"/>
                </a:solidFill>
                <a:latin typeface="Times New Roman" pitchFamily="18" charset="0"/>
              </a:rPr>
              <a:t>cần</a:t>
            </a:r>
            <a:r>
              <a:rPr lang="en-US" sz="2800" u="sng" dirty="0" smtClean="0">
                <a:solidFill>
                  <a:srgbClr val="C00000"/>
                </a:solidFill>
                <a:latin typeface="Times New Roman" pitchFamily="18" charset="0"/>
              </a:rPr>
              <a:t>:</a:t>
            </a:r>
            <a:endParaRPr lang="vi-VN" sz="2800" b="1" u="sng" dirty="0">
              <a:solidFill>
                <a:srgbClr val="C00000"/>
              </a:solidFill>
              <a:latin typeface="Times New Roman" pitchFamily="18" charset="0"/>
            </a:endParaRP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Nắm vững các kiến thức về bệnh và tật di truyền, di truyền học với con người, tham gia tuyên truyền và thực hiện bảo vệ môi trường ở gia đình, khu dân cư, trường học nơi em đang sống bằng các hành động cụ thể, thiết thực</a:t>
            </a:r>
            <a:r>
              <a:rPr lang="vi-VN" dirty="0">
                <a:solidFill>
                  <a:srgbClr val="0000CC"/>
                </a:solidFill>
                <a:latin typeface="Arial" charset="0"/>
              </a:rPr>
              <a:t>.</a:t>
            </a:r>
            <a:endParaRPr lang="en-US" dirty="0">
              <a:solidFill>
                <a:srgbClr val="0000CC"/>
              </a:solidFill>
              <a:latin typeface="Arial" charset="0"/>
            </a:endParaRPr>
          </a:p>
          <a:p>
            <a:pPr eaLnBrk="1" hangingPunct="1"/>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Học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bài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trả</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lời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câu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hỏi</a:t>
            </a:r>
            <a:r>
              <a:rPr lang="en-US" sz="2800" dirty="0">
                <a:solidFill>
                  <a:srgbClr val="0000CC"/>
                </a:solidFill>
                <a:latin typeface="Times New Roman" pitchFamily="18" charset="0"/>
              </a:rPr>
              <a:t> 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5"/>
          <p:cNvSpPr txBox="1">
            <a:spLocks noChangeArrowheads="1"/>
          </p:cNvSpPr>
          <p:nvPr/>
        </p:nvSpPr>
        <p:spPr bwMode="auto">
          <a:xfrm>
            <a:off x="4561752" y="2383931"/>
            <a:ext cx="4038600" cy="519113"/>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Đây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truyền</a:t>
            </a:r>
            <a:endParaRPr lang="en-US" sz="2800" b="1" dirty="0">
              <a:solidFill>
                <a:srgbClr val="000066"/>
              </a:solidFill>
              <a:latin typeface="Times New Roman" pitchFamily="18" charset="0"/>
              <a:cs typeface="Times New Roman" pitchFamily="18" charset="0"/>
            </a:endParaRPr>
          </a:p>
        </p:txBody>
      </p:sp>
      <p:sp>
        <p:nvSpPr>
          <p:cNvPr id="5136" name="Line 16"/>
          <p:cNvSpPr>
            <a:spLocks noChangeShapeType="1"/>
          </p:cNvSpPr>
          <p:nvPr/>
        </p:nvSpPr>
        <p:spPr bwMode="auto">
          <a:xfrm flipH="1">
            <a:off x="4572000" y="1066800"/>
            <a:ext cx="0" cy="5791200"/>
          </a:xfrm>
          <a:prstGeom prst="line">
            <a:avLst/>
          </a:prstGeom>
          <a:noFill/>
          <a:ln w="28575">
            <a:solidFill>
              <a:srgbClr val="FF0000"/>
            </a:solidFill>
            <a:round/>
            <a:headEnd/>
            <a:tailEnd/>
          </a:ln>
          <a:effectLst/>
        </p:spPr>
        <p:txBody>
          <a:bodyPr/>
          <a:lstStyle/>
          <a:p>
            <a:endParaRPr lang="en-US"/>
          </a:p>
        </p:txBody>
      </p:sp>
      <p:sp>
        <p:nvSpPr>
          <p:cNvPr id="5139" name="Text Box 19"/>
          <p:cNvSpPr txBox="1">
            <a:spLocks noChangeArrowheads="1"/>
          </p:cNvSpPr>
          <p:nvPr/>
        </p:nvSpPr>
        <p:spPr bwMode="auto">
          <a:xfrm>
            <a:off x="4572000" y="3733800"/>
            <a:ext cx="4343400" cy="1373188"/>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r>
              <a:rPr lang="en-US" sz="2800" b="1" dirty="0">
                <a:solidFill>
                  <a:srgbClr val="000066"/>
                </a:solidFill>
                <a:latin typeface="Times New Roman" pitchFamily="18" charset="0"/>
                <a:cs typeface="Times New Roman" pitchFamily="18" charset="0"/>
              </a:rPr>
              <a:t> do gen </a:t>
            </a:r>
            <a:r>
              <a:rPr lang="en-US" sz="2800" b="1" dirty="0" err="1">
                <a:solidFill>
                  <a:srgbClr val="000066"/>
                </a:solidFill>
                <a:latin typeface="Times New Roman" pitchFamily="18" charset="0"/>
                <a:cs typeface="Times New Roman" pitchFamily="18" charset="0"/>
              </a:rPr>
              <a:t>lặn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định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có</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người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trong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mắc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endParaRPr lang="en-US" sz="2800" b="1" dirty="0">
              <a:solidFill>
                <a:srgbClr val="000066"/>
              </a:solidFill>
              <a:latin typeface="Times New Roman" pitchFamily="18" charset="0"/>
              <a:cs typeface="Times New Roman" pitchFamily="18" charset="0"/>
            </a:endParaRPr>
          </a:p>
        </p:txBody>
      </p:sp>
      <p:sp>
        <p:nvSpPr>
          <p:cNvPr id="5142" name="Text Box 22"/>
          <p:cNvSpPr txBox="1">
            <a:spLocks noChangeArrowheads="1"/>
          </p:cNvSpPr>
          <p:nvPr/>
        </p:nvSpPr>
        <p:spPr bwMode="auto">
          <a:xfrm>
            <a:off x="4572000" y="5410200"/>
            <a:ext cx="4191000" cy="954088"/>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sinh</a:t>
            </a:r>
            <a:r>
              <a:rPr lang="en-US" sz="2800" b="1" dirty="0">
                <a:solidFill>
                  <a:srgbClr val="000066"/>
                </a:solidFill>
                <a:latin typeface="Times New Roman" pitchFamily="18" charset="0"/>
                <a:cs typeface="Times New Roman" pitchFamily="18" charset="0"/>
              </a:rPr>
              <a:t> </a:t>
            </a:r>
            <a:r>
              <a:rPr lang="en-US" sz="2800" b="1" dirty="0" smtClean="0">
                <a:solidFill>
                  <a:srgbClr val="000066"/>
                </a:solidFill>
                <a:latin typeface="Times New Roman" pitchFamily="18" charset="0"/>
                <a:cs typeface="Times New Roman" pitchFamily="18" charset="0"/>
              </a:rPr>
              <a:t>con, </a:t>
            </a:r>
            <a:r>
              <a:rPr lang="en-US" sz="2800" b="1" dirty="0" err="1" smtClean="0">
                <a:solidFill>
                  <a:srgbClr val="000066"/>
                </a:solidFill>
                <a:latin typeface="Times New Roman" pitchFamily="18" charset="0"/>
                <a:cs typeface="Times New Roman" pitchFamily="18" charset="0"/>
              </a:rPr>
              <a:t>tại</a:t>
            </a:r>
            <a:r>
              <a:rPr lang="en-US" sz="2800" b="1" dirty="0" smtClean="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vì</a:t>
            </a:r>
            <a:r>
              <a:rPr lang="en-US" sz="2800" b="1" dirty="0">
                <a:solidFill>
                  <a:srgbClr val="000066"/>
                </a:solidFill>
                <a:latin typeface="Times New Roman" pitchFamily="18" charset="0"/>
                <a:cs typeface="Times New Roman" pitchFamily="18" charset="0"/>
              </a:rPr>
              <a:t> ở </a:t>
            </a:r>
            <a:r>
              <a:rPr lang="en-US" sz="2800" b="1" dirty="0" err="1">
                <a:solidFill>
                  <a:srgbClr val="000066"/>
                </a:solidFill>
                <a:latin typeface="Times New Roman" pitchFamily="18" charset="0"/>
                <a:cs typeface="Times New Roman" pitchFamily="18" charset="0"/>
              </a:rPr>
              <a:t>họ</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có</a:t>
            </a:r>
            <a:r>
              <a:rPr lang="en-US" sz="2800" b="1" dirty="0">
                <a:solidFill>
                  <a:srgbClr val="000066"/>
                </a:solidFill>
                <a:latin typeface="Times New Roman" pitchFamily="18" charset="0"/>
                <a:cs typeface="Times New Roman" pitchFamily="18" charset="0"/>
              </a:rPr>
              <a:t> gen </a:t>
            </a:r>
            <a:r>
              <a:rPr lang="en-US" sz="2800" b="1" dirty="0" err="1">
                <a:solidFill>
                  <a:srgbClr val="000066"/>
                </a:solidFill>
                <a:latin typeface="Times New Roman" pitchFamily="18" charset="0"/>
                <a:cs typeface="Times New Roman" pitchFamily="18" charset="0"/>
              </a:rPr>
              <a:t>gây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endParaRPr lang="en-US" sz="2800" b="1" dirty="0">
              <a:solidFill>
                <a:srgbClr val="000066"/>
              </a:solidFill>
              <a:latin typeface="Times New Roman" pitchFamily="18" charset="0"/>
              <a:cs typeface="Times New Roman" pitchFamily="18" charset="0"/>
            </a:endParaRPr>
          </a:p>
        </p:txBody>
      </p:sp>
      <p:sp>
        <p:nvSpPr>
          <p:cNvPr id="12" name="Text Box 14"/>
          <p:cNvSpPr txBox="1">
            <a:spLocks noChangeArrowheads="1"/>
          </p:cNvSpPr>
          <p:nvPr/>
        </p:nvSpPr>
        <p:spPr bwMode="auto">
          <a:xfrm>
            <a:off x="0" y="1308809"/>
            <a:ext cx="4572000" cy="2751522"/>
          </a:xfrm>
          <a:prstGeom prst="rect">
            <a:avLst/>
          </a:prstGeom>
          <a:noFill/>
          <a:ln w="9525">
            <a:noFill/>
            <a:miter lim="800000"/>
            <a:headEnd/>
            <a:tailEnd/>
          </a:ln>
          <a:effectLst/>
        </p:spPr>
        <p:txBody>
          <a:bodyPr wrap="square">
            <a:spAutoFit/>
          </a:bodyPr>
          <a:lstStyle/>
          <a:p>
            <a:pPr eaLnBrk="1" hangingPunct="1">
              <a:spcBef>
                <a:spcPct val="20000"/>
              </a:spcBef>
            </a:pPr>
            <a:r>
              <a:rPr lang="en-US" sz="2400" b="1" dirty="0">
                <a:solidFill>
                  <a:srgbClr val="CC0000"/>
                </a:solidFill>
                <a:latin typeface="Times New Roman" pitchFamily="18" charset="0"/>
                <a:cs typeface="Times New Roman" pitchFamily="18" charset="0"/>
              </a:rPr>
              <a:t>*</a:t>
            </a:r>
            <a:r>
              <a:rPr lang="en-US" sz="2400" b="1" u="sng" dirty="0" err="1">
                <a:solidFill>
                  <a:srgbClr val="CC0000"/>
                </a:solidFill>
                <a:latin typeface="Times New Roman" pitchFamily="18" charset="0"/>
                <a:cs typeface="Times New Roman" pitchFamily="18" charset="0"/>
              </a:rPr>
              <a:t>Bài</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tập</a:t>
            </a:r>
            <a:r>
              <a:rPr lang="en-US" sz="2400" dirty="0">
                <a:solidFill>
                  <a:srgbClr val="CC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cứu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hợp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a:t>
            </a:r>
          </a:p>
          <a:p>
            <a:pPr eaLnBrk="1" hangingPunct="1">
              <a:spcBef>
                <a:spcPct val="20000"/>
              </a:spcBef>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trai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gái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bẩm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a:t>
            </a:r>
          </a:p>
        </p:txBody>
      </p:sp>
      <p:sp>
        <p:nvSpPr>
          <p:cNvPr id="13" name="Text Box 21"/>
          <p:cNvSpPr txBox="1">
            <a:spLocks noChangeArrowheads="1"/>
          </p:cNvSpPr>
          <p:nvPr/>
        </p:nvSpPr>
        <p:spPr bwMode="auto">
          <a:xfrm>
            <a:off x="228600" y="5105400"/>
            <a:ext cx="4267200" cy="1569660"/>
          </a:xfrm>
          <a:prstGeom prst="rect">
            <a:avLst/>
          </a:prstGeom>
          <a:noFill/>
          <a:ln w="9525" algn="ctr">
            <a:noFill/>
            <a:miter lim="800000"/>
            <a:headEnd/>
            <a:tailEnd/>
          </a:ln>
          <a:effectLst/>
        </p:spPr>
        <p:txBody>
          <a:bodyPr wrap="square">
            <a:spAutoFit/>
          </a:bodyPr>
          <a:lstStyle/>
          <a:p>
            <a:pPr eaLnBrk="1" hangingPunct="1">
              <a:spcBef>
                <a:spcPct val="50000"/>
              </a:spcBef>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a:t>
            </a:r>
          </a:p>
        </p:txBody>
      </p:sp>
      <p:sp>
        <p:nvSpPr>
          <p:cNvPr id="14" name="TextBox 13"/>
          <p:cNvSpPr txBox="1"/>
          <p:nvPr/>
        </p:nvSpPr>
        <p:spPr>
          <a:xfrm>
            <a:off x="228600" y="4225864"/>
            <a:ext cx="41910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Bệnh</a:t>
            </a:r>
            <a:r>
              <a:rPr lang="en-US" sz="2400" b="1" dirty="0" smtClean="0">
                <a:latin typeface="Times New Roman" pitchFamily="18" charset="0"/>
                <a:cs typeface="Times New Roman" pitchFamily="18" charset="0"/>
              </a:rPr>
              <a:t> do gen </a:t>
            </a:r>
            <a:r>
              <a:rPr lang="en-US" sz="2400" b="1" dirty="0" err="1" smtClean="0">
                <a:latin typeface="Times New Roman" pitchFamily="18" charset="0"/>
                <a:cs typeface="Times New Roman" pitchFamily="18" charset="0"/>
              </a:rPr>
              <a:t>trội</a:t>
            </a:r>
            <a:r>
              <a:rPr lang="en-US" sz="2400" b="1" dirty="0" smtClean="0">
                <a:latin typeface="Times New Roman" pitchFamily="18" charset="0"/>
                <a:cs typeface="Times New Roman" pitchFamily="18" charset="0"/>
              </a:rPr>
              <a:t> hay gen </a:t>
            </a:r>
            <a:r>
              <a:rPr lang="en-US" sz="2400" b="1" dirty="0" err="1" smtClean="0">
                <a:latin typeface="Times New Roman" pitchFamily="18" charset="0"/>
                <a:cs typeface="Times New Roman" pitchFamily="18" charset="0"/>
              </a:rPr>
              <a:t>lặn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9" name="Text Box 3"/>
          <p:cNvSpPr txBox="1">
            <a:spLocks noChangeArrowheads="1"/>
          </p:cNvSpPr>
          <p:nvPr/>
        </p:nvSpPr>
        <p:spPr bwMode="auto">
          <a:xfrm>
            <a:off x="-20782" y="683601"/>
            <a:ext cx="6477000" cy="584775"/>
          </a:xfrm>
          <a:prstGeom prst="rect">
            <a:avLst/>
          </a:prstGeom>
          <a:noFill/>
          <a:ln w="9525">
            <a:noFill/>
            <a:miter lim="800000"/>
            <a:headEnd/>
            <a:tailEnd/>
          </a:ln>
          <a:effectLst/>
        </p:spPr>
        <p:txBody>
          <a:bodyPr>
            <a:spAutoFit/>
          </a:bodyPr>
          <a:lstStyle/>
          <a:p>
            <a:pPr>
              <a:spcBef>
                <a:spcPct val="50000"/>
              </a:spcBef>
            </a:pPr>
            <a:r>
              <a:rPr lang="en-US" sz="3200" b="1" dirty="0" smtClean="0">
                <a:solidFill>
                  <a:srgbClr val="0070C0"/>
                </a:solidFill>
                <a:latin typeface="Times New Roman" pitchFamily="18" charset="0"/>
                <a:cs typeface="Times New Roman" pitchFamily="18" charset="0"/>
              </a:rPr>
              <a:t>I./ </a:t>
            </a:r>
            <a:r>
              <a:rPr lang="en-US" sz="3200" b="1" u="sng" dirty="0" smtClean="0">
                <a:solidFill>
                  <a:srgbClr val="0070C0"/>
                </a:solidFill>
                <a:latin typeface="Times New Roman" pitchFamily="18" charset="0"/>
                <a:cs typeface="Times New Roman" pitchFamily="18" charset="0"/>
              </a:rPr>
              <a:t>Di </a:t>
            </a:r>
            <a:r>
              <a:rPr lang="en-US" sz="3200" b="1" u="sng" dirty="0" err="1" smtClean="0">
                <a:solidFill>
                  <a:srgbClr val="0070C0"/>
                </a:solidFill>
                <a:latin typeface="Times New Roman" pitchFamily="18" charset="0"/>
                <a:cs typeface="Times New Roman" pitchFamily="18" charset="0"/>
              </a:rPr>
              <a:t>truyền</a:t>
            </a:r>
            <a:r>
              <a:rPr lang="en-US" sz="3200" b="1" u="sng" dirty="0" smtClean="0">
                <a:solidFill>
                  <a:srgbClr val="0070C0"/>
                </a:solidFill>
                <a:latin typeface="Times New Roman" pitchFamily="18" charset="0"/>
                <a:cs typeface="Times New Roman" pitchFamily="18" charset="0"/>
              </a:rPr>
              <a:t> y </a:t>
            </a:r>
            <a:r>
              <a:rPr lang="en-US" sz="3200" b="1" u="sng" dirty="0" err="1" smtClean="0">
                <a:solidFill>
                  <a:srgbClr val="0070C0"/>
                </a:solidFill>
                <a:latin typeface="Times New Roman" pitchFamily="18" charset="0"/>
                <a:cs typeface="Times New Roman" pitchFamily="18" charset="0"/>
              </a:rPr>
              <a:t>học</a:t>
            </a:r>
            <a:r>
              <a:rPr lang="en-US" sz="3200" b="1" u="sng" dirty="0" smtClean="0">
                <a:solidFill>
                  <a:srgbClr val="0070C0"/>
                </a:solidFill>
                <a:latin typeface="Times New Roman" pitchFamily="18" charset="0"/>
                <a:cs typeface="Times New Roman" pitchFamily="18" charset="0"/>
              </a:rPr>
              <a:t> </a:t>
            </a:r>
            <a:r>
              <a:rPr lang="en-US" sz="3200" b="1" u="sng" dirty="0" err="1" smtClean="0">
                <a:solidFill>
                  <a:srgbClr val="0070C0"/>
                </a:solidFill>
                <a:latin typeface="Times New Roman" pitchFamily="18" charset="0"/>
                <a:cs typeface="Times New Roman" pitchFamily="18" charset="0"/>
              </a:rPr>
              <a:t>tư</a:t>
            </a:r>
            <a:r>
              <a:rPr lang="en-US" sz="3200" b="1" u="sng" dirty="0" smtClean="0">
                <a:solidFill>
                  <a:srgbClr val="0070C0"/>
                </a:solidFill>
                <a:latin typeface="Times New Roman" pitchFamily="18" charset="0"/>
                <a:cs typeface="Times New Roman" pitchFamily="18" charset="0"/>
              </a:rPr>
              <a:t> </a:t>
            </a:r>
            <a:r>
              <a:rPr lang="en-US" sz="3200" b="1" u="sng" dirty="0" err="1" smtClean="0">
                <a:solidFill>
                  <a:srgbClr val="0070C0"/>
                </a:solidFill>
                <a:latin typeface="Times New Roman" pitchFamily="18" charset="0"/>
                <a:cs typeface="Times New Roman" pitchFamily="18" charset="0"/>
              </a:rPr>
              <a:t>vấn</a:t>
            </a:r>
            <a:endParaRPr lang="en-US" sz="3200" b="1" u="sng" dirty="0">
              <a:solidFill>
                <a:srgbClr val="0070C0"/>
              </a:solidFill>
              <a:latin typeface="Times New Roman" pitchFamily="18" charset="0"/>
              <a:cs typeface="Times New Roman" pitchFamily="18" charset="0"/>
            </a:endParaRPr>
          </a:p>
        </p:txBody>
      </p:sp>
      <p:sp>
        <p:nvSpPr>
          <p:cNvPr id="11"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30</a:t>
            </a:r>
            <a:r>
              <a:rPr lang="en-US" sz="2800" b="1" dirty="0" smtClean="0">
                <a:latin typeface="Times New Roman" panose="02020603050405020304" pitchFamily="18" charset="0"/>
                <a:cs typeface="Times New Roman" panose="02020603050405020304" pitchFamily="18" charset="0"/>
              </a:rPr>
              <a:t>:                      </a:t>
            </a:r>
            <a:r>
              <a:rPr lang="en-US" sz="2800" b="1" i="0" dirty="0" smtClean="0">
                <a:latin typeface="Times New Roman" panose="02020603050405020304" pitchFamily="18" charset="0"/>
                <a:cs typeface="Times New Roman" panose="02020603050405020304" pitchFamily="18" charset="0"/>
              </a:rPr>
              <a:t>DI TRUYỀN Y HỌC TƯ VẤN</a:t>
            </a:r>
            <a:endParaRPr lang="en-US" sz="2800" b="1" i="0" dirty="0">
              <a:latin typeface="Times New Roman" panose="02020603050405020304" pitchFamily="18" charset="0"/>
              <a:cs typeface="Times New Roman" panose="02020603050405020304"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35"/>
                                        </p:tgtEl>
                                        <p:attrNameLst>
                                          <p:attrName>style.visibility</p:attrName>
                                        </p:attrNameLst>
                                      </p:cBhvr>
                                      <p:to>
                                        <p:strVal val="visible"/>
                                      </p:to>
                                    </p:set>
                                    <p:animEffect transition="in" filter="box(in)">
                                      <p:cBhvr>
                                        <p:cTn id="24" dur="500"/>
                                        <p:tgtEl>
                                          <p:spTgt spid="513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139"/>
                                        </p:tgtEl>
                                        <p:attrNameLst>
                                          <p:attrName>style.visibility</p:attrName>
                                        </p:attrNameLst>
                                      </p:cBhvr>
                                      <p:to>
                                        <p:strVal val="visible"/>
                                      </p:to>
                                    </p:set>
                                    <p:animEffect transition="in" filter="box(in)">
                                      <p:cBhvr>
                                        <p:cTn id="29" dur="500"/>
                                        <p:tgtEl>
                                          <p:spTgt spid="513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5142"/>
                                        </p:tgtEl>
                                        <p:attrNameLst>
                                          <p:attrName>style.visibility</p:attrName>
                                        </p:attrNameLst>
                                      </p:cBhvr>
                                      <p:to>
                                        <p:strVal val="visible"/>
                                      </p:to>
                                    </p:set>
                                    <p:animEffect transition="in" filter="box(in)">
                                      <p:cBhvr>
                                        <p:cTn id="34" dur="5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9" grpId="0"/>
      <p:bldP spid="5142"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5" name="Group 19"/>
          <p:cNvGraphicFramePr>
            <a:graphicFrameLocks noGrp="1"/>
          </p:cNvGraphicFramePr>
          <p:nvPr/>
        </p:nvGraphicFramePr>
        <p:xfrm>
          <a:off x="457200" y="838200"/>
          <a:ext cx="8305800" cy="3475038"/>
        </p:xfrm>
        <a:graphic>
          <a:graphicData uri="http://schemas.openxmlformats.org/drawingml/2006/table">
            <a:tbl>
              <a:tblPr/>
              <a:tblGrid>
                <a:gridCol w="2768600">
                  <a:extLst>
                    <a:ext uri="{9D8B030D-6E8A-4147-A177-3AD203B41FA5}">
                      <a16:colId xmlns:a16="http://schemas.microsoft.com/office/drawing/2014/main" xmlns="" val="20000"/>
                    </a:ext>
                  </a:extLst>
                </a:gridCol>
                <a:gridCol w="2768600">
                  <a:extLst>
                    <a:ext uri="{9D8B030D-6E8A-4147-A177-3AD203B41FA5}">
                      <a16:colId xmlns:a16="http://schemas.microsoft.com/office/drawing/2014/main" xmlns="" val="20001"/>
                    </a:ext>
                  </a:extLst>
                </a:gridCol>
                <a:gridCol w="2768600">
                  <a:extLst>
                    <a:ext uri="{9D8B030D-6E8A-4147-A177-3AD203B41FA5}">
                      <a16:colId xmlns:a16="http://schemas.microsoft.com/office/drawing/2014/main" xmlns=""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cs typeface="Times New Roman" pitchFamily="18" charset="0"/>
                        </a:rPr>
                        <a:t>Nam giới</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cs typeface="Times New Roman" pitchFamily="18" charset="0"/>
                        </a:rPr>
                        <a:t>Nữ giới</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0"/>
                  </a:ext>
                </a:extLst>
              </a:tr>
              <a:tr h="3017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1 – 5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5 – 14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tuổi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99"/>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rgbClr val="000099"/>
                          </a:solidFill>
                          <a:effectLst/>
                          <a:latin typeface="Times New Roman" pitchFamily="18" charset="0"/>
                          <a:cs typeface="Times New Roman" pitchFamily="18" charset="0"/>
                        </a:rPr>
                        <a:t> 18 – 35 </a:t>
                      </a:r>
                      <a:r>
                        <a:rPr kumimoji="0" lang="en-US" sz="2400" b="1" i="0" u="none" strike="noStrike" cap="none" normalizeH="0" baseline="0" dirty="0" err="1" smtClean="0">
                          <a:ln>
                            <a:noFill/>
                          </a:ln>
                          <a:solidFill>
                            <a:srgbClr val="000099"/>
                          </a:solidFill>
                          <a:effectLst/>
                          <a:latin typeface="Times New Roman" pitchFamily="18" charset="0"/>
                          <a:cs typeface="Times New Roman" pitchFamily="18" charset="0"/>
                        </a:rPr>
                        <a:t>tuổi</a:t>
                      </a:r>
                      <a:endParaRPr kumimoji="0" lang="en-US" sz="24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35 – 45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45 – 55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55 – 80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80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tuổi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trở</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lên</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99"/>
                          </a:solidFill>
                          <a:effectLst/>
                          <a:latin typeface="Times New Roman" pitchFamily="18" charset="0"/>
                          <a:cs typeface="Times New Roman" pitchFamily="18" charset="0"/>
                        </a:rPr>
                        <a:t>100</a:t>
                      </a:r>
                      <a:endParaRPr kumimoji="0" lang="en-US" sz="24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95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NI-Timfani" pitchFamily="2" charset="0"/>
                          <a:cs typeface="Times New Roman" pitchFamily="18" charset="0"/>
                        </a:rPr>
                        <a:t>&lt;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99"/>
                          </a:solidFill>
                          <a:effectLst/>
                          <a:latin typeface="Times New Roman" pitchFamily="18" charset="0"/>
                          <a:cs typeface="Times New Roman" pitchFamily="18" charset="0"/>
                        </a:rPr>
                        <a:t>100</a:t>
                      </a:r>
                      <a:endParaRPr kumimoji="0" lang="en-US" sz="2400" b="0"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xmlns="" val="10001"/>
                  </a:ext>
                </a:extLst>
              </a:tr>
            </a:tbl>
          </a:graphicData>
        </a:graphic>
      </p:graphicFrame>
      <p:sp>
        <p:nvSpPr>
          <p:cNvPr id="12304" name="Rectangle 18"/>
          <p:cNvSpPr>
            <a:spLocks noChangeArrowheads="1"/>
          </p:cNvSpPr>
          <p:nvPr/>
        </p:nvSpPr>
        <p:spPr bwMode="auto">
          <a:xfrm>
            <a:off x="457200" y="122238"/>
            <a:ext cx="8305800" cy="519112"/>
          </a:xfrm>
          <a:prstGeom prst="rect">
            <a:avLst/>
          </a:prstGeom>
          <a:noFill/>
          <a:ln w="9525">
            <a:noFill/>
            <a:miter lim="800000"/>
            <a:headEnd/>
            <a:tailEnd/>
          </a:ln>
        </p:spPr>
        <p:txBody>
          <a:bodyPr anchor="ctr">
            <a:spAutoFit/>
          </a:bodyPr>
          <a:lstStyle/>
          <a:p>
            <a:pPr algn="ctr" eaLnBrk="1" hangingPunct="1"/>
            <a:r>
              <a:rPr lang="en-US" sz="2800" b="1" dirty="0" err="1">
                <a:solidFill>
                  <a:srgbClr val="C00000"/>
                </a:solidFill>
                <a:latin typeface="Times New Roman" pitchFamily="18" charset="0"/>
                <a:cs typeface="Times New Roman" pitchFamily="18" charset="0"/>
              </a:rPr>
              <a:t>Bảng</a:t>
            </a:r>
            <a:r>
              <a:rPr lang="en-US" sz="2800" b="1" dirty="0">
                <a:solidFill>
                  <a:srgbClr val="C00000"/>
                </a:solidFill>
                <a:latin typeface="Times New Roman" pitchFamily="18" charset="0"/>
                <a:cs typeface="Times New Roman" pitchFamily="18" charset="0"/>
              </a:rPr>
              <a:t> 30.1. </a:t>
            </a:r>
            <a:r>
              <a:rPr lang="en-US" sz="2800" b="1" dirty="0" err="1">
                <a:solidFill>
                  <a:srgbClr val="C00000"/>
                </a:solidFill>
                <a:latin typeface="Times New Roman" pitchFamily="18" charset="0"/>
                <a:cs typeface="Times New Roman" pitchFamily="18" charset="0"/>
              </a:rPr>
              <a:t>Sự</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thay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đổi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tỷ</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lệ</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nam</a:t>
            </a:r>
            <a:r>
              <a:rPr lang="en-US" sz="2800" b="1" dirty="0">
                <a:solidFill>
                  <a:srgbClr val="C00000"/>
                </a:solidFill>
                <a:latin typeface="Times New Roman" pitchFamily="18" charset="0"/>
                <a:cs typeface="Times New Roman" pitchFamily="18" charset="0"/>
              </a:rPr>
              <a:t>/</a:t>
            </a:r>
            <a:r>
              <a:rPr lang="en-US" sz="2800" b="1" dirty="0" err="1">
                <a:solidFill>
                  <a:srgbClr val="C00000"/>
                </a:solidFill>
                <a:latin typeface="Times New Roman" pitchFamily="18" charset="0"/>
                <a:cs typeface="Times New Roman" pitchFamily="18" charset="0"/>
              </a:rPr>
              <a:t>nữ</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theo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độ</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tuổi</a:t>
            </a:r>
            <a:endParaRPr lang="en-US" sz="2800" b="1" dirty="0">
              <a:solidFill>
                <a:srgbClr val="C00000"/>
              </a:solidFill>
              <a:latin typeface="Times New Roman" pitchFamily="18" charset="0"/>
              <a:cs typeface="Times New Roman" pitchFamily="18" charset="0"/>
            </a:endParaRPr>
          </a:p>
        </p:txBody>
      </p:sp>
      <p:sp>
        <p:nvSpPr>
          <p:cNvPr id="9236" name="Text Box 20"/>
          <p:cNvSpPr txBox="1">
            <a:spLocks noChangeArrowheads="1"/>
          </p:cNvSpPr>
          <p:nvPr/>
        </p:nvSpPr>
        <p:spPr bwMode="auto">
          <a:xfrm>
            <a:off x="277100" y="4495800"/>
            <a:ext cx="9144000" cy="1246495"/>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latin typeface="Times New Roman" pitchFamily="18" charset="0"/>
                <a:cs typeface="Times New Roman" pitchFamily="18" charset="0"/>
              </a:rPr>
              <a:t>Dựa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bảng</a:t>
            </a:r>
            <a:r>
              <a:rPr lang="en-US" sz="2400" b="1" dirty="0">
                <a:solidFill>
                  <a:srgbClr val="FF0000"/>
                </a:solidFill>
                <a:latin typeface="Times New Roman" pitchFamily="18" charset="0"/>
                <a:cs typeface="Times New Roman" pitchFamily="18" charset="0"/>
              </a:rPr>
              <a:t> 30.1: </a:t>
            </a:r>
            <a:r>
              <a:rPr lang="en-US" sz="2400" b="1" dirty="0" err="1">
                <a:solidFill>
                  <a:srgbClr val="FF0000"/>
                </a:solidFill>
                <a:latin typeface="Times New Roman" pitchFamily="18" charset="0"/>
                <a:cs typeface="Times New Roman" pitchFamily="18" charset="0"/>
              </a:rPr>
              <a:t>Giải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thích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hôn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1 </a:t>
            </a:r>
            <a:r>
              <a:rPr lang="en-US" sz="2400" b="1" dirty="0" err="1">
                <a:solidFill>
                  <a:srgbClr val="FF0000"/>
                </a:solidFill>
                <a:latin typeface="Times New Roman" pitchFamily="18" charset="0"/>
                <a:cs typeface="Times New Roman" pitchFamily="18" charset="0"/>
              </a:rPr>
              <a:t>vợ</a:t>
            </a:r>
            <a:r>
              <a:rPr lang="en-US" sz="2400" b="1" dirty="0">
                <a:solidFill>
                  <a:srgbClr val="FF0000"/>
                </a:solidFill>
                <a:latin typeface="Times New Roman" pitchFamily="18" charset="0"/>
                <a:cs typeface="Times New Roman" pitchFamily="18" charset="0"/>
              </a:rPr>
              <a:t> 1 </a:t>
            </a:r>
            <a:r>
              <a:rPr lang="en-US" sz="2400" b="1" dirty="0" err="1">
                <a:solidFill>
                  <a:srgbClr val="FF0000"/>
                </a:solidFill>
                <a:latin typeface="Times New Roman" pitchFamily="18" charset="0"/>
                <a:cs typeface="Times New Roman" pitchFamily="18" charset="0"/>
              </a:rPr>
              <a:t>chồng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Luật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Hôn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sở</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 </a:t>
            </a:r>
          </a:p>
          <a:p>
            <a:pPr>
              <a:spcBef>
                <a:spcPct val="50000"/>
              </a:spcBef>
            </a:pPr>
            <a:endParaRPr lang="en-US" b="1" i="1" dirty="0">
              <a:solidFill>
                <a:srgbClr val="002060"/>
              </a:solidFill>
            </a:endParaRPr>
          </a:p>
        </p:txBody>
      </p:sp>
      <p:sp>
        <p:nvSpPr>
          <p:cNvPr id="5" name="Text Box 20"/>
          <p:cNvSpPr txBox="1">
            <a:spLocks noChangeArrowheads="1"/>
          </p:cNvSpPr>
          <p:nvPr/>
        </p:nvSpPr>
        <p:spPr bwMode="auto">
          <a:xfrm>
            <a:off x="401785" y="5617600"/>
            <a:ext cx="8458200" cy="461665"/>
          </a:xfrm>
          <a:prstGeom prst="rect">
            <a:avLst/>
          </a:prstGeom>
          <a:solidFill>
            <a:schemeClr val="bg1">
              <a:lumMod val="85000"/>
            </a:schemeClr>
          </a:solidFill>
          <a:ln w="9525">
            <a:noFill/>
            <a:miter lim="800000"/>
            <a:headEnd/>
            <a:tailEnd/>
          </a:ln>
        </p:spPr>
        <p:txBody>
          <a:bodyPr>
            <a:spAutoFit/>
          </a:bodyPr>
          <a:lstStyle/>
          <a:p>
            <a:pPr>
              <a:spcBef>
                <a:spcPct val="50000"/>
              </a:spcBef>
            </a:pPr>
            <a:r>
              <a:rPr lang="en-US" sz="2400" b="1" dirty="0">
                <a:solidFill>
                  <a:srgbClr val="0070C0"/>
                </a:solidFill>
                <a:latin typeface="Times New Roman" pitchFamily="18" charset="0"/>
                <a:cs typeface="Times New Roman" pitchFamily="18" charset="0"/>
              </a:rPr>
              <a:t>=&gt; </a:t>
            </a:r>
            <a:r>
              <a:rPr lang="en-US" sz="2400" b="1" dirty="0" err="1">
                <a:solidFill>
                  <a:srgbClr val="0070C0"/>
                </a:solidFill>
                <a:latin typeface="Times New Roman" pitchFamily="18" charset="0"/>
                <a:cs typeface="Times New Roman" pitchFamily="18" charset="0"/>
              </a:rPr>
              <a:t>Cơ</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sở</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sinh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học</a:t>
            </a:r>
            <a:r>
              <a:rPr lang="en-US" sz="2400" b="1" dirty="0">
                <a:solidFill>
                  <a:srgbClr val="0070C0"/>
                </a:solidFill>
                <a:latin typeface="Times New Roman" pitchFamily="18" charset="0"/>
                <a:cs typeface="Times New Roman" pitchFamily="18" charset="0"/>
              </a:rPr>
              <a:t>: Ở </a:t>
            </a:r>
            <a:r>
              <a:rPr lang="en-US" sz="2400" b="1" dirty="0" err="1">
                <a:solidFill>
                  <a:srgbClr val="0070C0"/>
                </a:solidFill>
                <a:latin typeface="Times New Roman" pitchFamily="18" charset="0"/>
                <a:cs typeface="Times New Roman" pitchFamily="18" charset="0"/>
              </a:rPr>
              <a:t>từ</a:t>
            </a:r>
            <a:r>
              <a:rPr lang="en-US" sz="2400" b="1" dirty="0">
                <a:solidFill>
                  <a:srgbClr val="0070C0"/>
                </a:solidFill>
                <a:latin typeface="Times New Roman" pitchFamily="18" charset="0"/>
                <a:cs typeface="Times New Roman" pitchFamily="18" charset="0"/>
              </a:rPr>
              <a:t> 18 – 35 </a:t>
            </a:r>
            <a:r>
              <a:rPr lang="en-US" sz="2400" b="1" dirty="0" err="1">
                <a:solidFill>
                  <a:srgbClr val="0070C0"/>
                </a:solidFill>
                <a:latin typeface="Times New Roman" pitchFamily="18" charset="0"/>
                <a:cs typeface="Times New Roman" pitchFamily="18" charset="0"/>
              </a:rPr>
              <a:t>tỷ</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lệ</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nam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nữ</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là</a:t>
            </a:r>
            <a:r>
              <a:rPr lang="en-US" sz="2400" b="1" dirty="0">
                <a:solidFill>
                  <a:srgbClr val="0070C0"/>
                </a:solidFill>
                <a:latin typeface="Times New Roman" pitchFamily="18" charset="0"/>
                <a:cs typeface="Times New Roman" pitchFamily="18" charset="0"/>
              </a:rPr>
              <a:t> 1: 1  </a:t>
            </a:r>
          </a:p>
        </p:txBody>
      </p:sp>
    </p:spTree>
    <p:extLst>
      <p:ext uri="{BB962C8B-B14F-4D97-AF65-F5344CB8AC3E}">
        <p14:creationId xmlns:p14="http://schemas.microsoft.com/office/powerpoint/2010/main" val="84819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slide(fromBottom)">
                                      <p:cBhvr>
                                        <p:cTn id="7" dur="500"/>
                                        <p:tgtEl>
                                          <p:spTgt spid="92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35535" y="256305"/>
            <a:ext cx="8686800" cy="1384995"/>
          </a:xfrm>
          <a:prstGeom prst="rect">
            <a:avLst/>
          </a:prstGeom>
          <a:noFill/>
          <a:ln w="9525">
            <a:noFill/>
            <a:miter lim="800000"/>
            <a:headEnd/>
            <a:tailEnd/>
          </a:ln>
          <a:effectLst/>
        </p:spPr>
        <p:txBody>
          <a:bodyPr>
            <a:spAutoFit/>
          </a:bodyPr>
          <a:lstStyle/>
          <a:p>
            <a:pPr eaLnBrk="1" hangingPunct="1">
              <a:spcBef>
                <a:spcPct val="50000"/>
              </a:spcBef>
              <a:buFont typeface="Times New Roman" pitchFamily="18" charset="0"/>
              <a:buNone/>
            </a:pPr>
            <a:r>
              <a:rPr lang="en-US" sz="2800" dirty="0">
                <a:solidFill>
                  <a:srgbClr val="002060"/>
                </a:solidFill>
                <a:latin typeface="Times New Roman" pitchFamily="18" charset="0"/>
              </a:rPr>
              <a:t> </a:t>
            </a:r>
            <a:r>
              <a:rPr lang="vi-VN" sz="2800" b="1" i="1" dirty="0">
                <a:solidFill>
                  <a:srgbClr val="FF0000"/>
                </a:solidFill>
                <a:latin typeface="Times New Roman" pitchFamily="18" charset="0"/>
              </a:rPr>
              <a:t>-</a:t>
            </a:r>
            <a:r>
              <a:rPr lang="pt-BR" sz="2800" b="1" i="1" dirty="0">
                <a:solidFill>
                  <a:srgbClr val="FF0000"/>
                </a:solidFill>
                <a:latin typeface="Times New Roman" pitchFamily="18" charset="0"/>
              </a:rPr>
              <a:t> </a:t>
            </a:r>
            <a:r>
              <a:rPr lang="pt-BR" sz="2800" b="1" i="1" dirty="0" smtClean="0">
                <a:solidFill>
                  <a:srgbClr val="FF0000"/>
                </a:solidFill>
                <a:latin typeface="Times New Roman" pitchFamily="18" charset="0"/>
              </a:rPr>
              <a:t>Việc đưa ra tư </a:t>
            </a:r>
            <a:r>
              <a:rPr lang="pt-BR" sz="2800" b="1" i="1" dirty="0">
                <a:solidFill>
                  <a:srgbClr val="FF0000"/>
                </a:solidFill>
                <a:latin typeface="Times New Roman" pitchFamily="18" charset="0"/>
              </a:rPr>
              <a:t>vấn cho đôi trai gái </a:t>
            </a:r>
            <a:r>
              <a:rPr lang="pt-BR" sz="2800" b="1" i="1" dirty="0" smtClean="0">
                <a:solidFill>
                  <a:srgbClr val="FF0000"/>
                </a:solidFill>
                <a:latin typeface="Times New Roman" pitchFamily="18" charset="0"/>
              </a:rPr>
              <a:t>=&gt;đó </a:t>
            </a:r>
            <a:r>
              <a:rPr lang="pt-BR" sz="2800" b="1" i="1" dirty="0">
                <a:solidFill>
                  <a:srgbClr val="FF0000"/>
                </a:solidFill>
                <a:latin typeface="Times New Roman" pitchFamily="18" charset="0"/>
              </a:rPr>
              <a:t>là </a:t>
            </a:r>
            <a:r>
              <a:rPr lang="pt-BR" sz="2800" b="1" i="1" dirty="0" smtClean="0">
                <a:solidFill>
                  <a:srgbClr val="FF0000"/>
                </a:solidFill>
                <a:latin typeface="Times New Roman" pitchFamily="18" charset="0"/>
              </a:rPr>
              <a:t>nhiệm </a:t>
            </a:r>
            <a:r>
              <a:rPr lang="pt-BR" sz="2800" b="1" i="1" dirty="0">
                <a:solidFill>
                  <a:srgbClr val="FF0000"/>
                </a:solidFill>
                <a:latin typeface="Times New Roman" pitchFamily="18" charset="0"/>
              </a:rPr>
              <a:t>vụ của di truyền y học tư vấn. Vậy thế nào là di truyền y học tư vấn ? </a:t>
            </a:r>
            <a:endParaRPr lang="en-US" sz="2800" b="1" i="1" dirty="0">
              <a:solidFill>
                <a:srgbClr val="FF0000"/>
              </a:solidFill>
              <a:latin typeface="Times New Roman" pitchFamily="18" charset="0"/>
            </a:endParaRPr>
          </a:p>
        </p:txBody>
      </p:sp>
      <p:sp>
        <p:nvSpPr>
          <p:cNvPr id="3" name="Rectangle 2"/>
          <p:cNvSpPr/>
          <p:nvPr/>
        </p:nvSpPr>
        <p:spPr>
          <a:xfrm>
            <a:off x="381000" y="1828800"/>
            <a:ext cx="8077200" cy="2062103"/>
          </a:xfrm>
          <a:prstGeom prst="rect">
            <a:avLst/>
          </a:prstGeom>
        </p:spPr>
        <p:txBody>
          <a:bodyPr wrap="square">
            <a:spAutoFit/>
          </a:bodyPr>
          <a:lstStyle/>
          <a:p>
            <a:r>
              <a:rPr lang="en-US" sz="3200" dirty="0" smtClean="0">
                <a:solidFill>
                  <a:srgbClr val="0000CC"/>
                </a:solidFill>
                <a:latin typeface="Times New Roman" pitchFamily="18" charset="0"/>
                <a:sym typeface="Wingdings"/>
              </a:rPr>
              <a:t> </a:t>
            </a:r>
            <a:r>
              <a:rPr lang="vi-VN" sz="3200" dirty="0" smtClean="0">
                <a:solidFill>
                  <a:srgbClr val="002060"/>
                </a:solidFill>
                <a:latin typeface="Times New Roman" pitchFamily="18" charset="0"/>
              </a:rPr>
              <a:t>Di truyền y học tư vấn là một lĩnh vực của di truyền học kết hợp với các phương pháp xét nghiệm, chẩn đoán hiện đại về mặt di truyền cùng với nghiên cứu phả hệ</a:t>
            </a:r>
            <a:endParaRPr lang="en-US" sz="3200" dirty="0">
              <a:solidFill>
                <a:srgbClr val="002060"/>
              </a:solidFill>
            </a:endParaRPr>
          </a:p>
        </p:txBody>
      </p:sp>
      <p:sp>
        <p:nvSpPr>
          <p:cNvPr id="4" name="Rectangle 3"/>
          <p:cNvSpPr/>
          <p:nvPr/>
        </p:nvSpPr>
        <p:spPr>
          <a:xfrm>
            <a:off x="567481" y="4078403"/>
            <a:ext cx="7856638" cy="646331"/>
          </a:xfrm>
          <a:prstGeom prst="rect">
            <a:avLst/>
          </a:prstGeom>
        </p:spPr>
        <p:txBody>
          <a:bodyPr wrap="none">
            <a:spAutoFit/>
          </a:bodyPr>
          <a:lstStyle/>
          <a:p>
            <a:r>
              <a:rPr lang="pt-BR" sz="3600" b="1" i="1" dirty="0" smtClean="0">
                <a:solidFill>
                  <a:srgbClr val="FF0000"/>
                </a:solidFill>
                <a:latin typeface="Times New Roman" pitchFamily="18" charset="0"/>
              </a:rPr>
              <a:t>Di truyền y học tư vấn có chức năng gì?</a:t>
            </a:r>
            <a:endParaRPr lang="en-US" sz="3600" dirty="0">
              <a:solidFill>
                <a:srgbClr val="FF0000"/>
              </a:solidFill>
            </a:endParaRPr>
          </a:p>
        </p:txBody>
      </p:sp>
      <p:sp>
        <p:nvSpPr>
          <p:cNvPr id="5" name="Rectangle 4"/>
          <p:cNvSpPr/>
          <p:nvPr/>
        </p:nvSpPr>
        <p:spPr>
          <a:xfrm>
            <a:off x="381000" y="5029200"/>
            <a:ext cx="8229600" cy="1200329"/>
          </a:xfrm>
          <a:prstGeom prst="rect">
            <a:avLst/>
          </a:prstGeom>
        </p:spPr>
        <p:txBody>
          <a:bodyPr wrap="square">
            <a:spAutoFit/>
          </a:bodyPr>
          <a:lstStyle/>
          <a:p>
            <a:r>
              <a:rPr lang="vi-VN" sz="3600" b="1" dirty="0" smtClean="0">
                <a:solidFill>
                  <a:srgbClr val="FF0000"/>
                </a:solidFill>
                <a:latin typeface="Times New Roman" pitchFamily="18" charset="0"/>
                <a:sym typeface="Wingdings"/>
              </a:rPr>
              <a:t> </a:t>
            </a:r>
            <a:r>
              <a:rPr lang="pt-BR" sz="3600" dirty="0" smtClean="0">
                <a:solidFill>
                  <a:srgbClr val="002060"/>
                </a:solidFill>
                <a:latin typeface="Times New Roman" pitchFamily="18" charset="0"/>
              </a:rPr>
              <a:t>Chức năng:  Chẩn đoán, cung cấp thông tin và cho lời khuyên</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iup-ba-bau-hieu-ve-di-truyen-hoc-1-VinaTro"/>
          <p:cNvPicPr>
            <a:picLocks noChangeAspect="1" noChangeArrowheads="1"/>
          </p:cNvPicPr>
          <p:nvPr/>
        </p:nvPicPr>
        <p:blipFill>
          <a:blip r:embed="rId2"/>
          <a:srcRect/>
          <a:stretch>
            <a:fillRect/>
          </a:stretch>
        </p:blipFill>
        <p:spPr bwMode="auto">
          <a:xfrm>
            <a:off x="23812" y="2362200"/>
            <a:ext cx="2566988" cy="2662237"/>
          </a:xfrm>
          <a:prstGeom prst="rect">
            <a:avLst/>
          </a:prstGeom>
          <a:noFill/>
          <a:ln w="9525">
            <a:noFill/>
            <a:miter lim="800000"/>
            <a:headEnd/>
            <a:tailEnd/>
          </a:ln>
        </p:spPr>
      </p:pic>
      <p:sp>
        <p:nvSpPr>
          <p:cNvPr id="6" name="Text Box 6"/>
          <p:cNvSpPr txBox="1">
            <a:spLocks noChangeArrowheads="1"/>
          </p:cNvSpPr>
          <p:nvPr/>
        </p:nvSpPr>
        <p:spPr bwMode="auto">
          <a:xfrm>
            <a:off x="152400" y="1671935"/>
            <a:ext cx="3200400" cy="461665"/>
          </a:xfrm>
          <a:prstGeom prst="rect">
            <a:avLst/>
          </a:prstGeom>
          <a:noFill/>
          <a:ln w="9525">
            <a:noFill/>
            <a:miter lim="800000"/>
            <a:headEnd/>
            <a:tailEnd/>
          </a:ln>
        </p:spPr>
        <p:txBody>
          <a:bodyPr wrap="square">
            <a:spAutoFit/>
          </a:bodyPr>
          <a:lstStyle/>
          <a:p>
            <a:pPr>
              <a:spcBef>
                <a:spcPct val="50000"/>
              </a:spcBef>
            </a:pPr>
            <a:r>
              <a:rPr lang="en-US" sz="2400" b="1" dirty="0" err="1"/>
              <a:t>Xét</a:t>
            </a:r>
            <a:r>
              <a:rPr lang="en-US" sz="2400" b="1" dirty="0"/>
              <a:t> </a:t>
            </a:r>
            <a:r>
              <a:rPr lang="en-US" sz="2400" b="1" dirty="0" err="1"/>
              <a:t>nghiệm</a:t>
            </a:r>
            <a:r>
              <a:rPr lang="en-US" sz="2400" b="1" dirty="0"/>
              <a:t>    +  </a:t>
            </a:r>
          </a:p>
        </p:txBody>
      </p:sp>
      <p:pic>
        <p:nvPicPr>
          <p:cNvPr id="7" name="Picture 13" descr="chan doan"/>
          <p:cNvPicPr>
            <a:picLocks noChangeAspect="1" noChangeArrowheads="1"/>
          </p:cNvPicPr>
          <p:nvPr/>
        </p:nvPicPr>
        <p:blipFill>
          <a:blip r:embed="rId3"/>
          <a:srcRect/>
          <a:stretch>
            <a:fillRect/>
          </a:stretch>
        </p:blipFill>
        <p:spPr bwMode="auto">
          <a:xfrm>
            <a:off x="2590800" y="2362200"/>
            <a:ext cx="3148012" cy="2743200"/>
          </a:xfrm>
          <a:prstGeom prst="rect">
            <a:avLst/>
          </a:prstGeom>
          <a:noFill/>
          <a:ln w="9525">
            <a:noFill/>
            <a:miter lim="800000"/>
            <a:headEnd/>
            <a:tailEnd/>
          </a:ln>
        </p:spPr>
      </p:pic>
      <p:sp>
        <p:nvSpPr>
          <p:cNvPr id="8" name="Text Box 10"/>
          <p:cNvSpPr txBox="1">
            <a:spLocks noChangeArrowheads="1"/>
          </p:cNvSpPr>
          <p:nvPr/>
        </p:nvSpPr>
        <p:spPr bwMode="auto">
          <a:xfrm>
            <a:off x="2514600" y="1676400"/>
            <a:ext cx="3962400" cy="461665"/>
          </a:xfrm>
          <a:prstGeom prst="rect">
            <a:avLst/>
          </a:prstGeom>
          <a:noFill/>
          <a:ln w="9525">
            <a:noFill/>
            <a:miter lim="800000"/>
            <a:headEnd/>
            <a:tailEnd/>
          </a:ln>
        </p:spPr>
        <p:txBody>
          <a:bodyPr wrap="square">
            <a:spAutoFit/>
          </a:bodyPr>
          <a:lstStyle/>
          <a:p>
            <a:pPr>
              <a:spcBef>
                <a:spcPct val="50000"/>
              </a:spcBef>
            </a:pPr>
            <a:r>
              <a:rPr lang="en-US" sz="2400" b="1" dirty="0" err="1"/>
              <a:t>Chẩn</a:t>
            </a:r>
            <a:r>
              <a:rPr lang="en-US" sz="2400" b="1" dirty="0"/>
              <a:t> </a:t>
            </a:r>
            <a:r>
              <a:rPr lang="en-US" sz="2400" b="1" dirty="0" err="1"/>
              <a:t>đoán</a:t>
            </a:r>
            <a:r>
              <a:rPr lang="en-US" sz="2400" b="1" dirty="0"/>
              <a:t> </a:t>
            </a:r>
            <a:r>
              <a:rPr lang="en-US" sz="2400" b="1" dirty="0" err="1"/>
              <a:t>hiện</a:t>
            </a:r>
            <a:r>
              <a:rPr lang="en-US" sz="2400" b="1" dirty="0"/>
              <a:t> </a:t>
            </a:r>
            <a:r>
              <a:rPr lang="en-US" sz="2400" b="1" dirty="0" err="1" smtClean="0"/>
              <a:t>đại</a:t>
            </a:r>
            <a:r>
              <a:rPr lang="en-US" sz="2400" b="1" dirty="0" smtClean="0"/>
              <a:t>   </a:t>
            </a:r>
            <a:r>
              <a:rPr lang="en-US" sz="2400" b="1" dirty="0"/>
              <a:t>+  </a:t>
            </a:r>
          </a:p>
        </p:txBody>
      </p:sp>
      <p:pic>
        <p:nvPicPr>
          <p:cNvPr id="9" name="Picture 9" descr="Hinh 28"/>
          <p:cNvPicPr>
            <a:picLocks noChangeAspect="1" noChangeArrowheads="1"/>
          </p:cNvPicPr>
          <p:nvPr/>
        </p:nvPicPr>
        <p:blipFill>
          <a:blip r:embed="rId4"/>
          <a:srcRect/>
          <a:stretch>
            <a:fillRect/>
          </a:stretch>
        </p:blipFill>
        <p:spPr bwMode="auto">
          <a:xfrm>
            <a:off x="6096000" y="2362200"/>
            <a:ext cx="3048000" cy="2722562"/>
          </a:xfrm>
          <a:prstGeom prst="rect">
            <a:avLst/>
          </a:prstGeom>
          <a:noFill/>
          <a:ln w="9525">
            <a:noFill/>
            <a:miter lim="800000"/>
            <a:headEnd/>
            <a:tailEnd/>
          </a:ln>
        </p:spPr>
      </p:pic>
      <p:sp>
        <p:nvSpPr>
          <p:cNvPr id="10" name="Text Box 11"/>
          <p:cNvSpPr txBox="1">
            <a:spLocks noChangeArrowheads="1"/>
          </p:cNvSpPr>
          <p:nvPr/>
        </p:nvSpPr>
        <p:spPr bwMode="auto">
          <a:xfrm>
            <a:off x="5715000" y="1676400"/>
            <a:ext cx="3048000" cy="461665"/>
          </a:xfrm>
          <a:prstGeom prst="rect">
            <a:avLst/>
          </a:prstGeom>
          <a:noFill/>
          <a:ln w="9525">
            <a:noFill/>
            <a:miter lim="800000"/>
            <a:headEnd/>
            <a:tailEnd/>
          </a:ln>
        </p:spPr>
        <p:txBody>
          <a:bodyPr>
            <a:spAutoFit/>
          </a:bodyPr>
          <a:lstStyle/>
          <a:p>
            <a:pPr>
              <a:spcBef>
                <a:spcPct val="50000"/>
              </a:spcBef>
            </a:pPr>
            <a:r>
              <a:rPr lang="en-US" sz="2400" b="1" dirty="0" err="1"/>
              <a:t>Nghiên</a:t>
            </a:r>
            <a:r>
              <a:rPr lang="en-US" sz="2400" b="1" dirty="0"/>
              <a:t> </a:t>
            </a:r>
            <a:r>
              <a:rPr lang="en-US" sz="2400" b="1" dirty="0" err="1"/>
              <a:t>cứu</a:t>
            </a:r>
            <a:r>
              <a:rPr lang="en-US" sz="2400" b="1" dirty="0"/>
              <a:t> </a:t>
            </a:r>
            <a:r>
              <a:rPr lang="en-US" sz="2400" b="1" dirty="0" err="1"/>
              <a:t>phả</a:t>
            </a:r>
            <a:r>
              <a:rPr lang="en-US" sz="2400" b="1" dirty="0"/>
              <a:t> </a:t>
            </a:r>
            <a:r>
              <a:rPr lang="en-US" sz="2400" b="1" dirty="0" err="1"/>
              <a:t>hệ</a:t>
            </a:r>
            <a:r>
              <a:rPr lang="en-US" sz="2400" b="1" dirty="0"/>
              <a:t>  </a:t>
            </a:r>
          </a:p>
        </p:txBody>
      </p:sp>
      <p:sp>
        <p:nvSpPr>
          <p:cNvPr id="11" name="Text Box 4"/>
          <p:cNvSpPr txBox="1">
            <a:spLocks noChangeArrowheads="1"/>
          </p:cNvSpPr>
          <p:nvPr/>
        </p:nvSpPr>
        <p:spPr bwMode="auto">
          <a:xfrm>
            <a:off x="1676400" y="581897"/>
            <a:ext cx="54102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C00000"/>
                </a:solidFill>
                <a:latin typeface="Times New Roman" pitchFamily="18" charset="0"/>
                <a:cs typeface="Times New Roman" pitchFamily="18" charset="0"/>
              </a:rPr>
              <a:t>Di </a:t>
            </a:r>
            <a:r>
              <a:rPr lang="en-US" sz="3600" b="1" dirty="0" err="1">
                <a:solidFill>
                  <a:srgbClr val="C00000"/>
                </a:solidFill>
                <a:latin typeface="Times New Roman" pitchFamily="18" charset="0"/>
                <a:cs typeface="Times New Roman" pitchFamily="18" charset="0"/>
              </a:rPr>
              <a:t>truyền</a:t>
            </a:r>
            <a:r>
              <a:rPr lang="en-US" sz="3600" b="1" dirty="0">
                <a:solidFill>
                  <a:srgbClr val="C00000"/>
                </a:solidFill>
                <a:latin typeface="Times New Roman" pitchFamily="18" charset="0"/>
                <a:cs typeface="Times New Roman" pitchFamily="18" charset="0"/>
              </a:rPr>
              <a:t> y </a:t>
            </a:r>
            <a:r>
              <a:rPr lang="en-US" sz="3600" b="1" dirty="0" err="1">
                <a:solidFill>
                  <a:srgbClr val="C00000"/>
                </a:solidFill>
                <a:latin typeface="Times New Roman" pitchFamily="18" charset="0"/>
                <a:cs typeface="Times New Roman" pitchFamily="18" charset="0"/>
              </a:rPr>
              <a:t>học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tư</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vấn</a:t>
            </a:r>
            <a:r>
              <a:rPr lang="en-US" sz="3600" b="1" dirty="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54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30</a:t>
            </a:r>
            <a:r>
              <a:rPr lang="en-US" sz="2800" b="1" dirty="0" smtClean="0">
                <a:latin typeface="Times New Roman" panose="02020603050405020304" pitchFamily="18" charset="0"/>
                <a:cs typeface="Times New Roman" panose="02020603050405020304" pitchFamily="18" charset="0"/>
              </a:rPr>
              <a:t>:                      </a:t>
            </a:r>
            <a:r>
              <a:rPr lang="en-US" sz="2800" b="1" i="0" dirty="0" smtClean="0">
                <a:latin typeface="Times New Roman" panose="02020603050405020304" pitchFamily="18" charset="0"/>
                <a:cs typeface="Times New Roman" panose="02020603050405020304" pitchFamily="18" charset="0"/>
              </a:rPr>
              <a:t>DI TRUYỀN Y HỌC TƯ VẤN</a:t>
            </a:r>
            <a:endParaRPr lang="en-US" sz="2800" b="1" i="0" dirty="0">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48493" y="780586"/>
            <a:ext cx="6477000" cy="584775"/>
          </a:xfrm>
          <a:prstGeom prst="rect">
            <a:avLst/>
          </a:prstGeom>
          <a:noFill/>
          <a:ln w="9525">
            <a:noFill/>
            <a:miter lim="800000"/>
            <a:headEnd/>
            <a:tailEnd/>
          </a:ln>
          <a:effectLst/>
        </p:spPr>
        <p:txBody>
          <a:bodyPr>
            <a:spAutoFit/>
          </a:bodyPr>
          <a:lstStyle/>
          <a:p>
            <a:pPr>
              <a:spcBef>
                <a:spcPct val="50000"/>
              </a:spcBef>
            </a:pPr>
            <a:r>
              <a:rPr lang="en-US" sz="3200" b="1" dirty="0" smtClean="0">
                <a:solidFill>
                  <a:srgbClr val="FF0000"/>
                </a:solidFill>
                <a:latin typeface="Times New Roman" pitchFamily="18" charset="0"/>
                <a:cs typeface="Times New Roman" pitchFamily="18" charset="0"/>
              </a:rPr>
              <a:t>I./ </a:t>
            </a:r>
            <a:r>
              <a:rPr lang="en-US" sz="3200" b="1" u="sng" dirty="0" smtClean="0">
                <a:solidFill>
                  <a:srgbClr val="FF0000"/>
                </a:solidFill>
                <a:latin typeface="Times New Roman" pitchFamily="18" charset="0"/>
                <a:cs typeface="Times New Roman" pitchFamily="18" charset="0"/>
              </a:rPr>
              <a:t>Di </a:t>
            </a:r>
            <a:r>
              <a:rPr lang="en-US" sz="3200" b="1" u="sng" dirty="0" err="1" smtClean="0">
                <a:solidFill>
                  <a:srgbClr val="FF0000"/>
                </a:solidFill>
                <a:latin typeface="Times New Roman" pitchFamily="18" charset="0"/>
                <a:cs typeface="Times New Roman" pitchFamily="18" charset="0"/>
              </a:rPr>
              <a:t>truyền</a:t>
            </a:r>
            <a:r>
              <a:rPr lang="en-US" sz="3200" b="1" u="sng" dirty="0" smtClean="0">
                <a:solidFill>
                  <a:srgbClr val="FF0000"/>
                </a:solidFill>
                <a:latin typeface="Times New Roman" pitchFamily="18" charset="0"/>
                <a:cs typeface="Times New Roman" pitchFamily="18" charset="0"/>
              </a:rPr>
              <a:t> y </a:t>
            </a:r>
            <a:r>
              <a:rPr lang="en-US" sz="3200" b="1" u="sng" dirty="0" err="1" smtClean="0">
                <a:solidFill>
                  <a:srgbClr val="FF0000"/>
                </a:solidFill>
                <a:latin typeface="Times New Roman" pitchFamily="18" charset="0"/>
                <a:cs typeface="Times New Roman" pitchFamily="18" charset="0"/>
              </a:rPr>
              <a:t>học</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tư</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vấn</a:t>
            </a:r>
            <a:endParaRPr lang="en-US" sz="3200" b="1" u="sng" dirty="0">
              <a:solidFill>
                <a:srgbClr val="FF0000"/>
              </a:solidFill>
              <a:latin typeface="Times New Roman" pitchFamily="18" charset="0"/>
              <a:cs typeface="Times New Roman" pitchFamily="18" charset="0"/>
            </a:endParaRPr>
          </a:p>
        </p:txBody>
      </p:sp>
      <p:sp>
        <p:nvSpPr>
          <p:cNvPr id="6" name="Rectangle 5"/>
          <p:cNvSpPr/>
          <p:nvPr/>
        </p:nvSpPr>
        <p:spPr>
          <a:xfrm>
            <a:off x="304800" y="1447800"/>
            <a:ext cx="8458200" cy="2062103"/>
          </a:xfrm>
          <a:prstGeom prst="rect">
            <a:avLst/>
          </a:prstGeom>
        </p:spPr>
        <p:txBody>
          <a:bodyPr wrap="square">
            <a:spAutoFit/>
          </a:bodyPr>
          <a:lstStyle/>
          <a:p>
            <a:r>
              <a:rPr lang="en-US" sz="3200" dirty="0" smtClean="0">
                <a:solidFill>
                  <a:srgbClr val="0000CC"/>
                </a:solidFill>
                <a:latin typeface="Times New Roman" pitchFamily="18" charset="0"/>
                <a:sym typeface="Wingdings"/>
              </a:rPr>
              <a:t> </a:t>
            </a:r>
            <a:r>
              <a:rPr lang="en-US" sz="3200" dirty="0" smtClean="0">
                <a:solidFill>
                  <a:srgbClr val="002060"/>
                </a:solidFill>
                <a:latin typeface="Times New Roman" pitchFamily="18" charset="0"/>
                <a:sym typeface="Wingdings"/>
              </a:rPr>
              <a:t>- </a:t>
            </a:r>
            <a:r>
              <a:rPr lang="vi-VN" sz="3200" dirty="0" smtClean="0">
                <a:solidFill>
                  <a:srgbClr val="002060"/>
                </a:solidFill>
                <a:latin typeface="Times New Roman" pitchFamily="18" charset="0"/>
              </a:rPr>
              <a:t>Di truyền y học tư vấn là một lĩnh vực của di truyền học kết hợp với các phương pháp xét nghiệm, chẩn đoán hiện đại về mặt di truyền cùng với nghiên cứu phả hệ</a:t>
            </a:r>
            <a:r>
              <a:rPr lang="en-US" sz="3200" dirty="0" smtClean="0">
                <a:solidFill>
                  <a:srgbClr val="002060"/>
                </a:solidFill>
                <a:latin typeface="Times New Roman" pitchFamily="18" charset="0"/>
              </a:rPr>
              <a:t>.</a:t>
            </a:r>
            <a:endParaRPr lang="en-US" sz="3200" dirty="0">
              <a:solidFill>
                <a:srgbClr val="002060"/>
              </a:solidFill>
            </a:endParaRPr>
          </a:p>
        </p:txBody>
      </p:sp>
      <p:pic>
        <p:nvPicPr>
          <p:cNvPr id="8"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1582" y="691213"/>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4800" y="3477480"/>
            <a:ext cx="8458200" cy="1569660"/>
          </a:xfrm>
          <a:prstGeom prst="rect">
            <a:avLst/>
          </a:prstGeom>
        </p:spPr>
        <p:txBody>
          <a:bodyPr wrap="square">
            <a:spAutoFit/>
          </a:bodyPr>
          <a:lstStyle/>
          <a:p>
            <a:r>
              <a:rPr lang="en-US" sz="3200" dirty="0" smtClean="0">
                <a:solidFill>
                  <a:srgbClr val="002060"/>
                </a:solidFill>
                <a:latin typeface="Times New Roman" pitchFamily="18" charset="0"/>
                <a:sym typeface="Wingdings"/>
              </a:rPr>
              <a:t>- DT y </a:t>
            </a:r>
            <a:r>
              <a:rPr lang="en-US" sz="3200" dirty="0" err="1" smtClean="0">
                <a:solidFill>
                  <a:srgbClr val="002060"/>
                </a:solidFill>
                <a:latin typeface="Times New Roman" pitchFamily="18" charset="0"/>
                <a:sym typeface="Wingdings"/>
              </a:rPr>
              <a:t>học</a:t>
            </a:r>
            <a:r>
              <a:rPr lang="en-US" sz="3200" dirty="0" smtClean="0">
                <a:solidFill>
                  <a:srgbClr val="002060"/>
                </a:solidFill>
                <a:latin typeface="Times New Roman" pitchFamily="18" charset="0"/>
                <a:sym typeface="Wingdings"/>
              </a:rPr>
              <a:t> </a:t>
            </a:r>
            <a:r>
              <a:rPr lang="en-US" sz="3200" dirty="0" err="1" smtClean="0">
                <a:solidFill>
                  <a:srgbClr val="002060"/>
                </a:solidFill>
                <a:latin typeface="Times New Roman" pitchFamily="18" charset="0"/>
                <a:sym typeface="Wingdings"/>
              </a:rPr>
              <a:t>tư</a:t>
            </a:r>
            <a:r>
              <a:rPr lang="en-US" sz="3200" dirty="0" smtClean="0">
                <a:solidFill>
                  <a:srgbClr val="002060"/>
                </a:solidFill>
                <a:latin typeface="Times New Roman" pitchFamily="18" charset="0"/>
                <a:sym typeface="Wingdings"/>
              </a:rPr>
              <a:t> </a:t>
            </a:r>
            <a:r>
              <a:rPr lang="en-US" sz="3200" dirty="0" err="1" smtClean="0">
                <a:solidFill>
                  <a:srgbClr val="002060"/>
                </a:solidFill>
                <a:latin typeface="Times New Roman" pitchFamily="18" charset="0"/>
                <a:sym typeface="Wingdings"/>
              </a:rPr>
              <a:t>vấn</a:t>
            </a:r>
            <a:r>
              <a:rPr lang="en-US" sz="3200" dirty="0" smtClean="0">
                <a:solidFill>
                  <a:srgbClr val="002060"/>
                </a:solidFill>
                <a:latin typeface="Times New Roman" pitchFamily="18" charset="0"/>
                <a:sym typeface="Wingdings"/>
              </a:rPr>
              <a:t> </a:t>
            </a:r>
            <a:r>
              <a:rPr lang="en-US" sz="3200" dirty="0" err="1" smtClean="0">
                <a:solidFill>
                  <a:srgbClr val="002060"/>
                </a:solidFill>
                <a:latin typeface="Times New Roman" pitchFamily="18" charset="0"/>
                <a:sym typeface="Wingdings"/>
              </a:rPr>
              <a:t>có</a:t>
            </a:r>
            <a:r>
              <a:rPr lang="en-US" sz="3200" dirty="0" smtClean="0">
                <a:solidFill>
                  <a:srgbClr val="002060"/>
                </a:solidFill>
                <a:latin typeface="Times New Roman" pitchFamily="18" charset="0"/>
                <a:sym typeface="Wingdings"/>
              </a:rPr>
              <a:t> c</a:t>
            </a:r>
            <a:r>
              <a:rPr lang="pt-BR" sz="3200" dirty="0" smtClean="0">
                <a:solidFill>
                  <a:srgbClr val="002060"/>
                </a:solidFill>
                <a:latin typeface="Times New Roman" pitchFamily="18" charset="0"/>
              </a:rPr>
              <a:t>hức năng:  Chẩn đoán, cung cấp thông tin và cho lời khuyên </a:t>
            </a:r>
            <a:r>
              <a:rPr lang="en-US" sz="3200" dirty="0" err="1" smtClean="0">
                <a:solidFill>
                  <a:srgbClr val="002060"/>
                </a:solidFill>
                <a:latin typeface="Times New Roman" panose="02020603050405020304" pitchFamily="18" charset="0"/>
                <a:cs typeface="Times New Roman" panose="02020603050405020304" pitchFamily="18" charset="0"/>
              </a:rPr>
              <a:t>liên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bệnh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tật</a:t>
            </a:r>
            <a:r>
              <a:rPr lang="en-US" sz="3200" dirty="0">
                <a:solidFill>
                  <a:srgbClr val="002060"/>
                </a:solidFill>
                <a:latin typeface="Times New Roman" panose="02020603050405020304" pitchFamily="18" charset="0"/>
                <a:cs typeface="Times New Roman" panose="02020603050405020304" pitchFamily="18" charset="0"/>
              </a:rPr>
              <a:t> di </a:t>
            </a:r>
            <a:r>
              <a:rPr lang="en-US" sz="3200" dirty="0" err="1">
                <a:solidFill>
                  <a:srgbClr val="002060"/>
                </a:solidFill>
                <a:latin typeface="Times New Roman" panose="02020603050405020304" pitchFamily="18" charset="0"/>
                <a:cs typeface="Times New Roman" panose="02020603050405020304" pitchFamily="18" charset="0"/>
              </a:rPr>
              <a:t>truyền</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10" name="Text Box 3"/>
          <p:cNvSpPr txBox="1">
            <a:spLocks noChangeArrowheads="1"/>
          </p:cNvSpPr>
          <p:nvPr/>
        </p:nvSpPr>
        <p:spPr bwMode="auto">
          <a:xfrm>
            <a:off x="152400" y="5000974"/>
            <a:ext cx="8991600" cy="1077218"/>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FF0000"/>
                </a:solidFill>
                <a:latin typeface="Times New Roman" pitchFamily="18" charset="0"/>
                <a:cs typeface="Times New Roman" pitchFamily="18" charset="0"/>
              </a:rPr>
              <a:t>II./ </a:t>
            </a:r>
            <a:r>
              <a:rPr lang="en-US" sz="3200" b="1" u="sng" dirty="0" smtClean="0">
                <a:solidFill>
                  <a:srgbClr val="FF0000"/>
                </a:solidFill>
                <a:latin typeface="Times New Roman" pitchFamily="18" charset="0"/>
                <a:cs typeface="Times New Roman" pitchFamily="18" charset="0"/>
              </a:rPr>
              <a:t>Di </a:t>
            </a:r>
            <a:r>
              <a:rPr lang="en-US" sz="3200" b="1" u="sng" dirty="0" err="1" smtClean="0">
                <a:solidFill>
                  <a:srgbClr val="FF0000"/>
                </a:solidFill>
                <a:latin typeface="Times New Roman" pitchFamily="18" charset="0"/>
                <a:cs typeface="Times New Roman" pitchFamily="18" charset="0"/>
              </a:rPr>
              <a:t>truyền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học</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với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hôn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nhân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và</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kế</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hoạch</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hóa</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gia</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đình</a:t>
            </a:r>
            <a:endParaRPr lang="en-US" sz="32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64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4300" y="694060"/>
            <a:ext cx="8991600" cy="1077218"/>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FF0000"/>
                </a:solidFill>
                <a:latin typeface="Times New Roman" pitchFamily="18" charset="0"/>
                <a:cs typeface="Times New Roman" pitchFamily="18" charset="0"/>
              </a:rPr>
              <a:t>II./ </a:t>
            </a:r>
            <a:r>
              <a:rPr lang="en-US" sz="3200" b="1" u="sng" dirty="0" smtClean="0">
                <a:solidFill>
                  <a:srgbClr val="FF0000"/>
                </a:solidFill>
                <a:latin typeface="Times New Roman" pitchFamily="18" charset="0"/>
                <a:cs typeface="Times New Roman" pitchFamily="18" charset="0"/>
              </a:rPr>
              <a:t>Di </a:t>
            </a:r>
            <a:r>
              <a:rPr lang="en-US" sz="3200" b="1" u="sng" dirty="0" err="1" smtClean="0">
                <a:solidFill>
                  <a:srgbClr val="FF0000"/>
                </a:solidFill>
                <a:latin typeface="Times New Roman" pitchFamily="18" charset="0"/>
                <a:cs typeface="Times New Roman" pitchFamily="18" charset="0"/>
              </a:rPr>
              <a:t>truyền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học</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với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hôn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nhân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và</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kế</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hoạch</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hóa</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gia</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đình</a:t>
            </a:r>
            <a:endParaRPr lang="en-US" sz="3200" b="1" u="sng" dirty="0">
              <a:solidFill>
                <a:srgbClr val="FF0000"/>
              </a:solidFill>
              <a:latin typeface="Times New Roman" pitchFamily="18" charset="0"/>
              <a:cs typeface="Times New Roman" pitchFamily="18" charset="0"/>
            </a:endParaRPr>
          </a:p>
        </p:txBody>
      </p:sp>
      <p:sp>
        <p:nvSpPr>
          <p:cNvPr id="3" name="Text Box 6"/>
          <p:cNvSpPr txBox="1">
            <a:spLocks noChangeArrowheads="1"/>
          </p:cNvSpPr>
          <p:nvPr/>
        </p:nvSpPr>
        <p:spPr bwMode="auto">
          <a:xfrm>
            <a:off x="429491" y="1734354"/>
            <a:ext cx="5137150" cy="523220"/>
          </a:xfrm>
          <a:prstGeom prst="rect">
            <a:avLst/>
          </a:prstGeom>
          <a:noFill/>
          <a:ln w="9525">
            <a:noFill/>
            <a:miter lim="800000"/>
            <a:headEnd/>
            <a:tailEnd/>
          </a:ln>
        </p:spPr>
        <p:txBody>
          <a:bodyPr>
            <a:spAutoFit/>
          </a:bodyPr>
          <a:lstStyle/>
          <a:p>
            <a:pPr>
              <a:spcBef>
                <a:spcPct val="50000"/>
              </a:spcBef>
            </a:pPr>
            <a:r>
              <a:rPr lang="en-US" sz="2800" b="1" dirty="0" smtClean="0">
                <a:solidFill>
                  <a:srgbClr val="0070C0"/>
                </a:solidFill>
                <a:latin typeface="Times New Roman" pitchFamily="18" charset="0"/>
                <a:cs typeface="Times New Roman" pitchFamily="18" charset="0"/>
              </a:rPr>
              <a:t>1.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hôn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nhân</a:t>
            </a:r>
            <a:r>
              <a:rPr lang="en-US" sz="2800" b="1" u="sng" dirty="0">
                <a:solidFill>
                  <a:srgbClr val="0070C0"/>
                </a:solidFill>
                <a:latin typeface="Times New Roman" pitchFamily="18" charset="0"/>
                <a:cs typeface="Times New Roman" pitchFamily="18" charset="0"/>
              </a:rPr>
              <a:t> </a:t>
            </a:r>
          </a:p>
        </p:txBody>
      </p:sp>
      <p:sp>
        <p:nvSpPr>
          <p:cNvPr id="6" name="Text Box 6"/>
          <p:cNvSpPr txBox="1">
            <a:spLocks noChangeArrowheads="1"/>
          </p:cNvSpPr>
          <p:nvPr/>
        </p:nvSpPr>
        <p:spPr bwMode="auto">
          <a:xfrm>
            <a:off x="457200" y="2362200"/>
            <a:ext cx="8305800" cy="2246769"/>
          </a:xfrm>
          <a:prstGeom prst="rect">
            <a:avLst/>
          </a:prstGeom>
          <a:noFill/>
          <a:ln w="9525">
            <a:noFill/>
            <a:miter lim="800000"/>
            <a:headEnd/>
            <a:tailEnd/>
          </a:ln>
          <a:effectLst/>
        </p:spPr>
        <p:txBody>
          <a:bodyPr wrap="square">
            <a:spAutoFit/>
          </a:bodyPr>
          <a:lstStyle/>
          <a:p>
            <a:pPr eaLnBrk="1" hangingPunct="1">
              <a:spcBef>
                <a:spcPct val="50000"/>
              </a:spcBef>
            </a:pPr>
            <a:r>
              <a:rPr lang="en-US" sz="2800" u="sng" dirty="0" err="1" smtClean="0">
                <a:solidFill>
                  <a:srgbClr val="C00000"/>
                </a:solidFill>
                <a:latin typeface="Times New Roman" pitchFamily="18" charset="0"/>
              </a:rPr>
              <a:t>Tình</a:t>
            </a:r>
            <a:r>
              <a:rPr lang="en-US" sz="2800" u="sng" dirty="0" smtClean="0">
                <a:solidFill>
                  <a:srgbClr val="C00000"/>
                </a:solidFill>
                <a:latin typeface="Times New Roman" pitchFamily="18" charset="0"/>
              </a:rPr>
              <a:t> </a:t>
            </a:r>
            <a:r>
              <a:rPr lang="en-US" sz="2800" u="sng" dirty="0" err="1" smtClean="0">
                <a:solidFill>
                  <a:srgbClr val="C00000"/>
                </a:solidFill>
                <a:latin typeface="Times New Roman" pitchFamily="18" charset="0"/>
              </a:rPr>
              <a:t>huống</a:t>
            </a:r>
            <a:r>
              <a:rPr lang="en-US" sz="2800" u="sng" dirty="0" smtClean="0">
                <a:solidFill>
                  <a:srgbClr val="C00000"/>
                </a:solidFill>
                <a:latin typeface="Times New Roman" pitchFamily="18" charset="0"/>
              </a:rPr>
              <a:t>:</a:t>
            </a:r>
            <a:r>
              <a:rPr lang="en-US" sz="2800" dirty="0" smtClean="0">
                <a:solidFill>
                  <a:srgbClr val="C00000"/>
                </a:solidFill>
                <a:latin typeface="Times New Roman" pitchFamily="18" charset="0"/>
              </a:rPr>
              <a:t> </a:t>
            </a:r>
            <a:r>
              <a:rPr lang="vi-VN" sz="2800" dirty="0" smtClean="0">
                <a:latin typeface="Times New Roman" pitchFamily="18" charset="0"/>
              </a:rPr>
              <a:t>Ông nội</a:t>
            </a:r>
            <a:r>
              <a:rPr lang="en-US" sz="2800" dirty="0" smtClean="0">
                <a:latin typeface="Times New Roman" pitchFamily="18" charset="0"/>
              </a:rPr>
              <a:t> </a:t>
            </a:r>
            <a:r>
              <a:rPr lang="en-US" sz="2800" dirty="0" err="1" smtClean="0">
                <a:latin typeface="Times New Roman" pitchFamily="18" charset="0"/>
              </a:rPr>
              <a:t>của</a:t>
            </a:r>
            <a:r>
              <a:rPr lang="vi-VN" sz="2800" dirty="0" smtClean="0">
                <a:latin typeface="Times New Roman" pitchFamily="18" charset="0"/>
              </a:rPr>
              <a:t> </a:t>
            </a:r>
            <a:r>
              <a:rPr lang="en-US" sz="2800" dirty="0" err="1" smtClean="0">
                <a:latin typeface="Times New Roman" pitchFamily="18" charset="0"/>
              </a:rPr>
              <a:t>anh</a:t>
            </a:r>
            <a:r>
              <a:rPr lang="en-US" sz="2800" dirty="0" smtClean="0">
                <a:latin typeface="Times New Roman" pitchFamily="18" charset="0"/>
              </a:rPr>
              <a:t> </a:t>
            </a:r>
            <a:r>
              <a:rPr lang="vi-VN" sz="2800" dirty="0" smtClean="0">
                <a:latin typeface="Times New Roman" pitchFamily="18" charset="0"/>
              </a:rPr>
              <a:t>Tuấn </a:t>
            </a:r>
            <a:r>
              <a:rPr lang="vi-VN" sz="2800" dirty="0">
                <a:latin typeface="Times New Roman" pitchFamily="18" charset="0"/>
              </a:rPr>
              <a:t>và ông nội </a:t>
            </a:r>
            <a:r>
              <a:rPr lang="vi-VN" sz="2800" dirty="0" smtClean="0">
                <a:latin typeface="Times New Roman" pitchFamily="18" charset="0"/>
              </a:rPr>
              <a:t>c</a:t>
            </a:r>
            <a:r>
              <a:rPr lang="en-US" sz="2800" dirty="0" err="1" smtClean="0">
                <a:latin typeface="Times New Roman" pitchFamily="18" charset="0"/>
              </a:rPr>
              <a:t>ủa</a:t>
            </a:r>
            <a:r>
              <a:rPr lang="en-US" sz="2800" dirty="0" smtClean="0">
                <a:latin typeface="Times New Roman" pitchFamily="18" charset="0"/>
              </a:rPr>
              <a:t> </a:t>
            </a:r>
            <a:r>
              <a:rPr lang="en-US" sz="2800" dirty="0" err="1" smtClean="0">
                <a:latin typeface="Times New Roman" pitchFamily="18" charset="0"/>
              </a:rPr>
              <a:t>chị</a:t>
            </a:r>
            <a:r>
              <a:rPr lang="vi-VN" sz="2800" dirty="0" smtClean="0">
                <a:latin typeface="Times New Roman" pitchFamily="18" charset="0"/>
              </a:rPr>
              <a:t> </a:t>
            </a:r>
            <a:r>
              <a:rPr lang="vi-VN" sz="2800" dirty="0">
                <a:latin typeface="Times New Roman" pitchFamily="18" charset="0"/>
              </a:rPr>
              <a:t>Hoa  là hai anh em</a:t>
            </a:r>
            <a:r>
              <a:rPr lang="pt-BR" sz="2800" dirty="0">
                <a:latin typeface="Times New Roman" pitchFamily="18" charset="0"/>
              </a:rPr>
              <a:t> ruột, </a:t>
            </a:r>
            <a:r>
              <a:rPr lang="pt-BR" sz="2800" dirty="0" smtClean="0">
                <a:latin typeface="Times New Roman" pitchFamily="18" charset="0"/>
              </a:rPr>
              <a:t>anh</a:t>
            </a:r>
            <a:r>
              <a:rPr lang="vi-VN" sz="2800" dirty="0" smtClean="0">
                <a:latin typeface="Times New Roman" pitchFamily="18" charset="0"/>
              </a:rPr>
              <a:t> </a:t>
            </a:r>
            <a:r>
              <a:rPr lang="vi-VN" sz="2800" dirty="0">
                <a:latin typeface="Times New Roman" pitchFamily="18" charset="0"/>
              </a:rPr>
              <a:t>Tuấn </a:t>
            </a:r>
            <a:r>
              <a:rPr lang="vi-VN" sz="2800" dirty="0" smtClean="0">
                <a:latin typeface="Times New Roman" pitchFamily="18" charset="0"/>
              </a:rPr>
              <a:t>và</a:t>
            </a:r>
            <a:r>
              <a:rPr lang="en-US" sz="2800" dirty="0" smtClean="0">
                <a:latin typeface="Times New Roman" pitchFamily="18" charset="0"/>
              </a:rPr>
              <a:t> </a:t>
            </a:r>
            <a:r>
              <a:rPr lang="en-US" sz="2800" dirty="0" err="1" smtClean="0">
                <a:latin typeface="Times New Roman" pitchFamily="18" charset="0"/>
              </a:rPr>
              <a:t>chị</a:t>
            </a:r>
            <a:r>
              <a:rPr lang="vi-VN" sz="2800" dirty="0" smtClean="0">
                <a:latin typeface="Times New Roman" pitchFamily="18" charset="0"/>
              </a:rPr>
              <a:t> </a:t>
            </a:r>
            <a:r>
              <a:rPr lang="vi-VN" sz="2800" dirty="0">
                <a:latin typeface="Times New Roman" pitchFamily="18" charset="0"/>
              </a:rPr>
              <a:t>Hoa yêu </a:t>
            </a:r>
            <a:r>
              <a:rPr lang="vi-VN" sz="2800" dirty="0" smtClean="0">
                <a:latin typeface="Times New Roman" pitchFamily="18" charset="0"/>
              </a:rPr>
              <a:t>nhau</a:t>
            </a:r>
            <a:r>
              <a:rPr lang="en-US" sz="2800" dirty="0" smtClean="0">
                <a:latin typeface="Times New Roman" pitchFamily="18" charset="0"/>
              </a:rPr>
              <a:t>. </a:t>
            </a:r>
            <a:r>
              <a:rPr lang="vi-VN" sz="2800" dirty="0" smtClean="0">
                <a:latin typeface="Times New Roman" pitchFamily="18" charset="0"/>
              </a:rPr>
              <a:t> </a:t>
            </a:r>
            <a:r>
              <a:rPr lang="en-US" sz="2800" dirty="0" smtClean="0">
                <a:latin typeface="Times New Roman" pitchFamily="18" charset="0"/>
              </a:rPr>
              <a:t>K</a:t>
            </a:r>
            <a:r>
              <a:rPr lang="vi-VN" sz="2800" dirty="0" smtClean="0">
                <a:latin typeface="Times New Roman" pitchFamily="18" charset="0"/>
              </a:rPr>
              <a:t>hi </a:t>
            </a:r>
            <a:r>
              <a:rPr lang="vi-VN" sz="2800" dirty="0">
                <a:latin typeface="Times New Roman" pitchFamily="18" charset="0"/>
              </a:rPr>
              <a:t>2 bên gia đình biết họ cấm không </a:t>
            </a:r>
            <a:r>
              <a:rPr lang="vi-VN" sz="2800" dirty="0" smtClean="0">
                <a:latin typeface="Times New Roman" pitchFamily="18" charset="0"/>
              </a:rPr>
              <a:t>cho</a:t>
            </a:r>
            <a:r>
              <a:rPr lang="en-US" sz="2800" dirty="0" smtClean="0">
                <a:latin typeface="Times New Roman" pitchFamily="18" charset="0"/>
              </a:rPr>
              <a:t> </a:t>
            </a:r>
            <a:r>
              <a:rPr lang="en-US" sz="2800" dirty="0" err="1" smtClean="0">
                <a:latin typeface="Times New Roman" pitchFamily="18" charset="0"/>
              </a:rPr>
              <a:t>anh</a:t>
            </a:r>
            <a:r>
              <a:rPr lang="vi-VN" sz="2800" dirty="0" smtClean="0">
                <a:latin typeface="Times New Roman" pitchFamily="18" charset="0"/>
              </a:rPr>
              <a:t> </a:t>
            </a:r>
            <a:r>
              <a:rPr lang="vi-VN" sz="2800" dirty="0">
                <a:latin typeface="Times New Roman" pitchFamily="18" charset="0"/>
              </a:rPr>
              <a:t>Tuấn </a:t>
            </a:r>
            <a:r>
              <a:rPr lang="vi-VN" sz="2800" dirty="0" smtClean="0">
                <a:latin typeface="Times New Roman" pitchFamily="18" charset="0"/>
              </a:rPr>
              <a:t>và</a:t>
            </a:r>
            <a:r>
              <a:rPr lang="en-US" sz="2800" dirty="0" smtClean="0">
                <a:latin typeface="Times New Roman" pitchFamily="18" charset="0"/>
              </a:rPr>
              <a:t> </a:t>
            </a:r>
            <a:r>
              <a:rPr lang="en-US" sz="2800" dirty="0" err="1" smtClean="0">
                <a:latin typeface="Times New Roman" pitchFamily="18" charset="0"/>
              </a:rPr>
              <a:t>chị</a:t>
            </a:r>
            <a:r>
              <a:rPr lang="vi-VN" sz="2800" dirty="0" smtClean="0">
                <a:latin typeface="Times New Roman" pitchFamily="18" charset="0"/>
              </a:rPr>
              <a:t> </a:t>
            </a:r>
            <a:r>
              <a:rPr lang="vi-VN" sz="2800" dirty="0">
                <a:latin typeface="Times New Roman" pitchFamily="18" charset="0"/>
              </a:rPr>
              <a:t>Hoa kết hôn với nhau, theo em gia đình của đôi trai gái đó làm như vậy là đúng hay sai ? Tại sao?</a:t>
            </a:r>
            <a:endParaRPr lang="en-US" sz="2800" dirty="0">
              <a:latin typeface="Times New Roman" pitchFamily="18" charset="0"/>
            </a:endParaRPr>
          </a:p>
        </p:txBody>
      </p:sp>
      <p:sp>
        <p:nvSpPr>
          <p:cNvPr id="12" name="Text Box 7"/>
          <p:cNvSpPr txBox="1">
            <a:spLocks noChangeArrowheads="1"/>
          </p:cNvSpPr>
          <p:nvPr/>
        </p:nvSpPr>
        <p:spPr bwMode="auto">
          <a:xfrm>
            <a:off x="685800" y="4572000"/>
            <a:ext cx="8458200" cy="1815882"/>
          </a:xfrm>
          <a:prstGeom prst="rect">
            <a:avLst/>
          </a:prstGeom>
          <a:noFill/>
          <a:ln w="9525">
            <a:noFill/>
            <a:miter lim="800000"/>
            <a:headEnd/>
            <a:tailEnd/>
          </a:ln>
          <a:effectLst/>
        </p:spPr>
        <p:txBody>
          <a:bodyPr wrap="square">
            <a:spAutoFit/>
          </a:bodyPr>
          <a:lstStyle/>
          <a:p>
            <a:pPr eaLnBrk="1" hangingPunct="1">
              <a:spcBef>
                <a:spcPct val="50000"/>
              </a:spcBef>
            </a:pPr>
            <a:r>
              <a:rPr lang="vi-VN" sz="2800" dirty="0">
                <a:solidFill>
                  <a:srgbClr val="002060"/>
                </a:solidFill>
                <a:latin typeface="Times New Roman" pitchFamily="18" charset="0"/>
              </a:rPr>
              <a:t>- Gia đình của đôi trai gái đó làm như vậy là đúng vì theo Luật hôn nhân và gia đình Việt Nam quy định những người có quan hệ huyết thống trong vòng </a:t>
            </a:r>
            <a:r>
              <a:rPr lang="en-US" sz="2800" dirty="0" smtClean="0">
                <a:solidFill>
                  <a:srgbClr val="002060"/>
                </a:solidFill>
                <a:latin typeface="Times New Roman" pitchFamily="18" charset="0"/>
              </a:rPr>
              <a:t>4</a:t>
            </a:r>
            <a:r>
              <a:rPr lang="vi-VN" sz="2800" dirty="0" smtClean="0">
                <a:solidFill>
                  <a:srgbClr val="002060"/>
                </a:solidFill>
                <a:latin typeface="Times New Roman" pitchFamily="18" charset="0"/>
              </a:rPr>
              <a:t> </a:t>
            </a:r>
            <a:r>
              <a:rPr lang="vi-VN" sz="2800" dirty="0">
                <a:solidFill>
                  <a:srgbClr val="002060"/>
                </a:solidFill>
                <a:latin typeface="Times New Roman" pitchFamily="18" charset="0"/>
              </a:rPr>
              <a:t>đời không được kết hôn với nhau.</a:t>
            </a:r>
            <a:r>
              <a:rPr lang="en-US" sz="2800" dirty="0">
                <a:solidFill>
                  <a:srgbClr val="002060"/>
                </a:solidFill>
                <a:latin typeface="Times New Roman" pitchFamily="18" charset="0"/>
              </a:rPr>
              <a:t> </a:t>
            </a:r>
          </a:p>
        </p:txBody>
      </p:sp>
      <p:sp>
        <p:nvSpPr>
          <p:cNvPr id="8"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30</a:t>
            </a:r>
            <a:r>
              <a:rPr lang="en-US" sz="2800" b="1" dirty="0" smtClean="0">
                <a:latin typeface="Times New Roman" panose="02020603050405020304" pitchFamily="18" charset="0"/>
                <a:cs typeface="Times New Roman" panose="02020603050405020304" pitchFamily="18" charset="0"/>
              </a:rPr>
              <a:t>:                      </a:t>
            </a:r>
            <a:r>
              <a:rPr lang="en-US" sz="2800" b="1" i="0" dirty="0" smtClean="0">
                <a:latin typeface="Times New Roman" panose="02020603050405020304" pitchFamily="18" charset="0"/>
                <a:cs typeface="Times New Roman" panose="02020603050405020304" pitchFamily="18" charset="0"/>
              </a:rPr>
              <a:t>DI TRUYỀN Y HỌC TƯ VẤN</a:t>
            </a:r>
            <a:endParaRPr lang="en-US" sz="2800" b="1" i="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slide(fromBottom)">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28600" y="228600"/>
            <a:ext cx="8763000" cy="5509200"/>
          </a:xfrm>
          <a:prstGeom prst="rect">
            <a:avLst/>
          </a:prstGeom>
          <a:noFill/>
          <a:ln w="9525">
            <a:noFill/>
            <a:miter lim="800000"/>
            <a:headEnd/>
            <a:tailEnd/>
          </a:ln>
        </p:spPr>
        <p:txBody>
          <a:bodyPr wrap="square">
            <a:spAutoFit/>
          </a:bodyPr>
          <a:lstStyle/>
          <a:p>
            <a:pPr algn="just">
              <a:spcBef>
                <a:spcPct val="50000"/>
              </a:spcBef>
            </a:pP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thông</a:t>
            </a:r>
            <a:r>
              <a:rPr lang="en-US" sz="3200" dirty="0" smtClean="0">
                <a:solidFill>
                  <a:srgbClr val="FF0000"/>
                </a:solidFill>
                <a:latin typeface="Times New Roman" pitchFamily="18" charset="0"/>
                <a:cs typeface="Times New Roman" pitchFamily="18" charset="0"/>
              </a:rPr>
              <a:t> tin </a:t>
            </a:r>
            <a:r>
              <a:rPr lang="en-US" sz="3200" dirty="0" err="1" smtClean="0">
                <a:solidFill>
                  <a:srgbClr val="FF0000"/>
                </a:solidFill>
                <a:latin typeface="Times New Roman" pitchFamily="18" charset="0"/>
                <a:cs typeface="Times New Roman" pitchFamily="18" charset="0"/>
              </a:rPr>
              <a:t>sgk</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trả</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hỏi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sau</a:t>
            </a:r>
            <a:r>
              <a:rPr lang="en-US" sz="3200" dirty="0" smtClean="0">
                <a:solidFill>
                  <a:srgbClr val="FF0000"/>
                </a:solidFill>
                <a:latin typeface="Times New Roman" pitchFamily="18" charset="0"/>
                <a:cs typeface="Times New Roman" pitchFamily="18" charset="0"/>
              </a:rPr>
              <a:t>: </a:t>
            </a:r>
          </a:p>
          <a:p>
            <a:pPr algn="just" eaLnBrk="1" hangingPunct="1">
              <a:spcBef>
                <a:spcPct val="50000"/>
              </a:spcBef>
            </a:pPr>
            <a:r>
              <a:rPr lang="en-US" sz="3200" b="1" dirty="0" smtClean="0">
                <a:solidFill>
                  <a:srgbClr val="C00000"/>
                </a:solidFill>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p>
          <a:p>
            <a:pPr algn="just">
              <a:spcBef>
                <a:spcPct val="50000"/>
              </a:spcBef>
            </a:pP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Kết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hôn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gần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đột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biến</a:t>
            </a:r>
            <a:r>
              <a:rPr lang="en-US" sz="3200" dirty="0" smtClean="0">
                <a:solidFill>
                  <a:srgbClr val="002060"/>
                </a:solidFill>
                <a:latin typeface="Times New Roman" pitchFamily="18" charset="0"/>
                <a:cs typeface="Times New Roman" pitchFamily="18" charset="0"/>
              </a:rPr>
              <a:t> gen </a:t>
            </a:r>
            <a:r>
              <a:rPr lang="en-US" sz="3200" dirty="0" err="1" smtClean="0">
                <a:solidFill>
                  <a:srgbClr val="002060"/>
                </a:solidFill>
                <a:latin typeface="Times New Roman" pitchFamily="18" charset="0"/>
                <a:cs typeface="Times New Roman" pitchFamily="18" charset="0"/>
              </a:rPr>
              <a:t>lặn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có</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biểu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hiện</a:t>
            </a:r>
            <a:r>
              <a:rPr lang="en-US" sz="3200" dirty="0" smtClean="0">
                <a:solidFill>
                  <a:srgbClr val="002060"/>
                </a:solidFill>
                <a:latin typeface="Times New Roman" pitchFamily="18" charset="0"/>
                <a:cs typeface="Times New Roman" pitchFamily="18" charset="0"/>
              </a:rPr>
              <a:t> </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dị</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tật</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bẩm</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sinh</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tăng</a:t>
            </a:r>
            <a:r>
              <a:rPr lang="en-US" sz="3200" dirty="0" smtClean="0">
                <a:cs typeface="Times New Roman" pitchFamily="18" charset="0"/>
                <a:sym typeface="Wingdings 3" pitchFamily="18" charset="2"/>
              </a:rPr>
              <a:t>.</a:t>
            </a:r>
            <a:endParaRPr lang="en-US" sz="3200" dirty="0">
              <a:latin typeface="Times New Roman" pitchFamily="18" charset="0"/>
              <a:cs typeface="Times New Roman" pitchFamily="18" charset="0"/>
            </a:endParaRPr>
          </a:p>
          <a:p>
            <a:pPr algn="just" eaLnBrk="1" hangingPunct="1">
              <a:spcBef>
                <a:spcPct val="50000"/>
              </a:spcBef>
            </a:pPr>
            <a:r>
              <a:rPr lang="en-US" sz="3200" b="1" dirty="0" smtClean="0">
                <a:solidFill>
                  <a:srgbClr val="C00000"/>
                </a:solidFill>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5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p>
          <a:p>
            <a:pPr>
              <a:spcBef>
                <a:spcPct val="50000"/>
              </a:spcBef>
            </a:pP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từ</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đời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thứ</a:t>
            </a:r>
            <a:r>
              <a:rPr lang="en-US" sz="3200" dirty="0" smtClean="0">
                <a:solidFill>
                  <a:srgbClr val="002060"/>
                </a:solidFill>
                <a:latin typeface="Times New Roman" pitchFamily="18" charset="0"/>
                <a:cs typeface="Times New Roman" pitchFamily="18" charset="0"/>
              </a:rPr>
              <a:t> 5 </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có</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sự</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sai</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khác</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về</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mặt</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di</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truyền</a:t>
            </a:r>
            <a:r>
              <a:rPr lang="en-US" sz="3200" dirty="0" smtClean="0">
                <a:solidFill>
                  <a:srgbClr val="002060"/>
                </a:solidFill>
                <a:latin typeface="Times New Roman" pitchFamily="18" charset="0"/>
                <a:cs typeface="Times New Roman" pitchFamily="18" charset="0"/>
                <a:sym typeface="Wingdings 3" pitchFamily="18" charset="2"/>
              </a:rPr>
              <a:t> ( </a:t>
            </a:r>
            <a:r>
              <a:rPr lang="en-US" sz="3200" dirty="0" err="1" smtClean="0">
                <a:solidFill>
                  <a:srgbClr val="002060"/>
                </a:solidFill>
                <a:latin typeface="Times New Roman" pitchFamily="18" charset="0"/>
                <a:cs typeface="Times New Roman" pitchFamily="18" charset="0"/>
                <a:sym typeface="Wingdings 3" pitchFamily="18" charset="2"/>
              </a:rPr>
              <a:t>về</a:t>
            </a:r>
            <a:r>
              <a:rPr lang="en-US" sz="3200" dirty="0" smtClean="0">
                <a:solidFill>
                  <a:srgbClr val="002060"/>
                </a:solidFill>
                <a:latin typeface="Times New Roman" pitchFamily="18" charset="0"/>
                <a:cs typeface="Times New Roman" pitchFamily="18" charset="0"/>
                <a:sym typeface="Wingdings 3" pitchFamily="18" charset="2"/>
              </a:rPr>
              <a:t> </a:t>
            </a:r>
            <a:r>
              <a:rPr lang="en-US" sz="3200" dirty="0" err="1" smtClean="0">
                <a:solidFill>
                  <a:srgbClr val="002060"/>
                </a:solidFill>
                <a:latin typeface="Times New Roman" pitchFamily="18" charset="0"/>
                <a:cs typeface="Times New Roman" pitchFamily="18" charset="0"/>
                <a:sym typeface="Wingdings 3" pitchFamily="18" charset="2"/>
              </a:rPr>
              <a:t>kiểu</a:t>
            </a:r>
            <a:r>
              <a:rPr lang="en-US" sz="3200" dirty="0" smtClean="0">
                <a:solidFill>
                  <a:srgbClr val="002060"/>
                </a:solidFill>
                <a:latin typeface="Times New Roman" pitchFamily="18" charset="0"/>
                <a:cs typeface="Times New Roman" pitchFamily="18" charset="0"/>
                <a:sym typeface="Wingdings 3" pitchFamily="18" charset="2"/>
              </a:rPr>
              <a:t> gen).</a:t>
            </a:r>
            <a:endParaRPr lang="en-US" sz="3200" dirty="0">
              <a:solidFill>
                <a:srgbClr val="002060"/>
              </a:solidFill>
              <a:latin typeface="Times New Roman" pitchFamily="18" charset="0"/>
              <a:cs typeface="Times New Roman" pitchFamily="18" charset="0"/>
              <a:sym typeface="Wingdings 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7"/>
          <p:cNvSpPr txBox="1">
            <a:spLocks noChangeArrowheads="1"/>
          </p:cNvSpPr>
          <p:nvPr/>
        </p:nvSpPr>
        <p:spPr bwMode="auto">
          <a:xfrm>
            <a:off x="0" y="0"/>
            <a:ext cx="8915400" cy="52322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FF0000"/>
                </a:solidFill>
                <a:latin typeface="Times New Roman" pitchFamily="18" charset="0"/>
                <a:cs typeface="Times New Roman" pitchFamily="18" charset="0"/>
              </a:rPr>
              <a:t>II./ </a:t>
            </a:r>
            <a:r>
              <a:rPr lang="en-US" sz="2800" b="1" u="sng" dirty="0">
                <a:solidFill>
                  <a:srgbClr val="FF0000"/>
                </a:solidFill>
                <a:latin typeface="Times New Roman" pitchFamily="18" charset="0"/>
                <a:cs typeface="Times New Roman" pitchFamily="18" charset="0"/>
              </a:rPr>
              <a:t>Di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học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với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hôn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nhân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và</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kế</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hoạch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hoá</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gia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đình</a:t>
            </a:r>
            <a:r>
              <a:rPr lang="en-US" sz="2800" b="1" u="sng" dirty="0">
                <a:solidFill>
                  <a:srgbClr val="FF0000"/>
                </a:solidFill>
                <a:latin typeface="Times New Roman" pitchFamily="18" charset="0"/>
                <a:cs typeface="Times New Roman" pitchFamily="18" charset="0"/>
              </a:rPr>
              <a:t>: </a:t>
            </a:r>
          </a:p>
        </p:txBody>
      </p:sp>
      <p:sp>
        <p:nvSpPr>
          <p:cNvPr id="13317" name="Text Box 6"/>
          <p:cNvSpPr txBox="1">
            <a:spLocks noChangeArrowheads="1"/>
          </p:cNvSpPr>
          <p:nvPr/>
        </p:nvSpPr>
        <p:spPr bwMode="auto">
          <a:xfrm>
            <a:off x="0" y="533400"/>
            <a:ext cx="5137150" cy="461665"/>
          </a:xfrm>
          <a:prstGeom prst="rect">
            <a:avLst/>
          </a:prstGeom>
          <a:noFill/>
          <a:ln w="9525">
            <a:noFill/>
            <a:miter lim="800000"/>
            <a:headEnd/>
            <a:tailEnd/>
          </a:ln>
        </p:spPr>
        <p:txBody>
          <a:bodyPr>
            <a:spAutoFit/>
          </a:bodyPr>
          <a:lstStyle/>
          <a:p>
            <a:pPr>
              <a:spcBef>
                <a:spcPct val="50000"/>
              </a:spcBef>
            </a:pPr>
            <a:r>
              <a:rPr lang="en-US" sz="2400" b="1" dirty="0" smtClean="0">
                <a:solidFill>
                  <a:srgbClr val="0070C0"/>
                </a:solidFill>
                <a:latin typeface="Times New Roman" pitchFamily="18" charset="0"/>
                <a:cs typeface="Times New Roman" pitchFamily="18" charset="0"/>
              </a:rPr>
              <a:t>1. </a:t>
            </a:r>
            <a:r>
              <a:rPr lang="en-US" sz="2400" b="1" u="sng" dirty="0">
                <a:solidFill>
                  <a:srgbClr val="0070C0"/>
                </a:solidFill>
                <a:latin typeface="Times New Roman" pitchFamily="18" charset="0"/>
                <a:cs typeface="Times New Roman" pitchFamily="18" charset="0"/>
              </a:rPr>
              <a:t>Di </a:t>
            </a:r>
            <a:r>
              <a:rPr lang="en-US" sz="2400" b="1" u="sng" dirty="0" err="1">
                <a:solidFill>
                  <a:srgbClr val="0070C0"/>
                </a:solidFill>
                <a:latin typeface="Times New Roman" pitchFamily="18" charset="0"/>
                <a:cs typeface="Times New Roman" pitchFamily="18" charset="0"/>
              </a:rPr>
              <a:t>truyền</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học</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với</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hôn</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nhân</a:t>
            </a:r>
            <a:r>
              <a:rPr lang="en-US" sz="2400" b="1" u="sng" dirty="0">
                <a:solidFill>
                  <a:srgbClr val="0070C0"/>
                </a:solidFill>
                <a:latin typeface="Times New Roman" pitchFamily="18" charset="0"/>
                <a:cs typeface="Times New Roman" pitchFamily="18" charset="0"/>
              </a:rPr>
              <a:t> </a:t>
            </a:r>
          </a:p>
        </p:txBody>
      </p:sp>
      <p:sp>
        <p:nvSpPr>
          <p:cNvPr id="13318" name="Line 16"/>
          <p:cNvSpPr>
            <a:spLocks noChangeShapeType="1"/>
          </p:cNvSpPr>
          <p:nvPr/>
        </p:nvSpPr>
        <p:spPr bwMode="auto">
          <a:xfrm>
            <a:off x="4754563" y="609600"/>
            <a:ext cx="46037" cy="6248400"/>
          </a:xfrm>
          <a:prstGeom prst="line">
            <a:avLst/>
          </a:prstGeom>
          <a:noFill/>
          <a:ln w="9525">
            <a:solidFill>
              <a:schemeClr val="tx1"/>
            </a:solidFill>
            <a:round/>
            <a:headEnd/>
            <a:tailEnd/>
          </a:ln>
        </p:spPr>
        <p:txBody>
          <a:bodyPr/>
          <a:lstStyle/>
          <a:p>
            <a:endParaRPr lang="en-US"/>
          </a:p>
        </p:txBody>
      </p:sp>
      <p:pic>
        <p:nvPicPr>
          <p:cNvPr id="9" name="Picture 5" descr="QUANIMAT"/>
          <p:cNvPicPr>
            <a:picLocks noChangeAspect="1" noChangeArrowheads="1" noCrop="1"/>
          </p:cNvPicPr>
          <p:nvPr/>
        </p:nvPicPr>
        <p:blipFill>
          <a:blip r:embed="rId2"/>
          <a:srcRect/>
          <a:stretch>
            <a:fillRect/>
          </a:stretch>
        </p:blipFill>
        <p:spPr bwMode="auto">
          <a:xfrm>
            <a:off x="4733925" y="1066800"/>
            <a:ext cx="712788" cy="762000"/>
          </a:xfrm>
          <a:prstGeom prst="rect">
            <a:avLst/>
          </a:prstGeom>
          <a:noFill/>
          <a:ln w="9525">
            <a:noFill/>
            <a:miter lim="800000"/>
            <a:headEnd/>
            <a:tailEnd/>
          </a:ln>
        </p:spPr>
      </p:pic>
      <p:sp>
        <p:nvSpPr>
          <p:cNvPr id="11" name="Text Box 23"/>
          <p:cNvSpPr txBox="1">
            <a:spLocks noChangeArrowheads="1"/>
          </p:cNvSpPr>
          <p:nvPr/>
        </p:nvSpPr>
        <p:spPr bwMode="auto">
          <a:xfrm>
            <a:off x="5410200" y="990600"/>
            <a:ext cx="3886200" cy="954088"/>
          </a:xfrm>
          <a:prstGeom prst="rect">
            <a:avLst/>
          </a:prstGeom>
          <a:noFill/>
          <a:ln w="9525">
            <a:noFill/>
            <a:miter lim="800000"/>
            <a:headEnd/>
            <a:tailEnd/>
          </a:ln>
        </p:spPr>
        <p:txBody>
          <a:bodyPr>
            <a:spAutoFit/>
          </a:bodyPr>
          <a:lstStyle/>
          <a:p>
            <a:pPr eaLnBrk="1" hangingPunct="1">
              <a:spcBef>
                <a:spcPct val="50000"/>
              </a:spcBef>
            </a:pPr>
            <a:r>
              <a:rPr lang="en-US" sz="2800" dirty="0" err="1">
                <a:solidFill>
                  <a:srgbClr val="000066"/>
                </a:solidFill>
                <a:latin typeface="Times New Roman" panose="02020603050405020304" pitchFamily="18" charset="0"/>
                <a:cs typeface="Times New Roman" panose="02020603050405020304" pitchFamily="18" charset="0"/>
              </a:rPr>
              <a:t>Vì</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sao</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nên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cấm</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smtClean="0">
                <a:solidFill>
                  <a:srgbClr val="000066"/>
                </a:solidFill>
                <a:latin typeface="Times New Roman" panose="02020603050405020304" pitchFamily="18" charset="0"/>
                <a:cs typeface="Times New Roman" panose="02020603050405020304" pitchFamily="18" charset="0"/>
              </a:rPr>
              <a:t>chẩn</a:t>
            </a:r>
            <a:r>
              <a:rPr lang="en-US" sz="2800" dirty="0" smtClean="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đoán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giới</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tính</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thai</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nhi</a:t>
            </a:r>
            <a:r>
              <a:rPr lang="en-US" sz="2800" dirty="0">
                <a:solidFill>
                  <a:srgbClr val="000066"/>
                </a:solidFill>
                <a:latin typeface="Times New Roman" panose="02020603050405020304" pitchFamily="18" charset="0"/>
                <a:cs typeface="Times New Roman" panose="02020603050405020304" pitchFamily="18" charset="0"/>
              </a:rPr>
              <a:t>?</a:t>
            </a:r>
            <a:r>
              <a:rPr lang="en-US" dirty="0">
                <a:solidFill>
                  <a:srgbClr val="0066FF"/>
                </a:solidFill>
                <a:cs typeface="Times New Roman" pitchFamily="18" charset="0"/>
              </a:rPr>
              <a:t>	</a:t>
            </a:r>
            <a:endParaRPr lang="en-US" dirty="0">
              <a:solidFill>
                <a:srgbClr val="993366"/>
              </a:solidFill>
              <a:cs typeface="Times New Roman" pitchFamily="18" charset="0"/>
            </a:endParaRPr>
          </a:p>
        </p:txBody>
      </p:sp>
      <p:sp>
        <p:nvSpPr>
          <p:cNvPr id="12" name="Text Box 25"/>
          <p:cNvSpPr txBox="1">
            <a:spLocks noChangeArrowheads="1"/>
          </p:cNvSpPr>
          <p:nvPr/>
        </p:nvSpPr>
        <p:spPr bwMode="auto">
          <a:xfrm>
            <a:off x="4724400" y="2165735"/>
            <a:ext cx="4419600" cy="1384995"/>
          </a:xfrm>
          <a:prstGeom prst="rect">
            <a:avLst/>
          </a:prstGeom>
          <a:noFill/>
          <a:ln w="9525">
            <a:noFill/>
            <a:miter lim="800000"/>
            <a:headEnd/>
            <a:tailEnd/>
          </a:ln>
        </p:spPr>
        <p:txBody>
          <a:bodyPr>
            <a:spAutoFit/>
          </a:bodyPr>
          <a:lstStyle/>
          <a:p>
            <a:pPr eaLnBrk="1" hangingPunct="1">
              <a:spcBef>
                <a:spcPct val="50000"/>
              </a:spcBef>
            </a:pPr>
            <a:r>
              <a:rPr lang="en-US" sz="2800" dirty="0" smtClean="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Không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chẩn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đoán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thai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sym typeface="Wingdings 3" pitchFamily="18" charset="2"/>
              </a:rPr>
              <a: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việc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đối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tỷ</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nam</a:t>
            </a:r>
            <a:r>
              <a:rPr lang="en-US" sz="2800" dirty="0">
                <a:solidFill>
                  <a:srgbClr val="C00000"/>
                </a:solidFill>
                <a:latin typeface="Times New Roman" panose="02020603050405020304" pitchFamily="18" charset="0"/>
                <a:cs typeface="Times New Roman" panose="02020603050405020304" pitchFamily="18" charset="0"/>
              </a:rPr>
              <a:t>/</a:t>
            </a:r>
            <a:r>
              <a:rPr lang="en-US" sz="2800" dirty="0" err="1">
                <a:solidFill>
                  <a:srgbClr val="C00000"/>
                </a:solidFill>
                <a:latin typeface="Times New Roman" panose="02020603050405020304" pitchFamily="18" charset="0"/>
                <a:cs typeface="Times New Roman" panose="02020603050405020304" pitchFamily="18" charset="0"/>
              </a:rPr>
              <a:t>nữ</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3" name="AutoShape 62"/>
          <p:cNvSpPr>
            <a:spLocks noChangeArrowheads="1"/>
          </p:cNvSpPr>
          <p:nvPr/>
        </p:nvSpPr>
        <p:spPr bwMode="auto">
          <a:xfrm>
            <a:off x="4518621" y="1401426"/>
            <a:ext cx="4953000" cy="3505200"/>
          </a:xfrm>
          <a:prstGeom prst="cloudCallout">
            <a:avLst>
              <a:gd name="adj1" fmla="val -41463"/>
              <a:gd name="adj2" fmla="val 54403"/>
            </a:avLst>
          </a:prstGeom>
          <a:solidFill>
            <a:schemeClr val="accent1">
              <a:lumMod val="20000"/>
              <a:lumOff val="80000"/>
            </a:schemeClr>
          </a:solidFill>
          <a:ln w="9525">
            <a:solidFill>
              <a:schemeClr val="tx1"/>
            </a:solidFill>
            <a:round/>
            <a:headEnd/>
            <a:tailEnd/>
          </a:ln>
        </p:spPr>
        <p:txBody>
          <a:bodyPr/>
          <a:lstStyle/>
          <a:p>
            <a:pPr algn="ct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Hôn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đình</a:t>
            </a:r>
            <a:r>
              <a:rPr lang="en-US" sz="2800" dirty="0">
                <a:solidFill>
                  <a:srgbClr val="FF0000"/>
                </a:solidFill>
                <a:latin typeface="Times New Roman" pitchFamily="18" charset="0"/>
                <a:cs typeface="Times New Roman" pitchFamily="18" charset="0"/>
              </a:rPr>
              <a:t>?</a:t>
            </a:r>
          </a:p>
        </p:txBody>
      </p:sp>
      <p:sp>
        <p:nvSpPr>
          <p:cNvPr id="14" name="Text Box 4"/>
          <p:cNvSpPr txBox="1">
            <a:spLocks noChangeArrowheads="1"/>
          </p:cNvSpPr>
          <p:nvPr/>
        </p:nvSpPr>
        <p:spPr bwMode="auto">
          <a:xfrm>
            <a:off x="45641" y="1230592"/>
            <a:ext cx="4800600" cy="3170099"/>
          </a:xfrm>
          <a:prstGeom prst="rect">
            <a:avLst/>
          </a:prstGeom>
          <a:noFill/>
          <a:ln w="9525">
            <a:noFill/>
            <a:miter lim="800000"/>
            <a:headEnd/>
            <a:tailEnd/>
          </a:ln>
        </p:spPr>
        <p:txBody>
          <a:bodyPr>
            <a:spAutoFit/>
          </a:bodyPr>
          <a:lstStyle/>
          <a:p>
            <a:pPr>
              <a:spcBef>
                <a:spcPct val="50000"/>
              </a:spcBef>
            </a:pPr>
            <a:r>
              <a:rPr lang="en-US" sz="3200" b="1" dirty="0">
                <a:solidFill>
                  <a:srgbClr val="002060"/>
                </a:solidFill>
                <a:latin typeface="Times New Roman" pitchFamily="18" charset="0"/>
                <a:cs typeface="Times New Roman" pitchFamily="18" charset="0"/>
                <a:sym typeface="Wingdings"/>
              </a:rPr>
              <a: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Di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vợ</a:t>
            </a:r>
            <a:r>
              <a:rPr lang="en-US" sz="2800" dirty="0">
                <a:latin typeface="Times New Roman" pitchFamily="18" charset="0"/>
                <a:cs typeface="Times New Roman" pitchFamily="18" charset="0"/>
              </a:rPr>
              <a:t> - 1 </a:t>
            </a:r>
            <a:r>
              <a:rPr lang="en-US" sz="2800" dirty="0" err="1">
                <a:latin typeface="Times New Roman" pitchFamily="18" charset="0"/>
                <a:cs typeface="Times New Roman" pitchFamily="18" charset="0"/>
              </a:rPr>
              <a:t>chồng</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huyết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a:t>
            </a:r>
          </a:p>
        </p:txBody>
      </p:sp>
      <p:pic>
        <p:nvPicPr>
          <p:cNvPr id="10" name="Picture 14"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47571" y="473576"/>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34636" y="4435327"/>
            <a:ext cx="4743558" cy="954107"/>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70C0"/>
                </a:solidFill>
                <a:latin typeface="Times New Roman" pitchFamily="18" charset="0"/>
                <a:cs typeface="Times New Roman" pitchFamily="18" charset="0"/>
              </a:rPr>
              <a:t>2.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kế</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hoạch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hoá</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gia</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đình</a:t>
            </a:r>
            <a:r>
              <a:rPr lang="en-US" sz="2800" b="1" u="sng" dirty="0">
                <a:solidFill>
                  <a:srgbClr val="0070C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1" nodeType="clickEffect">
                                  <p:stCondLst>
                                    <p:cond delay="0"/>
                                  </p:stCondLst>
                                  <p:childTnLst>
                                    <p:animEffect transition="out" filter="strips(downLeft)">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8" presetClass="exit" presetSubtype="12" fill="hold" grpId="1" nodeType="withEffect">
                                  <p:stCondLst>
                                    <p:cond delay="0"/>
                                  </p:stCondLst>
                                  <p:childTnLst>
                                    <p:animEffect transition="out" filter="strips(downLeft)">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par>
                                <p:cTn id="35" presetID="18" presetClass="exit" presetSubtype="12" fill="hold" nodeType="withEffect">
                                  <p:stCondLst>
                                    <p:cond delay="0"/>
                                  </p:stCondLst>
                                  <p:childTnLst>
                                    <p:animEffect transition="out" filter="strips(downLeft)">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animBg="1"/>
      <p:bldP spid="13" grpId="1"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58e832dfdd7b88277d499075c72f040469e92"/>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1732</Words>
  <Application>Microsoft Office PowerPoint</Application>
  <PresentationFormat>On-screen Show (4:3)</PresentationFormat>
  <Paragraphs>152</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SimSun</vt:lpstr>
      <vt:lpstr>Arial</vt:lpstr>
      <vt:lpstr>Calibri</vt:lpstr>
      <vt:lpstr>Calibri Light</vt:lpstr>
      <vt:lpstr>Times New Roman</vt:lpstr>
      <vt:lpstr>VNI-Times</vt:lpstr>
      <vt:lpstr>VNI-Timfani</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HP</cp:lastModifiedBy>
  <cp:revision>56</cp:revision>
  <dcterms:created xsi:type="dcterms:W3CDTF">2018-12-05T15:37:57Z</dcterms:created>
  <dcterms:modified xsi:type="dcterms:W3CDTF">2022-07-31T15:57:00Z</dcterms:modified>
</cp:coreProperties>
</file>