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0" r:id="rId3"/>
    <p:sldId id="290" r:id="rId5"/>
    <p:sldId id="291" r:id="rId6"/>
    <p:sldId id="32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59" r:id="rId17"/>
    <p:sldId id="302" r:id="rId18"/>
    <p:sldId id="303" r:id="rId19"/>
    <p:sldId id="323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7" r:id="rId31"/>
    <p:sldId id="319" r:id="rId32"/>
    <p:sldId id="28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A40000"/>
    <a:srgbClr val="B92D14"/>
    <a:srgbClr val="040E08"/>
    <a:srgbClr val="C40062"/>
    <a:srgbClr val="FE007F"/>
    <a:srgbClr val="00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9" autoAdjust="0"/>
    <p:restoredTop sz="95596" autoAdjust="0"/>
  </p:normalViewPr>
  <p:slideViewPr>
    <p:cSldViewPr>
      <p:cViewPr>
        <p:scale>
          <a:sx n="53" d="100"/>
          <a:sy n="53" d="100"/>
        </p:scale>
        <p:origin x="-312" y="0"/>
      </p:cViewPr>
      <p:guideLst>
        <p:guide orient="horz" pos="21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9AF6885-4E6C-444E-AD62-0F825F52033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A5DAE63C-E0B2-4AD8-8CD9-5B78A3B6DBAF}" type="slidenum">
              <a:rPr lang="en-US" smtClean="0">
                <a:latin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547D3A-3D88-4EB8-B750-E76625A1E2D2}" type="slidenum">
              <a:rPr lang="en-US" smtClean="0"/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5D906A-D8C4-4674-9514-E5D2C4FC6E75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91D478-F9E2-4B1B-9758-FC7AD6267CFA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830A16F6-AAFA-4D72-B15C-DDAAE1EBCE5E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6FDEA9-29B0-4000-9A8A-EA5137E778F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GIF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76200" y="2362200"/>
            <a:ext cx="8991600" cy="120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60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6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60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6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60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60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p3- Tựa bài 2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5418" y="367188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987675" y="2708275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987675" y="2708275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CC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8" name="Group 3"/>
          <p:cNvGrpSpPr/>
          <p:nvPr/>
        </p:nvGrpSpPr>
        <p:grpSpPr bwMode="auto">
          <a:xfrm>
            <a:off x="0" y="381000"/>
            <a:ext cx="9144000" cy="4505211"/>
            <a:chOff x="0" y="1056"/>
            <a:chExt cx="5760" cy="3445"/>
          </a:xfrm>
        </p:grpSpPr>
        <p:grpSp>
          <p:nvGrpSpPr>
            <p:cNvPr id="11285" name="Group 4"/>
            <p:cNvGrpSpPr/>
            <p:nvPr/>
          </p:nvGrpSpPr>
          <p:grpSpPr bwMode="auto">
            <a:xfrm>
              <a:off x="0" y="1056"/>
              <a:ext cx="5760" cy="3445"/>
              <a:chOff x="0" y="384"/>
              <a:chExt cx="6000" cy="4156"/>
            </a:xfrm>
          </p:grpSpPr>
          <p:pic>
            <p:nvPicPr>
              <p:cNvPr id="11290" name="Picture 5" descr="bach1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1" name="Text Box 6"/>
              <p:cNvSpPr txBox="1">
                <a:spLocks noChangeArrowheads="1"/>
              </p:cNvSpPr>
              <p:nvPr/>
            </p:nvSpPr>
            <p:spPr bwMode="auto">
              <a:xfrm>
                <a:off x="63" y="1730"/>
                <a:ext cx="636" cy="2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</a:t>
                </a:r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2" name="Text Box 7"/>
              <p:cNvSpPr txBox="1">
                <a:spLocks noChangeArrowheads="1"/>
              </p:cNvSpPr>
              <p:nvPr/>
            </p:nvSpPr>
            <p:spPr bwMode="auto">
              <a:xfrm>
                <a:off x="1439" y="1730"/>
                <a:ext cx="639" cy="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nước có hòa tan oxi</a:t>
                </a:r>
                <a:endPara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3" name="Text Box 8"/>
              <p:cNvSpPr txBox="1">
                <a:spLocks noChangeArrowheads="1"/>
              </p:cNvSpPr>
              <p:nvPr/>
            </p:nvSpPr>
            <p:spPr bwMode="auto">
              <a:xfrm>
                <a:off x="4511" y="1730"/>
                <a:ext cx="638" cy="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nước cất </a:t>
                </a:r>
                <a:endPara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4" name="Text Box 9"/>
              <p:cNvSpPr txBox="1">
                <a:spLocks noChangeArrowheads="1"/>
              </p:cNvSpPr>
              <p:nvPr/>
            </p:nvSpPr>
            <p:spPr bwMode="auto">
              <a:xfrm>
                <a:off x="3024" y="1730"/>
                <a:ext cx="636" cy="2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dung dịch muối ăn</a:t>
                </a:r>
                <a:endPara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86" name="Text Box 10"/>
            <p:cNvSpPr txBox="1">
              <a:spLocks noChangeArrowheads="1"/>
            </p:cNvSpPr>
            <p:nvPr/>
          </p:nvSpPr>
          <p:spPr bwMode="auto">
            <a:xfrm>
              <a:off x="528" y="2257"/>
              <a:ext cx="48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7" name="Text Box 11"/>
            <p:cNvSpPr txBox="1">
              <a:spLocks noChangeArrowheads="1"/>
            </p:cNvSpPr>
            <p:nvPr/>
          </p:nvSpPr>
          <p:spPr bwMode="auto">
            <a:xfrm>
              <a:off x="1968" y="2257"/>
              <a:ext cx="577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8" name="Text Box 12"/>
            <p:cNvSpPr txBox="1">
              <a:spLocks noChangeArrowheads="1"/>
            </p:cNvSpPr>
            <p:nvPr/>
          </p:nvSpPr>
          <p:spPr bwMode="auto">
            <a:xfrm>
              <a:off x="3505" y="2257"/>
              <a:ext cx="575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9" name="Text Box 13"/>
            <p:cNvSpPr txBox="1">
              <a:spLocks noChangeArrowheads="1"/>
            </p:cNvSpPr>
            <p:nvPr/>
          </p:nvSpPr>
          <p:spPr bwMode="auto">
            <a:xfrm>
              <a:off x="4943" y="2257"/>
              <a:ext cx="48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 bwMode="auto">
          <a:xfrm>
            <a:off x="7458075" y="4800600"/>
            <a:ext cx="1457325" cy="1905000"/>
            <a:chOff x="4698" y="2976"/>
            <a:chExt cx="918" cy="1200"/>
          </a:xfrm>
        </p:grpSpPr>
        <p:pic>
          <p:nvPicPr>
            <p:cNvPr id="11283" name="Picture 19" descr="cyclones_q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" y="2976"/>
              <a:ext cx="912" cy="12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4752" y="3072"/>
              <a:ext cx="86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 sắt không bị ăn mòn</a:t>
              </a:r>
              <a:endPara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 bwMode="auto">
          <a:xfrm>
            <a:off x="330200" y="4826000"/>
            <a:ext cx="1447800" cy="1905000"/>
            <a:chOff x="208" y="3040"/>
            <a:chExt cx="912" cy="1200"/>
          </a:xfrm>
        </p:grpSpPr>
        <p:pic>
          <p:nvPicPr>
            <p:cNvPr id="11281" name="Picture 16" descr="cyclones_q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3040"/>
              <a:ext cx="912" cy="12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Text Box 21"/>
            <p:cNvSpPr txBox="1">
              <a:spLocks noChangeArrowheads="1"/>
            </p:cNvSpPr>
            <p:nvPr/>
          </p:nvSpPr>
          <p:spPr bwMode="auto">
            <a:xfrm>
              <a:off x="248" y="3245"/>
              <a:ext cx="86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 sắt không bị ăn mòn</a:t>
              </a:r>
              <a:endParaRPr lang="en-US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 bwMode="auto">
          <a:xfrm>
            <a:off x="2667000" y="4800600"/>
            <a:ext cx="1524000" cy="1905000"/>
            <a:chOff x="1680" y="3024"/>
            <a:chExt cx="960" cy="1200"/>
          </a:xfrm>
        </p:grpSpPr>
        <p:pic>
          <p:nvPicPr>
            <p:cNvPr id="11279" name="Picture 17" descr="cyclones_q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24"/>
              <a:ext cx="912" cy="12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Text Box 22"/>
            <p:cNvSpPr txBox="1">
              <a:spLocks noChangeArrowheads="1"/>
            </p:cNvSpPr>
            <p:nvPr/>
          </p:nvSpPr>
          <p:spPr bwMode="auto">
            <a:xfrm>
              <a:off x="1728" y="3072"/>
              <a:ext cx="91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 sắt bị ăn mòn chậm</a:t>
              </a:r>
              <a:endParaRPr 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 bwMode="auto">
          <a:xfrm>
            <a:off x="5181600" y="4800600"/>
            <a:ext cx="1447800" cy="1905000"/>
            <a:chOff x="3264" y="3024"/>
            <a:chExt cx="912" cy="1200"/>
          </a:xfrm>
        </p:grpSpPr>
        <p:pic>
          <p:nvPicPr>
            <p:cNvPr id="11277" name="Picture 18" descr="cyclones_q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024"/>
              <a:ext cx="912" cy="12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23"/>
            <p:cNvSpPr txBox="1">
              <a:spLocks noChangeArrowheads="1"/>
            </p:cNvSpPr>
            <p:nvPr/>
          </p:nvSpPr>
          <p:spPr bwMode="auto">
            <a:xfrm>
              <a:off x="3264" y="3072"/>
              <a:ext cx="91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 sắt bị ăn mòn nhanh</a:t>
              </a:r>
              <a:endParaRPr 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98" name="Line 28"/>
          <p:cNvSpPr>
            <a:spLocks noChangeShapeType="1"/>
          </p:cNvSpPr>
          <p:nvPr/>
        </p:nvSpPr>
        <p:spPr bwMode="auto">
          <a:xfrm>
            <a:off x="1066800" y="4343400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3505200" y="4267200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5867400" y="4238625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229600" y="4110038"/>
            <a:ext cx="0" cy="76200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/>
          <p:nvPr/>
        </p:nvGrpSpPr>
        <p:grpSpPr bwMode="auto">
          <a:xfrm>
            <a:off x="0" y="876300"/>
            <a:ext cx="9144000" cy="3382963"/>
            <a:chOff x="0" y="1056"/>
            <a:chExt cx="5760" cy="3264"/>
          </a:xfrm>
        </p:grpSpPr>
        <p:grpSp>
          <p:nvGrpSpPr>
            <p:cNvPr id="12295" name="Group 7"/>
            <p:cNvGrpSpPr/>
            <p:nvPr/>
          </p:nvGrpSpPr>
          <p:grpSpPr bwMode="auto">
            <a:xfrm>
              <a:off x="0" y="1056"/>
              <a:ext cx="5760" cy="3264"/>
              <a:chOff x="0" y="384"/>
              <a:chExt cx="6000" cy="3936"/>
            </a:xfrm>
          </p:grpSpPr>
          <p:pic>
            <p:nvPicPr>
              <p:cNvPr id="12300" name="Picture 8" descr="bach1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1" name="Text Box 9"/>
              <p:cNvSpPr txBox="1">
                <a:spLocks noChangeArrowheads="1"/>
              </p:cNvSpPr>
              <p:nvPr/>
            </p:nvSpPr>
            <p:spPr bwMode="auto">
              <a:xfrm>
                <a:off x="39" y="1729"/>
                <a:ext cx="528" cy="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</a:t>
                </a:r>
                <a:endPara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2" name="Text Box 10"/>
              <p:cNvSpPr txBox="1">
                <a:spLocks noChangeArrowheads="1"/>
              </p:cNvSpPr>
              <p:nvPr/>
            </p:nvSpPr>
            <p:spPr bwMode="auto">
              <a:xfrm>
                <a:off x="1440" y="1729"/>
                <a:ext cx="528" cy="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nước có hòa tan</a:t>
                </a:r>
                <a:r>
                  <a:rPr lang="en-US"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oxi</a:t>
                </a:r>
                <a:endParaRPr lang="en-US" sz="1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3" name="Text Box 11"/>
              <p:cNvSpPr txBox="1">
                <a:spLocks noChangeArrowheads="1"/>
              </p:cNvSpPr>
              <p:nvPr/>
            </p:nvSpPr>
            <p:spPr bwMode="auto">
              <a:xfrm>
                <a:off x="4510" y="1729"/>
                <a:ext cx="530" cy="1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cất</a:t>
                </a:r>
                <a:endPara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4" name="Text Box 12"/>
              <p:cNvSpPr txBox="1">
                <a:spLocks noChangeArrowheads="1"/>
              </p:cNvSpPr>
              <p:nvPr/>
            </p:nvSpPr>
            <p:spPr bwMode="auto">
              <a:xfrm>
                <a:off x="3024" y="1729"/>
                <a:ext cx="527" cy="2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endPara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296" name="Text Box 13"/>
            <p:cNvSpPr txBox="1">
              <a:spLocks noChangeArrowheads="1"/>
            </p:cNvSpPr>
            <p:nvPr/>
          </p:nvSpPr>
          <p:spPr bwMode="auto">
            <a:xfrm>
              <a:off x="528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1968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8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91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II.NHỮNG YẾU TỐ NÀO ẢNH HƯỞNG ĐẾN SỰ ĂN MÒN KIM LOẠI ?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28600" y="548640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(1)-(4)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27"/>
          <p:cNvSpPr txBox="1">
            <a:spLocks noChangeArrowheads="1"/>
          </p:cNvSpPr>
          <p:nvPr/>
        </p:nvSpPr>
        <p:spPr bwMode="auto">
          <a:xfrm>
            <a:off x="0" y="431800"/>
            <a:ext cx="9144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228600" y="46482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(2)–(3)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/>
          <p:nvPr/>
        </p:nvGrpSpPr>
        <p:grpSpPr bwMode="auto">
          <a:xfrm>
            <a:off x="0" y="876300"/>
            <a:ext cx="9144000" cy="3382963"/>
            <a:chOff x="0" y="1056"/>
            <a:chExt cx="5760" cy="3264"/>
          </a:xfrm>
        </p:grpSpPr>
        <p:grpSp>
          <p:nvGrpSpPr>
            <p:cNvPr id="13318" name="Group 7"/>
            <p:cNvGrpSpPr/>
            <p:nvPr/>
          </p:nvGrpSpPr>
          <p:grpSpPr bwMode="auto">
            <a:xfrm>
              <a:off x="0" y="1056"/>
              <a:ext cx="5760" cy="3264"/>
              <a:chOff x="0" y="384"/>
              <a:chExt cx="6000" cy="3936"/>
            </a:xfrm>
          </p:grpSpPr>
          <p:pic>
            <p:nvPicPr>
              <p:cNvPr id="13323" name="Picture 8" descr="bach1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4" name="Text Box 9"/>
              <p:cNvSpPr txBox="1">
                <a:spLocks noChangeArrowheads="1"/>
              </p:cNvSpPr>
              <p:nvPr/>
            </p:nvSpPr>
            <p:spPr bwMode="auto">
              <a:xfrm>
                <a:off x="96" y="1729"/>
                <a:ext cx="528" cy="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không khí khô</a:t>
                </a:r>
                <a:endParaRPr lang="en-US" sz="1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5" name="Text Box 10"/>
              <p:cNvSpPr txBox="1">
                <a:spLocks noChangeArrowheads="1"/>
              </p:cNvSpPr>
              <p:nvPr/>
            </p:nvSpPr>
            <p:spPr bwMode="auto">
              <a:xfrm>
                <a:off x="1440" y="1729"/>
                <a:ext cx="528" cy="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nước có hòa tan</a:t>
                </a:r>
                <a:r>
                  <a:rPr lang="en-US"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oxi</a:t>
                </a:r>
                <a:endParaRPr lang="en-US" sz="1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6" name="Text Box 11"/>
              <p:cNvSpPr txBox="1">
                <a:spLocks noChangeArrowheads="1"/>
              </p:cNvSpPr>
              <p:nvPr/>
            </p:nvSpPr>
            <p:spPr bwMode="auto">
              <a:xfrm>
                <a:off x="4510" y="1729"/>
                <a:ext cx="530" cy="1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nước cất</a:t>
                </a:r>
                <a:endParaRPr lang="en-US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7" name="Text Box 12"/>
              <p:cNvSpPr txBox="1">
                <a:spLocks noChangeArrowheads="1"/>
              </p:cNvSpPr>
              <p:nvPr/>
            </p:nvSpPr>
            <p:spPr bwMode="auto">
              <a:xfrm>
                <a:off x="3024" y="1729"/>
                <a:ext cx="527" cy="2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dung dịch muối ăn</a:t>
                </a:r>
                <a:endParaRPr lang="en-US" sz="1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19" name="Text Box 13"/>
            <p:cNvSpPr txBox="1">
              <a:spLocks noChangeArrowheads="1"/>
            </p:cNvSpPr>
            <p:nvPr/>
          </p:nvSpPr>
          <p:spPr bwMode="auto">
            <a:xfrm>
              <a:off x="528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0" name="Text Box 14"/>
            <p:cNvSpPr txBox="1">
              <a:spLocks noChangeArrowheads="1"/>
            </p:cNvSpPr>
            <p:nvPr/>
          </p:nvSpPr>
          <p:spPr bwMode="auto">
            <a:xfrm>
              <a:off x="1968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1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2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315" name="Text Box 23"/>
          <p:cNvSpPr txBox="1">
            <a:spLocks noChangeArrowheads="1"/>
          </p:cNvSpPr>
          <p:nvPr/>
        </p:nvSpPr>
        <p:spPr bwMode="auto">
          <a:xfrm>
            <a:off x="0" y="76200"/>
            <a:ext cx="9144000" cy="412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II.NHỮNG YẾU TỐ NÀO ẢNH HƯỞNG ĐẾN SỰ ĂN MÒN KIM LOẠI ?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27"/>
          <p:cNvSpPr txBox="1">
            <a:spLocks noChangeArrowheads="1"/>
          </p:cNvSpPr>
          <p:nvPr/>
        </p:nvSpPr>
        <p:spPr bwMode="auto">
          <a:xfrm>
            <a:off x="0" y="431800"/>
            <a:ext cx="86106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52400" y="4608513"/>
            <a:ext cx="8839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4338" name="Rectangle 11"/>
          <p:cNvSpPr>
            <a:spLocks noChangeArrowheads="1"/>
          </p:cNvSpPr>
          <p:nvPr/>
        </p:nvSpPr>
        <p:spPr bwMode="auto">
          <a:xfrm>
            <a:off x="838200" y="3810000"/>
            <a:ext cx="38100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5D7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1981835"/>
            <a:ext cx="88392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@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0" y="3733800"/>
            <a:ext cx="8686800" cy="2743200"/>
            <a:chOff x="0" y="1523"/>
            <a:chExt cx="5760" cy="2797"/>
          </a:xfrm>
        </p:grpSpPr>
        <p:pic>
          <p:nvPicPr>
            <p:cNvPr id="14350" name="Picture 19" descr="Ảnh039"/>
            <p:cNvPicPr>
              <a:picLocks noChangeAspect="1" noChangeArrowheads="1"/>
            </p:cNvPicPr>
            <p:nvPr/>
          </p:nvPicPr>
          <p:blipFill>
            <a:blip r:embed="rId1">
              <a:lum bright="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6"/>
              <a:ext cx="2832" cy="2784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1" name="Picture 20" descr="Ảnh047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523"/>
              <a:ext cx="2880" cy="2773"/>
            </a:xfrm>
            <a:prstGeom prst="rect">
              <a:avLst/>
            </a:prstGeom>
            <a:noFill/>
            <a:ln w="57150" cmpd="thickThin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778250"/>
            <a:ext cx="8763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04800" y="43434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0" y="1295400"/>
            <a:ext cx="9144000" cy="412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II.NHỮNG YẾU TỐ NÀO ẢNH HƯỞNG ĐẾN SỰ ĂN MÒN KIM LOẠI ?</a:t>
            </a:r>
            <a:endParaRPr lang="en-US" sz="2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0" y="990600"/>
            <a:ext cx="9144000" cy="412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I.THẾ NÀO LÀ SỰ ĂN MÒN KIM LOẠI?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0" y="4953000"/>
            <a:ext cx="9067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-1" y="1600200"/>
            <a:ext cx="914399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-15876" y="3345180"/>
            <a:ext cx="914399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3143250"/>
            <a:ext cx="685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6451600"/>
            <a:ext cx="49371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Các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hãy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quan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sát</a:t>
            </a:r>
            <a:r>
              <a:rPr lang="en-US" dirty="0" smtClean="0">
                <a:solidFill>
                  <a:srgbClr val="FFFF00"/>
                </a:solidFill>
              </a:rPr>
              <a:t> 2 </a:t>
            </a:r>
            <a:r>
              <a:rPr lang="en-US" dirty="0" err="1" smtClean="0">
                <a:solidFill>
                  <a:srgbClr val="FFFF00"/>
                </a:solidFill>
              </a:rPr>
              <a:t>hình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sau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5381" grpId="0"/>
      <p:bldP spid="15382" grpId="0"/>
      <p:bldP spid="15382" grpId="1"/>
      <p:bldP spid="15" grpId="0"/>
      <p:bldP spid="15372" grpId="0" bldLvl="0" animBg="1"/>
      <p:bldP spid="16" grpId="0"/>
      <p:bldP spid="16" grpId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1981835"/>
            <a:ext cx="88392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Wingdings" panose="05000000000000000000" pitchFamily="2" charset="2"/>
              <a:buChar char="@"/>
            </a:pPr>
            <a:r>
              <a:rPr lang="vi-VN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@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0" y="1295400"/>
            <a:ext cx="9144000" cy="414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II.NHỮNG YẾU TỐ NÀO ẢNH HƯỞNG ĐẾN SỰ ĂN MÒN KIM LOẠI ?</a:t>
            </a:r>
            <a:endParaRPr lang="en-US" sz="21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0" y="990600"/>
            <a:ext cx="9144000" cy="412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I.THẾ NÀO LÀ SỰ ĂN MÒN KIM LOẠI?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-1" y="1600200"/>
            <a:ext cx="914399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-15876" y="3345180"/>
            <a:ext cx="9143999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778250"/>
            <a:ext cx="8763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2" descr="Book-09"/>
          <p:cNvPicPr>
            <a:picLocks noChangeAspect="1" noChangeArrowheads="1" noCrop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15875" y="3657600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ook-0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15875" y="1971040"/>
            <a:ext cx="1000125" cy="762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  <p:bldP spid="15372" grpId="0" bldLvl="0" animBg="1"/>
      <p:bldP spid="153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2921299123_b11ca4ef3a_o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14363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haykho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1" y="1401745"/>
            <a:ext cx="9143998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u="sng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SỰ ĂN MÒN KIM LOẠI</a:t>
            </a:r>
            <a:r>
              <a:rPr lang="en-US" sz="28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-4605" y="1925620"/>
            <a:ext cx="9148604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800" b="1" u="sng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YẾU TỐ NÀO ẢNH HƯỞNG ĐẾN SỰ ĂN MÒN KIM LOẠI?</a:t>
            </a:r>
            <a:endParaRPr lang="en-US" sz="2800" b="1" u="sng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-4606" y="2879708"/>
            <a:ext cx="9148605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b="1" u="sng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BẢO VỆ CÁC ĐỒ VẬT BẰNG KIM LOẠI KHÔNG BỊ ĂN MÒN</a:t>
            </a:r>
            <a:r>
              <a:rPr lang="en-US" sz="2800" b="1" dirty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sz="280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8574" y="0"/>
            <a:ext cx="9115425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2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28000" y="6070600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4" descr="IMG_0332 co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038600" y="1371600"/>
            <a:ext cx="4752975" cy="2881313"/>
          </a:xfrm>
          <a:prstGeom prst="wedgeRectCallout">
            <a:avLst>
              <a:gd name="adj1" fmla="val -62356"/>
              <a:gd name="adj2" fmla="val -559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12" descr="Ảnh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97180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3" descr="Ảnh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335280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133600" y="2971800"/>
            <a:ext cx="8524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405313" y="6320135"/>
            <a:ext cx="17668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95400" y="6320135"/>
            <a:ext cx="164880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2" name="Picture 50" descr="olympicmyviet-4181128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5410200" y="2971800"/>
            <a:ext cx="85248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5" name="Picture 69" descr="IMG_0334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50"/>
            <a:ext cx="28194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7543800" y="2967037"/>
            <a:ext cx="1600200" cy="461963"/>
          </a:xfrm>
          <a:prstGeom prst="rect">
            <a:avLst/>
          </a:prstGeom>
          <a:solidFill>
            <a:schemeClr val="accent3">
              <a:alpha val="92940"/>
            </a:schemeClr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914400" y="1905000"/>
            <a:ext cx="8229600" cy="519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biện pháp bảo vệ kim loại khỏi bị ăn mòn ? 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Dầu Nhớt Castrol BP Petco - IPS Gro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530600"/>
            <a:ext cx="29575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239000" y="6320135"/>
            <a:ext cx="1905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7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0" y="3429000"/>
            <a:ext cx="9144000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 Box 40"/>
          <p:cNvSpPr txBox="1">
            <a:spLocks noChangeArrowheads="1"/>
          </p:cNvSpPr>
          <p:nvPr/>
        </p:nvSpPr>
        <p:spPr bwMode="auto">
          <a:xfrm>
            <a:off x="0" y="2514600"/>
            <a:ext cx="9128124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BẢO VỆ CÁC ĐỒ VẬT BẰNG KIM LOẠI KHÔNG BỊ ĂN MÒN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2"/>
          <p:cNvSpPr txBox="1">
            <a:spLocks noChangeArrowheads="1"/>
          </p:cNvSpPr>
          <p:nvPr/>
        </p:nvSpPr>
        <p:spPr bwMode="auto">
          <a:xfrm>
            <a:off x="0" y="1676400"/>
            <a:ext cx="9128124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8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YẾU TỐ NÀO ẢNH HƯỞNG ĐẾN SỰ ĂN MÒN KIM LOẠI?</a:t>
            </a:r>
            <a:endParaRPr lang="en-US" sz="2800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43"/>
          <p:cNvSpPr txBox="1">
            <a:spLocks noChangeArrowheads="1"/>
          </p:cNvSpPr>
          <p:nvPr/>
        </p:nvSpPr>
        <p:spPr bwMode="auto">
          <a:xfrm>
            <a:off x="-1" y="1295400"/>
            <a:ext cx="9128125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SỰ ĂN MÒN KIM LOẠI?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58761" y="4191000"/>
            <a:ext cx="86106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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2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28000" y="6070600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2" descr="Book-09"/>
          <p:cNvPicPr>
            <a:picLocks noChangeAspect="1" noChangeArrowheads="1" noCro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8445" y="4267200"/>
            <a:ext cx="65278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362200"/>
            <a:ext cx="8385175" cy="1431925"/>
          </a:xfrm>
        </p:spPr>
        <p:txBody>
          <a:bodyPr/>
          <a:lstStyle/>
          <a:p>
            <a:pPr algn="ctr" eaLnBrk="1" hangingPunct="1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25%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38100" y="-1809750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 </a:t>
            </a:r>
            <a:endParaRPr lang="en-US"/>
          </a:p>
        </p:txBody>
      </p:sp>
      <p:pic>
        <p:nvPicPr>
          <p:cNvPr id="2" name="mp3-slide 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80218" y="4953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70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SAN-PHAM-ONG-THE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ầu Nhớt Castrol BP Petco - IPS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191000"/>
            <a:ext cx="30860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5486400"/>
            <a:ext cx="56388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 err="1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Thép</a:t>
            </a:r>
            <a:r>
              <a:rPr lang="en-US" sz="4400" kern="0" dirty="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4400" kern="0" dirty="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bôi</a:t>
            </a:r>
            <a:r>
              <a:rPr lang="en-US" sz="4400" kern="0" dirty="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dầu</a:t>
            </a:r>
            <a:r>
              <a:rPr lang="en-US" sz="4400" kern="0" dirty="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mỡ</a:t>
            </a:r>
            <a:endParaRPr lang="en-US" sz="4400" kern="0" dirty="0">
              <a:solidFill>
                <a:schemeClr val="accent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1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152400" y="6200775"/>
            <a:ext cx="9448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00" b="1" dirty="0" err="1">
                <a:solidFill>
                  <a:schemeClr val="accent3"/>
                </a:solidFill>
              </a:rPr>
              <a:t>Sơn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chống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ăn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mòn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kết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cấu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thép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các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công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trình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trên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r>
              <a:rPr lang="en-US" sz="2700" b="1" dirty="0" err="1">
                <a:solidFill>
                  <a:schemeClr val="accent3"/>
                </a:solidFill>
              </a:rPr>
              <a:t>biển</a:t>
            </a:r>
            <a:r>
              <a:rPr lang="en-US" sz="2700" b="1" dirty="0">
                <a:solidFill>
                  <a:schemeClr val="accent3"/>
                </a:solidFill>
              </a:rPr>
              <a:t> </a:t>
            </a:r>
            <a:endParaRPr lang="en-US" sz="27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1" descr="Ảnh05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0"/>
            <a:ext cx="5129213" cy="59610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096000"/>
            <a:ext cx="815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457200" y="1672779"/>
            <a:ext cx="838200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6" descr="Ảnh04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0"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0" y="59436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endParaRPr lang="en-US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15" descr="2_2009723134113_GE18_-3306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7" descr="1191817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1999" y="5410220"/>
            <a:ext cx="9143999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mòn: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                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3999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BẢO VỆ CÁC ĐỒ VẬT BẰNG KIM LOẠI KHÔNG BỊ ĂN MÒN ?.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0" y="1789112"/>
            <a:ext cx="9144000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YẾU TỐ NÀO ẢNH HƯỞNG ĐẾN SỰ ĂN MÒN KIM 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0" y="1304925"/>
            <a:ext cx="9143999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SỰ ĂN MÒN KIM 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81000" y="3774440"/>
            <a:ext cx="9143998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81000" y="4303693"/>
            <a:ext cx="8762999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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2" descr="Book-09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114800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2" descr="Book-09"/>
          <p:cNvPicPr>
            <a:picLocks noChangeAspect="1" noChangeArrowheads="1" noCro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-152400" y="5248275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" y="1676400"/>
            <a:ext cx="876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0" y="45720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152400" y="34290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0" y="39624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C. Để cho mau bén.</a:t>
            </a:r>
            <a:endParaRPr lang="en-US" sz="2400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-76200" y="2819400"/>
            <a:ext cx="7467600" cy="4619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0" y="5257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E. Để cho đẹp. </a:t>
            </a:r>
            <a:endParaRPr lang="en-US" sz="2400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9"/>
          <p:cNvSpPr>
            <a:spLocks noChangeArrowheads="1"/>
          </p:cNvSpPr>
          <p:nvPr/>
        </p:nvSpPr>
        <p:spPr bwMode="auto">
          <a:xfrm>
            <a:off x="533400" y="3352800"/>
            <a:ext cx="457200" cy="5334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Horizontal Scroll 11"/>
          <p:cNvSpPr/>
          <p:nvPr/>
        </p:nvSpPr>
        <p:spPr>
          <a:xfrm>
            <a:off x="2286000" y="0"/>
            <a:ext cx="5486400" cy="1295400"/>
          </a:xfrm>
          <a:prstGeom prst="horizontalScroll">
            <a:avLst/>
          </a:prstGeom>
          <a:blipFill>
            <a:blip r:embed="rId1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spc="10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 BÀI TẬP CỦNG CỐ</a:t>
            </a:r>
            <a:endParaRPr lang="en-US" sz="2400" b="1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9006"/>
            <a:ext cx="6477000" cy="91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1219200" y="2535237"/>
            <a:ext cx="431800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219200" y="1777206"/>
            <a:ext cx="62536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2453480"/>
            <a:ext cx="597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905125"/>
            <a:ext cx="4227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3424237"/>
            <a:ext cx="802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9200" y="3962400"/>
            <a:ext cx="603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4" grpId="0" animBg="1"/>
      <p:bldP spid="29703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Cov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5259388"/>
            <a:ext cx="20510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1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3663950"/>
            <a:ext cx="21383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2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3455988"/>
            <a:ext cx="33559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3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676400"/>
            <a:ext cx="22971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4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04800"/>
            <a:ext cx="2411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5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31686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6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07302"/>
            <a:ext cx="4191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38400" y="2362200"/>
            <a:ext cx="27432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SỰ ĂN MÒN KIM LOẠI VÀ BẢO VỆ KIM LOẠI KHÔNG BỊ ĂN MÒN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2" descr="Book-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4425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588125" cy="914400"/>
          </a:xfrm>
        </p:spPr>
        <p:txBody>
          <a:bodyPr/>
          <a:lstStyle/>
          <a:p>
            <a:pPr eaLnBrk="1" hangingPunct="1"/>
            <a:r>
              <a:rPr lang="en-US" smtClean="0"/>
              <a:t>DẶN DÒ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862138"/>
            <a:ext cx="7272337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000099"/>
                </a:solidFill>
              </a:rPr>
              <a:t>Chuẩn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bị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trước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bài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22 </a:t>
            </a:r>
            <a:r>
              <a:rPr lang="en-US" sz="2800" dirty="0" smtClean="0">
                <a:solidFill>
                  <a:srgbClr val="000099"/>
                </a:solidFill>
              </a:rPr>
              <a:t>_ </a:t>
            </a: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     LUYỆN TẬP CHƯƠNG 2 : KIM LOẠI </a:t>
            </a:r>
            <a:endParaRPr lang="en-US" sz="28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pic>
        <p:nvPicPr>
          <p:cNvPr id="29700" name="Picture 4" descr="molecu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16013" y="3375025"/>
            <a:ext cx="6778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rgbClr val="006600"/>
                </a:solidFill>
              </a:rPr>
              <a:t>Thực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hiện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các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bài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tập</a:t>
            </a:r>
            <a:r>
              <a:rPr lang="en-US" sz="2800" dirty="0">
                <a:solidFill>
                  <a:srgbClr val="006600"/>
                </a:solidFill>
              </a:rPr>
              <a:t> 2, 4, 5 </a:t>
            </a:r>
            <a:r>
              <a:rPr lang="en-US" sz="2800" dirty="0" err="1">
                <a:solidFill>
                  <a:srgbClr val="006600"/>
                </a:solidFill>
              </a:rPr>
              <a:t>sách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giáo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en-US" sz="2800" dirty="0" err="1">
                <a:solidFill>
                  <a:srgbClr val="006600"/>
                </a:solidFill>
              </a:rPr>
              <a:t>khoa</a:t>
            </a:r>
            <a:r>
              <a:rPr lang="en-US" sz="2800" dirty="0">
                <a:solidFill>
                  <a:srgbClr val="006600"/>
                </a:solidFill>
              </a:rPr>
              <a:t> _ </a:t>
            </a:r>
            <a:r>
              <a:rPr lang="en-US" sz="2800" dirty="0" err="1">
                <a:solidFill>
                  <a:srgbClr val="006600"/>
                </a:solidFill>
              </a:rPr>
              <a:t>trang</a:t>
            </a:r>
            <a:r>
              <a:rPr lang="en-US" sz="2800" dirty="0">
                <a:solidFill>
                  <a:srgbClr val="006600"/>
                </a:solidFill>
              </a:rPr>
              <a:t> 67</a:t>
            </a:r>
            <a:endParaRPr lang="en-US" sz="28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862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RO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8" descr="bach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477000" y="1143000"/>
            <a:ext cx="2427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Cánh quạt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752600" y="1219200"/>
            <a:ext cx="2427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Hồ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chứa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nước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thải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752600" y="3581400"/>
            <a:ext cx="2427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Thùng sắt</a:t>
            </a:r>
            <a:endParaRPr lang="en-US" b="1">
              <a:solidFill>
                <a:srgbClr val="FF0066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400800" y="3581400"/>
            <a:ext cx="2427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</a:rPr>
              <a:t>Vỏ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tàu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thuỷ</a:t>
            </a:r>
            <a:endParaRPr lang="en-US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Nhóm 4"/>
          <p:cNvGrpSpPr/>
          <p:nvPr/>
        </p:nvGrpSpPr>
        <p:grpSpPr bwMode="auto">
          <a:xfrm>
            <a:off x="2438400" y="1752600"/>
            <a:ext cx="6034088" cy="3109913"/>
            <a:chOff x="2301086" y="1803472"/>
            <a:chExt cx="6526700" cy="3363967"/>
          </a:xfrm>
        </p:grpSpPr>
        <p:sp>
          <p:nvSpPr>
            <p:cNvPr id="2" name="Hình chữ nhật 1"/>
            <p:cNvSpPr/>
            <p:nvPr/>
          </p:nvSpPr>
          <p:spPr bwMode="auto">
            <a:xfrm rot="21122553">
              <a:off x="2301086" y="1803472"/>
              <a:ext cx="6526700" cy="33639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127000" dir="186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" name="Hình chữ nhật 41"/>
            <p:cNvSpPr/>
            <p:nvPr/>
          </p:nvSpPr>
          <p:spPr bwMode="auto">
            <a:xfrm rot="21122553">
              <a:off x="2465928" y="1995797"/>
              <a:ext cx="6200451" cy="29741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  <a:prstDash val="dash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8201" name="Nhóm 2"/>
            <p:cNvGrpSpPr/>
            <p:nvPr/>
          </p:nvGrpSpPr>
          <p:grpSpPr bwMode="auto">
            <a:xfrm>
              <a:off x="2622806" y="2958152"/>
              <a:ext cx="5862621" cy="762000"/>
              <a:chOff x="2182666" y="2743200"/>
              <a:chExt cx="5862621" cy="762000"/>
            </a:xfrm>
          </p:grpSpPr>
          <p:sp>
            <p:nvSpPr>
              <p:cNvPr id="8202" name="WordArt 3"/>
              <p:cNvSpPr>
                <a:spLocks noChangeArrowheads="1" noChangeShapeType="1" noTextEdit="1"/>
              </p:cNvSpPr>
              <p:nvPr/>
            </p:nvSpPr>
            <p:spPr bwMode="gray">
              <a:xfrm>
                <a:off x="2908300" y="2743200"/>
                <a:ext cx="4459288" cy="762000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vi-VN" sz="5400" b="1" kern="10" dirty="0" smtClean="0">
                    <a:ln w="28575">
                      <a:solidFill>
                        <a:schemeClr val="bg1"/>
                      </a:solidFill>
                      <a:rou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chemeClr val="bg2">
                          <a:alpha val="50000"/>
                        </a:schemeClr>
                      </a:outerShdw>
                    </a:effectLst>
                    <a:latin typeface="Verdana" panose="020B0604030504040204"/>
                    <a:ea typeface="Verdana" panose="020B0604030504040204"/>
                    <a:cs typeface="Verdana" panose="020B0604030504040204"/>
                  </a:rPr>
                  <a:t>Cảm</a:t>
                </a:r>
                <a:r>
                  <a:rPr lang="en-US" sz="5400" b="1" kern="10" dirty="0" smtClean="0">
                    <a:ln w="28575">
                      <a:solidFill>
                        <a:schemeClr val="bg1"/>
                      </a:solidFill>
                      <a:rou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chemeClr val="bg2">
                          <a:alpha val="50000"/>
                        </a:schemeClr>
                      </a:outerShdw>
                    </a:effectLst>
                    <a:latin typeface="Verdana" panose="020B0604030504040204"/>
                    <a:ea typeface="Verdana" panose="020B0604030504040204"/>
                    <a:cs typeface="Verdana" panose="020B0604030504040204"/>
                  </a:rPr>
                  <a:t> </a:t>
                </a:r>
                <a:r>
                  <a:rPr lang="vi-VN" sz="5400" b="1" kern="10" dirty="0" smtClean="0">
                    <a:ln w="28575">
                      <a:solidFill>
                        <a:schemeClr val="bg1"/>
                      </a:solidFill>
                      <a:rou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chemeClr val="bg2">
                          <a:alpha val="50000"/>
                        </a:schemeClr>
                      </a:outerShdw>
                    </a:effectLst>
                    <a:latin typeface="Verdana" panose="020B0604030504040204"/>
                    <a:ea typeface="Verdana" panose="020B0604030504040204"/>
                    <a:cs typeface="Verdana" panose="020B0604030504040204"/>
                  </a:rPr>
                  <a:t>ơn</a:t>
                </a:r>
                <a:r>
                  <a:rPr lang="vi-VN" sz="5400" b="1" kern="10" dirty="0">
                    <a:ln w="28575">
                      <a:solidFill>
                        <a:schemeClr val="bg1"/>
                      </a:solidFill>
                      <a:round/>
                    </a:ln>
                    <a:solidFill>
                      <a:srgbClr val="004D86"/>
                    </a:solidFill>
                    <a:effectLst>
                      <a:outerShdw dist="71842" dir="2700000" algn="ctr" rotWithShape="0">
                        <a:schemeClr val="bg2">
                          <a:alpha val="50000"/>
                        </a:schemeClr>
                      </a:outerShdw>
                    </a:effectLst>
                    <a:latin typeface="Verdana" panose="020B0604030504040204"/>
                    <a:ea typeface="Verdana" panose="020B0604030504040204"/>
                    <a:cs typeface="Verdana" panose="020B0604030504040204"/>
                  </a:rPr>
                  <a:t>!</a:t>
                </a:r>
                <a:endParaRPr lang="en-US" sz="5400" b="1" kern="10" dirty="0">
                  <a:ln w="28575">
                    <a:solidFill>
                      <a:schemeClr val="bg1"/>
                    </a:solidFill>
                    <a:round/>
                  </a:ln>
                  <a:solidFill>
                    <a:srgbClr val="004D86"/>
                  </a:solidFill>
                  <a:effectLst>
                    <a:outerShdw dist="71842" dir="2700000" algn="ctr" rotWithShape="0">
                      <a:schemeClr val="bg2">
                        <a:alpha val="50000"/>
                      </a:schemeClr>
                    </a:outerShdw>
                  </a:effectLst>
                  <a:latin typeface="Verdana" panose="020B0604030504040204"/>
                  <a:ea typeface="Verdana" panose="020B0604030504040204"/>
                  <a:cs typeface="Verdana" panose="020B0604030504040204"/>
                </a:endParaRPr>
              </a:p>
            </p:txBody>
          </p:sp>
          <p:pic>
            <p:nvPicPr>
              <p:cNvPr id="8203" name="Picture 4" descr="p16_ss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2182666" y="2847975"/>
                <a:ext cx="557213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5" descr="p16_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11887" y="2801304"/>
                <a:ext cx="533400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" name="Hình Bầu dục 53"/>
          <p:cNvSpPr/>
          <p:nvPr/>
        </p:nvSpPr>
        <p:spPr bwMode="auto">
          <a:xfrm>
            <a:off x="211138" y="62484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6</a:t>
            </a:r>
            <a:endParaRPr lang="en-US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3372" y="3657600"/>
            <a:ext cx="362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Chào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tạm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biệt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em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 bwMode="auto">
          <a:xfrm>
            <a:off x="3276600" y="1665668"/>
            <a:ext cx="5638800" cy="4887532"/>
            <a:chOff x="0" y="1008"/>
            <a:chExt cx="5760" cy="3312"/>
          </a:xfrm>
        </p:grpSpPr>
        <p:grpSp>
          <p:nvGrpSpPr>
            <p:cNvPr id="5128" name="Group 36"/>
            <p:cNvGrpSpPr/>
            <p:nvPr/>
          </p:nvGrpSpPr>
          <p:grpSpPr bwMode="auto">
            <a:xfrm>
              <a:off x="0" y="1008"/>
              <a:ext cx="5760" cy="3312"/>
              <a:chOff x="0" y="1008"/>
              <a:chExt cx="5760" cy="3312"/>
            </a:xfrm>
          </p:grpSpPr>
          <p:grpSp>
            <p:nvGrpSpPr>
              <p:cNvPr id="5130" name="Group 35"/>
              <p:cNvGrpSpPr/>
              <p:nvPr/>
            </p:nvGrpSpPr>
            <p:grpSpPr bwMode="auto">
              <a:xfrm>
                <a:off x="0" y="1012"/>
                <a:ext cx="5760" cy="3308"/>
                <a:chOff x="0" y="1012"/>
                <a:chExt cx="5760" cy="3308"/>
              </a:xfrm>
            </p:grpSpPr>
            <p:grpSp>
              <p:nvGrpSpPr>
                <p:cNvPr id="5132" name="Group 33"/>
                <p:cNvGrpSpPr/>
                <p:nvPr/>
              </p:nvGrpSpPr>
              <p:grpSpPr bwMode="auto">
                <a:xfrm>
                  <a:off x="0" y="1012"/>
                  <a:ext cx="5760" cy="3308"/>
                  <a:chOff x="0" y="1012"/>
                  <a:chExt cx="5760" cy="3308"/>
                </a:xfrm>
              </p:grpSpPr>
              <p:pic>
                <p:nvPicPr>
                  <p:cNvPr id="5134" name="Picture 10" descr="bach13"/>
                  <p:cNvPicPr>
                    <a:picLocks noChangeAspect="1" noChangeArrowheads="1"/>
                  </p:cNvPicPr>
                  <p:nvPr/>
                </p:nvPicPr>
                <p:blipFill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8" y="1012"/>
                    <a:ext cx="5232" cy="19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135" name="Group 24"/>
                  <p:cNvGrpSpPr/>
                  <p:nvPr/>
                </p:nvGrpSpPr>
                <p:grpSpPr bwMode="auto">
                  <a:xfrm>
                    <a:off x="0" y="2640"/>
                    <a:ext cx="5601" cy="1680"/>
                    <a:chOff x="96" y="1008"/>
                    <a:chExt cx="5601" cy="1680"/>
                  </a:xfrm>
                </p:grpSpPr>
                <p:pic>
                  <p:nvPicPr>
                    <p:cNvPr id="5136" name="Picture 13" descr="Ảnh04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6" y="1008"/>
                      <a:ext cx="2880" cy="16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137" name="Picture 22" descr="Ảnh03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09" y="1008"/>
                      <a:ext cx="2688" cy="16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138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31" y="2208"/>
                      <a:ext cx="3025" cy="4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hlink"/>
                      </a:solidFill>
                      <a:miter lim="800000"/>
                    </a:ln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CẦU, GIÁ ĐỞ BẰNG SẮT BỊ ĂN MÒN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51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8" y="2060"/>
                  <a:ext cx="2112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VỎ TÀU THỦY BỊ ĂN MÒN</a:t>
                  </a:r>
                  <a:endPara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31" name="Rectangle 34"/>
              <p:cNvSpPr>
                <a:spLocks noChangeArrowheads="1"/>
              </p:cNvSpPr>
              <p:nvPr/>
            </p:nvSpPr>
            <p:spPr bwMode="auto">
              <a:xfrm>
                <a:off x="0" y="1008"/>
                <a:ext cx="5760" cy="3312"/>
              </a:xfrm>
              <a:prstGeom prst="rect">
                <a:avLst/>
              </a:prstGeom>
              <a:noFill/>
              <a:ln w="101600" cmpd="tri">
                <a:solidFill>
                  <a:srgbClr val="0000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sp>
          <p:nvSpPr>
            <p:cNvPr id="5129" name="Rectangle 37"/>
            <p:cNvSpPr>
              <a:spLocks noChangeArrowheads="1"/>
            </p:cNvSpPr>
            <p:nvPr/>
          </p:nvSpPr>
          <p:spPr bwMode="auto">
            <a:xfrm>
              <a:off x="4992" y="2400"/>
              <a:ext cx="76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" y="1076325"/>
            <a:ext cx="9143998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I.THẾ NÀO LÀ SỰ ĂN MÒN KIM LOẠI?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76200" y="1670431"/>
            <a:ext cx="3200400" cy="35401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1.Các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?                                                                           2.Chất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3.Các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8574" y="0"/>
            <a:ext cx="9115425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57200" y="2057400"/>
            <a:ext cx="853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25"/>
          <p:cNvSpPr txBox="1">
            <a:spLocks noChangeArrowheads="1"/>
          </p:cNvSpPr>
          <p:nvPr/>
        </p:nvSpPr>
        <p:spPr bwMode="auto">
          <a:xfrm>
            <a:off x="28573" y="1263650"/>
            <a:ext cx="9115425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I.THẾ NÀO LÀ SỰ ĂN MÒN KIM LOẠI?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8574" y="0"/>
            <a:ext cx="9115425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anic_southhampt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small_ijd122060315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886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 bwMode="auto">
          <a:xfrm>
            <a:off x="3854450" y="952500"/>
            <a:ext cx="5181600" cy="5562600"/>
            <a:chOff x="3962400" y="1295400"/>
            <a:chExt cx="5181600" cy="5562600"/>
          </a:xfrm>
        </p:grpSpPr>
        <p:pic>
          <p:nvPicPr>
            <p:cNvPr id="7180" name="Picture 18" descr="bach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95400"/>
              <a:ext cx="51816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20" descr="medium_pjx1220603150[2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95800"/>
              <a:ext cx="4419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8600" y="838200"/>
            <a:ext cx="29718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.VnTime" panose="020B7200000000000000" pitchFamily="34" charset="0"/>
              </a:rPr>
              <a:t>Thêi</a:t>
            </a:r>
            <a:r>
              <a:rPr lang="en-US" sz="2400" b="1" i="1" dirty="0">
                <a:latin typeface=".VnTime" panose="020B7200000000000000" pitchFamily="34" charset="0"/>
              </a:rPr>
              <a:t> ®</a:t>
            </a:r>
            <a:r>
              <a:rPr lang="en-US" sz="2400" b="1" i="1" dirty="0" err="1">
                <a:latin typeface=".VnTime" panose="020B7200000000000000" pitchFamily="34" charset="0"/>
              </a:rPr>
              <a:t>iÓm</a:t>
            </a:r>
            <a:r>
              <a:rPr lang="en-US" sz="2400" b="1" i="1" dirty="0">
                <a:latin typeface=".VnTime" panose="020B7200000000000000" pitchFamily="34" charset="0"/>
              </a:rPr>
              <a:t> ban ®</a:t>
            </a:r>
            <a:r>
              <a:rPr lang="en-US" sz="2400" b="1" i="1" dirty="0" err="1">
                <a:latin typeface=".VnTime" panose="020B7200000000000000" pitchFamily="34" charset="0"/>
              </a:rPr>
              <a:t>Çu</a:t>
            </a:r>
            <a:endParaRPr lang="en-US" sz="2400" b="1" i="1" dirty="0">
              <a:latin typeface=".VnTime" panose="020B7200000000000000" pitchFamily="34" charset="0"/>
            </a:endParaRPr>
          </a:p>
        </p:txBody>
      </p:sp>
      <p:grpSp>
        <p:nvGrpSpPr>
          <p:cNvPr id="3" name="Group 11"/>
          <p:cNvGrpSpPr/>
          <p:nvPr/>
        </p:nvGrpSpPr>
        <p:grpSpPr bwMode="auto">
          <a:xfrm>
            <a:off x="3962400" y="838200"/>
            <a:ext cx="4038600" cy="4876800"/>
            <a:chOff x="3962400" y="838200"/>
            <a:chExt cx="4038600" cy="4876800"/>
          </a:xfrm>
        </p:grpSpPr>
        <p:sp>
          <p:nvSpPr>
            <p:cNvPr id="7177" name="AutoShape 22"/>
            <p:cNvSpPr>
              <a:spLocks noChangeArrowheads="1"/>
            </p:cNvSpPr>
            <p:nvPr/>
          </p:nvSpPr>
          <p:spPr bwMode="auto">
            <a:xfrm>
              <a:off x="3962400" y="2743200"/>
              <a:ext cx="609600" cy="457200"/>
            </a:xfrm>
            <a:prstGeom prst="notchedRight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AutoShape 23"/>
            <p:cNvSpPr>
              <a:spLocks noChangeArrowheads="1"/>
            </p:cNvSpPr>
            <p:nvPr/>
          </p:nvSpPr>
          <p:spPr bwMode="auto">
            <a:xfrm>
              <a:off x="4038600" y="5257800"/>
              <a:ext cx="609600" cy="457200"/>
            </a:xfrm>
            <a:prstGeom prst="notchedRight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Text Box 25"/>
            <p:cNvSpPr txBox="1">
              <a:spLocks noChangeArrowheads="1"/>
            </p:cNvSpPr>
            <p:nvPr/>
          </p:nvSpPr>
          <p:spPr bwMode="auto">
            <a:xfrm>
              <a:off x="5029200" y="838200"/>
              <a:ext cx="29718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 err="1">
                  <a:latin typeface=".VnTime" panose="020B7200000000000000" pitchFamily="34" charset="0"/>
                </a:rPr>
                <a:t>Sau</a:t>
              </a:r>
              <a:r>
                <a:rPr lang="en-US" sz="2400" b="1" i="1" dirty="0">
                  <a:latin typeface=".VnTime" panose="020B7200000000000000" pitchFamily="34" charset="0"/>
                </a:rPr>
                <a:t> </a:t>
              </a:r>
              <a:r>
                <a:rPr lang="en-US" sz="2400" b="1" i="1" dirty="0" err="1">
                  <a:latin typeface=".VnTime" panose="020B7200000000000000" pitchFamily="34" charset="0"/>
                </a:rPr>
                <a:t>mét</a:t>
              </a:r>
              <a:r>
                <a:rPr lang="en-US" sz="2400" b="1" i="1" dirty="0">
                  <a:latin typeface=".VnTime" panose="020B7200000000000000" pitchFamily="34" charset="0"/>
                </a:rPr>
                <a:t> </a:t>
              </a:r>
              <a:r>
                <a:rPr lang="en-US" sz="2400" b="1" i="1" dirty="0" err="1">
                  <a:latin typeface=".VnTime" panose="020B7200000000000000" pitchFamily="34" charset="0"/>
                </a:rPr>
                <a:t>thêi</a:t>
              </a:r>
              <a:r>
                <a:rPr lang="en-US" sz="2400" b="1" i="1" dirty="0">
                  <a:latin typeface=".VnTime" panose="020B7200000000000000" pitchFamily="34" charset="0"/>
                </a:rPr>
                <a:t> </a:t>
              </a:r>
              <a:r>
                <a:rPr lang="en-US" sz="2400" b="1" i="1" dirty="0" err="1">
                  <a:latin typeface=".VnTime" panose="020B7200000000000000" pitchFamily="34" charset="0"/>
                </a:rPr>
                <a:t>gian</a:t>
              </a:r>
              <a:endParaRPr lang="en-US" sz="2400" b="1" i="1" dirty="0">
                <a:latin typeface=".VnTime" panose="020B7200000000000000" pitchFamily="34" charset="0"/>
              </a:endParaRPr>
            </a:p>
          </p:txBody>
        </p:sp>
      </p:grpSp>
      <p:sp>
        <p:nvSpPr>
          <p:cNvPr id="14" name="Text Box 26"/>
          <p:cNvSpPr>
            <a:spLocks noChangeArrowheads="1"/>
          </p:cNvSpPr>
          <p:nvPr/>
        </p:nvSpPr>
        <p:spPr bwMode="auto">
          <a:xfrm>
            <a:off x="1752600" y="76200"/>
            <a:ext cx="5638800" cy="708025"/>
          </a:xfrm>
          <a:prstGeom prst="downArrowCallout">
            <a:avLst>
              <a:gd name="adj1" fmla="val 24999"/>
              <a:gd name="adj2" fmla="val 24962"/>
              <a:gd name="adj3" fmla="val 25000"/>
              <a:gd name="adj4" fmla="val 64977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.VnTime" panose="020B7200000000000000" pitchFamily="34" charset="0"/>
              </a:rPr>
              <a:t>K</a:t>
            </a:r>
            <a:r>
              <a:rPr lang="en-US" sz="2400" b="1" dirty="0" smtClean="0">
                <a:solidFill>
                  <a:srgbClr val="FFFFFF"/>
                </a:solidFill>
                <a:latin typeface=".VnTime" panose="020B7200000000000000" pitchFamily="34" charset="0"/>
              </a:rPr>
              <a:t>im </a:t>
            </a: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lo¹i </a:t>
            </a:r>
            <a:r>
              <a:rPr lang="en-US" sz="2400" b="1" dirty="0" err="1">
                <a:solidFill>
                  <a:srgbClr val="FFFFFF"/>
                </a:solidFill>
                <a:latin typeface=".VnTime" panose="020B7200000000000000" pitchFamily="34" charset="0"/>
              </a:rPr>
              <a:t>và</a:t>
            </a: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latin typeface=".VnTime" panose="020B7200000000000000" pitchFamily="34" charset="0"/>
              </a:rPr>
              <a:t>hîp</a:t>
            </a: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.VnTime" panose="020B7200000000000000" pitchFamily="34" charset="0"/>
              </a:rPr>
              <a:t>kim</a:t>
            </a: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.VnTime" panose="020B7200000000000000" pitchFamily="34" charset="0"/>
              </a:rPr>
              <a:t>bÞ</a:t>
            </a: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.VnTime" panose="020B7200000000000000" pitchFamily="34" charset="0"/>
              </a:rPr>
              <a:t>ph</a:t>
            </a:r>
            <a:r>
              <a:rPr lang="en-US" sz="2400" b="1" dirty="0">
                <a:solidFill>
                  <a:srgbClr val="FFFFFF"/>
                </a:solidFill>
                <a:latin typeface=".VnTime" panose="020B7200000000000000" pitchFamily="34" charset="0"/>
              </a:rPr>
              <a:t>¸ </a:t>
            </a:r>
            <a:r>
              <a:rPr lang="en-US" sz="2400" b="1" dirty="0" err="1">
                <a:solidFill>
                  <a:srgbClr val="FFFFFF"/>
                </a:solidFill>
                <a:latin typeface=".VnTime" panose="020B7200000000000000" pitchFamily="34" charset="0"/>
              </a:rPr>
              <a:t>huû</a:t>
            </a:r>
            <a:endParaRPr lang="en-US" sz="2400" b="1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81214" y="3915787"/>
            <a:ext cx="878157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 bwMode="auto">
          <a:xfrm rot="3214932">
            <a:off x="1526312" y="-137617"/>
            <a:ext cx="7467600" cy="6995994"/>
          </a:xfrm>
          <a:prstGeom prst="wedgeEllipseCallou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362200" y="836612"/>
            <a:ext cx="63785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MgCl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p3-output-ttsfree(dot)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19400" y="5974159"/>
            <a:ext cx="487363" cy="243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957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81000" y="1676400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Thế nào là sự ăn mòn kim loại?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90183" y="2362200"/>
            <a:ext cx="8763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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hủy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mòn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28573" y="1263650"/>
            <a:ext cx="9107489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I.THẾ NÀO LÀ SỰ ĂN MÒN KIM LOẠI?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Text Box 23"/>
          <p:cNvSpPr txBox="1">
            <a:spLocks noChangeArrowheads="1"/>
          </p:cNvSpPr>
          <p:nvPr/>
        </p:nvSpPr>
        <p:spPr bwMode="auto">
          <a:xfrm>
            <a:off x="152400" y="3810000"/>
            <a:ext cx="9107488" cy="954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II.NHỮNG YẾU TỐ NÀO ẢNH HƯỞNG ĐẾN SỰ ĂN MÒN KIM LOẠI 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8574" y="0"/>
            <a:ext cx="9115425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2" descr="Book-09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070600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1" grpId="1"/>
      <p:bldP spid="10263" grpId="0"/>
      <p:bldP spid="92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6"/>
          <p:cNvSpPr txBox="1">
            <a:spLocks noChangeArrowheads="1"/>
          </p:cNvSpPr>
          <p:nvPr/>
        </p:nvSpPr>
        <p:spPr bwMode="auto">
          <a:xfrm>
            <a:off x="1" y="990600"/>
            <a:ext cx="9143998" cy="461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THẾ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LÀ SỰ ĂN MÒN KIM LOẠI?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0" y="2514600"/>
            <a:ext cx="9144000" cy="3382963"/>
            <a:chOff x="0" y="982"/>
            <a:chExt cx="5760" cy="3264"/>
          </a:xfrm>
        </p:grpSpPr>
        <p:grpSp>
          <p:nvGrpSpPr>
            <p:cNvPr id="10247" name="Group 7"/>
            <p:cNvGrpSpPr/>
            <p:nvPr/>
          </p:nvGrpSpPr>
          <p:grpSpPr bwMode="auto">
            <a:xfrm>
              <a:off x="0" y="982"/>
              <a:ext cx="5760" cy="3264"/>
              <a:chOff x="0" y="295"/>
              <a:chExt cx="6000" cy="3936"/>
            </a:xfrm>
          </p:grpSpPr>
          <p:pic>
            <p:nvPicPr>
              <p:cNvPr id="10252" name="Picture 8" descr="bach1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5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Text Box 9"/>
              <p:cNvSpPr txBox="1">
                <a:spLocks noChangeArrowheads="1"/>
              </p:cNvSpPr>
              <p:nvPr/>
            </p:nvSpPr>
            <p:spPr bwMode="auto">
              <a:xfrm>
                <a:off x="42" y="1582"/>
                <a:ext cx="628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</a:t>
                </a:r>
                <a:endPara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4" name="Text Box 10"/>
              <p:cNvSpPr txBox="1">
                <a:spLocks noChangeArrowheads="1"/>
              </p:cNvSpPr>
              <p:nvPr/>
            </p:nvSpPr>
            <p:spPr bwMode="auto">
              <a:xfrm>
                <a:off x="1420" y="1525"/>
                <a:ext cx="628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 sắt trong nước có hòa tan oxi</a:t>
                </a:r>
                <a:endParaRPr lang="en-US"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5" name="Text Box 11"/>
              <p:cNvSpPr txBox="1">
                <a:spLocks noChangeArrowheads="1"/>
              </p:cNvSpPr>
              <p:nvPr/>
            </p:nvSpPr>
            <p:spPr bwMode="auto">
              <a:xfrm>
                <a:off x="4483" y="1582"/>
                <a:ext cx="630" cy="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cất</a:t>
                </a:r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6" name="Text Box 12"/>
              <p:cNvSpPr txBox="1">
                <a:spLocks noChangeArrowheads="1"/>
              </p:cNvSpPr>
              <p:nvPr/>
            </p:nvSpPr>
            <p:spPr bwMode="auto">
              <a:xfrm>
                <a:off x="3000" y="1531"/>
                <a:ext cx="627" cy="2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Đinh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sắt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endPara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248" name="Text Box 13"/>
            <p:cNvSpPr txBox="1">
              <a:spLocks noChangeArrowheads="1"/>
            </p:cNvSpPr>
            <p:nvPr/>
          </p:nvSpPr>
          <p:spPr bwMode="auto">
            <a:xfrm>
              <a:off x="528" y="2232"/>
              <a:ext cx="48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1968" y="2255"/>
              <a:ext cx="57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0" name="Text Box 15"/>
            <p:cNvSpPr txBox="1">
              <a:spLocks noChangeArrowheads="1"/>
            </p:cNvSpPr>
            <p:nvPr/>
          </p:nvSpPr>
          <p:spPr bwMode="auto">
            <a:xfrm>
              <a:off x="3504" y="2255"/>
              <a:ext cx="57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1" name="Text Box 16"/>
            <p:cNvSpPr txBox="1">
              <a:spLocks noChangeArrowheads="1"/>
            </p:cNvSpPr>
            <p:nvPr/>
          </p:nvSpPr>
          <p:spPr bwMode="auto">
            <a:xfrm>
              <a:off x="4944" y="2255"/>
              <a:ext cx="48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5" name="Text Box 23"/>
          <p:cNvSpPr txBox="1">
            <a:spLocks noChangeArrowheads="1"/>
          </p:cNvSpPr>
          <p:nvPr/>
        </p:nvSpPr>
        <p:spPr bwMode="auto">
          <a:xfrm>
            <a:off x="0" y="1371600"/>
            <a:ext cx="9143998" cy="830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II.NHỮNG YẾU TỐ NÀO ẢNH HƯỞNG ĐẾN SỰ ĂN MÒN KIM LOẠI 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0" y="2057400"/>
            <a:ext cx="9143998" cy="5238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0" y="0"/>
            <a:ext cx="9143999" cy="10772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</a:t>
            </a:r>
            <a:r>
              <a:rPr lang="en-US" sz="3200" b="1" dirty="0" smtClean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>
                <a:solidFill>
                  <a:srgbClr val="B92D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KHÔNG BỊ ĂN MÒN</a:t>
            </a:r>
            <a:endParaRPr lang="en-US" sz="3200" b="1" dirty="0">
              <a:solidFill>
                <a:srgbClr val="B92D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0</TotalTime>
  <Words>6043</Words>
  <Application>WPS Presentation</Application>
  <PresentationFormat>On-screen Show (4:3)</PresentationFormat>
  <Paragraphs>292</Paragraphs>
  <Slides>30</Slides>
  <Notes>5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.VnTime</vt:lpstr>
      <vt:lpstr>Microsoft YaHei</vt:lpstr>
      <vt:lpstr>Arial Unicode MS</vt:lpstr>
      <vt:lpstr>Verdana</vt:lpstr>
      <vt:lpstr>Blue Waves</vt:lpstr>
      <vt:lpstr>PowerPoint 演示文稿</vt:lpstr>
      <vt:lpstr>Các em có biết : Hàng năm trên thế giới mất đi khoảng 15% lượng gang, thép luyện được do kim loại bị ăn mòn, và khoảng 25% lượng thép sản xuất ra được dùng để thay thế cho các thiết bị bằng sắt bị ăn mòn; Cứ mỗi giây trên thế giới khoảng 2 tấn thép đã biến thành gỉ.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* Chọn câu trả lời đúng nhất </vt:lpstr>
      <vt:lpstr>PowerPoint 演示文稿</vt:lpstr>
      <vt:lpstr>DẶN DÒ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Đẹp</dc:title>
  <dc:creator>Carcassonno</dc:creator>
  <cp:lastModifiedBy>Win10-Pro</cp:lastModifiedBy>
  <cp:revision>54</cp:revision>
  <dcterms:created xsi:type="dcterms:W3CDTF">2013-03-14T07:40:00Z</dcterms:created>
  <dcterms:modified xsi:type="dcterms:W3CDTF">2021-12-03T18:19:12Z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D26F9B384F2C4C7DA460210BCE050C1B</vt:lpwstr>
  </property>
  <property fmtid="{D5CDD505-2E9C-101B-9397-08002B2CF9AE}" pid="3" name="KSOProductBuildVer">
    <vt:lpwstr>1033-11.2.0.10382</vt:lpwstr>
  </property>
</Properties>
</file>