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502" r:id="rId2"/>
    <p:sldId id="279" r:id="rId3"/>
    <p:sldId id="256" r:id="rId4"/>
    <p:sldId id="257" r:id="rId5"/>
    <p:sldId id="258" r:id="rId6"/>
    <p:sldId id="259" r:id="rId7"/>
    <p:sldId id="265" r:id="rId8"/>
    <p:sldId id="267" r:id="rId9"/>
    <p:sldId id="268" r:id="rId10"/>
    <p:sldId id="269" r:id="rId11"/>
    <p:sldId id="270" r:id="rId12"/>
    <p:sldId id="274" r:id="rId13"/>
    <p:sldId id="275" r:id="rId14"/>
    <p:sldId id="276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65AEC0-49AD-4513-A2ED-55C9EA63ED6A}" v="3" dt="2021-08-31T03:07:32.217"/>
  </p1510:revLst>
</p1510:revInfo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il Phạm" userId="72956dafe1aa49c0" providerId="LiveId" clId="{C165AEC0-49AD-4513-A2ED-55C9EA63ED6A}"/>
    <pc:docChg chg="custSel addSld modSld sldOrd modMainMaster">
      <pc:chgData name="Nasil Phạm" userId="72956dafe1aa49c0" providerId="LiveId" clId="{C165AEC0-49AD-4513-A2ED-55C9EA63ED6A}" dt="2021-08-31T03:07:32.217" v="13"/>
      <pc:docMkLst>
        <pc:docMk/>
      </pc:docMkLst>
      <pc:sldChg chg="modSp mod">
        <pc:chgData name="Nasil Phạm" userId="72956dafe1aa49c0" providerId="LiveId" clId="{C165AEC0-49AD-4513-A2ED-55C9EA63ED6A}" dt="2021-08-31T03:06:57.349" v="0" actId="27636"/>
        <pc:sldMkLst>
          <pc:docMk/>
          <pc:sldMk cId="0" sldId="274"/>
        </pc:sldMkLst>
        <pc:spChg chg="mod">
          <ac:chgData name="Nasil Phạm" userId="72956dafe1aa49c0" providerId="LiveId" clId="{C165AEC0-49AD-4513-A2ED-55C9EA63ED6A}" dt="2021-08-31T03:06:57.349" v="0" actId="27636"/>
          <ac:spMkLst>
            <pc:docMk/>
            <pc:sldMk cId="0" sldId="274"/>
            <ac:spMk id="3" creationId="{00000000-0000-0000-0000-000000000000}"/>
          </ac:spMkLst>
        </pc:spChg>
      </pc:sldChg>
      <pc:sldChg chg="new ord">
        <pc:chgData name="Nasil Phạm" userId="72956dafe1aa49c0" providerId="LiveId" clId="{C165AEC0-49AD-4513-A2ED-55C9EA63ED6A}" dt="2021-08-31T03:07:21.526" v="12"/>
        <pc:sldMkLst>
          <pc:docMk/>
          <pc:sldMk cId="317441500" sldId="280"/>
        </pc:sldMkLst>
      </pc:sldChg>
      <pc:sldChg chg="add">
        <pc:chgData name="Nasil Phạm" userId="72956dafe1aa49c0" providerId="LiveId" clId="{C165AEC0-49AD-4513-A2ED-55C9EA63ED6A}" dt="2021-08-31T03:07:32.217" v="13"/>
        <pc:sldMkLst>
          <pc:docMk/>
          <pc:sldMk cId="2948499370" sldId="333"/>
        </pc:sldMkLst>
      </pc:sldChg>
      <pc:sldChg chg="add">
        <pc:chgData name="Nasil Phạm" userId="72956dafe1aa49c0" providerId="LiveId" clId="{C165AEC0-49AD-4513-A2ED-55C9EA63ED6A}" dt="2021-08-31T03:07:32.217" v="13"/>
        <pc:sldMkLst>
          <pc:docMk/>
          <pc:sldMk cId="2691325579" sldId="501"/>
        </pc:sldMkLst>
      </pc:sldChg>
      <pc:sldMasterChg chg="modSldLayout">
        <pc:chgData name="Nasil Phạm" userId="72956dafe1aa49c0" providerId="LiveId" clId="{C165AEC0-49AD-4513-A2ED-55C9EA63ED6A}" dt="2021-08-31T03:07:14.859" v="9" actId="16037"/>
        <pc:sldMasterMkLst>
          <pc:docMk/>
          <pc:sldMasterMk cId="0" sldId="2147483648"/>
        </pc:sldMasterMkLst>
        <pc:sldLayoutChg chg="modSp mod">
          <pc:chgData name="Nasil Phạm" userId="72956dafe1aa49c0" providerId="LiveId" clId="{C165AEC0-49AD-4513-A2ED-55C9EA63ED6A}" dt="2021-08-31T03:07:14.859" v="9" actId="16037"/>
          <pc:sldLayoutMkLst>
            <pc:docMk/>
            <pc:sldMasterMk cId="0" sldId="2147483648"/>
            <pc:sldLayoutMk cId="2379671444" sldId="2147483660"/>
          </pc:sldLayoutMkLst>
          <pc:spChg chg="mod">
            <ac:chgData name="Nasil Phạm" userId="72956dafe1aa49c0" providerId="LiveId" clId="{C165AEC0-49AD-4513-A2ED-55C9EA63ED6A}" dt="2021-08-31T03:07:14.859" v="9" actId="16037"/>
            <ac:spMkLst>
              <pc:docMk/>
              <pc:sldMasterMk cId="0" sldId="2147483648"/>
              <pc:sldLayoutMk cId="2379671444" sldId="2147483660"/>
              <ac:spMk id="6" creationId="{0D1DD2F0-1E09-4BE6-A7DE-8C06ACE2AA75}"/>
            </ac:spMkLst>
          </pc:spChg>
          <pc:spChg chg="mod">
            <ac:chgData name="Nasil Phạm" userId="72956dafe1aa49c0" providerId="LiveId" clId="{C165AEC0-49AD-4513-A2ED-55C9EA63ED6A}" dt="2021-08-31T03:07:10.061" v="8" actId="20577"/>
            <ac:spMkLst>
              <pc:docMk/>
              <pc:sldMasterMk cId="0" sldId="2147483648"/>
              <pc:sldLayoutMk cId="2379671444" sldId="2147483660"/>
              <ac:spMk id="21" creationId="{7906B193-ED6B-4AA8-AC54-DB2A501FADDA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C4D3E3-CA7E-4E70-9736-8ABB338D9562}"/>
              </a:ext>
            </a:extLst>
          </p:cNvPr>
          <p:cNvSpPr/>
          <p:nvPr userDrawn="1"/>
        </p:nvSpPr>
        <p:spPr>
          <a:xfrm>
            <a:off x="173048" y="285187"/>
            <a:ext cx="11809593" cy="6535271"/>
          </a:xfrm>
          <a:prstGeom prst="roundRect">
            <a:avLst>
              <a:gd name="adj" fmla="val 5967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0B42DAB7-6142-42A6-8E7F-3D7E68A363AA}"/>
              </a:ext>
            </a:extLst>
          </p:cNvPr>
          <p:cNvSpPr/>
          <p:nvPr userDrawn="1"/>
        </p:nvSpPr>
        <p:spPr>
          <a:xfrm>
            <a:off x="1" y="5150225"/>
            <a:ext cx="2024311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DB9EA634-0F9F-494B-B73F-484148581D91}"/>
              </a:ext>
            </a:extLst>
          </p:cNvPr>
          <p:cNvSpPr/>
          <p:nvPr userDrawn="1"/>
        </p:nvSpPr>
        <p:spPr>
          <a:xfrm>
            <a:off x="395860" y="4625789"/>
            <a:ext cx="2415309" cy="2283479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0D1DD2F0-1E09-4BE6-A7DE-8C06ACE2AA75}"/>
              </a:ext>
            </a:extLst>
          </p:cNvPr>
          <p:cNvSpPr/>
          <p:nvPr userDrawn="1"/>
        </p:nvSpPr>
        <p:spPr>
          <a:xfrm rot="10800000">
            <a:off x="10394482" y="2"/>
            <a:ext cx="1863839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rgbClr val="66FFCC"/>
              </a:solidFill>
            </a:endParaRP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217B321F-A2C8-4C10-87B8-FF197474F4A6}"/>
              </a:ext>
            </a:extLst>
          </p:cNvPr>
          <p:cNvSpPr/>
          <p:nvPr userDrawn="1"/>
        </p:nvSpPr>
        <p:spPr>
          <a:xfrm rot="10800000">
            <a:off x="9376351" y="1"/>
            <a:ext cx="2415309" cy="2283479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DCFD63-96BE-4F5B-A298-6F406CE8C82C}"/>
              </a:ext>
            </a:extLst>
          </p:cNvPr>
          <p:cNvSpPr/>
          <p:nvPr userDrawn="1"/>
        </p:nvSpPr>
        <p:spPr>
          <a:xfrm>
            <a:off x="5836515" y="3083197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D88355-306A-48E2-A92E-1D1AB947B522}"/>
              </a:ext>
            </a:extLst>
          </p:cNvPr>
          <p:cNvSpPr/>
          <p:nvPr userDrawn="1"/>
        </p:nvSpPr>
        <p:spPr>
          <a:xfrm>
            <a:off x="6913590" y="4453499"/>
            <a:ext cx="4653895" cy="508467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D6C553E-C677-42B6-AF1C-DEF080012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85" y="285187"/>
            <a:ext cx="3701427" cy="494347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30396EC-0661-4642-8DEC-905FB0398A2A}"/>
              </a:ext>
            </a:extLst>
          </p:cNvPr>
          <p:cNvSpPr/>
          <p:nvPr userDrawn="1"/>
        </p:nvSpPr>
        <p:spPr>
          <a:xfrm>
            <a:off x="3350497" y="5390027"/>
            <a:ext cx="1927915" cy="77840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22DC164-04A5-480D-8BBA-B760A3C9F8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85" y="5397904"/>
            <a:ext cx="1249139" cy="78029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2AD1FF5-FFA6-4658-82FB-D9879361A57B}"/>
              </a:ext>
            </a:extLst>
          </p:cNvPr>
          <p:cNvSpPr/>
          <p:nvPr userDrawn="1"/>
        </p:nvSpPr>
        <p:spPr>
          <a:xfrm>
            <a:off x="5836515" y="1865129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713510F-2914-431A-AA06-486B596737CC}"/>
              </a:ext>
            </a:extLst>
          </p:cNvPr>
          <p:cNvSpPr txBox="1">
            <a:spLocks/>
          </p:cNvSpPr>
          <p:nvPr userDrawn="1"/>
        </p:nvSpPr>
        <p:spPr>
          <a:xfrm>
            <a:off x="6203751" y="2097409"/>
            <a:ext cx="5007944" cy="65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 err="1"/>
              <a:t>Bài</a:t>
            </a:r>
            <a:r>
              <a:rPr lang="en-US" sz="4400" dirty="0"/>
              <a:t> </a:t>
            </a:r>
            <a:r>
              <a:rPr lang="en-US" sz="4400" dirty="0" err="1"/>
              <a:t>giảng</a:t>
            </a:r>
            <a:r>
              <a:rPr lang="en-US" sz="4400" dirty="0"/>
              <a:t> </a:t>
            </a:r>
            <a:r>
              <a:rPr lang="en-US" sz="4400" dirty="0" err="1"/>
              <a:t>điện</a:t>
            </a:r>
            <a:r>
              <a:rPr lang="en-US" sz="4400" dirty="0"/>
              <a:t> </a:t>
            </a:r>
            <a:r>
              <a:rPr lang="en-US" sz="4400" dirty="0" err="1"/>
              <a:t>tử</a:t>
            </a:r>
            <a:endParaRPr lang="en-US" sz="440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031702D-1C58-49CA-A7CB-B4EF0021C8A3}"/>
              </a:ext>
            </a:extLst>
          </p:cNvPr>
          <p:cNvSpPr txBox="1">
            <a:spLocks/>
          </p:cNvSpPr>
          <p:nvPr userDrawn="1"/>
        </p:nvSpPr>
        <p:spPr>
          <a:xfrm>
            <a:off x="6198027" y="3364611"/>
            <a:ext cx="5007944" cy="65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Unit 6: Sports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906B193-ED6B-4AA8-AC54-DB2A501FADDA}"/>
              </a:ext>
            </a:extLst>
          </p:cNvPr>
          <p:cNvSpPr txBox="1">
            <a:spLocks/>
          </p:cNvSpPr>
          <p:nvPr userDrawn="1"/>
        </p:nvSpPr>
        <p:spPr>
          <a:xfrm>
            <a:off x="7197508" y="4377766"/>
            <a:ext cx="5007944" cy="65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Lesson 8: Culture</a:t>
            </a:r>
          </a:p>
        </p:txBody>
      </p:sp>
    </p:spTree>
    <p:extLst>
      <p:ext uri="{BB962C8B-B14F-4D97-AF65-F5344CB8AC3E}">
        <p14:creationId xmlns:p14="http://schemas.microsoft.com/office/powerpoint/2010/main" val="2379671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20150513_1634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2" descr="blumen-pflanzen14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572000"/>
            <a:ext cx="2057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3" descr="blumen-pflanzen14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24400"/>
            <a:ext cx="1981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2" descr="thank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78" name="WordArt 18" descr="hoa4"/>
          <p:cNvSpPr>
            <a:spLocks noChangeArrowheads="1" noChangeShapeType="1" noTextEdit="1"/>
          </p:cNvSpPr>
          <p:nvPr/>
        </p:nvSpPr>
        <p:spPr bwMode="auto">
          <a:xfrm>
            <a:off x="3804138" y="4572000"/>
            <a:ext cx="4495800" cy="1143000"/>
          </a:xfrm>
          <a:prstGeom prst="rect">
            <a:avLst/>
          </a:prstGeom>
          <a:solidFill>
            <a:srgbClr val="FFFF00"/>
          </a:solidFill>
          <a:scene3d>
            <a:camera prst="perspectiveHeroicExtremeRightFacing"/>
            <a:lightRig rig="threePt" dir="t"/>
          </a:scene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600" b="1" i="1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FRIENDS PLUS 6</a:t>
            </a:r>
            <a:endParaRPr lang="en-US" sz="3600" b="1" i="1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blipFill dpi="0" rotWithShape="1">
                <a:blip r:embed="rId5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BD523A6-379D-49B1-A655-7E80D0AEEAC4}"/>
              </a:ext>
            </a:extLst>
          </p:cNvPr>
          <p:cNvSpPr txBox="1">
            <a:spLocks/>
          </p:cNvSpPr>
          <p:nvPr/>
        </p:nvSpPr>
        <p:spPr>
          <a:xfrm>
            <a:off x="2281238" y="1028700"/>
            <a:ext cx="7015162" cy="5715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BINH KHANH SECONDARY SCHOOL</a:t>
            </a:r>
            <a:endParaRPr lang="en-SG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58990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220" y="215900"/>
            <a:ext cx="11465560" cy="692785"/>
          </a:xfrm>
        </p:spPr>
        <p:txBody>
          <a:bodyPr anchor="t" anchorCtr="0"/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2/ Read and listen to the text. Then answer the questions: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r="49672"/>
          <a:stretch>
            <a:fillRect/>
          </a:stretch>
        </p:blipFill>
        <p:spPr>
          <a:xfrm>
            <a:off x="270510" y="908685"/>
            <a:ext cx="5842635" cy="31216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50847" t="43099"/>
          <a:stretch>
            <a:fillRect/>
          </a:stretch>
        </p:blipFill>
        <p:spPr>
          <a:xfrm>
            <a:off x="270510" y="4030345"/>
            <a:ext cx="5842635" cy="272224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279515" y="908685"/>
            <a:ext cx="5715000" cy="6216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1/  When did the Vietnam Football Federation begin?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2/ What competitions does the team play in 1991?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endParaRPr lang="en-US" sz="26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3/ Where is the Mỹ Đình stadium?</a:t>
            </a:r>
          </a:p>
          <a:p>
            <a:pPr algn="l">
              <a:lnSpc>
                <a:spcPct val="100000"/>
              </a:lnSpc>
            </a:pP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endParaRPr lang="en-US" sz="26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6412230" y="1927225"/>
            <a:ext cx="445135" cy="1873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6955790" y="1746250"/>
            <a:ext cx="503809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In 1989, the Vietnam Football </a:t>
            </a:r>
          </a:p>
          <a:p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Federation began.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6510655" y="3715385"/>
            <a:ext cx="445135" cy="1873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1"/>
          <p:cNvSpPr txBox="1"/>
          <p:nvPr/>
        </p:nvSpPr>
        <p:spPr>
          <a:xfrm>
            <a:off x="6956425" y="3481705"/>
            <a:ext cx="503809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In 1991, the national team started to play in international games.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6511290" y="5252720"/>
            <a:ext cx="445135" cy="1873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6956425" y="5126355"/>
            <a:ext cx="503809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Mỹ Đình stadium is in Hà Nội.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447800" y="3164205"/>
            <a:ext cx="39535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46710" y="3360420"/>
            <a:ext cx="7092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69085" y="3379470"/>
            <a:ext cx="3575685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63220" y="3560445"/>
            <a:ext cx="2880360" cy="3683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484880" y="4435475"/>
            <a:ext cx="2097405" cy="3048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46710" y="4737735"/>
            <a:ext cx="875030" cy="635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/>
      <p:bldP spid="9" grpId="1"/>
      <p:bldP spid="10" grpId="0" bldLvl="0" animBg="1"/>
      <p:bldP spid="10" grpId="1" animBg="1"/>
      <p:bldP spid="12" grpId="0"/>
      <p:bldP spid="12" grpId="1"/>
      <p:bldP spid="13" grpId="0" bldLvl="0" animBg="1"/>
      <p:bldP spid="13" grpId="1" animBg="1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220" y="215900"/>
            <a:ext cx="11465560" cy="692785"/>
          </a:xfrm>
        </p:spPr>
        <p:txBody>
          <a:bodyPr anchor="t" anchorCtr="0"/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2/ Read and listen to the text. Then answer the questions: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r="49672"/>
          <a:stretch>
            <a:fillRect/>
          </a:stretch>
        </p:blipFill>
        <p:spPr>
          <a:xfrm>
            <a:off x="270510" y="908685"/>
            <a:ext cx="5842635" cy="31216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50847" t="43099"/>
          <a:stretch>
            <a:fillRect/>
          </a:stretch>
        </p:blipFill>
        <p:spPr>
          <a:xfrm>
            <a:off x="270510" y="4030345"/>
            <a:ext cx="5842635" cy="272224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279515" y="908685"/>
            <a:ext cx="5715000" cy="5723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4/ Can you only watch football at Mỹ Đình?</a:t>
            </a:r>
            <a:endParaRPr 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l">
              <a:lnSpc>
                <a:spcPct val="100000"/>
              </a:lnSpc>
            </a:pP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5/ Is basketball a new sport in Việt Nam?</a:t>
            </a:r>
          </a:p>
          <a:p>
            <a:pPr algn="l">
              <a:lnSpc>
                <a:spcPct val="100000"/>
              </a:lnSpc>
            </a:pP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6/ How did lots of people watch the 2019</a:t>
            </a:r>
          </a:p>
          <a:p>
            <a:pPr algn="l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basketball competition?</a:t>
            </a:r>
          </a:p>
          <a:p>
            <a:pPr algn="l">
              <a:lnSpc>
                <a:spcPct val="100000"/>
              </a:lnSpc>
            </a:pP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7 What other things can you see at basketball</a:t>
            </a:r>
          </a:p>
          <a:p>
            <a:pPr algn="l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games?</a:t>
            </a:r>
          </a:p>
          <a:p>
            <a:pPr algn="l">
              <a:lnSpc>
                <a:spcPct val="100000"/>
              </a:lnSpc>
            </a:pP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6279515" y="1938020"/>
            <a:ext cx="445135" cy="1873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6703060" y="1711325"/>
            <a:ext cx="503809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No, you can watch athletics events</a:t>
            </a:r>
          </a:p>
          <a:p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and concerts.</a:t>
            </a:r>
          </a:p>
        </p:txBody>
      </p:sp>
      <p:sp>
        <p:nvSpPr>
          <p:cNvPr id="3" name="Right Arrow 2"/>
          <p:cNvSpPr/>
          <p:nvPr/>
        </p:nvSpPr>
        <p:spPr>
          <a:xfrm>
            <a:off x="6279515" y="3335020"/>
            <a:ext cx="445135" cy="1873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6790690" y="3138805"/>
            <a:ext cx="503809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Yes, it is.</a:t>
            </a:r>
          </a:p>
        </p:txBody>
      </p:sp>
      <p:sp>
        <p:nvSpPr>
          <p:cNvPr id="9" name="Right Arrow 8"/>
          <p:cNvSpPr/>
          <p:nvPr/>
        </p:nvSpPr>
        <p:spPr>
          <a:xfrm>
            <a:off x="6345555" y="4774565"/>
            <a:ext cx="445135" cy="1873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6790690" y="4622165"/>
            <a:ext cx="503809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On the Internet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6472555" y="6320155"/>
            <a:ext cx="445135" cy="1873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1"/>
          <p:cNvSpPr txBox="1"/>
          <p:nvPr/>
        </p:nvSpPr>
        <p:spPr>
          <a:xfrm>
            <a:off x="6868795" y="6170295"/>
            <a:ext cx="503809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Music and dancing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282065" y="4703445"/>
            <a:ext cx="4074160" cy="304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63220" y="4992370"/>
            <a:ext cx="5385435" cy="127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22275" y="5442585"/>
            <a:ext cx="430022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07035" y="6031230"/>
            <a:ext cx="5266055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056005" y="6320155"/>
            <a:ext cx="4768850" cy="1270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70510" y="6661785"/>
            <a:ext cx="4768850" cy="1270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  <p:bldP spid="16" grpId="0"/>
      <p:bldP spid="16" grpId="1"/>
      <p:bldP spid="3" grpId="0" bldLvl="0" animBg="1"/>
      <p:bldP spid="3" grpId="1" animBg="1"/>
      <p:bldP spid="4" grpId="0"/>
      <p:bldP spid="4" grpId="1"/>
      <p:bldP spid="9" grpId="0" bldLvl="0" animBg="1"/>
      <p:bldP spid="9" grpId="1" animBg="1"/>
      <p:bldP spid="10" grpId="0"/>
      <p:bldP spid="10" grpId="1"/>
      <p:bldP spid="11" grpId="0" bldLvl="0" animBg="1"/>
      <p:bldP spid="11" grpId="1" animBg="1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3/ </a:t>
            </a:r>
            <a:r>
              <a:rPr lang="en-US" sz="3600" b="1">
                <a:latin typeface="Times New Roman" panose="02020603050405020304" charset="0"/>
                <a:cs typeface="Times New Roman" panose="02020603050405020304" charset="0"/>
              </a:rPr>
              <a:t>YOUR CULTURE</a:t>
            </a:r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 Answer the questions. Use the internet to help you find the information you need: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710" y="1691005"/>
            <a:ext cx="5181600" cy="4351338"/>
          </a:xfrm>
        </p:spPr>
        <p:txBody>
          <a:bodyPr>
            <a:normAutofit fontScale="95000"/>
          </a:bodyPr>
          <a:lstStyle/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1/ Can you name three national football players or basketball players?</a:t>
            </a:r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219710" y="3025140"/>
            <a:ext cx="5348605" cy="1107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2/ Where and when is the next match for the national football team?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19710" y="4326255"/>
            <a:ext cx="5059045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 3/ Where does the national basketball team train?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563360" y="3241040"/>
            <a:ext cx="5059045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4/ Do you play basketball or football at school?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563360" y="1540510"/>
            <a:ext cx="5059045" cy="1691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5/  What skills do you need to be good at football?</a:t>
            </a:r>
          </a:p>
          <a:p>
            <a:r>
              <a:rPr lang="en-US" sz="2600">
                <a:latin typeface="Times New Roman" panose="02020603050405020304" charset="0"/>
                <a:cs typeface="Times New Roman" panose="02020603050405020304" charset="0"/>
              </a:rPr>
              <a:t>     What skills do you need for basketball?</a:t>
            </a:r>
          </a:p>
        </p:txBody>
      </p:sp>
      <p:pic>
        <p:nvPicPr>
          <p:cNvPr id="15" name="Content Placeholder 14" descr="national football players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706485" y="4838700"/>
            <a:ext cx="2647315" cy="1764030"/>
          </a:xfrm>
          <a:prstGeom prst="rect">
            <a:avLst/>
          </a:prstGeom>
        </p:spPr>
      </p:pic>
      <p:pic>
        <p:nvPicPr>
          <p:cNvPr id="16" name="Picture 15" descr="national basketball player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375" y="4829175"/>
            <a:ext cx="2406015" cy="177355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799465" y="282575"/>
            <a:ext cx="9928225" cy="110109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6" grpId="0"/>
      <p:bldP spid="6" grpId="1"/>
      <p:bldP spid="7" grpId="0"/>
      <p:bldP spid="7" grpId="1"/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sz="3600" b="1">
                <a:latin typeface="Times New Roman" panose="02020603050405020304" charset="0"/>
                <a:cs typeface="Times New Roman" panose="02020603050405020304" charset="0"/>
              </a:rPr>
              <a:t>4/ USE IT!</a:t>
            </a:r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 Prepare and practise an interview with a famous sports start. Follow the instructions: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0035" y="2369185"/>
            <a:ext cx="6855460" cy="3642360"/>
          </a:xfrm>
        </p:spPr>
        <p:txBody>
          <a:bodyPr/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Work in pairs. One of you is a famous sports star and the other is an interviewer.</a:t>
            </a:r>
          </a:p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Prepare some questions and answers.</a:t>
            </a:r>
          </a:p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Act out the interview in class.</a:t>
            </a:r>
          </a:p>
        </p:txBody>
      </p:sp>
      <p:pic>
        <p:nvPicPr>
          <p:cNvPr id="5" name="Content Placeholder 4" descr="work in pairs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b="8500"/>
          <a:stretch>
            <a:fillRect/>
          </a:stretch>
        </p:blipFill>
        <p:spPr>
          <a:xfrm>
            <a:off x="7443470" y="2584450"/>
            <a:ext cx="3467100" cy="32061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14070" y="342900"/>
            <a:ext cx="9763125" cy="122237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sz="3600" b="1">
                <a:latin typeface="Times New Roman" panose="02020603050405020304" charset="0"/>
                <a:cs typeface="Times New Roman" panose="02020603050405020304" charset="0"/>
              </a:rPr>
              <a:t>5/ SPEAKING IN GROUPS!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51280" y="1191895"/>
            <a:ext cx="10145395" cy="730885"/>
          </a:xfrm>
        </p:spPr>
        <p:txBody>
          <a:bodyPr/>
          <a:lstStyle/>
          <a:p>
            <a:pPr marL="0" indent="0">
              <a:buNone/>
            </a:pPr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Which sports club do you like best?</a:t>
            </a:r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872490" y="2012950"/>
            <a:ext cx="10447020" cy="775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What do you know about this sports club?</a:t>
            </a:r>
          </a:p>
        </p:txBody>
      </p:sp>
      <p:pic>
        <p:nvPicPr>
          <p:cNvPr id="6" name="Content Placeholder 5" descr="sport club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464435" y="2788285"/>
            <a:ext cx="7534910" cy="3863975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618490" y="1329690"/>
            <a:ext cx="631190" cy="2590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41300" y="2181225"/>
            <a:ext cx="631190" cy="2590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5" grpId="0"/>
      <p:bldP spid="5" grpId="1"/>
      <p:bldP spid="7" grpId="0" animBg="1"/>
      <p:bldP spid="7" grpId="1" animBg="1"/>
      <p:bldP spid="8" grpId="0" bldLvl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12"/>
          <p:cNvGraphicFramePr>
            <a:graphicFrameLocks noGrp="1"/>
          </p:cNvGraphicFramePr>
          <p:nvPr>
            <p:ph sz="half" idx="1"/>
          </p:nvPr>
        </p:nvGraphicFramePr>
        <p:xfrm>
          <a:off x="1125220" y="956310"/>
          <a:ext cx="9557385" cy="4876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57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8053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* HOMEWORK:</a:t>
                      </a:r>
                    </a:p>
                    <a:p>
                      <a:pPr indent="0">
                        <a:buNone/>
                      </a:pPr>
                      <a:r>
                        <a:rPr lang="en-US" sz="4000" b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- Learn by heart all the new words and irregular verbs.</a:t>
                      </a:r>
                    </a:p>
                    <a:p>
                      <a:pPr indent="0">
                        <a:buNone/>
                      </a:pPr>
                      <a:r>
                        <a:rPr lang="en-US" sz="4000" b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- Complete activity 3 if students can’t access the Internet in class.</a:t>
                      </a:r>
                    </a:p>
                    <a:p>
                      <a:pPr indent="0">
                        <a:buNone/>
                      </a:pPr>
                      <a:r>
                        <a:rPr lang="en-US" sz="4000" b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- Prepare activity 5 at home.</a:t>
                      </a:r>
                    </a:p>
                    <a:p>
                      <a:pPr indent="0">
                        <a:buNone/>
                      </a:pPr>
                      <a:r>
                        <a:rPr lang="en-US" sz="4000" b="0">
                          <a:latin typeface="Times New Roman" panose="02020603050405020304" charset="0"/>
                          <a:ea typeface="Times New Roman" panose="02020603050405020304" charset="0"/>
                          <a:cs typeface="Times New Roman" panose="02020603050405020304" charset="0"/>
                        </a:rPr>
                        <a:t>- Prepare the next lesson “ Puzzles and games”.</a:t>
                      </a: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000" b="1">
                <a:latin typeface="Times New Roman" panose="02020603050405020304" charset="0"/>
                <a:cs typeface="Times New Roman" panose="02020603050405020304" charset="0"/>
              </a:rPr>
              <a:t>UNIT 6: CULTURE</a:t>
            </a:r>
            <a:br>
              <a:rPr lang="en-US" sz="5000" b="1">
                <a:latin typeface="Times New Roman" panose="02020603050405020304" charset="0"/>
                <a:cs typeface="Times New Roman" panose="02020603050405020304" charset="0"/>
              </a:rPr>
            </a:br>
            <a:endParaRPr lang="en-US" sz="5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53490"/>
            <a:ext cx="5181600" cy="790575"/>
          </a:xfrm>
        </p:spPr>
        <p:txBody>
          <a:bodyPr/>
          <a:lstStyle/>
          <a:p>
            <a:pPr marL="0" indent="0" algn="ctr">
              <a:buNone/>
            </a:pPr>
            <a:r>
              <a:rPr lang="en-US" sz="37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FOOTBALL </a:t>
            </a:r>
          </a:p>
        </p:txBody>
      </p:sp>
      <p:pic>
        <p:nvPicPr>
          <p:cNvPr id="4" name="Content Placeholder 3" descr="famous basketball players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0320" y="2273935"/>
            <a:ext cx="5588635" cy="3483610"/>
          </a:xfrm>
          <a:prstGeom prst="rect">
            <a:avLst/>
          </a:prstGeom>
        </p:spPr>
      </p:pic>
      <p:pic>
        <p:nvPicPr>
          <p:cNvPr id="5" name="Picture 4" descr="famous football player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2273300"/>
            <a:ext cx="5438775" cy="348488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/>
        </p:nvSpPr>
        <p:spPr>
          <a:xfrm>
            <a:off x="6574155" y="1253490"/>
            <a:ext cx="5181600" cy="790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7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BASKETBALL</a:t>
            </a:r>
          </a:p>
        </p:txBody>
      </p:sp>
      <p:sp>
        <p:nvSpPr>
          <p:cNvPr id="7" name="Content Placeholder 2"/>
          <p:cNvSpPr>
            <a:spLocks noGrp="1"/>
          </p:cNvSpPr>
          <p:nvPr/>
        </p:nvSpPr>
        <p:spPr>
          <a:xfrm>
            <a:off x="5104130" y="1253490"/>
            <a:ext cx="2330450" cy="685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7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  <p:bldP spid="6" grpId="0"/>
      <p:bldP spid="6" grpId="1"/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79400"/>
            <a:ext cx="9144000" cy="1105535"/>
          </a:xfrm>
        </p:spPr>
        <p:txBody>
          <a:bodyPr anchor="t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6600" dirty="0">
                <a:solidFill>
                  <a:schemeClr val="accent4"/>
                </a:solidFill>
                <a:effectLst/>
                <a:latin typeface="AR CENA" panose="02000000000000000000" charset="0"/>
                <a:cs typeface="AR CENA" panose="02000000000000000000" charset="0"/>
              </a:rPr>
              <a:t>BINGO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27000" y="610870"/>
            <a:ext cx="1891030" cy="624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1.Learned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2.Started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3.Went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4.Travelled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5.Won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6.Became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7.Watched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8.Did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9.Completed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10.Decided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11.Was/ were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12.Ran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13.Broke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14.Did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15.Saw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16.Swam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3004185" y="2143125"/>
          <a:ext cx="8532495" cy="2827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23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23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23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 Box 8"/>
          <p:cNvSpPr txBox="1"/>
          <p:nvPr/>
        </p:nvSpPr>
        <p:spPr>
          <a:xfrm>
            <a:off x="4076065" y="2289810"/>
            <a:ext cx="54991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X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6901180" y="3202940"/>
            <a:ext cx="54991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X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0118090" y="4135120"/>
            <a:ext cx="54991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X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110865" y="2259965"/>
            <a:ext cx="8335010" cy="2577465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79400"/>
            <a:ext cx="9144000" cy="1105535"/>
          </a:xfrm>
        </p:spPr>
        <p:txBody>
          <a:bodyPr anchor="t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6600" dirty="0">
                <a:solidFill>
                  <a:schemeClr val="accent4"/>
                </a:solidFill>
                <a:effectLst/>
                <a:latin typeface="AR CENA" panose="02000000000000000000" charset="0"/>
                <a:cs typeface="AR CENA" panose="02000000000000000000" charset="0"/>
              </a:rPr>
              <a:t>BINGO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27000" y="610870"/>
            <a:ext cx="1891030" cy="624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1.Learned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2.Started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3.Went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4.Travelled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5.Won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6.Became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7.Watched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8.Did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9.Completed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10.Decided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11.Was/ were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12.Ran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13.Broke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14.Did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15.Saw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16.Swam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3004185" y="2143125"/>
          <a:ext cx="8532495" cy="2827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23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23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23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 Box 8"/>
          <p:cNvSpPr txBox="1"/>
          <p:nvPr/>
        </p:nvSpPr>
        <p:spPr>
          <a:xfrm>
            <a:off x="6901180" y="2259965"/>
            <a:ext cx="54991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X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6901180" y="3202940"/>
            <a:ext cx="54991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X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895465" y="4145915"/>
            <a:ext cx="54991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X</a:t>
            </a:r>
          </a:p>
        </p:txBody>
      </p:sp>
      <p:cxnSp>
        <p:nvCxnSpPr>
          <p:cNvPr id="12" name="Straight Connector 11"/>
          <p:cNvCxnSpPr>
            <a:stCxn id="9" idx="0"/>
          </p:cNvCxnSpPr>
          <p:nvPr/>
        </p:nvCxnSpPr>
        <p:spPr>
          <a:xfrm flipH="1">
            <a:off x="7165340" y="2259965"/>
            <a:ext cx="10795" cy="2592705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79400"/>
            <a:ext cx="9144000" cy="1105535"/>
          </a:xfrm>
        </p:spPr>
        <p:txBody>
          <a:bodyPr anchor="t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6600" dirty="0">
                <a:solidFill>
                  <a:schemeClr val="accent4"/>
                </a:solidFill>
                <a:effectLst/>
                <a:latin typeface="AR CENA" panose="02000000000000000000" charset="0"/>
                <a:cs typeface="AR CENA" panose="02000000000000000000" charset="0"/>
              </a:rPr>
              <a:t>BINGO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27000" y="610870"/>
            <a:ext cx="1891030" cy="624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1.Learned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2.Started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3.Went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4.Travelled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5.Won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6.Became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7.Watched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8.Did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9.Completed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10.Decided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11.Was/ were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12.Ran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13.Broke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14.Did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15.Saw</a:t>
            </a:r>
          </a:p>
          <a:p>
            <a:pPr algn="l"/>
            <a:r>
              <a:rPr lang="en-US" sz="2500">
                <a:latin typeface="Times New Roman" panose="02020603050405020304" charset="0"/>
                <a:cs typeface="Times New Roman" panose="02020603050405020304" charset="0"/>
              </a:rPr>
              <a:t>16.Swam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3004185" y="2143125"/>
          <a:ext cx="8532495" cy="2827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23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23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23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 Box 8"/>
          <p:cNvSpPr txBox="1"/>
          <p:nvPr/>
        </p:nvSpPr>
        <p:spPr>
          <a:xfrm>
            <a:off x="4076065" y="3203575"/>
            <a:ext cx="54991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X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6901180" y="3202940"/>
            <a:ext cx="54991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X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0012680" y="3203575"/>
            <a:ext cx="54991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X</a:t>
            </a:r>
          </a:p>
        </p:txBody>
      </p:sp>
      <p:cxnSp>
        <p:nvCxnSpPr>
          <p:cNvPr id="12" name="Straight Connector 11"/>
          <p:cNvCxnSpPr>
            <a:stCxn id="6" idx="1"/>
            <a:endCxn id="6" idx="3"/>
          </p:cNvCxnSpPr>
          <p:nvPr/>
        </p:nvCxnSpPr>
        <p:spPr>
          <a:xfrm>
            <a:off x="3004185" y="3556635"/>
            <a:ext cx="853249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1/ Match the words in the box with 1-5: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10936" b="42529"/>
          <a:stretch>
            <a:fillRect/>
          </a:stretch>
        </p:blipFill>
        <p:spPr>
          <a:xfrm>
            <a:off x="689610" y="2475230"/>
            <a:ext cx="5297170" cy="368554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1780540" y="1170940"/>
            <a:ext cx="9085580" cy="61722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fan, basketball player, stadium, captain, teams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795145" y="1112520"/>
            <a:ext cx="8585835" cy="69405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57356"/>
          <a:stretch>
            <a:fillRect/>
          </a:stretch>
        </p:blipFill>
        <p:spPr>
          <a:xfrm>
            <a:off x="6703695" y="2475230"/>
            <a:ext cx="4978400" cy="38214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1/ Match the words in the box with 1-5: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10936" b="42529"/>
          <a:stretch>
            <a:fillRect/>
          </a:stretch>
        </p:blipFill>
        <p:spPr>
          <a:xfrm>
            <a:off x="2980055" y="2294255"/>
            <a:ext cx="6261735" cy="435673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1780540" y="1170940"/>
            <a:ext cx="9085580" cy="61722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fan,                            , stadium,            , teams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795145" y="1112520"/>
            <a:ext cx="8585835" cy="69405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165735" y="3390900"/>
            <a:ext cx="25520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basketball player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583690" y="3888740"/>
            <a:ext cx="2399665" cy="39243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9"/>
          <p:cNvSpPr txBox="1"/>
          <p:nvPr/>
        </p:nvSpPr>
        <p:spPr>
          <a:xfrm>
            <a:off x="2564765" y="1143000"/>
            <a:ext cx="32943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basketball player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8258810" y="4794250"/>
            <a:ext cx="1337310" cy="12738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1"/>
          <p:cNvSpPr txBox="1"/>
          <p:nvPr/>
        </p:nvSpPr>
        <p:spPr>
          <a:xfrm>
            <a:off x="9241790" y="4211320"/>
            <a:ext cx="25520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captain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503160" y="1143000"/>
            <a:ext cx="1503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captain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2" grpId="0"/>
      <p:bldP spid="12" grpId="1"/>
      <p:bldP spid="13" grpId="0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1/ Match the words in the box with 1-5:</a:t>
            </a: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4119245" y="1140460"/>
            <a:ext cx="9085580" cy="61722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058285" y="1094105"/>
            <a:ext cx="3862705" cy="69405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57356"/>
          <a:stretch>
            <a:fillRect/>
          </a:stretch>
        </p:blipFill>
        <p:spPr>
          <a:xfrm>
            <a:off x="3391535" y="1931035"/>
            <a:ext cx="4978400" cy="382143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7712710" y="1757045"/>
            <a:ext cx="1150620" cy="68389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8"/>
          <p:cNvSpPr txBox="1"/>
          <p:nvPr/>
        </p:nvSpPr>
        <p:spPr>
          <a:xfrm>
            <a:off x="9003665" y="1461135"/>
            <a:ext cx="147002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stadium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000625" y="1111885"/>
            <a:ext cx="1859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stadium,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519045" y="2363470"/>
            <a:ext cx="1395730" cy="5778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1"/>
          <p:cNvSpPr txBox="1"/>
          <p:nvPr/>
        </p:nvSpPr>
        <p:spPr>
          <a:xfrm>
            <a:off x="1510030" y="1936750"/>
            <a:ext cx="70167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fan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4119245" y="1143000"/>
            <a:ext cx="8813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fan,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396355" y="4664710"/>
            <a:ext cx="2653665" cy="2095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14"/>
          <p:cNvSpPr txBox="1"/>
          <p:nvPr/>
        </p:nvSpPr>
        <p:spPr>
          <a:xfrm>
            <a:off x="9179560" y="4437380"/>
            <a:ext cx="113093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teams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671310" y="1094105"/>
            <a:ext cx="1249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teams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3" grpId="0"/>
      <p:bldP spid="13" grpId="1"/>
      <p:bldP spid="16" grpId="0"/>
      <p:bldP spid="1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220" y="215900"/>
            <a:ext cx="11465560" cy="692785"/>
          </a:xfrm>
        </p:spPr>
        <p:txBody>
          <a:bodyPr anchor="t" anchorCtr="0"/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2/ Read and listen to the text. Then answer the questions: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r="49672"/>
          <a:stretch>
            <a:fillRect/>
          </a:stretch>
        </p:blipFill>
        <p:spPr>
          <a:xfrm>
            <a:off x="270510" y="908685"/>
            <a:ext cx="5842635" cy="31216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50847" t="43099"/>
          <a:stretch>
            <a:fillRect/>
          </a:stretch>
        </p:blipFill>
        <p:spPr>
          <a:xfrm>
            <a:off x="270510" y="4030345"/>
            <a:ext cx="5842635" cy="272224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279515" y="908685"/>
            <a:ext cx="571500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1 When did the Vietnam Football Federation</a:t>
            </a:r>
          </a:p>
          <a:p>
            <a:pPr algn="l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begin?</a:t>
            </a:r>
          </a:p>
          <a:p>
            <a:pPr algn="l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2 What competitions does the team play in?</a:t>
            </a:r>
          </a:p>
          <a:p>
            <a:pPr algn="l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3 Where is the Mỹ Đình stadium?</a:t>
            </a:r>
          </a:p>
          <a:p>
            <a:pPr algn="l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4 Can you only watch football at Mỹ Đình?</a:t>
            </a:r>
          </a:p>
          <a:p>
            <a:pPr algn="l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5 Is basketball a new sport in Việt Nam?</a:t>
            </a:r>
          </a:p>
          <a:p>
            <a:pPr algn="l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6 How did lots of people watch the 2019</a:t>
            </a:r>
          </a:p>
          <a:p>
            <a:pPr algn="l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basketball competition?</a:t>
            </a:r>
          </a:p>
          <a:p>
            <a:pPr algn="l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7 What other things can you see at basketball</a:t>
            </a:r>
          </a:p>
          <a:p>
            <a:pPr algn="l">
              <a:lnSpc>
                <a:spcPct val="100000"/>
              </a:lnSpc>
            </a:pP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games?</a:t>
            </a:r>
          </a:p>
        </p:txBody>
      </p:sp>
      <p:pic>
        <p:nvPicPr>
          <p:cNvPr id="8" name="Friends Plus for Vietnam G6 SB Track 2.2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7770" y="508190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94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595</Words>
  <Application>Microsoft Office PowerPoint</Application>
  <PresentationFormat>Widescreen</PresentationFormat>
  <Paragraphs>148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 CENA</vt:lpstr>
      <vt:lpstr>Arial</vt:lpstr>
      <vt:lpstr>Arial Black</vt:lpstr>
      <vt:lpstr>Calibri</vt:lpstr>
      <vt:lpstr>Calibri Light</vt:lpstr>
      <vt:lpstr>Times New Roman</vt:lpstr>
      <vt:lpstr>Office Theme</vt:lpstr>
      <vt:lpstr>PowerPoint Presentation</vt:lpstr>
      <vt:lpstr>UNIT 6: CULTURE </vt:lpstr>
      <vt:lpstr>BINGO</vt:lpstr>
      <vt:lpstr>BINGO</vt:lpstr>
      <vt:lpstr>BINGO</vt:lpstr>
      <vt:lpstr>1/ Match the words in the box with 1-5:</vt:lpstr>
      <vt:lpstr>1/ Match the words in the box with 1-5:</vt:lpstr>
      <vt:lpstr>1/ Match the words in the box with 1-5:</vt:lpstr>
      <vt:lpstr>2/ Read and listen to the text. Then answer the questions:</vt:lpstr>
      <vt:lpstr>2/ Read and listen to the text. Then answer the questions:</vt:lpstr>
      <vt:lpstr>2/ Read and listen to the text. Then answer the questions:</vt:lpstr>
      <vt:lpstr>3/ YOUR CULTURE Answer the questions. Use the internet to help you find the information you need:</vt:lpstr>
      <vt:lpstr>4/ USE IT! Prepare and practise an interview with a famous sports start. Follow the instructions:</vt:lpstr>
      <vt:lpstr>5/ SPEAKING IN GROUPS!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BINGO</dc:title>
  <dc:creator/>
  <cp:lastModifiedBy>Home</cp:lastModifiedBy>
  <cp:revision>35</cp:revision>
  <dcterms:created xsi:type="dcterms:W3CDTF">2021-06-30T06:31:00Z</dcterms:created>
  <dcterms:modified xsi:type="dcterms:W3CDTF">2022-08-15T00:53:31Z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1033-11.2.0.10176</vt:lpwstr>
  </property>
</Properties>
</file>