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94" r:id="rId2"/>
    <p:sldId id="280" r:id="rId3"/>
    <p:sldId id="283" r:id="rId4"/>
    <p:sldId id="304" r:id="rId5"/>
    <p:sldId id="308" r:id="rId6"/>
    <p:sldId id="305" r:id="rId7"/>
    <p:sldId id="316" r:id="rId8"/>
    <p:sldId id="306" r:id="rId9"/>
    <p:sldId id="319" r:id="rId10"/>
    <p:sldId id="320" r:id="rId11"/>
    <p:sldId id="322" r:id="rId12"/>
    <p:sldId id="324" r:id="rId13"/>
    <p:sldId id="323" r:id="rId14"/>
  </p:sldIdLst>
  <p:sldSz cx="9144000" cy="6858000" type="screen4x3"/>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2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31E4"/>
    <a:srgbClr val="9900FF"/>
    <a:srgbClr val="0000FF"/>
    <a:srgbClr val="000000"/>
    <a:srgbClr val="FF0066"/>
    <a:srgbClr val="00FF00"/>
    <a:srgbClr val="FFFFFF"/>
    <a:srgbClr val="6D6DB5"/>
    <a:srgbClr val="66FF33"/>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79"/>
    <p:restoredTop sz="94594"/>
  </p:normalViewPr>
  <p:slideViewPr>
    <p:cSldViewPr showGuides="1">
      <p:cViewPr varScale="1">
        <p:scale>
          <a:sx n="85" d="100"/>
          <a:sy n="85" d="100"/>
        </p:scale>
        <p:origin x="1454" y="67"/>
      </p:cViewPr>
      <p:guideLst>
        <p:guide orient="horz" pos="2212"/>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sz="120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20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7412" name="Rectangle 4"/>
          <p:cNvSpPr>
            <a:spLocks noGrp="1" noRot="1" noChangeAspec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Fifth level</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sz="120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p>
            <a:pPr lvl="0" algn="r" eaLnBrk="1" hangingPunct="1">
              <a:buNone/>
            </a:pPr>
            <a:fld id="{9A0DB2DC-4C9A-4742-B13C-FB6460FD3503}" type="slidenum">
              <a:rPr lang="en-US" altLang="en-US" sz="1200" dirty="0">
                <a:latin typeface="Arial" panose="020B0604020202020204" pitchFamily="34" charset="0"/>
              </a:rPr>
              <a:t>‹#›</a:t>
            </a:fld>
            <a:endParaRPr lang="en-US" altLang="en-US" sz="1200" dirty="0">
              <a:latin typeface="Arial" panose="020B0604020202020204" pitchFamily="3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a:buNone/>
            </a:pPr>
            <a:fld id="{9A0DB2DC-4C9A-4742-B13C-FB6460FD3503}" type="slidenum">
              <a:rPr lang="en-US" altLang="en-US" dirty="0">
                <a:latin typeface="Tahoma" panose="020B0604030504040204" pitchFamily="34" charset="0"/>
              </a:rPr>
              <a:t>‹#›</a:t>
            </a:fld>
            <a:endParaRPr lang="en-US" altLang="en-US" dirty="0">
              <a:latin typeface="Tahoma"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a:buNone/>
            </a:pPr>
            <a:fld id="{9A0DB2DC-4C9A-4742-B13C-FB6460FD3503}" type="slidenum">
              <a:rPr lang="en-US" altLang="en-US" dirty="0">
                <a:latin typeface="Tahoma" panose="020B0604030504040204" pitchFamily="34" charset="0"/>
              </a:rPr>
              <a:t>‹#›</a:t>
            </a:fld>
            <a:endParaRPr lang="en-US" altLang="en-US" dirty="0">
              <a:latin typeface="Tahoma" panose="020B060403050404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a:buNone/>
            </a:pPr>
            <a:fld id="{9A0DB2DC-4C9A-4742-B13C-FB6460FD3503}" type="slidenum">
              <a:rPr lang="en-US" altLang="en-US" dirty="0">
                <a:latin typeface="Tahoma" panose="020B0604030504040204" pitchFamily="34" charset="0"/>
              </a:rPr>
              <a:t>‹#›</a:t>
            </a:fld>
            <a:endParaRPr lang="en-US" altLang="en-US" dirty="0">
              <a:latin typeface="Tahoma" panose="020B060403050404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
          <p:cNvSpPr>
            <a:spLocks noGrp="1"/>
          </p:cNvSpPr>
          <p:nvPr>
            <p:ph type="dt" sz="half" idx="2"/>
          </p:nvPr>
        </p:nvSpPr>
        <p:spPr>
          <a:xfrm>
            <a:off x="457200" y="6248400"/>
            <a:ext cx="2133600" cy="457200"/>
          </a:xfrm>
          <a:prstGeom prst="rect">
            <a:avLst/>
          </a:prstGeom>
        </p:spPr>
        <p:txBody>
          <a:bodyPr vert="horz" lIns="91440" tIns="45720" rIns="91440" bIns="45720" rtlCol="0" anchor="ct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Tahoma" panose="020B0604030504040204" pitchFamily="34" charset="0"/>
              <a:ea typeface="+mn-ea"/>
              <a:cs typeface="Arial" panose="020B0604020202020204" pitchFamily="34" charset="0"/>
            </a:endParaRPr>
          </a:p>
        </p:txBody>
      </p:sp>
      <p:sp>
        <p:nvSpPr>
          <p:cNvPr id="8" name="Footer Placeholder 3"/>
          <p:cNvSpPr>
            <a:spLocks noGrp="1"/>
          </p:cNvSpPr>
          <p:nvPr>
            <p:ph type="ftr" sz="quarter" idx="3"/>
          </p:nvPr>
        </p:nvSpPr>
        <p:spPr>
          <a:xfrm>
            <a:off x="3124200" y="6248400"/>
            <a:ext cx="2895600" cy="457200"/>
          </a:xfrm>
          <a:prstGeom prst="rect">
            <a:avLst/>
          </a:prstGeom>
        </p:spPr>
        <p:txBody>
          <a:bodyPr vert="horz" lIns="91440" tIns="45720" rIns="91440" bIns="45720" rtlCol="0" anchor="ct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Tahoma" panose="020B0604030504040204" pitchFamily="34" charset="0"/>
              <a:ea typeface="+mn-ea"/>
              <a:cs typeface="Arial" panose="020B0604020202020204" pitchFamily="34" charset="0"/>
            </a:endParaRPr>
          </a:p>
        </p:txBody>
      </p:sp>
      <p:sp>
        <p:nvSpPr>
          <p:cNvPr id="9" name="Slide Number Placeholder 4"/>
          <p:cNvSpPr>
            <a:spLocks noGrp="1"/>
          </p:cNvSpPr>
          <p:nvPr>
            <p:ph type="sldNum" sz="quarter" idx="4"/>
          </p:nvPr>
        </p:nvSpPr>
        <p:spPr>
          <a:xfrm>
            <a:off x="6553200" y="6248400"/>
            <a:ext cx="2133600" cy="457200"/>
          </a:xfrm>
          <a:prstGeom prst="rect">
            <a:avLst/>
          </a:prstGeom>
        </p:spPr>
        <p:txBody>
          <a:bodyPr vert="horz" wrap="square" lIns="91440" tIns="45720" rIns="91440" bIns="45720" numCol="1" anchor="ctr" anchorCtr="0" compatLnSpc="1"/>
          <a:lstStyle/>
          <a:p>
            <a:pPr algn="r">
              <a:buNone/>
            </a:pPr>
            <a:fld id="{9A0DB2DC-4C9A-4742-B13C-FB6460FD3503}" type="slidenum">
              <a:rPr lang="en-US" dirty="0"/>
              <a:t>‹#›</a:t>
            </a:fld>
            <a:endParaRPr lang="en-US" dirty="0"/>
          </a:p>
        </p:txBody>
      </p:sp>
    </p:spTree>
  </p:cSld>
  <p:clrMapOvr>
    <a:masterClrMapping/>
  </p:clrMapOvr>
  <p:transition>
    <p:whee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t>‹#›</a:t>
            </a:fld>
            <a:endParaRPr lang="en-US" dirty="0">
              <a:latin typeface="HP001 5 hàng"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a:buNone/>
            </a:pPr>
            <a:fld id="{9A0DB2DC-4C9A-4742-B13C-FB6460FD3503}" type="slidenum">
              <a:rPr lang="en-US" altLang="en-US" dirty="0">
                <a:latin typeface="Tahoma" panose="020B0604030504040204" pitchFamily="34" charset="0"/>
              </a:rPr>
              <a:t>‹#›</a:t>
            </a:fld>
            <a:endParaRPr lang="en-US" altLang="en-US" dirty="0">
              <a:latin typeface="Tahoma"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a:buNone/>
            </a:pPr>
            <a:fld id="{9A0DB2DC-4C9A-4742-B13C-FB6460FD3503}" type="slidenum">
              <a:rPr lang="en-US" altLang="en-US" dirty="0">
                <a:latin typeface="Tahoma" panose="020B0604030504040204" pitchFamily="34" charset="0"/>
              </a:rPr>
              <a:t>‹#›</a:t>
            </a:fld>
            <a:endParaRPr lang="en-US" altLang="en-US" dirty="0">
              <a:latin typeface="Tahoma" panose="020B060403050404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Tahoma" panose="020B060403050404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Tahoma" panose="020B060403050404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lvl="0">
              <a:buNone/>
            </a:pPr>
            <a:fld id="{9A0DB2DC-4C9A-4742-B13C-FB6460FD3503}" type="slidenum">
              <a:rPr lang="en-US" altLang="en-US" dirty="0">
                <a:latin typeface="Tahoma" panose="020B0604030504040204" pitchFamily="34" charset="0"/>
              </a:rPr>
              <a:t>‹#›</a:t>
            </a:fld>
            <a:endParaRPr lang="en-US" altLang="en-US" dirty="0">
              <a:latin typeface="Tahoma"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Tahoma" panose="020B0604030504040204" pitchFamily="34" charset="0"/>
              <a:ea typeface="+mn-ea"/>
              <a:cs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Tahoma" panose="020B0604030504040204" pitchFamily="34" charset="0"/>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p>
            <a:pPr lvl="0">
              <a:buNone/>
            </a:pPr>
            <a:fld id="{9A0DB2DC-4C9A-4742-B13C-FB6460FD3503}" type="slidenum">
              <a:rPr lang="en-US" altLang="en-US" dirty="0">
                <a:latin typeface="Tahoma" panose="020B0604030504040204" pitchFamily="34" charset="0"/>
              </a:rPr>
              <a:t>‹#›</a:t>
            </a:fld>
            <a:endParaRPr lang="en-US" altLang="en-US" dirty="0">
              <a:latin typeface="Tahoma" panose="020B060403050404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Tahoma" panose="020B060403050404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Tahoma" panose="020B060403050404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p>
            <a:pPr lvl="0">
              <a:buNone/>
            </a:pPr>
            <a:fld id="{9A0DB2DC-4C9A-4742-B13C-FB6460FD3503}" type="slidenum">
              <a:rPr lang="en-US" altLang="en-US" dirty="0">
                <a:latin typeface="Tahoma" panose="020B0604030504040204" pitchFamily="34" charset="0"/>
              </a:rPr>
              <a:t>‹#›</a:t>
            </a:fld>
            <a:endParaRPr lang="en-US" altLang="en-US" dirty="0">
              <a:latin typeface="Tahoma"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Tahoma" panose="020B060403050404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Tahoma" panose="020B060403050404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p>
            <a:pPr lvl="0">
              <a:buNone/>
            </a:pPr>
            <a:fld id="{9A0DB2DC-4C9A-4742-B13C-FB6460FD3503}" type="slidenum">
              <a:rPr lang="en-US" altLang="en-US" dirty="0">
                <a:latin typeface="Tahoma" panose="020B0604030504040204" pitchFamily="34" charset="0"/>
              </a:rPr>
              <a:t>‹#›</a:t>
            </a:fld>
            <a:endParaRPr lang="en-US" altLang="en-US" dirty="0">
              <a:latin typeface="Tahoma" panose="020B060403050404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Tahoma" panose="020B060403050404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Tahoma" panose="020B060403050404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lvl="0">
              <a:buNone/>
            </a:pPr>
            <a:fld id="{9A0DB2DC-4C9A-4742-B13C-FB6460FD3503}" type="slidenum">
              <a:rPr lang="en-US" altLang="en-US" dirty="0">
                <a:latin typeface="Tahoma" panose="020B0604030504040204" pitchFamily="34" charset="0"/>
              </a:rPr>
              <a:t>‹#›</a:t>
            </a:fld>
            <a:endParaRPr lang="en-US" altLang="en-US" dirty="0">
              <a:latin typeface="Tahoma" panose="020B060403050404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vert="horz" wrap="square" lIns="91440" tIns="45720" rIns="91440" bIns="45720" numCol="1" rtlCol="0" anchor="t" anchorCtr="0" compatLnSpc="1">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685800" rtl="0" eaLnBrk="0" fontAlgn="base" latinLnBrk="0" hangingPunct="0">
              <a:lnSpc>
                <a:spcPct val="90000"/>
              </a:lnSpc>
              <a:spcBef>
                <a:spcPts val="750"/>
              </a:spcBef>
              <a:spcAft>
                <a:spcPct val="0"/>
              </a:spcAft>
              <a:buClrTx/>
              <a:buSzTx/>
              <a:buFont typeface="Arial" panose="020B0604020202020204" pitchFamily="34" charset="0"/>
              <a:buNone/>
              <a:defRPr/>
            </a:pPr>
            <a:endParaRPr kumimoji="0" lang="en-US" sz="24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Tahoma" panose="020B060403050404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Tahoma" panose="020B060403050404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lvl="0">
              <a:buNone/>
            </a:pPr>
            <a:fld id="{9A0DB2DC-4C9A-4742-B13C-FB6460FD3503}" type="slidenum">
              <a:rPr lang="en-US" altLang="en-US" dirty="0">
                <a:latin typeface="Tahoma" panose="020B0604030504040204" pitchFamily="34" charset="0"/>
              </a:rPr>
              <a:t>‹#›</a:t>
            </a:fld>
            <a:endParaRPr lang="en-US" altLang="en-US" dirty="0">
              <a:latin typeface="Tahoma" panose="020B060403050404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628650" y="365125"/>
            <a:ext cx="7886700" cy="1325563"/>
          </a:xfrm>
          <a:prstGeom prst="rect">
            <a:avLst/>
          </a:prstGeom>
          <a:noFill/>
          <a:ln w="9525">
            <a:noFill/>
          </a:ln>
        </p:spPr>
        <p:txBody>
          <a:bodyPr anchor="ctr"/>
          <a:lstStyle/>
          <a:p>
            <a:pPr lvl="0"/>
            <a:r>
              <a:rPr lang="en-US" altLang="en-US" dirty="0"/>
              <a:t>Click to edit Master title style</a:t>
            </a:r>
          </a:p>
        </p:txBody>
      </p:sp>
      <p:sp>
        <p:nvSpPr>
          <p:cNvPr id="1027" name="Text Placeholder 2"/>
          <p:cNvSpPr>
            <a:spLocks noGrp="1"/>
          </p:cNvSpPr>
          <p:nvPr>
            <p:ph type="body" idx="1"/>
          </p:nvPr>
        </p:nvSpPr>
        <p:spPr>
          <a:xfrm>
            <a:off x="628650" y="1825625"/>
            <a:ext cx="7886700" cy="4351338"/>
          </a:xfrm>
          <a:prstGeom prst="rect">
            <a:avLst/>
          </a:prstGeom>
          <a:noFill/>
          <a:ln w="9525">
            <a:noFill/>
          </a:ln>
        </p:spPr>
        <p:txBody>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900" b="0" i="0" u="none" strike="noStrike" kern="1200" cap="none" spc="0" normalizeH="0" baseline="0" noProof="0">
              <a:ln>
                <a:noFill/>
              </a:ln>
              <a:solidFill>
                <a:schemeClr val="tx1">
                  <a:tint val="75000"/>
                </a:scheme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a:defRPr sz="900">
                <a:solidFill>
                  <a:srgbClr val="898989"/>
                </a:solidFill>
              </a:defRPr>
            </a:lvl1pPr>
          </a:lstStyle>
          <a:p>
            <a:pPr lvl="0">
              <a:buNone/>
            </a:pPr>
            <a:fld id="{9A0DB2DC-4C9A-4742-B13C-FB6460FD3503}" type="slidenum">
              <a:rPr lang="en-US" altLang="en-US" dirty="0">
                <a:latin typeface="Tahoma" panose="020B0604030504040204" pitchFamily="34" charset="0"/>
              </a:rPr>
              <a:t>‹#›</a:t>
            </a:fld>
            <a:endParaRPr lang="en-US" altLang="en-US" dirty="0">
              <a:latin typeface="Tahoma" panose="020B060403050404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sz="2800"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file:///E:\ClipArt\Anhdong\Nguoi_vat\BOOKANI2.GIF"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GIF"/><Relationship Id="rId4" Type="http://schemas.openxmlformats.org/officeDocument/2006/relationships/hyperlink" Target="file:///E:\ClipArt\Anhdong\Nguoi_vat\BOOKANI2.GIF"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B3CC68-42F5-410F-AB46-B506B569E200}"/>
              </a:ext>
            </a:extLst>
          </p:cNvPr>
          <p:cNvPicPr>
            <a:picLocks noChangeAspect="1"/>
          </p:cNvPicPr>
          <p:nvPr/>
        </p:nvPicPr>
        <p:blipFill>
          <a:blip r:embed="rId2"/>
          <a:stretch>
            <a:fillRect/>
          </a:stretch>
        </p:blipFill>
        <p:spPr>
          <a:xfrm>
            <a:off x="-44751" y="-26894"/>
            <a:ext cx="9233502" cy="6884894"/>
          </a:xfrm>
          <a:prstGeom prst="rect">
            <a:avLst/>
          </a:prstGeom>
        </p:spPr>
      </p:pic>
      <p:sp>
        <p:nvSpPr>
          <p:cNvPr id="5" name="WordArt 4">
            <a:extLst>
              <a:ext uri="{FF2B5EF4-FFF2-40B4-BE49-F238E27FC236}">
                <a16:creationId xmlns:a16="http://schemas.microsoft.com/office/drawing/2014/main" id="{BA14B46C-1EEC-40BB-9C17-CA3197956AE6}"/>
              </a:ext>
            </a:extLst>
          </p:cNvPr>
          <p:cNvSpPr>
            <a:spLocks noChangeArrowheads="1" noChangeShapeType="1" noTextEdit="1"/>
          </p:cNvSpPr>
          <p:nvPr/>
        </p:nvSpPr>
        <p:spPr bwMode="auto">
          <a:xfrm>
            <a:off x="875850" y="3679963"/>
            <a:ext cx="7443203" cy="1134045"/>
          </a:xfrm>
          <a:prstGeom prst="rect">
            <a:avLst/>
          </a:prstGeom>
        </p:spPr>
        <p:txBody>
          <a:bodyPr wrap="none" fromWordArt="1">
            <a:prstTxWarp prst="textWave1">
              <a:avLst>
                <a:gd name="adj1" fmla="val 12639"/>
                <a:gd name="adj2" fmla="val 0"/>
              </a:avLst>
            </a:prstTxWarp>
          </a:bodyPr>
          <a:lstStyle/>
          <a:p>
            <a:pPr algn="ctr"/>
            <a:r>
              <a:rPr lang="pt-BR" sz="27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 M</a:t>
            </a:r>
            <a:r>
              <a:rPr lang="en-US" sz="27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ỪNG CÁC EM HỌC SINH THÂN MẾN</a:t>
            </a:r>
          </a:p>
        </p:txBody>
      </p:sp>
      <p:sp>
        <p:nvSpPr>
          <p:cNvPr id="6" name="TextBox 5">
            <a:extLst>
              <a:ext uri="{FF2B5EF4-FFF2-40B4-BE49-F238E27FC236}">
                <a16:creationId xmlns:a16="http://schemas.microsoft.com/office/drawing/2014/main" id="{12194F18-3669-448D-AE27-0A9DD4ED74E4}"/>
              </a:ext>
            </a:extLst>
          </p:cNvPr>
          <p:cNvSpPr txBox="1"/>
          <p:nvPr/>
        </p:nvSpPr>
        <p:spPr>
          <a:xfrm>
            <a:off x="2128779" y="5095278"/>
            <a:ext cx="6547677" cy="1400383"/>
          </a:xfrm>
          <a:prstGeom prst="rect">
            <a:avLst/>
          </a:prstGeom>
          <a:noFill/>
        </p:spPr>
        <p:txBody>
          <a:bodyPr wrap="square" rtlCol="0">
            <a:spAutoFit/>
          </a:bodyPr>
          <a:lstStyle/>
          <a:p>
            <a:pPr algn="ctr"/>
            <a:endParaRPr lang="en-US" sz="2100" b="1" dirty="0">
              <a:solidFill>
                <a:srgbClr val="FFFF00"/>
              </a:solidFill>
              <a:latin typeface="Times New Roman" panose="02020603050405020304" pitchFamily="18" charset="0"/>
              <a:cs typeface="Times New Roman" panose="02020603050405020304" pitchFamily="18" charset="0"/>
            </a:endParaRPr>
          </a:p>
          <a:p>
            <a:pPr algn="ctr"/>
            <a:r>
              <a:rPr lang="en-US" sz="3200" b="1" dirty="0">
                <a:solidFill>
                  <a:srgbClr val="FFFF00"/>
                </a:solidFill>
                <a:latin typeface="Times New Roman" panose="02020603050405020304" pitchFamily="18" charset="0"/>
                <a:cs typeface="Times New Roman" panose="02020603050405020304" pitchFamily="18" charset="0"/>
              </a:rPr>
              <a:t>TỔ: NGỮ VĂN</a:t>
            </a:r>
          </a:p>
          <a:p>
            <a:pPr algn="ctr"/>
            <a:r>
              <a:rPr lang="en-US" sz="3200" b="1" dirty="0">
                <a:solidFill>
                  <a:srgbClr val="FFFF00"/>
                </a:solidFill>
                <a:latin typeface="Times New Roman" panose="02020603050405020304" pitchFamily="18" charset="0"/>
                <a:cs typeface="Times New Roman" panose="02020603050405020304" pitchFamily="18" charset="0"/>
              </a:rPr>
              <a:t>TRƯỜNG: THCS BÌNH KHÁNH</a:t>
            </a:r>
          </a:p>
        </p:txBody>
      </p:sp>
    </p:spTree>
    <p:extLst>
      <p:ext uri="{BB962C8B-B14F-4D97-AF65-F5344CB8AC3E}">
        <p14:creationId xmlns:p14="http://schemas.microsoft.com/office/powerpoint/2010/main" val="2563656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3" name="Text Box 6"/>
          <p:cNvSpPr txBox="1"/>
          <p:nvPr/>
        </p:nvSpPr>
        <p:spPr>
          <a:xfrm>
            <a:off x="261932" y="552817"/>
            <a:ext cx="4953000" cy="521970"/>
          </a:xfrm>
          <a:prstGeom prst="rect">
            <a:avLst/>
          </a:prstGeom>
          <a:noFill/>
          <a:ln w="9525">
            <a:noFill/>
          </a:ln>
        </p:spPr>
        <p:txBody>
          <a:bodyPr>
            <a:spAutoFit/>
          </a:bodyPr>
          <a:lstStyle/>
          <a:p>
            <a:pPr eaLnBrk="0" hangingPunct="0">
              <a:spcBef>
                <a:spcPct val="50000"/>
              </a:spcBef>
            </a:pPr>
            <a:r>
              <a:rPr lang="vi-VN" sz="2800" b="1" dirty="0">
                <a:solidFill>
                  <a:srgbClr val="FF0000"/>
                </a:solidFill>
                <a:latin typeface="Times New Roman" panose="02020603050405020304" pitchFamily="18" charset="0"/>
                <a:cs typeface="Times New Roman" panose="02020603050405020304" pitchFamily="18" charset="0"/>
              </a:rPr>
              <a:t>a.  P</a:t>
            </a:r>
            <a:r>
              <a:rPr sz="2800" b="1" dirty="0">
                <a:solidFill>
                  <a:srgbClr val="FF0000"/>
                </a:solidFill>
                <a:latin typeface="Times New Roman" panose="02020603050405020304" pitchFamily="18" charset="0"/>
                <a:cs typeface="Times New Roman" panose="02020603050405020304" pitchFamily="18" charset="0"/>
              </a:rPr>
              <a:t>hương thức trần thuật</a:t>
            </a:r>
          </a:p>
        </p:txBody>
      </p:sp>
      <p:sp>
        <p:nvSpPr>
          <p:cNvPr id="87050" name="Text Box 10"/>
          <p:cNvSpPr txBox="1"/>
          <p:nvPr/>
        </p:nvSpPr>
        <p:spPr>
          <a:xfrm>
            <a:off x="261932" y="1768739"/>
            <a:ext cx="8780780" cy="1383665"/>
          </a:xfrm>
          <a:prstGeom prst="rect">
            <a:avLst/>
          </a:prstGeom>
          <a:noFill/>
          <a:ln w="9525">
            <a:noFill/>
          </a:ln>
        </p:spPr>
        <p:txBody>
          <a:bodyPr wrap="square">
            <a:spAutoFit/>
          </a:bodyPr>
          <a:lstStyle/>
          <a:p>
            <a:pPr algn="just">
              <a:spcBef>
                <a:spcPct val="50000"/>
              </a:spcBef>
            </a:pPr>
            <a:r>
              <a:rPr lang="vi-VN" sz="2800" dirty="0">
                <a:solidFill>
                  <a:srgbClr val="9900FF"/>
                </a:solidFill>
                <a:latin typeface="Times New Roman" panose="02020603050405020304" pitchFamily="18" charset="0"/>
                <a:cs typeface="Times New Roman" panose="02020603050405020304" pitchFamily="18" charset="0"/>
              </a:rPr>
              <a:t>Nhân vật là người kể </a:t>
            </a:r>
            <a:r>
              <a:rPr sz="2800" dirty="0">
                <a:solidFill>
                  <a:srgbClr val="9900FF"/>
                </a:solidFill>
                <a:latin typeface="Times New Roman" panose="02020603050405020304" pitchFamily="18" charset="0"/>
                <a:cs typeface="Times New Roman" panose="02020603050405020304" pitchFamily="18" charset="0"/>
              </a:rPr>
              <a:t>xưng “</a:t>
            </a:r>
            <a:r>
              <a:rPr lang="vi-VN" sz="2800" dirty="0">
                <a:solidFill>
                  <a:srgbClr val="9900FF"/>
                </a:solidFill>
                <a:latin typeface="Times New Roman" panose="02020603050405020304" pitchFamily="18" charset="0"/>
                <a:cs typeface="Times New Roman" panose="02020603050405020304" pitchFamily="18" charset="0"/>
              </a:rPr>
              <a:t>t</a:t>
            </a:r>
            <a:r>
              <a:rPr sz="2800" dirty="0">
                <a:solidFill>
                  <a:srgbClr val="9900FF"/>
                </a:solidFill>
                <a:latin typeface="Times New Roman" panose="02020603050405020304" pitchFamily="18" charset="0"/>
                <a:cs typeface="Times New Roman" panose="02020603050405020304" pitchFamily="18" charset="0"/>
              </a:rPr>
              <a:t>ôi” </a:t>
            </a:r>
            <a:r>
              <a:rPr lang="vi-VN" sz="2800" dirty="0">
                <a:solidFill>
                  <a:srgbClr val="9900FF"/>
                </a:solidFill>
                <a:latin typeface="Times New Roman" panose="02020603050405020304" pitchFamily="18" charset="0"/>
                <a:cs typeface="Times New Roman" panose="02020603050405020304" pitchFamily="18" charset="0"/>
              </a:rPr>
              <a:t>giú</a:t>
            </a:r>
            <a:r>
              <a:rPr sz="2800" dirty="0">
                <a:solidFill>
                  <a:srgbClr val="9900FF"/>
                </a:solidFill>
                <a:latin typeface="Times New Roman" panose="02020603050405020304" pitchFamily="18" charset="0"/>
                <a:cs typeface="Times New Roman" panose="02020603050405020304" pitchFamily="18" charset="0"/>
              </a:rPr>
              <a:t>p  đi sâu vào tâm tư tình cảm</a:t>
            </a:r>
            <a:r>
              <a:rPr lang="vi-VN" sz="2800" dirty="0">
                <a:solidFill>
                  <a:srgbClr val="9900FF"/>
                </a:solidFill>
                <a:latin typeface="Times New Roman" panose="02020603050405020304" pitchFamily="18" charset="0"/>
                <a:cs typeface="Times New Roman" panose="02020603050405020304" pitchFamily="18" charset="0"/>
              </a:rPr>
              <a:t>, </a:t>
            </a:r>
            <a:r>
              <a:rPr sz="2800" dirty="0">
                <a:solidFill>
                  <a:srgbClr val="9900FF"/>
                </a:solidFill>
                <a:latin typeface="Times New Roman" panose="02020603050405020304" pitchFamily="18" charset="0"/>
                <a:cs typeface="Times New Roman" panose="02020603050405020304" pitchFamily="18" charset="0"/>
              </a:rPr>
              <a:t>miêu tả được những diễn biến tâm </a:t>
            </a:r>
            <a:r>
              <a:rPr sz="2800" dirty="0" err="1">
                <a:solidFill>
                  <a:srgbClr val="9900FF"/>
                </a:solidFill>
                <a:latin typeface="Times New Roman" panose="02020603050405020304" pitchFamily="18" charset="0"/>
                <a:cs typeface="Times New Roman" panose="02020603050405020304" pitchFamily="18" charset="0"/>
              </a:rPr>
              <a:t>lí</a:t>
            </a:r>
            <a:r>
              <a:rPr sz="2800" dirty="0">
                <a:solidFill>
                  <a:srgbClr val="9900FF"/>
                </a:solidFill>
                <a:latin typeface="Times New Roman" panose="02020603050405020304" pitchFamily="18" charset="0"/>
                <a:cs typeface="Times New Roman" panose="02020603050405020304" pitchFamily="18" charset="0"/>
              </a:rPr>
              <a:t> </a:t>
            </a:r>
            <a:r>
              <a:rPr lang="vi-VN" sz="2800" dirty="0">
                <a:solidFill>
                  <a:srgbClr val="9900FF"/>
                </a:solidFill>
                <a:latin typeface="Times New Roman" panose="02020603050405020304" pitchFamily="18" charset="0"/>
                <a:cs typeface="Times New Roman" panose="02020603050405020304" pitchFamily="18" charset="0"/>
              </a:rPr>
              <a:t>tinh vi,</a:t>
            </a:r>
            <a:r>
              <a:rPr sz="2800" dirty="0">
                <a:solidFill>
                  <a:srgbClr val="9900FF"/>
                </a:solidFill>
                <a:latin typeface="Times New Roman" panose="02020603050405020304" pitchFamily="18" charset="0"/>
                <a:cs typeface="Times New Roman" panose="02020603050405020304" pitchFamily="18" charset="0"/>
              </a:rPr>
              <a:t> phức tạp đang diễn ra trong tâm hồn nhân vật. </a:t>
            </a:r>
          </a:p>
        </p:txBody>
      </p:sp>
      <p:sp>
        <p:nvSpPr>
          <p:cNvPr id="24579" name="Text Box 3"/>
          <p:cNvSpPr txBox="1"/>
          <p:nvPr/>
        </p:nvSpPr>
        <p:spPr>
          <a:xfrm>
            <a:off x="0" y="-44450"/>
            <a:ext cx="9144000" cy="646331"/>
          </a:xfrm>
          <a:prstGeom prst="rect">
            <a:avLst/>
          </a:prstGeom>
          <a:noFill/>
          <a:ln w="9525">
            <a:noFill/>
          </a:ln>
        </p:spPr>
        <p:txBody>
          <a:bodyPr>
            <a:spAutoFit/>
          </a:bodyPr>
          <a:lstStyle/>
          <a:p>
            <a:pPr eaLnBrk="0" hangingPunct="0">
              <a:spcBef>
                <a:spcPct val="50000"/>
              </a:spcBef>
            </a:pPr>
            <a:r>
              <a:rPr sz="3600" b="1" dirty="0">
                <a:solidFill>
                  <a:srgbClr val="FF0000"/>
                </a:solidFill>
                <a:latin typeface="Times New Roman" panose="02020603050405020304" pitchFamily="18" charset="0"/>
                <a:cs typeface="Times New Roman" panose="02020603050405020304" pitchFamily="18" charset="0"/>
              </a:rPr>
              <a:t>4. Một vài đặc điểm </a:t>
            </a:r>
            <a:r>
              <a:rPr lang="vi-VN" sz="3600" b="1" dirty="0">
                <a:solidFill>
                  <a:srgbClr val="FF0000"/>
                </a:solidFill>
                <a:latin typeface="Times New Roman" panose="02020603050405020304" pitchFamily="18" charset="0"/>
                <a:cs typeface="Times New Roman" panose="02020603050405020304" pitchFamily="18" charset="0"/>
              </a:rPr>
              <a:t>nghệ thuật đáng chú ý:</a:t>
            </a:r>
          </a:p>
        </p:txBody>
      </p:sp>
      <p:sp>
        <p:nvSpPr>
          <p:cNvPr id="5" name="Text Box 6"/>
          <p:cNvSpPr txBox="1"/>
          <p:nvPr/>
        </p:nvSpPr>
        <p:spPr>
          <a:xfrm>
            <a:off x="735324" y="1160153"/>
            <a:ext cx="8959215" cy="523220"/>
          </a:xfrm>
          <a:prstGeom prst="rect">
            <a:avLst/>
          </a:prstGeom>
          <a:noFill/>
          <a:ln w="9525">
            <a:noFill/>
          </a:ln>
        </p:spPr>
        <p:txBody>
          <a:bodyPr wrap="square">
            <a:spAutoFit/>
          </a:bodyPr>
          <a:lstStyle/>
          <a:p>
            <a:pPr eaLnBrk="0" hangingPunct="0">
              <a:spcBef>
                <a:spcPct val="50000"/>
              </a:spcBef>
            </a:pPr>
            <a:r>
              <a:rPr lang="vi-VN" sz="2800" b="1" dirty="0">
                <a:solidFill>
                  <a:srgbClr val="0000FF"/>
                </a:solidFill>
                <a:latin typeface="Times New Roman" panose="02020603050405020304" pitchFamily="18" charset="0"/>
                <a:cs typeface="Times New Roman" panose="02020603050405020304" pitchFamily="18" charset="0"/>
              </a:rPr>
              <a:t>- Ngôi kể thứ nhất: </a:t>
            </a:r>
            <a:r>
              <a:rPr sz="2800" b="1" dirty="0">
                <a:latin typeface="Times New Roman" panose="02020603050405020304" pitchFamily="18" charset="0"/>
                <a:cs typeface="Times New Roman" panose="02020603050405020304" pitchFamily="18" charset="0"/>
                <a:sym typeface="+mn-ea"/>
              </a:rPr>
              <a:t> </a:t>
            </a:r>
            <a:r>
              <a:rPr lang="vi-VN" sz="2800" b="1" i="1" dirty="0">
                <a:latin typeface="Times New Roman" panose="02020603050405020304" pitchFamily="18" charset="0"/>
                <a:cs typeface="Times New Roman" panose="02020603050405020304" pitchFamily="18" charset="0"/>
                <a:sym typeface="+mn-ea"/>
              </a:rPr>
              <a:t>“Chiếc lược ngà”</a:t>
            </a:r>
            <a:endParaRPr lang="vi-VN" sz="2800" b="1" i="1" dirty="0">
              <a:solidFill>
                <a:srgbClr val="0000FF"/>
              </a:solidFill>
              <a:latin typeface="Times New Roman" panose="02020603050405020304" pitchFamily="18" charset="0"/>
              <a:cs typeface="Times New Roman" panose="02020603050405020304" pitchFamily="18" charset="0"/>
            </a:endParaRPr>
          </a:p>
        </p:txBody>
      </p:sp>
      <p:sp>
        <p:nvSpPr>
          <p:cNvPr id="6" name="Text Box 5"/>
          <p:cNvSpPr txBox="1"/>
          <p:nvPr/>
        </p:nvSpPr>
        <p:spPr>
          <a:xfrm>
            <a:off x="261932" y="4098216"/>
            <a:ext cx="8830945" cy="1814830"/>
          </a:xfrm>
          <a:prstGeom prst="rect">
            <a:avLst/>
          </a:prstGeom>
          <a:noFill/>
        </p:spPr>
        <p:txBody>
          <a:bodyPr wrap="square" rtlCol="0" anchor="t">
            <a:spAutoFit/>
          </a:bodyPr>
          <a:lstStyle/>
          <a:p>
            <a:pPr algn="just" eaLnBrk="0" hangingPunct="0">
              <a:spcBef>
                <a:spcPct val="50000"/>
              </a:spcBef>
            </a:pPr>
            <a:r>
              <a:rPr lang="vi-VN" sz="2800" dirty="0">
                <a:solidFill>
                  <a:srgbClr val="99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N</a:t>
            </a:r>
            <a:r>
              <a:rPr sz="2800" dirty="0">
                <a:solidFill>
                  <a:srgbClr val="99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gười kể dường </a:t>
            </a:r>
            <a:r>
              <a:rPr sz="2800" dirty="0" err="1">
                <a:solidFill>
                  <a:srgbClr val="99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như</a:t>
            </a:r>
            <a:r>
              <a:rPr sz="2800" dirty="0">
                <a:solidFill>
                  <a:srgbClr val="99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sz="2800" dirty="0" err="1">
                <a:solidFill>
                  <a:srgbClr val="99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biết</a:t>
            </a:r>
            <a:r>
              <a:rPr sz="2800" dirty="0">
                <a:solidFill>
                  <a:srgbClr val="99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tất cả mọi việc, mọi người, mọi tâm tư tình cảm của nhân vật… có khi miêu tả lạnh lùng, khách quan, tạo ra cái nhìn nhiều chiều, tránh được sự đơn điệu trong giọng văn trần thuật</a:t>
            </a:r>
            <a:r>
              <a:rPr lang="vi-VN" sz="2800" dirty="0">
                <a:solidFill>
                  <a:srgbClr val="99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a:t>
            </a:r>
          </a:p>
        </p:txBody>
      </p:sp>
      <p:sp>
        <p:nvSpPr>
          <p:cNvPr id="24587" name="Text Box 6"/>
          <p:cNvSpPr txBox="1"/>
          <p:nvPr/>
        </p:nvSpPr>
        <p:spPr>
          <a:xfrm>
            <a:off x="539552" y="3312088"/>
            <a:ext cx="7767955" cy="521970"/>
          </a:xfrm>
          <a:prstGeom prst="rect">
            <a:avLst/>
          </a:prstGeom>
          <a:noFill/>
          <a:ln w="9525">
            <a:noFill/>
          </a:ln>
        </p:spPr>
        <p:txBody>
          <a:bodyPr wrap="square">
            <a:spAutoFit/>
          </a:bodyPr>
          <a:lstStyle/>
          <a:p>
            <a:pPr eaLnBrk="0" hangingPunct="0">
              <a:spcBef>
                <a:spcPct val="50000"/>
              </a:spcBef>
            </a:pPr>
            <a:r>
              <a:rPr sz="2800" b="1" dirty="0">
                <a:solidFill>
                  <a:srgbClr val="0000FF"/>
                </a:solidFill>
                <a:latin typeface="Times New Roman" panose="02020603050405020304" pitchFamily="18" charset="0"/>
                <a:cs typeface="Times New Roman" panose="02020603050405020304" pitchFamily="18" charset="0"/>
              </a:rPr>
              <a:t> </a:t>
            </a:r>
            <a:r>
              <a:rPr lang="vi-VN" sz="2800" b="1" dirty="0">
                <a:solidFill>
                  <a:srgbClr val="0000FF"/>
                </a:solidFill>
                <a:latin typeface="Times New Roman" panose="02020603050405020304" pitchFamily="18" charset="0"/>
                <a:cs typeface="Times New Roman" panose="02020603050405020304" pitchFamily="18" charset="0"/>
              </a:rPr>
              <a:t>- Ngôi kể thứ 3:</a:t>
            </a:r>
            <a:r>
              <a:rPr lang="vi-VN" sz="2800" b="1" i="1" dirty="0">
                <a:solidFill>
                  <a:schemeClr val="tx1"/>
                </a:solidFill>
                <a:latin typeface="Times New Roman" panose="02020603050405020304" pitchFamily="18" charset="0"/>
                <a:cs typeface="Times New Roman" panose="02020603050405020304" pitchFamily="18" charset="0"/>
              </a:rPr>
              <a:t> “Làng”, “Lặng lẽ Sa Pa” </a:t>
            </a:r>
          </a:p>
        </p:txBody>
      </p:sp>
    </p:spTree>
    <p:custDataLst>
      <p:tags r:id="rId1"/>
    </p:custDataLst>
  </p:cSld>
  <p:clrMapOvr>
    <a:masterClrMapping/>
  </p:clrMapOvr>
  <p:transition advTm="1274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4579"/>
                                        </p:tgtEl>
                                        <p:attrNameLst>
                                          <p:attrName>style.visibility</p:attrName>
                                        </p:attrNameLst>
                                      </p:cBhvr>
                                      <p:to>
                                        <p:strVal val="visible"/>
                                      </p:to>
                                    </p:set>
                                    <p:anim by="(-#ppt_w*2)" calcmode="lin" valueType="num">
                                      <p:cBhvr rctx="PPT">
                                        <p:cTn id="7" dur="500" autoRev="1" fill="hold">
                                          <p:stCondLst>
                                            <p:cond delay="0"/>
                                          </p:stCondLst>
                                        </p:cTn>
                                        <p:tgtEl>
                                          <p:spTgt spid="24579"/>
                                        </p:tgtEl>
                                        <p:attrNameLst>
                                          <p:attrName>ppt_w</p:attrName>
                                        </p:attrNameLst>
                                      </p:cBhvr>
                                    </p:anim>
                                    <p:anim by="(#ppt_w*0.50)" calcmode="lin" valueType="num">
                                      <p:cBhvr>
                                        <p:cTn id="8" dur="500" decel="50000" autoRev="1" fill="hold">
                                          <p:stCondLst>
                                            <p:cond delay="0"/>
                                          </p:stCondLst>
                                        </p:cTn>
                                        <p:tgtEl>
                                          <p:spTgt spid="24579"/>
                                        </p:tgtEl>
                                        <p:attrNameLst>
                                          <p:attrName>ppt_x</p:attrName>
                                        </p:attrNameLst>
                                      </p:cBhvr>
                                    </p:anim>
                                    <p:anim from="(-#ppt_h/2)" to="(#ppt_y)" calcmode="lin" valueType="num">
                                      <p:cBhvr>
                                        <p:cTn id="9" dur="1000" fill="hold">
                                          <p:stCondLst>
                                            <p:cond delay="0"/>
                                          </p:stCondLst>
                                        </p:cTn>
                                        <p:tgtEl>
                                          <p:spTgt spid="24579"/>
                                        </p:tgtEl>
                                        <p:attrNameLst>
                                          <p:attrName>ppt_y</p:attrName>
                                        </p:attrNameLst>
                                      </p:cBhvr>
                                    </p:anim>
                                    <p:animRot by="21600000">
                                      <p:cBhvr>
                                        <p:cTn id="10" dur="1000" fill="hold">
                                          <p:stCondLst>
                                            <p:cond delay="0"/>
                                          </p:stCondLst>
                                        </p:cTn>
                                        <p:tgtEl>
                                          <p:spTgt spid="2457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3563"/>
                                        </p:tgtEl>
                                        <p:attrNameLst>
                                          <p:attrName>style.visibility</p:attrName>
                                        </p:attrNameLst>
                                      </p:cBhvr>
                                      <p:to>
                                        <p:strVal val="visible"/>
                                      </p:to>
                                    </p:set>
                                    <p:animEffect transition="in" filter="box(in)">
                                      <p:cBhvr>
                                        <p:cTn id="15" dur="2000"/>
                                        <p:tgtEl>
                                          <p:spTgt spid="23563"/>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ox(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87050"/>
                                        </p:tgtEl>
                                        <p:attrNameLst>
                                          <p:attrName>style.visibility</p:attrName>
                                        </p:attrNameLst>
                                      </p:cBhvr>
                                      <p:to>
                                        <p:strVal val="visible"/>
                                      </p:to>
                                    </p:set>
                                    <p:animEffect transition="in" filter="box(in)">
                                      <p:cBhvr>
                                        <p:cTn id="25" dur="2000"/>
                                        <p:tgtEl>
                                          <p:spTgt spid="87050"/>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24587"/>
                                        </p:tgtEl>
                                        <p:attrNameLst>
                                          <p:attrName>style.visibility</p:attrName>
                                        </p:attrNameLst>
                                      </p:cBhvr>
                                      <p:to>
                                        <p:strVal val="visible"/>
                                      </p:to>
                                    </p:set>
                                    <p:animEffect transition="in" filter="box(in)">
                                      <p:cBhvr>
                                        <p:cTn id="30" dur="2000"/>
                                        <p:tgtEl>
                                          <p:spTgt spid="24587"/>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ox(in)">
                                      <p:cBhvr>
                                        <p:cTn id="3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3" grpId="0"/>
      <p:bldP spid="23563" grpId="1"/>
      <p:bldP spid="87050" grpId="0"/>
      <p:bldP spid="87050" grpId="1"/>
      <p:bldP spid="24579" grpId="0"/>
      <p:bldP spid="24579" grpId="1"/>
      <p:bldP spid="5" grpId="0"/>
      <p:bldP spid="5" grpId="1"/>
      <p:bldP spid="6" grpId="0"/>
      <p:bldP spid="6" grpId="1"/>
      <p:bldP spid="24587" grpId="0"/>
      <p:bldP spid="2458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Text Box 3"/>
          <p:cNvSpPr txBox="1"/>
          <p:nvPr/>
        </p:nvSpPr>
        <p:spPr>
          <a:xfrm>
            <a:off x="0" y="49530"/>
            <a:ext cx="8229600" cy="521970"/>
          </a:xfrm>
          <a:prstGeom prst="rect">
            <a:avLst/>
          </a:prstGeom>
          <a:noFill/>
          <a:ln w="9525">
            <a:noFill/>
          </a:ln>
        </p:spPr>
        <p:txBody>
          <a:bodyPr>
            <a:spAutoFit/>
          </a:bodyPr>
          <a:lstStyle/>
          <a:p>
            <a:pPr eaLnBrk="0" hangingPunct="0">
              <a:spcBef>
                <a:spcPct val="50000"/>
              </a:spcBef>
            </a:pPr>
            <a:r>
              <a:rPr lang="vi-VN" sz="2800" b="1" dirty="0">
                <a:solidFill>
                  <a:srgbClr val="FF0000"/>
                </a:solidFill>
                <a:latin typeface="Times New Roman" panose="02020603050405020304" pitchFamily="18" charset="0"/>
                <a:cs typeface="Times New Roman" panose="02020603050405020304" pitchFamily="18" charset="0"/>
              </a:rPr>
              <a:t> b. </a:t>
            </a:r>
            <a:r>
              <a:rPr sz="2800" b="1" dirty="0" err="1">
                <a:solidFill>
                  <a:srgbClr val="FF0000"/>
                </a:solidFill>
                <a:latin typeface="Times New Roman" panose="02020603050405020304" pitchFamily="18" charset="0"/>
                <a:cs typeface="Times New Roman" panose="02020603050405020304" pitchFamily="18" charset="0"/>
              </a:rPr>
              <a:t>Tình</a:t>
            </a:r>
            <a:r>
              <a:rPr sz="2800" b="1" dirty="0">
                <a:solidFill>
                  <a:srgbClr val="FF0000"/>
                </a:solidFill>
                <a:latin typeface="Times New Roman" panose="02020603050405020304" pitchFamily="18" charset="0"/>
                <a:cs typeface="Times New Roman" panose="02020603050405020304" pitchFamily="18" charset="0"/>
              </a:rPr>
              <a:t> huống truyện đặc sắc</a:t>
            </a:r>
          </a:p>
        </p:txBody>
      </p:sp>
      <p:sp>
        <p:nvSpPr>
          <p:cNvPr id="89092" name="AutoShape 4"/>
          <p:cNvSpPr/>
          <p:nvPr/>
        </p:nvSpPr>
        <p:spPr>
          <a:xfrm>
            <a:off x="122237" y="841057"/>
            <a:ext cx="1676400" cy="1043305"/>
          </a:xfrm>
          <a:prstGeom prst="rightArrow">
            <a:avLst>
              <a:gd name="adj1" fmla="val 50000"/>
              <a:gd name="adj2" fmla="val 50000"/>
            </a:avLst>
          </a:prstGeom>
          <a:solidFill>
            <a:schemeClr val="accent1"/>
          </a:solidFill>
          <a:ln w="9525" cap="flat" cmpd="sng">
            <a:solidFill>
              <a:schemeClr val="tx1"/>
            </a:solidFill>
            <a:prstDash val="solid"/>
            <a:miter/>
            <a:headEnd type="none" w="med" len="med"/>
            <a:tailEnd type="none" w="med" len="med"/>
          </a:ln>
        </p:spPr>
        <p:txBody>
          <a:bodyPr wrap="none" anchor="ctr"/>
          <a:lstStyle/>
          <a:p>
            <a:pPr algn="ctr" eaLnBrk="0" hangingPunct="0"/>
            <a:r>
              <a:rPr lang="vi-VN" sz="2800" b="1" dirty="0">
                <a:solidFill>
                  <a:srgbClr val="FFFF00"/>
                </a:solidFill>
                <a:latin typeface="Times New Roman" panose="02020603050405020304" pitchFamily="18" charset="0"/>
                <a:cs typeface="Times New Roman" panose="02020603050405020304" pitchFamily="18" charset="0"/>
              </a:rPr>
              <a:t>L</a:t>
            </a:r>
            <a:r>
              <a:rPr sz="2800" b="1" dirty="0">
                <a:solidFill>
                  <a:srgbClr val="FFFF00"/>
                </a:solidFill>
                <a:latin typeface="Times New Roman" panose="02020603050405020304" pitchFamily="18" charset="0"/>
                <a:cs typeface="Times New Roman" panose="02020603050405020304" pitchFamily="18" charset="0"/>
              </a:rPr>
              <a:t>àng</a:t>
            </a:r>
          </a:p>
        </p:txBody>
      </p:sp>
      <p:sp>
        <p:nvSpPr>
          <p:cNvPr id="89093" name="Text Box 5"/>
          <p:cNvSpPr txBox="1"/>
          <p:nvPr/>
        </p:nvSpPr>
        <p:spPr>
          <a:xfrm>
            <a:off x="1925072" y="741014"/>
            <a:ext cx="7315200" cy="1292662"/>
          </a:xfrm>
          <a:prstGeom prst="rect">
            <a:avLst/>
          </a:prstGeom>
          <a:noFill/>
          <a:ln w="9525">
            <a:noFill/>
          </a:ln>
        </p:spPr>
        <p:txBody>
          <a:bodyPr>
            <a:spAutoFit/>
          </a:bodyPr>
          <a:lstStyle/>
          <a:p>
            <a:pPr>
              <a:spcBef>
                <a:spcPct val="50000"/>
              </a:spcBef>
            </a:pPr>
            <a:r>
              <a:rPr lang="en-US" sz="2600" b="1" dirty="0" err="1">
                <a:solidFill>
                  <a:srgbClr val="7030A0"/>
                </a:solidFill>
                <a:latin typeface="Times New Roman" panose="02020603050405020304" pitchFamily="18" charset="0"/>
                <a:cs typeface="Times New Roman" panose="02020603050405020304" pitchFamily="18" charset="0"/>
              </a:rPr>
              <a:t>Tình</a:t>
            </a:r>
            <a:r>
              <a:rPr lang="en-US" sz="2600" b="1" dirty="0">
                <a:solidFill>
                  <a:srgbClr val="7030A0"/>
                </a:solidFill>
                <a:latin typeface="Times New Roman" panose="02020603050405020304" pitchFamily="18" charset="0"/>
                <a:cs typeface="Times New Roman" panose="02020603050405020304" pitchFamily="18" charset="0"/>
              </a:rPr>
              <a:t> </a:t>
            </a:r>
            <a:r>
              <a:rPr lang="vi-VN" sz="2600" b="1" dirty="0">
                <a:solidFill>
                  <a:srgbClr val="7030A0"/>
                </a:solidFill>
                <a:latin typeface="Times New Roman" panose="02020603050405020304" pitchFamily="18" charset="0"/>
                <a:cs typeface="Times New Roman" panose="02020603050405020304" pitchFamily="18" charset="0"/>
              </a:rPr>
              <a:t>huống:</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ông</a:t>
            </a:r>
            <a:r>
              <a:rPr lang="en-US" sz="2600" b="1" dirty="0">
                <a:solidFill>
                  <a:srgbClr val="7030A0"/>
                </a:solidFill>
                <a:latin typeface="Times New Roman" panose="02020603050405020304" pitchFamily="18" charset="0"/>
                <a:cs typeface="Times New Roman" panose="02020603050405020304" pitchFamily="18" charset="0"/>
              </a:rPr>
              <a:t> </a:t>
            </a:r>
            <a:r>
              <a:rPr lang="vi-VN" sz="2600" b="1" dirty="0">
                <a:solidFill>
                  <a:srgbClr val="7030A0"/>
                </a:solidFill>
                <a:latin typeface="Times New Roman" panose="02020603050405020304" pitchFamily="18" charset="0"/>
                <a:cs typeface="Times New Roman" panose="02020603050405020304" pitchFamily="18" charset="0"/>
              </a:rPr>
              <a:t>tin làng </a:t>
            </a:r>
            <a:r>
              <a:rPr lang="en-US" sz="2600" b="1" dirty="0" err="1">
                <a:solidFill>
                  <a:srgbClr val="7030A0"/>
                </a:solidFill>
                <a:latin typeface="Times New Roman" panose="02020603050405020304" pitchFamily="18" charset="0"/>
                <a:cs typeface="Times New Roman" panose="02020603050405020304" pitchFamily="18" charset="0"/>
              </a:rPr>
              <a:t>theo</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giặc</a:t>
            </a:r>
            <a:r>
              <a:rPr lang="vi-VN" sz="2600" b="1" dirty="0">
                <a:solidFill>
                  <a:srgbClr val="7030A0"/>
                </a:solidFill>
                <a:latin typeface="Times New Roman" panose="02020603050405020304" pitchFamily="18" charset="0"/>
                <a:cs typeface="Times New Roman" panose="02020603050405020304" pitchFamily="18" charset="0"/>
              </a:rPr>
              <a:t> và nghe tin cải chính  </a:t>
            </a:r>
            <a:r>
              <a:rPr lang="vi-VN" sz="2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a:t>
            </a:r>
            <a:r>
              <a:rPr sz="2600" b="1" i="1" dirty="0" err="1">
                <a:solidFill>
                  <a:srgbClr val="FF0000"/>
                </a:solidFill>
                <a:latin typeface="Times New Roman" panose="02020603050405020304" pitchFamily="18" charset="0"/>
                <a:cs typeface="Times New Roman" panose="02020603050405020304" pitchFamily="18" charset="0"/>
              </a:rPr>
              <a:t>ình</a:t>
            </a:r>
            <a:r>
              <a:rPr sz="2600" b="1" i="1" dirty="0">
                <a:solidFill>
                  <a:srgbClr val="FF0000"/>
                </a:solidFill>
                <a:latin typeface="Times New Roman" panose="02020603050405020304" pitchFamily="18" charset="0"/>
                <a:cs typeface="Times New Roman" panose="02020603050405020304" pitchFamily="18" charset="0"/>
              </a:rPr>
              <a:t> huống gay </a:t>
            </a:r>
            <a:r>
              <a:rPr sz="2600" b="1" i="1" dirty="0" err="1">
                <a:solidFill>
                  <a:srgbClr val="FF0000"/>
                </a:solidFill>
                <a:latin typeface="Times New Roman" panose="02020603050405020304" pitchFamily="18" charset="0"/>
                <a:cs typeface="Times New Roman" panose="02020603050405020304" pitchFamily="18" charset="0"/>
              </a:rPr>
              <a:t>cấn</a:t>
            </a:r>
            <a:r>
              <a:rPr sz="2600" b="1" i="1" dirty="0">
                <a:solidFill>
                  <a:srgbClr val="FF0000"/>
                </a:solidFill>
                <a:latin typeface="Times New Roman" panose="02020603050405020304" pitchFamily="18" charset="0"/>
                <a:cs typeface="Times New Roman" panose="02020603050405020304" pitchFamily="18" charset="0"/>
              </a:rPr>
              <a:t> </a:t>
            </a:r>
            <a:r>
              <a:rPr sz="2600" b="1" i="1" dirty="0" err="1">
                <a:solidFill>
                  <a:srgbClr val="FF0000"/>
                </a:solidFill>
                <a:latin typeface="Times New Roman" panose="02020603050405020304" pitchFamily="18" charset="0"/>
                <a:cs typeface="Times New Roman" panose="02020603050405020304" pitchFamily="18" charset="0"/>
              </a:rPr>
              <a:t>bộc</a:t>
            </a:r>
            <a:r>
              <a:rPr sz="2600" b="1" i="1" dirty="0">
                <a:solidFill>
                  <a:srgbClr val="FF0000"/>
                </a:solidFill>
                <a:latin typeface="Times New Roman" panose="02020603050405020304" pitchFamily="18" charset="0"/>
                <a:cs typeface="Times New Roman" panose="02020603050405020304" pitchFamily="18" charset="0"/>
              </a:rPr>
              <a:t> </a:t>
            </a:r>
            <a:r>
              <a:rPr sz="2600" b="1" i="1" dirty="0" err="1">
                <a:solidFill>
                  <a:srgbClr val="FF0000"/>
                </a:solidFill>
                <a:latin typeface="Times New Roman" panose="02020603050405020304" pitchFamily="18" charset="0"/>
                <a:cs typeface="Times New Roman" panose="02020603050405020304" pitchFamily="18" charset="0"/>
              </a:rPr>
              <a:t>lộ</a:t>
            </a:r>
            <a:r>
              <a:rPr sz="2600" b="1" i="1" dirty="0">
                <a:solidFill>
                  <a:srgbClr val="FF0000"/>
                </a:solidFill>
                <a:latin typeface="Times New Roman" panose="02020603050405020304" pitchFamily="18" charset="0"/>
                <a:cs typeface="Times New Roman" panose="02020603050405020304" pitchFamily="18" charset="0"/>
              </a:rPr>
              <a:t> </a:t>
            </a:r>
            <a:r>
              <a:rPr sz="2600" b="1" i="1" dirty="0" err="1">
                <a:solidFill>
                  <a:srgbClr val="FF0000"/>
                </a:solidFill>
                <a:latin typeface="Times New Roman" panose="02020603050405020304" pitchFamily="18" charset="0"/>
                <a:cs typeface="Times New Roman" panose="02020603050405020304" pitchFamily="18" charset="0"/>
              </a:rPr>
              <a:t>sâu</a:t>
            </a:r>
            <a:r>
              <a:rPr sz="2600" b="1" i="1" dirty="0">
                <a:solidFill>
                  <a:srgbClr val="FF0000"/>
                </a:solidFill>
                <a:latin typeface="Times New Roman" panose="02020603050405020304" pitchFamily="18" charset="0"/>
                <a:cs typeface="Times New Roman" panose="02020603050405020304" pitchFamily="18" charset="0"/>
              </a:rPr>
              <a:t> </a:t>
            </a:r>
            <a:r>
              <a:rPr sz="2600" b="1" i="1" dirty="0" err="1">
                <a:solidFill>
                  <a:srgbClr val="FF0000"/>
                </a:solidFill>
                <a:latin typeface="Times New Roman" panose="02020603050405020304" pitchFamily="18" charset="0"/>
                <a:cs typeface="Times New Roman" panose="02020603050405020304" pitchFamily="18" charset="0"/>
              </a:rPr>
              <a:t>sắc</a:t>
            </a:r>
            <a:r>
              <a:rPr sz="2600" b="1" i="1" dirty="0">
                <a:solidFill>
                  <a:srgbClr val="FF0000"/>
                </a:solidFill>
                <a:latin typeface="Times New Roman" panose="02020603050405020304" pitchFamily="18" charset="0"/>
                <a:cs typeface="Times New Roman" panose="02020603050405020304" pitchFamily="18" charset="0"/>
              </a:rPr>
              <a:t> </a:t>
            </a:r>
            <a:r>
              <a:rPr sz="2600" b="1" i="1" dirty="0" err="1">
                <a:solidFill>
                  <a:srgbClr val="FF0000"/>
                </a:solidFill>
                <a:latin typeface="Times New Roman" panose="02020603050405020304" pitchFamily="18" charset="0"/>
                <a:cs typeface="Times New Roman" panose="02020603050405020304" pitchFamily="18" charset="0"/>
              </a:rPr>
              <a:t>tình</a:t>
            </a:r>
            <a:r>
              <a:rPr sz="2600" b="1" i="1" dirty="0">
                <a:solidFill>
                  <a:srgbClr val="FF0000"/>
                </a:solidFill>
                <a:latin typeface="Times New Roman" panose="02020603050405020304" pitchFamily="18" charset="0"/>
                <a:cs typeface="Times New Roman" panose="02020603050405020304" pitchFamily="18" charset="0"/>
              </a:rPr>
              <a:t> </a:t>
            </a:r>
            <a:r>
              <a:rPr sz="2600" b="1" i="1" dirty="0" err="1">
                <a:solidFill>
                  <a:srgbClr val="FF0000"/>
                </a:solidFill>
                <a:latin typeface="Times New Roman" panose="02020603050405020304" pitchFamily="18" charset="0"/>
                <a:cs typeface="Times New Roman" panose="02020603050405020304" pitchFamily="18" charset="0"/>
              </a:rPr>
              <a:t>cảm</a:t>
            </a:r>
            <a:r>
              <a:rPr sz="2600" b="1" i="1" dirty="0">
                <a:solidFill>
                  <a:srgbClr val="FF0000"/>
                </a:solidFill>
                <a:latin typeface="Times New Roman" panose="02020603050405020304" pitchFamily="18" charset="0"/>
                <a:cs typeface="Times New Roman" panose="02020603050405020304" pitchFamily="18" charset="0"/>
              </a:rPr>
              <a:t> </a:t>
            </a:r>
            <a:r>
              <a:rPr sz="2600" b="1" i="1" dirty="0" err="1">
                <a:solidFill>
                  <a:srgbClr val="FF0000"/>
                </a:solidFill>
                <a:latin typeface="Times New Roman" panose="02020603050405020304" pitchFamily="18" charset="0"/>
                <a:cs typeface="Times New Roman" panose="02020603050405020304" pitchFamily="18" charset="0"/>
              </a:rPr>
              <a:t>yêu</a:t>
            </a:r>
            <a:r>
              <a:rPr sz="2600" b="1" i="1" dirty="0">
                <a:solidFill>
                  <a:srgbClr val="FF0000"/>
                </a:solidFill>
                <a:latin typeface="Times New Roman" panose="02020603050405020304" pitchFamily="18" charset="0"/>
                <a:cs typeface="Times New Roman" panose="02020603050405020304" pitchFamily="18" charset="0"/>
              </a:rPr>
              <a:t> </a:t>
            </a:r>
            <a:r>
              <a:rPr sz="2600" b="1" i="1" dirty="0" err="1">
                <a:solidFill>
                  <a:srgbClr val="FF0000"/>
                </a:solidFill>
                <a:latin typeface="Times New Roman" panose="02020603050405020304" pitchFamily="18" charset="0"/>
                <a:cs typeface="Times New Roman" panose="02020603050405020304" pitchFamily="18" charset="0"/>
              </a:rPr>
              <a:t>làng</a:t>
            </a:r>
            <a:r>
              <a:rPr sz="2600" b="1" i="1" dirty="0">
                <a:solidFill>
                  <a:srgbClr val="FF0000"/>
                </a:solidFill>
                <a:latin typeface="Times New Roman" panose="02020603050405020304" pitchFamily="18" charset="0"/>
                <a:cs typeface="Times New Roman" panose="02020603050405020304" pitchFamily="18" charset="0"/>
              </a:rPr>
              <a:t>, </a:t>
            </a:r>
            <a:r>
              <a:rPr sz="2600" b="1" i="1" dirty="0" err="1">
                <a:solidFill>
                  <a:srgbClr val="FF0000"/>
                </a:solidFill>
                <a:latin typeface="Times New Roman" panose="02020603050405020304" pitchFamily="18" charset="0"/>
                <a:cs typeface="Times New Roman" panose="02020603050405020304" pitchFamily="18" charset="0"/>
              </a:rPr>
              <a:t>yêu</a:t>
            </a:r>
            <a:r>
              <a:rPr sz="2600" b="1" i="1" dirty="0">
                <a:solidFill>
                  <a:srgbClr val="FF0000"/>
                </a:solidFill>
                <a:latin typeface="Times New Roman" panose="02020603050405020304" pitchFamily="18" charset="0"/>
                <a:cs typeface="Times New Roman" panose="02020603050405020304" pitchFamily="18" charset="0"/>
              </a:rPr>
              <a:t> </a:t>
            </a:r>
            <a:r>
              <a:rPr sz="2600" b="1" i="1" dirty="0" err="1">
                <a:solidFill>
                  <a:srgbClr val="FF0000"/>
                </a:solidFill>
                <a:latin typeface="Times New Roman" panose="02020603050405020304" pitchFamily="18" charset="0"/>
                <a:cs typeface="Times New Roman" panose="02020603050405020304" pitchFamily="18" charset="0"/>
              </a:rPr>
              <a:t>nước</a:t>
            </a:r>
            <a:r>
              <a:rPr sz="2600" b="1" i="1" dirty="0">
                <a:solidFill>
                  <a:srgbClr val="FF0000"/>
                </a:solidFill>
                <a:latin typeface="Times New Roman" panose="02020603050405020304" pitchFamily="18" charset="0"/>
                <a:cs typeface="Times New Roman" panose="02020603050405020304" pitchFamily="18" charset="0"/>
              </a:rPr>
              <a:t> </a:t>
            </a:r>
            <a:r>
              <a:rPr sz="2600" b="1" i="1" dirty="0" err="1">
                <a:solidFill>
                  <a:srgbClr val="FF0000"/>
                </a:solidFill>
                <a:latin typeface="Times New Roman" panose="02020603050405020304" pitchFamily="18" charset="0"/>
                <a:cs typeface="Times New Roman" panose="02020603050405020304" pitchFamily="18" charset="0"/>
              </a:rPr>
              <a:t>của</a:t>
            </a:r>
            <a:r>
              <a:rPr sz="2600" b="1" i="1" dirty="0">
                <a:solidFill>
                  <a:srgbClr val="FF0000"/>
                </a:solidFill>
                <a:latin typeface="Times New Roman" panose="02020603050405020304" pitchFamily="18" charset="0"/>
                <a:cs typeface="Times New Roman" panose="02020603050405020304" pitchFamily="18" charset="0"/>
              </a:rPr>
              <a:t> </a:t>
            </a:r>
            <a:r>
              <a:rPr sz="2600" b="1" i="1" dirty="0" err="1">
                <a:solidFill>
                  <a:srgbClr val="FF0000"/>
                </a:solidFill>
                <a:latin typeface="Times New Roman" panose="02020603050405020304" pitchFamily="18" charset="0"/>
                <a:cs typeface="Times New Roman" panose="02020603050405020304" pitchFamily="18" charset="0"/>
              </a:rPr>
              <a:t>ông</a:t>
            </a:r>
            <a:r>
              <a:rPr lang="vi-VN" sz="2600" b="1" i="1" dirty="0">
                <a:solidFill>
                  <a:srgbClr val="FF0000"/>
                </a:solidFill>
                <a:latin typeface="Times New Roman" panose="02020603050405020304" pitchFamily="18" charset="0"/>
                <a:cs typeface="Times New Roman" panose="02020603050405020304" pitchFamily="18" charset="0"/>
              </a:rPr>
              <a:t> Hai</a:t>
            </a:r>
            <a:r>
              <a:rPr sz="2600" b="1" i="1" dirty="0">
                <a:solidFill>
                  <a:srgbClr val="FF0000"/>
                </a:solidFill>
                <a:latin typeface="Times New Roman" panose="02020603050405020304" pitchFamily="18" charset="0"/>
                <a:cs typeface="Times New Roman" panose="02020603050405020304" pitchFamily="18" charset="0"/>
              </a:rPr>
              <a:t>. </a:t>
            </a:r>
          </a:p>
        </p:txBody>
      </p:sp>
      <p:sp>
        <p:nvSpPr>
          <p:cNvPr id="89094" name="AutoShape 6"/>
          <p:cNvSpPr/>
          <p:nvPr/>
        </p:nvSpPr>
        <p:spPr>
          <a:xfrm>
            <a:off x="-114300" y="2877646"/>
            <a:ext cx="2149475" cy="1426845"/>
          </a:xfrm>
          <a:prstGeom prst="rightArrow">
            <a:avLst>
              <a:gd name="adj1" fmla="val 50000"/>
              <a:gd name="adj2" fmla="val 48076"/>
            </a:avLst>
          </a:prstGeom>
          <a:solidFill>
            <a:srgbClr val="FF00FF"/>
          </a:solidFill>
          <a:ln w="9525" cap="flat" cmpd="sng">
            <a:solidFill>
              <a:schemeClr val="tx1"/>
            </a:solidFill>
            <a:prstDash val="solid"/>
            <a:miter/>
            <a:headEnd type="none" w="med" len="med"/>
            <a:tailEnd type="none" w="med" len="med"/>
          </a:ln>
        </p:spPr>
        <p:txBody>
          <a:bodyPr wrap="none" anchor="ctr"/>
          <a:lstStyle/>
          <a:p>
            <a:pPr algn="ctr" eaLnBrk="0" hangingPunct="0"/>
            <a:r>
              <a:rPr lang="vi-VN" sz="1800" b="1" dirty="0">
                <a:solidFill>
                  <a:srgbClr val="FFFF00"/>
                </a:solidFill>
                <a:latin typeface="Arial" panose="020B0604020202020204" pitchFamily="34" charset="0"/>
              </a:rPr>
              <a:t>    </a:t>
            </a:r>
            <a:r>
              <a:rPr lang="vi-VN" sz="2400" b="1" dirty="0">
                <a:solidFill>
                  <a:srgbClr val="FFFF00"/>
                </a:solidFill>
                <a:latin typeface="Times New Roman" panose="02020603050405020304" pitchFamily="18" charset="0"/>
                <a:cs typeface="Times New Roman" panose="02020603050405020304" pitchFamily="18" charset="0"/>
              </a:rPr>
              <a:t>C</a:t>
            </a:r>
            <a:r>
              <a:rPr sz="2400" b="1" dirty="0">
                <a:solidFill>
                  <a:srgbClr val="FFFF00"/>
                </a:solidFill>
                <a:latin typeface="Times New Roman" panose="02020603050405020304" pitchFamily="18" charset="0"/>
                <a:cs typeface="Times New Roman" panose="02020603050405020304" pitchFamily="18" charset="0"/>
              </a:rPr>
              <a:t>hiếc lược ngà</a:t>
            </a:r>
          </a:p>
        </p:txBody>
      </p:sp>
      <p:sp>
        <p:nvSpPr>
          <p:cNvPr id="89095" name="Text Box 7"/>
          <p:cNvSpPr txBox="1"/>
          <p:nvPr/>
        </p:nvSpPr>
        <p:spPr>
          <a:xfrm>
            <a:off x="2169207" y="5448081"/>
            <a:ext cx="6840760" cy="1292662"/>
          </a:xfrm>
          <a:prstGeom prst="rect">
            <a:avLst/>
          </a:prstGeom>
          <a:noFill/>
          <a:ln w="9525">
            <a:noFill/>
          </a:ln>
        </p:spPr>
        <p:txBody>
          <a:bodyPr wrap="square">
            <a:spAutoFit/>
          </a:bodyPr>
          <a:lstStyle/>
          <a:p>
            <a:pPr eaLnBrk="0" hangingPunct="0">
              <a:spcBef>
                <a:spcPct val="50000"/>
              </a:spcBef>
            </a:pPr>
            <a:r>
              <a:rPr lang="vi-VN" sz="2600" b="1" dirty="0">
                <a:solidFill>
                  <a:srgbClr val="ED31E4"/>
                </a:solidFill>
                <a:latin typeface="Times New Roman" panose="02020603050405020304" pitchFamily="18" charset="0"/>
                <a:cs typeface="Times New Roman" panose="02020603050405020304" pitchFamily="18" charset="0"/>
              </a:rPr>
              <a:t>Tình huống: Cuộc gặp gỡ tình cờ giữa anh thanh niên và các nhân vật </a:t>
            </a:r>
            <a:r>
              <a:rPr lang="vi-VN" sz="2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600" b="1" i="1" dirty="0">
                <a:solidFill>
                  <a:srgbClr val="FF0000"/>
                </a:solidFill>
                <a:latin typeface="Times New Roman" panose="02020603050405020304" pitchFamily="18" charset="0"/>
                <a:cs typeface="Times New Roman" panose="02020603050405020304" pitchFamily="18" charset="0"/>
              </a:rPr>
              <a:t> Tình huống tự nhiên, nhẹ nhàng, hợp lí.</a:t>
            </a:r>
          </a:p>
        </p:txBody>
      </p:sp>
      <p:sp>
        <p:nvSpPr>
          <p:cNvPr id="3" name="Text Box 7"/>
          <p:cNvSpPr txBox="1"/>
          <p:nvPr/>
        </p:nvSpPr>
        <p:spPr>
          <a:xfrm>
            <a:off x="2028259" y="2267979"/>
            <a:ext cx="7108825" cy="2893100"/>
          </a:xfrm>
          <a:prstGeom prst="rect">
            <a:avLst/>
          </a:prstGeom>
          <a:noFill/>
          <a:ln w="9525">
            <a:noFill/>
          </a:ln>
        </p:spPr>
        <p:txBody>
          <a:bodyPr wrap="square">
            <a:spAutoFit/>
          </a:bodyPr>
          <a:lstStyle/>
          <a:p>
            <a:pPr algn="just" eaLnBrk="0" hangingPunct="0">
              <a:spcBef>
                <a:spcPct val="50000"/>
              </a:spcBef>
            </a:pPr>
            <a:r>
              <a:rPr sz="2600" b="1" dirty="0">
                <a:solidFill>
                  <a:schemeClr val="accent6">
                    <a:lumMod val="75000"/>
                  </a:schemeClr>
                </a:solidFill>
                <a:latin typeface="Times New Roman" panose="02020603050405020304" pitchFamily="18" charset="0"/>
                <a:cs typeface="Times New Roman" panose="02020603050405020304" pitchFamily="18" charset="0"/>
              </a:rPr>
              <a:t>- Tình huống hai cha con gặp nhau </a:t>
            </a:r>
            <a:r>
              <a:rPr lang="vi-VN" sz="2600" b="1" dirty="0">
                <a:solidFill>
                  <a:schemeClr val="accent6">
                    <a:lumMod val="75000"/>
                  </a:schemeClr>
                </a:solidFill>
                <a:latin typeface="Times New Roman" panose="02020603050405020304" pitchFamily="18" charset="0"/>
                <a:cs typeface="Times New Roman" panose="02020603050405020304" pitchFamily="18" charset="0"/>
              </a:rPr>
              <a:t>sau tám</a:t>
            </a:r>
            <a:r>
              <a:rPr sz="2600" b="1" dirty="0">
                <a:solidFill>
                  <a:schemeClr val="accent6">
                    <a:lumMod val="75000"/>
                  </a:schemeClr>
                </a:solidFill>
                <a:latin typeface="Times New Roman" panose="02020603050405020304" pitchFamily="18" charset="0"/>
                <a:cs typeface="Times New Roman" panose="02020603050405020304" pitchFamily="18" charset="0"/>
              </a:rPr>
              <a:t> năm xa cách nhưng bé </a:t>
            </a:r>
            <a:r>
              <a:rPr lang="vi-VN" sz="2600" b="1" dirty="0">
                <a:solidFill>
                  <a:schemeClr val="accent6">
                    <a:lumMod val="75000"/>
                  </a:schemeClr>
                </a:solidFill>
                <a:latin typeface="Times New Roman" panose="02020603050405020304" pitchFamily="18" charset="0"/>
                <a:cs typeface="Times New Roman" panose="02020603050405020304" pitchFamily="18" charset="0"/>
              </a:rPr>
              <a:t>T</a:t>
            </a:r>
            <a:r>
              <a:rPr sz="2600" b="1" dirty="0">
                <a:solidFill>
                  <a:schemeClr val="accent6">
                    <a:lumMod val="75000"/>
                  </a:schemeClr>
                </a:solidFill>
                <a:latin typeface="Times New Roman" panose="02020603050405020304" pitchFamily="18" charset="0"/>
                <a:cs typeface="Times New Roman" panose="02020603050405020304" pitchFamily="18" charset="0"/>
              </a:rPr>
              <a:t>hu không nhận cha, đến lúc em nhận cha </a:t>
            </a:r>
            <a:r>
              <a:rPr sz="2600" b="1" dirty="0" err="1">
                <a:solidFill>
                  <a:schemeClr val="accent6">
                    <a:lumMod val="75000"/>
                  </a:schemeClr>
                </a:solidFill>
                <a:latin typeface="Times New Roman" panose="02020603050405020304" pitchFamily="18" charset="0"/>
                <a:cs typeface="Times New Roman" panose="02020603050405020304" pitchFamily="18" charset="0"/>
              </a:rPr>
              <a:t>thì</a:t>
            </a:r>
            <a:r>
              <a:rPr sz="2600" b="1" dirty="0">
                <a:solidFill>
                  <a:schemeClr val="accent6">
                    <a:lumMod val="75000"/>
                  </a:schemeClr>
                </a:solidFill>
                <a:latin typeface="Times New Roman" panose="02020603050405020304" pitchFamily="18" charset="0"/>
                <a:cs typeface="Times New Roman" panose="02020603050405020304" pitchFamily="18" charset="0"/>
              </a:rPr>
              <a:t> anh </a:t>
            </a:r>
            <a:r>
              <a:rPr lang="vi-VN" sz="2600" b="1" dirty="0">
                <a:solidFill>
                  <a:schemeClr val="accent6">
                    <a:lumMod val="75000"/>
                  </a:schemeClr>
                </a:solidFill>
                <a:latin typeface="Times New Roman" panose="02020603050405020304" pitchFamily="18" charset="0"/>
                <a:cs typeface="Times New Roman" panose="02020603050405020304" pitchFamily="18" charset="0"/>
              </a:rPr>
              <a:t>S</a:t>
            </a:r>
            <a:r>
              <a:rPr sz="2600" b="1" dirty="0">
                <a:solidFill>
                  <a:schemeClr val="accent6">
                    <a:lumMod val="75000"/>
                  </a:schemeClr>
                </a:solidFill>
                <a:latin typeface="Times New Roman" panose="02020603050405020304" pitchFamily="18" charset="0"/>
                <a:cs typeface="Times New Roman" panose="02020603050405020304" pitchFamily="18" charset="0"/>
              </a:rPr>
              <a:t>áu phải ra </a:t>
            </a:r>
            <a:r>
              <a:rPr lang="vi-VN" sz="2600" b="1" dirty="0">
                <a:solidFill>
                  <a:schemeClr val="accent6">
                    <a:lumMod val="75000"/>
                  </a:schemeClr>
                </a:solidFill>
                <a:latin typeface="Times New Roman" panose="02020603050405020304" pitchFamily="18" charset="0"/>
                <a:cs typeface="Times New Roman" panose="02020603050405020304" pitchFamily="18" charset="0"/>
              </a:rPr>
              <a:t>đi;</a:t>
            </a:r>
            <a:r>
              <a:rPr sz="2600" b="1" dirty="0">
                <a:solidFill>
                  <a:schemeClr val="accent6">
                    <a:lumMod val="75000"/>
                  </a:schemeClr>
                </a:solidFill>
                <a:latin typeface="Times New Roman" panose="02020603050405020304" pitchFamily="18" charset="0"/>
                <a:cs typeface="Times New Roman" panose="02020603050405020304" pitchFamily="18" charset="0"/>
              </a:rPr>
              <a:t> </a:t>
            </a:r>
            <a:r>
              <a:rPr lang="vi-VN" sz="2600" b="1" dirty="0">
                <a:solidFill>
                  <a:schemeClr val="accent6">
                    <a:lumMod val="75000"/>
                  </a:schemeClr>
                </a:solidFill>
                <a:latin typeface="Times New Roman" panose="02020603050405020304" pitchFamily="18" charset="0"/>
                <a:cs typeface="Times New Roman" panose="02020603050405020304" pitchFamily="18" charset="0"/>
              </a:rPr>
              <a:t>Ở</a:t>
            </a:r>
            <a:r>
              <a:rPr sz="2600" b="1" dirty="0">
                <a:solidFill>
                  <a:schemeClr val="accent6">
                    <a:lumMod val="75000"/>
                  </a:schemeClr>
                </a:solidFill>
                <a:latin typeface="Times New Roman" panose="02020603050405020304" pitchFamily="18" charset="0"/>
                <a:cs typeface="Times New Roman" panose="02020603050405020304" pitchFamily="18" charset="0"/>
              </a:rPr>
              <a:t> chiến khu, anh Sáu dồn tình thương con vào việc làm chiếc lược </a:t>
            </a:r>
            <a:r>
              <a:rPr sz="2600" b="1" dirty="0" err="1">
                <a:solidFill>
                  <a:schemeClr val="accent6">
                    <a:lumMod val="75000"/>
                  </a:schemeClr>
                </a:solidFill>
                <a:latin typeface="Times New Roman" panose="02020603050405020304" pitchFamily="18" charset="0"/>
                <a:cs typeface="Times New Roman" panose="02020603050405020304" pitchFamily="18" charset="0"/>
              </a:rPr>
              <a:t>ngà</a:t>
            </a:r>
            <a:r>
              <a:rPr sz="2600" b="1" dirty="0">
                <a:solidFill>
                  <a:schemeClr val="accent6">
                    <a:lumMod val="75000"/>
                  </a:schemeClr>
                </a:solidFill>
                <a:latin typeface="Times New Roman" panose="02020603050405020304" pitchFamily="18" charset="0"/>
                <a:cs typeface="Times New Roman" panose="02020603050405020304" pitchFamily="18" charset="0"/>
              </a:rPr>
              <a:t> </a:t>
            </a:r>
            <a:r>
              <a:rPr sz="2600" b="1" dirty="0" err="1">
                <a:solidFill>
                  <a:schemeClr val="accent6">
                    <a:lumMod val="75000"/>
                  </a:schemeClr>
                </a:solidFill>
                <a:latin typeface="Times New Roman" panose="02020603050405020304" pitchFamily="18" charset="0"/>
                <a:cs typeface="Times New Roman" panose="02020603050405020304" pitchFamily="18" charset="0"/>
              </a:rPr>
              <a:t>cho</a:t>
            </a:r>
            <a:r>
              <a:rPr sz="2600" b="1" dirty="0">
                <a:solidFill>
                  <a:schemeClr val="accent6">
                    <a:lumMod val="75000"/>
                  </a:schemeClr>
                </a:solidFill>
                <a:latin typeface="Times New Roman" panose="02020603050405020304" pitchFamily="18" charset="0"/>
                <a:cs typeface="Times New Roman" panose="02020603050405020304" pitchFamily="18" charset="0"/>
              </a:rPr>
              <a:t> con, </a:t>
            </a:r>
            <a:r>
              <a:rPr lang="vi-VN" sz="2600" b="1" dirty="0">
                <a:solidFill>
                  <a:schemeClr val="accent6">
                    <a:lumMod val="75000"/>
                  </a:schemeClr>
                </a:solidFill>
                <a:latin typeface="Times New Roman" panose="02020603050405020304" pitchFamily="18" charset="0"/>
                <a:cs typeface="Times New Roman" panose="02020603050405020304" pitchFamily="18" charset="0"/>
              </a:rPr>
              <a:t>nhưng chưa kịp trao thì </a:t>
            </a:r>
            <a:r>
              <a:rPr sz="2600" b="1" dirty="0" err="1">
                <a:solidFill>
                  <a:schemeClr val="accent6">
                    <a:lumMod val="75000"/>
                  </a:schemeClr>
                </a:solidFill>
                <a:latin typeface="Times New Roman" panose="02020603050405020304" pitchFamily="18" charset="0"/>
                <a:cs typeface="Times New Roman" panose="02020603050405020304" pitchFamily="18" charset="0"/>
              </a:rPr>
              <a:t>đã</a:t>
            </a:r>
            <a:r>
              <a:rPr sz="2600" b="1" dirty="0">
                <a:solidFill>
                  <a:schemeClr val="accent6">
                    <a:lumMod val="75000"/>
                  </a:schemeClr>
                </a:solidFill>
                <a:latin typeface="Times New Roman" panose="02020603050405020304" pitchFamily="18" charset="0"/>
                <a:cs typeface="Times New Roman" panose="02020603050405020304" pitchFamily="18" charset="0"/>
              </a:rPr>
              <a:t> </a:t>
            </a:r>
            <a:r>
              <a:rPr sz="2600" b="1" dirty="0" err="1">
                <a:solidFill>
                  <a:schemeClr val="accent6">
                    <a:lumMod val="75000"/>
                  </a:schemeClr>
                </a:solidFill>
                <a:latin typeface="Times New Roman" panose="02020603050405020304" pitchFamily="18" charset="0"/>
                <a:cs typeface="Times New Roman" panose="02020603050405020304" pitchFamily="18" charset="0"/>
              </a:rPr>
              <a:t>hy</a:t>
            </a:r>
            <a:r>
              <a:rPr sz="2600" b="1" dirty="0">
                <a:solidFill>
                  <a:schemeClr val="accent6">
                    <a:lumMod val="75000"/>
                  </a:schemeClr>
                </a:solidFill>
                <a:latin typeface="Times New Roman" panose="02020603050405020304" pitchFamily="18" charset="0"/>
                <a:cs typeface="Times New Roman" panose="02020603050405020304" pitchFamily="18" charset="0"/>
              </a:rPr>
              <a:t> </a:t>
            </a:r>
            <a:r>
              <a:rPr sz="2600" b="1" dirty="0" err="1">
                <a:solidFill>
                  <a:schemeClr val="accent6">
                    <a:lumMod val="75000"/>
                  </a:schemeClr>
                </a:solidFill>
                <a:latin typeface="Times New Roman" panose="02020603050405020304" pitchFamily="18" charset="0"/>
                <a:cs typeface="Times New Roman" panose="02020603050405020304" pitchFamily="18" charset="0"/>
              </a:rPr>
              <a:t>sinh</a:t>
            </a:r>
            <a:r>
              <a:rPr lang="vi-VN" sz="2600" b="1" dirty="0">
                <a:solidFill>
                  <a:schemeClr val="accent6">
                    <a:lumMod val="75000"/>
                  </a:schemeClr>
                </a:solidFill>
                <a:latin typeface="Times New Roman" panose="02020603050405020304" pitchFamily="18" charset="0"/>
                <a:cs typeface="Times New Roman" panose="02020603050405020304" pitchFamily="18" charset="0"/>
              </a:rPr>
              <a:t> </a:t>
            </a:r>
            <a:r>
              <a:rPr lang="vi-VN" sz="2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Tình huống éo </a:t>
            </a:r>
            <a:r>
              <a:rPr lang="vi-VN" sz="2600" b="1" i="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le làm </a:t>
            </a:r>
            <a:r>
              <a:rPr lang="vi-VN" sz="2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nổi bật tình cha con thiêng liêng, mãnh liệt.</a:t>
            </a:r>
            <a:r>
              <a:rPr sz="2600" b="1" i="1" dirty="0">
                <a:solidFill>
                  <a:srgbClr val="FF0000"/>
                </a:solidFill>
                <a:latin typeface="Times New Roman" panose="02020603050405020304" pitchFamily="18" charset="0"/>
                <a:cs typeface="Times New Roman" panose="02020603050405020304" pitchFamily="18" charset="0"/>
              </a:rPr>
              <a:t>  </a:t>
            </a:r>
          </a:p>
        </p:txBody>
      </p:sp>
      <p:sp>
        <p:nvSpPr>
          <p:cNvPr id="5" name="AutoShape 4"/>
          <p:cNvSpPr/>
          <p:nvPr/>
        </p:nvSpPr>
        <p:spPr>
          <a:xfrm>
            <a:off x="-114300" y="5524500"/>
            <a:ext cx="2150110" cy="1139825"/>
          </a:xfrm>
          <a:prstGeom prst="rightArrow">
            <a:avLst>
              <a:gd name="adj1" fmla="val 50000"/>
              <a:gd name="adj2" fmla="val 50000"/>
            </a:avLst>
          </a:prstGeom>
          <a:solidFill>
            <a:schemeClr val="accent1"/>
          </a:solidFill>
          <a:ln w="9525" cap="flat" cmpd="sng">
            <a:solidFill>
              <a:schemeClr val="tx1"/>
            </a:solidFill>
            <a:prstDash val="solid"/>
            <a:miter/>
            <a:headEnd type="none" w="med" len="med"/>
            <a:tailEnd type="none" w="med" len="med"/>
          </a:ln>
        </p:spPr>
        <p:txBody>
          <a:bodyPr wrap="none" anchor="ctr"/>
          <a:lstStyle/>
          <a:p>
            <a:pPr algn="ctr" eaLnBrk="0" hangingPunct="0"/>
            <a:r>
              <a:rPr lang="vi-VN" sz="2400" b="1" dirty="0">
                <a:solidFill>
                  <a:srgbClr val="FFFF00"/>
                </a:solidFill>
                <a:latin typeface="Times New Roman" panose="02020603050405020304" pitchFamily="18" charset="0"/>
                <a:cs typeface="Times New Roman" panose="02020603050405020304" pitchFamily="18" charset="0"/>
              </a:rPr>
              <a:t>  Lặng lẽ Sa Pa</a:t>
            </a:r>
          </a:p>
        </p:txBody>
      </p:sp>
    </p:spTree>
    <p:custDataLst>
      <p:tags r:id="rId1"/>
    </p:custDataLst>
  </p:cSld>
  <p:clrMapOvr>
    <a:masterClrMapping/>
  </p:clrMapOvr>
  <p:transition advTm="20726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9091"/>
                                        </p:tgtEl>
                                        <p:attrNameLst>
                                          <p:attrName>style.visibility</p:attrName>
                                        </p:attrNameLst>
                                      </p:cBhvr>
                                      <p:to>
                                        <p:strVal val="visible"/>
                                      </p:to>
                                    </p:set>
                                    <p:anim calcmode="lin" valueType="num">
                                      <p:cBhvr>
                                        <p:cTn id="7" dur="1000" fill="hold"/>
                                        <p:tgtEl>
                                          <p:spTgt spid="89091"/>
                                        </p:tgtEl>
                                        <p:attrNameLst>
                                          <p:attrName>ppt_w</p:attrName>
                                        </p:attrNameLst>
                                      </p:cBhvr>
                                      <p:tavLst>
                                        <p:tav tm="0">
                                          <p:val>
                                            <p:strVal val="#ppt_w*0.70"/>
                                          </p:val>
                                        </p:tav>
                                        <p:tav tm="100000">
                                          <p:val>
                                            <p:strVal val="#ppt_w"/>
                                          </p:val>
                                        </p:tav>
                                      </p:tavLst>
                                    </p:anim>
                                    <p:anim calcmode="lin" valueType="num">
                                      <p:cBhvr>
                                        <p:cTn id="8" dur="1000" fill="hold"/>
                                        <p:tgtEl>
                                          <p:spTgt spid="89091"/>
                                        </p:tgtEl>
                                        <p:attrNameLst>
                                          <p:attrName>ppt_h</p:attrName>
                                        </p:attrNameLst>
                                      </p:cBhvr>
                                      <p:tavLst>
                                        <p:tav tm="0">
                                          <p:val>
                                            <p:strVal val="#ppt_h"/>
                                          </p:val>
                                        </p:tav>
                                        <p:tav tm="100000">
                                          <p:val>
                                            <p:strVal val="#ppt_h"/>
                                          </p:val>
                                        </p:tav>
                                      </p:tavLst>
                                    </p:anim>
                                    <p:animEffect transition="in" filter="fade">
                                      <p:cBhvr>
                                        <p:cTn id="9" dur="1000"/>
                                        <p:tgtEl>
                                          <p:spTgt spid="89091"/>
                                        </p:tgtEl>
                                      </p:cBhvr>
                                    </p:animEffect>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grpId="0" nodeType="clickEffect">
                                  <p:stCondLst>
                                    <p:cond delay="0"/>
                                  </p:stCondLst>
                                  <p:childTnLst>
                                    <p:set>
                                      <p:cBhvr>
                                        <p:cTn id="13" dur="1" fill="hold">
                                          <p:stCondLst>
                                            <p:cond delay="0"/>
                                          </p:stCondLst>
                                        </p:cTn>
                                        <p:tgtEl>
                                          <p:spTgt spid="89092"/>
                                        </p:tgtEl>
                                        <p:attrNameLst>
                                          <p:attrName>style.visibility</p:attrName>
                                        </p:attrNameLst>
                                      </p:cBhvr>
                                      <p:to>
                                        <p:strVal val="visible"/>
                                      </p:to>
                                    </p:set>
                                    <p:anim calcmode="lin" valueType="num">
                                      <p:cBhvr>
                                        <p:cTn id="14" dur="500" decel="50000" fill="hold">
                                          <p:stCondLst>
                                            <p:cond delay="0"/>
                                          </p:stCondLst>
                                        </p:cTn>
                                        <p:tgtEl>
                                          <p:spTgt spid="89092"/>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89092"/>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89092"/>
                                        </p:tgtEl>
                                        <p:attrNameLst>
                                          <p:attrName>ppt_w</p:attrName>
                                        </p:attrNameLst>
                                      </p:cBhvr>
                                      <p:tavLst>
                                        <p:tav tm="0">
                                          <p:val>
                                            <p:strVal val="#ppt_w*.05"/>
                                          </p:val>
                                        </p:tav>
                                        <p:tav tm="100000">
                                          <p:val>
                                            <p:strVal val="#ppt_w"/>
                                          </p:val>
                                        </p:tav>
                                      </p:tavLst>
                                    </p:anim>
                                    <p:anim calcmode="lin" valueType="num">
                                      <p:cBhvr>
                                        <p:cTn id="17" dur="1000" fill="hold"/>
                                        <p:tgtEl>
                                          <p:spTgt spid="89092"/>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89092"/>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89092"/>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89092"/>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89092"/>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89093"/>
                                        </p:tgtEl>
                                        <p:attrNameLst>
                                          <p:attrName>style.visibility</p:attrName>
                                        </p:attrNameLst>
                                      </p:cBhvr>
                                      <p:to>
                                        <p:strVal val="visible"/>
                                      </p:to>
                                    </p:set>
                                    <p:animEffect transition="in" filter="diamond(in)">
                                      <p:cBhvr>
                                        <p:cTn id="26" dur="2000"/>
                                        <p:tgtEl>
                                          <p:spTgt spid="89093"/>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89094"/>
                                        </p:tgtEl>
                                        <p:attrNameLst>
                                          <p:attrName>style.visibility</p:attrName>
                                        </p:attrNameLst>
                                      </p:cBhvr>
                                      <p:to>
                                        <p:strVal val="visible"/>
                                      </p:to>
                                    </p:set>
                                    <p:animEffect transition="in" filter="fade">
                                      <p:cBhvr>
                                        <p:cTn id="31" dur="1000"/>
                                        <p:tgtEl>
                                          <p:spTgt spid="89094"/>
                                        </p:tgtEl>
                                      </p:cBhvr>
                                    </p:animEffect>
                                    <p:anim calcmode="lin" valueType="num">
                                      <p:cBhvr>
                                        <p:cTn id="32" dur="1000" fill="hold"/>
                                        <p:tgtEl>
                                          <p:spTgt spid="89094"/>
                                        </p:tgtEl>
                                        <p:attrNameLst>
                                          <p:attrName>ppt_x</p:attrName>
                                        </p:attrNameLst>
                                      </p:cBhvr>
                                      <p:tavLst>
                                        <p:tav tm="0">
                                          <p:val>
                                            <p:strVal val="#ppt_x"/>
                                          </p:val>
                                        </p:tav>
                                        <p:tav tm="100000">
                                          <p:val>
                                            <p:strVal val="#ppt_x"/>
                                          </p:val>
                                        </p:tav>
                                      </p:tavLst>
                                    </p:anim>
                                    <p:anim calcmode="lin" valueType="num">
                                      <p:cBhvr>
                                        <p:cTn id="33" dur="1000" fill="hold"/>
                                        <p:tgtEl>
                                          <p:spTgt spid="8909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1000" fill="hold"/>
                                        <p:tgtEl>
                                          <p:spTgt spid="3"/>
                                        </p:tgtEl>
                                        <p:attrNameLst>
                                          <p:attrName>ppt_w</p:attrName>
                                        </p:attrNameLst>
                                      </p:cBhvr>
                                      <p:tavLst>
                                        <p:tav tm="0">
                                          <p:val>
                                            <p:strVal val="#ppt_w*0.70"/>
                                          </p:val>
                                        </p:tav>
                                        <p:tav tm="100000">
                                          <p:val>
                                            <p:strVal val="#ppt_w"/>
                                          </p:val>
                                        </p:tav>
                                      </p:tavLst>
                                    </p:anim>
                                    <p:anim calcmode="lin" valueType="num">
                                      <p:cBhvr>
                                        <p:cTn id="39" dur="1000" fill="hold"/>
                                        <p:tgtEl>
                                          <p:spTgt spid="3"/>
                                        </p:tgtEl>
                                        <p:attrNameLst>
                                          <p:attrName>ppt_h</p:attrName>
                                        </p:attrNameLst>
                                      </p:cBhvr>
                                      <p:tavLst>
                                        <p:tav tm="0">
                                          <p:val>
                                            <p:strVal val="#ppt_h"/>
                                          </p:val>
                                        </p:tav>
                                        <p:tav tm="100000">
                                          <p:val>
                                            <p:strVal val="#ppt_h"/>
                                          </p:val>
                                        </p:tav>
                                      </p:tavLst>
                                    </p:anim>
                                    <p:animEffect transition="in" filter="fade">
                                      <p:cBhvr>
                                        <p:cTn id="40" dur="10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25"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46"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47"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48" dur="1000" fill="hold"/>
                                        <p:tgtEl>
                                          <p:spTgt spid="5"/>
                                        </p:tgtEl>
                                        <p:attrNameLst>
                                          <p:attrName>ppt_h</p:attrName>
                                        </p:attrNameLst>
                                      </p:cBhvr>
                                      <p:tavLst>
                                        <p:tav tm="0">
                                          <p:val>
                                            <p:strVal val="#ppt_h"/>
                                          </p:val>
                                        </p:tav>
                                        <p:tav tm="100000">
                                          <p:val>
                                            <p:strVal val="#ppt_h"/>
                                          </p:val>
                                        </p:tav>
                                      </p:tavLst>
                                    </p:anim>
                                    <p:anim calcmode="lin" valueType="num">
                                      <p:cBhvr>
                                        <p:cTn id="49"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50"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51"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52" dur="1000" decel="50000">
                                          <p:stCondLst>
                                            <p:cond delay="0"/>
                                          </p:stCondLst>
                                        </p:cTn>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89095"/>
                                        </p:tgtEl>
                                        <p:attrNameLst>
                                          <p:attrName>style.visibility</p:attrName>
                                        </p:attrNameLst>
                                      </p:cBhvr>
                                      <p:to>
                                        <p:strVal val="visible"/>
                                      </p:to>
                                    </p:set>
                                    <p:anim calcmode="lin" valueType="num">
                                      <p:cBhvr>
                                        <p:cTn id="57" dur="1000" fill="hold"/>
                                        <p:tgtEl>
                                          <p:spTgt spid="89095"/>
                                        </p:tgtEl>
                                        <p:attrNameLst>
                                          <p:attrName>ppt_w</p:attrName>
                                        </p:attrNameLst>
                                      </p:cBhvr>
                                      <p:tavLst>
                                        <p:tav tm="0">
                                          <p:val>
                                            <p:strVal val="#ppt_w*0.70"/>
                                          </p:val>
                                        </p:tav>
                                        <p:tav tm="100000">
                                          <p:val>
                                            <p:strVal val="#ppt_w"/>
                                          </p:val>
                                        </p:tav>
                                      </p:tavLst>
                                    </p:anim>
                                    <p:anim calcmode="lin" valueType="num">
                                      <p:cBhvr>
                                        <p:cTn id="58" dur="1000" fill="hold"/>
                                        <p:tgtEl>
                                          <p:spTgt spid="89095"/>
                                        </p:tgtEl>
                                        <p:attrNameLst>
                                          <p:attrName>ppt_h</p:attrName>
                                        </p:attrNameLst>
                                      </p:cBhvr>
                                      <p:tavLst>
                                        <p:tav tm="0">
                                          <p:val>
                                            <p:strVal val="#ppt_h"/>
                                          </p:val>
                                        </p:tav>
                                        <p:tav tm="100000">
                                          <p:val>
                                            <p:strVal val="#ppt_h"/>
                                          </p:val>
                                        </p:tav>
                                      </p:tavLst>
                                    </p:anim>
                                    <p:animEffect transition="in" filter="fade">
                                      <p:cBhvr>
                                        <p:cTn id="59" dur="1000"/>
                                        <p:tgtEl>
                                          <p:spTgt spid="89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p:bldP spid="89092" grpId="0" bldLvl="0" animBg="1"/>
      <p:bldP spid="89093" grpId="0"/>
      <p:bldP spid="89094" grpId="0" bldLvl="0" animBg="1"/>
      <p:bldP spid="89095" grpId="0"/>
      <p:bldP spid="3" grpId="0"/>
      <p:bldP spid="5"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B604B9-66F6-48AE-B767-E1D2370F12E6}"/>
              </a:ext>
            </a:extLst>
          </p:cNvPr>
          <p:cNvSpPr>
            <a:spLocks noGrp="1"/>
          </p:cNvSpPr>
          <p:nvPr>
            <p:ph/>
          </p:nvPr>
        </p:nvSpPr>
        <p:spPr/>
        <p:txBody>
          <a:bodyPr/>
          <a:lstStyle/>
          <a:p>
            <a:endParaRPr lang="en-US"/>
          </a:p>
        </p:txBody>
      </p:sp>
      <p:pic>
        <p:nvPicPr>
          <p:cNvPr id="3" name="Picture 2" descr="EJ023">
            <a:extLst>
              <a:ext uri="{FF2B5EF4-FFF2-40B4-BE49-F238E27FC236}">
                <a16:creationId xmlns:a16="http://schemas.microsoft.com/office/drawing/2014/main" id="{CB2B6293-2CC8-42A4-87B4-D8673290152B}"/>
              </a:ext>
            </a:extLst>
          </p:cNvPr>
          <p:cNvPicPr>
            <a:picLocks noChangeAspect="1"/>
          </p:cNvPicPr>
          <p:nvPr/>
        </p:nvPicPr>
        <p:blipFill>
          <a:blip r:embed="rId2"/>
          <a:srcRect l="10834" t="5556" r="5833" b="3333"/>
          <a:stretch>
            <a:fillRect/>
          </a:stretch>
        </p:blipFill>
        <p:spPr>
          <a:xfrm>
            <a:off x="-694460" y="-531440"/>
            <a:ext cx="10523044" cy="8183780"/>
          </a:xfrm>
          <a:prstGeom prst="rect">
            <a:avLst/>
          </a:prstGeom>
          <a:noFill/>
          <a:ln w="9525">
            <a:noFill/>
          </a:ln>
        </p:spPr>
      </p:pic>
      <p:sp>
        <p:nvSpPr>
          <p:cNvPr id="4" name="Content Placeholder 1">
            <a:extLst>
              <a:ext uri="{FF2B5EF4-FFF2-40B4-BE49-F238E27FC236}">
                <a16:creationId xmlns:a16="http://schemas.microsoft.com/office/drawing/2014/main" id="{DE83E321-BF2A-49D2-A649-06B547F6B559}"/>
              </a:ext>
            </a:extLst>
          </p:cNvPr>
          <p:cNvSpPr txBox="1">
            <a:spLocks/>
          </p:cNvSpPr>
          <p:nvPr/>
        </p:nvSpPr>
        <p:spPr>
          <a:xfrm>
            <a:off x="1399793" y="762000"/>
            <a:ext cx="6412567" cy="6064885"/>
          </a:xfrm>
          <a:prstGeom prst="rect">
            <a:avLst/>
          </a:prstGeom>
          <a:noFill/>
          <a:ln w="9525">
            <a:noFill/>
          </a:ln>
        </p:spPr>
        <p:txBody>
          <a:bodyPr vert="horz" wrap="square" lIns="91440" tIns="45720" rIns="91440" bIns="45720" anchor="t"/>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sz="2800"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endParaRPr lang="vi-VN" sz="3600" dirty="0">
              <a:solidFill>
                <a:srgbClr val="FF0000"/>
              </a:solidFill>
              <a:latin typeface="Times New Roman" panose="02020603050405020304" pitchFamily="18" charset="0"/>
              <a:cs typeface="Times New Roman" panose="02020603050405020304" pitchFamily="18" charset="0"/>
            </a:endParaRPr>
          </a:p>
          <a:p>
            <a:pPr marL="0" indent="0" algn="ctr">
              <a:lnSpc>
                <a:spcPct val="100000"/>
              </a:lnSpc>
              <a:spcBef>
                <a:spcPts val="600"/>
              </a:spcBef>
              <a:buFont typeface="Arial" panose="020B0604020202020204" pitchFamily="34" charset="0"/>
              <a:buNone/>
            </a:pPr>
            <a:r>
              <a:rPr lang="vi-VN" sz="2800" b="1" dirty="0">
                <a:solidFill>
                  <a:srgbClr val="FF0000"/>
                </a:solidFill>
                <a:latin typeface="Times New Roman" panose="02020603050405020304" pitchFamily="18" charset="0"/>
                <a:cs typeface="Times New Roman" panose="02020603050405020304" pitchFamily="18" charset="0"/>
              </a:rPr>
              <a:t>NỘI DUNG BÀI </a:t>
            </a:r>
            <a:r>
              <a:rPr lang="en-US" sz="2800" b="1" dirty="0">
                <a:solidFill>
                  <a:srgbClr val="FF0000"/>
                </a:solidFill>
                <a:latin typeface="Times New Roman" panose="02020603050405020304" pitchFamily="18" charset="0"/>
                <a:cs typeface="Times New Roman" panose="02020603050405020304" pitchFamily="18" charset="0"/>
              </a:rPr>
              <a:t>HỌC</a:t>
            </a:r>
            <a:r>
              <a:rPr lang="vi-VN" sz="2800" b="1" dirty="0">
                <a:solidFill>
                  <a:srgbClr val="FF0000"/>
                </a:solidFill>
                <a:latin typeface="Times New Roman" panose="02020603050405020304" pitchFamily="18" charset="0"/>
                <a:cs typeface="Times New Roman" panose="02020603050405020304" pitchFamily="18" charset="0"/>
              </a:rPr>
              <a:t> CỦA HỌC SINH</a:t>
            </a:r>
            <a:endParaRPr lang="vi-VN" sz="2800" dirty="0">
              <a:solidFill>
                <a:srgbClr val="FF0000"/>
              </a:solidFill>
              <a:latin typeface="Times New Roman" panose="02020603050405020304" pitchFamily="18" charset="0"/>
              <a:cs typeface="Times New Roman" panose="02020603050405020304" pitchFamily="18" charset="0"/>
            </a:endParaRPr>
          </a:p>
          <a:p>
            <a:pPr marL="0" indent="0" algn="just">
              <a:lnSpc>
                <a:spcPct val="100000"/>
              </a:lnSpc>
              <a:spcBef>
                <a:spcPts val="600"/>
              </a:spcBef>
              <a:buFont typeface="Arial" panose="020B0604020202020204" pitchFamily="34" charset="0"/>
              <a:buNone/>
            </a:pPr>
            <a:r>
              <a:rPr lang="vi-VN" sz="2800" dirty="0">
                <a:gradFill>
                  <a:gsLst>
                    <a:gs pos="0">
                      <a:srgbClr val="7B32B2"/>
                    </a:gs>
                    <a:gs pos="100000">
                      <a:srgbClr val="401A5D"/>
                    </a:gs>
                  </a:gsLst>
                  <a:lin scaled="0"/>
                </a:gradFill>
                <a:latin typeface="Times New Roman" panose="02020603050405020304" pitchFamily="18" charset="0"/>
                <a:cs typeface="Times New Roman" panose="02020603050405020304" pitchFamily="18" charset="0"/>
              </a:rPr>
              <a:t>1. Bảng hệ thống các truyện hiện đại đã học ở học kì I lớp 9</a:t>
            </a:r>
          </a:p>
          <a:p>
            <a:pPr marL="0" indent="0" algn="just">
              <a:lnSpc>
                <a:spcPct val="100000"/>
              </a:lnSpc>
              <a:spcBef>
                <a:spcPts val="600"/>
              </a:spcBef>
              <a:buFont typeface="Arial" panose="020B0604020202020204" pitchFamily="34" charset="0"/>
              <a:buNone/>
            </a:pPr>
            <a:r>
              <a:rPr lang="vi-VN" sz="2800" dirty="0">
                <a:gradFill>
                  <a:gsLst>
                    <a:gs pos="0">
                      <a:srgbClr val="7B32B2"/>
                    </a:gs>
                    <a:gs pos="100000">
                      <a:srgbClr val="401A5D"/>
                    </a:gs>
                  </a:gsLst>
                  <a:lin scaled="0"/>
                </a:gradFill>
                <a:latin typeface="Times New Roman" panose="02020603050405020304" pitchFamily="18" charset="0"/>
                <a:cs typeface="Times New Roman" panose="02020603050405020304" pitchFamily="18" charset="0"/>
              </a:rPr>
              <a:t> 2. Vẻ đẹp con người Việt Nam qua các truyện hiện đại.</a:t>
            </a:r>
          </a:p>
          <a:p>
            <a:pPr marL="0" indent="0" algn="just">
              <a:lnSpc>
                <a:spcPct val="100000"/>
              </a:lnSpc>
              <a:spcBef>
                <a:spcPts val="600"/>
              </a:spcBef>
              <a:buFont typeface="Arial" panose="020B0604020202020204" pitchFamily="34" charset="0"/>
              <a:buNone/>
            </a:pPr>
            <a:r>
              <a:rPr lang="vi-VN" sz="2800" dirty="0">
                <a:gradFill>
                  <a:gsLst>
                    <a:gs pos="0">
                      <a:srgbClr val="7B32B2"/>
                    </a:gs>
                    <a:gs pos="100000">
                      <a:srgbClr val="401A5D"/>
                    </a:gs>
                  </a:gsLst>
                  <a:lin scaled="0"/>
                </a:gradFill>
                <a:latin typeface="Times New Roman" panose="02020603050405020304" pitchFamily="18" charset="0"/>
                <a:cs typeface="Times New Roman" panose="02020603050405020304" pitchFamily="18" charset="0"/>
              </a:rPr>
              <a:t>  3. Những tính cách nổi bật của các nhân vật trong các truyện hiện đại đã học.</a:t>
            </a:r>
          </a:p>
          <a:p>
            <a:pPr marL="0" indent="0" algn="just">
              <a:lnSpc>
                <a:spcPct val="100000"/>
              </a:lnSpc>
              <a:spcBef>
                <a:spcPts val="600"/>
              </a:spcBef>
              <a:buFont typeface="Arial" panose="020B0604020202020204" pitchFamily="34" charset="0"/>
              <a:buNone/>
            </a:pPr>
            <a:r>
              <a:rPr lang="vi-VN" sz="2800" dirty="0">
                <a:gradFill>
                  <a:gsLst>
                    <a:gs pos="0">
                      <a:srgbClr val="7B32B2"/>
                    </a:gs>
                    <a:gs pos="100000">
                      <a:srgbClr val="401A5D"/>
                    </a:gs>
                  </a:gsLst>
                  <a:lin scaled="0"/>
                </a:gradFill>
                <a:latin typeface="Times New Roman" panose="02020603050405020304" pitchFamily="18" charset="0"/>
                <a:cs typeface="Times New Roman" panose="02020603050405020304" pitchFamily="18" charset="0"/>
              </a:rPr>
              <a:t>  4. Một vài đặc sắc nghệ thuật của các truyện hiện đại (ngôi kể, tình huống...)</a:t>
            </a:r>
          </a:p>
        </p:txBody>
      </p:sp>
    </p:spTree>
    <p:extLst>
      <p:ext uri="{BB962C8B-B14F-4D97-AF65-F5344CB8AC3E}">
        <p14:creationId xmlns:p14="http://schemas.microsoft.com/office/powerpoint/2010/main" val="3686416171"/>
      </p:ext>
    </p:extLst>
  </p:cSld>
  <p:clrMapOvr>
    <a:masterClrMapping/>
  </p:clrMapOvr>
  <p:transition>
    <p:whee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4">
                                            <p:txEl>
                                              <p:pRg st="1" end="1"/>
                                            </p:txEl>
                                          </p:spTgt>
                                        </p:tgtEl>
                                        <p:attrNameLst>
                                          <p:attrName>style.visibility</p:attrName>
                                        </p:attrNameLst>
                                      </p:cBhvr>
                                      <p:to>
                                        <p:strVal val="visible"/>
                                      </p:to>
                                    </p:set>
                                    <p:anim by="(-#ppt_w*2)" calcmode="lin" valueType="num">
                                      <p:cBhvr rctx="PPT">
                                        <p:cTn id="7" dur="500" autoRev="1" fill="hold">
                                          <p:stCondLst>
                                            <p:cond delay="0"/>
                                          </p:stCondLst>
                                        </p:cTn>
                                        <p:tgtEl>
                                          <p:spTgt spid="4">
                                            <p:txEl>
                                              <p:pRg st="1" end="1"/>
                                            </p:txEl>
                                          </p:spTgt>
                                        </p:tgtEl>
                                        <p:attrNameLst>
                                          <p:attrName>ppt_w</p:attrName>
                                        </p:attrNameLst>
                                      </p:cBhvr>
                                    </p:anim>
                                    <p:anim by="(#ppt_w*0.50)" calcmode="lin" valueType="num">
                                      <p:cBhvr>
                                        <p:cTn id="8" dur="500" decel="50000" autoRev="1" fill="hold">
                                          <p:stCondLst>
                                            <p:cond delay="0"/>
                                          </p:stCondLst>
                                        </p:cTn>
                                        <p:tgtEl>
                                          <p:spTgt spid="4">
                                            <p:txEl>
                                              <p:pRg st="1" end="1"/>
                                            </p:txEl>
                                          </p:spTgt>
                                        </p:tgtEl>
                                        <p:attrNameLst>
                                          <p:attrName>ppt_x</p:attrName>
                                        </p:attrNameLst>
                                      </p:cBhvr>
                                    </p:anim>
                                    <p:anim from="(-#ppt_h/2)" to="(#ppt_y)" calcmode="lin" valueType="num">
                                      <p:cBhvr>
                                        <p:cTn id="9" dur="1000" fill="hold">
                                          <p:stCondLst>
                                            <p:cond delay="0"/>
                                          </p:stCondLst>
                                        </p:cTn>
                                        <p:tgtEl>
                                          <p:spTgt spid="4">
                                            <p:txEl>
                                              <p:pRg st="1" end="1"/>
                                            </p:txEl>
                                          </p:spTgt>
                                        </p:tgtEl>
                                        <p:attrNameLst>
                                          <p:attrName>ppt_y</p:attrName>
                                        </p:attrNameLst>
                                      </p:cBhvr>
                                    </p:anim>
                                    <p:animRot by="21600000">
                                      <p:cBhvr>
                                        <p:cTn id="10" dur="1000" fill="hold">
                                          <p:stCondLst>
                                            <p:cond delay="0"/>
                                          </p:stCondLst>
                                        </p:cTn>
                                        <p:tgtEl>
                                          <p:spTgt spid="4">
                                            <p:txEl>
                                              <p:pRg st="1" end="1"/>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nodeType="clickEffect">
                                  <p:stCondLst>
                                    <p:cond delay="0"/>
                                  </p:stCondLst>
                                  <p:iterate type="lt">
                                    <p:tmPct val="10000"/>
                                  </p:iterate>
                                  <p:childTnLst>
                                    <p:set>
                                      <p:cBhvr>
                                        <p:cTn id="14" dur="1" fill="hold">
                                          <p:stCondLst>
                                            <p:cond delay="0"/>
                                          </p:stCondLst>
                                        </p:cTn>
                                        <p:tgtEl>
                                          <p:spTgt spid="4">
                                            <p:txEl>
                                              <p:pRg st="2" end="2"/>
                                            </p:txEl>
                                          </p:spTgt>
                                        </p:tgtEl>
                                        <p:attrNameLst>
                                          <p:attrName>style.visibility</p:attrName>
                                        </p:attrNameLst>
                                      </p:cBhvr>
                                      <p:to>
                                        <p:strVal val="visible"/>
                                      </p:to>
                                    </p:set>
                                    <p:anim by="(-#ppt_w*2)" calcmode="lin" valueType="num">
                                      <p:cBhvr rctx="PPT">
                                        <p:cTn id="15" dur="500" autoRev="1" fill="hold">
                                          <p:stCondLst>
                                            <p:cond delay="0"/>
                                          </p:stCondLst>
                                        </p:cTn>
                                        <p:tgtEl>
                                          <p:spTgt spid="4">
                                            <p:txEl>
                                              <p:pRg st="2" end="2"/>
                                            </p:txEl>
                                          </p:spTgt>
                                        </p:tgtEl>
                                        <p:attrNameLst>
                                          <p:attrName>ppt_w</p:attrName>
                                        </p:attrNameLst>
                                      </p:cBhvr>
                                    </p:anim>
                                    <p:anim by="(#ppt_w*0.50)" calcmode="lin" valueType="num">
                                      <p:cBhvr>
                                        <p:cTn id="16" dur="500" decel="50000" autoRev="1" fill="hold">
                                          <p:stCondLst>
                                            <p:cond delay="0"/>
                                          </p:stCondLst>
                                        </p:cTn>
                                        <p:tgtEl>
                                          <p:spTgt spid="4">
                                            <p:txEl>
                                              <p:pRg st="2" end="2"/>
                                            </p:txEl>
                                          </p:spTgt>
                                        </p:tgtEl>
                                        <p:attrNameLst>
                                          <p:attrName>ppt_x</p:attrName>
                                        </p:attrNameLst>
                                      </p:cBhvr>
                                    </p:anim>
                                    <p:anim from="(-#ppt_h/2)" to="(#ppt_y)" calcmode="lin" valueType="num">
                                      <p:cBhvr>
                                        <p:cTn id="17" dur="1000" fill="hold">
                                          <p:stCondLst>
                                            <p:cond delay="0"/>
                                          </p:stCondLst>
                                        </p:cTn>
                                        <p:tgtEl>
                                          <p:spTgt spid="4">
                                            <p:txEl>
                                              <p:pRg st="2" end="2"/>
                                            </p:txEl>
                                          </p:spTgt>
                                        </p:tgtEl>
                                        <p:attrNameLst>
                                          <p:attrName>ppt_y</p:attrName>
                                        </p:attrNameLst>
                                      </p:cBhvr>
                                    </p:anim>
                                    <p:animRot by="21600000">
                                      <p:cBhvr>
                                        <p:cTn id="18" dur="1000" fill="hold">
                                          <p:stCondLst>
                                            <p:cond delay="0"/>
                                          </p:stCondLst>
                                        </p:cTn>
                                        <p:tgtEl>
                                          <p:spTgt spid="4">
                                            <p:txEl>
                                              <p:pRg st="2" end="2"/>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nodeType="clickEffect">
                                  <p:stCondLst>
                                    <p:cond delay="0"/>
                                  </p:stCondLst>
                                  <p:iterate type="lt">
                                    <p:tmPct val="10000"/>
                                  </p:iterate>
                                  <p:childTnLst>
                                    <p:set>
                                      <p:cBhvr>
                                        <p:cTn id="22" dur="1" fill="hold">
                                          <p:stCondLst>
                                            <p:cond delay="0"/>
                                          </p:stCondLst>
                                        </p:cTn>
                                        <p:tgtEl>
                                          <p:spTgt spid="4">
                                            <p:txEl>
                                              <p:pRg st="3" end="3"/>
                                            </p:txEl>
                                          </p:spTgt>
                                        </p:tgtEl>
                                        <p:attrNameLst>
                                          <p:attrName>style.visibility</p:attrName>
                                        </p:attrNameLst>
                                      </p:cBhvr>
                                      <p:to>
                                        <p:strVal val="visible"/>
                                      </p:to>
                                    </p:set>
                                    <p:anim by="(-#ppt_w*2)" calcmode="lin" valueType="num">
                                      <p:cBhvr rctx="PPT">
                                        <p:cTn id="23" dur="500" autoRev="1" fill="hold">
                                          <p:stCondLst>
                                            <p:cond delay="0"/>
                                          </p:stCondLst>
                                        </p:cTn>
                                        <p:tgtEl>
                                          <p:spTgt spid="4">
                                            <p:txEl>
                                              <p:pRg st="3" end="3"/>
                                            </p:txEl>
                                          </p:spTgt>
                                        </p:tgtEl>
                                        <p:attrNameLst>
                                          <p:attrName>ppt_w</p:attrName>
                                        </p:attrNameLst>
                                      </p:cBhvr>
                                    </p:anim>
                                    <p:anim by="(#ppt_w*0.50)" calcmode="lin" valueType="num">
                                      <p:cBhvr>
                                        <p:cTn id="24" dur="500" decel="50000" autoRev="1" fill="hold">
                                          <p:stCondLst>
                                            <p:cond delay="0"/>
                                          </p:stCondLst>
                                        </p:cTn>
                                        <p:tgtEl>
                                          <p:spTgt spid="4">
                                            <p:txEl>
                                              <p:pRg st="3" end="3"/>
                                            </p:txEl>
                                          </p:spTgt>
                                        </p:tgtEl>
                                        <p:attrNameLst>
                                          <p:attrName>ppt_x</p:attrName>
                                        </p:attrNameLst>
                                      </p:cBhvr>
                                    </p:anim>
                                    <p:anim from="(-#ppt_h/2)" to="(#ppt_y)" calcmode="lin" valueType="num">
                                      <p:cBhvr>
                                        <p:cTn id="25" dur="1000" fill="hold">
                                          <p:stCondLst>
                                            <p:cond delay="0"/>
                                          </p:stCondLst>
                                        </p:cTn>
                                        <p:tgtEl>
                                          <p:spTgt spid="4">
                                            <p:txEl>
                                              <p:pRg st="3" end="3"/>
                                            </p:txEl>
                                          </p:spTgt>
                                        </p:tgtEl>
                                        <p:attrNameLst>
                                          <p:attrName>ppt_y</p:attrName>
                                        </p:attrNameLst>
                                      </p:cBhvr>
                                    </p:anim>
                                    <p:animRot by="21600000">
                                      <p:cBhvr>
                                        <p:cTn id="26" dur="1000" fill="hold">
                                          <p:stCondLst>
                                            <p:cond delay="0"/>
                                          </p:stCondLst>
                                        </p:cTn>
                                        <p:tgtEl>
                                          <p:spTgt spid="4">
                                            <p:txEl>
                                              <p:pRg st="3" end="3"/>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56" presetClass="entr" presetSubtype="0" fill="hold" nodeType="clickEffect">
                                  <p:stCondLst>
                                    <p:cond delay="0"/>
                                  </p:stCondLst>
                                  <p:iterate type="lt">
                                    <p:tmPct val="10000"/>
                                  </p:iterate>
                                  <p:childTnLst>
                                    <p:set>
                                      <p:cBhvr>
                                        <p:cTn id="30" dur="1" fill="hold">
                                          <p:stCondLst>
                                            <p:cond delay="0"/>
                                          </p:stCondLst>
                                        </p:cTn>
                                        <p:tgtEl>
                                          <p:spTgt spid="4">
                                            <p:txEl>
                                              <p:pRg st="4" end="4"/>
                                            </p:txEl>
                                          </p:spTgt>
                                        </p:tgtEl>
                                        <p:attrNameLst>
                                          <p:attrName>style.visibility</p:attrName>
                                        </p:attrNameLst>
                                      </p:cBhvr>
                                      <p:to>
                                        <p:strVal val="visible"/>
                                      </p:to>
                                    </p:set>
                                    <p:anim by="(-#ppt_w*2)" calcmode="lin" valueType="num">
                                      <p:cBhvr rctx="PPT">
                                        <p:cTn id="31" dur="500" autoRev="1" fill="hold">
                                          <p:stCondLst>
                                            <p:cond delay="0"/>
                                          </p:stCondLst>
                                        </p:cTn>
                                        <p:tgtEl>
                                          <p:spTgt spid="4">
                                            <p:txEl>
                                              <p:pRg st="4" end="4"/>
                                            </p:txEl>
                                          </p:spTgt>
                                        </p:tgtEl>
                                        <p:attrNameLst>
                                          <p:attrName>ppt_w</p:attrName>
                                        </p:attrNameLst>
                                      </p:cBhvr>
                                    </p:anim>
                                    <p:anim by="(#ppt_w*0.50)" calcmode="lin" valueType="num">
                                      <p:cBhvr>
                                        <p:cTn id="32" dur="500" decel="50000" autoRev="1" fill="hold">
                                          <p:stCondLst>
                                            <p:cond delay="0"/>
                                          </p:stCondLst>
                                        </p:cTn>
                                        <p:tgtEl>
                                          <p:spTgt spid="4">
                                            <p:txEl>
                                              <p:pRg st="4" end="4"/>
                                            </p:txEl>
                                          </p:spTgt>
                                        </p:tgtEl>
                                        <p:attrNameLst>
                                          <p:attrName>ppt_x</p:attrName>
                                        </p:attrNameLst>
                                      </p:cBhvr>
                                    </p:anim>
                                    <p:anim from="(-#ppt_h/2)" to="(#ppt_y)" calcmode="lin" valueType="num">
                                      <p:cBhvr>
                                        <p:cTn id="33" dur="1000" fill="hold">
                                          <p:stCondLst>
                                            <p:cond delay="0"/>
                                          </p:stCondLst>
                                        </p:cTn>
                                        <p:tgtEl>
                                          <p:spTgt spid="4">
                                            <p:txEl>
                                              <p:pRg st="4" end="4"/>
                                            </p:txEl>
                                          </p:spTgt>
                                        </p:tgtEl>
                                        <p:attrNameLst>
                                          <p:attrName>ppt_y</p:attrName>
                                        </p:attrNameLst>
                                      </p:cBhvr>
                                    </p:anim>
                                    <p:animRot by="21600000">
                                      <p:cBhvr>
                                        <p:cTn id="34" dur="1000" fill="hold">
                                          <p:stCondLst>
                                            <p:cond delay="0"/>
                                          </p:stCondLst>
                                        </p:cTn>
                                        <p:tgtEl>
                                          <p:spTgt spid="4">
                                            <p:txEl>
                                              <p:pRg st="4" end="4"/>
                                            </p:txEl>
                                          </p:spTgt>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56" presetClass="entr" presetSubtype="0" fill="hold" nodeType="clickEffect">
                                  <p:stCondLst>
                                    <p:cond delay="0"/>
                                  </p:stCondLst>
                                  <p:iterate type="lt">
                                    <p:tmPct val="10000"/>
                                  </p:iterate>
                                  <p:childTnLst>
                                    <p:set>
                                      <p:cBhvr>
                                        <p:cTn id="38" dur="1" fill="hold">
                                          <p:stCondLst>
                                            <p:cond delay="0"/>
                                          </p:stCondLst>
                                        </p:cTn>
                                        <p:tgtEl>
                                          <p:spTgt spid="4">
                                            <p:txEl>
                                              <p:pRg st="5" end="5"/>
                                            </p:txEl>
                                          </p:spTgt>
                                        </p:tgtEl>
                                        <p:attrNameLst>
                                          <p:attrName>style.visibility</p:attrName>
                                        </p:attrNameLst>
                                      </p:cBhvr>
                                      <p:to>
                                        <p:strVal val="visible"/>
                                      </p:to>
                                    </p:set>
                                    <p:anim by="(-#ppt_w*2)" calcmode="lin" valueType="num">
                                      <p:cBhvr rctx="PPT">
                                        <p:cTn id="39" dur="500" autoRev="1" fill="hold">
                                          <p:stCondLst>
                                            <p:cond delay="0"/>
                                          </p:stCondLst>
                                        </p:cTn>
                                        <p:tgtEl>
                                          <p:spTgt spid="4">
                                            <p:txEl>
                                              <p:pRg st="5" end="5"/>
                                            </p:txEl>
                                          </p:spTgt>
                                        </p:tgtEl>
                                        <p:attrNameLst>
                                          <p:attrName>ppt_w</p:attrName>
                                        </p:attrNameLst>
                                      </p:cBhvr>
                                    </p:anim>
                                    <p:anim by="(#ppt_w*0.50)" calcmode="lin" valueType="num">
                                      <p:cBhvr>
                                        <p:cTn id="40" dur="500" decel="50000" autoRev="1" fill="hold">
                                          <p:stCondLst>
                                            <p:cond delay="0"/>
                                          </p:stCondLst>
                                        </p:cTn>
                                        <p:tgtEl>
                                          <p:spTgt spid="4">
                                            <p:txEl>
                                              <p:pRg st="5" end="5"/>
                                            </p:txEl>
                                          </p:spTgt>
                                        </p:tgtEl>
                                        <p:attrNameLst>
                                          <p:attrName>ppt_x</p:attrName>
                                        </p:attrNameLst>
                                      </p:cBhvr>
                                    </p:anim>
                                    <p:anim from="(-#ppt_h/2)" to="(#ppt_y)" calcmode="lin" valueType="num">
                                      <p:cBhvr>
                                        <p:cTn id="41" dur="1000" fill="hold">
                                          <p:stCondLst>
                                            <p:cond delay="0"/>
                                          </p:stCondLst>
                                        </p:cTn>
                                        <p:tgtEl>
                                          <p:spTgt spid="4">
                                            <p:txEl>
                                              <p:pRg st="5" end="5"/>
                                            </p:txEl>
                                          </p:spTgt>
                                        </p:tgtEl>
                                        <p:attrNameLst>
                                          <p:attrName>ppt_y</p:attrName>
                                        </p:attrNameLst>
                                      </p:cBhvr>
                                    </p:anim>
                                    <p:animRot by="21600000">
                                      <p:cBhvr>
                                        <p:cTn id="42" dur="1000" fill="hold">
                                          <p:stCondLst>
                                            <p:cond delay="0"/>
                                          </p:stCondLst>
                                        </p:cTn>
                                        <p:tgtEl>
                                          <p:spTgt spid="4">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vert="horz" wrap="square" lIns="91440" tIns="45720" rIns="91440" bIns="45720" anchor="ctr"/>
          <a:lstStyle/>
          <a:p>
            <a:endParaRPr dirty="0"/>
          </a:p>
        </p:txBody>
      </p:sp>
      <p:pic>
        <p:nvPicPr>
          <p:cNvPr id="3076" name="Picture 2" descr="EJ023"/>
          <p:cNvPicPr>
            <a:picLocks noChangeAspect="1"/>
          </p:cNvPicPr>
          <p:nvPr/>
        </p:nvPicPr>
        <p:blipFill>
          <a:blip r:embed="rId2"/>
          <a:srcRect l="10834" t="5556" r="5833" b="3333"/>
          <a:stretch>
            <a:fillRect/>
          </a:stretch>
        </p:blipFill>
        <p:spPr>
          <a:xfrm>
            <a:off x="-11112" y="0"/>
            <a:ext cx="9155112" cy="7119938"/>
          </a:xfrm>
          <a:prstGeom prst="rect">
            <a:avLst/>
          </a:prstGeom>
          <a:noFill/>
          <a:ln w="9525">
            <a:noFill/>
          </a:ln>
        </p:spPr>
      </p:pic>
      <p:sp>
        <p:nvSpPr>
          <p:cNvPr id="6" name="Rectangle 5"/>
          <p:cNvSpPr/>
          <p:nvPr/>
        </p:nvSpPr>
        <p:spPr>
          <a:xfrm>
            <a:off x="901700" y="1933575"/>
            <a:ext cx="7340600" cy="1753235"/>
          </a:xfrm>
          <a:prstGeom prst="rect">
            <a:avLst/>
          </a:prstGeom>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defRPr/>
            </a:pPr>
            <a:r>
              <a:rPr kumimoji="0" lang="vi-VN" altLang="en-US" sz="5400" b="1" i="1" u="none" strike="noStrike" kern="1200" cap="none" spc="0" normalizeH="0" baseline="0" noProof="0" dirty="0">
                <a:ln>
                  <a:noFill/>
                </a:ln>
                <a:gradFill>
                  <a:gsLst>
                    <a:gs pos="0">
                      <a:srgbClr val="7B32B2"/>
                    </a:gs>
                    <a:gs pos="100000">
                      <a:srgbClr val="401A5D"/>
                    </a:gs>
                  </a:gsLst>
                  <a:lin scaled="0"/>
                </a:gra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Chúc các em luôn mạnh khỏe và học tốt!</a:t>
            </a:r>
          </a:p>
        </p:txBody>
      </p:sp>
      <p:pic>
        <p:nvPicPr>
          <p:cNvPr id="16400" name="Picture 16" descr="BOOKANI2.GIF">
            <a:hlinkClick r:id="rId3" action="ppaction://hlinkfile"/>
          </p:cNvPr>
          <p:cNvPicPr>
            <a:picLocks noGrp="1" noChangeAspect="1"/>
          </p:cNvPicPr>
          <p:nvPr>
            <p:ph idx="1"/>
          </p:nvPr>
        </p:nvPicPr>
        <p:blipFill>
          <a:blip r:embed="rId4"/>
          <a:stretch>
            <a:fillRect/>
          </a:stretch>
        </p:blipFill>
        <p:spPr>
          <a:xfrm>
            <a:off x="2991009" y="3917594"/>
            <a:ext cx="3150870" cy="173101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2000" advTm="19623"/>
    </mc:Choice>
    <mc:Fallback xmlns="">
      <p:transition spd="slow" advTm="1962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vert="horz" wrap="square" lIns="91440" tIns="45720" rIns="91440" bIns="45720" anchor="ctr"/>
          <a:lstStyle/>
          <a:p>
            <a:endParaRPr dirty="0"/>
          </a:p>
        </p:txBody>
      </p:sp>
      <p:pic>
        <p:nvPicPr>
          <p:cNvPr id="3076" name="Picture 2" descr="EJ023"/>
          <p:cNvPicPr>
            <a:picLocks noChangeAspect="1"/>
          </p:cNvPicPr>
          <p:nvPr/>
        </p:nvPicPr>
        <p:blipFill>
          <a:blip r:embed="rId3"/>
          <a:srcRect l="10834" t="5556" r="5833" b="3333"/>
          <a:stretch>
            <a:fillRect/>
          </a:stretch>
        </p:blipFill>
        <p:spPr>
          <a:xfrm>
            <a:off x="0" y="0"/>
            <a:ext cx="9155112" cy="7119938"/>
          </a:xfrm>
          <a:prstGeom prst="rect">
            <a:avLst/>
          </a:prstGeom>
          <a:noFill/>
          <a:ln w="9525">
            <a:noFill/>
          </a:ln>
        </p:spPr>
      </p:pic>
      <p:sp>
        <p:nvSpPr>
          <p:cNvPr id="6" name="Rectangle 5"/>
          <p:cNvSpPr/>
          <p:nvPr/>
        </p:nvSpPr>
        <p:spPr>
          <a:xfrm>
            <a:off x="895985" y="949325"/>
            <a:ext cx="7340600" cy="646331"/>
          </a:xfrm>
          <a:prstGeom prst="rect">
            <a:avLst/>
          </a:prstGeom>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defRPr/>
            </a:pPr>
            <a:r>
              <a:rPr kumimoji="0" lang="vi-VN" altLang="en-US" sz="3600" b="1" i="0" u="none" strike="noStrike" kern="1200" cap="none" spc="0" normalizeH="0" baseline="0" noProof="0" dirty="0">
                <a:ln>
                  <a:noFill/>
                </a:ln>
                <a:solidFill>
                  <a:srgbClr val="0000FF"/>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rPr>
              <a:t>NGỮ VĂN 9</a:t>
            </a:r>
          </a:p>
        </p:txBody>
      </p:sp>
      <p:sp>
        <p:nvSpPr>
          <p:cNvPr id="4108" name="WordArt 15"/>
          <p:cNvSpPr>
            <a:spLocks noTextEdit="1"/>
          </p:cNvSpPr>
          <p:nvPr/>
        </p:nvSpPr>
        <p:spPr>
          <a:xfrm>
            <a:off x="647700" y="1996362"/>
            <a:ext cx="8137525" cy="1466850"/>
          </a:xfrm>
          <a:prstGeom prst="rect">
            <a:avLst/>
          </a:prstGeom>
        </p:spPr>
        <p:txBody>
          <a:bodyPr wrap="none" fromWordArt="1">
            <a:prstTxWarp prst="textPlain">
              <a:avLst>
                <a:gd name="adj" fmla="val 49838"/>
              </a:avLst>
            </a:prstTxWarp>
            <a:normAutofit/>
          </a:bodyPr>
          <a:lstStyle/>
          <a:p>
            <a:pPr algn="ctr"/>
            <a:r>
              <a:rPr lang="en-US" sz="2000" b="1" dirty="0">
                <a:solidFill>
                  <a:srgbClr val="FF0000"/>
                </a:solidFill>
                <a:effectLst>
                  <a:outerShdw dist="35921" dir="2699999" algn="ctr" rotWithShape="0">
                    <a:srgbClr val="808080"/>
                  </a:outerShdw>
                </a:effectLst>
                <a:latin typeface="Times New Roman" panose="02020603050405020304" pitchFamily="18" charset="0"/>
                <a:ea typeface="Times New Roman" panose="02020603050405020304" pitchFamily="18" charset="0"/>
              </a:rPr>
              <a:t>ÔN </a:t>
            </a:r>
            <a:r>
              <a:rPr lang="en-US" sz="2000" b="1">
                <a:solidFill>
                  <a:srgbClr val="FF0000"/>
                </a:solidFill>
                <a:effectLst>
                  <a:outerShdw dist="35921" dir="2699999" algn="ctr" rotWithShape="0">
                    <a:srgbClr val="808080"/>
                  </a:outerShdw>
                </a:effectLst>
                <a:latin typeface="Times New Roman" panose="02020603050405020304" pitchFamily="18" charset="0"/>
                <a:ea typeface="Times New Roman" panose="02020603050405020304" pitchFamily="18" charset="0"/>
              </a:rPr>
              <a:t>TẬP TRUYỆN </a:t>
            </a:r>
            <a:r>
              <a:rPr lang="vi-VN" altLang="en-US" sz="2000" b="1" dirty="0">
                <a:solidFill>
                  <a:srgbClr val="FF0000"/>
                </a:solidFill>
                <a:effectLst>
                  <a:outerShdw dist="35921" dir="2699999" algn="ctr" rotWithShape="0">
                    <a:srgbClr val="808080"/>
                  </a:outerShdw>
                </a:effectLst>
                <a:latin typeface="Times New Roman" panose="02020603050405020304" pitchFamily="18" charset="0"/>
                <a:ea typeface="Times New Roman" panose="02020603050405020304" pitchFamily="18" charset="0"/>
              </a:rPr>
              <a:t>HIỆN ĐẠI VIỆT NAM</a:t>
            </a:r>
          </a:p>
        </p:txBody>
      </p:sp>
      <p:pic>
        <p:nvPicPr>
          <p:cNvPr id="16400" name="Picture 16" descr="BOOKANI2.GIF">
            <a:hlinkClick r:id="rId4" action="ppaction://hlinkfile"/>
          </p:cNvPr>
          <p:cNvPicPr>
            <a:picLocks noGrp="1" noChangeAspect="1"/>
          </p:cNvPicPr>
          <p:nvPr>
            <p:ph idx="1"/>
          </p:nvPr>
        </p:nvPicPr>
        <p:blipFill>
          <a:blip r:embed="rId5"/>
          <a:stretch>
            <a:fillRect/>
          </a:stretch>
        </p:blipFill>
        <p:spPr>
          <a:xfrm>
            <a:off x="3080702" y="4333434"/>
            <a:ext cx="3150870" cy="1399555"/>
          </a:xfrm>
          <a:prstGeom prst="rect">
            <a:avLst/>
          </a:prstGeom>
          <a:noFill/>
          <a:ln w="9525">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6753"/>
    </mc:Choice>
    <mc:Fallback xmlns="">
      <p:transition spd="slow" advTm="267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108"/>
                                        </p:tgtEl>
                                        <p:attrNameLst>
                                          <p:attrName>style.visibility</p:attrName>
                                        </p:attrNameLst>
                                      </p:cBhvr>
                                      <p:to>
                                        <p:strVal val="visible"/>
                                      </p:to>
                                    </p:set>
                                    <p:anim calcmode="lin" valueType="num">
                                      <p:cBhvr>
                                        <p:cTn id="7" dur="500" fill="hold"/>
                                        <p:tgtEl>
                                          <p:spTgt spid="4108"/>
                                        </p:tgtEl>
                                        <p:attrNameLst>
                                          <p:attrName>ppt_w</p:attrName>
                                        </p:attrNameLst>
                                      </p:cBhvr>
                                      <p:tavLst>
                                        <p:tav tm="0">
                                          <p:val>
                                            <p:fltVal val="0"/>
                                          </p:val>
                                        </p:tav>
                                        <p:tav tm="100000">
                                          <p:val>
                                            <p:strVal val="#ppt_w"/>
                                          </p:val>
                                        </p:tav>
                                      </p:tavLst>
                                    </p:anim>
                                    <p:anim calcmode="lin" valueType="num">
                                      <p:cBhvr>
                                        <p:cTn id="8" dur="500" fill="hold"/>
                                        <p:tgtEl>
                                          <p:spTgt spid="4108"/>
                                        </p:tgtEl>
                                        <p:attrNameLst>
                                          <p:attrName>ppt_h</p:attrName>
                                        </p:attrNameLst>
                                      </p:cBhvr>
                                      <p:tavLst>
                                        <p:tav tm="0">
                                          <p:val>
                                            <p:fltVal val="0"/>
                                          </p:val>
                                        </p:tav>
                                        <p:tav tm="100000">
                                          <p:val>
                                            <p:strVal val="#ppt_h"/>
                                          </p:val>
                                        </p:tav>
                                      </p:tavLst>
                                    </p:anim>
                                    <p:animEffect transition="in" filter="fade">
                                      <p:cBhvr>
                                        <p:cTn id="9" dur="500"/>
                                        <p:tgtEl>
                                          <p:spTgt spid="4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8" grpId="0"/>
      <p:bldP spid="410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107315"/>
            <a:ext cx="9143999" cy="769441"/>
          </a:xfrm>
          <a:prstGeom prst="rect">
            <a:avLst/>
          </a:prstGeom>
          <a:noFill/>
          <a:ln w="9525">
            <a:noFill/>
            <a:miter lim="800000"/>
          </a:ln>
          <a:effectLst/>
        </p:spPr>
        <p:txBody>
          <a:bodyPr>
            <a:spAutoFit/>
          </a:bodyPr>
          <a:lstStyle/>
          <a:p>
            <a:pPr marR="0" defTabSz="914400">
              <a:spcBef>
                <a:spcPct val="50000"/>
              </a:spcBef>
              <a:buClrTx/>
              <a:buSzTx/>
              <a:buFontTx/>
              <a:defRPr/>
            </a:pPr>
            <a:endParaRPr kumimoji="0" lang="en-US" sz="4400" kern="1200" cap="none" spc="0" normalizeH="0" baseline="0" noProof="0" dirty="0">
              <a:ln>
                <a:solidFill>
                  <a:schemeClr val="tx1"/>
                </a:solidFill>
              </a:ln>
              <a:solidFill>
                <a:srgbClr val="C00000"/>
              </a:solidFill>
              <a:latin typeface="Times New Roman" panose="02020603050405020304" pitchFamily="18" charset="0"/>
              <a:ea typeface="+mn-ea"/>
              <a:cs typeface="Times New Roman" panose="02020603050405020304" pitchFamily="18" charset="0"/>
            </a:endParaRPr>
          </a:p>
        </p:txBody>
      </p:sp>
      <p:sp>
        <p:nvSpPr>
          <p:cNvPr id="5129" name="Line 31"/>
          <p:cNvSpPr/>
          <p:nvPr/>
        </p:nvSpPr>
        <p:spPr>
          <a:xfrm>
            <a:off x="2225675" y="-625475"/>
            <a:ext cx="762000" cy="0"/>
          </a:xfrm>
          <a:prstGeom prst="line">
            <a:avLst/>
          </a:prstGeom>
          <a:ln w="76200" cap="flat" cmpd="tri">
            <a:solidFill>
              <a:srgbClr val="FF0000"/>
            </a:solidFill>
            <a:prstDash val="solid"/>
            <a:headEnd type="none" w="med" len="med"/>
            <a:tailEnd type="triangle" w="med" len="med"/>
          </a:ln>
        </p:spPr>
      </p:sp>
      <p:sp>
        <p:nvSpPr>
          <p:cNvPr id="16389" name="Text Box 5"/>
          <p:cNvSpPr txBox="1"/>
          <p:nvPr/>
        </p:nvSpPr>
        <p:spPr>
          <a:xfrm>
            <a:off x="0" y="0"/>
            <a:ext cx="9144000" cy="1077218"/>
          </a:xfrm>
          <a:prstGeom prst="rect">
            <a:avLst/>
          </a:prstGeom>
          <a:noFill/>
          <a:ln w="9525">
            <a:noFill/>
          </a:ln>
        </p:spPr>
        <p:txBody>
          <a:bodyPr>
            <a:spAutoFit/>
          </a:bodyPr>
          <a:lstStyle/>
          <a:p>
            <a:pPr algn="ctr">
              <a:spcBef>
                <a:spcPct val="50000"/>
              </a:spcBef>
            </a:pPr>
            <a:r>
              <a:rPr lang="vi-VN" sz="3200" b="1" dirty="0">
                <a:solidFill>
                  <a:srgbClr val="FF0000"/>
                </a:solidFill>
                <a:latin typeface="Times New Roman" panose="02020603050405020304" pitchFamily="18" charset="0"/>
                <a:cs typeface="Times New Roman" panose="02020603050405020304" pitchFamily="18" charset="0"/>
              </a:rPr>
              <a:t>Kể tên những tác giả, tác phẩm truyện hiện đại đã học ở học kì I lớp 9</a:t>
            </a:r>
          </a:p>
        </p:txBody>
      </p:sp>
      <p:pic>
        <p:nvPicPr>
          <p:cNvPr id="16564" name="Picture 180"/>
          <p:cNvPicPr>
            <a:picLocks noChangeAspect="1"/>
          </p:cNvPicPr>
          <p:nvPr/>
        </p:nvPicPr>
        <p:blipFill>
          <a:blip r:embed="rId4"/>
          <a:stretch>
            <a:fillRect/>
          </a:stretch>
        </p:blipFill>
        <p:spPr>
          <a:xfrm>
            <a:off x="448402" y="937785"/>
            <a:ext cx="3536950" cy="2600960"/>
          </a:xfrm>
          <a:prstGeom prst="rect">
            <a:avLst/>
          </a:prstGeom>
          <a:noFill/>
          <a:ln w="9525">
            <a:noFill/>
          </a:ln>
        </p:spPr>
      </p:pic>
      <p:sp>
        <p:nvSpPr>
          <p:cNvPr id="19" name="Text Box 5"/>
          <p:cNvSpPr txBox="1"/>
          <p:nvPr/>
        </p:nvSpPr>
        <p:spPr>
          <a:xfrm>
            <a:off x="412115" y="3674479"/>
            <a:ext cx="3582035" cy="521970"/>
          </a:xfrm>
          <a:prstGeom prst="rect">
            <a:avLst/>
          </a:prstGeom>
          <a:noFill/>
          <a:ln w="9525">
            <a:noFill/>
          </a:ln>
        </p:spPr>
        <p:txBody>
          <a:bodyPr wrap="square">
            <a:spAutoFit/>
            <a:scene3d>
              <a:camera prst="orthographicFront"/>
              <a:lightRig rig="soft" dir="t">
                <a:rot lat="0" lon="0" rev="15600000"/>
              </a:lightRig>
            </a:scene3d>
            <a:sp3d extrusionH="57150" prstMaterial="softEdge">
              <a:bevelT w="25400" h="38100"/>
            </a:sp3d>
          </a:bodyPr>
          <a:lstStyle/>
          <a:p>
            <a:pPr>
              <a:spcBef>
                <a:spcPct val="50000"/>
              </a:spcBef>
            </a:pPr>
            <a:r>
              <a:rPr lang="vi-VN" sz="2800" b="1" dirty="0">
                <a:gradFill>
                  <a:gsLst>
                    <a:gs pos="0">
                      <a:srgbClr val="7B32B2"/>
                    </a:gs>
                    <a:gs pos="100000">
                      <a:srgbClr val="401A5D"/>
                    </a:gs>
                  </a:gsLst>
                  <a:lin scaled="0"/>
                </a:gradFill>
                <a:effectLst/>
                <a:latin typeface="Times New Roman" panose="02020603050405020304" pitchFamily="18" charset="0"/>
                <a:cs typeface="Times New Roman" panose="02020603050405020304" pitchFamily="18" charset="0"/>
              </a:rPr>
              <a:t>Kim Lân - “LÀNG”</a:t>
            </a:r>
          </a:p>
        </p:txBody>
      </p:sp>
      <p:pic>
        <p:nvPicPr>
          <p:cNvPr id="28" name="Picture 33" descr="loan1"/>
          <p:cNvPicPr>
            <a:picLocks noChangeAspect="1"/>
          </p:cNvPicPr>
          <p:nvPr/>
        </p:nvPicPr>
        <p:blipFill>
          <a:blip r:embed="rId5"/>
          <a:stretch>
            <a:fillRect/>
          </a:stretch>
        </p:blipFill>
        <p:spPr>
          <a:xfrm>
            <a:off x="5364088" y="1031447"/>
            <a:ext cx="2819400" cy="2475865"/>
          </a:xfrm>
          <a:prstGeom prst="rect">
            <a:avLst/>
          </a:prstGeom>
          <a:noFill/>
          <a:ln w="9525">
            <a:noFill/>
          </a:ln>
        </p:spPr>
      </p:pic>
      <p:sp>
        <p:nvSpPr>
          <p:cNvPr id="29" name="Text Box 34"/>
          <p:cNvSpPr txBox="1"/>
          <p:nvPr/>
        </p:nvSpPr>
        <p:spPr>
          <a:xfrm>
            <a:off x="4548673" y="3574562"/>
            <a:ext cx="4618355" cy="762000"/>
          </a:xfrm>
          <a:prstGeom prst="rect">
            <a:avLst/>
          </a:prstGeom>
          <a:noFill/>
          <a:ln w="9525">
            <a:noFill/>
          </a:ln>
        </p:spPr>
        <p:txBody>
          <a:bodyPr wrap="square">
            <a:spAutoFit/>
            <a:scene3d>
              <a:camera prst="orthographicFront"/>
              <a:lightRig rig="soft" dir="t">
                <a:rot lat="0" lon="0" rev="15600000"/>
              </a:lightRig>
            </a:scene3d>
            <a:sp3d extrusionH="57150" prstMaterial="softEdge">
              <a:bevelT w="25400" h="38100"/>
            </a:sp3d>
          </a:bodyPr>
          <a:lstStyle/>
          <a:p>
            <a:pPr algn="ctr">
              <a:lnSpc>
                <a:spcPct val="90000"/>
              </a:lnSpc>
              <a:spcBef>
                <a:spcPts val="50"/>
              </a:spcBef>
              <a:spcAft>
                <a:spcPts val="0"/>
              </a:spcAft>
            </a:pPr>
            <a:r>
              <a:rPr lang="vi-VN" sz="2400" b="1" dirty="0">
                <a:gradFill>
                  <a:gsLst>
                    <a:gs pos="0">
                      <a:srgbClr val="7B32B2"/>
                    </a:gs>
                    <a:gs pos="100000">
                      <a:srgbClr val="401A5D"/>
                    </a:gs>
                  </a:gsLst>
                  <a:lin scaled="0"/>
                </a:gradFill>
                <a:effectLst/>
                <a:latin typeface="Times New Roman" panose="02020603050405020304" pitchFamily="18" charset="0"/>
                <a:cs typeface="Times New Roman" panose="02020603050405020304" pitchFamily="18" charset="0"/>
              </a:rPr>
              <a:t>Nguyễn Quang Sáng</a:t>
            </a:r>
          </a:p>
          <a:p>
            <a:pPr algn="ctr">
              <a:lnSpc>
                <a:spcPct val="90000"/>
              </a:lnSpc>
              <a:spcBef>
                <a:spcPts val="50"/>
              </a:spcBef>
              <a:spcAft>
                <a:spcPts val="0"/>
              </a:spcAft>
            </a:pPr>
            <a:r>
              <a:rPr lang="vi-VN" sz="2400" b="1" dirty="0">
                <a:gradFill>
                  <a:gsLst>
                    <a:gs pos="0">
                      <a:srgbClr val="7B32B2"/>
                    </a:gs>
                    <a:gs pos="100000">
                      <a:srgbClr val="401A5D"/>
                    </a:gs>
                  </a:gsLst>
                  <a:lin scaled="0"/>
                </a:gradFill>
                <a:effectLst/>
                <a:latin typeface="Times New Roman" panose="02020603050405020304" pitchFamily="18" charset="0"/>
                <a:cs typeface="Times New Roman" panose="02020603050405020304" pitchFamily="18" charset="0"/>
              </a:rPr>
              <a:t>“CHIẾC LƯỢC NGÀ”</a:t>
            </a:r>
          </a:p>
        </p:txBody>
      </p:sp>
      <p:grpSp>
        <p:nvGrpSpPr>
          <p:cNvPr id="30" name="Group 61"/>
          <p:cNvGrpSpPr/>
          <p:nvPr/>
        </p:nvGrpSpPr>
        <p:grpSpPr>
          <a:xfrm>
            <a:off x="4139952" y="4403812"/>
            <a:ext cx="3023235" cy="3416935"/>
            <a:chOff x="2834" y="371"/>
            <a:chExt cx="3729" cy="3692"/>
          </a:xfrm>
        </p:grpSpPr>
        <p:pic>
          <p:nvPicPr>
            <p:cNvPr id="31" name="Picture 62" descr="NTL"/>
            <p:cNvPicPr>
              <a:picLocks noChangeAspect="1"/>
            </p:cNvPicPr>
            <p:nvPr/>
          </p:nvPicPr>
          <p:blipFill>
            <a:blip r:embed="rId6"/>
            <a:stretch>
              <a:fillRect/>
            </a:stretch>
          </p:blipFill>
          <p:spPr>
            <a:xfrm>
              <a:off x="2834" y="371"/>
              <a:ext cx="3729" cy="2702"/>
            </a:xfrm>
            <a:prstGeom prst="rect">
              <a:avLst/>
            </a:prstGeom>
            <a:noFill/>
            <a:ln w="9525">
              <a:noFill/>
            </a:ln>
          </p:spPr>
        </p:pic>
        <p:sp>
          <p:nvSpPr>
            <p:cNvPr id="32" name="Text Box 63"/>
            <p:cNvSpPr txBox="1"/>
            <p:nvPr/>
          </p:nvSpPr>
          <p:spPr>
            <a:xfrm>
              <a:off x="3119" y="3653"/>
              <a:ext cx="3121" cy="410"/>
            </a:xfrm>
            <a:prstGeom prst="rect">
              <a:avLst/>
            </a:prstGeom>
            <a:noFill/>
            <a:ln w="9525">
              <a:noFill/>
            </a:ln>
          </p:spPr>
          <p:txBody>
            <a:bodyPr lIns="91431" tIns="45715" rIns="91431" bIns="45715">
              <a:spAutoFit/>
            </a:bodyPr>
            <a:lstStyle/>
            <a:p>
              <a:pPr algn="ctr" defTabSz="913130" eaLnBrk="1" hangingPunct="1">
                <a:spcBef>
                  <a:spcPct val="50000"/>
                </a:spcBef>
              </a:pPr>
              <a:endParaRPr sz="2400" b="1" i="1" dirty="0">
                <a:solidFill>
                  <a:srgbClr val="0000FF"/>
                </a:solidFill>
                <a:latin typeface=".VnTime" panose="020B7200000000000000" pitchFamily="34" charset="0"/>
              </a:endParaRPr>
            </a:p>
          </p:txBody>
        </p:sp>
      </p:grpSp>
      <p:sp>
        <p:nvSpPr>
          <p:cNvPr id="33" name="Text Box 34"/>
          <p:cNvSpPr txBox="1"/>
          <p:nvPr/>
        </p:nvSpPr>
        <p:spPr>
          <a:xfrm>
            <a:off x="457200" y="5085184"/>
            <a:ext cx="4618355" cy="762000"/>
          </a:xfrm>
          <a:prstGeom prst="rect">
            <a:avLst/>
          </a:prstGeom>
          <a:noFill/>
          <a:ln w="9525">
            <a:noFill/>
          </a:ln>
        </p:spPr>
        <p:txBody>
          <a:bodyPr wrap="square">
            <a:spAutoFit/>
            <a:scene3d>
              <a:camera prst="orthographicFront"/>
              <a:lightRig rig="soft" dir="t">
                <a:rot lat="0" lon="0" rev="15600000"/>
              </a:lightRig>
            </a:scene3d>
            <a:sp3d extrusionH="57150" prstMaterial="softEdge">
              <a:bevelT w="25400" h="38100"/>
            </a:sp3d>
          </a:bodyPr>
          <a:lstStyle/>
          <a:p>
            <a:pPr algn="ctr">
              <a:lnSpc>
                <a:spcPct val="90000"/>
              </a:lnSpc>
              <a:spcBef>
                <a:spcPts val="50"/>
              </a:spcBef>
              <a:spcAft>
                <a:spcPts val="0"/>
              </a:spcAft>
            </a:pPr>
            <a:r>
              <a:rPr lang="vi-VN" sz="2400" b="1" dirty="0">
                <a:gradFill>
                  <a:gsLst>
                    <a:gs pos="0">
                      <a:srgbClr val="7B32B2"/>
                    </a:gs>
                    <a:gs pos="100000">
                      <a:srgbClr val="401A5D"/>
                    </a:gs>
                  </a:gsLst>
                  <a:lin scaled="0"/>
                </a:gradFill>
                <a:effectLst/>
                <a:latin typeface="Times New Roman" panose="02020603050405020304" pitchFamily="18" charset="0"/>
                <a:cs typeface="Times New Roman" panose="02020603050405020304" pitchFamily="18" charset="0"/>
              </a:rPr>
              <a:t>Nguyễn Thành Long</a:t>
            </a:r>
          </a:p>
          <a:p>
            <a:pPr algn="ctr">
              <a:lnSpc>
                <a:spcPct val="90000"/>
              </a:lnSpc>
              <a:spcBef>
                <a:spcPts val="50"/>
              </a:spcBef>
              <a:spcAft>
                <a:spcPts val="0"/>
              </a:spcAft>
            </a:pPr>
            <a:r>
              <a:rPr lang="vi-VN" sz="2400" b="1" dirty="0">
                <a:gradFill>
                  <a:gsLst>
                    <a:gs pos="0">
                      <a:srgbClr val="7B32B2"/>
                    </a:gs>
                    <a:gs pos="100000">
                      <a:srgbClr val="401A5D"/>
                    </a:gs>
                  </a:gsLst>
                  <a:lin scaled="0"/>
                </a:gradFill>
                <a:effectLst/>
                <a:latin typeface="Times New Roman" panose="02020603050405020304" pitchFamily="18" charset="0"/>
                <a:cs typeface="Times New Roman" panose="02020603050405020304" pitchFamily="18" charset="0"/>
              </a:rPr>
              <a:t>“LẶNG LẼ SA PA”</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1316"/>
    </mc:Choice>
    <mc:Fallback xmlns="">
      <p:transition spd="slow" advTm="1013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16564"/>
                                        </p:tgtEl>
                                        <p:attrNameLst>
                                          <p:attrName>style.visibility</p:attrName>
                                        </p:attrNameLst>
                                      </p:cBhvr>
                                      <p:to>
                                        <p:strVal val="visible"/>
                                      </p:to>
                                    </p:set>
                                    <p:animEffect transition="in" filter="box(in)">
                                      <p:cBhvr>
                                        <p:cTn id="11" dur="2000"/>
                                        <p:tgtEl>
                                          <p:spTgt spid="16564"/>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ox(in)">
                                      <p:cBhvr>
                                        <p:cTn id="16" dur="2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ox(in)">
                                      <p:cBhvr>
                                        <p:cTn id="21" dur="20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ox(in)">
                                      <p:cBhvr>
                                        <p:cTn id="26" dur="20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ox(in)">
                                      <p:cBhvr>
                                        <p:cTn id="31" dur="20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box(in)">
                                      <p:cBhvr>
                                        <p:cTn id="36"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P spid="19" grpId="0"/>
      <p:bldP spid="19" grpId="1"/>
      <p:bldP spid="29" grpId="0"/>
      <p:bldP spid="29" grpId="1"/>
      <p:bldP spid="33" grpId="0"/>
      <p:bldP spid="3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ext Box 5"/>
          <p:cNvSpPr txBox="1"/>
          <p:nvPr/>
        </p:nvSpPr>
        <p:spPr>
          <a:xfrm>
            <a:off x="0" y="55563"/>
            <a:ext cx="9144000" cy="584775"/>
          </a:xfrm>
          <a:prstGeom prst="rect">
            <a:avLst/>
          </a:prstGeom>
          <a:noFill/>
          <a:ln w="9525">
            <a:noFill/>
          </a:ln>
        </p:spPr>
        <p:txBody>
          <a:bodyPr anchor="t">
            <a:spAutoFit/>
          </a:bodyPr>
          <a:lstStyle/>
          <a:p>
            <a:pPr eaLnBrk="0" hangingPunct="0">
              <a:spcBef>
                <a:spcPct val="50000"/>
              </a:spcBef>
            </a:pPr>
            <a:r>
              <a:rPr lang="vi-VN" altLang="en-US" sz="3200" b="1" i="1" dirty="0">
                <a:solidFill>
                  <a:srgbClr val="FF0000"/>
                </a:solidFill>
                <a:latin typeface="Times New Roman" panose="02020603050405020304" pitchFamily="18" charset="0"/>
              </a:rPr>
              <a:t>1. </a:t>
            </a:r>
            <a:r>
              <a:rPr lang="en-US" sz="3200" b="1" i="1" dirty="0" err="1">
                <a:solidFill>
                  <a:srgbClr val="FF0000"/>
                </a:solidFill>
                <a:latin typeface="Times New Roman" panose="02020603050405020304" pitchFamily="18" charset="0"/>
              </a:rPr>
              <a:t>Bảng</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thống</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kê</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các</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tác</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phẩm</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truyện</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hiện</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đại</a:t>
            </a:r>
            <a:endParaRPr lang="en-US" sz="3200" b="1" i="1" dirty="0">
              <a:solidFill>
                <a:srgbClr val="FF0000"/>
              </a:solidFill>
              <a:latin typeface="Arial" panose="020B0604020202020204" pitchFamily="34" charset="0"/>
            </a:endParaRPr>
          </a:p>
        </p:txBody>
      </p:sp>
      <p:graphicFrame>
        <p:nvGraphicFramePr>
          <p:cNvPr id="6147" name="Content Placeholder 6146"/>
          <p:cNvGraphicFramePr>
            <a:graphicFrameLocks noGrp="1"/>
          </p:cNvGraphicFramePr>
          <p:nvPr>
            <p:ph/>
            <p:extLst>
              <p:ext uri="{D42A27DB-BD31-4B8C-83A1-F6EECF244321}">
                <p14:modId xmlns:p14="http://schemas.microsoft.com/office/powerpoint/2010/main" val="2011713799"/>
              </p:ext>
            </p:extLst>
          </p:nvPr>
        </p:nvGraphicFramePr>
        <p:xfrm>
          <a:off x="0" y="765175"/>
          <a:ext cx="9144000" cy="6017260"/>
        </p:xfrm>
        <a:graphic>
          <a:graphicData uri="http://schemas.openxmlformats.org/drawingml/2006/table">
            <a:tbl>
              <a:tblPr/>
              <a:tblGrid>
                <a:gridCol w="509905">
                  <a:extLst>
                    <a:ext uri="{9D8B030D-6E8A-4147-A177-3AD203B41FA5}">
                      <a16:colId xmlns:a16="http://schemas.microsoft.com/office/drawing/2014/main" val="20000"/>
                    </a:ext>
                  </a:extLst>
                </a:gridCol>
                <a:gridCol w="1039495">
                  <a:extLst>
                    <a:ext uri="{9D8B030D-6E8A-4147-A177-3AD203B41FA5}">
                      <a16:colId xmlns:a16="http://schemas.microsoft.com/office/drawing/2014/main" val="20001"/>
                    </a:ext>
                  </a:extLst>
                </a:gridCol>
                <a:gridCol w="1471295">
                  <a:extLst>
                    <a:ext uri="{9D8B030D-6E8A-4147-A177-3AD203B41FA5}">
                      <a16:colId xmlns:a16="http://schemas.microsoft.com/office/drawing/2014/main" val="20002"/>
                    </a:ext>
                  </a:extLst>
                </a:gridCol>
                <a:gridCol w="965200">
                  <a:extLst>
                    <a:ext uri="{9D8B030D-6E8A-4147-A177-3AD203B41FA5}">
                      <a16:colId xmlns:a16="http://schemas.microsoft.com/office/drawing/2014/main" val="20003"/>
                    </a:ext>
                  </a:extLst>
                </a:gridCol>
                <a:gridCol w="3075305">
                  <a:extLst>
                    <a:ext uri="{9D8B030D-6E8A-4147-A177-3AD203B41FA5}">
                      <a16:colId xmlns:a16="http://schemas.microsoft.com/office/drawing/2014/main" val="20004"/>
                    </a:ext>
                  </a:extLst>
                </a:gridCol>
                <a:gridCol w="2082800">
                  <a:extLst>
                    <a:ext uri="{9D8B030D-6E8A-4147-A177-3AD203B41FA5}">
                      <a16:colId xmlns:a16="http://schemas.microsoft.com/office/drawing/2014/main" val="20005"/>
                    </a:ext>
                  </a:extLst>
                </a:gridCol>
              </a:tblGrid>
              <a:tr h="153797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ahoma" panose="020B060403050404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stStyle>
                    <a:p>
                      <a:pPr lvl="0" eaLnBrk="1" hangingPunct="1">
                        <a:spcBef>
                          <a:spcPct val="20000"/>
                        </a:spcBef>
                        <a:buClr>
                          <a:schemeClr val="hlink"/>
                        </a:buClr>
                        <a:buNone/>
                      </a:pPr>
                      <a:r>
                        <a:rPr sz="28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rPr>
                        <a:t>TT</a:t>
                      </a:r>
                      <a:endParaRPr lang="en-US" sz="2800" b="1" dirty="0">
                        <a:solidFill>
                          <a:srgbClr val="FF0000"/>
                        </a:solidFill>
                        <a:effectLst>
                          <a:outerShdw blurRad="38100" dist="38100" dir="2700000">
                            <a:srgbClr val="C0C0C0"/>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45714" marB="45714">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ahoma" panose="020B060403050404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stStyle>
                    <a:p>
                      <a:pPr lvl="0" eaLnBrk="1" hangingPunct="1">
                        <a:spcBef>
                          <a:spcPct val="20000"/>
                        </a:spcBef>
                        <a:buClr>
                          <a:schemeClr val="hlink"/>
                        </a:buClr>
                        <a:buNone/>
                      </a:pPr>
                      <a:r>
                        <a:rPr sz="28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rPr>
                        <a:t>Tên </a:t>
                      </a:r>
                      <a:r>
                        <a:rPr lang="vi-VN" sz="28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rPr>
                        <a:t>TP</a:t>
                      </a:r>
                    </a:p>
                  </a:txBody>
                  <a:tcPr marT="45714" marB="4571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lvl="0" eaLnBrk="1" hangingPunct="1">
                        <a:spcBef>
                          <a:spcPct val="20000"/>
                        </a:spcBef>
                        <a:buClr>
                          <a:schemeClr val="hlink"/>
                        </a:buClr>
                        <a:buNone/>
                      </a:pPr>
                      <a:r>
                        <a:rPr sz="28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sym typeface="+mn-ea"/>
                        </a:rPr>
                        <a:t>Tác giả</a:t>
                      </a:r>
                      <a:endParaRPr lang="en-US" sz="2800" b="1" dirty="0">
                        <a:solidFill>
                          <a:srgbClr val="FF0000"/>
                        </a:solidFill>
                        <a:effectLst>
                          <a:outerShdw blurRad="38100" dist="38100" dir="2700000">
                            <a:srgbClr val="C0C0C0"/>
                          </a:outerShdw>
                        </a:effectLst>
                        <a:latin typeface="Times New Roman" panose="02020603050405020304" pitchFamily="18" charset="0"/>
                        <a:ea typeface="Times New Roman" panose="02020603050405020304" pitchFamily="18" charset="0"/>
                        <a:cs typeface="Times New Roman" panose="02020603050405020304" pitchFamily="18" charset="0"/>
                        <a:sym typeface="+mn-ea"/>
                      </a:endParaRPr>
                    </a:p>
                    <a:p>
                      <a:pPr lvl="0" eaLnBrk="1" hangingPunct="1">
                        <a:spcBef>
                          <a:spcPct val="20000"/>
                        </a:spcBef>
                        <a:buClr>
                          <a:schemeClr val="hlink"/>
                        </a:buClr>
                        <a:buNone/>
                      </a:pPr>
                      <a:endParaRPr lang="en-US" sz="2800" b="1" dirty="0">
                        <a:solidFill>
                          <a:srgbClr val="FF0000"/>
                        </a:solidFill>
                        <a:effectLst>
                          <a:outerShdw blurRad="38100" dist="38100" dir="2700000">
                            <a:srgbClr val="C0C0C0"/>
                          </a:outerShdw>
                        </a:effectLst>
                        <a:latin typeface="Times New Roman" panose="02020603050405020304" pitchFamily="18" charset="0"/>
                        <a:ea typeface="Times New Roman" panose="02020603050405020304" pitchFamily="18" charset="0"/>
                        <a:cs typeface="Times New Roman" panose="02020603050405020304" pitchFamily="18" charset="0"/>
                        <a:sym typeface="+mn-ea"/>
                      </a:endParaRPr>
                    </a:p>
                  </a:txBody>
                  <a:tcPr marT="45714" marB="4571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ahoma" panose="020B060403050404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stStyle>
                    <a:p>
                      <a:pPr lvl="0" eaLnBrk="1" hangingPunct="1">
                        <a:spcBef>
                          <a:spcPct val="20000"/>
                        </a:spcBef>
                        <a:buClr>
                          <a:schemeClr val="hlink"/>
                        </a:buClr>
                        <a:buNone/>
                      </a:pPr>
                      <a:r>
                        <a:rPr lang="vi-VN" sz="28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sym typeface="+mn-ea"/>
                        </a:rPr>
                        <a:t>N</a:t>
                      </a:r>
                      <a:r>
                        <a:rPr sz="28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sym typeface="+mn-ea"/>
                        </a:rPr>
                        <a:t>ăm </a:t>
                      </a:r>
                    </a:p>
                    <a:p>
                      <a:pPr lvl="0" eaLnBrk="1" hangingPunct="1">
                        <a:spcBef>
                          <a:spcPct val="20000"/>
                        </a:spcBef>
                        <a:buClr>
                          <a:schemeClr val="hlink"/>
                        </a:buClr>
                        <a:buNone/>
                      </a:pPr>
                      <a:r>
                        <a:rPr sz="28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sym typeface="+mn-ea"/>
                        </a:rPr>
                        <a:t>sáng tác</a:t>
                      </a:r>
                      <a:r>
                        <a:rPr sz="28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rPr>
                        <a:t> </a:t>
                      </a:r>
                      <a:endParaRPr lang="en-US" sz="2800" b="1" dirty="0">
                        <a:solidFill>
                          <a:srgbClr val="FF0000"/>
                        </a:solidFill>
                        <a:effectLst>
                          <a:outerShdw blurRad="38100" dist="38100" dir="2700000">
                            <a:srgbClr val="C0C0C0"/>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45714" marB="4571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ahoma" panose="020B060403050404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stStyle>
                    <a:p>
                      <a:pPr lvl="0" algn="ctr" eaLnBrk="1" hangingPunct="1">
                        <a:spcBef>
                          <a:spcPct val="20000"/>
                        </a:spcBef>
                        <a:buClr>
                          <a:schemeClr val="hlink"/>
                        </a:buClr>
                        <a:buNone/>
                      </a:pPr>
                      <a:r>
                        <a:rPr lang="vi-VN" sz="28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rPr>
                        <a:t>Nội </a:t>
                      </a:r>
                      <a:r>
                        <a:rPr sz="28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rPr>
                        <a:t>dung</a:t>
                      </a:r>
                      <a:r>
                        <a:rPr lang="vi-VN" sz="28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rPr>
                        <a:t> chính</a:t>
                      </a:r>
                      <a:endParaRPr lang="en-US" sz="2800" b="1" dirty="0">
                        <a:solidFill>
                          <a:srgbClr val="FF0000"/>
                        </a:solidFill>
                        <a:effectLst>
                          <a:outerShdw blurRad="38100" dist="38100" dir="2700000">
                            <a:srgbClr val="C0C0C0"/>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45714" marB="4571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ahoma" panose="020B060403050404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stStyle>
                    <a:p>
                      <a:pPr lvl="0" algn="ctr" eaLnBrk="1" hangingPunct="1">
                        <a:spcBef>
                          <a:spcPct val="20000"/>
                        </a:spcBef>
                        <a:buClr>
                          <a:schemeClr val="hlink"/>
                        </a:buClr>
                        <a:buNone/>
                      </a:pPr>
                      <a:r>
                        <a:rPr sz="28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rPr>
                        <a:t>Đặc sắc về  nghệ thuật</a:t>
                      </a:r>
                      <a:endParaRPr lang="en-US" sz="2800" b="1" dirty="0">
                        <a:solidFill>
                          <a:srgbClr val="FF0000"/>
                        </a:solidFill>
                        <a:effectLst>
                          <a:outerShdw blurRad="38100" dist="38100" dir="2700000">
                            <a:srgbClr val="C0C0C0"/>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45714" marB="45714">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47929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ahoma" panose="020B060403050404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stStyle>
                    <a:p>
                      <a:pPr lvl="0" eaLnBrk="1" hangingPunct="1">
                        <a:spcBef>
                          <a:spcPct val="20000"/>
                        </a:spcBef>
                        <a:buClr>
                          <a:schemeClr val="hlink"/>
                        </a:buClr>
                        <a:buNone/>
                      </a:pPr>
                      <a:endParaRPr sz="2800" b="1" dirty="0">
                        <a:solidFill>
                          <a:srgbClr val="0000FF"/>
                        </a:solidFill>
                        <a:effectLst>
                          <a:outerShdw blurRad="38100" dist="38100" dir="2700000">
                            <a:srgbClr val="C0C0C0"/>
                          </a:outerShdw>
                        </a:effectLst>
                        <a:latin typeface="Times New Roman" panose="02020603050405020304" pitchFamily="18" charset="0"/>
                        <a:cs typeface="Times New Roman" panose="02020603050405020304" pitchFamily="18" charset="0"/>
                      </a:endParaRPr>
                    </a:p>
                    <a:p>
                      <a:pPr lvl="0" eaLnBrk="1" hangingPunct="1">
                        <a:spcBef>
                          <a:spcPct val="20000"/>
                        </a:spcBef>
                        <a:buClr>
                          <a:schemeClr val="hlink"/>
                        </a:buClr>
                        <a:buNone/>
                      </a:pPr>
                      <a:endParaRPr sz="2800" b="1" dirty="0">
                        <a:solidFill>
                          <a:srgbClr val="0000FF"/>
                        </a:solidFill>
                        <a:effectLst>
                          <a:outerShdw blurRad="38100" dist="38100" dir="2700000">
                            <a:srgbClr val="C0C0C0"/>
                          </a:outerShdw>
                        </a:effectLst>
                        <a:latin typeface="Times New Roman" panose="02020603050405020304" pitchFamily="18" charset="0"/>
                        <a:cs typeface="Times New Roman" panose="02020603050405020304" pitchFamily="18" charset="0"/>
                      </a:endParaRPr>
                    </a:p>
                    <a:p>
                      <a:pPr lvl="0" eaLnBrk="1" hangingPunct="1">
                        <a:spcBef>
                          <a:spcPct val="20000"/>
                        </a:spcBef>
                        <a:buClr>
                          <a:schemeClr val="hlink"/>
                        </a:buClr>
                        <a:buNone/>
                      </a:pPr>
                      <a:endParaRPr sz="2800" b="1" dirty="0">
                        <a:solidFill>
                          <a:srgbClr val="0000FF"/>
                        </a:solidFill>
                        <a:effectLst>
                          <a:outerShdw blurRad="38100" dist="38100" dir="2700000">
                            <a:srgbClr val="C0C0C0"/>
                          </a:outerShdw>
                        </a:effectLst>
                        <a:latin typeface="Times New Roman" panose="02020603050405020304" pitchFamily="18" charset="0"/>
                        <a:cs typeface="Times New Roman" panose="02020603050405020304" pitchFamily="18" charset="0"/>
                      </a:endParaRPr>
                    </a:p>
                    <a:p>
                      <a:pPr lvl="0" eaLnBrk="1" hangingPunct="1">
                        <a:spcBef>
                          <a:spcPct val="20000"/>
                        </a:spcBef>
                        <a:buClr>
                          <a:schemeClr val="hlink"/>
                        </a:buClr>
                        <a:buNone/>
                      </a:pPr>
                      <a:endParaRPr sz="2800" b="1" dirty="0">
                        <a:solidFill>
                          <a:srgbClr val="0000FF"/>
                        </a:solidFill>
                        <a:effectLst>
                          <a:outerShdw blurRad="38100" dist="38100" dir="2700000">
                            <a:srgbClr val="C0C0C0"/>
                          </a:outerShdw>
                        </a:effectLst>
                        <a:latin typeface="Times New Roman" panose="02020603050405020304" pitchFamily="18" charset="0"/>
                        <a:cs typeface="Times New Roman" panose="02020603050405020304" pitchFamily="18" charset="0"/>
                      </a:endParaRPr>
                    </a:p>
                    <a:p>
                      <a:pPr lvl="0" eaLnBrk="1" hangingPunct="1">
                        <a:spcBef>
                          <a:spcPct val="20000"/>
                        </a:spcBef>
                        <a:buClr>
                          <a:schemeClr val="hlink"/>
                        </a:buClr>
                        <a:buNone/>
                      </a:pPr>
                      <a:endParaRPr sz="2800" b="1" dirty="0">
                        <a:solidFill>
                          <a:srgbClr val="0000FF"/>
                        </a:solidFill>
                        <a:effectLst>
                          <a:outerShdw blurRad="38100" dist="38100" dir="2700000">
                            <a:srgbClr val="C0C0C0"/>
                          </a:outerShdw>
                        </a:effectLst>
                        <a:latin typeface="Times New Roman" panose="02020603050405020304" pitchFamily="18" charset="0"/>
                        <a:cs typeface="Times New Roman" panose="02020603050405020304" pitchFamily="18" charset="0"/>
                      </a:endParaRPr>
                    </a:p>
                    <a:p>
                      <a:pPr lvl="0" eaLnBrk="1" hangingPunct="1">
                        <a:spcBef>
                          <a:spcPct val="20000"/>
                        </a:spcBef>
                        <a:buClr>
                          <a:schemeClr val="hlink"/>
                        </a:buClr>
                        <a:buNone/>
                      </a:pPr>
                      <a:endParaRPr lang="en-US" sz="2800" b="1" dirty="0">
                        <a:solidFill>
                          <a:srgbClr val="0000FF"/>
                        </a:solidFill>
                        <a:effectLst>
                          <a:outerShdw blurRad="38100" dist="38100" dir="2700000">
                            <a:srgbClr val="C0C0C0"/>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45714" marB="45714">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ahoma" panose="020B060403050404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stStyle>
                    <a:p>
                      <a:pPr lvl="0" eaLnBrk="1" hangingPunct="1">
                        <a:spcBef>
                          <a:spcPct val="20000"/>
                        </a:spcBef>
                        <a:buClr>
                          <a:schemeClr val="hlink"/>
                        </a:buClr>
                        <a:buNone/>
                      </a:pPr>
                      <a:endParaRPr lang="en-US" sz="2800" b="1" dirty="0">
                        <a:solidFill>
                          <a:srgbClr val="0000FF"/>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a:txBody>
                  <a:tcPr marT="45714" marB="4571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p>
                      <a:pPr lvl="0" eaLnBrk="1" hangingPunct="1">
                        <a:spcBef>
                          <a:spcPct val="20000"/>
                        </a:spcBef>
                        <a:buClr>
                          <a:schemeClr val="hlink"/>
                        </a:buClr>
                        <a:buNone/>
                      </a:pPr>
                      <a:endParaRPr lang="en-US" sz="2800" b="1" dirty="0">
                        <a:solidFill>
                          <a:srgbClr val="0000FF"/>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a:txBody>
                  <a:tcPr marT="45714" marB="4571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ahoma" panose="020B060403050404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stStyle>
                    <a:p>
                      <a:pPr lvl="0" eaLnBrk="1" hangingPunct="1">
                        <a:spcBef>
                          <a:spcPct val="20000"/>
                        </a:spcBef>
                        <a:buClr>
                          <a:schemeClr val="hlink"/>
                        </a:buClr>
                        <a:buNone/>
                      </a:pPr>
                      <a:endParaRPr lang="vi-VN" altLang="en-US" sz="2800" b="1" dirty="0">
                        <a:solidFill>
                          <a:srgbClr val="0000FF"/>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a:txBody>
                  <a:tcPr marT="45714" marB="4571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ahoma" panose="020B060403050404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stStyle>
                    <a:p>
                      <a:pPr lvl="0" eaLnBrk="1" hangingPunct="1">
                        <a:spcBef>
                          <a:spcPct val="20000"/>
                        </a:spcBef>
                        <a:buClr>
                          <a:schemeClr val="hlink"/>
                        </a:buClr>
                        <a:buNone/>
                      </a:pPr>
                      <a:endParaRPr lang="en-US" sz="2800" b="1" dirty="0">
                        <a:solidFill>
                          <a:srgbClr val="0000FF"/>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a:txBody>
                  <a:tcPr marT="45714" marB="4571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ahoma" panose="020B060403050404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stStyle>
                    <a:p>
                      <a:pPr lvl="0" eaLnBrk="1" hangingPunct="1">
                        <a:spcBef>
                          <a:spcPct val="20000"/>
                        </a:spcBef>
                        <a:buClr>
                          <a:schemeClr val="hlink"/>
                        </a:buClr>
                        <a:buNone/>
                      </a:pPr>
                      <a:endParaRPr lang="en-US" sz="2800" b="1" dirty="0">
                        <a:solidFill>
                          <a:srgbClr val="0000FF"/>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a:txBody>
                  <a:tcPr marT="45714" marB="45714">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16540" name="Text Box 156"/>
          <p:cNvSpPr txBox="1"/>
          <p:nvPr/>
        </p:nvSpPr>
        <p:spPr>
          <a:xfrm>
            <a:off x="0" y="2416810"/>
            <a:ext cx="446405" cy="398780"/>
          </a:xfrm>
          <a:prstGeom prst="rect">
            <a:avLst/>
          </a:prstGeom>
          <a:noFill/>
          <a:ln w="9525">
            <a:noFill/>
          </a:ln>
        </p:spPr>
        <p:txBody>
          <a:bodyPr wrap="square" anchor="t">
            <a:spAutoFit/>
          </a:bodyPr>
          <a:lstStyle/>
          <a:p>
            <a:pPr eaLnBrk="0" hangingPunct="0">
              <a:spcBef>
                <a:spcPct val="50000"/>
              </a:spcBef>
            </a:pPr>
            <a:r>
              <a:rPr lang="en-US" sz="2000" b="1" dirty="0">
                <a:solidFill>
                  <a:srgbClr val="0000FF"/>
                </a:solidFill>
                <a:latin typeface="Times New Roman" panose="02020603050405020304" pitchFamily="18" charset="0"/>
              </a:rPr>
              <a:t>1.</a:t>
            </a:r>
            <a:endParaRPr lang="en-US" sz="2000" b="1" dirty="0">
              <a:solidFill>
                <a:srgbClr val="0000FF"/>
              </a:solidFill>
              <a:latin typeface="Times New Roman" panose="02020603050405020304" pitchFamily="18" charset="0"/>
              <a:ea typeface="Times New Roman" panose="02020603050405020304" pitchFamily="18" charset="0"/>
            </a:endParaRPr>
          </a:p>
        </p:txBody>
      </p:sp>
      <p:sp>
        <p:nvSpPr>
          <p:cNvPr id="16544" name="Text Box 160"/>
          <p:cNvSpPr txBox="1"/>
          <p:nvPr/>
        </p:nvSpPr>
        <p:spPr>
          <a:xfrm>
            <a:off x="4046674" y="2429589"/>
            <a:ext cx="2995532" cy="4154984"/>
          </a:xfrm>
          <a:prstGeom prst="rect">
            <a:avLst/>
          </a:prstGeom>
          <a:solidFill>
            <a:schemeClr val="bg1"/>
          </a:solidFill>
          <a:ln w="9525">
            <a:noFill/>
          </a:ln>
        </p:spPr>
        <p:txBody>
          <a:bodyPr wrap="square" anchor="t">
            <a:spAutoFit/>
          </a:bodyPr>
          <a:lstStyle/>
          <a:p>
            <a:pPr algn="just" eaLnBrk="0" hangingPunct="0">
              <a:spcBef>
                <a:spcPct val="50000"/>
              </a:spcBef>
            </a:pPr>
            <a:r>
              <a:rPr lang="en-US" sz="2400" dirty="0">
                <a:solidFill>
                  <a:srgbClr val="0000FF"/>
                </a:solidFill>
                <a:latin typeface="Times New Roman" panose="02020603050405020304" pitchFamily="18" charset="0"/>
              </a:rPr>
              <a:t>Qua tâm trạng đau xót, tủi hổ của ông Hai ở nơi tản cư khi nghe tin đồn l</a:t>
            </a:r>
            <a:r>
              <a:rPr lang="en-US" sz="2400" dirty="0">
                <a:solidFill>
                  <a:srgbClr val="0000FF"/>
                </a:solidFill>
                <a:latin typeface="Times New Roman" panose="02020603050405020304" pitchFamily="18" charset="0"/>
                <a:ea typeface="Times New Roman" panose="02020603050405020304" pitchFamily="18" charset="0"/>
              </a:rPr>
              <a:t>à</a:t>
            </a:r>
            <a:r>
              <a:rPr lang="en-US" sz="2400" dirty="0">
                <a:solidFill>
                  <a:srgbClr val="0000FF"/>
                </a:solidFill>
                <a:latin typeface="Times New Roman" panose="02020603050405020304" pitchFamily="18" charset="0"/>
              </a:rPr>
              <a:t>ng mình theo giặ</a:t>
            </a:r>
            <a:r>
              <a:rPr lang="vi-VN" altLang="en-US" sz="2400" dirty="0">
                <a:solidFill>
                  <a:srgbClr val="0000FF"/>
                </a:solidFill>
                <a:latin typeface="Times New Roman" panose="02020603050405020304" pitchFamily="18" charset="0"/>
              </a:rPr>
              <a:t>c</a:t>
            </a:r>
            <a:r>
              <a:rPr lang="en-US" sz="2400" dirty="0">
                <a:solidFill>
                  <a:srgbClr val="0000FF"/>
                </a:solidFill>
                <a:latin typeface="Times New Roman" panose="02020603050405020304" pitchFamily="18" charset="0"/>
              </a:rPr>
              <a:t>, </a:t>
            </a:r>
            <a:r>
              <a:rPr lang="vi-VN" altLang="en-US" sz="2400" dirty="0">
                <a:solidFill>
                  <a:srgbClr val="0000FF"/>
                </a:solidFill>
                <a:latin typeface="Times New Roman" panose="02020603050405020304" pitchFamily="18" charset="0"/>
              </a:rPr>
              <a:t>t</a:t>
            </a:r>
            <a:r>
              <a:rPr lang="en-US" sz="2400" dirty="0">
                <a:solidFill>
                  <a:srgbClr val="0000FF"/>
                </a:solidFill>
                <a:latin typeface="Times New Roman" panose="02020603050405020304" pitchFamily="18" charset="0"/>
              </a:rPr>
              <a:t>ruyện thể hiện</a:t>
            </a:r>
            <a:r>
              <a:rPr lang="en-US" sz="2400" b="1" dirty="0">
                <a:solidFill>
                  <a:srgbClr val="0000FF"/>
                </a:solidFill>
                <a:latin typeface="Times New Roman" panose="02020603050405020304" pitchFamily="18" charset="0"/>
              </a:rPr>
              <a:t> tình yêu l</a:t>
            </a:r>
            <a:r>
              <a:rPr lang="en-US" sz="2400" b="1" dirty="0">
                <a:solidFill>
                  <a:srgbClr val="0000FF"/>
                </a:solidFill>
                <a:latin typeface="Times New Roman" panose="02020603050405020304" pitchFamily="18" charset="0"/>
                <a:ea typeface="Times New Roman" panose="02020603050405020304" pitchFamily="18" charset="0"/>
              </a:rPr>
              <a:t>à</a:t>
            </a:r>
            <a:r>
              <a:rPr lang="en-US" sz="2400" b="1" dirty="0">
                <a:solidFill>
                  <a:srgbClr val="0000FF"/>
                </a:solidFill>
                <a:latin typeface="Times New Roman" panose="02020603050405020304" pitchFamily="18" charset="0"/>
              </a:rPr>
              <a:t>ng quê sâu sắc thống nhất với lòng yêu nước v</a:t>
            </a:r>
            <a:r>
              <a:rPr lang="en-US" sz="2400" b="1" dirty="0">
                <a:solidFill>
                  <a:srgbClr val="0000FF"/>
                </a:solidFill>
                <a:latin typeface="Times New Roman" panose="02020603050405020304" pitchFamily="18" charset="0"/>
                <a:ea typeface="Times New Roman" panose="02020603050405020304" pitchFamily="18" charset="0"/>
              </a:rPr>
              <a:t>à</a:t>
            </a:r>
            <a:r>
              <a:rPr lang="en-US" sz="2400" b="1" dirty="0">
                <a:solidFill>
                  <a:srgbClr val="0000FF"/>
                </a:solidFill>
                <a:latin typeface="Times New Roman" panose="02020603050405020304" pitchFamily="18" charset="0"/>
              </a:rPr>
              <a:t> tinh thần kháng chiến của người </a:t>
            </a:r>
            <a:r>
              <a:rPr lang="en-US" sz="2400" b="1" dirty="0" err="1">
                <a:solidFill>
                  <a:srgbClr val="0000FF"/>
                </a:solidFill>
                <a:latin typeface="Times New Roman" panose="02020603050405020304" pitchFamily="18" charset="0"/>
              </a:rPr>
              <a:t>nông</a:t>
            </a:r>
            <a:r>
              <a:rPr lang="en-US" sz="2400" b="1" dirty="0">
                <a:solidFill>
                  <a:srgbClr val="0000FF"/>
                </a:solidFill>
                <a:latin typeface="Times New Roman" panose="02020603050405020304" pitchFamily="18" charset="0"/>
              </a:rPr>
              <a:t> </a:t>
            </a:r>
            <a:r>
              <a:rPr lang="en-US" sz="2400" b="1" dirty="0" err="1">
                <a:solidFill>
                  <a:srgbClr val="0000FF"/>
                </a:solidFill>
                <a:latin typeface="Times New Roman" panose="02020603050405020304" pitchFamily="18" charset="0"/>
              </a:rPr>
              <a:t>dân</a:t>
            </a:r>
            <a:r>
              <a:rPr lang="vi-VN" sz="2400" b="1" dirty="0">
                <a:solidFill>
                  <a:srgbClr val="0000FF"/>
                </a:solidFill>
                <a:latin typeface="Times New Roman" panose="02020603050405020304" pitchFamily="18" charset="0"/>
              </a:rPr>
              <a:t> sau Cách mạng</a:t>
            </a:r>
            <a:r>
              <a:rPr lang="en-US" sz="2400" b="1" dirty="0">
                <a:solidFill>
                  <a:srgbClr val="0000FF"/>
                </a:solidFill>
                <a:latin typeface="Times New Roman" panose="02020603050405020304" pitchFamily="18" charset="0"/>
              </a:rPr>
              <a:t>.</a:t>
            </a:r>
            <a:endParaRPr lang="en-US" sz="2400" b="1" dirty="0">
              <a:solidFill>
                <a:srgbClr val="0000FF"/>
              </a:solidFill>
              <a:latin typeface="Times New Roman" panose="02020603050405020304" pitchFamily="18" charset="0"/>
              <a:ea typeface="Times New Roman" panose="02020603050405020304" pitchFamily="18" charset="0"/>
            </a:endParaRPr>
          </a:p>
        </p:txBody>
      </p:sp>
      <p:sp>
        <p:nvSpPr>
          <p:cNvPr id="16545" name="Text Box 161"/>
          <p:cNvSpPr txBox="1"/>
          <p:nvPr/>
        </p:nvSpPr>
        <p:spPr>
          <a:xfrm>
            <a:off x="7149147" y="2355215"/>
            <a:ext cx="1844040" cy="2676525"/>
          </a:xfrm>
          <a:prstGeom prst="rect">
            <a:avLst/>
          </a:prstGeom>
          <a:solidFill>
            <a:schemeClr val="bg1"/>
          </a:solidFill>
          <a:ln w="9525">
            <a:noFill/>
          </a:ln>
        </p:spPr>
        <p:txBody>
          <a:bodyPr wrap="square" anchor="t">
            <a:spAutoFit/>
          </a:bodyPr>
          <a:lstStyle/>
          <a:p>
            <a:pPr eaLnBrk="0" hangingPunct="0">
              <a:spcBef>
                <a:spcPct val="50000"/>
              </a:spcBef>
            </a:pPr>
            <a:r>
              <a:rPr lang="vi-VN" altLang="en-US" sz="2800" dirty="0">
                <a:solidFill>
                  <a:srgbClr val="0000FF"/>
                </a:solidFill>
                <a:latin typeface="Times New Roman" panose="02020603050405020304" pitchFamily="18" charset="0"/>
              </a:rPr>
              <a:t>- </a:t>
            </a:r>
            <a:r>
              <a:rPr lang="en-US" sz="2800" dirty="0">
                <a:solidFill>
                  <a:srgbClr val="0000FF"/>
                </a:solidFill>
                <a:latin typeface="Times New Roman" panose="02020603050405020304" pitchFamily="18" charset="0"/>
              </a:rPr>
              <a:t>Xây dựng tình huống  </a:t>
            </a:r>
            <a:r>
              <a:rPr lang="vi-VN" altLang="en-US" sz="2800" dirty="0">
                <a:solidFill>
                  <a:srgbClr val="0000FF"/>
                </a:solidFill>
                <a:latin typeface="Times New Roman" panose="02020603050405020304" pitchFamily="18" charset="0"/>
              </a:rPr>
              <a:t>- M</a:t>
            </a:r>
            <a:r>
              <a:rPr lang="en-US" sz="2800" dirty="0">
                <a:solidFill>
                  <a:srgbClr val="0000FF"/>
                </a:solidFill>
                <a:latin typeface="Times New Roman" panose="02020603050405020304" pitchFamily="18" charset="0"/>
              </a:rPr>
              <a:t>iêu tả tâm lí v</a:t>
            </a:r>
            <a:r>
              <a:rPr lang="en-US" sz="2800" dirty="0">
                <a:solidFill>
                  <a:srgbClr val="0000FF"/>
                </a:solidFill>
                <a:latin typeface="Times New Roman" panose="02020603050405020304" pitchFamily="18" charset="0"/>
                <a:ea typeface="Times New Roman" panose="02020603050405020304" pitchFamily="18" charset="0"/>
              </a:rPr>
              <a:t>à</a:t>
            </a:r>
            <a:r>
              <a:rPr lang="en-US" sz="2800" dirty="0">
                <a:solidFill>
                  <a:srgbClr val="0000FF"/>
                </a:solidFill>
                <a:latin typeface="Times New Roman" panose="02020603050405020304" pitchFamily="18" charset="0"/>
              </a:rPr>
              <a:t> ngôn ngữ nhân vật</a:t>
            </a:r>
            <a:endParaRPr lang="en-US" sz="2800" dirty="0">
              <a:solidFill>
                <a:srgbClr val="0000FF"/>
              </a:solidFill>
              <a:latin typeface="Times New Roman" panose="02020603050405020304" pitchFamily="18" charset="0"/>
              <a:ea typeface="Times New Roman" panose="02020603050405020304" pitchFamily="18" charset="0"/>
            </a:endParaRPr>
          </a:p>
        </p:txBody>
      </p:sp>
      <p:sp>
        <p:nvSpPr>
          <p:cNvPr id="7194" name="Text Box 152"/>
          <p:cNvSpPr txBox="1"/>
          <p:nvPr/>
        </p:nvSpPr>
        <p:spPr>
          <a:xfrm>
            <a:off x="446405" y="2355215"/>
            <a:ext cx="1109980" cy="521970"/>
          </a:xfrm>
          <a:prstGeom prst="rect">
            <a:avLst/>
          </a:prstGeom>
          <a:noFill/>
          <a:ln w="9525">
            <a:noFill/>
          </a:ln>
        </p:spPr>
        <p:txBody>
          <a:bodyPr wrap="square" anchor="t">
            <a:spAutoFit/>
          </a:bodyPr>
          <a:lstStyle/>
          <a:p>
            <a:pPr eaLnBrk="0" hangingPunct="0">
              <a:spcBef>
                <a:spcPct val="50000"/>
              </a:spcBef>
            </a:pPr>
            <a:r>
              <a:rPr lang="en-US" sz="2800" dirty="0">
                <a:solidFill>
                  <a:srgbClr val="0000FF"/>
                </a:solidFill>
                <a:latin typeface="Times New Roman" panose="02020603050405020304" pitchFamily="18" charset="0"/>
              </a:rPr>
              <a:t>L</a:t>
            </a:r>
            <a:r>
              <a:rPr lang="en-US" sz="2800" dirty="0">
                <a:solidFill>
                  <a:srgbClr val="0000FF"/>
                </a:solidFill>
                <a:latin typeface="Times New Roman" panose="02020603050405020304" pitchFamily="18" charset="0"/>
                <a:ea typeface="Times New Roman" panose="02020603050405020304" pitchFamily="18" charset="0"/>
              </a:rPr>
              <a:t>à</a:t>
            </a:r>
            <a:r>
              <a:rPr lang="en-US" sz="2800" dirty="0">
                <a:solidFill>
                  <a:srgbClr val="0000FF"/>
                </a:solidFill>
                <a:latin typeface="Times New Roman" panose="02020603050405020304" pitchFamily="18" charset="0"/>
              </a:rPr>
              <a:t>ng</a:t>
            </a:r>
            <a:endParaRPr lang="en-US" sz="2800" dirty="0">
              <a:solidFill>
                <a:srgbClr val="0000FF"/>
              </a:solidFill>
              <a:latin typeface="Times New Roman" panose="02020603050405020304" pitchFamily="18" charset="0"/>
              <a:ea typeface="Times New Roman" panose="02020603050405020304" pitchFamily="18" charset="0"/>
            </a:endParaRPr>
          </a:p>
        </p:txBody>
      </p:sp>
      <p:sp>
        <p:nvSpPr>
          <p:cNvPr id="7197" name="Text Box 154"/>
          <p:cNvSpPr txBox="1"/>
          <p:nvPr/>
        </p:nvSpPr>
        <p:spPr>
          <a:xfrm>
            <a:off x="1340485" y="2355215"/>
            <a:ext cx="1878330" cy="521970"/>
          </a:xfrm>
          <a:prstGeom prst="rect">
            <a:avLst/>
          </a:prstGeom>
          <a:noFill/>
          <a:ln w="9525">
            <a:noFill/>
          </a:ln>
        </p:spPr>
        <p:txBody>
          <a:bodyPr wrap="square" anchor="t">
            <a:spAutoFit/>
          </a:bodyPr>
          <a:lstStyle/>
          <a:p>
            <a:pPr algn="ctr" eaLnBrk="0" hangingPunct="0">
              <a:spcBef>
                <a:spcPct val="50000"/>
              </a:spcBef>
            </a:pPr>
            <a:r>
              <a:rPr lang="en-US" sz="2800" dirty="0">
                <a:solidFill>
                  <a:srgbClr val="0000FF"/>
                </a:solidFill>
                <a:latin typeface="Times New Roman" panose="02020603050405020304" pitchFamily="18" charset="0"/>
              </a:rPr>
              <a:t> Kim Lân</a:t>
            </a:r>
            <a:endParaRPr lang="en-US" sz="2800" dirty="0">
              <a:solidFill>
                <a:srgbClr val="0000FF"/>
              </a:solidFill>
              <a:latin typeface="Times New Roman" panose="02020603050405020304" pitchFamily="18" charset="0"/>
              <a:ea typeface="Times New Roman" panose="02020603050405020304" pitchFamily="18" charset="0"/>
            </a:endParaRPr>
          </a:p>
        </p:txBody>
      </p:sp>
      <p:sp>
        <p:nvSpPr>
          <p:cNvPr id="5" name="Text Box 174"/>
          <p:cNvSpPr txBox="1"/>
          <p:nvPr/>
        </p:nvSpPr>
        <p:spPr>
          <a:xfrm>
            <a:off x="2978865" y="2355215"/>
            <a:ext cx="1023938" cy="521970"/>
          </a:xfrm>
          <a:prstGeom prst="rect">
            <a:avLst/>
          </a:prstGeom>
          <a:noFill/>
          <a:ln w="9525">
            <a:noFill/>
          </a:ln>
        </p:spPr>
        <p:txBody>
          <a:bodyPr anchor="t">
            <a:spAutoFit/>
          </a:bodyPr>
          <a:lstStyle/>
          <a:p>
            <a:pPr eaLnBrk="0" hangingPunct="0">
              <a:spcBef>
                <a:spcPct val="50000"/>
              </a:spcBef>
            </a:pPr>
            <a:r>
              <a:rPr lang="en-US" sz="2800" dirty="0">
                <a:solidFill>
                  <a:srgbClr val="0000FF"/>
                </a:solidFill>
                <a:latin typeface="Times New Roman" panose="02020603050405020304" pitchFamily="18" charset="0"/>
              </a:rPr>
              <a:t>1948</a:t>
            </a:r>
            <a:endParaRPr lang="en-US" sz="2800" dirty="0">
              <a:solidFill>
                <a:srgbClr val="0000FF"/>
              </a:solidFill>
              <a:latin typeface="Times New Roman" panose="02020603050405020304" pitchFamily="18" charset="0"/>
              <a:ea typeface="Times New Roman" panose="02020603050405020304" pitchFamily="18" charset="0"/>
            </a:endParaRPr>
          </a:p>
        </p:txBody>
      </p:sp>
    </p:spTree>
    <p:custDataLst>
      <p:tags r:id="rId1"/>
    </p:custDataLst>
  </p:cSld>
  <p:clrMapOvr>
    <a:masterClrMapping/>
  </p:clrMapOvr>
  <p:transition advTm="227062">
    <p:whee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0" presetClass="entr" presetSubtype="0" fill="hold" nodeType="clickEffect">
                                  <p:stCondLst>
                                    <p:cond delay="0"/>
                                  </p:stCondLst>
                                  <p:childTnLst>
                                    <p:set>
                                      <p:cBhvr>
                                        <p:cTn id="10" dur="1" fill="hold">
                                          <p:stCondLst>
                                            <p:cond delay="0"/>
                                          </p:stCondLst>
                                        </p:cTn>
                                        <p:tgtEl>
                                          <p:spTgt spid="6147"/>
                                        </p:tgtEl>
                                        <p:attrNameLst>
                                          <p:attrName>style.visibility</p:attrName>
                                        </p:attrNameLst>
                                      </p:cBhvr>
                                      <p:to>
                                        <p:strVal val="visible"/>
                                      </p:to>
                                    </p:set>
                                    <p:animEffect transition="in" filter="wedge">
                                      <p:cBhvr>
                                        <p:cTn id="11" dur="500"/>
                                        <p:tgtEl>
                                          <p:spTgt spid="614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type="lt">
                                    <p:tmAbs val="75"/>
                                  </p:iterate>
                                  <p:childTnLst>
                                    <p:set>
                                      <p:cBhvr>
                                        <p:cTn id="15" dur="1" fill="hold">
                                          <p:stCondLst>
                                            <p:cond delay="74"/>
                                          </p:stCondLst>
                                        </p:cTn>
                                        <p:tgtEl>
                                          <p:spTgt spid="1654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7194"/>
                                        </p:tgtEl>
                                        <p:attrNameLst>
                                          <p:attrName>style.visibility</p:attrName>
                                        </p:attrNameLst>
                                      </p:cBhvr>
                                      <p:to>
                                        <p:strVal val="visible"/>
                                      </p:to>
                                    </p:set>
                                    <p:animEffect transition="in" filter="box(in)">
                                      <p:cBhvr>
                                        <p:cTn id="20" dur="2000"/>
                                        <p:tgtEl>
                                          <p:spTgt spid="7194"/>
                                        </p:tgtEl>
                                      </p:cBhvr>
                                    </p:animEffect>
                                  </p:childTnLst>
                                </p:cTn>
                              </p:par>
                            </p:childTnLst>
                          </p:cTn>
                        </p:par>
                      </p:childTnLst>
                    </p:cTn>
                  </p:par>
                  <p:par>
                    <p:cTn id="21" fill="hold">
                      <p:stCondLst>
                        <p:cond delay="indefinite"/>
                      </p:stCondLst>
                      <p:childTnLst>
                        <p:par>
                          <p:cTn id="22" fill="hold">
                            <p:stCondLst>
                              <p:cond delay="0"/>
                            </p:stCondLst>
                            <p:childTnLst>
                              <p:par>
                                <p:cTn id="23" presetID="58" presetClass="entr" presetSubtype="0" accel="100000" fill="hold" grpId="0" nodeType="clickEffect">
                                  <p:stCondLst>
                                    <p:cond delay="0"/>
                                  </p:stCondLst>
                                  <p:childTnLst>
                                    <p:set>
                                      <p:cBhvr>
                                        <p:cTn id="24" dur="1" fill="hold">
                                          <p:stCondLst>
                                            <p:cond delay="0"/>
                                          </p:stCondLst>
                                        </p:cTn>
                                        <p:tgtEl>
                                          <p:spTgt spid="7197"/>
                                        </p:tgtEl>
                                        <p:attrNameLst>
                                          <p:attrName>style.visibility</p:attrName>
                                        </p:attrNameLst>
                                      </p:cBhvr>
                                      <p:to>
                                        <p:strVal val="visible"/>
                                      </p:to>
                                    </p:set>
                                    <p:anim calcmode="lin" valueType="num">
                                      <p:cBhvr>
                                        <p:cTn id="25" dur="500" fill="hold"/>
                                        <p:tgtEl>
                                          <p:spTgt spid="7197"/>
                                        </p:tgtEl>
                                        <p:attrNameLst>
                                          <p:attrName>ppt_w</p:attrName>
                                        </p:attrNameLst>
                                      </p:cBhvr>
                                      <p:tavLst>
                                        <p:tav tm="0">
                                          <p:val>
                                            <p:strVal val="#ppt_w*2.5"/>
                                          </p:val>
                                        </p:tav>
                                        <p:tav tm="100000">
                                          <p:val>
                                            <p:strVal val="#ppt_w"/>
                                          </p:val>
                                        </p:tav>
                                      </p:tavLst>
                                    </p:anim>
                                    <p:anim calcmode="lin" valueType="num">
                                      <p:cBhvr>
                                        <p:cTn id="26" dur="500" fill="hold"/>
                                        <p:tgtEl>
                                          <p:spTgt spid="7197"/>
                                        </p:tgtEl>
                                        <p:attrNameLst>
                                          <p:attrName>ppt_h</p:attrName>
                                        </p:attrNameLst>
                                      </p:cBhvr>
                                      <p:tavLst>
                                        <p:tav tm="0">
                                          <p:val>
                                            <p:strVal val="#ppt_h*0.01"/>
                                          </p:val>
                                        </p:tav>
                                        <p:tav tm="100000">
                                          <p:val>
                                            <p:strVal val="#ppt_h"/>
                                          </p:val>
                                        </p:tav>
                                      </p:tavLst>
                                    </p:anim>
                                    <p:anim calcmode="lin" valueType="num">
                                      <p:cBhvr>
                                        <p:cTn id="27" dur="500" fill="hold"/>
                                        <p:tgtEl>
                                          <p:spTgt spid="7197"/>
                                        </p:tgtEl>
                                        <p:attrNameLst>
                                          <p:attrName>ppt_x</p:attrName>
                                        </p:attrNameLst>
                                      </p:cBhvr>
                                      <p:tavLst>
                                        <p:tav tm="0">
                                          <p:val>
                                            <p:strVal val="#ppt_x"/>
                                          </p:val>
                                        </p:tav>
                                        <p:tav tm="100000">
                                          <p:val>
                                            <p:strVal val="#ppt_x"/>
                                          </p:val>
                                        </p:tav>
                                      </p:tavLst>
                                    </p:anim>
                                    <p:anim calcmode="lin" valueType="num">
                                      <p:cBhvr>
                                        <p:cTn id="28" dur="500" fill="hold"/>
                                        <p:tgtEl>
                                          <p:spTgt spid="7197"/>
                                        </p:tgtEl>
                                        <p:attrNameLst>
                                          <p:attrName>ppt_y</p:attrName>
                                        </p:attrNameLst>
                                      </p:cBhvr>
                                      <p:tavLst>
                                        <p:tav tm="0">
                                          <p:val>
                                            <p:strVal val="#ppt_h+1"/>
                                          </p:val>
                                        </p:tav>
                                        <p:tav tm="100000">
                                          <p:val>
                                            <p:strVal val="#ppt_y"/>
                                          </p:val>
                                        </p:tav>
                                      </p:tavLst>
                                    </p:anim>
                                    <p:animEffect transition="in" filter="fade">
                                      <p:cBhvr>
                                        <p:cTn id="29" dur="500"/>
                                        <p:tgtEl>
                                          <p:spTgt spid="7197"/>
                                        </p:tgtEl>
                                      </p:cBhvr>
                                    </p:animEffect>
                                  </p:childTnLst>
                                </p:cTn>
                              </p:par>
                            </p:childTnLst>
                          </p:cTn>
                        </p:par>
                      </p:childTnLst>
                    </p:cTn>
                  </p:par>
                  <p:par>
                    <p:cTn id="30" fill="hold">
                      <p:stCondLst>
                        <p:cond delay="indefinite"/>
                      </p:stCondLst>
                      <p:childTnLst>
                        <p:par>
                          <p:cTn id="31" fill="hold">
                            <p:stCondLst>
                              <p:cond delay="0"/>
                            </p:stCondLst>
                            <p:childTnLst>
                              <p:par>
                                <p:cTn id="32" presetID="58" presetClass="entr" presetSubtype="0" accel="10000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strVal val="#ppt_w*2.5"/>
                                          </p:val>
                                        </p:tav>
                                        <p:tav tm="100000">
                                          <p:val>
                                            <p:strVal val="#ppt_w"/>
                                          </p:val>
                                        </p:tav>
                                      </p:tavLst>
                                    </p:anim>
                                    <p:anim calcmode="lin" valueType="num">
                                      <p:cBhvr>
                                        <p:cTn id="35" dur="500" fill="hold"/>
                                        <p:tgtEl>
                                          <p:spTgt spid="5"/>
                                        </p:tgtEl>
                                        <p:attrNameLst>
                                          <p:attrName>ppt_h</p:attrName>
                                        </p:attrNameLst>
                                      </p:cBhvr>
                                      <p:tavLst>
                                        <p:tav tm="0">
                                          <p:val>
                                            <p:strVal val="#ppt_h*0.01"/>
                                          </p:val>
                                        </p:tav>
                                        <p:tav tm="100000">
                                          <p:val>
                                            <p:strVal val="#ppt_h"/>
                                          </p:val>
                                        </p:tav>
                                      </p:tavLst>
                                    </p:anim>
                                    <p:anim calcmode="lin" valueType="num">
                                      <p:cBhvr>
                                        <p:cTn id="36" dur="500" fill="hold"/>
                                        <p:tgtEl>
                                          <p:spTgt spid="5"/>
                                        </p:tgtEl>
                                        <p:attrNameLst>
                                          <p:attrName>ppt_x</p:attrName>
                                        </p:attrNameLst>
                                      </p:cBhvr>
                                      <p:tavLst>
                                        <p:tav tm="0">
                                          <p:val>
                                            <p:strVal val="#ppt_x"/>
                                          </p:val>
                                        </p:tav>
                                        <p:tav tm="100000">
                                          <p:val>
                                            <p:strVal val="#ppt_x"/>
                                          </p:val>
                                        </p:tav>
                                      </p:tavLst>
                                    </p:anim>
                                    <p:anim calcmode="lin" valueType="num">
                                      <p:cBhvr>
                                        <p:cTn id="37" dur="500" fill="hold"/>
                                        <p:tgtEl>
                                          <p:spTgt spid="5"/>
                                        </p:tgtEl>
                                        <p:attrNameLst>
                                          <p:attrName>ppt_y</p:attrName>
                                        </p:attrNameLst>
                                      </p:cBhvr>
                                      <p:tavLst>
                                        <p:tav tm="0">
                                          <p:val>
                                            <p:strVal val="#ppt_h+1"/>
                                          </p:val>
                                        </p:tav>
                                        <p:tav tm="100000">
                                          <p:val>
                                            <p:strVal val="#ppt_y"/>
                                          </p:val>
                                        </p:tav>
                                      </p:tavLst>
                                    </p:anim>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4" presetClass="entr" presetSubtype="0" fill="hold" grpId="0" nodeType="clickEffect">
                                  <p:stCondLst>
                                    <p:cond delay="0"/>
                                  </p:stCondLst>
                                  <p:childTnLst>
                                    <p:set>
                                      <p:cBhvr>
                                        <p:cTn id="42" dur="1" fill="hold">
                                          <p:stCondLst>
                                            <p:cond delay="499"/>
                                          </p:stCondLst>
                                        </p:cTn>
                                        <p:tgtEl>
                                          <p:spTgt spid="16544"/>
                                        </p:tgtEl>
                                        <p:attrNameLst>
                                          <p:attrName>style.visibility</p:attrName>
                                        </p:attrNameLst>
                                      </p:cBhvr>
                                      <p:to>
                                        <p:strVal val="visible"/>
                                      </p:to>
                                    </p:set>
                                    <p:anim calcmode="lin" valueType="num">
                                      <p:cBhvr>
                                        <p:cTn id="43" dur="1" fill="hold"/>
                                        <p:tgtEl>
                                          <p:spTgt spid="16544"/>
                                        </p:tgtEl>
                                      </p:cBhvr>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499"/>
                                          </p:stCondLst>
                                        </p:cTn>
                                        <p:tgtEl>
                                          <p:spTgt spid="165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P spid="16540" grpId="0"/>
      <p:bldP spid="16544" grpId="0" bldLvl="0" animBg="1"/>
      <p:bldP spid="16545" grpId="0" bldLvl="0" animBg="1"/>
      <p:bldP spid="7194" grpId="0"/>
      <p:bldP spid="7194" grpId="1"/>
      <p:bldP spid="7197" grpId="0"/>
      <p:bldP spid="7197" grpId="1"/>
      <p:bldP spid="5" grpId="0"/>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Content Placeholder 8193"/>
          <p:cNvGraphicFramePr>
            <a:graphicFrameLocks noGrp="1"/>
          </p:cNvGraphicFramePr>
          <p:nvPr>
            <p:ph/>
            <p:extLst>
              <p:ext uri="{D42A27DB-BD31-4B8C-83A1-F6EECF244321}">
                <p14:modId xmlns:p14="http://schemas.microsoft.com/office/powerpoint/2010/main" val="1313206213"/>
              </p:ext>
            </p:extLst>
          </p:nvPr>
        </p:nvGraphicFramePr>
        <p:xfrm>
          <a:off x="0" y="685800"/>
          <a:ext cx="9144000" cy="6310503"/>
        </p:xfrm>
        <a:graphic>
          <a:graphicData uri="http://schemas.openxmlformats.org/drawingml/2006/table">
            <a:tbl>
              <a:tblPr/>
              <a:tblGrid>
                <a:gridCol w="509785">
                  <a:extLst>
                    <a:ext uri="{9D8B030D-6E8A-4147-A177-3AD203B41FA5}">
                      <a16:colId xmlns:a16="http://schemas.microsoft.com/office/drawing/2014/main" val="20000"/>
                    </a:ext>
                  </a:extLst>
                </a:gridCol>
                <a:gridCol w="1099179">
                  <a:extLst>
                    <a:ext uri="{9D8B030D-6E8A-4147-A177-3AD203B41FA5}">
                      <a16:colId xmlns:a16="http://schemas.microsoft.com/office/drawing/2014/main" val="20001"/>
                    </a:ext>
                  </a:extLst>
                </a:gridCol>
                <a:gridCol w="1099179">
                  <a:extLst>
                    <a:ext uri="{9D8B030D-6E8A-4147-A177-3AD203B41FA5}">
                      <a16:colId xmlns:a16="http://schemas.microsoft.com/office/drawing/2014/main" val="20002"/>
                    </a:ext>
                  </a:extLst>
                </a:gridCol>
                <a:gridCol w="1470660">
                  <a:extLst>
                    <a:ext uri="{9D8B030D-6E8A-4147-A177-3AD203B41FA5}">
                      <a16:colId xmlns:a16="http://schemas.microsoft.com/office/drawing/2014/main" val="20003"/>
                    </a:ext>
                  </a:extLst>
                </a:gridCol>
                <a:gridCol w="2829560">
                  <a:extLst>
                    <a:ext uri="{9D8B030D-6E8A-4147-A177-3AD203B41FA5}">
                      <a16:colId xmlns:a16="http://schemas.microsoft.com/office/drawing/2014/main" val="20004"/>
                    </a:ext>
                  </a:extLst>
                </a:gridCol>
                <a:gridCol w="2135637">
                  <a:extLst>
                    <a:ext uri="{9D8B030D-6E8A-4147-A177-3AD203B41FA5}">
                      <a16:colId xmlns:a16="http://schemas.microsoft.com/office/drawing/2014/main" val="20005"/>
                    </a:ext>
                  </a:extLst>
                </a:gridCol>
              </a:tblGrid>
              <a:tr h="106680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ahoma" panose="020B060403050404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stStyle>
                    <a:p>
                      <a:pPr lvl="0" algn="ctr" eaLnBrk="1" hangingPunct="1">
                        <a:spcBef>
                          <a:spcPct val="20000"/>
                        </a:spcBef>
                        <a:buClr>
                          <a:schemeClr val="hlink"/>
                        </a:buClr>
                        <a:buNone/>
                      </a:pPr>
                      <a:r>
                        <a:rPr sz="28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rPr>
                        <a:t>TT</a:t>
                      </a:r>
                      <a:endParaRPr lang="en-US" sz="2800" b="1" dirty="0">
                        <a:solidFill>
                          <a:srgbClr val="FF0000"/>
                        </a:solidFill>
                        <a:effectLst>
                          <a:outerShdw blurRad="38100" dist="38100" dir="2700000">
                            <a:srgbClr val="C0C0C0"/>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ahoma" panose="020B060403050404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stStyle>
                    <a:p>
                      <a:pPr lvl="0" algn="ctr" eaLnBrk="1" hangingPunct="1">
                        <a:spcBef>
                          <a:spcPct val="20000"/>
                        </a:spcBef>
                        <a:buClr>
                          <a:schemeClr val="hlink"/>
                        </a:buClr>
                        <a:buNone/>
                      </a:pPr>
                      <a:r>
                        <a:rPr sz="28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rPr>
                        <a:t>Tên tác phẩm </a:t>
                      </a:r>
                    </a:p>
                    <a:p>
                      <a:pPr lvl="0" algn="ctr" eaLnBrk="1" hangingPunct="1">
                        <a:spcBef>
                          <a:spcPct val="20000"/>
                        </a:spcBef>
                        <a:buClr>
                          <a:schemeClr val="hlink"/>
                        </a:buClr>
                        <a:buNone/>
                      </a:pPr>
                      <a:endParaRPr lang="en-US" sz="2800" b="1" dirty="0">
                        <a:solidFill>
                          <a:srgbClr val="FF0000"/>
                        </a:solidFill>
                        <a:effectLst>
                          <a:outerShdw blurRad="38100" dist="38100" dir="2700000">
                            <a:srgbClr val="C0C0C0"/>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lvl="0" algn="ctr" eaLnBrk="1" hangingPunct="1">
                        <a:spcBef>
                          <a:spcPct val="20000"/>
                        </a:spcBef>
                        <a:buClr>
                          <a:schemeClr val="hlink"/>
                        </a:buClr>
                        <a:buNone/>
                      </a:pPr>
                      <a:r>
                        <a:rPr sz="28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sym typeface="+mn-ea"/>
                        </a:rPr>
                        <a:t>Năm s</a:t>
                      </a:r>
                      <a:r>
                        <a:rPr lang="vi-VN" sz="28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sym typeface="+mn-ea"/>
                        </a:rPr>
                        <a:t>áng</a:t>
                      </a:r>
                    </a:p>
                    <a:p>
                      <a:pPr lvl="0" algn="ctr" eaLnBrk="1" hangingPunct="1">
                        <a:spcBef>
                          <a:spcPct val="20000"/>
                        </a:spcBef>
                        <a:buClr>
                          <a:schemeClr val="hlink"/>
                        </a:buClr>
                        <a:buNone/>
                      </a:pPr>
                      <a:r>
                        <a:rPr sz="28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sym typeface="+mn-ea"/>
                        </a:rPr>
                        <a:t>tác</a:t>
                      </a:r>
                      <a:endParaRPr lang="en-US" sz="2800" b="1" dirty="0">
                        <a:solidFill>
                          <a:srgbClr val="FF0000"/>
                        </a:solidFill>
                        <a:effectLst>
                          <a:outerShdw blurRad="38100" dist="38100" dir="2700000">
                            <a:srgbClr val="C0C0C0"/>
                          </a:outerShdw>
                        </a:effectLst>
                        <a:latin typeface="Times New Roman" panose="02020603050405020304" pitchFamily="18" charset="0"/>
                        <a:ea typeface="Times New Roman" panose="02020603050405020304" pitchFamily="18" charset="0"/>
                        <a:sym typeface="+mn-ea"/>
                      </a:endParaRPr>
                    </a:p>
                    <a:p>
                      <a:pPr lvl="0" algn="ctr" eaLnBrk="1" hangingPunct="1">
                        <a:spcBef>
                          <a:spcPct val="20000"/>
                        </a:spcBef>
                        <a:buClr>
                          <a:schemeClr val="hlink"/>
                        </a:buClr>
                        <a:buNone/>
                      </a:pPr>
                      <a:endParaRPr lang="en-US" sz="2800" b="1" dirty="0">
                        <a:solidFill>
                          <a:srgbClr val="FF0000"/>
                        </a:solidFill>
                        <a:effectLst>
                          <a:outerShdw blurRad="38100" dist="38100" dir="2700000">
                            <a:srgbClr val="C0C0C0"/>
                          </a:outerShdw>
                        </a:effectLst>
                        <a:latin typeface="Times New Roman" panose="02020603050405020304" pitchFamily="18" charset="0"/>
                        <a:ea typeface="Times New Roman" panose="02020603050405020304" pitchFamily="18" charset="0"/>
                        <a:sym typeface="+mn-ea"/>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ahoma" panose="020B060403050404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stStyle>
                    <a:p>
                      <a:pPr lvl="0" algn="ctr" eaLnBrk="1" hangingPunct="1">
                        <a:spcBef>
                          <a:spcPct val="20000"/>
                        </a:spcBef>
                        <a:buClr>
                          <a:schemeClr val="hlink"/>
                        </a:buClr>
                        <a:buNone/>
                      </a:pPr>
                      <a:r>
                        <a:rPr sz="28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rPr>
                        <a:t>Tác giả </a:t>
                      </a:r>
                      <a:endParaRPr lang="en-US" sz="2800" b="1" dirty="0">
                        <a:solidFill>
                          <a:srgbClr val="FF0000"/>
                        </a:solidFill>
                        <a:effectLst>
                          <a:outerShdw blurRad="38100" dist="38100" dir="2700000">
                            <a:srgbClr val="C0C0C0"/>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ahoma" panose="020B060403050404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stStyle>
                    <a:p>
                      <a:pPr lvl="0" algn="ctr" eaLnBrk="1" hangingPunct="1">
                        <a:spcBef>
                          <a:spcPct val="20000"/>
                        </a:spcBef>
                        <a:buClr>
                          <a:schemeClr val="hlink"/>
                        </a:buClr>
                        <a:buNone/>
                      </a:pPr>
                      <a:r>
                        <a:rPr lang="vi-VN" sz="28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rPr>
                        <a:t>Nội </a:t>
                      </a:r>
                      <a:r>
                        <a:rPr sz="28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rPr>
                        <a:t>dung</a:t>
                      </a:r>
                      <a:r>
                        <a:rPr lang="vi-VN" sz="28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rPr>
                        <a:t> chính </a:t>
                      </a:r>
                      <a:endParaRPr lang="en-US" sz="2800" b="1" dirty="0">
                        <a:solidFill>
                          <a:srgbClr val="FF0000"/>
                        </a:solidFill>
                        <a:effectLst>
                          <a:outerShdw blurRad="38100" dist="38100" dir="2700000">
                            <a:srgbClr val="C0C0C0"/>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ahoma" panose="020B060403050404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stStyle>
                    <a:p>
                      <a:pPr lvl="0" algn="ctr" eaLnBrk="1" hangingPunct="1">
                        <a:spcBef>
                          <a:spcPct val="20000"/>
                        </a:spcBef>
                        <a:buClr>
                          <a:schemeClr val="hlink"/>
                        </a:buClr>
                        <a:buNone/>
                      </a:pPr>
                      <a:r>
                        <a:rPr sz="28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rPr>
                        <a:t>Đặc sắc về nghệ thuật</a:t>
                      </a:r>
                      <a:endParaRPr lang="en-US" sz="2800" b="1" dirty="0">
                        <a:solidFill>
                          <a:srgbClr val="FF0000"/>
                        </a:solidFill>
                        <a:effectLst>
                          <a:outerShdw blurRad="38100" dist="38100" dir="2700000">
                            <a:srgbClr val="C0C0C0"/>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4149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ahoma" panose="020B060403050404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stStyle>
                    <a:p>
                      <a:pPr lvl="0" algn="ctr" eaLnBrk="1" hangingPunct="1">
                        <a:spcBef>
                          <a:spcPct val="20000"/>
                        </a:spcBef>
                        <a:buClr>
                          <a:schemeClr val="hlink"/>
                        </a:buClr>
                        <a:buNone/>
                      </a:pPr>
                      <a:endParaRPr sz="2000" b="1" dirty="0">
                        <a:effectLst>
                          <a:outerShdw blurRad="38100" dist="38100" dir="2700000">
                            <a:srgbClr val="C0C0C0"/>
                          </a:outerShdw>
                        </a:effectLst>
                        <a:latin typeface="Arial" panose="020B0604020202020204" pitchFamily="34" charset="0"/>
                      </a:endParaRPr>
                    </a:p>
                    <a:p>
                      <a:pPr lvl="0" algn="ctr" eaLnBrk="1" hangingPunct="1">
                        <a:spcBef>
                          <a:spcPct val="20000"/>
                        </a:spcBef>
                        <a:buClr>
                          <a:schemeClr val="hlink"/>
                        </a:buClr>
                        <a:buNone/>
                      </a:pPr>
                      <a:endParaRPr sz="2000" b="1" dirty="0">
                        <a:effectLst>
                          <a:outerShdw blurRad="38100" dist="38100" dir="2700000">
                            <a:srgbClr val="C0C0C0"/>
                          </a:outerShdw>
                        </a:effectLst>
                        <a:latin typeface="Arial" panose="020B0604020202020204" pitchFamily="34" charset="0"/>
                      </a:endParaRPr>
                    </a:p>
                    <a:p>
                      <a:pPr lvl="0" algn="ctr" eaLnBrk="1" hangingPunct="1">
                        <a:spcBef>
                          <a:spcPct val="20000"/>
                        </a:spcBef>
                        <a:buClr>
                          <a:schemeClr val="hlink"/>
                        </a:buClr>
                        <a:buNone/>
                      </a:pPr>
                      <a:endParaRPr sz="2000" b="1" dirty="0">
                        <a:effectLst>
                          <a:outerShdw blurRad="38100" dist="38100" dir="2700000">
                            <a:srgbClr val="C0C0C0"/>
                          </a:outerShdw>
                        </a:effectLst>
                        <a:latin typeface="Arial" panose="020B0604020202020204" pitchFamily="34" charset="0"/>
                      </a:endParaRPr>
                    </a:p>
                    <a:p>
                      <a:pPr lvl="0" algn="ctr" eaLnBrk="1" hangingPunct="1">
                        <a:spcBef>
                          <a:spcPct val="20000"/>
                        </a:spcBef>
                        <a:buClr>
                          <a:schemeClr val="hlink"/>
                        </a:buClr>
                        <a:buNone/>
                      </a:pPr>
                      <a:endParaRPr sz="2000" b="1" dirty="0">
                        <a:effectLst>
                          <a:outerShdw blurRad="38100" dist="38100" dir="2700000">
                            <a:srgbClr val="C0C0C0"/>
                          </a:outerShdw>
                        </a:effectLst>
                        <a:latin typeface="Arial" panose="020B0604020202020204" pitchFamily="34" charset="0"/>
                      </a:endParaRPr>
                    </a:p>
                    <a:p>
                      <a:pPr lvl="0" algn="ctr" eaLnBrk="1" hangingPunct="1">
                        <a:spcBef>
                          <a:spcPct val="20000"/>
                        </a:spcBef>
                        <a:buClr>
                          <a:schemeClr val="hlink"/>
                        </a:buClr>
                        <a:buNone/>
                      </a:pPr>
                      <a:endParaRPr sz="2000" b="1" dirty="0">
                        <a:effectLst>
                          <a:outerShdw blurRad="38100" dist="38100" dir="2700000">
                            <a:srgbClr val="C0C0C0"/>
                          </a:outerShdw>
                        </a:effectLst>
                        <a:latin typeface="Arial" panose="020B0604020202020204" pitchFamily="34" charset="0"/>
                      </a:endParaRPr>
                    </a:p>
                    <a:p>
                      <a:pPr lvl="0" algn="ctr" eaLnBrk="1" hangingPunct="1">
                        <a:spcBef>
                          <a:spcPct val="20000"/>
                        </a:spcBef>
                        <a:buClr>
                          <a:schemeClr val="hlink"/>
                        </a:buClr>
                        <a:buNone/>
                      </a:pPr>
                      <a:endParaRPr sz="2000" b="1" dirty="0">
                        <a:effectLst>
                          <a:outerShdw blurRad="38100" dist="38100" dir="2700000">
                            <a:srgbClr val="C0C0C0"/>
                          </a:outerShdw>
                        </a:effectLst>
                        <a:latin typeface="Arial" panose="020B0604020202020204" pitchFamily="34" charset="0"/>
                      </a:endParaRPr>
                    </a:p>
                    <a:p>
                      <a:pPr lvl="0" algn="ctr" eaLnBrk="1" hangingPunct="1">
                        <a:spcBef>
                          <a:spcPct val="20000"/>
                        </a:spcBef>
                        <a:buClr>
                          <a:schemeClr val="hlink"/>
                        </a:buClr>
                        <a:buNone/>
                      </a:pPr>
                      <a:endParaRPr lang="en-US" sz="2000" b="1" dirty="0">
                        <a:effectLst>
                          <a:outerShdw blurRad="38100" dist="38100" dir="2700000">
                            <a:srgbClr val="C0C0C0"/>
                          </a:outerShdw>
                        </a:effectLst>
                        <a:latin typeface="Arial" panose="020B0604020202020204" pitchFamily="34"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ahoma" panose="020B060403050404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stStyle>
                    <a:p>
                      <a:pPr lvl="0" eaLnBrk="1" hangingPunct="1">
                        <a:spcBef>
                          <a:spcPct val="20000"/>
                        </a:spcBef>
                        <a:buClr>
                          <a:schemeClr val="hlink"/>
                        </a:buClr>
                        <a:buNone/>
                      </a:pPr>
                      <a:endParaRPr lang="en-US" sz="2800" b="1" dirty="0">
                        <a:effectLst>
                          <a:outerShdw blurRad="38100" dist="38100" dir="2700000">
                            <a:srgbClr val="C0C0C0"/>
                          </a:outerShdw>
                        </a:effectLst>
                        <a:latin typeface="Garamond" panose="02020404030301010803" pitchFamily="18"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p>
                      <a:pPr lvl="0" eaLnBrk="1" hangingPunct="1">
                        <a:spcBef>
                          <a:spcPct val="20000"/>
                        </a:spcBef>
                        <a:buClr>
                          <a:schemeClr val="hlink"/>
                        </a:buClr>
                        <a:buNone/>
                      </a:pPr>
                      <a:endParaRPr lang="en-US" sz="2800" b="1" dirty="0">
                        <a:effectLst>
                          <a:outerShdw blurRad="38100" dist="38100" dir="2700000">
                            <a:srgbClr val="C0C0C0"/>
                          </a:outerShdw>
                        </a:effectLst>
                        <a:latin typeface="Garamond" panose="02020404030301010803" pitchFamily="18"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ahoma" panose="020B060403050404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stStyle>
                    <a:p>
                      <a:pPr lvl="0" algn="ctr" eaLnBrk="1" hangingPunct="1">
                        <a:spcBef>
                          <a:spcPct val="20000"/>
                        </a:spcBef>
                        <a:buClr>
                          <a:schemeClr val="hlink"/>
                        </a:buClr>
                        <a:buNone/>
                      </a:pPr>
                      <a:endParaRPr lang="en-US" sz="2800" b="1" dirty="0">
                        <a:solidFill>
                          <a:srgbClr val="C00000"/>
                        </a:solidFill>
                        <a:effectLst>
                          <a:outerShdw blurRad="38100" dist="38100" dir="2700000">
                            <a:srgbClr val="C0C0C0"/>
                          </a:outerShdw>
                        </a:effectLst>
                        <a:latin typeface="Times New Roman" panose="02020603050405020304" pitchFamily="18" charset="0"/>
                        <a:ea typeface="Times New Roman" panose="02020603050405020304" pitchFamily="18" charset="0"/>
                        <a:sym typeface="+mn-ea"/>
                      </a:endParaRPr>
                    </a:p>
                    <a:p>
                      <a:pPr lvl="0" algn="ctr" eaLnBrk="1" hangingPunct="1">
                        <a:spcBef>
                          <a:spcPct val="20000"/>
                        </a:spcBef>
                        <a:buClr>
                          <a:schemeClr val="hlink"/>
                        </a:buClr>
                        <a:buNone/>
                      </a:pPr>
                      <a:endParaRPr lang="vi-VN" altLang="en-US" sz="2800" b="1" dirty="0">
                        <a:effectLst>
                          <a:outerShdw blurRad="38100" dist="38100" dir="2700000">
                            <a:srgbClr val="C0C0C0"/>
                          </a:outerShdw>
                        </a:effectLst>
                        <a:latin typeface="Garamond" panose="02020404030301010803" pitchFamily="18"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ahoma" panose="020B060403050404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stStyle>
                    <a:p>
                      <a:pPr lvl="0" eaLnBrk="1" hangingPunct="1">
                        <a:spcBef>
                          <a:spcPct val="20000"/>
                        </a:spcBef>
                        <a:buClr>
                          <a:schemeClr val="hlink"/>
                        </a:buClr>
                        <a:buNone/>
                      </a:pPr>
                      <a:endParaRPr lang="en-US" sz="2000" b="1" dirty="0">
                        <a:effectLst>
                          <a:outerShdw blurRad="38100" dist="38100" dir="2700000">
                            <a:srgbClr val="C0C0C0"/>
                          </a:outerShdw>
                        </a:effectLst>
                        <a:latin typeface="Arial" panose="020B0604020202020204" pitchFamily="34"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ahoma" panose="020B060403050404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stStyle>
                    <a:p>
                      <a:pPr lvl="0" eaLnBrk="1" hangingPunct="1">
                        <a:spcBef>
                          <a:spcPct val="20000"/>
                        </a:spcBef>
                        <a:buClr>
                          <a:schemeClr val="hlink"/>
                        </a:buClr>
                        <a:buNone/>
                      </a:pPr>
                      <a:endParaRPr lang="en-US" sz="2000" b="1" dirty="0">
                        <a:effectLst>
                          <a:outerShdw blurRad="38100" dist="38100" dir="2700000">
                            <a:srgbClr val="C0C0C0"/>
                          </a:outerShdw>
                        </a:effectLst>
                        <a:latin typeface="Arial" panose="020B0604020202020204" pitchFamily="34"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2559" name="Text Box 31"/>
          <p:cNvSpPr txBox="1"/>
          <p:nvPr/>
        </p:nvSpPr>
        <p:spPr>
          <a:xfrm>
            <a:off x="107950" y="2601595"/>
            <a:ext cx="533400" cy="521970"/>
          </a:xfrm>
          <a:prstGeom prst="rect">
            <a:avLst/>
          </a:prstGeom>
          <a:noFill/>
          <a:ln w="9525">
            <a:noFill/>
          </a:ln>
        </p:spPr>
        <p:txBody>
          <a:bodyPr anchor="t">
            <a:spAutoFit/>
          </a:bodyPr>
          <a:lstStyle/>
          <a:p>
            <a:pPr eaLnBrk="0" hangingPunct="0">
              <a:spcBef>
                <a:spcPct val="50000"/>
              </a:spcBef>
            </a:pPr>
            <a:r>
              <a:rPr lang="vi-VN" altLang="en-US" sz="2800" b="1" dirty="0">
                <a:solidFill>
                  <a:srgbClr val="0000FF"/>
                </a:solidFill>
                <a:latin typeface="Times New Roman" panose="02020603050405020304" pitchFamily="18" charset="0"/>
              </a:rPr>
              <a:t>2</a:t>
            </a:r>
            <a:endParaRPr lang="en-US" sz="2800" b="1" dirty="0">
              <a:solidFill>
                <a:srgbClr val="0000FF"/>
              </a:solidFill>
              <a:latin typeface="Times New Roman" panose="02020603050405020304" pitchFamily="18" charset="0"/>
              <a:ea typeface="Times New Roman" panose="02020603050405020304" pitchFamily="18" charset="0"/>
            </a:endParaRPr>
          </a:p>
        </p:txBody>
      </p:sp>
      <p:sp>
        <p:nvSpPr>
          <p:cNvPr id="22568" name="Text Box 40"/>
          <p:cNvSpPr txBox="1"/>
          <p:nvPr/>
        </p:nvSpPr>
        <p:spPr>
          <a:xfrm>
            <a:off x="4299585" y="2745740"/>
            <a:ext cx="2648585" cy="4154170"/>
          </a:xfrm>
          <a:prstGeom prst="rect">
            <a:avLst/>
          </a:prstGeom>
          <a:solidFill>
            <a:schemeClr val="bg1"/>
          </a:solidFill>
          <a:ln w="9525">
            <a:noFill/>
          </a:ln>
        </p:spPr>
        <p:txBody>
          <a:bodyPr wrap="square" anchor="t">
            <a:spAutoFit/>
          </a:bodyPr>
          <a:lstStyle/>
          <a:p>
            <a:pPr eaLnBrk="0" hangingPunct="0">
              <a:spcBef>
                <a:spcPct val="50000"/>
              </a:spcBef>
            </a:pPr>
            <a:r>
              <a:rPr lang="en-US" sz="2400" b="1" dirty="0">
                <a:solidFill>
                  <a:srgbClr val="0000FF"/>
                </a:solidFill>
                <a:latin typeface="Times New Roman" panose="02020603050405020304" pitchFamily="18" charset="0"/>
              </a:rPr>
              <a:t>Qua </a:t>
            </a:r>
            <a:r>
              <a:rPr lang="en-US" sz="2400" b="1" dirty="0" err="1">
                <a:solidFill>
                  <a:srgbClr val="0000FF"/>
                </a:solidFill>
                <a:latin typeface="Times New Roman" panose="02020603050405020304" pitchFamily="18" charset="0"/>
              </a:rPr>
              <a:t>câu</a:t>
            </a:r>
            <a:r>
              <a:rPr lang="en-US" sz="2400" b="1" dirty="0">
                <a:solidFill>
                  <a:srgbClr val="0000FF"/>
                </a:solidFill>
                <a:latin typeface="Times New Roman" panose="02020603050405020304" pitchFamily="18" charset="0"/>
              </a:rPr>
              <a:t> chuyện éo le v</a:t>
            </a:r>
            <a:r>
              <a:rPr lang="en-US" sz="2400" b="1" dirty="0">
                <a:solidFill>
                  <a:srgbClr val="0000FF"/>
                </a:solidFill>
                <a:latin typeface="Times New Roman" panose="02020603050405020304" pitchFamily="18" charset="0"/>
                <a:ea typeface="Times New Roman" panose="02020603050405020304" pitchFamily="18" charset="0"/>
              </a:rPr>
              <a:t>à</a:t>
            </a:r>
            <a:r>
              <a:rPr lang="en-US" sz="2400" b="1" dirty="0">
                <a:solidFill>
                  <a:srgbClr val="0000FF"/>
                </a:solidFill>
                <a:latin typeface="Times New Roman" panose="02020603050405020304" pitchFamily="18" charset="0"/>
              </a:rPr>
              <a:t> cảm động về hai cha con </a:t>
            </a:r>
            <a:r>
              <a:rPr lang="en-US" sz="2400" b="1" dirty="0" err="1">
                <a:solidFill>
                  <a:srgbClr val="0000FF"/>
                </a:solidFill>
                <a:latin typeface="Times New Roman" panose="02020603050405020304" pitchFamily="18" charset="0"/>
              </a:rPr>
              <a:t>ông</a:t>
            </a:r>
            <a:r>
              <a:rPr lang="en-US" sz="2400" b="1" dirty="0">
                <a:solidFill>
                  <a:srgbClr val="0000FF"/>
                </a:solidFill>
                <a:latin typeface="Times New Roman" panose="02020603050405020304" pitchFamily="18" charset="0"/>
              </a:rPr>
              <a:t> Sáu v</a:t>
            </a:r>
            <a:r>
              <a:rPr lang="en-US" sz="2400" b="1" dirty="0">
                <a:solidFill>
                  <a:srgbClr val="0000FF"/>
                </a:solidFill>
                <a:latin typeface="Times New Roman" panose="02020603050405020304" pitchFamily="18" charset="0"/>
                <a:ea typeface="Times New Roman" panose="02020603050405020304" pitchFamily="18" charset="0"/>
              </a:rPr>
              <a:t>à</a:t>
            </a:r>
            <a:r>
              <a:rPr lang="en-US" sz="2400" b="1" dirty="0">
                <a:solidFill>
                  <a:srgbClr val="0000FF"/>
                </a:solidFill>
                <a:latin typeface="Times New Roman" panose="02020603050405020304" pitchFamily="18" charset="0"/>
              </a:rPr>
              <a:t> bé Thu trong lần ông về thăm nh</a:t>
            </a:r>
            <a:r>
              <a:rPr lang="en-US" sz="2400" b="1" dirty="0">
                <a:solidFill>
                  <a:srgbClr val="0000FF"/>
                </a:solidFill>
                <a:latin typeface="Times New Roman" panose="02020603050405020304" pitchFamily="18" charset="0"/>
                <a:ea typeface="Times New Roman" panose="02020603050405020304" pitchFamily="18" charset="0"/>
              </a:rPr>
              <a:t>à</a:t>
            </a:r>
            <a:r>
              <a:rPr lang="en-US" sz="2400" b="1" dirty="0">
                <a:solidFill>
                  <a:srgbClr val="0000FF"/>
                </a:solidFill>
                <a:latin typeface="Times New Roman" panose="02020603050405020304" pitchFamily="18" charset="0"/>
              </a:rPr>
              <a:t> v</a:t>
            </a:r>
            <a:r>
              <a:rPr lang="en-US" sz="2400" b="1" dirty="0">
                <a:solidFill>
                  <a:srgbClr val="0000FF"/>
                </a:solidFill>
                <a:latin typeface="Times New Roman" panose="02020603050405020304" pitchFamily="18" charset="0"/>
                <a:ea typeface="Times New Roman" panose="02020603050405020304" pitchFamily="18" charset="0"/>
              </a:rPr>
              <a:t>à</a:t>
            </a:r>
            <a:r>
              <a:rPr lang="en-US" sz="2400" b="1" dirty="0">
                <a:solidFill>
                  <a:srgbClr val="0000FF"/>
                </a:solidFill>
                <a:latin typeface="Times New Roman" panose="02020603050405020304" pitchFamily="18" charset="0"/>
              </a:rPr>
              <a:t> ở khu </a:t>
            </a:r>
            <a:r>
              <a:rPr lang="en-US" sz="2400" b="1" dirty="0" err="1">
                <a:solidFill>
                  <a:srgbClr val="0000FF"/>
                </a:solidFill>
                <a:latin typeface="Times New Roman" panose="02020603050405020304" pitchFamily="18" charset="0"/>
              </a:rPr>
              <a:t>căn</a:t>
            </a:r>
            <a:r>
              <a:rPr lang="en-US" sz="2400" b="1" dirty="0">
                <a:solidFill>
                  <a:srgbClr val="0000FF"/>
                </a:solidFill>
                <a:latin typeface="Times New Roman" panose="02020603050405020304" pitchFamily="18" charset="0"/>
              </a:rPr>
              <a:t> </a:t>
            </a:r>
            <a:r>
              <a:rPr lang="en-US" sz="2400" b="1" dirty="0" err="1">
                <a:solidFill>
                  <a:srgbClr val="0000FF"/>
                </a:solidFill>
                <a:latin typeface="Times New Roman" panose="02020603050405020304" pitchFamily="18" charset="0"/>
              </a:rPr>
              <a:t>cứ</a:t>
            </a:r>
            <a:r>
              <a:rPr lang="en-US" sz="2400" b="1" dirty="0">
                <a:solidFill>
                  <a:srgbClr val="0000FF"/>
                </a:solidFill>
                <a:latin typeface="Times New Roman" panose="02020603050405020304" pitchFamily="18" charset="0"/>
              </a:rPr>
              <a:t>, </a:t>
            </a:r>
            <a:r>
              <a:rPr lang="en-US" sz="2400" b="1" dirty="0" err="1">
                <a:solidFill>
                  <a:srgbClr val="0000FF"/>
                </a:solidFill>
                <a:latin typeface="Times New Roman" panose="02020603050405020304" pitchFamily="18" charset="0"/>
              </a:rPr>
              <a:t>truyện</a:t>
            </a:r>
            <a:r>
              <a:rPr lang="en-US" sz="2400" b="1" dirty="0">
                <a:solidFill>
                  <a:srgbClr val="0000FF"/>
                </a:solidFill>
                <a:latin typeface="Times New Roman" panose="02020603050405020304" pitchFamily="18" charset="0"/>
              </a:rPr>
              <a:t> ca ngợi tình cha con thắm thiết trong ho</a:t>
            </a:r>
            <a:r>
              <a:rPr lang="en-US" sz="2400" b="1" dirty="0">
                <a:solidFill>
                  <a:srgbClr val="0000FF"/>
                </a:solidFill>
                <a:latin typeface="Times New Roman" panose="02020603050405020304" pitchFamily="18" charset="0"/>
                <a:ea typeface="Times New Roman" panose="02020603050405020304" pitchFamily="18" charset="0"/>
              </a:rPr>
              <a:t>à</a:t>
            </a:r>
            <a:r>
              <a:rPr lang="en-US" sz="2400" b="1" dirty="0">
                <a:solidFill>
                  <a:srgbClr val="0000FF"/>
                </a:solidFill>
                <a:latin typeface="Times New Roman" panose="02020603050405020304" pitchFamily="18" charset="0"/>
              </a:rPr>
              <a:t>n cảnh chiến tranh.</a:t>
            </a:r>
            <a:endParaRPr lang="en-US" sz="2400" b="1" dirty="0">
              <a:solidFill>
                <a:srgbClr val="0000FF"/>
              </a:solidFill>
              <a:latin typeface="Times New Roman" panose="02020603050405020304" pitchFamily="18" charset="0"/>
              <a:ea typeface="Times New Roman" panose="02020603050405020304" pitchFamily="18" charset="0"/>
            </a:endParaRPr>
          </a:p>
        </p:txBody>
      </p:sp>
      <p:sp>
        <p:nvSpPr>
          <p:cNvPr id="22571" name="Text Box 43"/>
          <p:cNvSpPr txBox="1"/>
          <p:nvPr/>
        </p:nvSpPr>
        <p:spPr>
          <a:xfrm>
            <a:off x="7108190" y="2745740"/>
            <a:ext cx="1945640" cy="4154170"/>
          </a:xfrm>
          <a:prstGeom prst="rect">
            <a:avLst/>
          </a:prstGeom>
          <a:solidFill>
            <a:schemeClr val="bg1"/>
          </a:solidFill>
          <a:ln w="9525">
            <a:noFill/>
          </a:ln>
        </p:spPr>
        <p:txBody>
          <a:bodyPr wrap="square" anchor="t">
            <a:spAutoFit/>
          </a:bodyPr>
          <a:lstStyle/>
          <a:p>
            <a:pPr eaLnBrk="0" hangingPunct="0">
              <a:spcBef>
                <a:spcPct val="50000"/>
              </a:spcBef>
            </a:pPr>
            <a:r>
              <a:rPr lang="vi-VN" altLang="en-US" sz="2400" b="1" dirty="0">
                <a:solidFill>
                  <a:srgbClr val="0000FF"/>
                </a:solidFill>
                <a:latin typeface="Times New Roman" panose="02020603050405020304" pitchFamily="18" charset="0"/>
              </a:rPr>
              <a:t>- Tình huống éo le, gây cấn</a:t>
            </a:r>
          </a:p>
          <a:p>
            <a:pPr eaLnBrk="0" hangingPunct="0">
              <a:spcBef>
                <a:spcPct val="50000"/>
              </a:spcBef>
            </a:pPr>
            <a:r>
              <a:rPr lang="vi-VN" altLang="en-US" sz="2400" b="1" dirty="0">
                <a:solidFill>
                  <a:srgbClr val="0000FF"/>
                </a:solidFill>
                <a:latin typeface="Times New Roman" panose="02020603050405020304" pitchFamily="18" charset="0"/>
              </a:rPr>
              <a:t>- M</a:t>
            </a:r>
            <a:r>
              <a:rPr lang="en-US" sz="2400" b="1" dirty="0">
                <a:solidFill>
                  <a:srgbClr val="0000FF"/>
                </a:solidFill>
                <a:latin typeface="Times New Roman" panose="02020603050405020304" pitchFamily="18" charset="0"/>
              </a:rPr>
              <a:t>iêu tả tâm lí </a:t>
            </a:r>
            <a:r>
              <a:rPr lang="vi-VN" altLang="en-US" sz="2400" b="1" dirty="0">
                <a:solidFill>
                  <a:srgbClr val="0000FF"/>
                </a:solidFill>
                <a:latin typeface="Times New Roman" panose="02020603050405020304" pitchFamily="18" charset="0"/>
              </a:rPr>
              <a:t>,</a:t>
            </a:r>
            <a:r>
              <a:rPr lang="en-US" sz="2400" b="1" dirty="0">
                <a:solidFill>
                  <a:srgbClr val="0000FF"/>
                </a:solidFill>
                <a:latin typeface="Times New Roman" panose="02020603050405020304" pitchFamily="18" charset="0"/>
              </a:rPr>
              <a:t> tính cách nhân vật </a:t>
            </a:r>
            <a:r>
              <a:rPr lang="vi-VN" altLang="en-US" sz="2400" b="1" dirty="0">
                <a:solidFill>
                  <a:srgbClr val="0000FF"/>
                </a:solidFill>
                <a:latin typeface="Times New Roman" panose="02020603050405020304" pitchFamily="18" charset="0"/>
              </a:rPr>
              <a:t>chân thực, đặc sắc</a:t>
            </a:r>
          </a:p>
          <a:p>
            <a:pPr eaLnBrk="0" hangingPunct="0">
              <a:spcBef>
                <a:spcPct val="50000"/>
              </a:spcBef>
            </a:pPr>
            <a:r>
              <a:rPr lang="vi-VN" altLang="en-US" sz="2400" b="1" dirty="0">
                <a:solidFill>
                  <a:srgbClr val="0000FF"/>
                </a:solidFill>
                <a:latin typeface="Times New Roman" panose="02020603050405020304" pitchFamily="18" charset="0"/>
              </a:rPr>
              <a:t>- Ngôn ngữ đậm chất Nam Bộ</a:t>
            </a:r>
          </a:p>
        </p:txBody>
      </p:sp>
      <p:sp>
        <p:nvSpPr>
          <p:cNvPr id="9241" name="Text Box 24"/>
          <p:cNvSpPr txBox="1"/>
          <p:nvPr/>
        </p:nvSpPr>
        <p:spPr>
          <a:xfrm>
            <a:off x="532765" y="2601595"/>
            <a:ext cx="1114425" cy="1383665"/>
          </a:xfrm>
          <a:prstGeom prst="rect">
            <a:avLst/>
          </a:prstGeom>
          <a:noFill/>
          <a:ln w="9525">
            <a:noFill/>
          </a:ln>
        </p:spPr>
        <p:txBody>
          <a:bodyPr wrap="square" anchor="t">
            <a:spAutoFit/>
          </a:bodyPr>
          <a:lstStyle/>
          <a:p>
            <a:pPr eaLnBrk="0" hangingPunct="0">
              <a:spcBef>
                <a:spcPct val="50000"/>
              </a:spcBef>
            </a:pPr>
            <a:r>
              <a:rPr lang="en-US" sz="2800" b="1" dirty="0">
                <a:solidFill>
                  <a:srgbClr val="0000FF"/>
                </a:solidFill>
                <a:latin typeface="Times New Roman" panose="02020603050405020304" pitchFamily="18" charset="0"/>
              </a:rPr>
              <a:t>Chiếc lược ng</a:t>
            </a:r>
            <a:r>
              <a:rPr lang="en-US" sz="2800" b="1" dirty="0">
                <a:solidFill>
                  <a:srgbClr val="0000FF"/>
                </a:solidFill>
                <a:latin typeface="Times New Roman" panose="02020603050405020304" pitchFamily="18" charset="0"/>
                <a:ea typeface="Times New Roman" panose="02020603050405020304" pitchFamily="18" charset="0"/>
              </a:rPr>
              <a:t>à</a:t>
            </a:r>
          </a:p>
        </p:txBody>
      </p:sp>
      <p:sp>
        <p:nvSpPr>
          <p:cNvPr id="4" name="Text Box 52"/>
          <p:cNvSpPr txBox="1"/>
          <p:nvPr/>
        </p:nvSpPr>
        <p:spPr>
          <a:xfrm>
            <a:off x="2701607" y="2558194"/>
            <a:ext cx="1539875" cy="1383665"/>
          </a:xfrm>
          <a:prstGeom prst="rect">
            <a:avLst/>
          </a:prstGeom>
          <a:noFill/>
          <a:ln w="9525">
            <a:noFill/>
          </a:ln>
        </p:spPr>
        <p:txBody>
          <a:bodyPr wrap="square" anchor="t">
            <a:spAutoFit/>
          </a:bodyPr>
          <a:lstStyle/>
          <a:p>
            <a:pPr eaLnBrk="0" hangingPunct="0">
              <a:spcBef>
                <a:spcPct val="50000"/>
              </a:spcBef>
            </a:pPr>
            <a:r>
              <a:rPr lang="en-US" sz="2800" b="1" dirty="0">
                <a:solidFill>
                  <a:srgbClr val="0000FF"/>
                </a:solidFill>
                <a:latin typeface="Times New Roman" panose="02020603050405020304" pitchFamily="18" charset="0"/>
              </a:rPr>
              <a:t> </a:t>
            </a:r>
            <a:r>
              <a:rPr lang="vi-VN" altLang="en-US" sz="2800" b="1" dirty="0">
                <a:solidFill>
                  <a:srgbClr val="0000FF"/>
                </a:solidFill>
                <a:latin typeface="Times New Roman" panose="02020603050405020304" pitchFamily="18" charset="0"/>
              </a:rPr>
              <a:t>Nguyễn Quang Sáng</a:t>
            </a:r>
          </a:p>
        </p:txBody>
      </p:sp>
      <p:sp>
        <p:nvSpPr>
          <p:cNvPr id="5" name="Text Box 52"/>
          <p:cNvSpPr txBox="1"/>
          <p:nvPr/>
        </p:nvSpPr>
        <p:spPr>
          <a:xfrm>
            <a:off x="1647190" y="2601595"/>
            <a:ext cx="996315" cy="521970"/>
          </a:xfrm>
          <a:prstGeom prst="rect">
            <a:avLst/>
          </a:prstGeom>
          <a:noFill/>
          <a:ln w="9525">
            <a:noFill/>
          </a:ln>
        </p:spPr>
        <p:txBody>
          <a:bodyPr wrap="square" anchor="t">
            <a:spAutoFit/>
          </a:bodyPr>
          <a:lstStyle/>
          <a:p>
            <a:pPr eaLnBrk="0" hangingPunct="0">
              <a:spcBef>
                <a:spcPct val="50000"/>
              </a:spcBef>
            </a:pPr>
            <a:r>
              <a:rPr lang="en-US" sz="2800" b="1" dirty="0">
                <a:solidFill>
                  <a:srgbClr val="0000FF"/>
                </a:solidFill>
                <a:latin typeface="Times New Roman" panose="02020603050405020304" pitchFamily="18" charset="0"/>
              </a:rPr>
              <a:t> </a:t>
            </a:r>
            <a:r>
              <a:rPr lang="vi-VN" altLang="en-US" sz="2800" b="1" dirty="0">
                <a:solidFill>
                  <a:srgbClr val="0000FF"/>
                </a:solidFill>
                <a:latin typeface="Times New Roman" panose="02020603050405020304" pitchFamily="18" charset="0"/>
              </a:rPr>
              <a:t>1</a:t>
            </a:r>
            <a:r>
              <a:rPr lang="en-US" sz="2800" b="1" dirty="0">
                <a:solidFill>
                  <a:srgbClr val="0000FF"/>
                </a:solidFill>
                <a:latin typeface="Times New Roman" panose="02020603050405020304" pitchFamily="18" charset="0"/>
              </a:rPr>
              <a:t>966</a:t>
            </a:r>
            <a:endParaRPr lang="en-US" sz="2800" b="1" dirty="0">
              <a:solidFill>
                <a:srgbClr val="0000FF"/>
              </a:solidFill>
              <a:latin typeface="Times New Roman" panose="02020603050405020304" pitchFamily="18" charset="0"/>
              <a:ea typeface="Times New Roman" panose="02020603050405020304" pitchFamily="18" charset="0"/>
            </a:endParaRPr>
          </a:p>
        </p:txBody>
      </p:sp>
      <p:sp>
        <p:nvSpPr>
          <p:cNvPr id="10" name="Text Box 5">
            <a:extLst>
              <a:ext uri="{FF2B5EF4-FFF2-40B4-BE49-F238E27FC236}">
                <a16:creationId xmlns:a16="http://schemas.microsoft.com/office/drawing/2014/main" id="{A9C07CDE-8A1C-4DE0-8FD1-EC41CED18B12}"/>
              </a:ext>
            </a:extLst>
          </p:cNvPr>
          <p:cNvSpPr txBox="1"/>
          <p:nvPr/>
        </p:nvSpPr>
        <p:spPr>
          <a:xfrm>
            <a:off x="0" y="55563"/>
            <a:ext cx="9144000" cy="584775"/>
          </a:xfrm>
          <a:prstGeom prst="rect">
            <a:avLst/>
          </a:prstGeom>
          <a:noFill/>
          <a:ln w="9525">
            <a:noFill/>
          </a:ln>
        </p:spPr>
        <p:txBody>
          <a:bodyPr anchor="t">
            <a:spAutoFit/>
          </a:bodyPr>
          <a:lstStyle/>
          <a:p>
            <a:pPr eaLnBrk="0" hangingPunct="0">
              <a:spcBef>
                <a:spcPct val="50000"/>
              </a:spcBef>
            </a:pPr>
            <a:r>
              <a:rPr lang="vi-VN" altLang="en-US" sz="3200" b="1" i="1" dirty="0">
                <a:solidFill>
                  <a:srgbClr val="FF0000"/>
                </a:solidFill>
                <a:latin typeface="Times New Roman" panose="02020603050405020304" pitchFamily="18" charset="0"/>
              </a:rPr>
              <a:t>1. </a:t>
            </a:r>
            <a:r>
              <a:rPr lang="en-US" sz="3200" b="1" i="1" dirty="0" err="1">
                <a:solidFill>
                  <a:srgbClr val="FF0000"/>
                </a:solidFill>
                <a:latin typeface="Times New Roman" panose="02020603050405020304" pitchFamily="18" charset="0"/>
              </a:rPr>
              <a:t>Bảng</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thống</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kê</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các</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tác</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phẩm</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truyện</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hiện</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đại</a:t>
            </a:r>
            <a:endParaRPr lang="en-US" sz="3200" b="1" i="1" dirty="0">
              <a:solidFill>
                <a:srgbClr val="FF0000"/>
              </a:solidFill>
              <a:latin typeface="Arial" panose="020B0604020202020204" pitchFamily="34" charset="0"/>
            </a:endParaRPr>
          </a:p>
        </p:txBody>
      </p:sp>
    </p:spTree>
    <p:custDataLst>
      <p:tags r:id="rId1"/>
    </p:custDataLst>
  </p:cSld>
  <p:clrMapOvr>
    <a:masterClrMapping/>
  </p:clrMapOvr>
  <p:transition advTm="167010">
    <p:whee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2559"/>
                                        </p:tgtEl>
                                        <p:attrNameLst>
                                          <p:attrName>style.visibility</p:attrName>
                                        </p:attrNameLst>
                                      </p:cBhvr>
                                      <p:to>
                                        <p:strVal val="visible"/>
                                      </p:to>
                                    </p:set>
                                    <p:anim calcmode="lin" valueType="num">
                                      <p:cBhvr>
                                        <p:cTn id="7" dur="500" fill="hold"/>
                                        <p:tgtEl>
                                          <p:spTgt spid="22559"/>
                                        </p:tgtEl>
                                        <p:attrNameLst>
                                          <p:attrName>ppt_w</p:attrName>
                                        </p:attrNameLst>
                                      </p:cBhvr>
                                      <p:tavLst>
                                        <p:tav tm="0">
                                          <p:val>
                                            <p:fltVal val="0"/>
                                          </p:val>
                                        </p:tav>
                                        <p:tav tm="100000">
                                          <p:val>
                                            <p:strVal val="#ppt_w"/>
                                          </p:val>
                                        </p:tav>
                                      </p:tavLst>
                                    </p:anim>
                                    <p:anim calcmode="lin" valueType="num">
                                      <p:cBhvr>
                                        <p:cTn id="8" dur="500" fill="hold"/>
                                        <p:tgtEl>
                                          <p:spTgt spid="22559"/>
                                        </p:tgtEl>
                                        <p:attrNameLst>
                                          <p:attrName>ppt_h</p:attrName>
                                        </p:attrNameLst>
                                      </p:cBhvr>
                                      <p:tavLst>
                                        <p:tav tm="0">
                                          <p:val>
                                            <p:fltVal val="0"/>
                                          </p:val>
                                        </p:tav>
                                        <p:tav tm="100000">
                                          <p:val>
                                            <p:strVal val="#ppt_h"/>
                                          </p:val>
                                        </p:tav>
                                      </p:tavLst>
                                    </p:anim>
                                    <p:anim calcmode="lin" valueType="num">
                                      <p:cBhvr>
                                        <p:cTn id="9" dur="500" fill="hold"/>
                                        <p:tgtEl>
                                          <p:spTgt spid="22559"/>
                                        </p:tgtEl>
                                        <p:attrNameLst>
                                          <p:attrName>style.rotation</p:attrName>
                                        </p:attrNameLst>
                                      </p:cBhvr>
                                      <p:tavLst>
                                        <p:tav tm="0">
                                          <p:val>
                                            <p:fltVal val="360"/>
                                          </p:val>
                                        </p:tav>
                                        <p:tav tm="100000">
                                          <p:val>
                                            <p:fltVal val="0"/>
                                          </p:val>
                                        </p:tav>
                                      </p:tavLst>
                                    </p:anim>
                                    <p:animEffect transition="in" filter="fade">
                                      <p:cBhvr>
                                        <p:cTn id="10" dur="500"/>
                                        <p:tgtEl>
                                          <p:spTgt spid="22559"/>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9241"/>
                                        </p:tgtEl>
                                        <p:attrNameLst>
                                          <p:attrName>style.visibility</p:attrName>
                                        </p:attrNameLst>
                                      </p:cBhvr>
                                      <p:to>
                                        <p:strVal val="visible"/>
                                      </p:to>
                                    </p:set>
                                    <p:animEffect transition="in" filter="box(in)">
                                      <p:cBhvr>
                                        <p:cTn id="15" dur="2000"/>
                                        <p:tgtEl>
                                          <p:spTgt spid="9241"/>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ox(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ox(in)">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22568"/>
                                        </p:tgtEl>
                                        <p:attrNameLst>
                                          <p:attrName>style.visibility</p:attrName>
                                        </p:attrNameLst>
                                      </p:cBhvr>
                                      <p:to>
                                        <p:strVal val="visible"/>
                                      </p:to>
                                    </p:set>
                                    <p:animEffect transition="in" filter="box(in)">
                                      <p:cBhvr>
                                        <p:cTn id="30" dur="2000"/>
                                        <p:tgtEl>
                                          <p:spTgt spid="22568"/>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22571"/>
                                        </p:tgtEl>
                                        <p:attrNameLst>
                                          <p:attrName>style.visibility</p:attrName>
                                        </p:attrNameLst>
                                      </p:cBhvr>
                                      <p:to>
                                        <p:strVal val="visible"/>
                                      </p:to>
                                    </p:set>
                                    <p:animEffect transition="in" filter="diamond(in)">
                                      <p:cBhvr>
                                        <p:cTn id="35" dur="2000"/>
                                        <p:tgtEl>
                                          <p:spTgt spid="22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59" grpId="0"/>
      <p:bldP spid="22568" grpId="0" bldLvl="0" animBg="1"/>
      <p:bldP spid="22568" grpId="1" animBg="1"/>
      <p:bldP spid="22571" grpId="0" bldLvl="0" animBg="1"/>
      <p:bldP spid="9241" grpId="0"/>
      <p:bldP spid="9241" grpId="1"/>
      <p:bldP spid="4" grpId="0"/>
      <p:bldP spid="4" grpId="1"/>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Content Placeholder 7169"/>
          <p:cNvGraphicFramePr>
            <a:graphicFrameLocks noGrp="1"/>
          </p:cNvGraphicFramePr>
          <p:nvPr>
            <p:ph/>
            <p:extLst>
              <p:ext uri="{D42A27DB-BD31-4B8C-83A1-F6EECF244321}">
                <p14:modId xmlns:p14="http://schemas.microsoft.com/office/powerpoint/2010/main" val="3421709123"/>
              </p:ext>
            </p:extLst>
          </p:nvPr>
        </p:nvGraphicFramePr>
        <p:xfrm>
          <a:off x="0" y="699135"/>
          <a:ext cx="9081135" cy="5942457"/>
        </p:xfrm>
        <a:graphic>
          <a:graphicData uri="http://schemas.openxmlformats.org/drawingml/2006/table">
            <a:tbl>
              <a:tblPr/>
              <a:tblGrid>
                <a:gridCol w="390525">
                  <a:extLst>
                    <a:ext uri="{9D8B030D-6E8A-4147-A177-3AD203B41FA5}">
                      <a16:colId xmlns:a16="http://schemas.microsoft.com/office/drawing/2014/main" val="20000"/>
                    </a:ext>
                  </a:extLst>
                </a:gridCol>
                <a:gridCol w="1158875">
                  <a:extLst>
                    <a:ext uri="{9D8B030D-6E8A-4147-A177-3AD203B41FA5}">
                      <a16:colId xmlns:a16="http://schemas.microsoft.com/office/drawing/2014/main" val="20001"/>
                    </a:ext>
                  </a:extLst>
                </a:gridCol>
                <a:gridCol w="1129030">
                  <a:extLst>
                    <a:ext uri="{9D8B030D-6E8A-4147-A177-3AD203B41FA5}">
                      <a16:colId xmlns:a16="http://schemas.microsoft.com/office/drawing/2014/main" val="20002"/>
                    </a:ext>
                  </a:extLst>
                </a:gridCol>
                <a:gridCol w="878205">
                  <a:extLst>
                    <a:ext uri="{9D8B030D-6E8A-4147-A177-3AD203B41FA5}">
                      <a16:colId xmlns:a16="http://schemas.microsoft.com/office/drawing/2014/main" val="20003"/>
                    </a:ext>
                  </a:extLst>
                </a:gridCol>
                <a:gridCol w="3407410">
                  <a:extLst>
                    <a:ext uri="{9D8B030D-6E8A-4147-A177-3AD203B41FA5}">
                      <a16:colId xmlns:a16="http://schemas.microsoft.com/office/drawing/2014/main" val="20004"/>
                    </a:ext>
                  </a:extLst>
                </a:gridCol>
                <a:gridCol w="2117090">
                  <a:extLst>
                    <a:ext uri="{9D8B030D-6E8A-4147-A177-3AD203B41FA5}">
                      <a16:colId xmlns:a16="http://schemas.microsoft.com/office/drawing/2014/main" val="20005"/>
                    </a:ext>
                  </a:extLst>
                </a:gridCol>
              </a:tblGrid>
              <a:tr h="138366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ahoma" panose="020B060403050404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stStyle>
                    <a:p>
                      <a:pPr lvl="0" eaLnBrk="1" hangingPunct="1">
                        <a:spcBef>
                          <a:spcPct val="20000"/>
                        </a:spcBef>
                        <a:buClr>
                          <a:schemeClr val="hlink"/>
                        </a:buClr>
                        <a:buNone/>
                      </a:pPr>
                      <a:r>
                        <a:rPr sz="24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rPr>
                        <a:t>TT</a:t>
                      </a:r>
                      <a:endParaRPr lang="en-US" sz="2400" b="1" dirty="0">
                        <a:solidFill>
                          <a:srgbClr val="FF0000"/>
                        </a:solidFill>
                        <a:effectLst>
                          <a:outerShdw blurRad="38100" dist="38100" dir="2700000">
                            <a:srgbClr val="C0C0C0"/>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ahoma" panose="020B060403050404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stStyle>
                    <a:p>
                      <a:pPr lvl="0" algn="ctr" eaLnBrk="1" hangingPunct="1">
                        <a:spcBef>
                          <a:spcPct val="20000"/>
                        </a:spcBef>
                        <a:buClr>
                          <a:schemeClr val="hlink"/>
                        </a:buClr>
                        <a:buNone/>
                      </a:pPr>
                      <a:r>
                        <a:rPr sz="24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rPr>
                        <a:t>Tên tác phẩm</a:t>
                      </a:r>
                      <a:endParaRPr lang="en-US" sz="2400" b="1" dirty="0">
                        <a:solidFill>
                          <a:srgbClr val="FF0000"/>
                        </a:solidFill>
                        <a:effectLst>
                          <a:outerShdw blurRad="38100" dist="38100" dir="2700000">
                            <a:srgbClr val="C0C0C0"/>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lvl="0" algn="ctr" eaLnBrk="1" hangingPunct="1">
                        <a:spcBef>
                          <a:spcPct val="20000"/>
                        </a:spcBef>
                        <a:buClr>
                          <a:schemeClr val="hlink"/>
                        </a:buClr>
                        <a:buNone/>
                      </a:pPr>
                      <a:r>
                        <a:rPr sz="24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sym typeface="+mn-ea"/>
                        </a:rPr>
                        <a:t>Tác giả</a:t>
                      </a:r>
                      <a:endParaRPr lang="en-US" sz="2400" b="1" dirty="0">
                        <a:solidFill>
                          <a:srgbClr val="FF0000"/>
                        </a:solidFill>
                        <a:effectLst>
                          <a:outerShdw blurRad="38100" dist="38100" dir="2700000">
                            <a:srgbClr val="C0C0C0"/>
                          </a:outerShdw>
                        </a:effectLst>
                        <a:latin typeface="Times New Roman" panose="02020603050405020304" pitchFamily="18" charset="0"/>
                        <a:ea typeface="Times New Roman" panose="02020603050405020304" pitchFamily="18" charset="0"/>
                        <a:cs typeface="Times New Roman" panose="02020603050405020304" pitchFamily="18" charset="0"/>
                        <a:sym typeface="+mn-ea"/>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ahoma" panose="020B060403050404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stStyle>
                    <a:p>
                      <a:pPr lvl="0" eaLnBrk="1" hangingPunct="1">
                        <a:spcBef>
                          <a:spcPct val="20000"/>
                        </a:spcBef>
                        <a:buClr>
                          <a:schemeClr val="hlink"/>
                        </a:buClr>
                        <a:buNone/>
                      </a:pPr>
                      <a:r>
                        <a:rPr sz="24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sym typeface="+mn-ea"/>
                        </a:rPr>
                        <a:t>Năm sáng tác</a:t>
                      </a:r>
                      <a:endParaRPr lang="en-US" sz="2400" b="1" dirty="0">
                        <a:solidFill>
                          <a:srgbClr val="FF0000"/>
                        </a:solidFill>
                        <a:effectLst>
                          <a:outerShdw blurRad="38100" dist="38100" dir="2700000">
                            <a:srgbClr val="C0C0C0"/>
                          </a:outerShdw>
                        </a:effectLst>
                        <a:latin typeface="Times New Roman" panose="02020603050405020304" pitchFamily="18" charset="0"/>
                        <a:ea typeface="Times New Roman" panose="02020603050405020304" pitchFamily="18" charset="0"/>
                        <a:cs typeface="Times New Roman" panose="02020603050405020304" pitchFamily="18" charset="0"/>
                        <a:sym typeface="+mn-ea"/>
                      </a:endParaRPr>
                    </a:p>
                    <a:p>
                      <a:pPr lvl="0" algn="ctr" eaLnBrk="1" hangingPunct="1">
                        <a:spcBef>
                          <a:spcPct val="20000"/>
                        </a:spcBef>
                        <a:buClr>
                          <a:schemeClr val="hlink"/>
                        </a:buClr>
                        <a:buNone/>
                      </a:pPr>
                      <a:r>
                        <a:rPr sz="24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rPr>
                        <a:t> </a:t>
                      </a:r>
                      <a:endParaRPr lang="en-US" sz="2400" b="1" dirty="0">
                        <a:solidFill>
                          <a:srgbClr val="FF0000"/>
                        </a:solidFill>
                        <a:effectLst>
                          <a:outerShdw blurRad="38100" dist="38100" dir="2700000">
                            <a:srgbClr val="C0C0C0"/>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ahoma" panose="020B060403050404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stStyle>
                    <a:p>
                      <a:pPr lvl="0" algn="ctr" eaLnBrk="1" hangingPunct="1">
                        <a:spcBef>
                          <a:spcPct val="20000"/>
                        </a:spcBef>
                        <a:buClr>
                          <a:schemeClr val="hlink"/>
                        </a:buClr>
                        <a:buNone/>
                      </a:pPr>
                      <a:r>
                        <a:rPr lang="vi-VN" sz="24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rPr>
                        <a:t>N</a:t>
                      </a:r>
                      <a:r>
                        <a:rPr sz="2400" b="1" dirty="0" err="1">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rPr>
                        <a:t>ội</a:t>
                      </a:r>
                      <a:r>
                        <a:rPr sz="24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rPr>
                        <a:t> dung</a:t>
                      </a:r>
                      <a:r>
                        <a:rPr lang="vi-VN" sz="24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rPr>
                        <a:t> chính</a:t>
                      </a:r>
                      <a:endParaRPr lang="en-US" sz="2400" b="1" dirty="0">
                        <a:solidFill>
                          <a:srgbClr val="FF0000"/>
                        </a:solidFill>
                        <a:effectLst>
                          <a:outerShdw blurRad="38100" dist="38100" dir="2700000">
                            <a:srgbClr val="C0C0C0"/>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ahoma" panose="020B060403050404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stStyle>
                    <a:p>
                      <a:pPr lvl="0" algn="ctr" eaLnBrk="1" hangingPunct="1">
                        <a:spcBef>
                          <a:spcPct val="20000"/>
                        </a:spcBef>
                        <a:buClr>
                          <a:schemeClr val="hlink"/>
                        </a:buClr>
                        <a:buNone/>
                      </a:pPr>
                      <a:r>
                        <a:rPr sz="2400" b="1" dirty="0">
                          <a:solidFill>
                            <a:srgbClr val="FF0000"/>
                          </a:solidFill>
                          <a:effectLst>
                            <a:outerShdw blurRad="38100" dist="38100" dir="2700000">
                              <a:srgbClr val="C0C0C0"/>
                            </a:outerShdw>
                          </a:effectLst>
                          <a:latin typeface="Times New Roman" panose="02020603050405020304" pitchFamily="18" charset="0"/>
                          <a:cs typeface="Times New Roman" panose="02020603050405020304" pitchFamily="18" charset="0"/>
                        </a:rPr>
                        <a:t>Đặc sắc về  nghệ thuật</a:t>
                      </a:r>
                      <a:endParaRPr lang="en-US" sz="2400" b="1" dirty="0">
                        <a:solidFill>
                          <a:srgbClr val="FF0000"/>
                        </a:solidFill>
                        <a:effectLst>
                          <a:outerShdw blurRad="38100" dist="38100" dir="2700000">
                            <a:srgbClr val="C0C0C0"/>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1482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ahoma" panose="020B060403050404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stStyle>
                    <a:p>
                      <a:pPr lvl="0" algn="ctr" eaLnBrk="1" hangingPunct="1">
                        <a:spcBef>
                          <a:spcPct val="20000"/>
                        </a:spcBef>
                        <a:buClr>
                          <a:schemeClr val="hlink"/>
                        </a:buClr>
                        <a:buNone/>
                      </a:pPr>
                      <a:endParaRPr sz="2800" b="1" dirty="0">
                        <a:effectLst>
                          <a:outerShdw blurRad="38100" dist="38100" dir="2700000">
                            <a:srgbClr val="C0C0C0"/>
                          </a:outerShdw>
                        </a:effectLst>
                        <a:latin typeface="Times New Roman" panose="02020603050405020304" pitchFamily="18" charset="0"/>
                        <a:cs typeface="Times New Roman" panose="02020603050405020304" pitchFamily="18" charset="0"/>
                      </a:endParaRPr>
                    </a:p>
                    <a:p>
                      <a:pPr lvl="0" algn="ctr" eaLnBrk="1" hangingPunct="1">
                        <a:spcBef>
                          <a:spcPct val="20000"/>
                        </a:spcBef>
                        <a:buClr>
                          <a:schemeClr val="hlink"/>
                        </a:buClr>
                        <a:buNone/>
                      </a:pPr>
                      <a:endParaRPr sz="2800" b="1" dirty="0">
                        <a:effectLst>
                          <a:outerShdw blurRad="38100" dist="38100" dir="2700000">
                            <a:srgbClr val="C0C0C0"/>
                          </a:outerShdw>
                        </a:effectLst>
                        <a:latin typeface="Times New Roman" panose="02020603050405020304" pitchFamily="18" charset="0"/>
                        <a:cs typeface="Times New Roman" panose="02020603050405020304" pitchFamily="18" charset="0"/>
                      </a:endParaRPr>
                    </a:p>
                    <a:p>
                      <a:pPr lvl="0" algn="ctr" eaLnBrk="1" hangingPunct="1">
                        <a:spcBef>
                          <a:spcPct val="20000"/>
                        </a:spcBef>
                        <a:buClr>
                          <a:schemeClr val="hlink"/>
                        </a:buClr>
                        <a:buNone/>
                      </a:pPr>
                      <a:endParaRPr sz="2800" b="1" dirty="0">
                        <a:effectLst>
                          <a:outerShdw blurRad="38100" dist="38100" dir="2700000">
                            <a:srgbClr val="C0C0C0"/>
                          </a:outerShdw>
                        </a:effectLst>
                        <a:latin typeface="Times New Roman" panose="02020603050405020304" pitchFamily="18" charset="0"/>
                        <a:cs typeface="Times New Roman" panose="02020603050405020304" pitchFamily="18" charset="0"/>
                      </a:endParaRPr>
                    </a:p>
                    <a:p>
                      <a:pPr lvl="0" algn="ctr" eaLnBrk="1" hangingPunct="1">
                        <a:spcBef>
                          <a:spcPct val="20000"/>
                        </a:spcBef>
                        <a:buClr>
                          <a:schemeClr val="hlink"/>
                        </a:buClr>
                        <a:buNone/>
                      </a:pPr>
                      <a:endParaRPr sz="2800" b="1" dirty="0">
                        <a:effectLst>
                          <a:outerShdw blurRad="38100" dist="38100" dir="2700000">
                            <a:srgbClr val="C0C0C0"/>
                          </a:outerShdw>
                        </a:effectLst>
                        <a:latin typeface="Times New Roman" panose="02020603050405020304" pitchFamily="18" charset="0"/>
                        <a:cs typeface="Times New Roman" panose="02020603050405020304" pitchFamily="18" charset="0"/>
                      </a:endParaRPr>
                    </a:p>
                    <a:p>
                      <a:pPr lvl="0" algn="ctr" eaLnBrk="1" hangingPunct="1">
                        <a:spcBef>
                          <a:spcPct val="20000"/>
                        </a:spcBef>
                        <a:buClr>
                          <a:schemeClr val="hlink"/>
                        </a:buClr>
                        <a:buNone/>
                      </a:pPr>
                      <a:endParaRPr sz="2800" b="1" dirty="0">
                        <a:effectLst>
                          <a:outerShdw blurRad="38100" dist="38100" dir="2700000">
                            <a:srgbClr val="C0C0C0"/>
                          </a:outerShdw>
                        </a:effectLst>
                        <a:latin typeface="Times New Roman" panose="02020603050405020304" pitchFamily="18" charset="0"/>
                        <a:cs typeface="Times New Roman" panose="02020603050405020304" pitchFamily="18" charset="0"/>
                      </a:endParaRPr>
                    </a:p>
                    <a:p>
                      <a:pPr lvl="0" algn="ctr" eaLnBrk="1" hangingPunct="1">
                        <a:spcBef>
                          <a:spcPct val="20000"/>
                        </a:spcBef>
                        <a:buClr>
                          <a:schemeClr val="hlink"/>
                        </a:buClr>
                        <a:buNone/>
                      </a:pPr>
                      <a:endParaRPr sz="2800" b="1" dirty="0">
                        <a:effectLst>
                          <a:outerShdw blurRad="38100" dist="38100" dir="2700000">
                            <a:srgbClr val="C0C0C0"/>
                          </a:outerShdw>
                        </a:effectLst>
                        <a:latin typeface="Times New Roman" panose="02020603050405020304" pitchFamily="18" charset="0"/>
                        <a:cs typeface="Times New Roman" panose="02020603050405020304" pitchFamily="18" charset="0"/>
                      </a:endParaRPr>
                    </a:p>
                    <a:p>
                      <a:pPr lvl="0" algn="ctr" eaLnBrk="1" hangingPunct="1">
                        <a:spcBef>
                          <a:spcPct val="20000"/>
                        </a:spcBef>
                        <a:buClr>
                          <a:schemeClr val="hlink"/>
                        </a:buClr>
                        <a:buNone/>
                      </a:pPr>
                      <a:endParaRPr lang="en-US" sz="2800" b="1" dirty="0">
                        <a:effectLst>
                          <a:outerShdw blurRad="38100" dist="38100" dir="2700000">
                            <a:srgbClr val="C0C0C0"/>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ahoma" panose="020B060403050404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stStyle>
                    <a:p>
                      <a:pPr lvl="0" eaLnBrk="1" hangingPunct="1">
                        <a:spcBef>
                          <a:spcPct val="20000"/>
                        </a:spcBef>
                        <a:buClr>
                          <a:schemeClr val="hlink"/>
                        </a:buClr>
                        <a:buNone/>
                      </a:pPr>
                      <a:endParaRPr lang="en-US" sz="2800" b="1" dirty="0">
                        <a:effectLst>
                          <a:outerShdw blurRad="38100" dist="38100" dir="2700000">
                            <a:srgbClr val="C0C0C0"/>
                          </a:outerShdw>
                        </a:effectLst>
                        <a:latin typeface="Times New Roman" panose="02020603050405020304" pitchFamily="18" charset="0"/>
                        <a:ea typeface="Times New Roman" panose="02020603050405020304" pitchFamily="18"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p>
                      <a:pPr lvl="0" eaLnBrk="1" hangingPunct="1">
                        <a:spcBef>
                          <a:spcPct val="20000"/>
                        </a:spcBef>
                        <a:buClr>
                          <a:schemeClr val="hlink"/>
                        </a:buClr>
                        <a:buNone/>
                      </a:pPr>
                      <a:endParaRPr lang="en-US" sz="2800" b="1" dirty="0">
                        <a:effectLst>
                          <a:outerShdw blurRad="38100" dist="38100" dir="2700000">
                            <a:srgbClr val="C0C0C0"/>
                          </a:outerShdw>
                        </a:effectLst>
                        <a:latin typeface="Times New Roman" panose="02020603050405020304" pitchFamily="18" charset="0"/>
                        <a:ea typeface="Times New Roman" panose="02020603050405020304" pitchFamily="18"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ahoma" panose="020B060403050404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stStyle>
                    <a:p>
                      <a:pPr lvl="0" eaLnBrk="1" hangingPunct="1">
                        <a:spcBef>
                          <a:spcPct val="20000"/>
                        </a:spcBef>
                        <a:buClr>
                          <a:schemeClr val="hlink"/>
                        </a:buClr>
                        <a:buNone/>
                      </a:pPr>
                      <a:endParaRPr lang="en-US" sz="2800" b="1" dirty="0">
                        <a:effectLst>
                          <a:outerShdw blurRad="38100" dist="38100" dir="2700000">
                            <a:srgbClr val="C0C0C0"/>
                          </a:outerShdw>
                        </a:effectLst>
                        <a:latin typeface="Times New Roman" panose="02020603050405020304" pitchFamily="18" charset="0"/>
                        <a:ea typeface="Times New Roman" panose="02020603050405020304" pitchFamily="18"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ahoma" panose="020B060403050404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stStyle>
                    <a:p>
                      <a:pPr lvl="0" eaLnBrk="1" hangingPunct="1">
                        <a:spcBef>
                          <a:spcPct val="20000"/>
                        </a:spcBef>
                        <a:buClr>
                          <a:schemeClr val="hlink"/>
                        </a:buClr>
                        <a:buNone/>
                      </a:pPr>
                      <a:endParaRPr lang="en-US" sz="2800" b="1" dirty="0">
                        <a:solidFill>
                          <a:srgbClr val="FFFF00"/>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ahoma" panose="020B060403050404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stStyle>
                    <a:p>
                      <a:pPr lvl="0" eaLnBrk="1" hangingPunct="1">
                        <a:spcBef>
                          <a:spcPct val="20000"/>
                        </a:spcBef>
                        <a:buClr>
                          <a:schemeClr val="hlink"/>
                        </a:buClr>
                        <a:buNone/>
                      </a:pPr>
                      <a:endParaRPr lang="en-US" sz="2800" b="1" dirty="0">
                        <a:effectLst>
                          <a:outerShdw blurRad="38100" dist="38100" dir="2700000">
                            <a:srgbClr val="C0C0C0"/>
                          </a:outerShdw>
                        </a:effectLst>
                        <a:latin typeface="Times New Roman" panose="02020603050405020304" pitchFamily="18" charset="0"/>
                        <a:ea typeface="Times New Roman" panose="02020603050405020304" pitchFamily="18"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1577" name="Text Box 73"/>
          <p:cNvSpPr txBox="1"/>
          <p:nvPr/>
        </p:nvSpPr>
        <p:spPr>
          <a:xfrm>
            <a:off x="0" y="2316797"/>
            <a:ext cx="533400" cy="460375"/>
          </a:xfrm>
          <a:prstGeom prst="rect">
            <a:avLst/>
          </a:prstGeom>
          <a:noFill/>
          <a:ln w="9525">
            <a:noFill/>
          </a:ln>
        </p:spPr>
        <p:txBody>
          <a:bodyPr wrap="square" anchor="t">
            <a:spAutoFit/>
          </a:bodyPr>
          <a:lstStyle/>
          <a:p>
            <a:pPr eaLnBrk="0" hangingPunct="0">
              <a:spcBef>
                <a:spcPct val="50000"/>
              </a:spcBef>
            </a:pPr>
            <a:r>
              <a:rPr lang="vi-VN" altLang="en-US" sz="2400" b="1" dirty="0">
                <a:solidFill>
                  <a:srgbClr val="0000FF"/>
                </a:solidFill>
                <a:latin typeface="Times New Roman" panose="02020603050405020304" pitchFamily="18" charset="0"/>
              </a:rPr>
              <a:t>3</a:t>
            </a:r>
          </a:p>
        </p:txBody>
      </p:sp>
      <p:sp>
        <p:nvSpPr>
          <p:cNvPr id="21586" name="Text Box 82"/>
          <p:cNvSpPr txBox="1"/>
          <p:nvPr/>
        </p:nvSpPr>
        <p:spPr>
          <a:xfrm>
            <a:off x="3674110" y="2378075"/>
            <a:ext cx="3084195" cy="3815080"/>
          </a:xfrm>
          <a:prstGeom prst="rect">
            <a:avLst/>
          </a:prstGeom>
          <a:solidFill>
            <a:schemeClr val="bg1"/>
          </a:solidFill>
          <a:ln w="9525">
            <a:noFill/>
          </a:ln>
        </p:spPr>
        <p:txBody>
          <a:bodyPr wrap="square" anchor="t">
            <a:spAutoFit/>
          </a:bodyPr>
          <a:lstStyle/>
          <a:p>
            <a:pPr algn="just" eaLnBrk="0" hangingPunct="0">
              <a:spcBef>
                <a:spcPct val="50000"/>
              </a:spcBef>
            </a:pPr>
            <a:r>
              <a:rPr lang="vi-VN" altLang="en-US" sz="2200" b="1" dirty="0">
                <a:solidFill>
                  <a:srgbClr val="0000FF"/>
                </a:solidFill>
                <a:latin typeface="Times New Roman" panose="02020603050405020304" pitchFamily="18" charset="0"/>
              </a:rPr>
              <a:t>Qua c</a:t>
            </a:r>
            <a:r>
              <a:rPr lang="en-US" sz="2200" b="1" dirty="0">
                <a:solidFill>
                  <a:srgbClr val="0000FF"/>
                </a:solidFill>
                <a:latin typeface="Times New Roman" panose="02020603050405020304" pitchFamily="18" charset="0"/>
              </a:rPr>
              <a:t>uộc gặp gỡ tình cờ của ông họa sĩ, cô kĩ sư mới ra trường với người thanh niên l</a:t>
            </a:r>
            <a:r>
              <a:rPr lang="en-US" sz="2200" b="1" dirty="0">
                <a:solidFill>
                  <a:srgbClr val="0000FF"/>
                </a:solidFill>
                <a:latin typeface="Times New Roman" panose="02020603050405020304" pitchFamily="18" charset="0"/>
                <a:ea typeface="Times New Roman" panose="02020603050405020304" pitchFamily="18" charset="0"/>
              </a:rPr>
              <a:t>à</a:t>
            </a:r>
            <a:r>
              <a:rPr lang="en-US" sz="2200" b="1" dirty="0">
                <a:solidFill>
                  <a:srgbClr val="0000FF"/>
                </a:solidFill>
                <a:latin typeface="Times New Roman" panose="02020603050405020304" pitchFamily="18" charset="0"/>
              </a:rPr>
              <a:t>m việc một mình tại trạm khí tượng trên núi cao Sa P</a:t>
            </a:r>
            <a:r>
              <a:rPr lang="vi-VN" altLang="en-US" sz="2200" b="1" dirty="0">
                <a:solidFill>
                  <a:srgbClr val="0000FF"/>
                </a:solidFill>
                <a:latin typeface="Times New Roman" panose="02020603050405020304" pitchFamily="18" charset="0"/>
              </a:rPr>
              <a:t>a,</a:t>
            </a:r>
            <a:r>
              <a:rPr lang="en-US" sz="2200" b="1" dirty="0">
                <a:solidFill>
                  <a:srgbClr val="0000FF"/>
                </a:solidFill>
                <a:latin typeface="Times New Roman" panose="02020603050405020304" pitchFamily="18" charset="0"/>
              </a:rPr>
              <a:t> truyện ca ngợi những người lao động thầm lặng, có cách sống đẹp, cống hiến sức mình cho đất nước</a:t>
            </a:r>
            <a:r>
              <a:rPr lang="en-US" sz="2200" dirty="0">
                <a:solidFill>
                  <a:srgbClr val="0000FF"/>
                </a:solidFill>
                <a:latin typeface="Times New Roman" panose="02020603050405020304" pitchFamily="18" charset="0"/>
              </a:rPr>
              <a:t>.</a:t>
            </a:r>
            <a:endParaRPr lang="en-US" sz="2200" dirty="0">
              <a:solidFill>
                <a:srgbClr val="0000FF"/>
              </a:solidFill>
              <a:latin typeface="Times New Roman" panose="02020603050405020304" pitchFamily="18" charset="0"/>
              <a:ea typeface="Times New Roman" panose="02020603050405020304" pitchFamily="18" charset="0"/>
            </a:endParaRPr>
          </a:p>
        </p:txBody>
      </p:sp>
      <p:sp>
        <p:nvSpPr>
          <p:cNvPr id="21587" name="Text Box 83"/>
          <p:cNvSpPr txBox="1"/>
          <p:nvPr/>
        </p:nvSpPr>
        <p:spPr>
          <a:xfrm>
            <a:off x="7002145" y="2546985"/>
            <a:ext cx="1962343" cy="3308598"/>
          </a:xfrm>
          <a:prstGeom prst="rect">
            <a:avLst/>
          </a:prstGeom>
          <a:solidFill>
            <a:schemeClr val="bg1"/>
          </a:solidFill>
          <a:ln w="9525" cap="flat" cmpd="sng">
            <a:solidFill>
              <a:schemeClr val="bg1"/>
            </a:solidFill>
            <a:prstDash val="solid"/>
            <a:miter/>
            <a:headEnd type="none" w="med" len="med"/>
            <a:tailEnd type="none" w="med" len="med"/>
          </a:ln>
        </p:spPr>
        <p:txBody>
          <a:bodyPr wrap="square" anchor="t">
            <a:spAutoFit/>
          </a:bodyPr>
          <a:lstStyle/>
          <a:p>
            <a:pPr algn="just" eaLnBrk="0" hangingPunct="0">
              <a:spcBef>
                <a:spcPct val="50000"/>
              </a:spcBef>
            </a:pPr>
            <a:r>
              <a:rPr lang="vi-VN" altLang="en-US" sz="2200" b="1" dirty="0">
                <a:solidFill>
                  <a:srgbClr val="0000FF"/>
                </a:solidFill>
                <a:latin typeface="Times New Roman" panose="02020603050405020304" pitchFamily="18" charset="0"/>
              </a:rPr>
              <a:t>-T</a:t>
            </a:r>
            <a:r>
              <a:rPr lang="en-US" sz="2200" b="1" dirty="0">
                <a:solidFill>
                  <a:srgbClr val="0000FF"/>
                </a:solidFill>
                <a:latin typeface="Times New Roman" panose="02020603050405020304" pitchFamily="18" charset="0"/>
              </a:rPr>
              <a:t>ình huống </a:t>
            </a:r>
            <a:r>
              <a:rPr lang="vi-VN" altLang="en-US" sz="2200" b="1" dirty="0">
                <a:solidFill>
                  <a:srgbClr val="0000FF"/>
                </a:solidFill>
                <a:latin typeface="Times New Roman" panose="02020603050405020304" pitchFamily="18" charset="0"/>
              </a:rPr>
              <a:t>tự nhiên, </a:t>
            </a:r>
            <a:r>
              <a:rPr lang="en-US" sz="2200" b="1" dirty="0">
                <a:solidFill>
                  <a:srgbClr val="0000FF"/>
                </a:solidFill>
                <a:latin typeface="Times New Roman" panose="02020603050405020304" pitchFamily="18" charset="0"/>
              </a:rPr>
              <a:t> hợp lí</a:t>
            </a:r>
          </a:p>
          <a:p>
            <a:pPr algn="just" eaLnBrk="0" hangingPunct="0">
              <a:spcBef>
                <a:spcPct val="50000"/>
              </a:spcBef>
            </a:pPr>
            <a:r>
              <a:rPr lang="vi-VN" altLang="en-US" sz="2200" b="1" dirty="0">
                <a:solidFill>
                  <a:srgbClr val="0000FF"/>
                </a:solidFill>
                <a:latin typeface="Times New Roman" panose="02020603050405020304" pitchFamily="18" charset="0"/>
              </a:rPr>
              <a:t>- C</a:t>
            </a:r>
            <a:r>
              <a:rPr lang="en-US" sz="2200" b="1" dirty="0">
                <a:solidFill>
                  <a:srgbClr val="0000FF"/>
                </a:solidFill>
                <a:latin typeface="Times New Roman" panose="02020603050405020304" pitchFamily="18" charset="0"/>
              </a:rPr>
              <a:t>ách kể chuyện tự nhiên, có sự kết hợp giữa tự sự, trữ tình với bình luận</a:t>
            </a:r>
            <a:endParaRPr lang="en-US" sz="2200" b="1" dirty="0">
              <a:solidFill>
                <a:srgbClr val="0000FF"/>
              </a:solidFill>
              <a:latin typeface="Times New Roman" panose="02020603050405020304" pitchFamily="18" charset="0"/>
              <a:ea typeface="Times New Roman" panose="02020603050405020304" pitchFamily="18" charset="0"/>
            </a:endParaRPr>
          </a:p>
        </p:txBody>
      </p:sp>
      <p:sp>
        <p:nvSpPr>
          <p:cNvPr id="8217" name="Text Box 56"/>
          <p:cNvSpPr txBox="1"/>
          <p:nvPr/>
        </p:nvSpPr>
        <p:spPr>
          <a:xfrm>
            <a:off x="501351" y="2300605"/>
            <a:ext cx="1000125" cy="1198880"/>
          </a:xfrm>
          <a:prstGeom prst="rect">
            <a:avLst/>
          </a:prstGeom>
          <a:noFill/>
          <a:ln w="9525">
            <a:noFill/>
          </a:ln>
        </p:spPr>
        <p:txBody>
          <a:bodyPr wrap="square" anchor="t">
            <a:spAutoFit/>
          </a:bodyPr>
          <a:lstStyle/>
          <a:p>
            <a:pPr eaLnBrk="0" hangingPunct="0">
              <a:spcBef>
                <a:spcPct val="50000"/>
              </a:spcBef>
            </a:pPr>
            <a:r>
              <a:rPr lang="en-US" sz="2400" b="1" dirty="0">
                <a:solidFill>
                  <a:srgbClr val="0000FF"/>
                </a:solidFill>
                <a:latin typeface="Times New Roman" panose="02020603050405020304" pitchFamily="18" charset="0"/>
              </a:rPr>
              <a:t>Lặng lẽ Sa Pa</a:t>
            </a:r>
            <a:endParaRPr lang="en-US" sz="2400" b="1" dirty="0">
              <a:solidFill>
                <a:srgbClr val="0000FF"/>
              </a:solidFill>
              <a:latin typeface="Times New Roman" panose="02020603050405020304" pitchFamily="18" charset="0"/>
              <a:ea typeface="Times New Roman" panose="02020603050405020304" pitchFamily="18" charset="0"/>
            </a:endParaRPr>
          </a:p>
        </p:txBody>
      </p:sp>
      <p:sp>
        <p:nvSpPr>
          <p:cNvPr id="3" name="Text Box 94"/>
          <p:cNvSpPr txBox="1"/>
          <p:nvPr/>
        </p:nvSpPr>
        <p:spPr>
          <a:xfrm>
            <a:off x="2559685" y="2378075"/>
            <a:ext cx="1447800" cy="521970"/>
          </a:xfrm>
          <a:prstGeom prst="rect">
            <a:avLst/>
          </a:prstGeom>
          <a:noFill/>
          <a:ln w="9525">
            <a:noFill/>
          </a:ln>
        </p:spPr>
        <p:txBody>
          <a:bodyPr anchor="t">
            <a:spAutoFit/>
          </a:bodyPr>
          <a:lstStyle/>
          <a:p>
            <a:pPr eaLnBrk="0" hangingPunct="0">
              <a:spcBef>
                <a:spcPct val="50000"/>
              </a:spcBef>
            </a:pPr>
            <a:r>
              <a:rPr lang="en-US" sz="2800" b="1" dirty="0">
                <a:solidFill>
                  <a:srgbClr val="0000FF"/>
                </a:solidFill>
                <a:latin typeface="Times New Roman" panose="02020603050405020304" pitchFamily="18" charset="0"/>
              </a:rPr>
              <a:t> 1970</a:t>
            </a:r>
            <a:endParaRPr lang="en-US" sz="2800" b="1" dirty="0">
              <a:solidFill>
                <a:srgbClr val="0000FF"/>
              </a:solidFill>
              <a:latin typeface="Times New Roman" panose="02020603050405020304" pitchFamily="18" charset="0"/>
              <a:ea typeface="Times New Roman" panose="02020603050405020304" pitchFamily="18" charset="0"/>
            </a:endParaRPr>
          </a:p>
        </p:txBody>
      </p:sp>
      <p:sp>
        <p:nvSpPr>
          <p:cNvPr id="4" name="Text Box 94"/>
          <p:cNvSpPr txBox="1"/>
          <p:nvPr/>
        </p:nvSpPr>
        <p:spPr>
          <a:xfrm>
            <a:off x="1533525" y="2378075"/>
            <a:ext cx="1294130" cy="1198880"/>
          </a:xfrm>
          <a:prstGeom prst="rect">
            <a:avLst/>
          </a:prstGeom>
          <a:noFill/>
          <a:ln w="9525">
            <a:noFill/>
          </a:ln>
        </p:spPr>
        <p:txBody>
          <a:bodyPr wrap="square" anchor="t">
            <a:spAutoFit/>
          </a:bodyPr>
          <a:lstStyle/>
          <a:p>
            <a:pPr eaLnBrk="0" hangingPunct="0">
              <a:spcBef>
                <a:spcPct val="50000"/>
              </a:spcBef>
            </a:pPr>
            <a:r>
              <a:rPr lang="vi-VN" altLang="en-US" sz="2400" b="1" dirty="0">
                <a:solidFill>
                  <a:srgbClr val="0000FF"/>
                </a:solidFill>
                <a:latin typeface="Times New Roman" panose="02020603050405020304" pitchFamily="18" charset="0"/>
              </a:rPr>
              <a:t>Nguyễn Thành Long</a:t>
            </a:r>
          </a:p>
        </p:txBody>
      </p:sp>
      <p:sp>
        <p:nvSpPr>
          <p:cNvPr id="10" name="Text Box 5">
            <a:extLst>
              <a:ext uri="{FF2B5EF4-FFF2-40B4-BE49-F238E27FC236}">
                <a16:creationId xmlns:a16="http://schemas.microsoft.com/office/drawing/2014/main" id="{1BD2FACA-5005-4176-B5E4-0DE0692EE4E4}"/>
              </a:ext>
            </a:extLst>
          </p:cNvPr>
          <p:cNvSpPr txBox="1"/>
          <p:nvPr/>
        </p:nvSpPr>
        <p:spPr>
          <a:xfrm>
            <a:off x="0" y="55563"/>
            <a:ext cx="9144000" cy="584775"/>
          </a:xfrm>
          <a:prstGeom prst="rect">
            <a:avLst/>
          </a:prstGeom>
          <a:noFill/>
          <a:ln w="9525">
            <a:noFill/>
          </a:ln>
        </p:spPr>
        <p:txBody>
          <a:bodyPr anchor="t">
            <a:spAutoFit/>
          </a:bodyPr>
          <a:lstStyle/>
          <a:p>
            <a:pPr eaLnBrk="0" hangingPunct="0">
              <a:spcBef>
                <a:spcPct val="50000"/>
              </a:spcBef>
            </a:pPr>
            <a:r>
              <a:rPr lang="vi-VN" altLang="en-US" sz="3200" b="1" i="1" dirty="0">
                <a:solidFill>
                  <a:srgbClr val="FF0000"/>
                </a:solidFill>
                <a:latin typeface="Times New Roman" panose="02020603050405020304" pitchFamily="18" charset="0"/>
              </a:rPr>
              <a:t>1. </a:t>
            </a:r>
            <a:r>
              <a:rPr lang="en-US" sz="3200" b="1" i="1" dirty="0" err="1">
                <a:solidFill>
                  <a:srgbClr val="FF0000"/>
                </a:solidFill>
                <a:latin typeface="Times New Roman" panose="02020603050405020304" pitchFamily="18" charset="0"/>
              </a:rPr>
              <a:t>Bảng</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thống</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kê</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các</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tác</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phẩm</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truyện</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hiện</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đại</a:t>
            </a:r>
            <a:endParaRPr lang="en-US" sz="3200" b="1" i="1" dirty="0">
              <a:solidFill>
                <a:srgbClr val="FF0000"/>
              </a:solidFill>
              <a:latin typeface="Arial" panose="020B0604020202020204" pitchFamily="34" charset="0"/>
            </a:endParaRPr>
          </a:p>
        </p:txBody>
      </p:sp>
    </p:spTree>
    <p:custDataLst>
      <p:tags r:id="rId1"/>
    </p:custDataLst>
  </p:cSld>
  <p:clrMapOvr>
    <a:masterClrMapping/>
  </p:clrMapOvr>
  <p:transition advTm="79186">
    <p:whee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21577"/>
                                        </p:tgtEl>
                                        <p:attrNameLst>
                                          <p:attrName>style.visibility</p:attrName>
                                        </p:attrNameLst>
                                      </p:cBhvr>
                                      <p:to>
                                        <p:strVal val="visible"/>
                                      </p:to>
                                    </p:set>
                                    <p:anim calcmode="lin" valueType="num">
                                      <p:cBhvr>
                                        <p:cTn id="7" dur="1000" fill="hold"/>
                                        <p:tgtEl>
                                          <p:spTgt spid="21577"/>
                                        </p:tgtEl>
                                        <p:attrNameLst>
                                          <p:attrName>ppt_w</p:attrName>
                                        </p:attrNameLst>
                                      </p:cBhvr>
                                      <p:tavLst>
                                        <p:tav tm="0">
                                          <p:val>
                                            <p:fltVal val="0"/>
                                          </p:val>
                                        </p:tav>
                                        <p:tav tm="100000">
                                          <p:val>
                                            <p:strVal val="#ppt_w"/>
                                          </p:val>
                                        </p:tav>
                                      </p:tavLst>
                                    </p:anim>
                                    <p:anim calcmode="lin" valueType="num">
                                      <p:cBhvr>
                                        <p:cTn id="8" dur="1000" fill="hold"/>
                                        <p:tgtEl>
                                          <p:spTgt spid="21577"/>
                                        </p:tgtEl>
                                        <p:attrNameLst>
                                          <p:attrName>ppt_h</p:attrName>
                                        </p:attrNameLst>
                                      </p:cBhvr>
                                      <p:tavLst>
                                        <p:tav tm="0">
                                          <p:val>
                                            <p:fltVal val="0"/>
                                          </p:val>
                                        </p:tav>
                                        <p:tav tm="100000">
                                          <p:val>
                                            <p:strVal val="#ppt_h"/>
                                          </p:val>
                                        </p:tav>
                                      </p:tavLst>
                                    </p:anim>
                                    <p:anim calcmode="lin" valueType="num">
                                      <p:cBhvr>
                                        <p:cTn id="9" dur="1000" fill="hold"/>
                                        <p:tgtEl>
                                          <p:spTgt spid="21577"/>
                                        </p:tgtEl>
                                        <p:attrNameLst>
                                          <p:attrName>style.rotation</p:attrName>
                                        </p:attrNameLst>
                                      </p:cBhvr>
                                      <p:tavLst>
                                        <p:tav tm="0">
                                          <p:val>
                                            <p:fltVal val="90"/>
                                          </p:val>
                                        </p:tav>
                                        <p:tav tm="100000">
                                          <p:val>
                                            <p:fltVal val="0"/>
                                          </p:val>
                                        </p:tav>
                                      </p:tavLst>
                                    </p:anim>
                                    <p:animEffect transition="in" filter="fade">
                                      <p:cBhvr>
                                        <p:cTn id="10" dur="1000"/>
                                        <p:tgtEl>
                                          <p:spTgt spid="21577"/>
                                        </p:tgtEl>
                                      </p:cBhvr>
                                    </p:animEffect>
                                  </p:childTnLst>
                                </p:cTn>
                              </p:par>
                            </p:childTnLst>
                          </p:cTn>
                        </p:par>
                      </p:childTnLst>
                    </p:cTn>
                  </p:par>
                  <p:par>
                    <p:cTn id="11" fill="hold">
                      <p:stCondLst>
                        <p:cond delay="indefinite"/>
                      </p:stCondLst>
                      <p:childTnLst>
                        <p:par>
                          <p:cTn id="12" fill="hold">
                            <p:stCondLst>
                              <p:cond delay="0"/>
                            </p:stCondLst>
                            <p:childTnLst>
                              <p:par>
                                <p:cTn id="13" presetID="58" presetClass="entr" presetSubtype="0" accel="100000" fill="hold" grpId="0" nodeType="clickEffect">
                                  <p:stCondLst>
                                    <p:cond delay="0"/>
                                  </p:stCondLst>
                                  <p:childTnLst>
                                    <p:set>
                                      <p:cBhvr>
                                        <p:cTn id="14" dur="1" fill="hold">
                                          <p:stCondLst>
                                            <p:cond delay="0"/>
                                          </p:stCondLst>
                                        </p:cTn>
                                        <p:tgtEl>
                                          <p:spTgt spid="8217"/>
                                        </p:tgtEl>
                                        <p:attrNameLst>
                                          <p:attrName>style.visibility</p:attrName>
                                        </p:attrNameLst>
                                      </p:cBhvr>
                                      <p:to>
                                        <p:strVal val="visible"/>
                                      </p:to>
                                    </p:set>
                                    <p:anim calcmode="lin" valueType="num">
                                      <p:cBhvr>
                                        <p:cTn id="15" dur="500" fill="hold"/>
                                        <p:tgtEl>
                                          <p:spTgt spid="8217"/>
                                        </p:tgtEl>
                                        <p:attrNameLst>
                                          <p:attrName>ppt_w</p:attrName>
                                        </p:attrNameLst>
                                      </p:cBhvr>
                                      <p:tavLst>
                                        <p:tav tm="0">
                                          <p:val>
                                            <p:strVal val="#ppt_w*2.5"/>
                                          </p:val>
                                        </p:tav>
                                        <p:tav tm="100000">
                                          <p:val>
                                            <p:strVal val="#ppt_w"/>
                                          </p:val>
                                        </p:tav>
                                      </p:tavLst>
                                    </p:anim>
                                    <p:anim calcmode="lin" valueType="num">
                                      <p:cBhvr>
                                        <p:cTn id="16" dur="500" fill="hold"/>
                                        <p:tgtEl>
                                          <p:spTgt spid="8217"/>
                                        </p:tgtEl>
                                        <p:attrNameLst>
                                          <p:attrName>ppt_h</p:attrName>
                                        </p:attrNameLst>
                                      </p:cBhvr>
                                      <p:tavLst>
                                        <p:tav tm="0">
                                          <p:val>
                                            <p:strVal val="#ppt_h*0.01"/>
                                          </p:val>
                                        </p:tav>
                                        <p:tav tm="100000">
                                          <p:val>
                                            <p:strVal val="#ppt_h"/>
                                          </p:val>
                                        </p:tav>
                                      </p:tavLst>
                                    </p:anim>
                                    <p:anim calcmode="lin" valueType="num">
                                      <p:cBhvr>
                                        <p:cTn id="17" dur="500" fill="hold"/>
                                        <p:tgtEl>
                                          <p:spTgt spid="8217"/>
                                        </p:tgtEl>
                                        <p:attrNameLst>
                                          <p:attrName>ppt_x</p:attrName>
                                        </p:attrNameLst>
                                      </p:cBhvr>
                                      <p:tavLst>
                                        <p:tav tm="0">
                                          <p:val>
                                            <p:strVal val="#ppt_x"/>
                                          </p:val>
                                        </p:tav>
                                        <p:tav tm="100000">
                                          <p:val>
                                            <p:strVal val="#ppt_x"/>
                                          </p:val>
                                        </p:tav>
                                      </p:tavLst>
                                    </p:anim>
                                    <p:anim calcmode="lin" valueType="num">
                                      <p:cBhvr>
                                        <p:cTn id="18" dur="500" fill="hold"/>
                                        <p:tgtEl>
                                          <p:spTgt spid="8217"/>
                                        </p:tgtEl>
                                        <p:attrNameLst>
                                          <p:attrName>ppt_y</p:attrName>
                                        </p:attrNameLst>
                                      </p:cBhvr>
                                      <p:tavLst>
                                        <p:tav tm="0">
                                          <p:val>
                                            <p:strVal val="#ppt_h+1"/>
                                          </p:val>
                                        </p:tav>
                                        <p:tav tm="100000">
                                          <p:val>
                                            <p:strVal val="#ppt_y"/>
                                          </p:val>
                                        </p:tav>
                                      </p:tavLst>
                                    </p:anim>
                                    <p:animEffect transition="in" filter="fade">
                                      <p:cBhvr>
                                        <p:cTn id="19" dur="500"/>
                                        <p:tgtEl>
                                          <p:spTgt spid="8217"/>
                                        </p:tgtEl>
                                      </p:cBhvr>
                                    </p:animEffect>
                                  </p:childTnLst>
                                </p:cTn>
                              </p:par>
                            </p:childTnLst>
                          </p:cTn>
                        </p:par>
                      </p:childTnLst>
                    </p:cTn>
                  </p:par>
                  <p:par>
                    <p:cTn id="20" fill="hold">
                      <p:stCondLst>
                        <p:cond delay="indefinite"/>
                      </p:stCondLst>
                      <p:childTnLst>
                        <p:par>
                          <p:cTn id="21" fill="hold">
                            <p:stCondLst>
                              <p:cond delay="0"/>
                            </p:stCondLst>
                            <p:childTnLst>
                              <p:par>
                                <p:cTn id="22" presetID="58" presetClass="entr" presetSubtype="0" accel="10000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strVal val="#ppt_w*2.5"/>
                                          </p:val>
                                        </p:tav>
                                        <p:tav tm="100000">
                                          <p:val>
                                            <p:strVal val="#ppt_w"/>
                                          </p:val>
                                        </p:tav>
                                      </p:tavLst>
                                    </p:anim>
                                    <p:anim calcmode="lin" valueType="num">
                                      <p:cBhvr>
                                        <p:cTn id="25" dur="500" fill="hold"/>
                                        <p:tgtEl>
                                          <p:spTgt spid="4"/>
                                        </p:tgtEl>
                                        <p:attrNameLst>
                                          <p:attrName>ppt_h</p:attrName>
                                        </p:attrNameLst>
                                      </p:cBhvr>
                                      <p:tavLst>
                                        <p:tav tm="0">
                                          <p:val>
                                            <p:strVal val="#ppt_h*0.01"/>
                                          </p:val>
                                        </p:tav>
                                        <p:tav tm="100000">
                                          <p:val>
                                            <p:strVal val="#ppt_h"/>
                                          </p:val>
                                        </p:tav>
                                      </p:tavLst>
                                    </p:anim>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h+1"/>
                                          </p:val>
                                        </p:tav>
                                        <p:tav tm="100000">
                                          <p:val>
                                            <p:strVal val="#ppt_y"/>
                                          </p:val>
                                        </p:tav>
                                      </p:tavLst>
                                    </p:anim>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ox(in)">
                                      <p:cBhvr>
                                        <p:cTn id="33" dur="20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34" presetClass="entr" presetSubtype="0" fill="hold" grpId="0" nodeType="clickEffect">
                                  <p:stCondLst>
                                    <p:cond delay="0"/>
                                  </p:stCondLst>
                                  <p:childTnLst>
                                    <p:set>
                                      <p:cBhvr>
                                        <p:cTn id="37" dur="1" fill="hold">
                                          <p:stCondLst>
                                            <p:cond delay="0"/>
                                          </p:stCondLst>
                                        </p:cTn>
                                        <p:tgtEl>
                                          <p:spTgt spid="21586"/>
                                        </p:tgtEl>
                                        <p:attrNameLst>
                                          <p:attrName>style.visibility</p:attrName>
                                        </p:attrNameLst>
                                      </p:cBhvr>
                                      <p:to>
                                        <p:strVal val="visible"/>
                                      </p:to>
                                    </p:set>
                                    <p:anim from="(-#ppt_w/2)" to="(#ppt_x)" calcmode="lin" valueType="num">
                                      <p:cBhvr>
                                        <p:cTn id="38" dur="600" fill="hold">
                                          <p:stCondLst>
                                            <p:cond delay="0"/>
                                          </p:stCondLst>
                                        </p:cTn>
                                        <p:tgtEl>
                                          <p:spTgt spid="21586"/>
                                        </p:tgtEl>
                                        <p:attrNameLst>
                                          <p:attrName>ppt_x</p:attrName>
                                        </p:attrNameLst>
                                      </p:cBhvr>
                                    </p:anim>
                                    <p:anim from="0" to="-1.0" calcmode="lin" valueType="num">
                                      <p:cBhvr>
                                        <p:cTn id="39" dur="200" decel="50000" autoRev="1" fill="hold">
                                          <p:stCondLst>
                                            <p:cond delay="600"/>
                                          </p:stCondLst>
                                        </p:cTn>
                                        <p:tgtEl>
                                          <p:spTgt spid="21586"/>
                                        </p:tgtEl>
                                        <p:attrNameLst>
                                          <p:attrName>xshear</p:attrName>
                                        </p:attrNameLst>
                                      </p:cBhvr>
                                    </p:anim>
                                    <p:animScale>
                                      <p:cBhvr>
                                        <p:cTn id="40" dur="200" decel="100000" autoRev="1" fill="hold">
                                          <p:stCondLst>
                                            <p:cond delay="600"/>
                                          </p:stCondLst>
                                        </p:cTn>
                                        <p:tgtEl>
                                          <p:spTgt spid="21586"/>
                                        </p:tgtEl>
                                      </p:cBhvr>
                                      <p:from x="100000" y="100000"/>
                                      <p:to x="80000" y="100000"/>
                                    </p:animScale>
                                    <p:anim by="(#ppt_h/3+#ppt_w*0.1)" calcmode="lin" valueType="num">
                                      <p:cBhvr additive="sum">
                                        <p:cTn id="41" dur="200" decel="100000" autoRev="1" fill="hold">
                                          <p:stCondLst>
                                            <p:cond delay="600"/>
                                          </p:stCondLst>
                                        </p:cTn>
                                        <p:tgtEl>
                                          <p:spTgt spid="21586"/>
                                        </p:tgtEl>
                                        <p:attrNameLst>
                                          <p:attrName>ppt_x</p:attrName>
                                        </p:attrNameLst>
                                      </p:cBhvr>
                                    </p:anim>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grpId="0" nodeType="clickEffect">
                                  <p:stCondLst>
                                    <p:cond delay="0"/>
                                  </p:stCondLst>
                                  <p:childTnLst>
                                    <p:set>
                                      <p:cBhvr>
                                        <p:cTn id="45" dur="1" fill="hold">
                                          <p:stCondLst>
                                            <p:cond delay="0"/>
                                          </p:stCondLst>
                                        </p:cTn>
                                        <p:tgtEl>
                                          <p:spTgt spid="21587"/>
                                        </p:tgtEl>
                                        <p:attrNameLst>
                                          <p:attrName>style.visibility</p:attrName>
                                        </p:attrNameLst>
                                      </p:cBhvr>
                                      <p:to>
                                        <p:strVal val="visible"/>
                                      </p:to>
                                    </p:set>
                                    <p:anim calcmode="lin" valueType="num">
                                      <p:cBhvr>
                                        <p:cTn id="46" dur="500" decel="50000" fill="hold">
                                          <p:stCondLst>
                                            <p:cond delay="0"/>
                                          </p:stCondLst>
                                        </p:cTn>
                                        <p:tgtEl>
                                          <p:spTgt spid="21587"/>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21587"/>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21587"/>
                                        </p:tgtEl>
                                        <p:attrNameLst>
                                          <p:attrName>ppt_w</p:attrName>
                                        </p:attrNameLst>
                                      </p:cBhvr>
                                      <p:tavLst>
                                        <p:tav tm="0">
                                          <p:val>
                                            <p:strVal val="#ppt_w*.05"/>
                                          </p:val>
                                        </p:tav>
                                        <p:tav tm="100000">
                                          <p:val>
                                            <p:strVal val="#ppt_w"/>
                                          </p:val>
                                        </p:tav>
                                      </p:tavLst>
                                    </p:anim>
                                    <p:anim calcmode="lin" valueType="num">
                                      <p:cBhvr>
                                        <p:cTn id="49" dur="1000" fill="hold"/>
                                        <p:tgtEl>
                                          <p:spTgt spid="21587"/>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21587"/>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21587"/>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21587"/>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21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77" grpId="0"/>
      <p:bldP spid="21586" grpId="0" bldLvl="0" animBg="1"/>
      <p:bldP spid="21587" grpId="0" bldLvl="0" animBg="1"/>
      <p:bldP spid="8217" grpId="0"/>
      <p:bldP spid="8217" grpId="1"/>
      <p:bldP spid="3" grpId="0"/>
      <p:bldP spid="3" grpId="1"/>
      <p:bldP spid="4" grpId="0"/>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4"/>
          <p:cNvSpPr txBox="1"/>
          <p:nvPr/>
        </p:nvSpPr>
        <p:spPr>
          <a:xfrm>
            <a:off x="0" y="37465"/>
            <a:ext cx="9144000" cy="646331"/>
          </a:xfrm>
          <a:prstGeom prst="rect">
            <a:avLst/>
          </a:prstGeom>
          <a:noFill/>
          <a:ln w="9525">
            <a:noFill/>
          </a:ln>
        </p:spPr>
        <p:txBody>
          <a:bodyPr wrap="square">
            <a:spAutoFit/>
          </a:bodyPr>
          <a:lstStyle/>
          <a:p>
            <a:pPr algn="ctr">
              <a:spcBef>
                <a:spcPct val="50000"/>
              </a:spcBef>
            </a:pPr>
            <a:r>
              <a:rPr lang="vi-VN" sz="3600" b="1" i="1" dirty="0">
                <a:solidFill>
                  <a:srgbClr val="FF0000"/>
                </a:solidFill>
                <a:latin typeface="Times New Roman" panose="02020603050405020304" pitchFamily="18" charset="0"/>
              </a:rPr>
              <a:t>* </a:t>
            </a:r>
            <a:r>
              <a:rPr sz="3600" b="1" i="1" dirty="0" err="1">
                <a:solidFill>
                  <a:srgbClr val="FF0000"/>
                </a:solidFill>
                <a:latin typeface="Times New Roman" panose="02020603050405020304" pitchFamily="18" charset="0"/>
              </a:rPr>
              <a:t>Sắp</a:t>
            </a:r>
            <a:r>
              <a:rPr sz="3600" b="1" i="1" dirty="0">
                <a:solidFill>
                  <a:srgbClr val="FF0000"/>
                </a:solidFill>
                <a:latin typeface="Times New Roman" panose="02020603050405020304" pitchFamily="18" charset="0"/>
              </a:rPr>
              <a:t> xếp các tác phẩm </a:t>
            </a:r>
            <a:r>
              <a:rPr lang="vi-VN" sz="3600" b="1" i="1" dirty="0">
                <a:solidFill>
                  <a:srgbClr val="FF0000"/>
                </a:solidFill>
                <a:latin typeface="Times New Roman" panose="02020603050405020304" pitchFamily="18" charset="0"/>
              </a:rPr>
              <a:t>theo</a:t>
            </a:r>
            <a:r>
              <a:rPr sz="3600" b="1" i="1" dirty="0">
                <a:solidFill>
                  <a:srgbClr val="FF0000"/>
                </a:solidFill>
                <a:latin typeface="Times New Roman" panose="02020603050405020304" pitchFamily="18" charset="0"/>
              </a:rPr>
              <a:t> giai đoạn lịch sử</a:t>
            </a:r>
          </a:p>
        </p:txBody>
      </p:sp>
      <p:sp>
        <p:nvSpPr>
          <p:cNvPr id="174115" name="Rectangle 35"/>
          <p:cNvSpPr/>
          <p:nvPr/>
        </p:nvSpPr>
        <p:spPr>
          <a:xfrm>
            <a:off x="1943100" y="1382713"/>
            <a:ext cx="2590800" cy="1295400"/>
          </a:xfrm>
          <a:prstGeom prst="rect">
            <a:avLst/>
          </a:prstGeom>
          <a:solidFill>
            <a:schemeClr val="bg1"/>
          </a:solidFill>
          <a:ln w="9525" cap="flat" cmpd="sng">
            <a:solidFill>
              <a:schemeClr val="bg1"/>
            </a:solidFill>
            <a:prstDash val="solid"/>
            <a:miter/>
            <a:headEnd type="none" w="med" len="med"/>
            <a:tailEnd type="none" w="med" len="med"/>
          </a:ln>
        </p:spPr>
        <p:txBody>
          <a:bodyPr wrap="none" anchor="ctr"/>
          <a:lstStyle/>
          <a:p>
            <a:pPr algn="ctr"/>
            <a:endParaRPr sz="2000" b="1" dirty="0">
              <a:latin typeface="Times New Roman" panose="02020603050405020304" pitchFamily="18" charset="0"/>
            </a:endParaRPr>
          </a:p>
        </p:txBody>
      </p:sp>
      <p:sp>
        <p:nvSpPr>
          <p:cNvPr id="174167" name="Line 87"/>
          <p:cNvSpPr/>
          <p:nvPr/>
        </p:nvSpPr>
        <p:spPr>
          <a:xfrm>
            <a:off x="1596390" y="3063240"/>
            <a:ext cx="499745" cy="1595755"/>
          </a:xfrm>
          <a:prstGeom prst="line">
            <a:avLst/>
          </a:prstGeom>
          <a:ln w="9525" cap="flat" cmpd="sng">
            <a:solidFill>
              <a:schemeClr val="tx1"/>
            </a:solidFill>
            <a:prstDash val="solid"/>
            <a:headEnd type="none" w="med" len="med"/>
            <a:tailEnd type="triangle" w="med" len="med"/>
          </a:ln>
        </p:spPr>
      </p:sp>
      <p:sp>
        <p:nvSpPr>
          <p:cNvPr id="174168" name="Line 88"/>
          <p:cNvSpPr/>
          <p:nvPr/>
        </p:nvSpPr>
        <p:spPr>
          <a:xfrm flipV="1">
            <a:off x="1595755" y="2019300"/>
            <a:ext cx="537845" cy="1043940"/>
          </a:xfrm>
          <a:prstGeom prst="line">
            <a:avLst/>
          </a:prstGeom>
          <a:ln w="9525" cap="flat" cmpd="sng">
            <a:solidFill>
              <a:schemeClr val="tx1"/>
            </a:solidFill>
            <a:prstDash val="solid"/>
            <a:headEnd type="none" w="med" len="med"/>
            <a:tailEnd type="triangle" w="med" len="med"/>
          </a:ln>
        </p:spPr>
      </p:sp>
      <p:sp>
        <p:nvSpPr>
          <p:cNvPr id="22" name="Rectangle 19"/>
          <p:cNvSpPr/>
          <p:nvPr/>
        </p:nvSpPr>
        <p:spPr>
          <a:xfrm>
            <a:off x="2133600" y="1243013"/>
            <a:ext cx="3352800" cy="1435100"/>
          </a:xfrm>
          <a:prstGeom prst="rect">
            <a:avLst/>
          </a:prstGeom>
          <a:solidFill>
            <a:schemeClr val="bg1"/>
          </a:solidFill>
          <a:ln w="57150" cap="flat" cmpd="thickThin">
            <a:solidFill>
              <a:schemeClr val="tx1"/>
            </a:solidFill>
            <a:prstDash val="solid"/>
            <a:miter/>
            <a:headEnd type="none" w="med" len="med"/>
            <a:tailEnd type="none" w="med" len="med"/>
          </a:ln>
        </p:spPr>
        <p:txBody>
          <a:bodyPr wrap="none" anchor="ctr"/>
          <a:lstStyle/>
          <a:p>
            <a:pPr algn="ctr"/>
            <a:r>
              <a:rPr sz="3200" b="1" dirty="0">
                <a:latin typeface="Times New Roman" panose="02020603050405020304" pitchFamily="18" charset="0"/>
              </a:rPr>
              <a:t>Thời kỳ</a:t>
            </a:r>
          </a:p>
          <a:p>
            <a:pPr algn="ctr"/>
            <a:r>
              <a:rPr sz="3200" b="1" dirty="0">
                <a:latin typeface="Times New Roman" panose="02020603050405020304" pitchFamily="18" charset="0"/>
              </a:rPr>
              <a:t>chống Pháp</a:t>
            </a:r>
          </a:p>
          <a:p>
            <a:pPr algn="ctr"/>
            <a:r>
              <a:rPr sz="3200" b="1" dirty="0">
                <a:latin typeface="Times New Roman" panose="02020603050405020304" pitchFamily="18" charset="0"/>
              </a:rPr>
              <a:t>(1945-1954)</a:t>
            </a:r>
          </a:p>
        </p:txBody>
      </p:sp>
      <p:grpSp>
        <p:nvGrpSpPr>
          <p:cNvPr id="24" name="Group 49"/>
          <p:cNvGrpSpPr/>
          <p:nvPr/>
        </p:nvGrpSpPr>
        <p:grpSpPr>
          <a:xfrm>
            <a:off x="5524500" y="1741488"/>
            <a:ext cx="2959100" cy="577850"/>
            <a:chOff x="1873" y="2150"/>
            <a:chExt cx="2771" cy="442"/>
          </a:xfrm>
        </p:grpSpPr>
        <p:sp>
          <p:nvSpPr>
            <p:cNvPr id="11289" name="Line 50"/>
            <p:cNvSpPr/>
            <p:nvPr/>
          </p:nvSpPr>
          <p:spPr>
            <a:xfrm>
              <a:off x="1873" y="2399"/>
              <a:ext cx="516" cy="1"/>
            </a:xfrm>
            <a:prstGeom prst="line">
              <a:avLst/>
            </a:prstGeom>
            <a:ln w="76200" cap="flat" cmpd="tri">
              <a:solidFill>
                <a:srgbClr val="FF0000"/>
              </a:solidFill>
              <a:prstDash val="solid"/>
              <a:headEnd type="none" w="med" len="med"/>
              <a:tailEnd type="triangle" w="med" len="med"/>
            </a:ln>
          </p:spPr>
        </p:sp>
        <p:sp>
          <p:nvSpPr>
            <p:cNvPr id="11290" name="WordArt 51"/>
            <p:cNvSpPr>
              <a:spLocks noTextEdit="1"/>
            </p:cNvSpPr>
            <p:nvPr/>
          </p:nvSpPr>
          <p:spPr>
            <a:xfrm>
              <a:off x="2087" y="2150"/>
              <a:ext cx="2557" cy="442"/>
            </a:xfrm>
            <a:prstGeom prst="rect">
              <a:avLst/>
            </a:prstGeom>
          </p:spPr>
          <p:txBody>
            <a:bodyPr wrap="none" fromWordArt="1">
              <a:prstTxWarp prst="textPlain">
                <a:avLst>
                  <a:gd name="adj" fmla="val 50000"/>
                </a:avLst>
              </a:prstTxWarp>
              <a:normAutofit/>
            </a:bodyPr>
            <a:lstStyle/>
            <a:p>
              <a:pPr algn="ctr"/>
              <a:r>
                <a:rPr lang="en-US" sz="2800">
                  <a:ln w="19050" cap="flat" cmpd="sng">
                    <a:solidFill>
                      <a:srgbClr val="99CCFF"/>
                    </a:solidFill>
                    <a:prstDash val="solid"/>
                    <a:headEnd type="none" w="med" len="med"/>
                    <a:tailEnd type="none" w="med" len="med"/>
                  </a:ln>
                  <a:solidFill>
                    <a:srgbClr val="FF33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  Làng </a:t>
              </a:r>
            </a:p>
          </p:txBody>
        </p:sp>
      </p:grpSp>
      <p:sp>
        <p:nvSpPr>
          <p:cNvPr id="27" name="Rectangle 19"/>
          <p:cNvSpPr/>
          <p:nvPr/>
        </p:nvSpPr>
        <p:spPr>
          <a:xfrm>
            <a:off x="2095500" y="3821748"/>
            <a:ext cx="3429000" cy="1944687"/>
          </a:xfrm>
          <a:prstGeom prst="rect">
            <a:avLst/>
          </a:prstGeom>
          <a:solidFill>
            <a:schemeClr val="bg1"/>
          </a:solidFill>
          <a:ln w="57150" cap="flat" cmpd="thickThin">
            <a:solidFill>
              <a:schemeClr val="tx1"/>
            </a:solidFill>
            <a:prstDash val="solid"/>
            <a:miter/>
            <a:headEnd type="none" w="med" len="med"/>
            <a:tailEnd type="none" w="med" len="med"/>
          </a:ln>
        </p:spPr>
        <p:txBody>
          <a:bodyPr wrap="none" anchor="ctr"/>
          <a:lstStyle/>
          <a:p>
            <a:pPr algn="ctr"/>
            <a:r>
              <a:rPr sz="3200" b="1" dirty="0">
                <a:latin typeface="Times New Roman" panose="02020603050405020304" pitchFamily="18" charset="0"/>
              </a:rPr>
              <a:t>Thời kỳ chống Mĩ </a:t>
            </a:r>
          </a:p>
          <a:p>
            <a:pPr algn="ctr"/>
            <a:r>
              <a:rPr sz="3200" b="1" dirty="0">
                <a:latin typeface="Times New Roman" panose="02020603050405020304" pitchFamily="18" charset="0"/>
              </a:rPr>
              <a:t>(</a:t>
            </a:r>
            <a:r>
              <a:rPr lang="vi-VN" sz="3200" b="1" dirty="0">
                <a:latin typeface="Times New Roman" panose="02020603050405020304" pitchFamily="18" charset="0"/>
              </a:rPr>
              <a:t>1965</a:t>
            </a:r>
            <a:r>
              <a:rPr sz="3200" b="1" dirty="0">
                <a:latin typeface="Times New Roman" panose="02020603050405020304" pitchFamily="18" charset="0"/>
              </a:rPr>
              <a:t>-1975)</a:t>
            </a:r>
            <a:endParaRPr sz="3200" dirty="0">
              <a:latin typeface="Times New Roman" panose="02020603050405020304" pitchFamily="18" charset="0"/>
            </a:endParaRPr>
          </a:p>
        </p:txBody>
      </p:sp>
      <p:grpSp>
        <p:nvGrpSpPr>
          <p:cNvPr id="29" name="Group 41"/>
          <p:cNvGrpSpPr/>
          <p:nvPr/>
        </p:nvGrpSpPr>
        <p:grpSpPr>
          <a:xfrm>
            <a:off x="5600700" y="4401127"/>
            <a:ext cx="3100388" cy="387350"/>
            <a:chOff x="1377" y="2044"/>
            <a:chExt cx="1750" cy="384"/>
          </a:xfrm>
        </p:grpSpPr>
        <p:sp>
          <p:nvSpPr>
            <p:cNvPr id="11287" name="Line 23"/>
            <p:cNvSpPr/>
            <p:nvPr/>
          </p:nvSpPr>
          <p:spPr>
            <a:xfrm>
              <a:off x="1377" y="2232"/>
              <a:ext cx="333" cy="0"/>
            </a:xfrm>
            <a:prstGeom prst="line">
              <a:avLst/>
            </a:prstGeom>
            <a:ln w="76200" cap="flat" cmpd="tri">
              <a:solidFill>
                <a:srgbClr val="FF0000"/>
              </a:solidFill>
              <a:prstDash val="solid"/>
              <a:headEnd type="none" w="med" len="med"/>
              <a:tailEnd type="triangle" w="med" len="med"/>
            </a:ln>
          </p:spPr>
        </p:sp>
        <p:sp>
          <p:nvSpPr>
            <p:cNvPr id="11288" name="WordArt 26"/>
            <p:cNvSpPr>
              <a:spLocks noTextEdit="1"/>
            </p:cNvSpPr>
            <p:nvPr/>
          </p:nvSpPr>
          <p:spPr>
            <a:xfrm>
              <a:off x="1783" y="2044"/>
              <a:ext cx="1344" cy="384"/>
            </a:xfrm>
            <a:prstGeom prst="rect">
              <a:avLst/>
            </a:prstGeom>
          </p:spPr>
          <p:txBody>
            <a:bodyPr wrap="none" fromWordArt="1">
              <a:prstTxWarp prst="textPlain">
                <a:avLst>
                  <a:gd name="adj" fmla="val 50000"/>
                </a:avLst>
              </a:prstTxWarp>
              <a:normAutofit fontScale="85000" lnSpcReduction="20000"/>
            </a:bodyPr>
            <a:lstStyle/>
            <a:p>
              <a:pPr algn="ctr"/>
              <a:r>
                <a:rPr lang="en-US" sz="2800" dirty="0" err="1">
                  <a:ln w="19050" cap="flat" cmpd="sng">
                    <a:solidFill>
                      <a:srgbClr val="99CCFF"/>
                    </a:solidFill>
                    <a:prstDash val="solid"/>
                    <a:headEnd type="none" w="med" len="med"/>
                    <a:tailEnd type="none" w="med" len="med"/>
                  </a:ln>
                  <a:solidFill>
                    <a:srgbClr val="FF33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Lặng</a:t>
              </a:r>
              <a:r>
                <a:rPr lang="en-US" sz="2800" dirty="0">
                  <a:ln w="19050" cap="flat" cmpd="sng">
                    <a:solidFill>
                      <a:srgbClr val="99CCFF"/>
                    </a:solidFill>
                    <a:prstDash val="solid"/>
                    <a:headEnd type="none" w="med" len="med"/>
                    <a:tailEnd type="none" w="med" len="med"/>
                  </a:ln>
                  <a:solidFill>
                    <a:srgbClr val="FF33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 </a:t>
              </a:r>
              <a:r>
                <a:rPr lang="en-US" sz="2800" dirty="0" err="1">
                  <a:ln w="19050" cap="flat" cmpd="sng">
                    <a:solidFill>
                      <a:srgbClr val="99CCFF"/>
                    </a:solidFill>
                    <a:prstDash val="solid"/>
                    <a:headEnd type="none" w="med" len="med"/>
                    <a:tailEnd type="none" w="med" len="med"/>
                  </a:ln>
                  <a:solidFill>
                    <a:srgbClr val="FF33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lẽ</a:t>
              </a:r>
              <a:r>
                <a:rPr lang="en-US" sz="2800" dirty="0">
                  <a:ln w="19050" cap="flat" cmpd="sng">
                    <a:solidFill>
                      <a:srgbClr val="99CCFF"/>
                    </a:solidFill>
                    <a:prstDash val="solid"/>
                    <a:headEnd type="none" w="med" len="med"/>
                    <a:tailEnd type="none" w="med" len="med"/>
                  </a:ln>
                  <a:solidFill>
                    <a:srgbClr val="FF3300"/>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 Sapa  </a:t>
              </a:r>
            </a:p>
          </p:txBody>
        </p:sp>
      </p:grpSp>
      <p:sp>
        <p:nvSpPr>
          <p:cNvPr id="32" name="Rectangle 19"/>
          <p:cNvSpPr>
            <a:spLocks noChangeArrowheads="1"/>
          </p:cNvSpPr>
          <p:nvPr/>
        </p:nvSpPr>
        <p:spPr bwMode="auto">
          <a:xfrm>
            <a:off x="0" y="2512378"/>
            <a:ext cx="1495425" cy="1119188"/>
          </a:xfrm>
          <a:prstGeom prst="rect">
            <a:avLst/>
          </a:prstGeom>
          <a:solidFill>
            <a:schemeClr val="bg1"/>
          </a:solidFill>
          <a:ln w="57150" cmpd="thickThin">
            <a:solidFill>
              <a:schemeClr val="tx1"/>
            </a:solidFill>
            <a:miter lim="800000"/>
          </a:ln>
        </p:spPr>
        <p:txBody>
          <a:bodyPr wrap="none" anchor="ctr"/>
          <a:lstStyle/>
          <a:p>
            <a:pPr algn="ctr"/>
            <a:r>
              <a:rPr sz="3200" b="1" dirty="0">
                <a:solidFill>
                  <a:srgbClr val="262626"/>
                </a:solidFill>
                <a:latin typeface="Times New Roman" panose="02020603050405020304" pitchFamily="18" charset="0"/>
                <a:cs typeface="Times New Roman" panose="02020603050405020304" pitchFamily="18" charset="0"/>
              </a:rPr>
              <a:t>Giai</a:t>
            </a:r>
          </a:p>
          <a:p>
            <a:pPr algn="ctr"/>
            <a:r>
              <a:rPr sz="3200" b="1" dirty="0">
                <a:solidFill>
                  <a:srgbClr val="262626"/>
                </a:solidFill>
                <a:latin typeface="Times New Roman" panose="02020603050405020304" pitchFamily="18" charset="0"/>
                <a:cs typeface="Times New Roman" panose="02020603050405020304" pitchFamily="18" charset="0"/>
              </a:rPr>
              <a:t>đoạn</a:t>
            </a:r>
            <a:endParaRPr sz="3200" b="1" dirty="0">
              <a:solidFill>
                <a:srgbClr val="262626"/>
              </a:solidFill>
              <a:latin typeface="Times New Roman" panose="02020603050405020304" pitchFamily="18" charset="0"/>
              <a:ea typeface="Times New Roman" panose="02020603050405020304" pitchFamily="18" charset="0"/>
            </a:endParaRPr>
          </a:p>
        </p:txBody>
      </p:sp>
      <p:grpSp>
        <p:nvGrpSpPr>
          <p:cNvPr id="33" name="Group 42"/>
          <p:cNvGrpSpPr/>
          <p:nvPr/>
        </p:nvGrpSpPr>
        <p:grpSpPr>
          <a:xfrm>
            <a:off x="5600700" y="5081284"/>
            <a:ext cx="3543300" cy="415925"/>
            <a:chOff x="1464" y="2743"/>
            <a:chExt cx="3706" cy="193"/>
          </a:xfrm>
        </p:grpSpPr>
        <p:sp>
          <p:nvSpPr>
            <p:cNvPr id="11285" name="Line 30"/>
            <p:cNvSpPr/>
            <p:nvPr/>
          </p:nvSpPr>
          <p:spPr>
            <a:xfrm>
              <a:off x="1464" y="2835"/>
              <a:ext cx="664" cy="4"/>
            </a:xfrm>
            <a:prstGeom prst="line">
              <a:avLst/>
            </a:prstGeom>
            <a:ln w="76200" cap="flat" cmpd="tri">
              <a:solidFill>
                <a:srgbClr val="FF0000"/>
              </a:solidFill>
              <a:prstDash val="solid"/>
              <a:headEnd type="none" w="med" len="med"/>
              <a:tailEnd type="triangle" w="med" len="med"/>
            </a:ln>
          </p:spPr>
        </p:sp>
        <p:sp>
          <p:nvSpPr>
            <p:cNvPr id="11286" name="WordArt 35"/>
            <p:cNvSpPr>
              <a:spLocks noTextEdit="1"/>
            </p:cNvSpPr>
            <p:nvPr/>
          </p:nvSpPr>
          <p:spPr>
            <a:xfrm>
              <a:off x="1998" y="2743"/>
              <a:ext cx="3172" cy="193"/>
            </a:xfrm>
            <a:prstGeom prst="rect">
              <a:avLst/>
            </a:prstGeom>
          </p:spPr>
          <p:txBody>
            <a:bodyPr wrap="none" fromWordArt="1">
              <a:prstTxWarp prst="textPlain">
                <a:avLst>
                  <a:gd name="adj" fmla="val 50000"/>
                </a:avLst>
              </a:prstTxWarp>
              <a:normAutofit fontScale="92500" lnSpcReduction="20000"/>
            </a:bodyPr>
            <a:lstStyle/>
            <a:p>
              <a:pPr algn="ctr"/>
              <a:r>
                <a:rPr lang="en-US" sz="2800" dirty="0">
                  <a:ln w="19050" cap="flat" cmpd="sng">
                    <a:solidFill>
                      <a:srgbClr val="99CCFF"/>
                    </a:solidFill>
                    <a:prstDash val="solid"/>
                    <a:headEnd type="none" w="med" len="med"/>
                    <a:tailEnd type="none" w="med" len="med"/>
                  </a:ln>
                  <a:solidFill>
                    <a:srgbClr val="0066FF"/>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  </a:t>
              </a:r>
              <a:r>
                <a:rPr lang="en-US" sz="2800" dirty="0" err="1">
                  <a:ln w="19050" cap="flat" cmpd="sng">
                    <a:solidFill>
                      <a:srgbClr val="99CCFF"/>
                    </a:solidFill>
                    <a:prstDash val="solid"/>
                    <a:headEnd type="none" w="med" len="med"/>
                    <a:tailEnd type="none" w="med" len="med"/>
                  </a:ln>
                  <a:solidFill>
                    <a:srgbClr val="0066FF"/>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Chiếc</a:t>
              </a:r>
              <a:r>
                <a:rPr lang="en-US" sz="2800" dirty="0">
                  <a:ln w="19050" cap="flat" cmpd="sng">
                    <a:solidFill>
                      <a:srgbClr val="99CCFF"/>
                    </a:solidFill>
                    <a:prstDash val="solid"/>
                    <a:headEnd type="none" w="med" len="med"/>
                    <a:tailEnd type="none" w="med" len="med"/>
                  </a:ln>
                  <a:solidFill>
                    <a:srgbClr val="0066FF"/>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 </a:t>
              </a:r>
              <a:r>
                <a:rPr lang="en-US" sz="2800" dirty="0" err="1">
                  <a:ln w="19050" cap="flat" cmpd="sng">
                    <a:solidFill>
                      <a:srgbClr val="99CCFF"/>
                    </a:solidFill>
                    <a:prstDash val="solid"/>
                    <a:headEnd type="none" w="med" len="med"/>
                    <a:tailEnd type="none" w="med" len="med"/>
                  </a:ln>
                  <a:solidFill>
                    <a:srgbClr val="0066FF"/>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lược</a:t>
              </a:r>
              <a:r>
                <a:rPr lang="en-US" sz="2800" dirty="0">
                  <a:ln w="19050" cap="flat" cmpd="sng">
                    <a:solidFill>
                      <a:srgbClr val="99CCFF"/>
                    </a:solidFill>
                    <a:prstDash val="solid"/>
                    <a:headEnd type="none" w="med" len="med"/>
                    <a:tailEnd type="none" w="med" len="med"/>
                  </a:ln>
                  <a:solidFill>
                    <a:srgbClr val="0066FF"/>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 </a:t>
              </a:r>
              <a:r>
                <a:rPr lang="en-US" sz="2800" dirty="0" err="1">
                  <a:ln w="19050" cap="flat" cmpd="sng">
                    <a:solidFill>
                      <a:srgbClr val="99CCFF"/>
                    </a:solidFill>
                    <a:prstDash val="solid"/>
                    <a:headEnd type="none" w="med" len="med"/>
                    <a:tailEnd type="none" w="med" len="med"/>
                  </a:ln>
                  <a:solidFill>
                    <a:srgbClr val="0066FF"/>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ngà</a:t>
              </a:r>
              <a:r>
                <a:rPr lang="en-US" sz="2800" dirty="0">
                  <a:ln w="19050" cap="flat" cmpd="sng">
                    <a:solidFill>
                      <a:srgbClr val="99CCFF"/>
                    </a:solidFill>
                    <a:prstDash val="solid"/>
                    <a:headEnd type="none" w="med" len="med"/>
                    <a:tailEnd type="none" w="med" len="med"/>
                  </a:ln>
                  <a:solidFill>
                    <a:srgbClr val="0066FF"/>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 </a:t>
              </a:r>
            </a:p>
          </p:txBody>
        </p:sp>
      </p:grpSp>
    </p:spTree>
    <p:custDataLst>
      <p:tags r:id="rId1"/>
    </p:custDataLst>
  </p:cSld>
  <p:clrMapOvr>
    <a:masterClrMapping/>
  </p:clrMapOvr>
  <p:transition advTm="61105">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32"/>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32"/>
                                        </p:tgtEl>
                                        <p:attrNameLst>
                                          <p:attrName>ppt_y</p:attrName>
                                        </p:attrNameLst>
                                      </p:cBhvr>
                                      <p:tavLst>
                                        <p:tav tm="0">
                                          <p:val>
                                            <p:strVal val="#ppt_y"/>
                                          </p:val>
                                        </p:tav>
                                        <p:tav tm="100000">
                                          <p:val>
                                            <p:strVal val="#ppt_y"/>
                                          </p:val>
                                        </p:tav>
                                      </p:tavLst>
                                    </p:anim>
                                    <p:animEffect transition="in" filter="fade">
                                      <p:cBhvr>
                                        <p:cTn id="10" dur="10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74168"/>
                                        </p:tgtEl>
                                        <p:attrNameLst>
                                          <p:attrName>style.visibility</p:attrName>
                                        </p:attrNameLst>
                                      </p:cBhvr>
                                      <p:to>
                                        <p:strVal val="visible"/>
                                      </p:to>
                                    </p:set>
                                    <p:animEffect transition="in" filter="blinds(horizontal)">
                                      <p:cBhvr>
                                        <p:cTn id="15" dur="500"/>
                                        <p:tgtEl>
                                          <p:spTgt spid="17416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74167"/>
                                        </p:tgtEl>
                                        <p:attrNameLst>
                                          <p:attrName>style.visibility</p:attrName>
                                        </p:attrNameLst>
                                      </p:cBhvr>
                                      <p:to>
                                        <p:strVal val="visible"/>
                                      </p:to>
                                    </p:set>
                                    <p:animEffect transition="in" filter="blinds(horizontal)">
                                      <p:cBhvr>
                                        <p:cTn id="20" dur="500"/>
                                        <p:tgtEl>
                                          <p:spTgt spid="174167"/>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ox(in)">
                                      <p:cBhvr>
                                        <p:cTn id="25" dur="20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58" presetClass="entr" presetSubtype="0" accel="10000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p:cTn id="30" dur="500" fill="hold"/>
                                        <p:tgtEl>
                                          <p:spTgt spid="27"/>
                                        </p:tgtEl>
                                        <p:attrNameLst>
                                          <p:attrName>ppt_w</p:attrName>
                                        </p:attrNameLst>
                                      </p:cBhvr>
                                      <p:tavLst>
                                        <p:tav tm="0">
                                          <p:val>
                                            <p:strVal val="#ppt_w*2.5"/>
                                          </p:val>
                                        </p:tav>
                                        <p:tav tm="100000">
                                          <p:val>
                                            <p:strVal val="#ppt_w"/>
                                          </p:val>
                                        </p:tav>
                                      </p:tavLst>
                                    </p:anim>
                                    <p:anim calcmode="lin" valueType="num">
                                      <p:cBhvr>
                                        <p:cTn id="31" dur="500" fill="hold"/>
                                        <p:tgtEl>
                                          <p:spTgt spid="27"/>
                                        </p:tgtEl>
                                        <p:attrNameLst>
                                          <p:attrName>ppt_h</p:attrName>
                                        </p:attrNameLst>
                                      </p:cBhvr>
                                      <p:tavLst>
                                        <p:tav tm="0">
                                          <p:val>
                                            <p:strVal val="#ppt_h*0.01"/>
                                          </p:val>
                                        </p:tav>
                                        <p:tav tm="100000">
                                          <p:val>
                                            <p:strVal val="#ppt_h"/>
                                          </p:val>
                                        </p:tav>
                                      </p:tavLst>
                                    </p:anim>
                                    <p:anim calcmode="lin" valueType="num">
                                      <p:cBhvr>
                                        <p:cTn id="32" dur="500" fill="hold"/>
                                        <p:tgtEl>
                                          <p:spTgt spid="27"/>
                                        </p:tgtEl>
                                        <p:attrNameLst>
                                          <p:attrName>ppt_x</p:attrName>
                                        </p:attrNameLst>
                                      </p:cBhvr>
                                      <p:tavLst>
                                        <p:tav tm="0">
                                          <p:val>
                                            <p:strVal val="#ppt_x"/>
                                          </p:val>
                                        </p:tav>
                                        <p:tav tm="100000">
                                          <p:val>
                                            <p:strVal val="#ppt_x"/>
                                          </p:val>
                                        </p:tav>
                                      </p:tavLst>
                                    </p:anim>
                                    <p:anim calcmode="lin" valueType="num">
                                      <p:cBhvr>
                                        <p:cTn id="33" dur="500" fill="hold"/>
                                        <p:tgtEl>
                                          <p:spTgt spid="27"/>
                                        </p:tgtEl>
                                        <p:attrNameLst>
                                          <p:attrName>ppt_y</p:attrName>
                                        </p:attrNameLst>
                                      </p:cBhvr>
                                      <p:tavLst>
                                        <p:tav tm="0">
                                          <p:val>
                                            <p:strVal val="#ppt_h+1"/>
                                          </p:val>
                                        </p:tav>
                                        <p:tav tm="100000">
                                          <p:val>
                                            <p:strVal val="#ppt_y"/>
                                          </p:val>
                                        </p:tav>
                                      </p:tavLst>
                                    </p:anim>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74115"/>
                                        </p:tgtEl>
                                        <p:attrNameLst>
                                          <p:attrName>style.visibility</p:attrName>
                                        </p:attrNameLst>
                                      </p:cBhvr>
                                      <p:to>
                                        <p:strVal val="visible"/>
                                      </p:to>
                                    </p:set>
                                    <p:animEffect transition="in" filter="blinds(horizontal)">
                                      <p:cBhvr>
                                        <p:cTn id="39" dur="500"/>
                                        <p:tgtEl>
                                          <p:spTgt spid="174115"/>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linds(horizontal)">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1000" fill="hold"/>
                                        <p:tgtEl>
                                          <p:spTgt spid="29"/>
                                        </p:tgtEl>
                                        <p:attrNameLst>
                                          <p:attrName>ppt_w</p:attrName>
                                        </p:attrNameLst>
                                      </p:cBhvr>
                                      <p:tavLst>
                                        <p:tav tm="0">
                                          <p:val>
                                            <p:strVal val="#ppt_w*0.70"/>
                                          </p:val>
                                        </p:tav>
                                        <p:tav tm="100000">
                                          <p:val>
                                            <p:strVal val="#ppt_w"/>
                                          </p:val>
                                        </p:tav>
                                      </p:tavLst>
                                    </p:anim>
                                    <p:anim calcmode="lin" valueType="num">
                                      <p:cBhvr>
                                        <p:cTn id="50" dur="1000" fill="hold"/>
                                        <p:tgtEl>
                                          <p:spTgt spid="29"/>
                                        </p:tgtEl>
                                        <p:attrNameLst>
                                          <p:attrName>ppt_h</p:attrName>
                                        </p:attrNameLst>
                                      </p:cBhvr>
                                      <p:tavLst>
                                        <p:tav tm="0">
                                          <p:val>
                                            <p:strVal val="#ppt_h"/>
                                          </p:val>
                                        </p:tav>
                                        <p:tav tm="100000">
                                          <p:val>
                                            <p:strVal val="#ppt_h"/>
                                          </p:val>
                                        </p:tav>
                                      </p:tavLst>
                                    </p:anim>
                                    <p:animEffect transition="in" filter="fade">
                                      <p:cBhvr>
                                        <p:cTn id="51" dur="10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nodeType="clickEffect">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cBhvr>
                                        <p:cTn id="56" dur="1000" fill="hold"/>
                                        <p:tgtEl>
                                          <p:spTgt spid="33"/>
                                        </p:tgtEl>
                                        <p:attrNameLst>
                                          <p:attrName>ppt_w</p:attrName>
                                        </p:attrNameLst>
                                      </p:cBhvr>
                                      <p:tavLst>
                                        <p:tav tm="0">
                                          <p:val>
                                            <p:strVal val="#ppt_w*0.70"/>
                                          </p:val>
                                        </p:tav>
                                        <p:tav tm="100000">
                                          <p:val>
                                            <p:strVal val="#ppt_w"/>
                                          </p:val>
                                        </p:tav>
                                      </p:tavLst>
                                    </p:anim>
                                    <p:anim calcmode="lin" valueType="num">
                                      <p:cBhvr>
                                        <p:cTn id="57" dur="1000" fill="hold"/>
                                        <p:tgtEl>
                                          <p:spTgt spid="33"/>
                                        </p:tgtEl>
                                        <p:attrNameLst>
                                          <p:attrName>ppt_h</p:attrName>
                                        </p:attrNameLst>
                                      </p:cBhvr>
                                      <p:tavLst>
                                        <p:tav tm="0">
                                          <p:val>
                                            <p:strVal val="#ppt_h"/>
                                          </p:val>
                                        </p:tav>
                                        <p:tav tm="100000">
                                          <p:val>
                                            <p:strVal val="#ppt_h"/>
                                          </p:val>
                                        </p:tav>
                                      </p:tavLst>
                                    </p:anim>
                                    <p:animEffect transition="in" filter="fade">
                                      <p:cBhvr>
                                        <p:cTn id="5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5" grpId="0" bldLvl="0" animBg="1"/>
      <p:bldP spid="22" grpId="0" animBg="1"/>
      <p:bldP spid="22" grpId="1" animBg="1"/>
      <p:bldP spid="27" grpId="0" animBg="1"/>
      <p:bldP spid="27" grpId="1" animBg="1"/>
      <p:bldP spid="3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13030" y="88265"/>
            <a:ext cx="8919210" cy="6740525"/>
          </a:xfrm>
        </p:spPr>
        <p:txBody>
          <a:bodyPr/>
          <a:lstStyle/>
          <a:p>
            <a:pPr marL="0" indent="0" algn="ctr">
              <a:lnSpc>
                <a:spcPct val="114000"/>
              </a:lnSpc>
              <a:spcBef>
                <a:spcPts val="0"/>
              </a:spcBef>
              <a:spcAft>
                <a:spcPts val="600"/>
              </a:spcAft>
              <a:buNone/>
            </a:pPr>
            <a:r>
              <a:rPr lang="vi-VN" altLang="en-US" sz="3600" b="1" dirty="0">
                <a:solidFill>
                  <a:srgbClr val="FF0000"/>
                </a:solidFill>
                <a:latin typeface="Times New Roman" panose="02020603050405020304" pitchFamily="18" charset="0"/>
                <a:cs typeface="Aharoni" panose="02010803020104030203" pitchFamily="2" charset="-79"/>
              </a:rPr>
              <a:t>2. Vẻ đẹp của con người Việt Nam qua các truyện hiện đại:</a:t>
            </a:r>
            <a:endParaRPr lang="vi-VN" altLang="en-US" sz="3600" dirty="0">
              <a:solidFill>
                <a:srgbClr val="FF0000"/>
              </a:solidFill>
              <a:latin typeface="Times New Roman" panose="02020603050405020304" pitchFamily="18" charset="0"/>
              <a:cs typeface="Aharoni" panose="02010803020104030203" pitchFamily="2" charset="-79"/>
            </a:endParaRPr>
          </a:p>
          <a:p>
            <a:pPr marL="0" indent="0" algn="just">
              <a:lnSpc>
                <a:spcPct val="114000"/>
              </a:lnSpc>
              <a:spcBef>
                <a:spcPts val="0"/>
              </a:spcBef>
              <a:spcAft>
                <a:spcPts val="600"/>
              </a:spcAft>
              <a:buNone/>
            </a:pPr>
            <a:r>
              <a:rPr lang="vi-VN" altLang="en-US" sz="3200" b="1" dirty="0">
                <a:solidFill>
                  <a:srgbClr val="0000FF"/>
                </a:solidFill>
                <a:latin typeface="Times New Roman" panose="02020603050405020304" pitchFamily="18" charset="0"/>
                <a:cs typeface="Times New Roman" panose="02020603050405020304" pitchFamily="18" charset="0"/>
              </a:rPr>
              <a:t>- Trong hai cuộc kháng chiến chống Pháp và chống Mỹ: </a:t>
            </a:r>
            <a:r>
              <a:rPr lang="vi-VN" altLang="en-US" sz="3200" dirty="0">
                <a:solidFill>
                  <a:srgbClr val="0000FF"/>
                </a:solidFill>
                <a:latin typeface="Times New Roman" panose="02020603050405020304" pitchFamily="18" charset="0"/>
                <a:cs typeface="Times New Roman" panose="02020603050405020304" pitchFamily="18" charset="0"/>
              </a:rPr>
              <a:t>Chịu nhiều gian khổ</a:t>
            </a:r>
            <a:r>
              <a:rPr lang="en-US" altLang="en-US" sz="3200" dirty="0">
                <a:solidFill>
                  <a:srgbClr val="0000FF"/>
                </a:solidFill>
                <a:latin typeface="Times New Roman" panose="02020603050405020304" pitchFamily="18" charset="0"/>
                <a:cs typeface="Times New Roman" panose="02020603050405020304" pitchFamily="18" charset="0"/>
              </a:rPr>
              <a:t>,</a:t>
            </a:r>
            <a:r>
              <a:rPr lang="vi-VN" altLang="en-US" sz="3200" dirty="0">
                <a:solidFill>
                  <a:srgbClr val="0000FF"/>
                </a:solidFill>
                <a:latin typeface="Times New Roman" panose="02020603050405020304" pitchFamily="18" charset="0"/>
                <a:cs typeface="Times New Roman" panose="02020603050405020304" pitchFamily="18" charset="0"/>
              </a:rPr>
              <a:t> hi sinh nhưng cũng vô cùng anh dũng, kiên cường, bất khuất, vẻ vang.</a:t>
            </a:r>
          </a:p>
          <a:p>
            <a:pPr marL="0" indent="0" algn="just">
              <a:lnSpc>
                <a:spcPct val="114000"/>
              </a:lnSpc>
              <a:spcBef>
                <a:spcPts val="0"/>
              </a:spcBef>
              <a:spcAft>
                <a:spcPts val="600"/>
              </a:spcAft>
              <a:buNone/>
            </a:pPr>
            <a:r>
              <a:rPr lang="vi-VN" altLang="en-US" sz="3200" b="1" dirty="0">
                <a:solidFill>
                  <a:srgbClr val="0000FF"/>
                </a:solidFill>
                <a:latin typeface="Times New Roman" panose="02020603050405020304" pitchFamily="18" charset="0"/>
                <a:cs typeface="Times New Roman" panose="02020603050405020304" pitchFamily="18" charset="0"/>
              </a:rPr>
              <a:t>- Trong giai đoạn </a:t>
            </a:r>
            <a:r>
              <a:rPr lang="en-US" altLang="en-US" sz="3200" b="1" dirty="0" err="1">
                <a:solidFill>
                  <a:srgbClr val="0000FF"/>
                </a:solidFill>
                <a:latin typeface="Times New Roman" panose="02020603050405020304" pitchFamily="18" charset="0"/>
                <a:cs typeface="Times New Roman" panose="02020603050405020304" pitchFamily="18" charset="0"/>
              </a:rPr>
              <a:t>xây</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dựng</a:t>
            </a:r>
            <a:r>
              <a:rPr lang="vi-VN" altLang="en-US" sz="3200" b="1" dirty="0">
                <a:solidFill>
                  <a:srgbClr val="0000FF"/>
                </a:solidFill>
                <a:latin typeface="Times New Roman" panose="02020603050405020304" pitchFamily="18" charset="0"/>
                <a:cs typeface="Times New Roman" panose="02020603050405020304" pitchFamily="18" charset="0"/>
              </a:rPr>
              <a:t> </a:t>
            </a:r>
            <a:r>
              <a:rPr lang="vi-VN" altLang="en-US" sz="3200" b="1" dirty="0" err="1">
                <a:solidFill>
                  <a:srgbClr val="0000FF"/>
                </a:solidFill>
                <a:latin typeface="Times New Roman" panose="02020603050405020304" pitchFamily="18" charset="0"/>
                <a:cs typeface="Times New Roman" panose="02020603050405020304" pitchFamily="18" charset="0"/>
              </a:rPr>
              <a:t>đất</a:t>
            </a:r>
            <a:r>
              <a:rPr lang="vi-VN" altLang="en-US" sz="3200" b="1" dirty="0">
                <a:solidFill>
                  <a:srgbClr val="0000FF"/>
                </a:solidFill>
                <a:latin typeface="Times New Roman" panose="02020603050405020304" pitchFamily="18" charset="0"/>
                <a:cs typeface="Times New Roman" panose="02020603050405020304" pitchFamily="18" charset="0"/>
              </a:rPr>
              <a:t> </a:t>
            </a:r>
            <a:r>
              <a:rPr lang="vi-VN" altLang="en-US" sz="3200" b="1" dirty="0" err="1">
                <a:solidFill>
                  <a:srgbClr val="0000FF"/>
                </a:solidFill>
                <a:latin typeface="Times New Roman" panose="02020603050405020304" pitchFamily="18" charset="0"/>
                <a:cs typeface="Times New Roman" panose="02020603050405020304" pitchFamily="18" charset="0"/>
              </a:rPr>
              <a:t>nước</a:t>
            </a:r>
            <a:r>
              <a:rPr lang="vi-VN" altLang="en-US" sz="3200" b="1" dirty="0">
                <a:solidFill>
                  <a:srgbClr val="0000FF"/>
                </a:solidFill>
                <a:latin typeface="Times New Roman" panose="02020603050405020304" pitchFamily="18" charset="0"/>
                <a:cs typeface="Times New Roman" panose="02020603050405020304" pitchFamily="18" charset="0"/>
              </a:rPr>
              <a:t>: </a:t>
            </a:r>
            <a:r>
              <a:rPr lang="vi-VN" altLang="en-US" sz="3200" dirty="0">
                <a:solidFill>
                  <a:srgbClr val="0000FF"/>
                </a:solidFill>
                <a:latin typeface="Times New Roman" panose="02020603050405020304" pitchFamily="18" charset="0"/>
                <a:cs typeface="Times New Roman" panose="02020603050405020304" pitchFamily="18" charset="0"/>
              </a:rPr>
              <a:t>hăng </a:t>
            </a:r>
            <a:r>
              <a:rPr lang="vi-VN" altLang="en-US" sz="3200" dirty="0" err="1">
                <a:solidFill>
                  <a:srgbClr val="0000FF"/>
                </a:solidFill>
                <a:latin typeface="Times New Roman" panose="02020603050405020304" pitchFamily="18" charset="0"/>
                <a:cs typeface="Times New Roman" panose="02020603050405020304" pitchFamily="18" charset="0"/>
              </a:rPr>
              <a:t>hái</a:t>
            </a:r>
            <a:r>
              <a:rPr lang="vi-VN" altLang="en-US" sz="3200" dirty="0">
                <a:solidFill>
                  <a:srgbClr val="0000FF"/>
                </a:solidFill>
                <a:latin typeface="Times New Roman" panose="02020603050405020304" pitchFamily="18" charset="0"/>
                <a:cs typeface="Times New Roman" panose="02020603050405020304" pitchFamily="18" charset="0"/>
              </a:rPr>
              <a:t>, </a:t>
            </a:r>
            <a:r>
              <a:rPr lang="vi-VN" altLang="en-US" sz="3200" dirty="0" err="1">
                <a:solidFill>
                  <a:srgbClr val="0000FF"/>
                </a:solidFill>
                <a:latin typeface="Times New Roman" panose="02020603050405020304" pitchFamily="18" charset="0"/>
                <a:cs typeface="Times New Roman" panose="02020603050405020304" pitchFamily="18" charset="0"/>
              </a:rPr>
              <a:t>nhiệt</a:t>
            </a:r>
            <a:r>
              <a:rPr lang="vi-VN" altLang="en-US" sz="3200" dirty="0">
                <a:solidFill>
                  <a:srgbClr val="0000FF"/>
                </a:solidFill>
                <a:latin typeface="Times New Roman" panose="02020603050405020304" pitchFamily="18" charset="0"/>
                <a:cs typeface="Times New Roman" panose="02020603050405020304" pitchFamily="18" charset="0"/>
              </a:rPr>
              <a:t> </a:t>
            </a:r>
            <a:r>
              <a:rPr lang="vi-VN" altLang="en-US" sz="3200" dirty="0" err="1">
                <a:solidFill>
                  <a:srgbClr val="0000FF"/>
                </a:solidFill>
                <a:latin typeface="Times New Roman" panose="02020603050405020304" pitchFamily="18" charset="0"/>
                <a:cs typeface="Times New Roman" panose="02020603050405020304" pitchFamily="18" charset="0"/>
              </a:rPr>
              <a:t>tình</a:t>
            </a:r>
            <a:r>
              <a:rPr lang="vi-VN" altLang="en-US" sz="3200" dirty="0">
                <a:solidFill>
                  <a:srgbClr val="0000FF"/>
                </a:solidFill>
                <a:latin typeface="Times New Roman" panose="02020603050405020304" pitchFamily="18" charset="0"/>
                <a:cs typeface="Times New Roman" panose="02020603050405020304" pitchFamily="18" charset="0"/>
              </a:rPr>
              <a:t> </a:t>
            </a:r>
            <a:r>
              <a:rPr lang="vi-VN" altLang="en-US" sz="3200" dirty="0" err="1">
                <a:solidFill>
                  <a:srgbClr val="0000FF"/>
                </a:solidFill>
                <a:latin typeface="Times New Roman" panose="02020603050405020304" pitchFamily="18" charset="0"/>
                <a:cs typeface="Times New Roman" panose="02020603050405020304" pitchFamily="18" charset="0"/>
              </a:rPr>
              <a:t>đóng</a:t>
            </a:r>
            <a:r>
              <a:rPr lang="vi-VN" altLang="en-US" sz="3200" dirty="0">
                <a:solidFill>
                  <a:srgbClr val="0000FF"/>
                </a:solidFill>
                <a:latin typeface="Times New Roman" panose="02020603050405020304" pitchFamily="18" charset="0"/>
                <a:cs typeface="Times New Roman" panose="02020603050405020304" pitchFamily="18" charset="0"/>
              </a:rPr>
              <a:t> </a:t>
            </a:r>
            <a:r>
              <a:rPr lang="vi-VN" altLang="en-US" sz="3200" dirty="0" err="1">
                <a:solidFill>
                  <a:srgbClr val="0000FF"/>
                </a:solidFill>
                <a:latin typeface="Times New Roman" panose="02020603050405020304" pitchFamily="18" charset="0"/>
                <a:cs typeface="Times New Roman" panose="02020603050405020304" pitchFamily="18" charset="0"/>
              </a:rPr>
              <a:t>góp</a:t>
            </a:r>
            <a:r>
              <a:rPr lang="vi-VN" altLang="en-US" sz="3200" dirty="0">
                <a:solidFill>
                  <a:srgbClr val="0000FF"/>
                </a:solidFill>
                <a:latin typeface="Times New Roman" panose="02020603050405020304" pitchFamily="18" charset="0"/>
                <a:cs typeface="Times New Roman" panose="02020603050405020304" pitchFamily="18" charset="0"/>
              </a:rPr>
              <a:t> </a:t>
            </a:r>
            <a:r>
              <a:rPr lang="vi-VN" altLang="en-US" sz="3200" dirty="0" err="1">
                <a:solidFill>
                  <a:srgbClr val="0000FF"/>
                </a:solidFill>
                <a:latin typeface="Times New Roman" panose="02020603050405020304" pitchFamily="18" charset="0"/>
                <a:cs typeface="Times New Roman" panose="02020603050405020304" pitchFamily="18" charset="0"/>
              </a:rPr>
              <a:t>để</a:t>
            </a:r>
            <a:r>
              <a:rPr lang="vi-VN"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xây</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dựng</a:t>
            </a:r>
            <a:r>
              <a:rPr lang="vi-VN" altLang="en-US" sz="3200" dirty="0">
                <a:solidFill>
                  <a:srgbClr val="0000FF"/>
                </a:solidFill>
                <a:latin typeface="Times New Roman" panose="02020603050405020304" pitchFamily="18" charset="0"/>
                <a:cs typeface="Times New Roman" panose="02020603050405020304" pitchFamily="18" charset="0"/>
              </a:rPr>
              <a:t> </a:t>
            </a:r>
            <a:r>
              <a:rPr lang="vi-VN" altLang="en-US" sz="3200" dirty="0" err="1">
                <a:solidFill>
                  <a:srgbClr val="0000FF"/>
                </a:solidFill>
                <a:latin typeface="Times New Roman" panose="02020603050405020304" pitchFamily="18" charset="0"/>
                <a:cs typeface="Times New Roman" panose="02020603050405020304" pitchFamily="18" charset="0"/>
              </a:rPr>
              <a:t>đất</a:t>
            </a:r>
            <a:r>
              <a:rPr lang="vi-VN" altLang="en-US" sz="3200" dirty="0">
                <a:solidFill>
                  <a:srgbClr val="0000FF"/>
                </a:solidFill>
                <a:latin typeface="Times New Roman" panose="02020603050405020304" pitchFamily="18" charset="0"/>
                <a:cs typeface="Times New Roman" panose="02020603050405020304" pitchFamily="18" charset="0"/>
              </a:rPr>
              <a:t> </a:t>
            </a:r>
            <a:r>
              <a:rPr lang="vi-VN" altLang="en-US" sz="3200" dirty="0" err="1">
                <a:solidFill>
                  <a:srgbClr val="0000FF"/>
                </a:solidFill>
                <a:latin typeface="Times New Roman" panose="02020603050405020304" pitchFamily="18" charset="0"/>
                <a:cs typeface="Times New Roman" panose="02020603050405020304" pitchFamily="18" charset="0"/>
              </a:rPr>
              <a:t>nước</a:t>
            </a:r>
            <a:r>
              <a:rPr lang="vi-VN" altLang="en-US" sz="3200" dirty="0">
                <a:solidFill>
                  <a:srgbClr val="0000FF"/>
                </a:solidFill>
                <a:latin typeface="Times New Roman" panose="02020603050405020304" pitchFamily="18" charset="0"/>
                <a:cs typeface="Times New Roman" panose="02020603050405020304" pitchFamily="18" charset="0"/>
              </a:rPr>
              <a:t>.</a:t>
            </a:r>
          </a:p>
          <a:p>
            <a:pPr marL="0" indent="0" algn="just">
              <a:lnSpc>
                <a:spcPct val="114000"/>
              </a:lnSpc>
              <a:spcBef>
                <a:spcPts val="0"/>
              </a:spcBef>
              <a:spcAft>
                <a:spcPts val="600"/>
              </a:spcAft>
              <a:buNone/>
            </a:pPr>
            <a:r>
              <a:rPr lang="vi-VN" altLang="en-US" sz="3200" i="1" dirty="0">
                <a:solidFill>
                  <a:srgbClr val="FF0000"/>
                </a:solidFill>
                <a:latin typeface="Times New Roman" panose="02020603050405020304" pitchFamily="18" charset="0"/>
                <a:cs typeface="Times New Roman" panose="02020603050405020304" pitchFamily="18" charset="0"/>
              </a:rPr>
              <a:t>--&gt; Qua đó, có thể thấy được điểm chung của những con người Việt Nam có những phẩm chất, tình cảm cao đẹp: yêu gia đình, yêu  quê hương, đất nước, yêu lao động, sống có lí tưởng cao đẹp.</a:t>
            </a:r>
          </a:p>
        </p:txBody>
      </p:sp>
    </p:spTree>
    <p:custDataLst>
      <p:tags r:id="rId1"/>
    </p:custDataLst>
  </p:cSld>
  <p:clrMapOvr>
    <a:masterClrMapping/>
  </p:clrMapOvr>
  <p:transition advTm="139109">
    <p:whee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2">
                                            <p:txEl>
                                              <p:pRg st="0" end="0"/>
                                            </p:txEl>
                                          </p:spTgt>
                                        </p:tgtEl>
                                        <p:attrNameLst>
                                          <p:attrName>ppt_w</p:attrName>
                                        </p:attrNameLst>
                                      </p:cBhvr>
                                    </p:anim>
                                    <p:anim by="(#ppt_w*0.50)" calcmode="lin" valueType="num">
                                      <p:cBhvr>
                                        <p:cTn id="8" dur="500" decel="50000" autoRev="1" fill="hold">
                                          <p:stCondLst>
                                            <p:cond delay="0"/>
                                          </p:stCondLst>
                                        </p:cTn>
                                        <p:tgtEl>
                                          <p:spTgt spid="2">
                                            <p:txEl>
                                              <p:pRg st="0" end="0"/>
                                            </p:txEl>
                                          </p:spTgt>
                                        </p:tgtEl>
                                        <p:attrNameLst>
                                          <p:attrName>ppt_x</p:attrName>
                                        </p:attrNameLst>
                                      </p:cBhvr>
                                    </p:anim>
                                    <p:anim from="(-#ppt_h/2)" to="(#ppt_y)" calcmode="lin" valueType="num">
                                      <p:cBhvr>
                                        <p:cTn id="9" dur="1000" fill="hold">
                                          <p:stCondLst>
                                            <p:cond delay="0"/>
                                          </p:stCondLst>
                                        </p:cTn>
                                        <p:tgtEl>
                                          <p:spTgt spid="2">
                                            <p:txEl>
                                              <p:pRg st="0" end="0"/>
                                            </p:txEl>
                                          </p:spTgt>
                                        </p:tgtEl>
                                        <p:attrNameLst>
                                          <p:attrName>ppt_y</p:attrName>
                                        </p:attrNameLst>
                                      </p:cBhvr>
                                    </p:anim>
                                    <p:animRot by="21600000">
                                      <p:cBhvr>
                                        <p:cTn id="10" dur="1000" fill="hold">
                                          <p:stCondLst>
                                            <p:cond delay="0"/>
                                          </p:stCondLst>
                                        </p:cTn>
                                        <p:tgtEl>
                                          <p:spTgt spid="2">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ox(in)">
                                      <p:cBhvr>
                                        <p:cTn id="15" dur="20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box(in)">
                                      <p:cBhvr>
                                        <p:cTn id="20" dur="20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box(in)">
                                      <p:cBhvr>
                                        <p:cTn id="25"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31" name="Text Box 6"/>
          <p:cNvSpPr txBox="1"/>
          <p:nvPr/>
        </p:nvSpPr>
        <p:spPr>
          <a:xfrm>
            <a:off x="-2540" y="-34925"/>
            <a:ext cx="8470265" cy="583565"/>
          </a:xfrm>
          <a:prstGeom prst="rect">
            <a:avLst/>
          </a:prstGeom>
          <a:noFill/>
          <a:ln w="9525">
            <a:noFill/>
          </a:ln>
        </p:spPr>
        <p:txBody>
          <a:bodyPr>
            <a:spAutoFit/>
          </a:bodyPr>
          <a:lstStyle/>
          <a:p>
            <a:pPr algn="l" eaLnBrk="0" hangingPunct="0">
              <a:spcBef>
                <a:spcPct val="50000"/>
              </a:spcBef>
            </a:pPr>
            <a:r>
              <a:rPr lang="vi-VN" sz="3200" b="1" dirty="0">
                <a:solidFill>
                  <a:srgbClr val="FF0000"/>
                </a:solidFill>
                <a:latin typeface="Times New Roman" panose="02020603050405020304" pitchFamily="18" charset="0"/>
                <a:cs typeface="Times New Roman" panose="02020603050405020304" pitchFamily="18" charset="0"/>
              </a:rPr>
              <a:t>3. </a:t>
            </a:r>
            <a:r>
              <a:rPr sz="3200" b="1" dirty="0">
                <a:solidFill>
                  <a:srgbClr val="FF0000"/>
                </a:solidFill>
                <a:latin typeface="Times New Roman" panose="02020603050405020304" pitchFamily="18" charset="0"/>
                <a:cs typeface="Times New Roman" panose="02020603050405020304" pitchFamily="18" charset="0"/>
              </a:rPr>
              <a:t>Những tính cách </a:t>
            </a:r>
            <a:r>
              <a:rPr lang="vi-VN" sz="3200" b="1" dirty="0">
                <a:solidFill>
                  <a:srgbClr val="FF0000"/>
                </a:solidFill>
                <a:latin typeface="Times New Roman" panose="02020603050405020304" pitchFamily="18" charset="0"/>
                <a:cs typeface="Times New Roman" panose="02020603050405020304" pitchFamily="18" charset="0"/>
              </a:rPr>
              <a:t>nổi bật của các</a:t>
            </a:r>
            <a:r>
              <a:rPr sz="3200" b="1" dirty="0">
                <a:solidFill>
                  <a:srgbClr val="FF0000"/>
                </a:solidFill>
                <a:latin typeface="Times New Roman" panose="02020603050405020304" pitchFamily="18" charset="0"/>
                <a:cs typeface="Times New Roman" panose="02020603050405020304" pitchFamily="18" charset="0"/>
              </a:rPr>
              <a:t> nhân vật:</a:t>
            </a:r>
          </a:p>
        </p:txBody>
      </p:sp>
      <p:sp>
        <p:nvSpPr>
          <p:cNvPr id="84999" name="AutoShape 7"/>
          <p:cNvSpPr/>
          <p:nvPr/>
        </p:nvSpPr>
        <p:spPr>
          <a:xfrm>
            <a:off x="199390" y="399707"/>
            <a:ext cx="2197100" cy="1637030"/>
          </a:xfrm>
          <a:prstGeom prst="irregularSeal1">
            <a:avLst/>
          </a:prstGeom>
          <a:solidFill>
            <a:schemeClr val="accent1"/>
          </a:solidFill>
          <a:ln w="9525" cap="flat" cmpd="sng">
            <a:solidFill>
              <a:schemeClr val="tx1"/>
            </a:solidFill>
            <a:prstDash val="solid"/>
            <a:miter/>
            <a:headEnd type="none" w="med" len="med"/>
            <a:tailEnd type="none" w="med" len="med"/>
          </a:ln>
        </p:spPr>
        <p:txBody>
          <a:bodyPr wrap="none" anchor="ctr"/>
          <a:lstStyle/>
          <a:p>
            <a:pPr algn="ctr" eaLnBrk="0" hangingPunct="0"/>
            <a:r>
              <a:rPr b="1" dirty="0">
                <a:latin typeface="Arial" panose="020B0604020202020204" pitchFamily="34" charset="0"/>
              </a:rPr>
              <a:t>Ông Hai</a:t>
            </a:r>
          </a:p>
        </p:txBody>
      </p:sp>
      <p:sp>
        <p:nvSpPr>
          <p:cNvPr id="21529" name="Text Box 10"/>
          <p:cNvSpPr txBox="1"/>
          <p:nvPr/>
        </p:nvSpPr>
        <p:spPr>
          <a:xfrm>
            <a:off x="2452370" y="735599"/>
            <a:ext cx="6492240" cy="1198880"/>
          </a:xfrm>
          <a:prstGeom prst="rect">
            <a:avLst/>
          </a:prstGeom>
          <a:noFill/>
          <a:ln w="9525">
            <a:noFill/>
          </a:ln>
        </p:spPr>
        <p:txBody>
          <a:bodyPr wrap="square">
            <a:spAutoFit/>
          </a:bodyPr>
          <a:lstStyle/>
          <a:p>
            <a:pPr algn="just" eaLnBrk="0" hangingPunct="0">
              <a:spcBef>
                <a:spcPct val="50000"/>
              </a:spcBef>
            </a:pPr>
            <a:r>
              <a:rPr sz="2400" b="1" dirty="0">
                <a:solidFill>
                  <a:srgbClr val="0000FF"/>
                </a:solidFill>
                <a:latin typeface="Arial" panose="020B0604020202020204" pitchFamily="34" charset="0"/>
              </a:rPr>
              <a:t>Tình yêu làng thật đặc biệt, nhưng phải đặt trong tình cảm yêu nước và tinh thần kháng chiến.</a:t>
            </a:r>
          </a:p>
        </p:txBody>
      </p:sp>
      <p:sp>
        <p:nvSpPr>
          <p:cNvPr id="85003" name="AutoShape 11"/>
          <p:cNvSpPr/>
          <p:nvPr/>
        </p:nvSpPr>
        <p:spPr>
          <a:xfrm>
            <a:off x="98425" y="4909118"/>
            <a:ext cx="2951480" cy="1934210"/>
          </a:xfrm>
          <a:prstGeom prst="irregularSeal1">
            <a:avLst/>
          </a:prstGeom>
          <a:solidFill>
            <a:srgbClr val="FF00FF"/>
          </a:solidFill>
          <a:ln w="9525" cap="flat" cmpd="sng">
            <a:solidFill>
              <a:schemeClr val="tx1"/>
            </a:solidFill>
            <a:prstDash val="solid"/>
            <a:miter/>
            <a:headEnd type="none" w="med" len="med"/>
            <a:tailEnd type="none" w="med" len="med"/>
          </a:ln>
        </p:spPr>
        <p:txBody>
          <a:bodyPr wrap="none" anchor="ctr"/>
          <a:lstStyle/>
          <a:p>
            <a:pPr algn="ctr" eaLnBrk="0" hangingPunct="0"/>
            <a:r>
              <a:rPr sz="2000" b="1" dirty="0">
                <a:solidFill>
                  <a:schemeClr val="accent6">
                    <a:lumMod val="20000"/>
                    <a:lumOff val="80000"/>
                  </a:schemeClr>
                </a:solidFill>
                <a:latin typeface="Arial" panose="020B0604020202020204" pitchFamily="34" charset="0"/>
              </a:rPr>
              <a:t>Anh thanh niên</a:t>
            </a:r>
          </a:p>
        </p:txBody>
      </p:sp>
      <p:sp>
        <p:nvSpPr>
          <p:cNvPr id="85004" name="AutoShape 12"/>
          <p:cNvSpPr/>
          <p:nvPr/>
        </p:nvSpPr>
        <p:spPr>
          <a:xfrm>
            <a:off x="170519" y="1809635"/>
            <a:ext cx="2365375" cy="1737995"/>
          </a:xfrm>
          <a:prstGeom prst="irregularSeal1">
            <a:avLst/>
          </a:prstGeom>
          <a:solidFill>
            <a:srgbClr val="FF3300"/>
          </a:solidFill>
          <a:ln w="9525" cap="flat" cmpd="sng">
            <a:solidFill>
              <a:schemeClr val="tx1"/>
            </a:solidFill>
            <a:prstDash val="solid"/>
            <a:miter/>
            <a:headEnd type="none" w="med" len="med"/>
            <a:tailEnd type="none" w="med" len="med"/>
          </a:ln>
        </p:spPr>
        <p:txBody>
          <a:bodyPr wrap="none" anchor="ctr"/>
          <a:lstStyle/>
          <a:p>
            <a:pPr algn="ctr" eaLnBrk="0" hangingPunct="0"/>
            <a:r>
              <a:rPr b="1" dirty="0">
                <a:solidFill>
                  <a:srgbClr val="FFFF00"/>
                </a:solidFill>
                <a:latin typeface="Arial" panose="020B0604020202020204" pitchFamily="34" charset="0"/>
              </a:rPr>
              <a:t>Bé Thu</a:t>
            </a:r>
          </a:p>
        </p:txBody>
      </p:sp>
      <p:sp>
        <p:nvSpPr>
          <p:cNvPr id="85005" name="AutoShape 13"/>
          <p:cNvSpPr/>
          <p:nvPr/>
        </p:nvSpPr>
        <p:spPr>
          <a:xfrm>
            <a:off x="288925" y="3358249"/>
            <a:ext cx="2163445" cy="1718945"/>
          </a:xfrm>
          <a:prstGeom prst="irregularSeal1">
            <a:avLst/>
          </a:prstGeom>
          <a:solidFill>
            <a:srgbClr val="00FF00"/>
          </a:solidFill>
          <a:ln w="9525" cap="flat" cmpd="sng">
            <a:solidFill>
              <a:schemeClr val="tx1"/>
            </a:solidFill>
            <a:prstDash val="solid"/>
            <a:miter/>
            <a:headEnd type="none" w="med" len="med"/>
            <a:tailEnd type="none" w="med" len="med"/>
          </a:ln>
        </p:spPr>
        <p:txBody>
          <a:bodyPr wrap="none" anchor="ctr"/>
          <a:lstStyle/>
          <a:p>
            <a:pPr algn="ctr" eaLnBrk="0" hangingPunct="0"/>
            <a:r>
              <a:rPr b="1" dirty="0">
                <a:latin typeface="Arial" panose="020B0604020202020204" pitchFamily="34" charset="0"/>
              </a:rPr>
              <a:t>Ông Sáu</a:t>
            </a:r>
          </a:p>
        </p:txBody>
      </p:sp>
      <p:sp>
        <p:nvSpPr>
          <p:cNvPr id="21527" name="Text Box 16"/>
          <p:cNvSpPr txBox="1"/>
          <p:nvPr/>
        </p:nvSpPr>
        <p:spPr>
          <a:xfrm>
            <a:off x="3049905" y="5313680"/>
            <a:ext cx="5951220" cy="1200329"/>
          </a:xfrm>
          <a:prstGeom prst="rect">
            <a:avLst/>
          </a:prstGeom>
          <a:noFill/>
          <a:ln w="9525">
            <a:noFill/>
          </a:ln>
        </p:spPr>
        <p:txBody>
          <a:bodyPr wrap="square">
            <a:spAutoFit/>
          </a:bodyPr>
          <a:lstStyle/>
          <a:p>
            <a:pPr algn="just" eaLnBrk="0" hangingPunct="0">
              <a:spcBef>
                <a:spcPct val="50000"/>
              </a:spcBef>
            </a:pPr>
            <a:r>
              <a:rPr sz="2400" b="1" dirty="0" err="1">
                <a:solidFill>
                  <a:srgbClr val="9900FF"/>
                </a:solidFill>
                <a:latin typeface="Arial" panose="020B0604020202020204" pitchFamily="34" charset="0"/>
              </a:rPr>
              <a:t>Yêu</a:t>
            </a:r>
            <a:r>
              <a:rPr sz="2400" b="1" dirty="0">
                <a:solidFill>
                  <a:srgbClr val="9900FF"/>
                </a:solidFill>
                <a:latin typeface="Arial" panose="020B0604020202020204" pitchFamily="34" charset="0"/>
              </a:rPr>
              <a:t> </a:t>
            </a:r>
            <a:r>
              <a:rPr lang="en-US" sz="2400" b="1" dirty="0">
                <a:solidFill>
                  <a:srgbClr val="9900FF"/>
                </a:solidFill>
                <a:latin typeface="Arial" panose="020B0604020202020204" pitchFamily="34" charset="0"/>
              </a:rPr>
              <a:t>lao </a:t>
            </a:r>
            <a:r>
              <a:rPr lang="en-US" sz="2400" b="1" dirty="0" err="1">
                <a:solidFill>
                  <a:srgbClr val="9900FF"/>
                </a:solidFill>
                <a:latin typeface="Arial" panose="020B0604020202020204" pitchFamily="34" charset="0"/>
              </a:rPr>
              <a:t>động</a:t>
            </a:r>
            <a:r>
              <a:rPr lang="en-US" sz="2400" b="1" dirty="0">
                <a:solidFill>
                  <a:srgbClr val="9900FF"/>
                </a:solidFill>
                <a:latin typeface="Arial" panose="020B0604020202020204" pitchFamily="34" charset="0"/>
              </a:rPr>
              <a:t> </a:t>
            </a:r>
            <a:r>
              <a:rPr sz="2400" b="1" dirty="0" err="1">
                <a:solidFill>
                  <a:srgbClr val="9900FF"/>
                </a:solidFill>
                <a:latin typeface="Arial" panose="020B0604020202020204" pitchFamily="34" charset="0"/>
              </a:rPr>
              <a:t>và</a:t>
            </a:r>
            <a:r>
              <a:rPr sz="2400" b="1" dirty="0">
                <a:solidFill>
                  <a:srgbClr val="9900FF"/>
                </a:solidFill>
                <a:latin typeface="Arial" panose="020B0604020202020204" pitchFamily="34" charset="0"/>
              </a:rPr>
              <a:t> </a:t>
            </a:r>
            <a:r>
              <a:rPr lang="vi-VN" sz="2400" b="1" dirty="0">
                <a:solidFill>
                  <a:srgbClr val="9900FF"/>
                </a:solidFill>
                <a:latin typeface="Arial" panose="020B0604020202020204" pitchFamily="34" charset="0"/>
              </a:rPr>
              <a:t>suy nghĩ sâu sắc về </a:t>
            </a:r>
            <a:r>
              <a:rPr sz="2400" b="1" dirty="0">
                <a:solidFill>
                  <a:srgbClr val="9900FF"/>
                </a:solidFill>
                <a:latin typeface="Arial" panose="020B0604020202020204" pitchFamily="34" charset="0"/>
              </a:rPr>
              <a:t>ý nghĩa công việc thầm lặng, </a:t>
            </a:r>
            <a:r>
              <a:rPr lang="vi-VN" sz="2400" b="1" dirty="0">
                <a:solidFill>
                  <a:srgbClr val="9900FF"/>
                </a:solidFill>
                <a:latin typeface="Arial" panose="020B0604020202020204" pitchFamily="34" charset="0"/>
              </a:rPr>
              <a:t>có lẽ sống cao đẹp</a:t>
            </a:r>
            <a:r>
              <a:rPr sz="2400" b="1" dirty="0">
                <a:solidFill>
                  <a:srgbClr val="9900FF"/>
                </a:solidFill>
                <a:latin typeface="Arial" panose="020B0604020202020204" pitchFamily="34" charset="0"/>
              </a:rPr>
              <a:t>.</a:t>
            </a:r>
          </a:p>
        </p:txBody>
      </p:sp>
      <p:sp>
        <p:nvSpPr>
          <p:cNvPr id="21525" name="Text Box 19"/>
          <p:cNvSpPr txBox="1"/>
          <p:nvPr/>
        </p:nvSpPr>
        <p:spPr>
          <a:xfrm>
            <a:off x="2362835" y="2307680"/>
            <a:ext cx="6795135" cy="830580"/>
          </a:xfrm>
          <a:prstGeom prst="rect">
            <a:avLst/>
          </a:prstGeom>
          <a:noFill/>
          <a:ln w="9525">
            <a:noFill/>
          </a:ln>
        </p:spPr>
        <p:txBody>
          <a:bodyPr>
            <a:spAutoFit/>
          </a:bodyPr>
          <a:lstStyle/>
          <a:p>
            <a:pPr algn="just" eaLnBrk="0" hangingPunct="0">
              <a:spcBef>
                <a:spcPct val="50000"/>
              </a:spcBef>
            </a:pPr>
            <a:r>
              <a:rPr sz="2400" b="1" dirty="0">
                <a:solidFill>
                  <a:srgbClr val="00B050"/>
                </a:solidFill>
                <a:latin typeface="Arial" panose="020B0604020202020204" pitchFamily="34" charset="0"/>
              </a:rPr>
              <a:t>Tính cách cứng cỏi, bướng bỉnh nhưng tình cảm nồng nàn, thắm thiết với người cha.</a:t>
            </a:r>
          </a:p>
        </p:txBody>
      </p:sp>
      <p:sp>
        <p:nvSpPr>
          <p:cNvPr id="21523" name="Text Box 22"/>
          <p:cNvSpPr txBox="1"/>
          <p:nvPr/>
        </p:nvSpPr>
        <p:spPr>
          <a:xfrm>
            <a:off x="2564765" y="3740150"/>
            <a:ext cx="6379845" cy="1200329"/>
          </a:xfrm>
          <a:prstGeom prst="rect">
            <a:avLst/>
          </a:prstGeom>
          <a:noFill/>
          <a:ln w="9525">
            <a:noFill/>
          </a:ln>
        </p:spPr>
        <p:txBody>
          <a:bodyPr wrap="square">
            <a:spAutoFit/>
          </a:bodyPr>
          <a:lstStyle/>
          <a:p>
            <a:pPr algn="just" eaLnBrk="0" hangingPunct="0">
              <a:spcBef>
                <a:spcPct val="50000"/>
              </a:spcBef>
            </a:pPr>
            <a:r>
              <a:rPr sz="2400" b="1" dirty="0">
                <a:solidFill>
                  <a:schemeClr val="accent2"/>
                </a:solidFill>
                <a:latin typeface="Arial" panose="020B0604020202020204" pitchFamily="34" charset="0"/>
              </a:rPr>
              <a:t>Tình cha con sâu nặng, tha thiết trong hoàn cảnh éo le và xa cách của chiến tranh</a:t>
            </a:r>
          </a:p>
        </p:txBody>
      </p:sp>
    </p:spTree>
    <p:custDataLst>
      <p:tags r:id="rId1"/>
    </p:custDataLst>
  </p:cSld>
  <p:clrMapOvr>
    <a:masterClrMapping/>
  </p:clrMapOvr>
  <p:transition advTm="20353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4999"/>
                                        </p:tgtEl>
                                        <p:attrNameLst>
                                          <p:attrName>style.visibility</p:attrName>
                                        </p:attrNameLst>
                                      </p:cBhvr>
                                      <p:to>
                                        <p:strVal val="visible"/>
                                      </p:to>
                                    </p:set>
                                    <p:animEffect transition="in" filter="diamond(in)">
                                      <p:cBhvr>
                                        <p:cTn id="7" dur="2000"/>
                                        <p:tgtEl>
                                          <p:spTgt spid="8499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1529"/>
                                        </p:tgtEl>
                                        <p:attrNameLst>
                                          <p:attrName>style.visibility</p:attrName>
                                        </p:attrNameLst>
                                      </p:cBhvr>
                                      <p:to>
                                        <p:strVal val="visible"/>
                                      </p:to>
                                    </p:set>
                                    <p:animEffect transition="in" filter="diamond(in)">
                                      <p:cBhvr>
                                        <p:cTn id="12" dur="2000"/>
                                        <p:tgtEl>
                                          <p:spTgt spid="21529"/>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85004"/>
                                        </p:tgtEl>
                                        <p:attrNameLst>
                                          <p:attrName>style.visibility</p:attrName>
                                        </p:attrNameLst>
                                      </p:cBhvr>
                                      <p:to>
                                        <p:strVal val="visible"/>
                                      </p:to>
                                    </p:set>
                                    <p:animEffect transition="in" filter="diamond(in)">
                                      <p:cBhvr>
                                        <p:cTn id="17" dur="2000"/>
                                        <p:tgtEl>
                                          <p:spTgt spid="85004"/>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21525"/>
                                        </p:tgtEl>
                                        <p:attrNameLst>
                                          <p:attrName>style.visibility</p:attrName>
                                        </p:attrNameLst>
                                      </p:cBhvr>
                                      <p:to>
                                        <p:strVal val="visible"/>
                                      </p:to>
                                    </p:set>
                                    <p:anim calcmode="lin" valueType="num">
                                      <p:cBhvr>
                                        <p:cTn id="22" dur="500" fill="hold"/>
                                        <p:tgtEl>
                                          <p:spTgt spid="21525"/>
                                        </p:tgtEl>
                                        <p:attrNameLst>
                                          <p:attrName>ppt_w</p:attrName>
                                        </p:attrNameLst>
                                      </p:cBhvr>
                                      <p:tavLst>
                                        <p:tav tm="0">
                                          <p:val>
                                            <p:fltVal val="0"/>
                                          </p:val>
                                        </p:tav>
                                        <p:tav tm="100000">
                                          <p:val>
                                            <p:strVal val="#ppt_w"/>
                                          </p:val>
                                        </p:tav>
                                      </p:tavLst>
                                    </p:anim>
                                    <p:anim calcmode="lin" valueType="num">
                                      <p:cBhvr>
                                        <p:cTn id="23" dur="500" fill="hold"/>
                                        <p:tgtEl>
                                          <p:spTgt spid="21525"/>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85005"/>
                                        </p:tgtEl>
                                        <p:attrNameLst>
                                          <p:attrName>style.visibility</p:attrName>
                                        </p:attrNameLst>
                                      </p:cBhvr>
                                      <p:to>
                                        <p:strVal val="visible"/>
                                      </p:to>
                                    </p:set>
                                    <p:animEffect transition="in" filter="diamond(in)">
                                      <p:cBhvr>
                                        <p:cTn id="28" dur="2000"/>
                                        <p:tgtEl>
                                          <p:spTgt spid="85005"/>
                                        </p:tgtEl>
                                      </p:cBhvr>
                                    </p:animEffect>
                                  </p:childTnLst>
                                </p:cTn>
                              </p:par>
                            </p:childTnLst>
                          </p:cTn>
                        </p:par>
                      </p:childTnLst>
                    </p:cTn>
                  </p:par>
                  <p:par>
                    <p:cTn id="29" fill="hold">
                      <p:stCondLst>
                        <p:cond delay="indefinite"/>
                      </p:stCondLst>
                      <p:childTnLst>
                        <p:par>
                          <p:cTn id="30" fill="hold">
                            <p:stCondLst>
                              <p:cond delay="0"/>
                            </p:stCondLst>
                            <p:childTnLst>
                              <p:par>
                                <p:cTn id="31" presetID="58" presetClass="entr" presetSubtype="0" accel="100000" fill="hold" grpId="0" nodeType="clickEffect">
                                  <p:stCondLst>
                                    <p:cond delay="0"/>
                                  </p:stCondLst>
                                  <p:childTnLst>
                                    <p:set>
                                      <p:cBhvr>
                                        <p:cTn id="32" dur="1" fill="hold">
                                          <p:stCondLst>
                                            <p:cond delay="0"/>
                                          </p:stCondLst>
                                        </p:cTn>
                                        <p:tgtEl>
                                          <p:spTgt spid="21523"/>
                                        </p:tgtEl>
                                        <p:attrNameLst>
                                          <p:attrName>style.visibility</p:attrName>
                                        </p:attrNameLst>
                                      </p:cBhvr>
                                      <p:to>
                                        <p:strVal val="visible"/>
                                      </p:to>
                                    </p:set>
                                    <p:anim calcmode="lin" valueType="num">
                                      <p:cBhvr>
                                        <p:cTn id="33" dur="500" fill="hold"/>
                                        <p:tgtEl>
                                          <p:spTgt spid="21523"/>
                                        </p:tgtEl>
                                        <p:attrNameLst>
                                          <p:attrName>ppt_w</p:attrName>
                                        </p:attrNameLst>
                                      </p:cBhvr>
                                      <p:tavLst>
                                        <p:tav tm="0">
                                          <p:val>
                                            <p:strVal val="#ppt_w*2.5"/>
                                          </p:val>
                                        </p:tav>
                                        <p:tav tm="100000">
                                          <p:val>
                                            <p:strVal val="#ppt_w"/>
                                          </p:val>
                                        </p:tav>
                                      </p:tavLst>
                                    </p:anim>
                                    <p:anim calcmode="lin" valueType="num">
                                      <p:cBhvr>
                                        <p:cTn id="34" dur="500" fill="hold"/>
                                        <p:tgtEl>
                                          <p:spTgt spid="21523"/>
                                        </p:tgtEl>
                                        <p:attrNameLst>
                                          <p:attrName>ppt_h</p:attrName>
                                        </p:attrNameLst>
                                      </p:cBhvr>
                                      <p:tavLst>
                                        <p:tav tm="0">
                                          <p:val>
                                            <p:strVal val="#ppt_h*0.01"/>
                                          </p:val>
                                        </p:tav>
                                        <p:tav tm="100000">
                                          <p:val>
                                            <p:strVal val="#ppt_h"/>
                                          </p:val>
                                        </p:tav>
                                      </p:tavLst>
                                    </p:anim>
                                    <p:anim calcmode="lin" valueType="num">
                                      <p:cBhvr>
                                        <p:cTn id="35" dur="500" fill="hold"/>
                                        <p:tgtEl>
                                          <p:spTgt spid="21523"/>
                                        </p:tgtEl>
                                        <p:attrNameLst>
                                          <p:attrName>ppt_x</p:attrName>
                                        </p:attrNameLst>
                                      </p:cBhvr>
                                      <p:tavLst>
                                        <p:tav tm="0">
                                          <p:val>
                                            <p:strVal val="#ppt_x"/>
                                          </p:val>
                                        </p:tav>
                                        <p:tav tm="100000">
                                          <p:val>
                                            <p:strVal val="#ppt_x"/>
                                          </p:val>
                                        </p:tav>
                                      </p:tavLst>
                                    </p:anim>
                                    <p:anim calcmode="lin" valueType="num">
                                      <p:cBhvr>
                                        <p:cTn id="36" dur="500" fill="hold"/>
                                        <p:tgtEl>
                                          <p:spTgt spid="21523"/>
                                        </p:tgtEl>
                                        <p:attrNameLst>
                                          <p:attrName>ppt_y</p:attrName>
                                        </p:attrNameLst>
                                      </p:cBhvr>
                                      <p:tavLst>
                                        <p:tav tm="0">
                                          <p:val>
                                            <p:strVal val="#ppt_h+1"/>
                                          </p:val>
                                        </p:tav>
                                        <p:tav tm="100000">
                                          <p:val>
                                            <p:strVal val="#ppt_y"/>
                                          </p:val>
                                        </p:tav>
                                      </p:tavLst>
                                    </p:anim>
                                    <p:animEffect transition="in" filter="fade">
                                      <p:cBhvr>
                                        <p:cTn id="37" dur="500"/>
                                        <p:tgtEl>
                                          <p:spTgt spid="21523"/>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85003"/>
                                        </p:tgtEl>
                                        <p:attrNameLst>
                                          <p:attrName>style.visibility</p:attrName>
                                        </p:attrNameLst>
                                      </p:cBhvr>
                                      <p:to>
                                        <p:strVal val="visible"/>
                                      </p:to>
                                    </p:set>
                                    <p:animEffect transition="in" filter="diamond(in)">
                                      <p:cBhvr>
                                        <p:cTn id="42" dur="2000"/>
                                        <p:tgtEl>
                                          <p:spTgt spid="85003"/>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10" fill="hold" grpId="0" nodeType="clickEffect">
                                  <p:stCondLst>
                                    <p:cond delay="0"/>
                                  </p:stCondLst>
                                  <p:childTnLst>
                                    <p:set>
                                      <p:cBhvr>
                                        <p:cTn id="46" dur="1" fill="hold">
                                          <p:stCondLst>
                                            <p:cond delay="0"/>
                                          </p:stCondLst>
                                        </p:cTn>
                                        <p:tgtEl>
                                          <p:spTgt spid="21527"/>
                                        </p:tgtEl>
                                        <p:attrNameLst>
                                          <p:attrName>style.visibility</p:attrName>
                                        </p:attrNameLst>
                                      </p:cBhvr>
                                      <p:to>
                                        <p:strVal val="visible"/>
                                      </p:to>
                                    </p:set>
                                    <p:anim calcmode="lin" valueType="num">
                                      <p:cBhvr>
                                        <p:cTn id="47" dur="500" fill="hold"/>
                                        <p:tgtEl>
                                          <p:spTgt spid="21527"/>
                                        </p:tgtEl>
                                        <p:attrNameLst>
                                          <p:attrName>ppt_w</p:attrName>
                                        </p:attrNameLst>
                                      </p:cBhvr>
                                      <p:tavLst>
                                        <p:tav tm="0">
                                          <p:val>
                                            <p:fltVal val="0"/>
                                          </p:val>
                                        </p:tav>
                                        <p:tav tm="100000">
                                          <p:val>
                                            <p:strVal val="#ppt_w"/>
                                          </p:val>
                                        </p:tav>
                                      </p:tavLst>
                                    </p:anim>
                                    <p:anim calcmode="lin" valueType="num">
                                      <p:cBhvr>
                                        <p:cTn id="48" dur="500" fill="hold"/>
                                        <p:tgtEl>
                                          <p:spTgt spid="215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9" grpId="0" bldLvl="0" animBg="1"/>
      <p:bldP spid="21529" grpId="0"/>
      <p:bldP spid="21529" grpId="1"/>
      <p:bldP spid="85003" grpId="0" bldLvl="0" animBg="1"/>
      <p:bldP spid="85004" grpId="0" bldLvl="0" animBg="1"/>
      <p:bldP spid="85005" grpId="0" bldLvl="0" animBg="1"/>
      <p:bldP spid="21527" grpId="0"/>
      <p:bldP spid="21527" grpId="1"/>
      <p:bldP spid="21525" grpId="0"/>
      <p:bldP spid="21525" grpId="1"/>
      <p:bldP spid="21523" grpId="0"/>
      <p:bldP spid="21523"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6.8|6"/>
</p:tagLst>
</file>

<file path=ppt/tags/tag10.xml><?xml version="1.0" encoding="utf-8"?>
<p:tagLst xmlns:a="http://schemas.openxmlformats.org/drawingml/2006/main" xmlns:r="http://schemas.openxmlformats.org/officeDocument/2006/relationships" xmlns:p="http://schemas.openxmlformats.org/presentationml/2006/main">
  <p:tag name="TIMING" val="|0.7|8|8.7|74.3|2.8|75.2|4"/>
</p:tagLst>
</file>

<file path=ppt/tags/tag2.xml><?xml version="1.0" encoding="utf-8"?>
<p:tagLst xmlns:a="http://schemas.openxmlformats.org/drawingml/2006/main" xmlns:r="http://schemas.openxmlformats.org/officeDocument/2006/relationships" xmlns:p="http://schemas.openxmlformats.org/presentationml/2006/main">
  <p:tag name="TIMING" val="|2.1|11.1|15.8|2.4|9.6|2.8|4.2|4.4|10.4"/>
</p:tagLst>
</file>

<file path=ppt/tags/tag3.xml><?xml version="1.0" encoding="utf-8"?>
<p:tagLst xmlns:a="http://schemas.openxmlformats.org/drawingml/2006/main" xmlns:r="http://schemas.openxmlformats.org/officeDocument/2006/relationships" xmlns:p="http://schemas.openxmlformats.org/presentationml/2006/main">
  <p:tag name="TIMING" val="|5.7|10.7|51.9|8.6|5.4|6.5|15|29.2"/>
</p:tagLst>
</file>

<file path=ppt/tags/tag4.xml><?xml version="1.0" encoding="utf-8"?>
<p:tagLst xmlns:a="http://schemas.openxmlformats.org/drawingml/2006/main" xmlns:r="http://schemas.openxmlformats.org/officeDocument/2006/relationships" xmlns:p="http://schemas.openxmlformats.org/presentationml/2006/main">
  <p:tag name="TIMING" val="|1.5|0.9|11.1|9.4|10|31.8"/>
</p:tagLst>
</file>

<file path=ppt/tags/tag5.xml><?xml version="1.0" encoding="utf-8"?>
<p:tagLst xmlns:a="http://schemas.openxmlformats.org/drawingml/2006/main" xmlns:r="http://schemas.openxmlformats.org/officeDocument/2006/relationships" xmlns:p="http://schemas.openxmlformats.org/presentationml/2006/main">
  <p:tag name="TIMING" val="|4.4|2.1|2.7|3.8|3.7|25.2"/>
</p:tagLst>
</file>

<file path=ppt/tags/tag6.xml><?xml version="1.0" encoding="utf-8"?>
<p:tagLst xmlns:a="http://schemas.openxmlformats.org/drawingml/2006/main" xmlns:r="http://schemas.openxmlformats.org/officeDocument/2006/relationships" xmlns:p="http://schemas.openxmlformats.org/presentationml/2006/main">
  <p:tag name="TIMING" val="|9.3|7.7|1.4|1|5.9|14.7|4.7|3.6|1.2|1.2"/>
</p:tagLst>
</file>

<file path=ppt/tags/tag7.xml><?xml version="1.0" encoding="utf-8"?>
<p:tagLst xmlns:a="http://schemas.openxmlformats.org/drawingml/2006/main" xmlns:r="http://schemas.openxmlformats.org/officeDocument/2006/relationships" xmlns:p="http://schemas.openxmlformats.org/presentationml/2006/main">
  <p:tag name="TIMING" val="|0.9|19.8|37.6|48.7"/>
</p:tagLst>
</file>

<file path=ppt/tags/tag8.xml><?xml version="1.0" encoding="utf-8"?>
<p:tagLst xmlns:a="http://schemas.openxmlformats.org/drawingml/2006/main" xmlns:r="http://schemas.openxmlformats.org/officeDocument/2006/relationships" xmlns:p="http://schemas.openxmlformats.org/presentationml/2006/main">
  <p:tag name="TIMING" val="|15.2|6.7|60.8|8.8|17.8|4.4|28.3|6.9|16.6|3.9"/>
</p:tagLst>
</file>

<file path=ppt/tags/tag9.xml><?xml version="1.0" encoding="utf-8"?>
<p:tagLst xmlns:a="http://schemas.openxmlformats.org/drawingml/2006/main" xmlns:r="http://schemas.openxmlformats.org/officeDocument/2006/relationships" xmlns:p="http://schemas.openxmlformats.org/presentationml/2006/main">
  <p:tag name="TIMING" val="|1.1|14.1|25.6|16.3|3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1067</Words>
  <Application>Microsoft Office PowerPoint</Application>
  <PresentationFormat>On-screen Show (4:3)</PresentationFormat>
  <Paragraphs>115</Paragraphs>
  <Slides>13</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.VnTime</vt:lpstr>
      <vt:lpstr>Arial</vt:lpstr>
      <vt:lpstr>Calibri</vt:lpstr>
      <vt:lpstr>Calibri Light</vt:lpstr>
      <vt:lpstr>Garamond</vt:lpstr>
      <vt:lpstr>HP001 5 hàng</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itfriend.org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Smart</dc:creator>
  <cp:lastModifiedBy>Nguyen Duc</cp:lastModifiedBy>
  <cp:revision>141</cp:revision>
  <dcterms:created xsi:type="dcterms:W3CDTF">2009-10-16T01:19:00Z</dcterms:created>
  <dcterms:modified xsi:type="dcterms:W3CDTF">2022-07-25T13:55:01Z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1033-11.2.0.9281</vt:lpwstr>
  </property>
</Properties>
</file>