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70" r:id="rId3"/>
    <p:sldId id="258" r:id="rId4"/>
    <p:sldId id="271" r:id="rId5"/>
    <p:sldId id="272" r:id="rId6"/>
    <p:sldId id="259" r:id="rId7"/>
    <p:sldId id="273" r:id="rId8"/>
    <p:sldId id="274" r:id="rId9"/>
    <p:sldId id="260" r:id="rId10"/>
    <p:sldId id="276" r:id="rId11"/>
    <p:sldId id="27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F6A8"/>
    <a:srgbClr val="0000CC"/>
    <a:srgbClr val="9900FF"/>
    <a:srgbClr val="6600FF"/>
    <a:srgbClr val="FF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03AD64F-14FF-4950-8F26-44D23064D4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A426336-5599-46C0-903D-DEF4EDDE79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398E20AB-74D8-4F9D-920B-59D31256545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C26866F4-2533-4CD2-82A8-C1A2178903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E95D5D0A-3BC6-46BE-BBB9-66A166D771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995D7B26-5CB4-48CE-87DF-D365AC908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14812F-96B2-451E-96E6-91738E0C9B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97D7A7-9604-4134-BDC6-DDAF428A9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D342F-7EAC-4A08-BE28-39F80BFAE3F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1761DA3-9718-42AD-ABB6-CE124D7E45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4D3BCB6-C3F6-4D63-A42E-162ECD101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C33F49-100C-451B-850B-8109CAA7B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9DDEF-0575-40CC-BCFF-C8231C5947C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7295F81-8399-4AF0-8B23-0D546B82E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0EC076C-5A4B-4654-9CE7-84E690BC5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B3035F-E796-4967-BD1D-5337F2C2BF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037C1-5BEA-4691-8C77-DC858F8C3C1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053B6F0-1C6D-4A6D-B893-4192DDEDF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65E46F4-D947-4E94-BC9C-3D9A3331D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546CD3-1591-4D03-ADD0-89515145A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A848E-FE7E-45D9-802E-2E981B59206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4D5F0ED-080C-490A-8894-972F88AC4F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EBCC074-6120-4845-B17C-932508C89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8F9A20-426B-484A-93A2-91A9116403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64228-AF62-425F-A590-7ABB085A4BA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C04EFE24-4959-424F-A2BF-CD5B9F6AD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B3E59E8-9120-4DFA-AE3D-16129133F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BAD30D-0232-44C0-9AC1-C8F733D39E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65ED4-4032-4197-AB5D-DD2E6A0465D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E577C00-A7DB-4250-B018-6BB0407DF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256E534-4DB7-4A11-B627-91896D82E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A08CB2-6933-4D02-BCFC-8AB91A6142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8CB71-EC25-44AE-ACA5-DA6DA13870A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61FBA864-9599-4A90-9BA1-0E621863E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348E5BD-0774-4989-85C3-B90B48B3E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1BEC-73C0-4B2F-A5AE-28F8F079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7A3C9-B04B-4E1A-98D9-DDFC93FDE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FBEC7-068D-404F-925A-8BEFB084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78102-6626-4FBE-8777-33F8A9C8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6485C-FC66-4B86-A6E0-654D943E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65A63-AECF-4438-A329-24F50CE79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B135-22A1-46AF-AEAC-3765E21E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69734-87A1-4CEB-94A7-0C917F69A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EC7D6-F607-4A2D-BFEB-54DC0234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9D66F-6510-4F60-8EF2-83F3CA08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75F1D-D399-493C-80A6-BBBF189C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3728C-2E68-49E6-948B-D6EC22A34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49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C77A85-8BC8-4EAA-8725-BDA15AB48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3FD8A-F29F-450E-9B35-CAA45A135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052C2-25F0-4774-BF3E-6152FFB5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8C632-BE54-4586-BA21-20849489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25790-513B-43EF-8E34-A41D925E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4868E-60F6-43BA-BD1A-A196EF000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30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F34E36-4EFD-4BF2-A173-4FF88E148C4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F6D5AE-5E3D-4383-917D-AE1D8797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51ACB-BBDA-41C5-9027-128F2EB5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DDC53-3A92-4234-817D-8329C36C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D3A652-3B90-45FA-AFE3-CF3E9754D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05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6FB4-8788-4E9D-8B67-E06CB8B1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7403-BBC8-4E9D-B92A-74A9E2984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79C9C-B666-4380-9172-8ACAE8CF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9DE39-511E-4822-93AD-324FA973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92CBB-9646-4262-AF14-46D25B4D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A0865-AEF9-4D85-9862-ADFB44B47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32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0E69-01B3-41FE-917B-C3A3E7CC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820DE-EF79-4D14-A204-E03E78736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BFE7A-AB4F-4A5C-83ED-C9EFE74C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E4313-3841-4013-B767-2A662D68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9C9F-5858-4895-B3C2-296F8F46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F564C-E431-4396-B97A-5295A4187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82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A44C-7807-45F1-B0FF-765764D5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DF391-E62F-4DE4-BC47-8329D6D86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5AA50-1B9D-4275-BF81-48E0A4F95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30F8D-8971-482E-B71C-12F1CE2B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EE61B-53F6-405C-BCD2-92100F44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B78DC-C6A0-46D8-A6E0-BD72D679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4AD1D-0A57-48A4-B778-57F5DB03E6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74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8F4C-7DC1-4911-8F18-F2FBFC40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FF0E4-FF27-41C3-BBAB-C1580361F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6C2E1-3A21-420E-9EEE-B30F833C4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B99CD-D64D-4D18-8A3A-F67DD76C2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F4979-CC42-4A3E-8884-AC9E38A3A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8C9FA-09C2-470D-8A62-8F31A886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28D06-8C86-45FC-993B-E3C214EB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5549B-F001-4840-8DDC-F2EB508A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B511B-0946-4CEF-8054-F78CC2172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47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6568-8D11-4A81-9531-4BCC3E33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22E38-1369-4F09-8B2A-778A50B7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19C3E-085B-4429-90F4-44706E18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8179-01FB-4956-B011-FD390DC1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E41B1-B756-478E-8C38-26FFA8D8F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95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D3952-7E27-4171-BCD5-21634A3A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813F0-A7BF-434F-BBA3-5A928D70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DE43C-B19B-41EC-9CC8-038EAF3F5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63BF7-C063-4301-849D-BE344F459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77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C682-0796-4FCF-A658-D9E49A9E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B7AEE-0140-40A5-B283-D5C88CE67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E6252-0B36-4057-B2E4-8FEB88E6A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66729-A831-42CD-9EE2-82F9EBBA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D9F32-48E7-4BBC-8164-66B7B786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27E62-034C-4AC1-BF34-9869F6CD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21330-03E6-4DE8-A555-94C67D80E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96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4DF2-A58E-4E92-9CE7-4260E164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988D9-B6BD-4D50-8994-D6AF9C05B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E11A7-FE1B-4FB1-955A-C7A46328C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50BFF-D42D-44FA-82B1-D959335F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C7B5B-FA3A-4F52-AE1E-3FEC2D4F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385CB-BFB3-4056-9624-3206B3F9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06677-CB06-4FE4-B4AD-F0C6D6233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02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180E55-2BB9-4662-8F30-F37B8D68A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A015B2-D1EC-4ADD-82F8-D2F90A2AD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2B0490-A865-4336-A99D-A717EF4E0A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6E0E57-B384-4BAE-856F-385631FCB9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CC1A38-362D-4FFC-92B6-7AB201A17D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FC88D5-8A40-4432-A232-6BBBDE5BA2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0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1226CDE9-5176-4C6C-80F3-97BC8CDF4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1. Vocabulary</a:t>
            </a:r>
          </a:p>
        </p:txBody>
      </p:sp>
      <p:sp>
        <p:nvSpPr>
          <p:cNvPr id="46095" name="Rectangle 15" descr="White marble">
            <a:extLst>
              <a:ext uri="{FF2B5EF4-FFF2-40B4-BE49-F238E27FC236}">
                <a16:creationId xmlns:a16="http://schemas.microsoft.com/office/drawing/2014/main" id="{2D10B38F-0004-490B-BB3B-21E851463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85C3AF8E-EE33-4226-AA97-595100458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52400"/>
            <a:ext cx="444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Unit 9: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0000CC"/>
                </a:solidFill>
                <a:latin typeface=".VnTimeH" panose="020B7200000000000000" pitchFamily="34" charset="0"/>
              </a:rPr>
              <a:t>A first-aid course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46098" name="Rectangle 18">
            <a:extLst>
              <a:ext uri="{FF2B5EF4-FFF2-40B4-BE49-F238E27FC236}">
                <a16:creationId xmlns:a16="http://schemas.microsoft.com/office/drawing/2014/main" id="{F5A3E959-C8A7-4BCD-BCBB-4C509504D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13" y="533400"/>
            <a:ext cx="37496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Period 58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. Lesson 4: 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READ</a:t>
            </a:r>
            <a:endParaRPr lang="en-US" altLang="en-US" sz="24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46099" name="Line 19">
            <a:extLst>
              <a:ext uri="{FF2B5EF4-FFF2-40B4-BE49-F238E27FC236}">
                <a16:creationId xmlns:a16="http://schemas.microsoft.com/office/drawing/2014/main" id="{0A6A36CA-5F38-4204-AB1A-B764EE085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914400"/>
            <a:ext cx="0" cy="594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6100" name="Text Box 20">
            <a:extLst>
              <a:ext uri="{FF2B5EF4-FFF2-40B4-BE49-F238E27FC236}">
                <a16:creationId xmlns:a16="http://schemas.microsoft.com/office/drawing/2014/main" id="{C4865ED5-57CA-4D53-8279-155CC09D5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2. Read: </a:t>
            </a:r>
          </a:p>
        </p:txBody>
      </p:sp>
      <p:sp>
        <p:nvSpPr>
          <p:cNvPr id="46101" name="Text Box 21">
            <a:extLst>
              <a:ext uri="{FF2B5EF4-FFF2-40B4-BE49-F238E27FC236}">
                <a16:creationId xmlns:a16="http://schemas.microsoft.com/office/drawing/2014/main" id="{91F40AE3-BA92-407F-8777-B79805210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46101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+ Key: </a:t>
            </a:r>
            <a:r>
              <a:rPr lang="en-US" altLang="en-US" sz="2400" b="1"/>
              <a:t>A: a, c, e    B: b   C: d</a:t>
            </a:r>
            <a:r>
              <a:rPr lang="en-US" altLang="en-US" sz="2400"/>
              <a:t> </a:t>
            </a:r>
          </a:p>
        </p:txBody>
      </p:sp>
      <p:sp>
        <p:nvSpPr>
          <p:cNvPr id="46102" name="Rectangle 22">
            <a:extLst>
              <a:ext uri="{FF2B5EF4-FFF2-40B4-BE49-F238E27FC236}">
                <a16:creationId xmlns:a16="http://schemas.microsoft.com/office/drawing/2014/main" id="{0CE154C3-EC5E-46D9-B18C-756020AE5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318000"/>
            <a:ext cx="3892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</a:rPr>
              <a:t>* Choose a correct case (P.84)</a:t>
            </a:r>
            <a:r>
              <a:rPr lang="en-US" altLang="en-US" sz="2000"/>
              <a:t> </a:t>
            </a:r>
          </a:p>
        </p:txBody>
      </p:sp>
      <p:sp>
        <p:nvSpPr>
          <p:cNvPr id="46103" name="Text Box 23">
            <a:extLst>
              <a:ext uri="{FF2B5EF4-FFF2-40B4-BE49-F238E27FC236}">
                <a16:creationId xmlns:a16="http://schemas.microsoft.com/office/drawing/2014/main" id="{20AEAAF5-6DFC-41DC-8B09-78B0B4BD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</a:rPr>
              <a:t>* Fill in the table</a:t>
            </a:r>
          </a:p>
        </p:txBody>
      </p:sp>
      <p:sp>
        <p:nvSpPr>
          <p:cNvPr id="46104" name="Text Box 24">
            <a:extLst>
              <a:ext uri="{FF2B5EF4-FFF2-40B4-BE49-F238E27FC236}">
                <a16:creationId xmlns:a16="http://schemas.microsoft.com/office/drawing/2014/main" id="{6CD0016C-41F3-4D99-9B27-7B19325FB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3. Post reading:</a:t>
            </a:r>
          </a:p>
        </p:txBody>
      </p:sp>
      <p:sp>
        <p:nvSpPr>
          <p:cNvPr id="46105" name="Text Box 25">
            <a:extLst>
              <a:ext uri="{FF2B5EF4-FFF2-40B4-BE49-F238E27FC236}">
                <a16:creationId xmlns:a16="http://schemas.microsoft.com/office/drawing/2014/main" id="{73C54C65-72E4-42A8-B27E-A9BF1CA5E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u="sng">
                <a:solidFill>
                  <a:srgbClr val="0000CC"/>
                </a:solidFill>
                <a:latin typeface=".VnTime" panose="020B7200000000000000" pitchFamily="34" charset="0"/>
              </a:rPr>
              <a:t>* </a:t>
            </a:r>
            <a:r>
              <a:rPr lang="en-US" altLang="en-US" sz="2000" b="1" u="sng">
                <a:solidFill>
                  <a:srgbClr val="0000CC"/>
                </a:solidFill>
              </a:rPr>
              <a:t>Ask and answer</a:t>
            </a:r>
            <a:r>
              <a:rPr lang="en-US" altLang="en-US" sz="2000" b="1" u="sng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46106" name="Text Box 26">
            <a:extLst>
              <a:ext uri="{FF2B5EF4-FFF2-40B4-BE49-F238E27FC236}">
                <a16:creationId xmlns:a16="http://schemas.microsoft.com/office/drawing/2014/main" id="{BCF41C0B-7E80-4ECD-A99F-8184B2F19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4. Summary:</a:t>
            </a:r>
          </a:p>
        </p:txBody>
      </p:sp>
      <p:sp>
        <p:nvSpPr>
          <p:cNvPr id="46107" name="Text Box 27">
            <a:extLst>
              <a:ext uri="{FF2B5EF4-FFF2-40B4-BE49-F238E27FC236}">
                <a16:creationId xmlns:a16="http://schemas.microsoft.com/office/drawing/2014/main" id="{22B7B1EB-F9C9-4B5B-ABD7-26F1C8502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066800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/>
              <a:t>What activities happen in an emergeney?</a:t>
            </a:r>
          </a:p>
        </p:txBody>
      </p:sp>
      <p:sp>
        <p:nvSpPr>
          <p:cNvPr id="46109" name="Text Box 29">
            <a:extLst>
              <a:ext uri="{FF2B5EF4-FFF2-40B4-BE49-F238E27FC236}">
                <a16:creationId xmlns:a16="http://schemas.microsoft.com/office/drawing/2014/main" id="{949E9959-D4FA-4DCD-888A-D64C39BED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1905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fainting (n) : </a:t>
            </a:r>
          </a:p>
        </p:txBody>
      </p:sp>
      <p:sp>
        <p:nvSpPr>
          <p:cNvPr id="46110" name="Text Box 30">
            <a:extLst>
              <a:ext uri="{FF2B5EF4-FFF2-40B4-BE49-F238E27FC236}">
                <a16:creationId xmlns:a16="http://schemas.microsoft.com/office/drawing/2014/main" id="{A2CAE357-5272-433C-9515-0323D68BD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lye flat (v) : </a:t>
            </a:r>
          </a:p>
        </p:txBody>
      </p:sp>
      <p:sp>
        <p:nvSpPr>
          <p:cNvPr id="46111" name="Text Box 31">
            <a:extLst>
              <a:ext uri="{FF2B5EF4-FFF2-40B4-BE49-F238E27FC236}">
                <a16:creationId xmlns:a16="http://schemas.microsoft.com/office/drawing/2014/main" id="{E42B219D-602D-4CDE-B35D-59E04EBD8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895600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 - minimize (v) : </a:t>
            </a:r>
          </a:p>
        </p:txBody>
      </p:sp>
      <p:sp>
        <p:nvSpPr>
          <p:cNvPr id="46112" name="Text Box 32">
            <a:extLst>
              <a:ext uri="{FF2B5EF4-FFF2-40B4-BE49-F238E27FC236}">
                <a16:creationId xmlns:a16="http://schemas.microsoft.com/office/drawing/2014/main" id="{A556F813-1722-4D67-A04D-F4A01940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33600"/>
            <a:ext cx="2514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elevate (v) : </a:t>
            </a:r>
          </a:p>
        </p:txBody>
      </p:sp>
      <p:sp>
        <p:nvSpPr>
          <p:cNvPr id="46113" name="Text Box 33">
            <a:extLst>
              <a:ext uri="{FF2B5EF4-FFF2-40B4-BE49-F238E27FC236}">
                <a16:creationId xmlns:a16="http://schemas.microsoft.com/office/drawing/2014/main" id="{1B98B2B3-8E85-49BC-9EB9-A76815291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revive (v) :</a:t>
            </a:r>
          </a:p>
        </p:txBody>
      </p:sp>
      <p:sp>
        <p:nvSpPr>
          <p:cNvPr id="46114" name="Text Box 34">
            <a:extLst>
              <a:ext uri="{FF2B5EF4-FFF2-40B4-BE49-F238E27FC236}">
                <a16:creationId xmlns:a16="http://schemas.microsoft.com/office/drawing/2014/main" id="{00A97AC8-0202-49F7-80A9-5141AEAA6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146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lower (v) : </a:t>
            </a:r>
          </a:p>
        </p:txBody>
      </p:sp>
      <p:sp>
        <p:nvSpPr>
          <p:cNvPr id="46115" name="Text Box 35">
            <a:extLst>
              <a:ext uri="{FF2B5EF4-FFF2-40B4-BE49-F238E27FC236}">
                <a16:creationId xmlns:a16="http://schemas.microsoft.com/office/drawing/2014/main" id="{0F02109C-B5E4-47FC-92B8-918172E68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1371600"/>
            <a:ext cx="1371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c¬n ngÊt</a:t>
            </a:r>
          </a:p>
        </p:txBody>
      </p:sp>
      <p:sp>
        <p:nvSpPr>
          <p:cNvPr id="46116" name="Text Box 36">
            <a:extLst>
              <a:ext uri="{FF2B5EF4-FFF2-40B4-BE49-F238E27FC236}">
                <a16:creationId xmlns:a16="http://schemas.microsoft.com/office/drawing/2014/main" id="{E7124935-DF80-4A8C-BB1E-80001F4F7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752600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n»m duçi th¼ng</a:t>
            </a:r>
          </a:p>
        </p:txBody>
      </p:sp>
      <p:sp>
        <p:nvSpPr>
          <p:cNvPr id="46117" name="Text Box 37">
            <a:extLst>
              <a:ext uri="{FF2B5EF4-FFF2-40B4-BE49-F238E27FC236}">
                <a16:creationId xmlns:a16="http://schemas.microsoft.com/office/drawing/2014/main" id="{55AB4238-AFD8-4BE9-8016-2CB7A7337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2133600"/>
            <a:ext cx="1447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n©ng cao</a:t>
            </a:r>
          </a:p>
        </p:txBody>
      </p:sp>
      <p:sp>
        <p:nvSpPr>
          <p:cNvPr id="46118" name="Text Box 38">
            <a:extLst>
              <a:ext uri="{FF2B5EF4-FFF2-40B4-BE49-F238E27FC236}">
                <a16:creationId xmlns:a16="http://schemas.microsoft.com/office/drawing/2014/main" id="{BAD1047C-F0A4-4989-8344-31431D9B2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544763"/>
            <a:ext cx="152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h¹ thÊp</a:t>
            </a:r>
          </a:p>
        </p:txBody>
      </p:sp>
      <p:sp>
        <p:nvSpPr>
          <p:cNvPr id="46119" name="Text Box 39">
            <a:extLst>
              <a:ext uri="{FF2B5EF4-FFF2-40B4-BE49-F238E27FC236}">
                <a16:creationId xmlns:a16="http://schemas.microsoft.com/office/drawing/2014/main" id="{9E671D69-D0CE-43FB-9D6C-F577240E9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0"/>
            <a:ext cx="175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gi¶m tèi ®a</a:t>
            </a:r>
          </a:p>
        </p:txBody>
      </p:sp>
      <p:sp>
        <p:nvSpPr>
          <p:cNvPr id="46120" name="Text Box 40">
            <a:extLst>
              <a:ext uri="{FF2B5EF4-FFF2-40B4-BE49-F238E27FC236}">
                <a16:creationId xmlns:a16="http://schemas.microsoft.com/office/drawing/2014/main" id="{2E933E9F-26A8-4817-955A-62DE0DC0E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276600"/>
            <a:ext cx="121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tØnh l¹i</a:t>
            </a:r>
          </a:p>
        </p:txBody>
      </p:sp>
      <p:sp>
        <p:nvSpPr>
          <p:cNvPr id="46121" name="Text Box 41">
            <a:extLst>
              <a:ext uri="{FF2B5EF4-FFF2-40B4-BE49-F238E27FC236}">
                <a16:creationId xmlns:a16="http://schemas.microsoft.com/office/drawing/2014/main" id="{28C2DE9F-E94A-45F3-A01E-9C5807EAE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5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- victim (n) :</a:t>
            </a:r>
          </a:p>
        </p:txBody>
      </p:sp>
      <p:sp>
        <p:nvSpPr>
          <p:cNvPr id="46122" name="Text Box 42">
            <a:extLst>
              <a:ext uri="{FF2B5EF4-FFF2-40B4-BE49-F238E27FC236}">
                <a16:creationId xmlns:a16="http://schemas.microsoft.com/office/drawing/2014/main" id="{0604F681-0416-4F27-B302-9C788121A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3505200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n¹n nh©n</a:t>
            </a:r>
          </a:p>
        </p:txBody>
      </p:sp>
      <p:sp>
        <p:nvSpPr>
          <p:cNvPr id="46123" name="Text Box 43">
            <a:extLst>
              <a:ext uri="{FF2B5EF4-FFF2-40B4-BE49-F238E27FC236}">
                <a16:creationId xmlns:a16="http://schemas.microsoft.com/office/drawing/2014/main" id="{DC7F5B8C-4FE7-4057-99CA-F623F404F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752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5. Homework:</a:t>
            </a:r>
          </a:p>
        </p:txBody>
      </p:sp>
      <p:sp>
        <p:nvSpPr>
          <p:cNvPr id="46124" name="Text Box 44">
            <a:extLst>
              <a:ext uri="{FF2B5EF4-FFF2-40B4-BE49-F238E27FC236}">
                <a16:creationId xmlns:a16="http://schemas.microsoft.com/office/drawing/2014/main" id="{74E79D1D-CCC8-4C1C-8486-04A49C25A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286000"/>
            <a:ext cx="4648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Learn vocabulary by heart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Write about what we should or shouldn’t do </a:t>
            </a: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w</a:t>
            </a: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he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n giving first-aid to people in case of  having shock , burn or fainting.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e.g : </a:t>
            </a:r>
            <a:r>
              <a:rPr lang="en-US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should leave the patient lying flat when he (she) has a fainting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6" grpId="0"/>
      <p:bldP spid="46107" grpId="0"/>
      <p:bldP spid="46123" grpId="0"/>
      <p:bldP spid="46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k3">
            <a:extLst>
              <a:ext uri="{FF2B5EF4-FFF2-40B4-BE49-F238E27FC236}">
                <a16:creationId xmlns:a16="http://schemas.microsoft.com/office/drawing/2014/main" id="{C7D22105-4BD0-487F-BB3B-8CD9D104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14" descr="5%">
            <a:extLst>
              <a:ext uri="{FF2B5EF4-FFF2-40B4-BE49-F238E27FC236}">
                <a16:creationId xmlns:a16="http://schemas.microsoft.com/office/drawing/2014/main" id="{55AEEA4F-08DB-4021-87D9-48B719E1A1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pct5">
                  <a:fgClr>
                    <a:srgbClr val="FFF200"/>
                  </a:fgClr>
                  <a:bgClr>
                    <a:srgbClr val="4D0808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Thank you</a:t>
            </a:r>
          </a:p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pct5">
                  <a:fgClr>
                    <a:srgbClr val="FFF200"/>
                  </a:fgClr>
                  <a:bgClr>
                    <a:srgbClr val="4D0808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for your attendance!</a:t>
            </a:r>
            <a:endParaRPr lang="en-SG" sz="3200" kern="10">
              <a:ln w="12700">
                <a:solidFill>
                  <a:srgbClr val="EAEAEA"/>
                </a:solidFill>
                <a:round/>
                <a:headEnd/>
                <a:tailEnd/>
              </a:ln>
              <a:pattFill prst="pct5">
                <a:fgClr>
                  <a:srgbClr val="FFF200"/>
                </a:fgClr>
                <a:bgClr>
                  <a:srgbClr val="4D0808"/>
                </a:bgClr>
              </a:patt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8132" name="Picture 38" descr="Picture2">
            <a:extLst>
              <a:ext uri="{FF2B5EF4-FFF2-40B4-BE49-F238E27FC236}">
                <a16:creationId xmlns:a16="http://schemas.microsoft.com/office/drawing/2014/main" id="{4A5E7FD6-2012-4E90-BB3C-11A2EBEED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9" descr="Picture2">
            <a:extLst>
              <a:ext uri="{FF2B5EF4-FFF2-40B4-BE49-F238E27FC236}">
                <a16:creationId xmlns:a16="http://schemas.microsoft.com/office/drawing/2014/main" id="{774A928C-BBC3-4E0C-87C9-2BB5FB7915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533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6" descr="Picture2">
            <a:extLst>
              <a:ext uri="{FF2B5EF4-FFF2-40B4-BE49-F238E27FC236}">
                <a16:creationId xmlns:a16="http://schemas.microsoft.com/office/drawing/2014/main" id="{681D4E7E-D0C8-4260-8385-D7E04EF9A9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8" descr="Picture2">
            <a:extLst>
              <a:ext uri="{FF2B5EF4-FFF2-40B4-BE49-F238E27FC236}">
                <a16:creationId xmlns:a16="http://schemas.microsoft.com/office/drawing/2014/main" id="{B8BFCA28-0F4B-4F88-9484-0D38536A86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67400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39" descr="Picture2">
            <a:extLst>
              <a:ext uri="{FF2B5EF4-FFF2-40B4-BE49-F238E27FC236}">
                <a16:creationId xmlns:a16="http://schemas.microsoft.com/office/drawing/2014/main" id="{8943D60A-DB51-4267-A8D9-2EC9BBF56C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7800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41" descr="Picture2">
            <a:extLst>
              <a:ext uri="{FF2B5EF4-FFF2-40B4-BE49-F238E27FC236}">
                <a16:creationId xmlns:a16="http://schemas.microsoft.com/office/drawing/2014/main" id="{746D8AB1-2178-4006-89E6-1E0C5A76F3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1066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33" descr="Picture2">
            <a:extLst>
              <a:ext uri="{FF2B5EF4-FFF2-40B4-BE49-F238E27FC236}">
                <a16:creationId xmlns:a16="http://schemas.microsoft.com/office/drawing/2014/main" id="{D60D7197-5995-481D-A3E9-F710CA4050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1143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35" descr="Picture2">
            <a:extLst>
              <a:ext uri="{FF2B5EF4-FFF2-40B4-BE49-F238E27FC236}">
                <a16:creationId xmlns:a16="http://schemas.microsoft.com/office/drawing/2014/main" id="{7C6C2200-3519-4FA7-8BF9-F8B570883A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40" descr="Picture2">
            <a:extLst>
              <a:ext uri="{FF2B5EF4-FFF2-40B4-BE49-F238E27FC236}">
                <a16:creationId xmlns:a16="http://schemas.microsoft.com/office/drawing/2014/main" id="{73003B79-7F0A-40F8-8F18-200C14572C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68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40" descr="Picture2">
            <a:extLst>
              <a:ext uri="{FF2B5EF4-FFF2-40B4-BE49-F238E27FC236}">
                <a16:creationId xmlns:a16="http://schemas.microsoft.com/office/drawing/2014/main" id="{48980412-6DEC-4BB9-A8CA-5DD09ECBEC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68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29" descr="Picture2">
            <a:extLst>
              <a:ext uri="{FF2B5EF4-FFF2-40B4-BE49-F238E27FC236}">
                <a16:creationId xmlns:a16="http://schemas.microsoft.com/office/drawing/2014/main" id="{B8ED71F1-1426-4C0B-83FD-6EEFDD206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533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33" descr="Picture2">
            <a:extLst>
              <a:ext uri="{FF2B5EF4-FFF2-40B4-BE49-F238E27FC236}">
                <a16:creationId xmlns:a16="http://schemas.microsoft.com/office/drawing/2014/main" id="{FA3817B4-C2E7-4A35-9FAB-A7DF8F1EC2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1143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35" descr="Picture2">
            <a:extLst>
              <a:ext uri="{FF2B5EF4-FFF2-40B4-BE49-F238E27FC236}">
                <a16:creationId xmlns:a16="http://schemas.microsoft.com/office/drawing/2014/main" id="{3DA3041B-05EF-4117-B10E-312F6BD91C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41" descr="Picture2">
            <a:extLst>
              <a:ext uri="{FF2B5EF4-FFF2-40B4-BE49-F238E27FC236}">
                <a16:creationId xmlns:a16="http://schemas.microsoft.com/office/drawing/2014/main" id="{18633F28-BFBA-47E2-9831-3BDDD4D1D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1066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41" descr="Picture2">
            <a:extLst>
              <a:ext uri="{FF2B5EF4-FFF2-40B4-BE49-F238E27FC236}">
                <a16:creationId xmlns:a16="http://schemas.microsoft.com/office/drawing/2014/main" id="{0B820CF1-058E-4ED2-BBB2-25D9055E7F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9988"/>
            <a:ext cx="1066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35" descr="Picture2">
            <a:extLst>
              <a:ext uri="{FF2B5EF4-FFF2-40B4-BE49-F238E27FC236}">
                <a16:creationId xmlns:a16="http://schemas.microsoft.com/office/drawing/2014/main" id="{69165486-1C06-4349-AD2E-EC5AD421E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Picture 35" descr="Picture2">
            <a:extLst>
              <a:ext uri="{FF2B5EF4-FFF2-40B4-BE49-F238E27FC236}">
                <a16:creationId xmlns:a16="http://schemas.microsoft.com/office/drawing/2014/main" id="{8A3C2689-E610-46FD-A549-DADDEF1D08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9" name="Picture 35" descr="Picture2">
            <a:extLst>
              <a:ext uri="{FF2B5EF4-FFF2-40B4-BE49-F238E27FC236}">
                <a16:creationId xmlns:a16="http://schemas.microsoft.com/office/drawing/2014/main" id="{66FE4046-65FB-47BB-8DBE-1E77B6902B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0" name="Picture 35" descr="Picture2">
            <a:extLst>
              <a:ext uri="{FF2B5EF4-FFF2-40B4-BE49-F238E27FC236}">
                <a16:creationId xmlns:a16="http://schemas.microsoft.com/office/drawing/2014/main" id="{5E8FB4A1-3014-400E-A746-A3A6F022C3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1" name="Picture 35" descr="Picture2">
            <a:extLst>
              <a:ext uri="{FF2B5EF4-FFF2-40B4-BE49-F238E27FC236}">
                <a16:creationId xmlns:a16="http://schemas.microsoft.com/office/drawing/2014/main" id="{D96B9EC4-D051-4B8C-93CA-4975047860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14800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2" name="Picture 35" descr="Picture2">
            <a:extLst>
              <a:ext uri="{FF2B5EF4-FFF2-40B4-BE49-F238E27FC236}">
                <a16:creationId xmlns:a16="http://schemas.microsoft.com/office/drawing/2014/main" id="{71195F3C-B7E2-467A-9FDC-EEB1F46D4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19800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3" name="Picture 35" descr="Picture2">
            <a:extLst>
              <a:ext uri="{FF2B5EF4-FFF2-40B4-BE49-F238E27FC236}">
                <a16:creationId xmlns:a16="http://schemas.microsoft.com/office/drawing/2014/main" id="{EFE7CF04-EF86-4FAD-9C4D-9B4E305AF3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Picture 35" descr="Picture2">
            <a:extLst>
              <a:ext uri="{FF2B5EF4-FFF2-40B4-BE49-F238E27FC236}">
                <a16:creationId xmlns:a16="http://schemas.microsoft.com/office/drawing/2014/main" id="{F63A94DD-C2FC-482C-BCC9-519796D754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57800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5" name="Picture 35" descr="Picture2">
            <a:extLst>
              <a:ext uri="{FF2B5EF4-FFF2-40B4-BE49-F238E27FC236}">
                <a16:creationId xmlns:a16="http://schemas.microsoft.com/office/drawing/2014/main" id="{A9A9FB08-5898-4335-9B71-E6D33230B9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91200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6" name="Picture 35" descr="Picture2">
            <a:extLst>
              <a:ext uri="{FF2B5EF4-FFF2-40B4-BE49-F238E27FC236}">
                <a16:creationId xmlns:a16="http://schemas.microsoft.com/office/drawing/2014/main" id="{E032930D-AFA4-49EC-8682-74630F9572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15000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>
            <a:extLst>
              <a:ext uri="{FF2B5EF4-FFF2-40B4-BE49-F238E27FC236}">
                <a16:creationId xmlns:a16="http://schemas.microsoft.com/office/drawing/2014/main" id="{2CEBF675-4CB9-4BCA-B9F6-CA6A037AB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905000"/>
            <a:ext cx="8305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UNIT 9 - A first-aid course </a:t>
            </a:r>
            <a:endParaRPr lang="en-SG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.VnTimeH" panose="020B7200000000000000" pitchFamily="34" charset="0"/>
            </a:endParaRPr>
          </a:p>
        </p:txBody>
      </p:sp>
      <p:sp>
        <p:nvSpPr>
          <p:cNvPr id="32771" name="WordArt 3">
            <a:extLst>
              <a:ext uri="{FF2B5EF4-FFF2-40B4-BE49-F238E27FC236}">
                <a16:creationId xmlns:a16="http://schemas.microsoft.com/office/drawing/2014/main" id="{CC2A6A38-7816-4D5A-87B6-7AC9BC8E6C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4267200"/>
            <a:ext cx="777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 panose="02040502050405020303" pitchFamily="18" charset="0"/>
              </a:rPr>
              <a:t>LESSON 4:READ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ED69AEE7-8DEB-415D-A539-49161A1A3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/>
              <a:t>Period 58: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CBA230C4-72D5-4A3C-A327-D02A21DDB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.VnTimeH" panose="020B7200000000000000" pitchFamily="34" charset="0"/>
              </a:rPr>
              <a:t>I / vocabulary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D4F29DD5-982A-4EBD-9804-2EA3E0425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fainting (n) : </a:t>
            </a:r>
          </a:p>
        </p:txBody>
      </p:sp>
      <p:sp>
        <p:nvSpPr>
          <p:cNvPr id="4102" name="Oval 6">
            <a:extLst>
              <a:ext uri="{FF2B5EF4-FFF2-40B4-BE49-F238E27FC236}">
                <a16:creationId xmlns:a16="http://schemas.microsoft.com/office/drawing/2014/main" id="{C3F54ED0-B4A1-406C-A016-5C9110D57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D722FFA6-0438-4ECF-9254-5F34C5919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lye flat (v): 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C1492F64-C221-4686-81D3-9436314EA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 minimize (v) : </a:t>
            </a: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E407724D-4CF5-4A00-9360-D017637F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elevate (v) :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EB7C8DE9-4DCB-459F-BE6F-09A6DEF6A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revive (v) :</a:t>
            </a:r>
          </a:p>
        </p:txBody>
      </p:sp>
      <p:sp>
        <p:nvSpPr>
          <p:cNvPr id="4110" name="Oval 14">
            <a:extLst>
              <a:ext uri="{FF2B5EF4-FFF2-40B4-BE49-F238E27FC236}">
                <a16:creationId xmlns:a16="http://schemas.microsoft.com/office/drawing/2014/main" id="{E8155A2E-11AC-48B0-9625-59F6E285D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4958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4111" name="Oval 15">
            <a:extLst>
              <a:ext uri="{FF2B5EF4-FFF2-40B4-BE49-F238E27FC236}">
                <a16:creationId xmlns:a16="http://schemas.microsoft.com/office/drawing/2014/main" id="{95F884BC-2B02-4392-B929-4C44F2266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7338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4112" name="Oval 16">
            <a:extLst>
              <a:ext uri="{FF2B5EF4-FFF2-40B4-BE49-F238E27FC236}">
                <a16:creationId xmlns:a16="http://schemas.microsoft.com/office/drawing/2014/main" id="{CEE30DB1-AE99-4453-B7E8-9FB22A542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718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4113" name="Oval 17">
            <a:extLst>
              <a:ext uri="{FF2B5EF4-FFF2-40B4-BE49-F238E27FC236}">
                <a16:creationId xmlns:a16="http://schemas.microsoft.com/office/drawing/2014/main" id="{8CCE72D9-ED26-44E0-8505-8BBD41819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2578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AA10B322-A80E-435B-B427-3B73DCCCF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338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  lower (v) : 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0E7B5DBC-9F8C-4AEE-B60F-55871CDE8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3716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.VnTime" panose="020B7200000000000000" pitchFamily="34" charset="0"/>
              </a:rPr>
              <a:t>c¬n ngÊt</a:t>
            </a:r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97DF21D4-AE8B-4250-A588-443B3DCE9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2098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.VnTime" panose="020B7200000000000000" pitchFamily="34" charset="0"/>
              </a:rPr>
              <a:t>n»m duçi th¼ng</a:t>
            </a: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56529C52-88F4-4BD1-9638-8EFFF6881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9718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.VnTime" panose="020B7200000000000000" pitchFamily="34" charset="0"/>
              </a:rPr>
              <a:t>n©ng lªn</a:t>
            </a: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2C403D40-D98E-425D-9BCB-EC4ECF9B0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576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.VnTime" panose="020B7200000000000000" pitchFamily="34" charset="0"/>
              </a:rPr>
              <a:t>h¹ thÊp</a:t>
            </a: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A7B481FC-49A6-473D-924F-14B26EBB2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958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.VnTime" panose="020B7200000000000000" pitchFamily="34" charset="0"/>
              </a:rPr>
              <a:t>   gi¶m tèi ®a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3C473894-C503-44B1-99C5-87AAC998D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3340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.VnTime" panose="020B7200000000000000" pitchFamily="34" charset="0"/>
              </a:rPr>
              <a:t>tØnh l¹i</a:t>
            </a:r>
          </a:p>
        </p:txBody>
      </p:sp>
      <p:pic>
        <p:nvPicPr>
          <p:cNvPr id="4121" name="Picture 25" descr="15122008(004)">
            <a:extLst>
              <a:ext uri="{FF2B5EF4-FFF2-40B4-BE49-F238E27FC236}">
                <a16:creationId xmlns:a16="http://schemas.microsoft.com/office/drawing/2014/main" id="{739C88CD-A080-4CAB-B0C7-6F815DBBF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14400"/>
            <a:ext cx="1584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Rectangle 27" descr="White marble">
            <a:extLst>
              <a:ext uri="{FF2B5EF4-FFF2-40B4-BE49-F238E27FC236}">
                <a16:creationId xmlns:a16="http://schemas.microsoft.com/office/drawing/2014/main" id="{0D384F79-1DAB-48FD-9694-7F0CACFD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4124" name="Rectangle 28">
            <a:extLst>
              <a:ext uri="{FF2B5EF4-FFF2-40B4-BE49-F238E27FC236}">
                <a16:creationId xmlns:a16="http://schemas.microsoft.com/office/drawing/2014/main" id="{57DA5DBA-7627-4B6F-8535-0496F69A7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52400"/>
            <a:ext cx="444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Unit 9: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0000CC"/>
                </a:solidFill>
                <a:latin typeface=".VnTimeH" panose="020B7200000000000000" pitchFamily="34" charset="0"/>
              </a:rPr>
              <a:t>A first-aid course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4126" name="Rectangle 30">
            <a:extLst>
              <a:ext uri="{FF2B5EF4-FFF2-40B4-BE49-F238E27FC236}">
                <a16:creationId xmlns:a16="http://schemas.microsoft.com/office/drawing/2014/main" id="{47C3C62D-0C1B-4C05-A5ED-8D893D701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13" y="533400"/>
            <a:ext cx="37496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Period 58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. Lesson 4: 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READ</a:t>
            </a:r>
            <a:endParaRPr lang="en-US" altLang="en-US" sz="24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id="{48D64CF4-AD15-4DC8-A8A9-2AE2695C0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victim (n) :</a:t>
            </a:r>
          </a:p>
        </p:txBody>
      </p:sp>
      <p:sp>
        <p:nvSpPr>
          <p:cNvPr id="4128" name="Oval 32">
            <a:extLst>
              <a:ext uri="{FF2B5EF4-FFF2-40B4-BE49-F238E27FC236}">
                <a16:creationId xmlns:a16="http://schemas.microsoft.com/office/drawing/2014/main" id="{5A83FABD-9AA6-4C69-BD37-098AA43AB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4129" name="Text Box 33">
            <a:extLst>
              <a:ext uri="{FF2B5EF4-FFF2-40B4-BE49-F238E27FC236}">
                <a16:creationId xmlns:a16="http://schemas.microsoft.com/office/drawing/2014/main" id="{D1797EEE-C7AA-4350-8F8E-3A08DE253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0960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.VnTime" panose="020B7200000000000000" pitchFamily="34" charset="0"/>
              </a:rPr>
              <a:t>n¹n nh©n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  <p:bldP spid="4101" grpId="2"/>
      <p:bldP spid="4103" grpId="0"/>
      <p:bldP spid="4107" grpId="0" build="allAtOnce"/>
      <p:bldP spid="4107" grpId="1" build="allAtOnce"/>
      <p:bldP spid="4108" grpId="0"/>
      <p:bldP spid="4108" grpId="1"/>
      <p:bldP spid="4108" grpId="2"/>
      <p:bldP spid="4109" grpId="0"/>
      <p:bldP spid="4114" grpId="0"/>
      <p:bldP spid="4115" grpId="0"/>
      <p:bldP spid="4116" grpId="0"/>
      <p:bldP spid="4117" grpId="0"/>
      <p:bldP spid="4118" grpId="0"/>
      <p:bldP spid="4119" grpId="0"/>
      <p:bldP spid="4120" grpId="0"/>
      <p:bldP spid="4127" grpId="0"/>
      <p:bldP spid="4127" grpId="2"/>
      <p:bldP spid="4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C54B2421-063E-42E4-80B9-3473EA6C9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1. Vocabulary</a:t>
            </a:r>
          </a:p>
        </p:txBody>
      </p:sp>
      <p:sp>
        <p:nvSpPr>
          <p:cNvPr id="33813" name="Rectangle 21" descr="White marble">
            <a:extLst>
              <a:ext uri="{FF2B5EF4-FFF2-40B4-BE49-F238E27FC236}">
                <a16:creationId xmlns:a16="http://schemas.microsoft.com/office/drawing/2014/main" id="{09C09125-5AD5-422D-A7A2-CF72A0306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3814" name="Rectangle 22">
            <a:extLst>
              <a:ext uri="{FF2B5EF4-FFF2-40B4-BE49-F238E27FC236}">
                <a16:creationId xmlns:a16="http://schemas.microsoft.com/office/drawing/2014/main" id="{153CD0C4-A5A0-4F6A-9453-A9BA8285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52400"/>
            <a:ext cx="444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Unit 9: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0000CC"/>
                </a:solidFill>
                <a:latin typeface=".VnTimeH" panose="020B7200000000000000" pitchFamily="34" charset="0"/>
              </a:rPr>
              <a:t>A first-aid course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33816" name="Rectangle 24">
            <a:extLst>
              <a:ext uri="{FF2B5EF4-FFF2-40B4-BE49-F238E27FC236}">
                <a16:creationId xmlns:a16="http://schemas.microsoft.com/office/drawing/2014/main" id="{C718CC85-0C51-4208-BB3C-36F8FBDBD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13" y="533400"/>
            <a:ext cx="37496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Period 58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. Lesson 4: 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READ</a:t>
            </a:r>
            <a:endParaRPr lang="en-US" altLang="en-US" sz="24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33817" name="Line 25">
            <a:extLst>
              <a:ext uri="{FF2B5EF4-FFF2-40B4-BE49-F238E27FC236}">
                <a16:creationId xmlns:a16="http://schemas.microsoft.com/office/drawing/2014/main" id="{EAAB6077-8F29-4F7A-8289-854797B0E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914400"/>
            <a:ext cx="0" cy="594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3818" name="Text Box 26">
            <a:extLst>
              <a:ext uri="{FF2B5EF4-FFF2-40B4-BE49-F238E27FC236}">
                <a16:creationId xmlns:a16="http://schemas.microsoft.com/office/drawing/2014/main" id="{8E0F1F88-17E2-4C1F-AFF4-CCC0B91B3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838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.VnTime" panose="020B7200000000000000" pitchFamily="34" charset="0"/>
              </a:rPr>
              <a:t>* Network</a:t>
            </a:r>
          </a:p>
        </p:txBody>
      </p:sp>
      <p:sp>
        <p:nvSpPr>
          <p:cNvPr id="33819" name="Rectangle 27">
            <a:extLst>
              <a:ext uri="{FF2B5EF4-FFF2-40B4-BE49-F238E27FC236}">
                <a16:creationId xmlns:a16="http://schemas.microsoft.com/office/drawing/2014/main" id="{A47F7439-3FA9-4924-9D7A-EB7962267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143000"/>
            <a:ext cx="487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en-US" sz="2800"/>
              <a:t>Some situations for the first aid.</a:t>
            </a:r>
          </a:p>
        </p:txBody>
      </p:sp>
      <p:pic>
        <p:nvPicPr>
          <p:cNvPr id="33820" name="Picture 28">
            <a:extLst>
              <a:ext uri="{FF2B5EF4-FFF2-40B4-BE49-F238E27FC236}">
                <a16:creationId xmlns:a16="http://schemas.microsoft.com/office/drawing/2014/main" id="{43EFF706-AB00-4CDE-BBF8-92F8E605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724400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21" name="Oval 29">
            <a:extLst>
              <a:ext uri="{FF2B5EF4-FFF2-40B4-BE49-F238E27FC236}">
                <a16:creationId xmlns:a16="http://schemas.microsoft.com/office/drawing/2014/main" id="{F4239CA7-CDF5-4EA9-B5E6-81BE0A83D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14600"/>
            <a:ext cx="1066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3822" name="Oval 30">
            <a:extLst>
              <a:ext uri="{FF2B5EF4-FFF2-40B4-BE49-F238E27FC236}">
                <a16:creationId xmlns:a16="http://schemas.microsoft.com/office/drawing/2014/main" id="{9D197A2B-2100-492A-9012-68FC3D3BF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743200"/>
            <a:ext cx="1066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3823" name="Oval 31">
            <a:extLst>
              <a:ext uri="{FF2B5EF4-FFF2-40B4-BE49-F238E27FC236}">
                <a16:creationId xmlns:a16="http://schemas.microsoft.com/office/drawing/2014/main" id="{A195540B-64CE-4525-BEDD-727EFD600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429000"/>
            <a:ext cx="1066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3824" name="Oval 32">
            <a:extLst>
              <a:ext uri="{FF2B5EF4-FFF2-40B4-BE49-F238E27FC236}">
                <a16:creationId xmlns:a16="http://schemas.microsoft.com/office/drawing/2014/main" id="{5EE379A0-8D4D-467A-B3A9-693DEBF6C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191000"/>
            <a:ext cx="1066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3825" name="Oval 33">
            <a:extLst>
              <a:ext uri="{FF2B5EF4-FFF2-40B4-BE49-F238E27FC236}">
                <a16:creationId xmlns:a16="http://schemas.microsoft.com/office/drawing/2014/main" id="{E211D438-2F1A-4FD2-9883-B94E1F25A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648200"/>
            <a:ext cx="1066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3826" name="Oval 34">
            <a:extLst>
              <a:ext uri="{FF2B5EF4-FFF2-40B4-BE49-F238E27FC236}">
                <a16:creationId xmlns:a16="http://schemas.microsoft.com/office/drawing/2014/main" id="{269BAD65-D7F5-4603-B1D0-C3E2308FB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81400"/>
            <a:ext cx="1066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3829" name="Text Box 37">
            <a:extLst>
              <a:ext uri="{FF2B5EF4-FFF2-40B4-BE49-F238E27FC236}">
                <a16:creationId xmlns:a16="http://schemas.microsoft.com/office/drawing/2014/main" id="{D9C9D70D-87A5-4F34-88BF-FB2622969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1905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fainting (n) : </a:t>
            </a:r>
          </a:p>
        </p:txBody>
      </p:sp>
      <p:sp>
        <p:nvSpPr>
          <p:cNvPr id="33830" name="Text Box 38">
            <a:extLst>
              <a:ext uri="{FF2B5EF4-FFF2-40B4-BE49-F238E27FC236}">
                <a16:creationId xmlns:a16="http://schemas.microsoft.com/office/drawing/2014/main" id="{2AC32A6F-4528-4C33-9896-81C8A0D9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lye flat (v) : </a:t>
            </a:r>
          </a:p>
        </p:txBody>
      </p:sp>
      <p:sp>
        <p:nvSpPr>
          <p:cNvPr id="33831" name="Text Box 39">
            <a:extLst>
              <a:ext uri="{FF2B5EF4-FFF2-40B4-BE49-F238E27FC236}">
                <a16:creationId xmlns:a16="http://schemas.microsoft.com/office/drawing/2014/main" id="{D6F985A8-0D0B-426F-A92F-E3E01E9C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895600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 - minimize (v) : </a:t>
            </a:r>
          </a:p>
        </p:txBody>
      </p:sp>
      <p:sp>
        <p:nvSpPr>
          <p:cNvPr id="33832" name="Text Box 40">
            <a:extLst>
              <a:ext uri="{FF2B5EF4-FFF2-40B4-BE49-F238E27FC236}">
                <a16:creationId xmlns:a16="http://schemas.microsoft.com/office/drawing/2014/main" id="{124B27C9-1516-4264-9FB5-36A3BC2E1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33600"/>
            <a:ext cx="2514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elevate (v) : </a:t>
            </a:r>
          </a:p>
        </p:txBody>
      </p:sp>
      <p:sp>
        <p:nvSpPr>
          <p:cNvPr id="33833" name="Text Box 41">
            <a:extLst>
              <a:ext uri="{FF2B5EF4-FFF2-40B4-BE49-F238E27FC236}">
                <a16:creationId xmlns:a16="http://schemas.microsoft.com/office/drawing/2014/main" id="{A1CDCC40-0F6F-4A1E-A666-1C58A5D9E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revive (v) :</a:t>
            </a:r>
          </a:p>
        </p:txBody>
      </p:sp>
      <p:sp>
        <p:nvSpPr>
          <p:cNvPr id="33834" name="Text Box 42">
            <a:extLst>
              <a:ext uri="{FF2B5EF4-FFF2-40B4-BE49-F238E27FC236}">
                <a16:creationId xmlns:a16="http://schemas.microsoft.com/office/drawing/2014/main" id="{A9FB10B5-AA94-46A0-9B60-B067248EF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146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lower (v) : </a:t>
            </a:r>
          </a:p>
        </p:txBody>
      </p:sp>
      <p:sp>
        <p:nvSpPr>
          <p:cNvPr id="33835" name="Text Box 43">
            <a:extLst>
              <a:ext uri="{FF2B5EF4-FFF2-40B4-BE49-F238E27FC236}">
                <a16:creationId xmlns:a16="http://schemas.microsoft.com/office/drawing/2014/main" id="{FA3578AC-75EE-40F0-98DA-398804CA3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1371600"/>
            <a:ext cx="1371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c¬n ngÊt</a:t>
            </a:r>
          </a:p>
        </p:txBody>
      </p:sp>
      <p:sp>
        <p:nvSpPr>
          <p:cNvPr id="33836" name="Text Box 44">
            <a:extLst>
              <a:ext uri="{FF2B5EF4-FFF2-40B4-BE49-F238E27FC236}">
                <a16:creationId xmlns:a16="http://schemas.microsoft.com/office/drawing/2014/main" id="{1656FAC7-4804-4AF7-AF1A-DB3FEF309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752600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n»m duçi th¼ng</a:t>
            </a:r>
          </a:p>
        </p:txBody>
      </p:sp>
      <p:sp>
        <p:nvSpPr>
          <p:cNvPr id="33837" name="Text Box 45">
            <a:extLst>
              <a:ext uri="{FF2B5EF4-FFF2-40B4-BE49-F238E27FC236}">
                <a16:creationId xmlns:a16="http://schemas.microsoft.com/office/drawing/2014/main" id="{BA77F956-0F31-44CE-AFBE-35D5068C2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2133600"/>
            <a:ext cx="1447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n©ng cao</a:t>
            </a:r>
          </a:p>
        </p:txBody>
      </p:sp>
      <p:sp>
        <p:nvSpPr>
          <p:cNvPr id="33838" name="Text Box 46">
            <a:extLst>
              <a:ext uri="{FF2B5EF4-FFF2-40B4-BE49-F238E27FC236}">
                <a16:creationId xmlns:a16="http://schemas.microsoft.com/office/drawing/2014/main" id="{52FAE589-56A2-4D9B-BF09-6A6029EBB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544763"/>
            <a:ext cx="152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h¹ thÊp</a:t>
            </a:r>
          </a:p>
        </p:txBody>
      </p:sp>
      <p:sp>
        <p:nvSpPr>
          <p:cNvPr id="33839" name="Text Box 47">
            <a:extLst>
              <a:ext uri="{FF2B5EF4-FFF2-40B4-BE49-F238E27FC236}">
                <a16:creationId xmlns:a16="http://schemas.microsoft.com/office/drawing/2014/main" id="{58D57547-136D-4C61-A343-75F5AF629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0"/>
            <a:ext cx="175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gi¶m tèi ®a</a:t>
            </a:r>
          </a:p>
        </p:txBody>
      </p:sp>
      <p:sp>
        <p:nvSpPr>
          <p:cNvPr id="33840" name="Text Box 48">
            <a:extLst>
              <a:ext uri="{FF2B5EF4-FFF2-40B4-BE49-F238E27FC236}">
                <a16:creationId xmlns:a16="http://schemas.microsoft.com/office/drawing/2014/main" id="{A2260AEB-EB74-4FBE-B84C-7EB384273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200400"/>
            <a:ext cx="121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tØnh l¹i</a:t>
            </a:r>
          </a:p>
        </p:txBody>
      </p:sp>
      <p:sp>
        <p:nvSpPr>
          <p:cNvPr id="33841" name="Text Box 49">
            <a:extLst>
              <a:ext uri="{FF2B5EF4-FFF2-40B4-BE49-F238E27FC236}">
                <a16:creationId xmlns:a16="http://schemas.microsoft.com/office/drawing/2014/main" id="{9EF2B014-63DE-4AD7-A631-6E4471CD6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5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- victim (n) :</a:t>
            </a:r>
          </a:p>
        </p:txBody>
      </p:sp>
      <p:sp>
        <p:nvSpPr>
          <p:cNvPr id="33842" name="Text Box 50">
            <a:extLst>
              <a:ext uri="{FF2B5EF4-FFF2-40B4-BE49-F238E27FC236}">
                <a16:creationId xmlns:a16="http://schemas.microsoft.com/office/drawing/2014/main" id="{0BC6AB09-87AF-46B6-8CE4-4CE079B34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3505200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n¹n nh©n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8" grpId="0"/>
      <p:bldP spid="338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36DC7B50-8E12-41A4-8A81-2DE4C6FE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1. Vocabulary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1EBFBC9D-A33A-450C-A36C-18DD3745D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1905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fainting (n) : 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4827AF90-C693-41FF-B1BA-D40B2113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lye flat (v) : 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54663A80-19EC-4FB1-A589-E77342A77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895600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 - minimize (v) : 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13F114BA-0F9E-475A-8390-E5B7D6479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33600"/>
            <a:ext cx="2514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elevate (v) : 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B77CE5D7-E890-4E94-9291-7C5FE9EFB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revive (v) :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DD9771F0-C0EE-4CEB-BD64-907CE1E60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146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lower (v) : </a:t>
            </a: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1C4E11A4-2AE4-436C-A88D-2CA8E2AEB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1371600"/>
            <a:ext cx="1371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c¬n ngÊt</a:t>
            </a:r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56F55DD8-A8A2-4796-B215-4E863C38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752600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n»m duçi th¼ng</a:t>
            </a:r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249A2996-F358-48FE-977D-B70EAD91C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2133600"/>
            <a:ext cx="1447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n©ng cao</a:t>
            </a:r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id="{67495C53-0C85-49DE-94ED-3C7D372F6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544763"/>
            <a:ext cx="152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h¹ thÊp</a:t>
            </a:r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344B04DC-9F3B-4374-BA2A-8CB5E19CE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0"/>
            <a:ext cx="175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gi¶m tèi ®a</a:t>
            </a:r>
          </a:p>
        </p:txBody>
      </p:sp>
      <p:sp>
        <p:nvSpPr>
          <p:cNvPr id="35854" name="Text Box 14">
            <a:extLst>
              <a:ext uri="{FF2B5EF4-FFF2-40B4-BE49-F238E27FC236}">
                <a16:creationId xmlns:a16="http://schemas.microsoft.com/office/drawing/2014/main" id="{394FDB12-57F0-42D7-8836-791AC1AC2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200400"/>
            <a:ext cx="121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tØnh l¹i</a:t>
            </a:r>
          </a:p>
        </p:txBody>
      </p:sp>
      <p:sp>
        <p:nvSpPr>
          <p:cNvPr id="35855" name="Rectangle 15" descr="White marble">
            <a:extLst>
              <a:ext uri="{FF2B5EF4-FFF2-40B4-BE49-F238E27FC236}">
                <a16:creationId xmlns:a16="http://schemas.microsoft.com/office/drawing/2014/main" id="{714DB65E-0842-4FE5-9473-109BEC0A1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897273CB-6870-45D3-B056-C9E57D58B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52400"/>
            <a:ext cx="444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Unit 9: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0000CC"/>
                </a:solidFill>
                <a:latin typeface=".VnTimeH" panose="020B7200000000000000" pitchFamily="34" charset="0"/>
              </a:rPr>
              <a:t>A first-aid course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35858" name="Rectangle 18">
            <a:extLst>
              <a:ext uri="{FF2B5EF4-FFF2-40B4-BE49-F238E27FC236}">
                <a16:creationId xmlns:a16="http://schemas.microsoft.com/office/drawing/2014/main" id="{8FE528C4-3AA3-4DE3-8992-A538BCEC7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13" y="533400"/>
            <a:ext cx="37496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Period 58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. Lesson 4: 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READ</a:t>
            </a:r>
            <a:endParaRPr lang="en-US" altLang="en-US" sz="24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35859" name="Line 19">
            <a:extLst>
              <a:ext uri="{FF2B5EF4-FFF2-40B4-BE49-F238E27FC236}">
                <a16:creationId xmlns:a16="http://schemas.microsoft.com/office/drawing/2014/main" id="{52E26F57-3FB5-485B-899F-F4C51E1F7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914400"/>
            <a:ext cx="0" cy="594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pic>
        <p:nvPicPr>
          <p:cNvPr id="35870" name="Picture 30" descr="bong">
            <a:extLst>
              <a:ext uri="{FF2B5EF4-FFF2-40B4-BE49-F238E27FC236}">
                <a16:creationId xmlns:a16="http://schemas.microsoft.com/office/drawing/2014/main" id="{18438979-1709-4518-84C4-45D19B0C4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048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1" name="Picture 31" descr="ngat">
            <a:extLst>
              <a:ext uri="{FF2B5EF4-FFF2-40B4-BE49-F238E27FC236}">
                <a16:creationId xmlns:a16="http://schemas.microsoft.com/office/drawing/2014/main" id="{2FE482A5-3811-4D2B-A5F4-491A01F5B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2971800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72" name="Text Box 32">
            <a:extLst>
              <a:ext uri="{FF2B5EF4-FFF2-40B4-BE49-F238E27FC236}">
                <a16:creationId xmlns:a16="http://schemas.microsoft.com/office/drawing/2014/main" id="{6AAB8DCB-380D-4A57-84F7-5BF1EE506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2. Read: </a:t>
            </a:r>
            <a:r>
              <a:rPr lang="en-US" altLang="en-US" sz="2000" b="1">
                <a:solidFill>
                  <a:srgbClr val="0000CC"/>
                </a:solidFill>
              </a:rPr>
              <a:t>Choose a correct case (P.84)</a:t>
            </a:r>
            <a:r>
              <a:rPr lang="en-US" altLang="en-US" sz="20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5873" name="Text Box 33">
            <a:extLst>
              <a:ext uri="{FF2B5EF4-FFF2-40B4-BE49-F238E27FC236}">
                <a16:creationId xmlns:a16="http://schemas.microsoft.com/office/drawing/2014/main" id="{7DE7FD55-B5EB-46FE-8CF4-3C922B142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5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- victim (n) :</a:t>
            </a:r>
          </a:p>
        </p:txBody>
      </p:sp>
      <p:sp>
        <p:nvSpPr>
          <p:cNvPr id="35874" name="Text Box 34">
            <a:extLst>
              <a:ext uri="{FF2B5EF4-FFF2-40B4-BE49-F238E27FC236}">
                <a16:creationId xmlns:a16="http://schemas.microsoft.com/office/drawing/2014/main" id="{BEFA3C61-186E-48CA-9FBE-DB0A33F93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3505200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n¹n nh©n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Text Box 23">
            <a:extLst>
              <a:ext uri="{FF2B5EF4-FFF2-40B4-BE49-F238E27FC236}">
                <a16:creationId xmlns:a16="http://schemas.microsoft.com/office/drawing/2014/main" id="{F491EA1F-E4CB-4432-AB96-F22073CC9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1. Choose a correct case for each of the following treatments</a:t>
            </a:r>
          </a:p>
        </p:txBody>
      </p:sp>
      <p:sp>
        <p:nvSpPr>
          <p:cNvPr id="6168" name="Rectangle 24">
            <a:extLst>
              <a:ext uri="{FF2B5EF4-FFF2-40B4-BE49-F238E27FC236}">
                <a16:creationId xmlns:a16="http://schemas.microsoft.com/office/drawing/2014/main" id="{5F292ABD-1554-45EC-BB66-30A346B17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7391400" cy="2209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000" b="1"/>
              <a:t>a) The victim should not sit or stand</a:t>
            </a:r>
          </a:p>
          <a:p>
            <a:pPr>
              <a:buFontTx/>
              <a:buNone/>
            </a:pPr>
            <a:r>
              <a:rPr lang="en-US" altLang="en-US" sz="2000" b="1"/>
              <a:t>b) The Victim cannot drink wine or beer </a:t>
            </a:r>
          </a:p>
          <a:p>
            <a:pPr>
              <a:buFontTx/>
              <a:buNone/>
            </a:pPr>
            <a:r>
              <a:rPr lang="en-US" altLang="en-US" sz="2000" b="1"/>
              <a:t>c) The victim’s head should be lower the level of the heart </a:t>
            </a:r>
          </a:p>
          <a:p>
            <a:pPr>
              <a:buFontTx/>
              <a:buNone/>
            </a:pPr>
            <a:r>
              <a:rPr lang="en-US" altLang="en-US" sz="2000" b="1"/>
              <a:t>d) You should ease the pain with ice or cold water packs</a:t>
            </a:r>
          </a:p>
          <a:p>
            <a:pPr>
              <a:buFontTx/>
              <a:buNone/>
            </a:pPr>
            <a:r>
              <a:rPr lang="en-US" altLang="en-US" sz="2000" b="1"/>
              <a:t>e) The victim should drink a cup of tea when reviving</a:t>
            </a:r>
          </a:p>
        </p:txBody>
      </p:sp>
      <p:sp>
        <p:nvSpPr>
          <p:cNvPr id="6169" name="Text Box 25">
            <a:extLst>
              <a:ext uri="{FF2B5EF4-FFF2-40B4-BE49-F238E27FC236}">
                <a16:creationId xmlns:a16="http://schemas.microsoft.com/office/drawing/2014/main" id="{0F63CE84-CCB2-4D1D-9CC3-030BED423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762000"/>
            <a:ext cx="1828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A. Fainting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B. Shock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C. Burn </a:t>
            </a:r>
          </a:p>
        </p:txBody>
      </p:sp>
      <p:sp>
        <p:nvSpPr>
          <p:cNvPr id="6372" name="Rectangle 228">
            <a:extLst>
              <a:ext uri="{FF2B5EF4-FFF2-40B4-BE49-F238E27FC236}">
                <a16:creationId xmlns:a16="http://schemas.microsoft.com/office/drawing/2014/main" id="{5B72584B-BD4E-4899-B7A6-0876FBE0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886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1</a:t>
            </a:r>
          </a:p>
        </p:txBody>
      </p:sp>
      <p:sp>
        <p:nvSpPr>
          <p:cNvPr id="6373" name="Rectangle 229">
            <a:extLst>
              <a:ext uri="{FF2B5EF4-FFF2-40B4-BE49-F238E27FC236}">
                <a16:creationId xmlns:a16="http://schemas.microsoft.com/office/drawing/2014/main" id="{4ACC9FD9-14C6-4EAE-804B-01898CA99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886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2</a:t>
            </a:r>
          </a:p>
        </p:txBody>
      </p:sp>
      <p:sp>
        <p:nvSpPr>
          <p:cNvPr id="6374" name="Rectangle 230">
            <a:extLst>
              <a:ext uri="{FF2B5EF4-FFF2-40B4-BE49-F238E27FC236}">
                <a16:creationId xmlns:a16="http://schemas.microsoft.com/office/drawing/2014/main" id="{D722A863-13A3-43B4-B674-0839A5557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86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3</a:t>
            </a:r>
          </a:p>
        </p:txBody>
      </p:sp>
      <p:sp>
        <p:nvSpPr>
          <p:cNvPr id="6375" name="Rectangle 231">
            <a:extLst>
              <a:ext uri="{FF2B5EF4-FFF2-40B4-BE49-F238E27FC236}">
                <a16:creationId xmlns:a16="http://schemas.microsoft.com/office/drawing/2014/main" id="{F9B97CF7-FCF2-4F05-A096-8E0F8DE68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886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4</a:t>
            </a:r>
          </a:p>
        </p:txBody>
      </p:sp>
      <p:sp>
        <p:nvSpPr>
          <p:cNvPr id="6376" name="Rectangle 232">
            <a:extLst>
              <a:ext uri="{FF2B5EF4-FFF2-40B4-BE49-F238E27FC236}">
                <a16:creationId xmlns:a16="http://schemas.microsoft.com/office/drawing/2014/main" id="{61F167D6-FE39-41F4-BD21-473DA08F2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419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5</a:t>
            </a:r>
          </a:p>
        </p:txBody>
      </p:sp>
      <p:sp>
        <p:nvSpPr>
          <p:cNvPr id="6377" name="Rectangle 233">
            <a:extLst>
              <a:ext uri="{FF2B5EF4-FFF2-40B4-BE49-F238E27FC236}">
                <a16:creationId xmlns:a16="http://schemas.microsoft.com/office/drawing/2014/main" id="{AB49E471-B413-4C61-BD78-8EEC5461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419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6</a:t>
            </a:r>
          </a:p>
        </p:txBody>
      </p:sp>
      <p:sp>
        <p:nvSpPr>
          <p:cNvPr id="6378" name="Rectangle 234">
            <a:extLst>
              <a:ext uri="{FF2B5EF4-FFF2-40B4-BE49-F238E27FC236}">
                <a16:creationId xmlns:a16="http://schemas.microsoft.com/office/drawing/2014/main" id="{F1AE63D3-8169-4330-94BB-37A281DA8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419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7</a:t>
            </a:r>
          </a:p>
        </p:txBody>
      </p:sp>
      <p:sp>
        <p:nvSpPr>
          <p:cNvPr id="6379" name="Rectangle 235">
            <a:extLst>
              <a:ext uri="{FF2B5EF4-FFF2-40B4-BE49-F238E27FC236}">
                <a16:creationId xmlns:a16="http://schemas.microsoft.com/office/drawing/2014/main" id="{FC309A43-42A8-4E2D-828F-E226A177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419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8</a:t>
            </a:r>
          </a:p>
        </p:txBody>
      </p:sp>
      <p:sp>
        <p:nvSpPr>
          <p:cNvPr id="6380" name="Text Box 236">
            <a:extLst>
              <a:ext uri="{FF2B5EF4-FFF2-40B4-BE49-F238E27FC236}">
                <a16:creationId xmlns:a16="http://schemas.microsoft.com/office/drawing/2014/main" id="{98D32777-DAC6-4495-9D1C-F3865F7A0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0292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/>
              <a:t>A</a:t>
            </a:r>
          </a:p>
        </p:txBody>
      </p:sp>
      <p:sp>
        <p:nvSpPr>
          <p:cNvPr id="6381" name="Text Box 237">
            <a:extLst>
              <a:ext uri="{FF2B5EF4-FFF2-40B4-BE49-F238E27FC236}">
                <a16:creationId xmlns:a16="http://schemas.microsoft.com/office/drawing/2014/main" id="{BF6E5CFB-AA23-4CFA-A95C-2916A6BBD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150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/>
              <a:t>B</a:t>
            </a:r>
          </a:p>
        </p:txBody>
      </p:sp>
      <p:sp>
        <p:nvSpPr>
          <p:cNvPr id="6382" name="Line 238">
            <a:extLst>
              <a:ext uri="{FF2B5EF4-FFF2-40B4-BE49-F238E27FC236}">
                <a16:creationId xmlns:a16="http://schemas.microsoft.com/office/drawing/2014/main" id="{A77D7A89-3AF4-4B68-A63D-99DD92A489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5105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83" name="Line 239">
            <a:extLst>
              <a:ext uri="{FF2B5EF4-FFF2-40B4-BE49-F238E27FC236}">
                <a16:creationId xmlns:a16="http://schemas.microsoft.com/office/drawing/2014/main" id="{D897F9CD-3C64-414D-88A3-019AC6E6F5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51054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84" name="Line 240">
            <a:extLst>
              <a:ext uri="{FF2B5EF4-FFF2-40B4-BE49-F238E27FC236}">
                <a16:creationId xmlns:a16="http://schemas.microsoft.com/office/drawing/2014/main" id="{322CBF4C-AD98-4C57-BFA9-954442459D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5105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85" name="Line 241">
            <a:extLst>
              <a:ext uri="{FF2B5EF4-FFF2-40B4-BE49-F238E27FC236}">
                <a16:creationId xmlns:a16="http://schemas.microsoft.com/office/drawing/2014/main" id="{31556B4C-291D-48D3-8B5A-6A41BD3CAA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54102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86" name="Line 242">
            <a:extLst>
              <a:ext uri="{FF2B5EF4-FFF2-40B4-BE49-F238E27FC236}">
                <a16:creationId xmlns:a16="http://schemas.microsoft.com/office/drawing/2014/main" id="{3F129BA0-E481-4774-B686-3E2B10E5AD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5105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87" name="Line 243">
            <a:extLst>
              <a:ext uri="{FF2B5EF4-FFF2-40B4-BE49-F238E27FC236}">
                <a16:creationId xmlns:a16="http://schemas.microsoft.com/office/drawing/2014/main" id="{7B3B5BA4-302D-4E95-A164-4858688E61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51054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88" name="Line 244">
            <a:extLst>
              <a:ext uri="{FF2B5EF4-FFF2-40B4-BE49-F238E27FC236}">
                <a16:creationId xmlns:a16="http://schemas.microsoft.com/office/drawing/2014/main" id="{0DD7E1A5-CBB0-4327-B784-BF7AFF94E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5105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89" name="Line 245">
            <a:extLst>
              <a:ext uri="{FF2B5EF4-FFF2-40B4-BE49-F238E27FC236}">
                <a16:creationId xmlns:a16="http://schemas.microsoft.com/office/drawing/2014/main" id="{502DEB8E-1FA3-4403-8A4A-28EB8FFF6C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54102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90" name="Line 246">
            <a:extLst>
              <a:ext uri="{FF2B5EF4-FFF2-40B4-BE49-F238E27FC236}">
                <a16:creationId xmlns:a16="http://schemas.microsoft.com/office/drawing/2014/main" id="{4120D826-C120-4B3D-8F2D-73833E170D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5105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91" name="Line 247">
            <a:extLst>
              <a:ext uri="{FF2B5EF4-FFF2-40B4-BE49-F238E27FC236}">
                <a16:creationId xmlns:a16="http://schemas.microsoft.com/office/drawing/2014/main" id="{F044D4C8-01A1-4358-B0AD-47B1ACC567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51054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92" name="Line 248">
            <a:extLst>
              <a:ext uri="{FF2B5EF4-FFF2-40B4-BE49-F238E27FC236}">
                <a16:creationId xmlns:a16="http://schemas.microsoft.com/office/drawing/2014/main" id="{6A833E10-45E5-4846-90E3-74D0855A7B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5105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93" name="Line 249">
            <a:extLst>
              <a:ext uri="{FF2B5EF4-FFF2-40B4-BE49-F238E27FC236}">
                <a16:creationId xmlns:a16="http://schemas.microsoft.com/office/drawing/2014/main" id="{5DB2E31C-BD62-4F39-A243-0C98EDFBC96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54102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94" name="Line 250">
            <a:extLst>
              <a:ext uri="{FF2B5EF4-FFF2-40B4-BE49-F238E27FC236}">
                <a16:creationId xmlns:a16="http://schemas.microsoft.com/office/drawing/2014/main" id="{91CE2AEE-3AAF-4ED2-B166-62AF34F92E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5105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95" name="Line 251">
            <a:extLst>
              <a:ext uri="{FF2B5EF4-FFF2-40B4-BE49-F238E27FC236}">
                <a16:creationId xmlns:a16="http://schemas.microsoft.com/office/drawing/2014/main" id="{29366CF3-0B61-43B9-AFE9-C211CABC26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0400" y="51054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96" name="Line 252">
            <a:extLst>
              <a:ext uri="{FF2B5EF4-FFF2-40B4-BE49-F238E27FC236}">
                <a16:creationId xmlns:a16="http://schemas.microsoft.com/office/drawing/2014/main" id="{8962FB2D-4C71-4976-9EE2-081C55943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5105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97" name="Line 253">
            <a:extLst>
              <a:ext uri="{FF2B5EF4-FFF2-40B4-BE49-F238E27FC236}">
                <a16:creationId xmlns:a16="http://schemas.microsoft.com/office/drawing/2014/main" id="{3783F7F0-7BE6-4F9B-A068-1375FB41A3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0400" y="54102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98" name="Line 254">
            <a:extLst>
              <a:ext uri="{FF2B5EF4-FFF2-40B4-BE49-F238E27FC236}">
                <a16:creationId xmlns:a16="http://schemas.microsoft.com/office/drawing/2014/main" id="{46B67BD7-02CD-4D56-A519-7648382600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57150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99" name="Line 255">
            <a:extLst>
              <a:ext uri="{FF2B5EF4-FFF2-40B4-BE49-F238E27FC236}">
                <a16:creationId xmlns:a16="http://schemas.microsoft.com/office/drawing/2014/main" id="{962EF29F-57DC-4A03-8F69-2F12C376F6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2600" y="57150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00" name="Line 256">
            <a:extLst>
              <a:ext uri="{FF2B5EF4-FFF2-40B4-BE49-F238E27FC236}">
                <a16:creationId xmlns:a16="http://schemas.microsoft.com/office/drawing/2014/main" id="{65D79DD3-D01F-4F8C-B762-BB5FFA3314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57150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01" name="Line 257">
            <a:extLst>
              <a:ext uri="{FF2B5EF4-FFF2-40B4-BE49-F238E27FC236}">
                <a16:creationId xmlns:a16="http://schemas.microsoft.com/office/drawing/2014/main" id="{CECBF4A4-9C5A-4618-A7EF-5AAD5683E3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2600" y="60198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02" name="Line 258">
            <a:extLst>
              <a:ext uri="{FF2B5EF4-FFF2-40B4-BE49-F238E27FC236}">
                <a16:creationId xmlns:a16="http://schemas.microsoft.com/office/drawing/2014/main" id="{97DBE87A-FF71-40FD-8E42-74C4EB6B33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57150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03" name="Line 259">
            <a:extLst>
              <a:ext uri="{FF2B5EF4-FFF2-40B4-BE49-F238E27FC236}">
                <a16:creationId xmlns:a16="http://schemas.microsoft.com/office/drawing/2014/main" id="{017DE52A-2B6C-43C2-8DC3-BC0DB7E1D9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57150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04" name="Line 260">
            <a:extLst>
              <a:ext uri="{FF2B5EF4-FFF2-40B4-BE49-F238E27FC236}">
                <a16:creationId xmlns:a16="http://schemas.microsoft.com/office/drawing/2014/main" id="{91CC2902-501F-457C-9B19-88782B0071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57150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05" name="Line 261">
            <a:extLst>
              <a:ext uri="{FF2B5EF4-FFF2-40B4-BE49-F238E27FC236}">
                <a16:creationId xmlns:a16="http://schemas.microsoft.com/office/drawing/2014/main" id="{4F6A6DC8-0062-4780-B6DC-D2C22F9D2C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60198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06" name="Line 262">
            <a:extLst>
              <a:ext uri="{FF2B5EF4-FFF2-40B4-BE49-F238E27FC236}">
                <a16:creationId xmlns:a16="http://schemas.microsoft.com/office/drawing/2014/main" id="{FAF5BCCD-B9FD-401F-8BE6-78AE65B97A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57150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07" name="Line 263">
            <a:extLst>
              <a:ext uri="{FF2B5EF4-FFF2-40B4-BE49-F238E27FC236}">
                <a16:creationId xmlns:a16="http://schemas.microsoft.com/office/drawing/2014/main" id="{0DED2369-CDD3-436C-877C-45DA806DC4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57150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08" name="Line 264">
            <a:extLst>
              <a:ext uri="{FF2B5EF4-FFF2-40B4-BE49-F238E27FC236}">
                <a16:creationId xmlns:a16="http://schemas.microsoft.com/office/drawing/2014/main" id="{53845080-349D-4922-9EA3-A80BC944B1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57150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09" name="Line 265">
            <a:extLst>
              <a:ext uri="{FF2B5EF4-FFF2-40B4-BE49-F238E27FC236}">
                <a16:creationId xmlns:a16="http://schemas.microsoft.com/office/drawing/2014/main" id="{FD24BDED-CCAC-4D4E-8E8E-922027FAF9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60198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10" name="Line 266">
            <a:extLst>
              <a:ext uri="{FF2B5EF4-FFF2-40B4-BE49-F238E27FC236}">
                <a16:creationId xmlns:a16="http://schemas.microsoft.com/office/drawing/2014/main" id="{FB2E97EB-B33C-49FA-900F-82AAFC4D64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57150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11" name="Line 267">
            <a:extLst>
              <a:ext uri="{FF2B5EF4-FFF2-40B4-BE49-F238E27FC236}">
                <a16:creationId xmlns:a16="http://schemas.microsoft.com/office/drawing/2014/main" id="{52690F2C-0AD1-4DBB-8D98-403C5D5742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0400" y="57150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12" name="Line 268">
            <a:extLst>
              <a:ext uri="{FF2B5EF4-FFF2-40B4-BE49-F238E27FC236}">
                <a16:creationId xmlns:a16="http://schemas.microsoft.com/office/drawing/2014/main" id="{648F8CBB-56B5-490B-B7FA-D9C8971D3A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57150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13" name="Line 269">
            <a:extLst>
              <a:ext uri="{FF2B5EF4-FFF2-40B4-BE49-F238E27FC236}">
                <a16:creationId xmlns:a16="http://schemas.microsoft.com/office/drawing/2014/main" id="{A555D226-9016-4387-8208-B10C947F92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0400" y="60198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416" name="Text Box 272">
            <a:extLst>
              <a:ext uri="{FF2B5EF4-FFF2-40B4-BE49-F238E27FC236}">
                <a16:creationId xmlns:a16="http://schemas.microsoft.com/office/drawing/2014/main" id="{B5AD4D13-E7F7-4B08-B5E8-5B5B6AA4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57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a </a:t>
            </a:r>
          </a:p>
        </p:txBody>
      </p:sp>
      <p:sp>
        <p:nvSpPr>
          <p:cNvPr id="6417" name="Text Box 273">
            <a:extLst>
              <a:ext uri="{FF2B5EF4-FFF2-40B4-BE49-F238E27FC236}">
                <a16:creationId xmlns:a16="http://schemas.microsoft.com/office/drawing/2014/main" id="{CF799027-F2B9-4581-9515-98F43140E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19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Fainting </a:t>
            </a:r>
            <a:r>
              <a:rPr lang="en-US" altLang="en-US" sz="2400" b="1"/>
              <a:t> </a:t>
            </a:r>
          </a:p>
        </p:txBody>
      </p:sp>
      <p:sp>
        <p:nvSpPr>
          <p:cNvPr id="6418" name="Text Box 274">
            <a:extLst>
              <a:ext uri="{FF2B5EF4-FFF2-40B4-BE49-F238E27FC236}">
                <a16:creationId xmlns:a16="http://schemas.microsoft.com/office/drawing/2014/main" id="{77D956A6-E8A1-4FF2-B41F-5CC916087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57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b </a:t>
            </a:r>
          </a:p>
        </p:txBody>
      </p:sp>
      <p:sp>
        <p:nvSpPr>
          <p:cNvPr id="6419" name="Text Box 275">
            <a:extLst>
              <a:ext uri="{FF2B5EF4-FFF2-40B4-BE49-F238E27FC236}">
                <a16:creationId xmlns:a16="http://schemas.microsoft.com/office/drawing/2014/main" id="{BAC99FC6-57EA-47C7-B963-1AB642E86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19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Shock </a:t>
            </a:r>
          </a:p>
        </p:txBody>
      </p:sp>
      <p:sp>
        <p:nvSpPr>
          <p:cNvPr id="6420" name="Text Box 276">
            <a:extLst>
              <a:ext uri="{FF2B5EF4-FFF2-40B4-BE49-F238E27FC236}">
                <a16:creationId xmlns:a16="http://schemas.microsoft.com/office/drawing/2014/main" id="{181268AA-D5E4-48C3-AD51-773BDFD1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57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6421" name="Text Box 277">
            <a:extLst>
              <a:ext uri="{FF2B5EF4-FFF2-40B4-BE49-F238E27FC236}">
                <a16:creationId xmlns:a16="http://schemas.microsoft.com/office/drawing/2014/main" id="{7B82F868-5CC1-4FFE-8C8D-0978B07DD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19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Fainting </a:t>
            </a:r>
          </a:p>
        </p:txBody>
      </p:sp>
      <p:sp>
        <p:nvSpPr>
          <p:cNvPr id="6422" name="Text Box 278">
            <a:extLst>
              <a:ext uri="{FF2B5EF4-FFF2-40B4-BE49-F238E27FC236}">
                <a16:creationId xmlns:a16="http://schemas.microsoft.com/office/drawing/2014/main" id="{F31D704D-460E-4888-99D3-37A227A4B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57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d </a:t>
            </a:r>
          </a:p>
        </p:txBody>
      </p:sp>
      <p:sp>
        <p:nvSpPr>
          <p:cNvPr id="6423" name="Text Box 279">
            <a:extLst>
              <a:ext uri="{FF2B5EF4-FFF2-40B4-BE49-F238E27FC236}">
                <a16:creationId xmlns:a16="http://schemas.microsoft.com/office/drawing/2014/main" id="{92A10C53-C4F6-4023-891D-B2104CC2E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19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Burn</a:t>
            </a:r>
            <a:r>
              <a:rPr lang="en-US" altLang="en-US" sz="2400" b="1"/>
              <a:t> </a:t>
            </a:r>
          </a:p>
        </p:txBody>
      </p:sp>
      <p:sp>
        <p:nvSpPr>
          <p:cNvPr id="6424" name="Text Box 280">
            <a:extLst>
              <a:ext uri="{FF2B5EF4-FFF2-40B4-BE49-F238E27FC236}">
                <a16:creationId xmlns:a16="http://schemas.microsoft.com/office/drawing/2014/main" id="{BC8B86B7-867C-450B-82AE-0BDAFE48F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57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e </a:t>
            </a:r>
          </a:p>
        </p:txBody>
      </p:sp>
      <p:sp>
        <p:nvSpPr>
          <p:cNvPr id="6425" name="Text Box 281">
            <a:extLst>
              <a:ext uri="{FF2B5EF4-FFF2-40B4-BE49-F238E27FC236}">
                <a16:creationId xmlns:a16="http://schemas.microsoft.com/office/drawing/2014/main" id="{562DEA5E-410E-49FF-96DD-4EB163EC3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19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Fainting</a:t>
            </a:r>
          </a:p>
        </p:txBody>
      </p:sp>
      <p:sp>
        <p:nvSpPr>
          <p:cNvPr id="6426" name="AutoShape 282">
            <a:extLst>
              <a:ext uri="{FF2B5EF4-FFF2-40B4-BE49-F238E27FC236}">
                <a16:creationId xmlns:a16="http://schemas.microsoft.com/office/drawing/2014/main" id="{48CAC1F7-9686-4B50-91F9-3141E963D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72000"/>
            <a:ext cx="1676400" cy="1295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6427" name="AutoShape 283">
            <a:extLst>
              <a:ext uri="{FF2B5EF4-FFF2-40B4-BE49-F238E27FC236}">
                <a16:creationId xmlns:a16="http://schemas.microsoft.com/office/drawing/2014/main" id="{03465A23-BF77-49A8-B53B-56F036AE1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72000"/>
            <a:ext cx="1676400" cy="1295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6428" name="AutoShape 284">
            <a:extLst>
              <a:ext uri="{FF2B5EF4-FFF2-40B4-BE49-F238E27FC236}">
                <a16:creationId xmlns:a16="http://schemas.microsoft.com/office/drawing/2014/main" id="{48682935-A5A4-4A9C-A046-F2CA38036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72000"/>
            <a:ext cx="1676400" cy="1295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81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6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 nodeType="clickPar">
                      <p:stCondLst>
                        <p:cond delay="0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500"/>
                                        <p:tgtEl>
                                          <p:spTgt spid="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3" dur="500"/>
                                        <p:tgtEl>
                                          <p:spTgt spid="6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" dur="500"/>
                                        <p:tgtEl>
                                          <p:spTgt spid="6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9" dur="500"/>
                                        <p:tgtEl>
                                          <p:spTgt spid="6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2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6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500"/>
                                        <p:tgtEl>
                                          <p:spTgt spid="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5" dur="500"/>
                                        <p:tgtEl>
                                          <p:spTgt spid="6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8" dur="500"/>
                                        <p:tgtEl>
                                          <p:spTgt spid="6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1" dur="500"/>
                                        <p:tgtEl>
                                          <p:spTgt spid="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6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 nodeType="clickPar">
                      <p:stCondLst>
                        <p:cond delay="0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8" dur="500"/>
                                        <p:tgtEl>
                                          <p:spTgt spid="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500"/>
                                        <p:tgtEl>
                                          <p:spTgt spid="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7" dur="500"/>
                                        <p:tgtEl>
                                          <p:spTgt spid="6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0" dur="500"/>
                                        <p:tgtEl>
                                          <p:spTgt spid="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3" dur="500"/>
                                        <p:tgtEl>
                                          <p:spTgt spid="6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6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 nodeType="clickPar">
                      <p:stCondLst>
                        <p:cond delay="0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0" dur="500"/>
                                        <p:tgtEl>
                                          <p:spTgt spid="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500"/>
                                        <p:tgtEl>
                                          <p:spTgt spid="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9" dur="500"/>
                                        <p:tgtEl>
                                          <p:spTgt spid="6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2" dur="500"/>
                                        <p:tgtEl>
                                          <p:spTgt spid="6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5" dur="500"/>
                                        <p:tgtEl>
                                          <p:spTgt spid="6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6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 nodeType="clickPar">
                      <p:stCondLst>
                        <p:cond delay="0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2" dur="500"/>
                                        <p:tgtEl>
                                          <p:spTgt spid="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500"/>
                                        <p:tgtEl>
                                          <p:spTgt spid="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1" dur="500"/>
                                        <p:tgtEl>
                                          <p:spTgt spid="6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4" dur="500"/>
                                        <p:tgtEl>
                                          <p:spTgt spid="6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7" dur="500"/>
                                        <p:tgtEl>
                                          <p:spTgt spid="6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9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6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 nodeType="clickPar">
                      <p:stCondLst>
                        <p:cond delay="0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4" dur="500"/>
                                        <p:tgtEl>
                                          <p:spTgt spid="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8" dur="500"/>
                                        <p:tgtEl>
                                          <p:spTgt spid="6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1" dur="500"/>
                                        <p:tgtEl>
                                          <p:spTgt spid="6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6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 nodeType="clickPar">
                      <p:stCondLst>
                        <p:cond delay="0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8" dur="500"/>
                                        <p:tgtEl>
                                          <p:spTgt spid="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2" dur="500"/>
                                        <p:tgtEl>
                                          <p:spTgt spid="6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5" dur="500"/>
                                        <p:tgtEl>
                                          <p:spTgt spid="6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8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6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 nodeType="clickPar">
                      <p:stCondLst>
                        <p:cond delay="0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2" dur="500"/>
                                        <p:tgtEl>
                                          <p:spTgt spid="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6" dur="500"/>
                                        <p:tgtEl>
                                          <p:spTgt spid="6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9" dur="500"/>
                                        <p:tgtEl>
                                          <p:spTgt spid="6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6"/>
                  </p:tgtEl>
                </p:cond>
              </p:nextCondLst>
            </p:seq>
          </p:childTnLst>
        </p:cTn>
      </p:par>
    </p:tnLst>
    <p:bldLst>
      <p:bldP spid="6372" grpId="0" animBg="1"/>
      <p:bldP spid="6372" grpId="1" animBg="1"/>
      <p:bldP spid="6373" grpId="0" animBg="1"/>
      <p:bldP spid="6373" grpId="1" animBg="1"/>
      <p:bldP spid="6373" grpId="3" animBg="1"/>
      <p:bldP spid="6374" grpId="0" animBg="1"/>
      <p:bldP spid="6374" grpId="1" animBg="1"/>
      <p:bldP spid="6375" grpId="0" animBg="1"/>
      <p:bldP spid="6375" grpId="1" animBg="1"/>
      <p:bldP spid="6376" grpId="0" animBg="1"/>
      <p:bldP spid="6376" grpId="1" animBg="1"/>
      <p:bldP spid="6376" grpId="2" animBg="1"/>
      <p:bldP spid="6377" grpId="0" animBg="1"/>
      <p:bldP spid="6377" grpId="2" animBg="1"/>
      <p:bldP spid="6378" grpId="0" animBg="1"/>
      <p:bldP spid="6378" grpId="2" animBg="1"/>
      <p:bldP spid="6379" grpId="0" animBg="1"/>
      <p:bldP spid="6379" grpId="1" animBg="1"/>
      <p:bldP spid="6380" grpId="0"/>
      <p:bldP spid="6381" grpId="0"/>
      <p:bldP spid="6416" grpId="0"/>
      <p:bldP spid="6416" grpId="1"/>
      <p:bldP spid="6417" grpId="0"/>
      <p:bldP spid="6417" grpId="1"/>
      <p:bldP spid="6418" grpId="0"/>
      <p:bldP spid="6418" grpId="1"/>
      <p:bldP spid="6419" grpId="0"/>
      <p:bldP spid="6419" grpId="1"/>
      <p:bldP spid="6420" grpId="0"/>
      <p:bldP spid="6420" grpId="1"/>
      <p:bldP spid="6421" grpId="0"/>
      <p:bldP spid="6421" grpId="1"/>
      <p:bldP spid="6422" grpId="0"/>
      <p:bldP spid="6422" grpId="1"/>
      <p:bldP spid="6423" grpId="0"/>
      <p:bldP spid="6423" grpId="1"/>
      <p:bldP spid="6424" grpId="0"/>
      <p:bldP spid="6424" grpId="1"/>
      <p:bldP spid="6425" grpId="0"/>
      <p:bldP spid="64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83796622-D92B-476D-A688-EE7FED526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1. Vocabulary</a:t>
            </a:r>
          </a:p>
        </p:txBody>
      </p:sp>
      <p:sp>
        <p:nvSpPr>
          <p:cNvPr id="37903" name="Rectangle 15" descr="White marble">
            <a:extLst>
              <a:ext uri="{FF2B5EF4-FFF2-40B4-BE49-F238E27FC236}">
                <a16:creationId xmlns:a16="http://schemas.microsoft.com/office/drawing/2014/main" id="{BADA012F-BACB-4182-9077-4A097FC0E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7904" name="Rectangle 16">
            <a:extLst>
              <a:ext uri="{FF2B5EF4-FFF2-40B4-BE49-F238E27FC236}">
                <a16:creationId xmlns:a16="http://schemas.microsoft.com/office/drawing/2014/main" id="{83B9282B-D469-4418-AB54-BBE1B1649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52400"/>
            <a:ext cx="444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Unit 9: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0000CC"/>
                </a:solidFill>
                <a:latin typeface=".VnTimeH" panose="020B7200000000000000" pitchFamily="34" charset="0"/>
              </a:rPr>
              <a:t>A first-aid course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37906" name="Rectangle 18">
            <a:extLst>
              <a:ext uri="{FF2B5EF4-FFF2-40B4-BE49-F238E27FC236}">
                <a16:creationId xmlns:a16="http://schemas.microsoft.com/office/drawing/2014/main" id="{A5CC205C-4F68-4B88-9907-6E4E4D7F1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13" y="533400"/>
            <a:ext cx="37496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Period 58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. Lesson 4: 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READ</a:t>
            </a:r>
            <a:endParaRPr lang="en-US" altLang="en-US" sz="24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37907" name="Line 19">
            <a:extLst>
              <a:ext uri="{FF2B5EF4-FFF2-40B4-BE49-F238E27FC236}">
                <a16:creationId xmlns:a16="http://schemas.microsoft.com/office/drawing/2014/main" id="{EF7A87E2-0609-4505-A610-E46103C3E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914400"/>
            <a:ext cx="0" cy="594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7908" name="Text Box 20">
            <a:extLst>
              <a:ext uri="{FF2B5EF4-FFF2-40B4-BE49-F238E27FC236}">
                <a16:creationId xmlns:a16="http://schemas.microsoft.com/office/drawing/2014/main" id="{5B185E8F-2B95-4EC3-AC08-817FD5400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94125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CC"/>
                </a:solidFill>
                <a:latin typeface=".VnTime" panose="020B7200000000000000" pitchFamily="34" charset="0"/>
              </a:rPr>
              <a:t>2. Read: </a:t>
            </a:r>
          </a:p>
        </p:txBody>
      </p:sp>
      <p:sp>
        <p:nvSpPr>
          <p:cNvPr id="37912" name="Text Box 24">
            <a:extLst>
              <a:ext uri="{FF2B5EF4-FFF2-40B4-BE49-F238E27FC236}">
                <a16:creationId xmlns:a16="http://schemas.microsoft.com/office/drawing/2014/main" id="{5D58D52C-6F82-4547-AF4E-18A1E66EE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4441825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+ Key: </a:t>
            </a:r>
            <a:r>
              <a:rPr lang="en-US" altLang="en-US" sz="2400" b="1"/>
              <a:t>A: a, c, e    B: b   C: d</a:t>
            </a:r>
            <a:r>
              <a:rPr lang="en-US" altLang="en-US" sz="2400"/>
              <a:t> </a:t>
            </a:r>
          </a:p>
        </p:txBody>
      </p:sp>
      <p:sp>
        <p:nvSpPr>
          <p:cNvPr id="37914" name="Rectangle 26">
            <a:extLst>
              <a:ext uri="{FF2B5EF4-FFF2-40B4-BE49-F238E27FC236}">
                <a16:creationId xmlns:a16="http://schemas.microsoft.com/office/drawing/2014/main" id="{5F0EF863-81C6-42FC-897C-5E33AA806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149725"/>
            <a:ext cx="3892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</a:rPr>
              <a:t>* Choose a correct case (P.84)</a:t>
            </a:r>
            <a:r>
              <a:rPr lang="en-US" altLang="en-US" sz="2000"/>
              <a:t> </a:t>
            </a:r>
          </a:p>
        </p:txBody>
      </p:sp>
      <p:sp>
        <p:nvSpPr>
          <p:cNvPr id="37916" name="Text Box 28">
            <a:extLst>
              <a:ext uri="{FF2B5EF4-FFF2-40B4-BE49-F238E27FC236}">
                <a16:creationId xmlns:a16="http://schemas.microsoft.com/office/drawing/2014/main" id="{6D0A8FCD-B0AA-47A8-AAA9-B1FFA7C1C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0925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</a:rPr>
              <a:t>* Fill in the table</a:t>
            </a:r>
          </a:p>
        </p:txBody>
      </p:sp>
      <p:sp>
        <p:nvSpPr>
          <p:cNvPr id="37946" name="Text Box 58">
            <a:extLst>
              <a:ext uri="{FF2B5EF4-FFF2-40B4-BE49-F238E27FC236}">
                <a16:creationId xmlns:a16="http://schemas.microsoft.com/office/drawing/2014/main" id="{08643017-FE88-491D-9CA6-17702B8B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1905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fainting (n) : </a:t>
            </a:r>
          </a:p>
        </p:txBody>
      </p:sp>
      <p:sp>
        <p:nvSpPr>
          <p:cNvPr id="37947" name="Text Box 59">
            <a:extLst>
              <a:ext uri="{FF2B5EF4-FFF2-40B4-BE49-F238E27FC236}">
                <a16:creationId xmlns:a16="http://schemas.microsoft.com/office/drawing/2014/main" id="{D454C8F3-F865-476B-819C-F29533617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lye flat (v) : </a:t>
            </a:r>
          </a:p>
        </p:txBody>
      </p:sp>
      <p:sp>
        <p:nvSpPr>
          <p:cNvPr id="37948" name="Text Box 60">
            <a:extLst>
              <a:ext uri="{FF2B5EF4-FFF2-40B4-BE49-F238E27FC236}">
                <a16:creationId xmlns:a16="http://schemas.microsoft.com/office/drawing/2014/main" id="{8DA9D7E9-D58E-4AAE-B7FE-28155D27B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895600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 - minimize (v) : </a:t>
            </a:r>
          </a:p>
        </p:txBody>
      </p:sp>
      <p:sp>
        <p:nvSpPr>
          <p:cNvPr id="37949" name="Text Box 61">
            <a:extLst>
              <a:ext uri="{FF2B5EF4-FFF2-40B4-BE49-F238E27FC236}">
                <a16:creationId xmlns:a16="http://schemas.microsoft.com/office/drawing/2014/main" id="{CD4A3D2D-8725-4101-9462-29894D65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33600"/>
            <a:ext cx="2514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elevate (v) : </a:t>
            </a:r>
          </a:p>
        </p:txBody>
      </p:sp>
      <p:sp>
        <p:nvSpPr>
          <p:cNvPr id="37950" name="Text Box 62">
            <a:extLst>
              <a:ext uri="{FF2B5EF4-FFF2-40B4-BE49-F238E27FC236}">
                <a16:creationId xmlns:a16="http://schemas.microsoft.com/office/drawing/2014/main" id="{B105B177-3F8B-4847-B49A-9D561B12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revive (v) :</a:t>
            </a:r>
          </a:p>
        </p:txBody>
      </p:sp>
      <p:sp>
        <p:nvSpPr>
          <p:cNvPr id="37951" name="Text Box 63">
            <a:extLst>
              <a:ext uri="{FF2B5EF4-FFF2-40B4-BE49-F238E27FC236}">
                <a16:creationId xmlns:a16="http://schemas.microsoft.com/office/drawing/2014/main" id="{8F0BE9BA-75C0-43F3-AFE8-C7D863C4F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146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- lower (v) : </a:t>
            </a:r>
          </a:p>
        </p:txBody>
      </p:sp>
      <p:sp>
        <p:nvSpPr>
          <p:cNvPr id="37952" name="Text Box 64">
            <a:extLst>
              <a:ext uri="{FF2B5EF4-FFF2-40B4-BE49-F238E27FC236}">
                <a16:creationId xmlns:a16="http://schemas.microsoft.com/office/drawing/2014/main" id="{E6C74A2A-4626-4E7B-874C-DB384F3AC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1371600"/>
            <a:ext cx="1371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c¬n ngÊt</a:t>
            </a:r>
          </a:p>
        </p:txBody>
      </p:sp>
      <p:sp>
        <p:nvSpPr>
          <p:cNvPr id="37953" name="Text Box 65">
            <a:extLst>
              <a:ext uri="{FF2B5EF4-FFF2-40B4-BE49-F238E27FC236}">
                <a16:creationId xmlns:a16="http://schemas.microsoft.com/office/drawing/2014/main" id="{C798CA24-FB21-4D18-8383-8ECDF8748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752600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n»m duçi th¼ng</a:t>
            </a:r>
          </a:p>
        </p:txBody>
      </p:sp>
      <p:sp>
        <p:nvSpPr>
          <p:cNvPr id="37954" name="Text Box 66">
            <a:extLst>
              <a:ext uri="{FF2B5EF4-FFF2-40B4-BE49-F238E27FC236}">
                <a16:creationId xmlns:a16="http://schemas.microsoft.com/office/drawing/2014/main" id="{54436393-B220-4F01-92EC-8CD66B5B0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2133600"/>
            <a:ext cx="1447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n©ng cao</a:t>
            </a:r>
          </a:p>
        </p:txBody>
      </p:sp>
      <p:sp>
        <p:nvSpPr>
          <p:cNvPr id="37955" name="Text Box 67">
            <a:extLst>
              <a:ext uri="{FF2B5EF4-FFF2-40B4-BE49-F238E27FC236}">
                <a16:creationId xmlns:a16="http://schemas.microsoft.com/office/drawing/2014/main" id="{68F4EC13-72D7-497C-B037-D6E028749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544763"/>
            <a:ext cx="152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h¹ thÊp</a:t>
            </a:r>
          </a:p>
        </p:txBody>
      </p:sp>
      <p:sp>
        <p:nvSpPr>
          <p:cNvPr id="37956" name="Text Box 68">
            <a:extLst>
              <a:ext uri="{FF2B5EF4-FFF2-40B4-BE49-F238E27FC236}">
                <a16:creationId xmlns:a16="http://schemas.microsoft.com/office/drawing/2014/main" id="{ED60B4EB-27E1-4D9F-A238-FBDC9337A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0"/>
            <a:ext cx="175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gi¶m tèi ®a</a:t>
            </a:r>
          </a:p>
        </p:txBody>
      </p:sp>
      <p:sp>
        <p:nvSpPr>
          <p:cNvPr id="37957" name="Text Box 69">
            <a:extLst>
              <a:ext uri="{FF2B5EF4-FFF2-40B4-BE49-F238E27FC236}">
                <a16:creationId xmlns:a16="http://schemas.microsoft.com/office/drawing/2014/main" id="{6BFE07CF-C5B8-4814-8650-B8EF5000D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200400"/>
            <a:ext cx="121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latin typeface=".VnTime" panose="020B7200000000000000" pitchFamily="34" charset="0"/>
              </a:rPr>
              <a:t>tØnh l¹i</a:t>
            </a:r>
          </a:p>
        </p:txBody>
      </p:sp>
      <p:sp>
        <p:nvSpPr>
          <p:cNvPr id="37958" name="Text Box 70">
            <a:extLst>
              <a:ext uri="{FF2B5EF4-FFF2-40B4-BE49-F238E27FC236}">
                <a16:creationId xmlns:a16="http://schemas.microsoft.com/office/drawing/2014/main" id="{0885E810-F5D6-4778-B4DE-5B753B255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5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- victim (n) :</a:t>
            </a:r>
          </a:p>
        </p:txBody>
      </p:sp>
      <p:sp>
        <p:nvSpPr>
          <p:cNvPr id="37959" name="Text Box 71">
            <a:extLst>
              <a:ext uri="{FF2B5EF4-FFF2-40B4-BE49-F238E27FC236}">
                <a16:creationId xmlns:a16="http://schemas.microsoft.com/office/drawing/2014/main" id="{3EB21ED8-8F39-442B-A174-4733383B9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3505200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n¹n nh©n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/>
      <p:bldP spid="379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9" name="Text Box 33">
            <a:extLst>
              <a:ext uri="{FF2B5EF4-FFF2-40B4-BE49-F238E27FC236}">
                <a16:creationId xmlns:a16="http://schemas.microsoft.com/office/drawing/2014/main" id="{D670EEE5-B8F4-4D36-B7C9-F60A1399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</a:rPr>
              <a:t>* Fill in the table</a:t>
            </a:r>
          </a:p>
        </p:txBody>
      </p:sp>
      <p:graphicFrame>
        <p:nvGraphicFramePr>
          <p:cNvPr id="40067" name="Group 131">
            <a:extLst>
              <a:ext uri="{FF2B5EF4-FFF2-40B4-BE49-F238E27FC236}">
                <a16:creationId xmlns:a16="http://schemas.microsoft.com/office/drawing/2014/main" id="{9585D23A-E9DA-475D-B46C-CA3B3572CD3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762000"/>
          <a:ext cx="8316913" cy="5410200"/>
        </p:xfrm>
        <a:graphic>
          <a:graphicData uri="http://schemas.openxmlformats.org/drawingml/2006/table">
            <a:tbl>
              <a:tblPr/>
              <a:tblGrid>
                <a:gridCol w="1069975">
                  <a:extLst>
                    <a:ext uri="{9D8B030D-6E8A-4147-A177-3AD203B41FA5}">
                      <a16:colId xmlns:a16="http://schemas.microsoft.com/office/drawing/2014/main" val="880823629"/>
                    </a:ext>
                  </a:extLst>
                </a:gridCol>
                <a:gridCol w="4187825">
                  <a:extLst>
                    <a:ext uri="{9D8B030D-6E8A-4147-A177-3AD203B41FA5}">
                      <a16:colId xmlns:a16="http://schemas.microsoft.com/office/drawing/2014/main" val="2504244023"/>
                    </a:ext>
                  </a:extLst>
                </a:gridCol>
                <a:gridCol w="3059113">
                  <a:extLst>
                    <a:ext uri="{9D8B030D-6E8A-4147-A177-3AD203B41FA5}">
                      <a16:colId xmlns:a16="http://schemas.microsoft.com/office/drawing/2014/main" val="309163081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Cases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Do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Don’t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137286"/>
                  </a:ext>
                </a:extLst>
              </a:tr>
              <a:tr h="165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anose="020B72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anose="020B72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Fainting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920572"/>
                  </a:ext>
                </a:extLst>
              </a:tr>
              <a:tr h="1352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anose="020B72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Shock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484041"/>
                  </a:ext>
                </a:extLst>
              </a:tr>
              <a:tr h="196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anose="020B72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anose="020B72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anose="020B72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Burn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16082"/>
                  </a:ext>
                </a:extLst>
              </a:tr>
            </a:tbl>
          </a:graphicData>
        </a:graphic>
      </p:graphicFrame>
      <p:sp>
        <p:nvSpPr>
          <p:cNvPr id="40058" name="Rectangle 122">
            <a:extLst>
              <a:ext uri="{FF2B5EF4-FFF2-40B4-BE49-F238E27FC236}">
                <a16:creationId xmlns:a16="http://schemas.microsoft.com/office/drawing/2014/main" id="{710C8441-1F0E-4C29-BB02-D7CB50A41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2192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- Force the patient to sit or stand.</a:t>
            </a:r>
          </a:p>
        </p:txBody>
      </p:sp>
      <p:sp>
        <p:nvSpPr>
          <p:cNvPr id="40059" name="Rectangle 123">
            <a:extLst>
              <a:ext uri="{FF2B5EF4-FFF2-40B4-BE49-F238E27FC236}">
                <a16:creationId xmlns:a16="http://schemas.microsoft.com/office/drawing/2014/main" id="{65C5C4A3-14C3-4E6B-8470-606B32E3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924175"/>
            <a:ext cx="2895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- Overheat the victim with blankets or coats.</a:t>
            </a:r>
          </a:p>
          <a:p>
            <a:r>
              <a:rPr lang="en-US" altLang="en-US"/>
              <a:t>- Give the victim any food or drink or drug or alcohol</a:t>
            </a:r>
          </a:p>
        </p:txBody>
      </p:sp>
      <p:sp>
        <p:nvSpPr>
          <p:cNvPr id="40060" name="Rectangle 124">
            <a:extLst>
              <a:ext uri="{FF2B5EF4-FFF2-40B4-BE49-F238E27FC236}">
                <a16:creationId xmlns:a16="http://schemas.microsoft.com/office/drawing/2014/main" id="{18E8E6EB-B219-452C-A93A-168214A55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3716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- Elevate  the patient’s </a:t>
            </a:r>
          </a:p>
          <a:p>
            <a:r>
              <a:rPr lang="en-US" altLang="en-US"/>
              <a:t>feet or lower his/her head below the lever of the heart.….</a:t>
            </a:r>
          </a:p>
        </p:txBody>
      </p:sp>
      <p:sp>
        <p:nvSpPr>
          <p:cNvPr id="40062" name="Rectangle 126">
            <a:extLst>
              <a:ext uri="{FF2B5EF4-FFF2-40B4-BE49-F238E27FC236}">
                <a16:creationId xmlns:a16="http://schemas.microsoft.com/office/drawing/2014/main" id="{1F1C268F-84BD-4898-9E8E-DFDBC0028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25425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- Give him/ her a cup of tea when he /she revives.</a:t>
            </a:r>
          </a:p>
        </p:txBody>
      </p:sp>
      <p:sp>
        <p:nvSpPr>
          <p:cNvPr id="40064" name="Rectangle 128">
            <a:extLst>
              <a:ext uri="{FF2B5EF4-FFF2-40B4-BE49-F238E27FC236}">
                <a16:creationId xmlns:a16="http://schemas.microsoft.com/office/drawing/2014/main" id="{AE24162E-AF28-4CE2-822B-33E31B25B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191000"/>
            <a:ext cx="4267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- Cool the burn immediately.</a:t>
            </a:r>
          </a:p>
          <a:p>
            <a:r>
              <a:rPr lang="en-US" altLang="en-US"/>
              <a:t>- Put the affected part under a running cold tap.</a:t>
            </a:r>
          </a:p>
          <a:p>
            <a:r>
              <a:rPr lang="en-US" altLang="en-US"/>
              <a:t>- Ease the pain with ice or cold water packs .</a:t>
            </a:r>
          </a:p>
          <a:p>
            <a:r>
              <a:rPr lang="en-US" altLang="en-US"/>
              <a:t>- Cover the burn area with a thick sterile dressing</a:t>
            </a:r>
          </a:p>
        </p:txBody>
      </p:sp>
      <p:sp>
        <p:nvSpPr>
          <p:cNvPr id="40068" name="Rectangle 132">
            <a:extLst>
              <a:ext uri="{FF2B5EF4-FFF2-40B4-BE49-F238E27FC236}">
                <a16:creationId xmlns:a16="http://schemas.microsoft.com/office/drawing/2014/main" id="{9C019A74-115D-4E52-AE61-5F84281E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430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en-US">
                <a:solidFill>
                  <a:srgbClr val="FF0000"/>
                </a:solidFill>
              </a:rPr>
              <a:t> Leave the patient lying flat.</a:t>
            </a:r>
          </a:p>
        </p:txBody>
      </p:sp>
      <p:sp>
        <p:nvSpPr>
          <p:cNvPr id="40069" name="Rectangle 133">
            <a:extLst>
              <a:ext uri="{FF2B5EF4-FFF2-40B4-BE49-F238E27FC236}">
                <a16:creationId xmlns:a16="http://schemas.microsoft.com/office/drawing/2014/main" id="{B74D7BC9-18C7-4539-916B-554732A9B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057400"/>
            <a:ext cx="253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- Let the victim get 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58" grpId="0"/>
      <p:bldP spid="40059" grpId="0"/>
      <p:bldP spid="40060" grpId="0"/>
      <p:bldP spid="40062" grpId="0"/>
      <p:bldP spid="40064" grpId="0"/>
      <p:bldP spid="40068" grpId="0"/>
      <p:bldP spid="400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2">
            <a:extLst>
              <a:ext uri="{FF2B5EF4-FFF2-40B4-BE49-F238E27FC236}">
                <a16:creationId xmlns:a16="http://schemas.microsoft.com/office/drawing/2014/main" id="{1F7120C2-C94A-419D-A4DB-83D93B148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6934200" cy="2209800"/>
          </a:xfrm>
          <a:noFill/>
          <a:ln/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 sz="2000" b="1"/>
              <a:t>A)  we / leave the patient / flat / he has a fainting ?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 sz="2000" b="1"/>
              <a:t>B)  we / overheat  / he has a shock ?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 sz="2000" b="1"/>
              <a:t>C)  we / elevate / patient feet / he has a fainting ?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 sz="2000" b="1"/>
              <a:t>D)  we / ease the pain / ice  / he has a burn ?</a:t>
            </a:r>
          </a:p>
          <a:p>
            <a:pPr marL="381000" indent="-381000">
              <a:lnSpc>
                <a:spcPct val="80000"/>
              </a:lnSpc>
              <a:buFontTx/>
              <a:buAutoNum type="alphaUcParenR" startAt="5"/>
            </a:pPr>
            <a:r>
              <a:rPr lang="en-US" altLang="en-US" sz="2000" b="1"/>
              <a:t>we / force / victim / sit / stand / he has a fainting ?</a:t>
            </a:r>
          </a:p>
          <a:p>
            <a:pPr marL="381000" indent="-381000">
              <a:lnSpc>
                <a:spcPct val="80000"/>
              </a:lnSpc>
              <a:buFontTx/>
              <a:buAutoNum type="alphaUcParenR" startAt="5"/>
            </a:pPr>
            <a:r>
              <a:rPr lang="en-US" altLang="en-US" sz="2000" b="1"/>
              <a:t>we / give the victim / food / drink / he has a shock ?</a:t>
            </a:r>
          </a:p>
          <a:p>
            <a:pPr marL="381000" indent="-381000">
              <a:lnSpc>
                <a:spcPct val="80000"/>
              </a:lnSpc>
              <a:buFontTx/>
              <a:buAutoNum type="alphaUcParenR" startAt="5"/>
            </a:pPr>
            <a:r>
              <a:rPr lang="en-US" altLang="en-US" sz="2000" b="1"/>
              <a:t>we cool / the burn immediately ?</a:t>
            </a:r>
          </a:p>
        </p:txBody>
      </p:sp>
      <p:sp>
        <p:nvSpPr>
          <p:cNvPr id="11315" name="Text Box 51">
            <a:extLst>
              <a:ext uri="{FF2B5EF4-FFF2-40B4-BE49-F238E27FC236}">
                <a16:creationId xmlns:a16="http://schemas.microsoft.com/office/drawing/2014/main" id="{5E1B58D1-F8B7-486D-B7D5-1FE74BFD8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S1</a:t>
            </a:r>
          </a:p>
        </p:txBody>
      </p:sp>
      <p:sp>
        <p:nvSpPr>
          <p:cNvPr id="11316" name="Text Box 52">
            <a:extLst>
              <a:ext uri="{FF2B5EF4-FFF2-40B4-BE49-F238E27FC236}">
                <a16:creationId xmlns:a16="http://schemas.microsoft.com/office/drawing/2014/main" id="{F55E954C-4033-4E4C-8179-E054848F4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581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6600CC"/>
                </a:solidFill>
              </a:rPr>
              <a:t>S2</a:t>
            </a:r>
          </a:p>
        </p:txBody>
      </p:sp>
      <p:sp>
        <p:nvSpPr>
          <p:cNvPr id="11317" name="Text Box 53">
            <a:extLst>
              <a:ext uri="{FF2B5EF4-FFF2-40B4-BE49-F238E27FC236}">
                <a16:creationId xmlns:a16="http://schemas.microsoft.com/office/drawing/2014/main" id="{03CBBAA6-F904-4C7F-A2E9-B17B4F212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98925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Should we leave the patient lying flat when he has a fainting ?</a:t>
            </a:r>
          </a:p>
        </p:txBody>
      </p:sp>
      <p:sp>
        <p:nvSpPr>
          <p:cNvPr id="11318" name="Text Box 54">
            <a:extLst>
              <a:ext uri="{FF2B5EF4-FFF2-40B4-BE49-F238E27FC236}">
                <a16:creationId xmlns:a16="http://schemas.microsoft.com/office/drawing/2014/main" id="{C795BCF6-5B5E-448D-ACCB-8803394C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98925"/>
            <a:ext cx="2514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6600FF"/>
                </a:solidFill>
              </a:rPr>
              <a:t> </a:t>
            </a:r>
            <a:r>
              <a:rPr lang="en-US" altLang="en-US" sz="2000" b="1"/>
              <a:t>Yes, we should</a:t>
            </a:r>
          </a:p>
          <a:p>
            <a:pPr>
              <a:spcBef>
                <a:spcPct val="50000"/>
              </a:spcBef>
            </a:pPr>
            <a:r>
              <a:rPr lang="en-US" altLang="en-US" sz="2000" b="1"/>
              <a:t> No, we shouldn’t</a:t>
            </a:r>
          </a:p>
        </p:txBody>
      </p:sp>
      <p:sp>
        <p:nvSpPr>
          <p:cNvPr id="11333" name="Text Box 69">
            <a:extLst>
              <a:ext uri="{FF2B5EF4-FFF2-40B4-BE49-F238E27FC236}">
                <a16:creationId xmlns:a16="http://schemas.microsoft.com/office/drawing/2014/main" id="{33C64C5E-88AE-451D-A2E2-248F0F136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*  Ask and answer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" grpId="0"/>
      <p:bldP spid="11316" grpId="0"/>
      <p:bldP spid="113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39&quot; value=&quot;%n. %s&quot;/&gt;&lt;property id=&quot;20141&quot; value=&quot;trung - english 8 - read&quot;/&gt;&lt;property id=&quot;20144&quot; value=&quot;1&quot;/&gt;&lt;property id=&quot;20146&quot; value=&quot;1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224&quot; value=&quot;C:\giam dinh&quot;/&gt;&lt;property id=&quot;20225&quot; value=&quot;C:\video tu lieu bai doc tieng anh 8 - unit 9\&quot;/&gt;&lt;property id=&quot;20226&quot; value=&quot;C:\giam dinh\giao an du thi\trung - english 8 - read.ppt&quot;/&gt;&lt;property id=&quot;20250&quot; value=&quot;0&quot;/&gt;&lt;property id=&quot;20251&quot; value=&quot;0&quot;/&gt;&lt;property id=&quot;20259&quot; value=&quot;1&quot;/&gt;&lt;property id=&quot;20501&quot; value=&quot;C:\Documents and Settings\Administrator\My Documents\My Adobe Presentations\&quot;/&gt;&lt;object type=&quot;8&quot; unique_id=&quot;10002&quot;&gt;&lt;object type=&quot;9&quot; unique_id=&quot;10262&quot;&gt;&lt;property id=&quot;20000&quot; value=&quot;0&quot;/&gt;&lt;property id=&quot;20400&quot; value=&quot;clip - so cuu khi bi bong hoi&quot;/&gt;&lt;property id=&quot;20401&quot; value=&quot;so cuu khi bi bong.mp4&quot;/&gt;&lt;property id=&quot;20402&quot; value=&quot;0&quot;/&gt;&lt;property id=&quot;20404&quot; value=&quot;2880720&quot;/&gt;&lt;property id=&quot;20405&quot; value=&quot;0&quot;/&gt;&lt;/object&gt;&lt;/object&gt;&lt;object type=&quot;2&quot; unique_id=&quot;10003&quot;&gt;&lt;object type=&quot;3&quot; unique_id=&quot;10004&quot;&gt;&lt;property id=&quot;20148&quot; value=&quot;5&quot;/&gt;&lt;property id=&quot;20300&quot; value=&quot;Slide 1 - &amp;quot;English E.lesson&amp;quot;&quot;/&gt;&lt;property id=&quot;20303&quot; value=&quot;-1&quot;/&gt;&lt;property id=&quot;20307&quot; value=&quot;265&quot;/&gt;&lt;property id=&quot;20309&quot; value=&quot;-1&quot;/&gt;&lt;/object&gt;&lt;object type=&quot;3&quot; unique_id=&quot;10005&quot;&gt;&lt;property id=&quot;20148&quot; value=&quot;5&quot;/&gt;&lt;property id=&quot;20300&quot; value=&quot;Slide 2 - &amp;quot;Good morning class !&amp;quot;&quot;/&gt;&lt;property id=&quot;20303&quot; value=&quot;-1&quot;/&gt;&lt;property id=&quot;20307&quot; value=&quot;266&quot;/&gt;&lt;property id=&quot;20309&quot; value=&quot;-1&quot;/&gt;&lt;/object&gt;&lt;object type=&quot;3&quot; unique_id=&quot;10006&quot;&gt;&lt;property id=&quot;20148&quot; value=&quot;5&quot;/&gt;&lt;property id=&quot;20300&quot; value=&quot;Slide 3&quot;/&gt;&lt;property id=&quot;20302&quot; value=&quot;1&quot;/&gt;&lt;property id=&quot;20303&quot; value=&quot;-1&quot;/&gt;&lt;property id=&quot;20307&quot; value=&quot;263&quot;/&gt;&lt;property id=&quot;20309&quot; value=&quot;-1&quot;/&gt;&lt;/object&gt;&lt;object type=&quot;3&quot; unique_id=&quot;10007&quot;&gt;&lt;property id=&quot;20148&quot; value=&quot;5&quot;/&gt;&lt;property id=&quot;20300&quot; value=&quot;Slide 4 - &amp;quot;                                                                      Saturday, January 17th 2009&amp;#x0D;&amp;#x0A;Unit 9 :         &quot;/&gt;&lt;property id=&quot;20303&quot; value=&quot;-1&quot;/&gt;&lt;property id=&quot;20307&quot; value=&quot;258&quot;/&gt;&lt;property id=&quot;20309&quot; value=&quot;-1&quot;/&gt;&lt;/object&gt;&lt;object type=&quot;3&quot; unique_id=&quot;10008&quot;&gt;&lt;property id=&quot;20148&quot; value=&quot;5&quot;/&gt;&lt;property id=&quot;20300&quot; value=&quot;Slide 5 - &amp;quot;                                                                      Saturday, January 17th 2009&amp;#x0D;&amp;#x0A;Unit 9 :         &quot;/&gt;&lt;property id=&quot;20302&quot; value=&quot;1&quot;/&gt;&lt;property id=&quot;20303&quot; value=&quot;-1&quot;/&gt;&lt;property id=&quot;20307&quot; value=&quot;259&quot;/&gt;&lt;property id=&quot;20309&quot; value=&quot;-1&quot;/&gt;&lt;/object&gt;&lt;object type=&quot;3&quot; unique_id=&quot;10009&quot;&gt;&lt;property id=&quot;20148&quot; value=&quot;5&quot;/&gt;&lt;property id=&quot;20300&quot; value=&quot;Slide 6 - &amp;quot;                                                                      Saturday, January 17th 2009&amp;#x0D;&amp;#x0A;Unit 9 :         &quot;/&gt;&lt;property id=&quot;20303&quot; value=&quot;-1&quot;/&gt;&lt;property id=&quot;20307&quot; value=&quot;264&quot;/&gt;&lt;property id=&quot;20309&quot; value=&quot;-1&quot;/&gt;&lt;/object&gt;&lt;object type=&quot;3&quot; unique_id=&quot;10010&quot;&gt;&lt;property id=&quot;20148&quot; value=&quot;5&quot;/&gt;&lt;property id=&quot;20300&quot; value=&quot;Slide 7 - &amp;quot;                                                                      Saturday, January 17th 2009&amp;#x0D;&amp;#x0A;Unit 9 :         &quot;/&gt;&lt;property id=&quot;20303&quot; value=&quot;-1&quot;/&gt;&lt;property id=&quot;20307&quot; value=&quot;260&quot;/&gt;&lt;property id=&quot;20309&quot; value=&quot;-1&quot;/&gt;&lt;/object&gt;&lt;object type=&quot;3&quot; unique_id=&quot;10011&quot;&gt;&lt;property id=&quot;20148&quot; value=&quot;5&quot;/&gt;&lt;property id=&quot;20300&quot; value=&quot;Slide 8 - &amp;quot;                                                                      Saturday, January 17th 2009&amp;#x0D;&amp;#x0A;Unit 9 :         &quot;/&gt;&lt;property id=&quot;20303&quot; value=&quot;-1&quot;/&gt;&lt;property id=&quot;20307&quot; value=&quot;261&quot;/&gt;&lt;property id=&quot;20309&quot; value=&quot;-1&quot;/&gt;&lt;/object&gt;&lt;/object&gt;&lt;object type=&quot;10&quot; unique_id=&quot;10133&quot;&gt;&lt;object type=&quot;13&quot; unique_id=&quot;1013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1&quot; unique_id=&quot;10135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0136&quot;&gt;&lt;/object&gt;&lt;/object&gt;&lt;object type=&quot;4&quot; unique_id=&quot;10167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340922218,C:\giam dinh\giao an du thi\trung - english 8 - read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340922218,C:\giam dinh\giao an du thi\trung - english 8 - read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340922218,C:\giam dinh\giao an du thi\trung - english 8 - read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340922218,C:\giam dinh\giao an du thi\trung - english 8 - read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340922218,C:\giam dinh\giao an du thi\trung - english 8 - read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340922218,C:\giam dinh\giao an du thi\trung - english 8 - read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340922218,C:\giam dinh\giao an du thi\trung - english 8 - read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978</Words>
  <Application>Microsoft Office PowerPoint</Application>
  <PresentationFormat>On-screen Show (4:3)</PresentationFormat>
  <Paragraphs>185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.VnTime</vt:lpstr>
      <vt:lpstr>.VnTimeH</vt:lpstr>
      <vt:lpstr>Arial</vt:lpstr>
      <vt:lpstr>Arial Black</vt:lpstr>
      <vt:lpstr>Georgia</vt:lpstr>
      <vt:lpstr>Times New Roman</vt:lpstr>
      <vt:lpstr>Default Design</vt:lpstr>
      <vt:lpstr>ENGLISH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Vuong</dc:creator>
  <cp:lastModifiedBy>Mr Vuong</cp:lastModifiedBy>
  <cp:revision>64</cp:revision>
  <dcterms:created xsi:type="dcterms:W3CDTF">2009-01-13T13:55:08Z</dcterms:created>
  <dcterms:modified xsi:type="dcterms:W3CDTF">2022-08-21T06:48:53Z</dcterms:modified>
</cp:coreProperties>
</file>