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411" r:id="rId3"/>
    <p:sldId id="387" r:id="rId4"/>
    <p:sldId id="398" r:id="rId5"/>
    <p:sldId id="389" r:id="rId6"/>
    <p:sldId id="410" r:id="rId7"/>
    <p:sldId id="326" r:id="rId8"/>
    <p:sldId id="399" r:id="rId9"/>
    <p:sldId id="388" r:id="rId10"/>
    <p:sldId id="354" r:id="rId11"/>
    <p:sldId id="378" r:id="rId12"/>
    <p:sldId id="356" r:id="rId13"/>
    <p:sldId id="401" r:id="rId14"/>
    <p:sldId id="360" r:id="rId15"/>
    <p:sldId id="407" r:id="rId16"/>
    <p:sldId id="403" r:id="rId17"/>
    <p:sldId id="405" r:id="rId18"/>
    <p:sldId id="402" r:id="rId19"/>
    <p:sldId id="364" r:id="rId20"/>
    <p:sldId id="392" r:id="rId21"/>
    <p:sldId id="39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FF"/>
    <a:srgbClr val="6600CC"/>
    <a:srgbClr val="800000"/>
    <a:srgbClr val="FF3399"/>
    <a:srgbClr val="FFFF00"/>
    <a:srgbClr val="8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86788" autoAdjust="0"/>
  </p:normalViewPr>
  <p:slideViewPr>
    <p:cSldViewPr>
      <p:cViewPr varScale="1">
        <p:scale>
          <a:sx n="99" d="100"/>
          <a:sy n="99" d="100"/>
        </p:scale>
        <p:origin x="17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18D50FE7-0883-49BF-B876-77E7166E96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69AF29B-A347-4D0F-9390-DB510823A3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B38DB0C0-E4CD-486C-B1E0-B04CE99747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641BAF42-4933-44F6-A6AD-AE1AB58131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B3CB5D1-19B2-468D-816C-D60D661E0E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AF6500E-189D-4FFC-9AB0-36F7822F19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F0B76C5-C97A-421B-B72B-285E89D663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70048D76-E9EE-4FD3-8378-DBE28298EB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1F784E1E-131A-463A-95DC-210AC5B5FD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6C6AAD24-A203-40A3-98D6-4B84AFFFD4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5074F270-F857-42DC-9BF1-94CD01DA6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688520F-E0F8-49C5-A422-F9A4E3D104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78D5F-9437-4523-9AD5-309A7A851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A630F1-BD5B-4312-BAFE-B133B2416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EB5247-00D9-4D1A-8A7F-06DC943BC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63749-55E0-4362-9350-128ECCF8A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2191"/>
      </p:ext>
    </p:extLst>
  </p:cSld>
  <p:clrMapOvr>
    <a:masterClrMapping/>
  </p:clrMapOvr>
  <p:transition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87C70-E1F0-44E9-A7CD-F08D57890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D72A3E-9B9A-4E33-9FA7-43E3EBF7F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4987C-3847-4B3D-B65A-C61B7D1FE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63E8E-862D-40F0-8B9F-6AD294FFC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315087"/>
      </p:ext>
    </p:extLst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22A645-F54E-4B66-BDC7-C0A31732D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7EE506-92EA-4FAB-9D27-4169E1641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91A7D5-73D4-43B8-8131-DE66B3B35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EC6D-C2AB-48A8-A26D-EA8EADC45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413707"/>
      </p:ext>
    </p:extLst>
  </p:cSld>
  <p:clrMapOvr>
    <a:masterClrMapping/>
  </p:clrMapOvr>
  <p:transition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283D7F4-F1B7-40BD-A00A-8A09333776D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035748D-B6DE-454E-85ED-6E00D9BDDC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20464D7-ADB4-434E-96C5-E42B4E09D4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E3C7F59-8FFD-4CFE-9804-5AC9EAE99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1800">
                <a:latin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2ACDF527-7581-4213-8748-1FC88B122D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B7F900D6-DB44-43E4-AED1-CE5E2B660B5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>
                  <a:extLst>
                    <a:ext uri="{FF2B5EF4-FFF2-40B4-BE49-F238E27FC236}">
                      <a16:creationId xmlns:a16="http://schemas.microsoft.com/office/drawing/2014/main" id="{02AC4014-5E18-4AC5-8961-85678FE438C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>
                    <a:extLst>
                      <a:ext uri="{FF2B5EF4-FFF2-40B4-BE49-F238E27FC236}">
                        <a16:creationId xmlns:a16="http://schemas.microsoft.com/office/drawing/2014/main" id="{90E1DFE0-7C80-40A7-8E6A-FD788D135C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>
                      <a:extLst>
                        <a:ext uri="{FF2B5EF4-FFF2-40B4-BE49-F238E27FC236}">
                          <a16:creationId xmlns:a16="http://schemas.microsoft.com/office/drawing/2014/main" id="{A0315FFD-DE07-458A-8D6B-9990121720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Freeform 11">
                      <a:extLst>
                        <a:ext uri="{FF2B5EF4-FFF2-40B4-BE49-F238E27FC236}">
                          <a16:creationId xmlns:a16="http://schemas.microsoft.com/office/drawing/2014/main" id="{3D753F78-D270-480A-B8B1-EBE9E7803C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1" name="Oval 12">
                    <a:extLst>
                      <a:ext uri="{FF2B5EF4-FFF2-40B4-BE49-F238E27FC236}">
                        <a16:creationId xmlns:a16="http://schemas.microsoft.com/office/drawing/2014/main" id="{9FE2039A-016D-46C9-A86B-AEADF2C2B9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6A2AECFD-84C7-45F0-976A-186AAD7D09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7F7D6537-3CAD-4588-BEAD-32ECA9294E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B56E4443-CF07-4D7C-AC54-85E3E54A6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16">
                    <a:extLst>
                      <a:ext uri="{FF2B5EF4-FFF2-40B4-BE49-F238E27FC236}">
                        <a16:creationId xmlns:a16="http://schemas.microsoft.com/office/drawing/2014/main" id="{A8193989-D32C-48B1-8F0F-2A10EAF32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6" name="Freeform 17">
                    <a:extLst>
                      <a:ext uri="{FF2B5EF4-FFF2-40B4-BE49-F238E27FC236}">
                        <a16:creationId xmlns:a16="http://schemas.microsoft.com/office/drawing/2014/main" id="{E63EAFDC-48FA-4F2C-A03F-718EFE1BC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42" name="Picture 18">
                  <a:extLst>
                    <a:ext uri="{FF2B5EF4-FFF2-40B4-BE49-F238E27FC236}">
                      <a16:creationId xmlns:a16="http://schemas.microsoft.com/office/drawing/2014/main" id="{E5CE10E3-7448-4AEA-8B3E-1D54029927E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>
                  <a:extLst>
                    <a:ext uri="{FF2B5EF4-FFF2-40B4-BE49-F238E27FC236}">
                      <a16:creationId xmlns:a16="http://schemas.microsoft.com/office/drawing/2014/main" id="{A765C1C4-9E33-472F-A66C-A2D965E245C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>
                  <a:extLst>
                    <a:ext uri="{FF2B5EF4-FFF2-40B4-BE49-F238E27FC236}">
                      <a16:creationId xmlns:a16="http://schemas.microsoft.com/office/drawing/2014/main" id="{6AE59BBB-121D-4F94-A446-AEAF5B62077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>
                  <a:extLst>
                    <a:ext uri="{FF2B5EF4-FFF2-40B4-BE49-F238E27FC236}">
                      <a16:creationId xmlns:a16="http://schemas.microsoft.com/office/drawing/2014/main" id="{AE02BC37-8F2D-48EE-B3FC-66663B0F8E0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583E2245-AEBB-4C57-8EBC-29C0A804280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1E2A06C2-E9CE-43B2-A540-A7B41B5F069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F2EEBB7B-892C-4125-AB1E-CE15B724223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>
                  <a:extLst>
                    <a:ext uri="{FF2B5EF4-FFF2-40B4-BE49-F238E27FC236}">
                      <a16:creationId xmlns:a16="http://schemas.microsoft.com/office/drawing/2014/main" id="{2396DFAF-A219-453C-928B-F3F7E7E8AA9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54D3066C-44AD-423E-9AFF-63BED16D548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>
                  <a:extLst>
                    <a:ext uri="{FF2B5EF4-FFF2-40B4-BE49-F238E27FC236}">
                      <a16:creationId xmlns:a16="http://schemas.microsoft.com/office/drawing/2014/main" id="{1682B893-290B-4A75-99EE-1BF3E7CFBCE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>
                  <a:extLst>
                    <a:ext uri="{FF2B5EF4-FFF2-40B4-BE49-F238E27FC236}">
                      <a16:creationId xmlns:a16="http://schemas.microsoft.com/office/drawing/2014/main" id="{07FC3631-9AC4-4926-9B3E-5A26CF3BD86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>
                  <a:extLst>
                    <a:ext uri="{FF2B5EF4-FFF2-40B4-BE49-F238E27FC236}">
                      <a16:creationId xmlns:a16="http://schemas.microsoft.com/office/drawing/2014/main" id="{ADFCBDFB-0CAD-4F75-BF4D-04E378BEFF6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>
                  <a:extLst>
                    <a:ext uri="{FF2B5EF4-FFF2-40B4-BE49-F238E27FC236}">
                      <a16:creationId xmlns:a16="http://schemas.microsoft.com/office/drawing/2014/main" id="{187DC809-1526-4AD1-BFBE-6654BA549A4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>
                  <a:extLst>
                    <a:ext uri="{FF2B5EF4-FFF2-40B4-BE49-F238E27FC236}">
                      <a16:creationId xmlns:a16="http://schemas.microsoft.com/office/drawing/2014/main" id="{615F6676-5F6E-43FA-A098-BDEA45CC00B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>
                  <a:extLst>
                    <a:ext uri="{FF2B5EF4-FFF2-40B4-BE49-F238E27FC236}">
                      <a16:creationId xmlns:a16="http://schemas.microsoft.com/office/drawing/2014/main" id="{EF9F700F-38B7-4BAD-8E30-A7640DFE627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>
                  <a:extLst>
                    <a:ext uri="{FF2B5EF4-FFF2-40B4-BE49-F238E27FC236}">
                      <a16:creationId xmlns:a16="http://schemas.microsoft.com/office/drawing/2014/main" id="{1DAB3148-5B5B-4BFF-928A-F5412B8F560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>
                  <a:extLst>
                    <a:ext uri="{FF2B5EF4-FFF2-40B4-BE49-F238E27FC236}">
                      <a16:creationId xmlns:a16="http://schemas.microsoft.com/office/drawing/2014/main" id="{51A0B7C1-58F2-46E6-8C31-BEDD32CD5D9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>
                  <a:extLst>
                    <a:ext uri="{FF2B5EF4-FFF2-40B4-BE49-F238E27FC236}">
                      <a16:creationId xmlns:a16="http://schemas.microsoft.com/office/drawing/2014/main" id="{D44DC4FF-B049-4194-BA52-5D96F8078AA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>
                  <a:extLst>
                    <a:ext uri="{FF2B5EF4-FFF2-40B4-BE49-F238E27FC236}">
                      <a16:creationId xmlns:a16="http://schemas.microsoft.com/office/drawing/2014/main" id="{E497B68F-170C-4FEF-83E2-F2030483349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>
                  <a:extLst>
                    <a:ext uri="{FF2B5EF4-FFF2-40B4-BE49-F238E27FC236}">
                      <a16:creationId xmlns:a16="http://schemas.microsoft.com/office/drawing/2014/main" id="{F3E722F1-FF35-40BC-B318-61F1D8DAD66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A00DCD5D-6D9D-422F-9E77-C8CAD2CB669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>
                  <a:extLst>
                    <a:ext uri="{FF2B5EF4-FFF2-40B4-BE49-F238E27FC236}">
                      <a16:creationId xmlns:a16="http://schemas.microsoft.com/office/drawing/2014/main" id="{34ACEF66-9636-4A40-8EFF-BB917D39B98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>
                  <a:extLst>
                    <a:ext uri="{FF2B5EF4-FFF2-40B4-BE49-F238E27FC236}">
                      <a16:creationId xmlns:a16="http://schemas.microsoft.com/office/drawing/2014/main" id="{33809F06-C233-46E8-B79C-2B88A5932F7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>
                  <a:extLst>
                    <a:ext uri="{FF2B5EF4-FFF2-40B4-BE49-F238E27FC236}">
                      <a16:creationId xmlns:a16="http://schemas.microsoft.com/office/drawing/2014/main" id="{4C9B8542-0997-4229-ADE0-4D2C6FD83E8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>
                  <a:extLst>
                    <a:ext uri="{FF2B5EF4-FFF2-40B4-BE49-F238E27FC236}">
                      <a16:creationId xmlns:a16="http://schemas.microsoft.com/office/drawing/2014/main" id="{B1B30DAD-6571-4123-A4F3-E605569492E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>
                  <a:extLst>
                    <a:ext uri="{FF2B5EF4-FFF2-40B4-BE49-F238E27FC236}">
                      <a16:creationId xmlns:a16="http://schemas.microsoft.com/office/drawing/2014/main" id="{38A3791C-A560-419E-81FB-3167F385CAC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>
                  <a:extLst>
                    <a:ext uri="{FF2B5EF4-FFF2-40B4-BE49-F238E27FC236}">
                      <a16:creationId xmlns:a16="http://schemas.microsoft.com/office/drawing/2014/main" id="{9A1828B6-AF1A-40AB-8C12-18894092819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>
                  <a:extLst>
                    <a:ext uri="{FF2B5EF4-FFF2-40B4-BE49-F238E27FC236}">
                      <a16:creationId xmlns:a16="http://schemas.microsoft.com/office/drawing/2014/main" id="{E0B27E32-41DB-4BF8-A058-1FB594B0584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5C78D6AF-1F2E-4E80-B035-DE98334BB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3F1BBC9F-8E28-49E8-93A9-F2E6829B6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03FC88DA-7FD0-4E5F-8ADE-44E60DDA5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49" descr="kimonopat1">
              <a:extLst>
                <a:ext uri="{FF2B5EF4-FFF2-40B4-BE49-F238E27FC236}">
                  <a16:creationId xmlns:a16="http://schemas.microsoft.com/office/drawing/2014/main" id="{8081560E-E063-4DE9-AFA6-E7914E340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0" descr="kimonopat1">
              <a:extLst>
                <a:ext uri="{FF2B5EF4-FFF2-40B4-BE49-F238E27FC236}">
                  <a16:creationId xmlns:a16="http://schemas.microsoft.com/office/drawing/2014/main" id="{AE824E8A-C5EC-491A-95AD-DD80F450F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9773EE30-B11A-4BDA-B306-61045E442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4F9FCCB6-FE84-4B48-A38E-0C984E29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95F76EC8-FBE6-4818-B542-DD8E09C93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03BD4773-5B08-4573-97DE-0905A680B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1800">
                <a:latin typeface="Arial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B6B50A07-7176-4E60-BB63-B1B97F5BF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56">
              <a:extLst>
                <a:ext uri="{FF2B5EF4-FFF2-40B4-BE49-F238E27FC236}">
                  <a16:creationId xmlns:a16="http://schemas.microsoft.com/office/drawing/2014/main" id="{88AE413C-B042-4028-BE27-C00C097763CA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en-US" sz="1800">
                <a:latin typeface="Arial" charset="0"/>
              </a:endParaRPr>
            </a:p>
          </p:txBody>
        </p:sp>
      </p:grpSp>
      <p:sp>
        <p:nvSpPr>
          <p:cNvPr id="26424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425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20C17E4B-AD8B-4356-933A-9C8AAC07F60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408A5261-F292-4010-8ADD-F4A9B86C6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5F605E16-042E-4FD2-AB0F-2F99414D3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0880E-A452-4FCE-9B6D-0CAA67FDB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1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53ED5B-F14C-4B75-A54D-B0EAE47AB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51FF19-3C3E-4B7B-8179-C6B157F0A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FE7EB-FAD7-4A09-AA74-B3E750D34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64F0A-EB9C-4A0D-8FD0-E11FA6D77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022994"/>
      </p:ext>
    </p:extLst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69E143-EC14-47CA-998B-F09EBC452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C09E29-BF3F-47DE-A586-61B0CEFF2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E8851B-2ABC-4EBF-A98C-BA16CB7AF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44EB2-87A0-4D93-BB68-405CE5DDF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26309"/>
      </p:ext>
    </p:extLst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C8DB1-B51E-470E-B3ED-7B7004036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808E3-8DA7-4A66-BEE5-2688BBE35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D2541C-99FF-4DC6-9109-38D009011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FDD6E-046D-4BF2-8D22-0ACA6F864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345366"/>
      </p:ext>
    </p:extLst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1B6886-DD46-4FD6-BDBF-76B3AE1E59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2F8F60-5E1C-4030-AD3B-BECA5040A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DA83C3-A4BF-4E43-AE8A-C78D41FDC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4414F-4DB7-466B-931A-5E276AF54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604418"/>
      </p:ext>
    </p:extLst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E2433C-4AF2-4A8D-B4C5-A14E54BB9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6088A0-331A-4337-A785-6339E3054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4529A2-F84F-4845-80A8-743BEE8C0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7A234-EB51-4ADA-A40A-5F7852EA7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046977"/>
      </p:ext>
    </p:extLst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6CC79E-7A61-46FE-94D2-B082F1681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C39594-1E29-4E93-BAF6-855569770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0581FA-F013-4F42-8FCB-659064AFB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A7337-2E56-46BD-B0F4-F105F7C64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97978"/>
      </p:ext>
    </p:extLst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958ADA-F7DE-4604-BDE8-4CD0E9709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8FD89-F5A4-4ED7-9F85-D2532E015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D6F626-9467-4391-A5EC-AABD5BD53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224D9-F9B4-4AF3-BBDB-9F3AE9A05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679066"/>
      </p:ext>
    </p:extLst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238ED-E981-42BE-A8C9-0FA9DB414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E937A-90DA-4802-A700-D1F7DB4B6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61B19-BDFD-4069-A1A7-86847D83C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CB189-9586-48A4-A6AA-F1597BD41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723778"/>
      </p:ext>
    </p:extLst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0CE171-99BD-45E0-9C21-8F578C49E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C68071-46A5-4C27-931E-823ABC29C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964621-A8E7-4CC9-BACE-C339C6AA82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3F9637-56F2-441B-980C-C658357FB8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DDF66A-9DC5-45A8-B8ED-5A6686D200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651AF6A-96FA-4910-B2BD-549A3B09E7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7">
            <a:extLst>
              <a:ext uri="{FF2B5EF4-FFF2-40B4-BE49-F238E27FC236}">
                <a16:creationId xmlns:a16="http://schemas.microsoft.com/office/drawing/2014/main" id="{965A082F-BF17-4E1C-9215-988238589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58">
            <a:extLst>
              <a:ext uri="{FF2B5EF4-FFF2-40B4-BE49-F238E27FC236}">
                <a16:creationId xmlns:a16="http://schemas.microsoft.com/office/drawing/2014/main" id="{82AF67FB-904E-404D-A24E-46A8612E8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7" name="Rectangle 59">
            <a:extLst>
              <a:ext uri="{FF2B5EF4-FFF2-40B4-BE49-F238E27FC236}">
                <a16:creationId xmlns:a16="http://schemas.microsoft.com/office/drawing/2014/main" id="{E439AD19-C391-4FD4-B94C-7FBBCFE3895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" name="Rectangle 60">
            <a:extLst>
              <a:ext uri="{FF2B5EF4-FFF2-40B4-BE49-F238E27FC236}">
                <a16:creationId xmlns:a16="http://schemas.microsoft.com/office/drawing/2014/main" id="{5C5A14D4-46D2-42A9-B1B3-69710DD154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" name="Rectangle 61">
            <a:extLst>
              <a:ext uri="{FF2B5EF4-FFF2-40B4-BE49-F238E27FC236}">
                <a16:creationId xmlns:a16="http://schemas.microsoft.com/office/drawing/2014/main" id="{9C8B5A1B-09F7-4739-B69A-E8217E2A2E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3BF66FF-3AC3-48F6-9467-C8BB1C41E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slow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e.vietnamnet.vn/animation.am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slide" Target="slide14.x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Asheng/Local%20Settings/Temporary%20Internet%20Files/Content.IE5/KPEFO5IF/video/P1000919.MOV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hyperlink" Target="../../Asheng/Local%20Settings/Temporary%20Internet%20Files/Content.IE5/KPEFO5IF/video/P1000919.MOV" TargetMode="Externa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0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WordArt 4" descr="White marble">
            <a:extLst>
              <a:ext uri="{FF2B5EF4-FFF2-40B4-BE49-F238E27FC236}">
                <a16:creationId xmlns:a16="http://schemas.microsoft.com/office/drawing/2014/main" id="{232F4660-F55D-473C-94F2-897FA45F21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533400"/>
            <a:ext cx="39147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SG" sz="24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Answer questions:</a:t>
            </a:r>
          </a:p>
        </p:txBody>
      </p:sp>
      <p:sp>
        <p:nvSpPr>
          <p:cNvPr id="13315" name="Text Box 8">
            <a:extLst>
              <a:ext uri="{FF2B5EF4-FFF2-40B4-BE49-F238E27FC236}">
                <a16:creationId xmlns:a16="http://schemas.microsoft.com/office/drawing/2014/main" id="{0D7BEB16-7963-4B2E-A526-ACED01B0F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040BFE69-5888-4D25-9F27-82AFB7C6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7" name="Text Box 12">
            <a:extLst>
              <a:ext uri="{FF2B5EF4-FFF2-40B4-BE49-F238E27FC236}">
                <a16:creationId xmlns:a16="http://schemas.microsoft.com/office/drawing/2014/main" id="{B351DB68-5C23-4B95-86E7-D3E6E9D83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3318" name="Picture 14" descr="Background_2">
            <a:extLst>
              <a:ext uri="{FF2B5EF4-FFF2-40B4-BE49-F238E27FC236}">
                <a16:creationId xmlns:a16="http://schemas.microsoft.com/office/drawing/2014/main" id="{EFF473B3-F1EE-4091-8E9E-5C03CD55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3">
            <a:extLst>
              <a:ext uri="{FF2B5EF4-FFF2-40B4-BE49-F238E27FC236}">
                <a16:creationId xmlns:a16="http://schemas.microsoft.com/office/drawing/2014/main" id="{6DCBBC62-B4EA-431C-90E8-D1F3AFB4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10100" cy="790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>
                <a:solidFill>
                  <a:srgbClr val="990099"/>
                </a:solidFill>
                <a:latin typeface=".VnAristote" panose="020B7200000000000000" pitchFamily="34" charset="0"/>
              </a:rPr>
              <a:t>Dear Hoa,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solidFill>
                  <a:srgbClr val="990099"/>
                </a:solidFill>
                <a:latin typeface=".VnAristote" panose="020B7200000000000000" pitchFamily="34" charset="0"/>
              </a:rPr>
              <a:t>Thank you very much for the flowers you sent me while I (1).........(be) in the hospital. They (2) ........ (be) beautiful and they really (3)............... (help) to cheer me up. I (4)..............( come) out of the hospital on Monday morning.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solidFill>
                  <a:srgbClr val="990099"/>
                </a:solidFill>
                <a:latin typeface=".VnAristote" panose="020B7200000000000000" pitchFamily="34" charset="0"/>
              </a:rPr>
              <a:t>Now I (5)......... ( be) very bored. Will you come over to my place on the weekend? I’d love to see you.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solidFill>
                  <a:srgbClr val="990099"/>
                </a:solidFill>
                <a:latin typeface=".VnAristote" panose="020B7200000000000000" pitchFamily="34" charset="0"/>
              </a:rPr>
              <a:t>I (6) ........................... ( phone) you on Friday afternoon.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solidFill>
                  <a:srgbClr val="990099"/>
                </a:solidFill>
                <a:latin typeface=".VnAristote" panose="020B7200000000000000" pitchFamily="34" charset="0"/>
              </a:rPr>
              <a:t>Your friend.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solidFill>
                  <a:srgbClr val="990099"/>
                </a:solidFill>
                <a:latin typeface=".VnAristote" panose="020B7200000000000000" pitchFamily="34" charset="0"/>
              </a:rPr>
              <a:t>Nga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500">
              <a:solidFill>
                <a:srgbClr val="990099"/>
              </a:solidFill>
              <a:latin typeface=".VnAristote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500">
              <a:solidFill>
                <a:srgbClr val="990099"/>
              </a:solidFill>
            </a:endParaRPr>
          </a:p>
        </p:txBody>
      </p:sp>
      <p:pic>
        <p:nvPicPr>
          <p:cNvPr id="13320" name="Picture 17" descr="021">
            <a:extLst>
              <a:ext uri="{FF2B5EF4-FFF2-40B4-BE49-F238E27FC236}">
                <a16:creationId xmlns:a16="http://schemas.microsoft.com/office/drawing/2014/main" id="{D183A8ED-9DBB-4C69-9D8B-8B628FB120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86438"/>
            <a:ext cx="1447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18">
            <a:extLst>
              <a:ext uri="{FF2B5EF4-FFF2-40B4-BE49-F238E27FC236}">
                <a16:creationId xmlns:a16="http://schemas.microsoft.com/office/drawing/2014/main" id="{BD3DF026-366D-43B0-B8B9-7907F226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was</a:t>
            </a:r>
          </a:p>
        </p:txBody>
      </p:sp>
      <p:sp>
        <p:nvSpPr>
          <p:cNvPr id="13322" name="Text Box 19">
            <a:extLst>
              <a:ext uri="{FF2B5EF4-FFF2-40B4-BE49-F238E27FC236}">
                <a16:creationId xmlns:a16="http://schemas.microsoft.com/office/drawing/2014/main" id="{69852B86-A3C0-4378-BDF5-A23C5E63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14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came</a:t>
            </a:r>
          </a:p>
        </p:txBody>
      </p:sp>
      <p:sp>
        <p:nvSpPr>
          <p:cNvPr id="13323" name="Text Box 20">
            <a:extLst>
              <a:ext uri="{FF2B5EF4-FFF2-40B4-BE49-F238E27FC236}">
                <a16:creationId xmlns:a16="http://schemas.microsoft.com/office/drawing/2014/main" id="{360265BE-024C-41B9-A444-9054D56E0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were</a:t>
            </a:r>
          </a:p>
        </p:txBody>
      </p:sp>
      <p:sp>
        <p:nvSpPr>
          <p:cNvPr id="13324" name="Text Box 21">
            <a:extLst>
              <a:ext uri="{FF2B5EF4-FFF2-40B4-BE49-F238E27FC236}">
                <a16:creationId xmlns:a16="http://schemas.microsoft.com/office/drawing/2014/main" id="{7DFEC80E-D25E-486D-837B-1E68E3264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133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helped</a:t>
            </a:r>
          </a:p>
        </p:txBody>
      </p:sp>
      <p:sp>
        <p:nvSpPr>
          <p:cNvPr id="13325" name="Text Box 22">
            <a:extLst>
              <a:ext uri="{FF2B5EF4-FFF2-40B4-BE49-F238E27FC236}">
                <a16:creationId xmlns:a16="http://schemas.microsoft.com/office/drawing/2014/main" id="{5DD11552-F7DB-4EDA-96E6-C039DD12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am</a:t>
            </a:r>
          </a:p>
        </p:txBody>
      </p:sp>
      <p:sp>
        <p:nvSpPr>
          <p:cNvPr id="13326" name="Text Box 23">
            <a:extLst>
              <a:ext uri="{FF2B5EF4-FFF2-40B4-BE49-F238E27FC236}">
                <a16:creationId xmlns:a16="http://schemas.microsoft.com/office/drawing/2014/main" id="{CEF4693D-9A31-4B73-983E-A78C25AC6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00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will phone</a:t>
            </a:r>
          </a:p>
        </p:txBody>
      </p:sp>
      <p:sp>
        <p:nvSpPr>
          <p:cNvPr id="180254" name="Rectangle 30">
            <a:extLst>
              <a:ext uri="{FF2B5EF4-FFF2-40B4-BE49-F238E27FC236}">
                <a16:creationId xmlns:a16="http://schemas.microsoft.com/office/drawing/2014/main" id="{36EE3E61-A1CA-4D87-802E-F00A8307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1. Did Hoa send Nga flowers while she was in the hospital ?</a:t>
            </a:r>
          </a:p>
        </p:txBody>
      </p:sp>
      <p:sp>
        <p:nvSpPr>
          <p:cNvPr id="180255" name="Rectangle 31">
            <a:extLst>
              <a:ext uri="{FF2B5EF4-FFF2-40B4-BE49-F238E27FC236}">
                <a16:creationId xmlns:a16="http://schemas.microsoft.com/office/drawing/2014/main" id="{F31A9612-4AEB-4069-9AA9-1A4F894A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622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2. Was Nga unhappy when she received the present?</a:t>
            </a:r>
          </a:p>
        </p:txBody>
      </p:sp>
      <p:sp>
        <p:nvSpPr>
          <p:cNvPr id="180257" name="Rectangle 33">
            <a:extLst>
              <a:ext uri="{FF2B5EF4-FFF2-40B4-BE49-F238E27FC236}">
                <a16:creationId xmlns:a16="http://schemas.microsoft.com/office/drawing/2014/main" id="{8484F60D-5E3E-4B44-9CA2-446972B17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3.How does Nga feel now?</a:t>
            </a:r>
          </a:p>
        </p:txBody>
      </p:sp>
      <p:sp>
        <p:nvSpPr>
          <p:cNvPr id="180258" name="Rectangle 34">
            <a:extLst>
              <a:ext uri="{FF2B5EF4-FFF2-40B4-BE49-F238E27FC236}">
                <a16:creationId xmlns:a16="http://schemas.microsoft.com/office/drawing/2014/main" id="{DE7B6259-ED08-41F7-932F-C773F8D30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4. Does she want to invite Hoa to come over to her house?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54" grpId="0"/>
      <p:bldP spid="180255" grpId="0"/>
      <p:bldP spid="180257" grpId="0"/>
      <p:bldP spid="1802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4C890806-9B96-4925-A599-9C887795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3048000" cy="601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A9C26406-A44D-4B10-9851-74683ED45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838200"/>
            <a:ext cx="7848600" cy="0"/>
          </a:xfrm>
          <a:prstGeom prst="line">
            <a:avLst/>
          </a:prstGeom>
          <a:noFill/>
          <a:ln w="57150" cmpd="thinThick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53607" name="AutoShape 7">
            <a:extLst>
              <a:ext uri="{FF2B5EF4-FFF2-40B4-BE49-F238E27FC236}">
                <a16:creationId xmlns:a16="http://schemas.microsoft.com/office/drawing/2014/main" id="{6423C0B4-3C7D-46D5-B658-901B3117CC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7200" y="-457200"/>
            <a:ext cx="838200" cy="1752600"/>
          </a:xfrm>
          <a:prstGeom prst="flowChartDelay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342" name="Picture 12" descr="CRNRC089">
            <a:extLst>
              <a:ext uri="{FF2B5EF4-FFF2-40B4-BE49-F238E27FC236}">
                <a16:creationId xmlns:a16="http://schemas.microsoft.com/office/drawing/2014/main" id="{0614FDC9-BE1C-4C2F-9C4E-72345958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715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clover">
            <a:hlinkClick r:id="rId3" action="ppaction://hlinksldjump"/>
            <a:extLst>
              <a:ext uri="{FF2B5EF4-FFF2-40B4-BE49-F238E27FC236}">
                <a16:creationId xmlns:a16="http://schemas.microsoft.com/office/drawing/2014/main" id="{CDE5A7F0-D5DA-4C46-89F0-62096F4B3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4">
            <a:extLst>
              <a:ext uri="{FF2B5EF4-FFF2-40B4-BE49-F238E27FC236}">
                <a16:creationId xmlns:a16="http://schemas.microsoft.com/office/drawing/2014/main" id="{7AD3C9A9-7CFE-4AD6-81B9-ED807A66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II.Complete the letter:</a:t>
            </a:r>
          </a:p>
        </p:txBody>
      </p:sp>
      <p:sp>
        <p:nvSpPr>
          <p:cNvPr id="14345" name="Text Box 23">
            <a:extLst>
              <a:ext uri="{FF2B5EF4-FFF2-40B4-BE49-F238E27FC236}">
                <a16:creationId xmlns:a16="http://schemas.microsoft.com/office/drawing/2014/main" id="{4EF3E3CC-5F9A-4A1D-A982-4678BE564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III.Writing</a:t>
            </a:r>
          </a:p>
        </p:txBody>
      </p:sp>
      <p:sp>
        <p:nvSpPr>
          <p:cNvPr id="153624" name="WordArt 24">
            <a:extLst>
              <a:ext uri="{FF2B5EF4-FFF2-40B4-BE49-F238E27FC236}">
                <a16:creationId xmlns:a16="http://schemas.microsoft.com/office/drawing/2014/main" id="{8122B0E6-F4D8-46AD-83C6-E35FD3B079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3200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Suggestions:</a:t>
            </a:r>
          </a:p>
        </p:txBody>
      </p:sp>
      <p:sp>
        <p:nvSpPr>
          <p:cNvPr id="14347" name="AutoShape 25">
            <a:extLst>
              <a:ext uri="{FF2B5EF4-FFF2-40B4-BE49-F238E27FC236}">
                <a16:creationId xmlns:a16="http://schemas.microsoft.com/office/drawing/2014/main" id="{02972B04-B031-4ED0-B45C-388A1A9B7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95400"/>
            <a:ext cx="6400800" cy="5867400"/>
          </a:xfrm>
          <a:prstGeom prst="cloudCallout">
            <a:avLst>
              <a:gd name="adj1" fmla="val -44866"/>
              <a:gd name="adj2" fmla="val -44833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348" name="WordArt 35">
            <a:extLst>
              <a:ext uri="{FF2B5EF4-FFF2-40B4-BE49-F238E27FC236}">
                <a16:creationId xmlns:a16="http://schemas.microsoft.com/office/drawing/2014/main" id="{6261E0B8-9559-4CDA-87D7-E5066FFA98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9: A first- aid course</a:t>
            </a:r>
          </a:p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4: Write</a:t>
            </a:r>
            <a:endParaRPr lang="en-SG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349" name="Text Box 36">
            <a:extLst>
              <a:ext uri="{FF2B5EF4-FFF2-40B4-BE49-F238E27FC236}">
                <a16:creationId xmlns:a16="http://schemas.microsoft.com/office/drawing/2014/main" id="{0B145181-5A59-483B-8B29-3BD8C323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3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990099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b="1">
                <a:solidFill>
                  <a:srgbClr val="FF3399"/>
                </a:solidFill>
                <a:latin typeface="Arial" panose="020B0604020202020204" pitchFamily="34" charset="0"/>
              </a:rPr>
              <a:t>.was   </a:t>
            </a:r>
            <a:r>
              <a:rPr lang="en-US" altLang="en-US" sz="1800" b="1">
                <a:solidFill>
                  <a:srgbClr val="990099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 b="1">
                <a:solidFill>
                  <a:srgbClr val="FF3399"/>
                </a:solidFill>
                <a:latin typeface="Arial" panose="020B0604020202020204" pitchFamily="34" charset="0"/>
              </a:rPr>
              <a:t>. were</a:t>
            </a:r>
            <a:r>
              <a:rPr lang="en-US" altLang="en-US" sz="1800"/>
              <a:t> </a:t>
            </a:r>
            <a:r>
              <a:rPr lang="en-US" altLang="en-US" sz="1800" b="1">
                <a:solidFill>
                  <a:srgbClr val="990099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800" b="1">
                <a:solidFill>
                  <a:srgbClr val="FF3399"/>
                </a:solidFill>
                <a:latin typeface="Arial" panose="020B0604020202020204" pitchFamily="34" charset="0"/>
              </a:rPr>
              <a:t>. helped  </a:t>
            </a:r>
            <a:r>
              <a:rPr lang="en-US" altLang="en-US" sz="1800" b="1">
                <a:solidFill>
                  <a:srgbClr val="990099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800" b="1">
                <a:solidFill>
                  <a:srgbClr val="FF3399"/>
                </a:solidFill>
                <a:latin typeface="Arial" panose="020B0604020202020204" pitchFamily="34" charset="0"/>
              </a:rPr>
              <a:t>. came  </a:t>
            </a:r>
            <a:r>
              <a:rPr lang="en-US" altLang="en-US" sz="1800" b="1">
                <a:solidFill>
                  <a:srgbClr val="990099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800" b="1">
                <a:solidFill>
                  <a:srgbClr val="FF3399"/>
                </a:solidFill>
                <a:latin typeface="Arial" panose="020B0604020202020204" pitchFamily="34" charset="0"/>
              </a:rPr>
              <a:t>. am </a:t>
            </a:r>
            <a:r>
              <a:rPr lang="en-US" altLang="en-US" sz="1800" b="1">
                <a:solidFill>
                  <a:srgbClr val="990099"/>
                </a:solidFill>
                <a:latin typeface="Arial" panose="020B0604020202020204" pitchFamily="34" charset="0"/>
              </a:rPr>
              <a:t>6</a:t>
            </a:r>
            <a:r>
              <a:rPr lang="en-US" altLang="en-US" sz="1800" b="1">
                <a:solidFill>
                  <a:srgbClr val="FF3399"/>
                </a:solidFill>
                <a:latin typeface="Arial" panose="020B0604020202020204" pitchFamily="34" charset="0"/>
              </a:rPr>
              <a:t>. will phone</a:t>
            </a:r>
          </a:p>
        </p:txBody>
      </p:sp>
      <p:sp>
        <p:nvSpPr>
          <p:cNvPr id="14350" name="Text Box 37">
            <a:extLst>
              <a:ext uri="{FF2B5EF4-FFF2-40B4-BE49-F238E27FC236}">
                <a16:creationId xmlns:a16="http://schemas.microsoft.com/office/drawing/2014/main" id="{DDB69037-A583-402C-B7A7-467B643B8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2819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Write a thank you note to a friend. Invite your friend to go on a picnic with you. Arrange to contact your friend. Use the following questions to guide your writing.</a:t>
            </a:r>
          </a:p>
        </p:txBody>
      </p:sp>
      <p:sp>
        <p:nvSpPr>
          <p:cNvPr id="153639" name="Text Box 39">
            <a:extLst>
              <a:ext uri="{FF2B5EF4-FFF2-40B4-BE49-F238E27FC236}">
                <a16:creationId xmlns:a16="http://schemas.microsoft.com/office/drawing/2014/main" id="{8701F501-4C62-40F3-BCD1-5174C3102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81200"/>
            <a:ext cx="5486400" cy="739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1. What did your friend give/ send you?</a:t>
            </a:r>
          </a:p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2. On what occasion?</a:t>
            </a:r>
          </a:p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3. What   </a:t>
            </a:r>
            <a:r>
              <a:rPr lang="en-US" altLang="en-US" sz="2400" b="1" i="1">
                <a:solidFill>
                  <a:srgbClr val="6600CC"/>
                </a:solidFill>
              </a:rPr>
              <a:t>was it/  were they</a:t>
            </a:r>
            <a:r>
              <a:rPr lang="en-US" altLang="en-US" sz="2400" b="1">
                <a:solidFill>
                  <a:srgbClr val="6600CC"/>
                </a:solidFill>
              </a:rPr>
              <a:t> like?</a:t>
            </a:r>
            <a:r>
              <a:rPr lang="en-US" altLang="en-US">
                <a:solidFill>
                  <a:srgbClr val="FFFF00"/>
                </a:solidFill>
              </a:rPr>
              <a:t>  </a:t>
            </a:r>
          </a:p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4. How did you feel when you received  </a:t>
            </a:r>
          </a:p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    the present? </a:t>
            </a:r>
          </a:p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5. How do you feel now?</a:t>
            </a:r>
          </a:p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6. Do you want to invite your friend </a:t>
            </a:r>
          </a:p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    somewhere?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7. If so, then when?</a:t>
            </a:r>
            <a:r>
              <a:rPr lang="en-US" altLang="en-US" b="1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n-US" altLang="en-US" sz="2400" b="1">
                <a:solidFill>
                  <a:srgbClr val="6600CC"/>
                </a:solidFill>
              </a:rPr>
              <a:t>8. How will you contact your friend?</a:t>
            </a:r>
            <a:endParaRPr lang="en-US" altLang="en-US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66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66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66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6600CC"/>
              </a:solidFill>
            </a:endParaRPr>
          </a:p>
        </p:txBody>
      </p:sp>
      <p:sp>
        <p:nvSpPr>
          <p:cNvPr id="14352" name="Text Box 40">
            <a:extLst>
              <a:ext uri="{FF2B5EF4-FFF2-40B4-BE49-F238E27FC236}">
                <a16:creationId xmlns:a16="http://schemas.microsoft.com/office/drawing/2014/main" id="{5A9798BF-137E-48F5-88B6-F2A08FAED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I. Vocabulary</a:t>
            </a:r>
          </a:p>
        </p:txBody>
      </p:sp>
      <p:sp>
        <p:nvSpPr>
          <p:cNvPr id="14353" name="Text Box 42">
            <a:extLst>
              <a:ext uri="{FF2B5EF4-FFF2-40B4-BE49-F238E27FC236}">
                <a16:creationId xmlns:a16="http://schemas.microsoft.com/office/drawing/2014/main" id="{9C910554-E306-4E9C-9973-A6ECF3A5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5410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thank smb for smt/doing smt.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cheer smb up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1800" b="1">
                <a:solidFill>
                  <a:srgbClr val="FF3399"/>
                </a:solidFill>
              </a:rPr>
              <a:t>to come over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1800"/>
              <a:t> </a:t>
            </a:r>
            <a:r>
              <a:rPr lang="en-US" altLang="en-US" sz="1800" b="1">
                <a:solidFill>
                  <a:srgbClr val="FF3399"/>
                </a:solidFill>
              </a:rPr>
              <a:t>to look forward (to)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53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53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53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53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53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53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53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3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53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536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blueswishvd2">
            <a:extLst>
              <a:ext uri="{FF2B5EF4-FFF2-40B4-BE49-F238E27FC236}">
                <a16:creationId xmlns:a16="http://schemas.microsoft.com/office/drawing/2014/main" id="{E4104388-CB3E-4B02-8FF1-8D685EA3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2" name="Rectangle 2">
            <a:extLst>
              <a:ext uri="{FF2B5EF4-FFF2-40B4-BE49-F238E27FC236}">
                <a16:creationId xmlns:a16="http://schemas.microsoft.com/office/drawing/2014/main" id="{69F327CE-D70F-4065-B7D9-0E7473B54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419600" cy="381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UniverseH" panose="020B7200000000000000" pitchFamily="34" charset="0"/>
              </a:rPr>
              <a:t>Possible answers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E3D8E763-80FC-4997-851C-52DDCA282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6200" y="914400"/>
            <a:ext cx="52578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1. an interesting book /a lovely doll / flowers/...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2. On birthday / at Christmas /on  Women’s Day /…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3. It is / They are lovely / useful /beautiful /…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4. I felt very happy / Your present helped me relax a lot / cheered me up…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5. Now, I am free / sad / …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6. I want to go out to enjoy the fresh air. Will you go with me?...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7. See you this Sunday morning...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8. I will phone you  tonight for details....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7750AA1C-0013-444E-9A92-42171DBBC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39624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1. What did your friend give/ send you?</a:t>
            </a:r>
          </a:p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2. On what occasion?</a:t>
            </a:r>
          </a:p>
          <a:p>
            <a:pPr eaLnBrk="1" hangingPunct="1"/>
            <a:endParaRPr lang="en-US" altLang="en-US" sz="2400" b="1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3. What was/ were it / they like?</a:t>
            </a:r>
            <a:r>
              <a:rPr lang="en-US" altLang="en-US" sz="2400">
                <a:solidFill>
                  <a:srgbClr val="FFFF00"/>
                </a:solidFill>
              </a:rPr>
              <a:t>  </a:t>
            </a:r>
          </a:p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4. How did you feel when you received  the present? </a:t>
            </a:r>
          </a:p>
          <a:p>
            <a:pPr eaLnBrk="1" hangingPunct="1"/>
            <a:endParaRPr lang="en-US" altLang="en-US" sz="2400" b="1">
              <a:solidFill>
                <a:srgbClr val="FFFF00"/>
              </a:solidFill>
            </a:endParaRPr>
          </a:p>
          <a:p>
            <a:pPr eaLnBrk="1" hangingPunct="1">
              <a:lnSpc>
                <a:spcPts val="33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5. How do you feel now?</a:t>
            </a:r>
          </a:p>
          <a:p>
            <a:pPr eaLnBrk="1" hangingPunct="1">
              <a:lnSpc>
                <a:spcPts val="33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6. Do you want to invite your friend     somewhere?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ts val="33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7. If so, then when? </a:t>
            </a:r>
          </a:p>
          <a:p>
            <a:pPr eaLnBrk="1" hangingPunct="1">
              <a:lnSpc>
                <a:spcPts val="33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8. How will you contact your friend?</a:t>
            </a: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54952D39-0780-488C-B38E-23E47F4A4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news007">
            <a:extLst>
              <a:ext uri="{FF2B5EF4-FFF2-40B4-BE49-F238E27FC236}">
                <a16:creationId xmlns:a16="http://schemas.microsoft.com/office/drawing/2014/main" id="{A92C44FA-E166-488C-AB94-7E8C5B71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73125"/>
            <a:ext cx="62484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RNRC001">
            <a:extLst>
              <a:ext uri="{FF2B5EF4-FFF2-40B4-BE49-F238E27FC236}">
                <a16:creationId xmlns:a16="http://schemas.microsoft.com/office/drawing/2014/main" id="{B611DCC0-928A-4E08-BBBB-0459AA57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838200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un3[1]">
            <a:extLst>
              <a:ext uri="{FF2B5EF4-FFF2-40B4-BE49-F238E27FC236}">
                <a16:creationId xmlns:a16="http://schemas.microsoft.com/office/drawing/2014/main" id="{E4E81D58-0660-4FA8-A15B-ADAA08CCF2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38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2" name="Rectangle 6">
            <a:extLst>
              <a:ext uri="{FF2B5EF4-FFF2-40B4-BE49-F238E27FC236}">
                <a16:creationId xmlns:a16="http://schemas.microsoft.com/office/drawing/2014/main" id="{23400264-3E02-4202-9FDC-EF40DDD7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2895600" cy="601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213A4803-A8F9-4BE4-9D7F-77C3A6C99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838200"/>
            <a:ext cx="7848600" cy="0"/>
          </a:xfrm>
          <a:prstGeom prst="line">
            <a:avLst/>
          </a:prstGeom>
          <a:noFill/>
          <a:ln w="57150" cmpd="thinThick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6392" name="Rectangle 9">
            <a:extLst>
              <a:ext uri="{FF2B5EF4-FFF2-40B4-BE49-F238E27FC236}">
                <a16:creationId xmlns:a16="http://schemas.microsoft.com/office/drawing/2014/main" id="{381CB49C-3EF6-4D33-B4E8-F89B51B4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707" name="AutoShape 11">
            <a:extLst>
              <a:ext uri="{FF2B5EF4-FFF2-40B4-BE49-F238E27FC236}">
                <a16:creationId xmlns:a16="http://schemas.microsoft.com/office/drawing/2014/main" id="{8F0B5D14-FFBF-4CFE-A914-2896774F18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7200" y="-457200"/>
            <a:ext cx="838200" cy="1752600"/>
          </a:xfrm>
          <a:prstGeom prst="flowChartDelay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4" name="Text Box 15">
            <a:extLst>
              <a:ext uri="{FF2B5EF4-FFF2-40B4-BE49-F238E27FC236}">
                <a16:creationId xmlns:a16="http://schemas.microsoft.com/office/drawing/2014/main" id="{5DCD2ED1-5DDF-4A8A-96F3-5A0D7EEF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II.Complete the letter</a:t>
            </a:r>
          </a:p>
        </p:txBody>
      </p:sp>
      <p:sp>
        <p:nvSpPr>
          <p:cNvPr id="16395" name="WordArt 17">
            <a:extLst>
              <a:ext uri="{FF2B5EF4-FFF2-40B4-BE49-F238E27FC236}">
                <a16:creationId xmlns:a16="http://schemas.microsoft.com/office/drawing/2014/main" id="{72AB228E-0AC7-44F9-8E76-4F2CFF3AF0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9: A first- aid course</a:t>
            </a:r>
          </a:p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4: Write</a:t>
            </a:r>
            <a:endParaRPr lang="en-SG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396" name="Text Box 18">
            <a:extLst>
              <a:ext uri="{FF2B5EF4-FFF2-40B4-BE49-F238E27FC236}">
                <a16:creationId xmlns:a16="http://schemas.microsoft.com/office/drawing/2014/main" id="{614AA762-09EF-4105-B840-CD58CC0CF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3200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990099"/>
                </a:solidFill>
              </a:rPr>
              <a:t>1</a:t>
            </a:r>
            <a:r>
              <a:rPr lang="en-US" altLang="en-US" sz="1800" b="1">
                <a:solidFill>
                  <a:srgbClr val="FF3399"/>
                </a:solidFill>
              </a:rPr>
              <a:t>.was   </a:t>
            </a:r>
            <a:r>
              <a:rPr lang="en-US" altLang="en-US" sz="1800" b="1">
                <a:solidFill>
                  <a:srgbClr val="990099"/>
                </a:solidFill>
              </a:rPr>
              <a:t>2</a:t>
            </a:r>
            <a:r>
              <a:rPr lang="en-US" altLang="en-US" sz="1800" b="1">
                <a:solidFill>
                  <a:srgbClr val="FF3399"/>
                </a:solidFill>
              </a:rPr>
              <a:t>. were</a:t>
            </a:r>
            <a:r>
              <a:rPr lang="en-US" altLang="en-US" sz="1800"/>
              <a:t> </a:t>
            </a:r>
            <a:r>
              <a:rPr lang="en-US" altLang="en-US" sz="1800" b="1">
                <a:solidFill>
                  <a:srgbClr val="990099"/>
                </a:solidFill>
              </a:rPr>
              <a:t>3</a:t>
            </a:r>
            <a:r>
              <a:rPr lang="en-US" altLang="en-US" sz="1800" b="1">
                <a:solidFill>
                  <a:srgbClr val="FF3399"/>
                </a:solidFill>
              </a:rPr>
              <a:t>. helped  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990099"/>
                </a:solidFill>
              </a:rPr>
              <a:t>4</a:t>
            </a:r>
            <a:r>
              <a:rPr lang="en-US" altLang="en-US" sz="1800" b="1">
                <a:solidFill>
                  <a:srgbClr val="FF3399"/>
                </a:solidFill>
              </a:rPr>
              <a:t>. came  </a:t>
            </a:r>
            <a:r>
              <a:rPr lang="en-US" altLang="en-US" sz="1800" b="1">
                <a:solidFill>
                  <a:srgbClr val="990099"/>
                </a:solidFill>
              </a:rPr>
              <a:t>5</a:t>
            </a:r>
            <a:r>
              <a:rPr lang="en-US" altLang="en-US" sz="1800" b="1">
                <a:solidFill>
                  <a:srgbClr val="FF3399"/>
                </a:solidFill>
              </a:rPr>
              <a:t>. am 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990099"/>
                </a:solidFill>
              </a:rPr>
              <a:t>6</a:t>
            </a:r>
            <a:r>
              <a:rPr lang="en-US" altLang="en-US" sz="1800" b="1">
                <a:solidFill>
                  <a:srgbClr val="FF3399"/>
                </a:solidFill>
              </a:rPr>
              <a:t>. will phone/ telephone</a:t>
            </a:r>
          </a:p>
        </p:txBody>
      </p:sp>
      <p:sp>
        <p:nvSpPr>
          <p:cNvPr id="157716" name="Text Box 20">
            <a:extLst>
              <a:ext uri="{FF2B5EF4-FFF2-40B4-BE49-F238E27FC236}">
                <a16:creationId xmlns:a16="http://schemas.microsoft.com/office/drawing/2014/main" id="{EED63A61-5DD8-4932-BF75-8275D4812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III.Writing</a:t>
            </a:r>
          </a:p>
        </p:txBody>
      </p:sp>
      <p:sp>
        <p:nvSpPr>
          <p:cNvPr id="16399" name="Text Box 22">
            <a:extLst>
              <a:ext uri="{FF2B5EF4-FFF2-40B4-BE49-F238E27FC236}">
                <a16:creationId xmlns:a16="http://schemas.microsoft.com/office/drawing/2014/main" id="{E8A63868-3BA3-4ABA-9B4C-577B9A2DF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5410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thank … for smt/doing smt.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cheer … up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1800" b="1">
                <a:solidFill>
                  <a:srgbClr val="FF3399"/>
                </a:solidFill>
              </a:rPr>
              <a:t>to come over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2000" b="1">
                <a:solidFill>
                  <a:srgbClr val="FF3399"/>
                </a:solidFill>
              </a:rPr>
              <a:t>to look forward (to)</a:t>
            </a:r>
            <a:endParaRPr lang="en-US" altLang="en-US" sz="1800" b="1">
              <a:solidFill>
                <a:srgbClr val="FF3399"/>
              </a:solidFill>
            </a:endParaRPr>
          </a:p>
        </p:txBody>
      </p:sp>
      <p:sp>
        <p:nvSpPr>
          <p:cNvPr id="16400" name="Text Box 23">
            <a:extLst>
              <a:ext uri="{FF2B5EF4-FFF2-40B4-BE49-F238E27FC236}">
                <a16:creationId xmlns:a16="http://schemas.microsoft.com/office/drawing/2014/main" id="{2036FABC-97D3-44BD-A858-B87300E5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87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I. Vocabulary</a:t>
            </a:r>
          </a:p>
        </p:txBody>
      </p:sp>
      <p:pic>
        <p:nvPicPr>
          <p:cNvPr id="16401" name="Picture 24" descr="image544">
            <a:extLst>
              <a:ext uri="{FF2B5EF4-FFF2-40B4-BE49-F238E27FC236}">
                <a16:creationId xmlns:a16="http://schemas.microsoft.com/office/drawing/2014/main" id="{63A30CB1-0900-458F-B26D-6B2D9ECC47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Text Box 37">
            <a:extLst>
              <a:ext uri="{FF2B5EF4-FFF2-40B4-BE49-F238E27FC236}">
                <a16:creationId xmlns:a16="http://schemas.microsoft.com/office/drawing/2014/main" id="{D2411557-050B-4999-B7E4-75CE42AFB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2819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Write a thank you note to a friend. Invite your friend to go on a picnic with you. Arrange to contact your friend. Use the following questions to guide your writing.</a:t>
            </a:r>
          </a:p>
        </p:txBody>
      </p:sp>
    </p:spTree>
  </p:cSld>
  <p:clrMapOvr>
    <a:masterClrMapping/>
  </p:clrMapOvr>
  <p:transition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flowergraphic1">
            <a:extLst>
              <a:ext uri="{FF2B5EF4-FFF2-40B4-BE49-F238E27FC236}">
                <a16:creationId xmlns:a16="http://schemas.microsoft.com/office/drawing/2014/main" id="{C76E2FAD-6F8C-479A-AD35-916871DFA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>
            <a:extLst>
              <a:ext uri="{FF2B5EF4-FFF2-40B4-BE49-F238E27FC236}">
                <a16:creationId xmlns:a16="http://schemas.microsoft.com/office/drawing/2014/main" id="{93F25EC8-EFC5-4082-AACD-2D33C7007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3200" y="0"/>
            <a:ext cx="6400800" cy="6477000"/>
          </a:xfrm>
          <a:noFill/>
        </p:spPr>
        <p:txBody>
          <a:bodyPr/>
          <a:lstStyle/>
          <a:p>
            <a:pPr marL="106363" indent="0" eaLnBrk="1" hangingPunct="1">
              <a:lnSpc>
                <a:spcPct val="90000"/>
              </a:lnSpc>
            </a:pPr>
            <a:endParaRPr lang="en-US" altLang="en-US" sz="2800"/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/>
              <a:t>Dear Hoa,</a:t>
            </a:r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/>
              <a:t>Thank you very much for the flowers you sent me while I was in the hospital. They were beautiful and they really helped to cheer me up. I came out of the hospital on Monday morning. </a:t>
            </a:r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/>
              <a:t>Now I am very bored. Will you come over to my place on the weekend? I’d love to see you. </a:t>
            </a:r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/>
              <a:t>I will  phone you on Friday afternoon. </a:t>
            </a:r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endParaRPr lang="en-US" altLang="en-US" sz="2400" b="1" i="1"/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/>
              <a:t>Your friend. </a:t>
            </a:r>
          </a:p>
          <a:p>
            <a:pPr marL="106363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/>
              <a:t>Nga</a:t>
            </a:r>
          </a:p>
          <a:p>
            <a:pPr marL="106363" indent="0" eaLnBrk="1" hangingPunct="1">
              <a:lnSpc>
                <a:spcPct val="90000"/>
              </a:lnSpc>
            </a:pPr>
            <a:endParaRPr lang="en-US" altLang="en-US" sz="2400" b="1" i="1"/>
          </a:p>
          <a:p>
            <a:pPr marL="106363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10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7269" name="AutoShape 5">
            <a:extLst>
              <a:ext uri="{FF2B5EF4-FFF2-40B4-BE49-F238E27FC236}">
                <a16:creationId xmlns:a16="http://schemas.microsoft.com/office/drawing/2014/main" id="{031EFBCD-A50C-4CF4-A330-1B210C8D46C2}"/>
              </a:ext>
            </a:extLst>
          </p:cNvPr>
          <p:cNvSpPr>
            <a:spLocks/>
          </p:cNvSpPr>
          <p:nvPr/>
        </p:nvSpPr>
        <p:spPr bwMode="auto">
          <a:xfrm>
            <a:off x="2895600" y="457200"/>
            <a:ext cx="76200" cy="533400"/>
          </a:xfrm>
          <a:prstGeom prst="leftBracket">
            <a:avLst>
              <a:gd name="adj" fmla="val 5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271" name="AutoShape 7">
            <a:extLst>
              <a:ext uri="{FF2B5EF4-FFF2-40B4-BE49-F238E27FC236}">
                <a16:creationId xmlns:a16="http://schemas.microsoft.com/office/drawing/2014/main" id="{C5668B3B-EC94-4638-9293-4A0C5E00ABD8}"/>
              </a:ext>
            </a:extLst>
          </p:cNvPr>
          <p:cNvSpPr>
            <a:spLocks/>
          </p:cNvSpPr>
          <p:nvPr/>
        </p:nvSpPr>
        <p:spPr bwMode="auto">
          <a:xfrm>
            <a:off x="2819400" y="1371600"/>
            <a:ext cx="152400" cy="3733800"/>
          </a:xfrm>
          <a:prstGeom prst="leftBracket">
            <a:avLst>
              <a:gd name="adj" fmla="val 2041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272" name="AutoShape 8">
            <a:extLst>
              <a:ext uri="{FF2B5EF4-FFF2-40B4-BE49-F238E27FC236}">
                <a16:creationId xmlns:a16="http://schemas.microsoft.com/office/drawing/2014/main" id="{20F29BF0-2687-4E1B-B7AC-05947DC9FCEA}"/>
              </a:ext>
            </a:extLst>
          </p:cNvPr>
          <p:cNvSpPr>
            <a:spLocks/>
          </p:cNvSpPr>
          <p:nvPr/>
        </p:nvSpPr>
        <p:spPr bwMode="auto">
          <a:xfrm>
            <a:off x="2819400" y="5638800"/>
            <a:ext cx="76200" cy="762000"/>
          </a:xfrm>
          <a:prstGeom prst="leftBracket">
            <a:avLst>
              <a:gd name="adj" fmla="val 83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273" name="Line 9">
            <a:extLst>
              <a:ext uri="{FF2B5EF4-FFF2-40B4-BE49-F238E27FC236}">
                <a16:creationId xmlns:a16="http://schemas.microsoft.com/office/drawing/2014/main" id="{36A069CE-2FA0-4182-A7E9-AAC7EFDA47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685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7274" name="Line 10">
            <a:extLst>
              <a:ext uri="{FF2B5EF4-FFF2-40B4-BE49-F238E27FC236}">
                <a16:creationId xmlns:a16="http://schemas.microsoft.com/office/drawing/2014/main" id="{9849EE3D-F543-45EB-A196-16345972DA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601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7275" name="Line 11">
            <a:extLst>
              <a:ext uri="{FF2B5EF4-FFF2-40B4-BE49-F238E27FC236}">
                <a16:creationId xmlns:a16="http://schemas.microsoft.com/office/drawing/2014/main" id="{0ACC2B72-76A2-403D-BB9E-0E69EA9560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7276" name="Rectangle 12">
            <a:extLst>
              <a:ext uri="{FF2B5EF4-FFF2-40B4-BE49-F238E27FC236}">
                <a16:creationId xmlns:a16="http://schemas.microsoft.com/office/drawing/2014/main" id="{AA06F962-1A5E-41A2-83EB-6E57A2586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Opening</a:t>
            </a:r>
          </a:p>
        </p:txBody>
      </p:sp>
      <p:sp>
        <p:nvSpPr>
          <p:cNvPr id="267277" name="Rectangle 13">
            <a:extLst>
              <a:ext uri="{FF2B5EF4-FFF2-40B4-BE49-F238E27FC236}">
                <a16:creationId xmlns:a16="http://schemas.microsoft.com/office/drawing/2014/main" id="{6EED1FA3-DAB3-468F-B34D-30803F676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Body</a:t>
            </a:r>
          </a:p>
        </p:txBody>
      </p:sp>
      <p:sp>
        <p:nvSpPr>
          <p:cNvPr id="267278" name="Rectangle 14">
            <a:extLst>
              <a:ext uri="{FF2B5EF4-FFF2-40B4-BE49-F238E27FC236}">
                <a16:creationId xmlns:a16="http://schemas.microsoft.com/office/drawing/2014/main" id="{749E066F-65F7-4215-86D0-5E6156F94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912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Closing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 animBg="1"/>
      <p:bldP spid="267271" grpId="0" animBg="1"/>
      <p:bldP spid="267272" grpId="0" animBg="1"/>
      <p:bldP spid="267276" grpId="0" animBg="1"/>
      <p:bldP spid="267277" grpId="0" animBg="1"/>
      <p:bldP spid="2672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>
            <a:extLst>
              <a:ext uri="{FF2B5EF4-FFF2-40B4-BE49-F238E27FC236}">
                <a16:creationId xmlns:a16="http://schemas.microsoft.com/office/drawing/2014/main" id="{682E9DC4-8062-440D-8D56-13A72714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6781800" cy="4267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</a:rPr>
              <a:t>The simple past tense.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  </a:t>
            </a:r>
            <a:r>
              <a:rPr lang="en-US" altLang="en-US"/>
              <a:t>S + was / were + …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CC3300"/>
                </a:solidFill>
              </a:rPr>
              <a:t>  </a:t>
            </a:r>
            <a:r>
              <a:rPr lang="en-US" altLang="en-US"/>
              <a:t>S + Ved / cột </a:t>
            </a:r>
            <a:r>
              <a:rPr lang="en-US" altLang="en-US" sz="2400"/>
              <a:t>2</a:t>
            </a:r>
            <a:r>
              <a:rPr lang="en-US" altLang="en-US"/>
              <a:t> + …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</a:rPr>
              <a:t>The simple present tense.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  </a:t>
            </a:r>
            <a:r>
              <a:rPr lang="en-US" altLang="en-US"/>
              <a:t>S + is/ am / are + …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S + V / s / es + …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</a:rPr>
              <a:t>The simple future tense.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  </a:t>
            </a:r>
            <a:r>
              <a:rPr lang="en-US" altLang="en-US"/>
              <a:t>S + Will + V + …</a:t>
            </a:r>
          </a:p>
        </p:txBody>
      </p:sp>
      <p:sp>
        <p:nvSpPr>
          <p:cNvPr id="19459" name="WordArt 4">
            <a:extLst>
              <a:ext uri="{FF2B5EF4-FFF2-40B4-BE49-F238E27FC236}">
                <a16:creationId xmlns:a16="http://schemas.microsoft.com/office/drawing/2014/main" id="{C935A2B3-E584-4D61-9FCC-27D81B5D7F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480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Grammar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[wallcoo">
            <a:extLst>
              <a:ext uri="{FF2B5EF4-FFF2-40B4-BE49-F238E27FC236}">
                <a16:creationId xmlns:a16="http://schemas.microsoft.com/office/drawing/2014/main" id="{D169056D-6154-4BE9-847B-C68E12D8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5">
            <a:extLst>
              <a:ext uri="{FF2B5EF4-FFF2-40B4-BE49-F238E27FC236}">
                <a16:creationId xmlns:a16="http://schemas.microsoft.com/office/drawing/2014/main" id="{80ABC49F-3E33-4565-BD10-3420DD5B33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1000"/>
            <a:ext cx="3429000" cy="4449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5400">
                <a:solidFill>
                  <a:srgbClr val="D60093"/>
                </a:solidFill>
                <a:latin typeface=".VnArabia" panose="020B7200000000000000" pitchFamily="34" charset="0"/>
              </a:rPr>
              <a:t>Outline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.VnArabia" panose="020B7200000000000000" pitchFamily="34" charset="0"/>
              </a:rPr>
              <a:t>Dear…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.VnArabia" panose="020B7200000000000000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.VnArabia" panose="020B7200000000000000" pitchFamily="34" charset="0"/>
              </a:rPr>
              <a:t>Thank you for….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.VnArabia" panose="020B7200000000000000" pitchFamily="34" charset="0"/>
              </a:rPr>
              <a:t>   ………………….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.VnArabia" panose="020B7200000000000000" pitchFamily="34" charset="0"/>
              </a:rPr>
              <a:t>   …………………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.VnArabia" panose="020B7200000000000000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.VnArabia" panose="020B7200000000000000" pitchFamily="34" charset="0"/>
              </a:rPr>
              <a:t>Your friend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.VnArabia" panose="020B7200000000000000" pitchFamily="34" charset="0"/>
              </a:rPr>
              <a:t>   ……….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422A5D82-DF3A-44FC-B304-4E7A5AC90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09600"/>
            <a:ext cx="5257800" cy="55626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1. an interesting book /a lovely doll / flowers/...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2. On birthday / at Christmas /on  Women’s Day /…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3. It is / They are lovely / useful /beautiful /…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4. I felt very happy / Your present helped me relax a lot / cheered me up…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5. Now, I am free / sad / …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6. I want to go out to enjoy the fresh air. Will you go with me?...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7. See you this Sunday morning.</a:t>
            </a:r>
          </a:p>
          <a:p>
            <a:pPr eaLnBrk="1" hangingPunct="1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8. I will phone you  tonight for details.</a:t>
            </a:r>
          </a:p>
        </p:txBody>
      </p:sp>
    </p:spTree>
  </p:cSld>
  <p:clrMapOvr>
    <a:masterClrMapping/>
  </p:clrMapOvr>
  <p:transition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[wallcoo">
            <a:extLst>
              <a:ext uri="{FF2B5EF4-FFF2-40B4-BE49-F238E27FC236}">
                <a16:creationId xmlns:a16="http://schemas.microsoft.com/office/drawing/2014/main" id="{8203926B-386D-404E-8F0D-DDB36227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0" name="Rectangle 2">
            <a:extLst>
              <a:ext uri="{FF2B5EF4-FFF2-40B4-BE49-F238E27FC236}">
                <a16:creationId xmlns:a16="http://schemas.microsoft.com/office/drawing/2014/main" id="{A62D8B62-7980-4B57-A37D-41914E48B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>
            <a:solidFill>
              <a:srgbClr val="6600CC"/>
            </a:solidFill>
          </a:ln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UniverseH" panose="020B7200000000000000" pitchFamily="34" charset="0"/>
              </a:rPr>
              <a:t>Suggested thank-you note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822DD547-98C7-41E3-B10B-012C31CFC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b="1"/>
              <a:t>Dear Lan,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b="1"/>
              <a:t>I’d like to say thank you for the interesting book you gave me on my birthday last month. It is a wonderful book about Vietnamese traditions. It helped to make my day much more meaningful.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en-US" sz="2400" b="1"/>
              <a:t>    This week I have more free time, and my family has decided to go on a picnic to my home village on Saturday. Why don’t you join us? We will be very happy to have you along.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en-US" sz="2400" b="1"/>
              <a:t>    I will telephone you tonight.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en-US" sz="2400" b="1"/>
              <a:t>    I love to see you then,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b="1"/>
              <a:t>Your friend,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en-US" sz="2400" b="1"/>
              <a:t>    Mai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news007">
            <a:extLst>
              <a:ext uri="{FF2B5EF4-FFF2-40B4-BE49-F238E27FC236}">
                <a16:creationId xmlns:a16="http://schemas.microsoft.com/office/drawing/2014/main" id="{FDB4026F-9F38-4ED7-AA09-6B2E17D1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73125"/>
            <a:ext cx="62484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RNRC001">
            <a:extLst>
              <a:ext uri="{FF2B5EF4-FFF2-40B4-BE49-F238E27FC236}">
                <a16:creationId xmlns:a16="http://schemas.microsoft.com/office/drawing/2014/main" id="{14690280-A341-49A4-A5E0-E64B576E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sun3[1]">
            <a:extLst>
              <a:ext uri="{FF2B5EF4-FFF2-40B4-BE49-F238E27FC236}">
                <a16:creationId xmlns:a16="http://schemas.microsoft.com/office/drawing/2014/main" id="{122E4105-9DF3-44CA-8220-5C3279AF0F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762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8" name="Rectangle 6">
            <a:extLst>
              <a:ext uri="{FF2B5EF4-FFF2-40B4-BE49-F238E27FC236}">
                <a16:creationId xmlns:a16="http://schemas.microsoft.com/office/drawing/2014/main" id="{B4D62E11-A826-4C87-AA8A-C19A948FB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2895600" cy="601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F622C889-5CBB-476C-AB96-8E6287E4B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838200"/>
            <a:ext cx="7848600" cy="0"/>
          </a:xfrm>
          <a:prstGeom prst="line">
            <a:avLst/>
          </a:prstGeom>
          <a:noFill/>
          <a:ln w="57150" cmpd="thinThick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2536" name="Rectangle 9">
            <a:extLst>
              <a:ext uri="{FF2B5EF4-FFF2-40B4-BE49-F238E27FC236}">
                <a16:creationId xmlns:a16="http://schemas.microsoft.com/office/drawing/2014/main" id="{39F99C00-017B-49AD-A774-0B7F0618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802" name="AutoShape 10">
            <a:extLst>
              <a:ext uri="{FF2B5EF4-FFF2-40B4-BE49-F238E27FC236}">
                <a16:creationId xmlns:a16="http://schemas.microsoft.com/office/drawing/2014/main" id="{CCB995FF-88E0-49FE-A16A-3D8C8F89E0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7200" y="-457200"/>
            <a:ext cx="838200" cy="1752600"/>
          </a:xfrm>
          <a:prstGeom prst="flowChartDelay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Text Box 14">
            <a:extLst>
              <a:ext uri="{FF2B5EF4-FFF2-40B4-BE49-F238E27FC236}">
                <a16:creationId xmlns:a16="http://schemas.microsoft.com/office/drawing/2014/main" id="{47AE6084-CE49-4BA2-8523-4CE63D74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07645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II.Complete the letter</a:t>
            </a:r>
          </a:p>
        </p:txBody>
      </p:sp>
      <p:sp>
        <p:nvSpPr>
          <p:cNvPr id="22539" name="WordArt 16">
            <a:extLst>
              <a:ext uri="{FF2B5EF4-FFF2-40B4-BE49-F238E27FC236}">
                <a16:creationId xmlns:a16="http://schemas.microsoft.com/office/drawing/2014/main" id="{11F53850-56D8-4317-AE9B-0ADA81F75E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9: A first- aid course</a:t>
            </a:r>
          </a:p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4: Write</a:t>
            </a:r>
            <a:endParaRPr lang="en-SG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540" name="Text Box 17">
            <a:extLst>
              <a:ext uri="{FF2B5EF4-FFF2-40B4-BE49-F238E27FC236}">
                <a16:creationId xmlns:a16="http://schemas.microsoft.com/office/drawing/2014/main" id="{72C23AF7-0C15-4927-9312-FD7A6E88E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146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III.Writing</a:t>
            </a:r>
          </a:p>
        </p:txBody>
      </p:sp>
      <p:sp>
        <p:nvSpPr>
          <p:cNvPr id="22541" name="Text Box 19">
            <a:extLst>
              <a:ext uri="{FF2B5EF4-FFF2-40B4-BE49-F238E27FC236}">
                <a16:creationId xmlns:a16="http://schemas.microsoft.com/office/drawing/2014/main" id="{BCDC13D3-BBB7-489A-A026-11747DFB6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3200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990099"/>
                </a:solidFill>
              </a:rPr>
              <a:t>1</a:t>
            </a:r>
            <a:r>
              <a:rPr lang="en-US" altLang="en-US" sz="1800" b="1">
                <a:solidFill>
                  <a:srgbClr val="FF3399"/>
                </a:solidFill>
              </a:rPr>
              <a:t>.was   </a:t>
            </a:r>
            <a:r>
              <a:rPr lang="en-US" altLang="en-US" sz="1800" b="1">
                <a:solidFill>
                  <a:srgbClr val="990099"/>
                </a:solidFill>
              </a:rPr>
              <a:t>2</a:t>
            </a:r>
            <a:r>
              <a:rPr lang="en-US" altLang="en-US" sz="1800" b="1">
                <a:solidFill>
                  <a:srgbClr val="FF3399"/>
                </a:solidFill>
              </a:rPr>
              <a:t>. were</a:t>
            </a:r>
            <a:r>
              <a:rPr lang="en-US" altLang="en-US" sz="1800"/>
              <a:t> </a:t>
            </a:r>
            <a:r>
              <a:rPr lang="en-US" altLang="en-US" sz="1800" b="1">
                <a:solidFill>
                  <a:srgbClr val="990099"/>
                </a:solidFill>
              </a:rPr>
              <a:t>3</a:t>
            </a:r>
            <a:r>
              <a:rPr lang="en-US" altLang="en-US" sz="1800" b="1">
                <a:solidFill>
                  <a:srgbClr val="FF3399"/>
                </a:solidFill>
              </a:rPr>
              <a:t>. helped  </a:t>
            </a:r>
            <a:r>
              <a:rPr lang="en-US" altLang="en-US" sz="1800" b="1">
                <a:solidFill>
                  <a:srgbClr val="990099"/>
                </a:solidFill>
              </a:rPr>
              <a:t>4</a:t>
            </a:r>
            <a:r>
              <a:rPr lang="en-US" altLang="en-US" sz="1800" b="1">
                <a:solidFill>
                  <a:srgbClr val="FF3399"/>
                </a:solidFill>
              </a:rPr>
              <a:t>. came  </a:t>
            </a:r>
            <a:r>
              <a:rPr lang="en-US" altLang="en-US" sz="1800" b="1">
                <a:solidFill>
                  <a:srgbClr val="990099"/>
                </a:solidFill>
              </a:rPr>
              <a:t>5</a:t>
            </a:r>
            <a:r>
              <a:rPr lang="en-US" altLang="en-US" sz="1800" b="1">
                <a:solidFill>
                  <a:srgbClr val="FF3399"/>
                </a:solidFill>
              </a:rPr>
              <a:t>. am </a:t>
            </a:r>
            <a:r>
              <a:rPr lang="en-US" altLang="en-US" sz="1800" b="1">
                <a:solidFill>
                  <a:srgbClr val="990099"/>
                </a:solidFill>
              </a:rPr>
              <a:t>6</a:t>
            </a:r>
            <a:r>
              <a:rPr lang="en-US" altLang="en-US" sz="1800" b="1">
                <a:solidFill>
                  <a:srgbClr val="FF3399"/>
                </a:solidFill>
              </a:rPr>
              <a:t>. will phone/ telephone</a:t>
            </a:r>
          </a:p>
        </p:txBody>
      </p:sp>
      <p:sp>
        <p:nvSpPr>
          <p:cNvPr id="22543" name="Text Box 22">
            <a:extLst>
              <a:ext uri="{FF2B5EF4-FFF2-40B4-BE49-F238E27FC236}">
                <a16:creationId xmlns:a16="http://schemas.microsoft.com/office/drawing/2014/main" id="{F1FE4968-0CB0-463B-A6C0-D34B69410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I. Vocabulary</a:t>
            </a:r>
          </a:p>
        </p:txBody>
      </p:sp>
      <p:pic>
        <p:nvPicPr>
          <p:cNvPr id="22546" name="Picture 25" descr="image544">
            <a:extLst>
              <a:ext uri="{FF2B5EF4-FFF2-40B4-BE49-F238E27FC236}">
                <a16:creationId xmlns:a16="http://schemas.microsoft.com/office/drawing/2014/main" id="{99D7820B-530A-495B-A162-CD7D87FBEB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4" name="Text Box 23">
            <a:extLst>
              <a:ext uri="{FF2B5EF4-FFF2-40B4-BE49-F238E27FC236}">
                <a16:creationId xmlns:a16="http://schemas.microsoft.com/office/drawing/2014/main" id="{B8AA0A74-49C8-4515-A143-B228DBC6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371600"/>
            <a:ext cx="5410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thank smb for smt/doing smt.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cheer smb up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come over</a:t>
            </a:r>
          </a:p>
        </p:txBody>
      </p:sp>
      <p:sp>
        <p:nvSpPr>
          <p:cNvPr id="22547" name="Text Box 26">
            <a:extLst>
              <a:ext uri="{FF2B5EF4-FFF2-40B4-BE49-F238E27FC236}">
                <a16:creationId xmlns:a16="http://schemas.microsoft.com/office/drawing/2014/main" id="{86BF6476-AA18-40AF-9239-AB8D373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2819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1)Write a thank you note to a friend. Invite your friend to go on a picnic with you. Arrange to contact your friend. Use the following questions to guide your writing.</a:t>
            </a:r>
          </a:p>
        </p:txBody>
      </p:sp>
      <p:sp>
        <p:nvSpPr>
          <p:cNvPr id="22548" name="Text Box 27">
            <a:extLst>
              <a:ext uri="{FF2B5EF4-FFF2-40B4-BE49-F238E27FC236}">
                <a16:creationId xmlns:a16="http://schemas.microsoft.com/office/drawing/2014/main" id="{A9B14FA9-726E-419D-B145-6EADA537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3124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2)Use the same format to write another letter to another  friend for other occasions.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  <p:transition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9" name="Picture 19" descr="image544">
            <a:extLst>
              <a:ext uri="{FF2B5EF4-FFF2-40B4-BE49-F238E27FC236}">
                <a16:creationId xmlns:a16="http://schemas.microsoft.com/office/drawing/2014/main" id="{F15FA22B-F9D8-4A6B-A5A9-DB702B7F6A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514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4" descr="CRNRC001">
            <a:extLst>
              <a:ext uri="{FF2B5EF4-FFF2-40B4-BE49-F238E27FC236}">
                <a16:creationId xmlns:a16="http://schemas.microsoft.com/office/drawing/2014/main" id="{D421B507-449D-46E4-8562-470E0831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sun3[1]">
            <a:extLst>
              <a:ext uri="{FF2B5EF4-FFF2-40B4-BE49-F238E27FC236}">
                <a16:creationId xmlns:a16="http://schemas.microsoft.com/office/drawing/2014/main" id="{1DBA9E1E-8B1D-4087-A739-4FC1D4291F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4" name="Rectangle 6">
            <a:extLst>
              <a:ext uri="{FF2B5EF4-FFF2-40B4-BE49-F238E27FC236}">
                <a16:creationId xmlns:a16="http://schemas.microsoft.com/office/drawing/2014/main" id="{C67B3409-1351-49DD-808A-98E0FE337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2895600" cy="601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Line 7">
            <a:extLst>
              <a:ext uri="{FF2B5EF4-FFF2-40B4-BE49-F238E27FC236}">
                <a16:creationId xmlns:a16="http://schemas.microsoft.com/office/drawing/2014/main" id="{A9D90DB1-FD5F-4073-9FD0-14146D839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838200"/>
            <a:ext cx="7848600" cy="0"/>
          </a:xfrm>
          <a:prstGeom prst="line">
            <a:avLst/>
          </a:prstGeom>
          <a:noFill/>
          <a:ln w="57150" cmpd="thinThick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3558" name="Rectangle 8">
            <a:extLst>
              <a:ext uri="{FF2B5EF4-FFF2-40B4-BE49-F238E27FC236}">
                <a16:creationId xmlns:a16="http://schemas.microsoft.com/office/drawing/2014/main" id="{1B435461-1C2D-4DF0-8CEE-718C7B30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857" name="AutoShape 9">
            <a:extLst>
              <a:ext uri="{FF2B5EF4-FFF2-40B4-BE49-F238E27FC236}">
                <a16:creationId xmlns:a16="http://schemas.microsoft.com/office/drawing/2014/main" id="{7B43F410-0ECA-4468-9506-5C36D16DE69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7200" y="-457200"/>
            <a:ext cx="838200" cy="1752600"/>
          </a:xfrm>
          <a:prstGeom prst="flowChartDelay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0" name="Text Box 10">
            <a:extLst>
              <a:ext uri="{FF2B5EF4-FFF2-40B4-BE49-F238E27FC236}">
                <a16:creationId xmlns:a16="http://schemas.microsoft.com/office/drawing/2014/main" id="{3BA6A26F-17F2-4E78-83EE-9F112975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07645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II.Complete the letter</a:t>
            </a:r>
          </a:p>
        </p:txBody>
      </p:sp>
      <p:sp>
        <p:nvSpPr>
          <p:cNvPr id="23561" name="WordArt 11">
            <a:extLst>
              <a:ext uri="{FF2B5EF4-FFF2-40B4-BE49-F238E27FC236}">
                <a16:creationId xmlns:a16="http://schemas.microsoft.com/office/drawing/2014/main" id="{D911C70A-3ABE-48B1-B901-CBE39253D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9: A first- aid course</a:t>
            </a:r>
          </a:p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4: Write</a:t>
            </a:r>
            <a:endParaRPr lang="en-SG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562" name="Text Box 12">
            <a:extLst>
              <a:ext uri="{FF2B5EF4-FFF2-40B4-BE49-F238E27FC236}">
                <a16:creationId xmlns:a16="http://schemas.microsoft.com/office/drawing/2014/main" id="{5E211B33-31AF-44C0-A080-E39B974E7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146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III. While - writing</a:t>
            </a:r>
          </a:p>
        </p:txBody>
      </p:sp>
      <p:sp>
        <p:nvSpPr>
          <p:cNvPr id="23563" name="Text Box 13">
            <a:extLst>
              <a:ext uri="{FF2B5EF4-FFF2-40B4-BE49-F238E27FC236}">
                <a16:creationId xmlns:a16="http://schemas.microsoft.com/office/drawing/2014/main" id="{B1C6363F-BFD2-48AE-8F8E-71F0AD35B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3200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990099"/>
                </a:solidFill>
              </a:rPr>
              <a:t>1</a:t>
            </a:r>
            <a:r>
              <a:rPr lang="en-US" altLang="en-US" sz="1800" b="1">
                <a:solidFill>
                  <a:srgbClr val="FF3399"/>
                </a:solidFill>
              </a:rPr>
              <a:t>.was   </a:t>
            </a:r>
            <a:r>
              <a:rPr lang="en-US" altLang="en-US" sz="1800" b="1">
                <a:solidFill>
                  <a:srgbClr val="990099"/>
                </a:solidFill>
              </a:rPr>
              <a:t>2</a:t>
            </a:r>
            <a:r>
              <a:rPr lang="en-US" altLang="en-US" sz="1800" b="1">
                <a:solidFill>
                  <a:srgbClr val="FF3399"/>
                </a:solidFill>
              </a:rPr>
              <a:t>. were</a:t>
            </a:r>
            <a:r>
              <a:rPr lang="en-US" altLang="en-US" sz="1800"/>
              <a:t> </a:t>
            </a:r>
            <a:r>
              <a:rPr lang="en-US" altLang="en-US" sz="1800" b="1">
                <a:solidFill>
                  <a:srgbClr val="990099"/>
                </a:solidFill>
              </a:rPr>
              <a:t>3</a:t>
            </a:r>
            <a:r>
              <a:rPr lang="en-US" altLang="en-US" sz="1800" b="1">
                <a:solidFill>
                  <a:srgbClr val="FF3399"/>
                </a:solidFill>
              </a:rPr>
              <a:t>. helped  </a:t>
            </a:r>
            <a:r>
              <a:rPr lang="en-US" altLang="en-US" sz="1800" b="1">
                <a:solidFill>
                  <a:srgbClr val="990099"/>
                </a:solidFill>
              </a:rPr>
              <a:t>4</a:t>
            </a:r>
            <a:r>
              <a:rPr lang="en-US" altLang="en-US" sz="1800" b="1">
                <a:solidFill>
                  <a:srgbClr val="FF3399"/>
                </a:solidFill>
              </a:rPr>
              <a:t>. came  </a:t>
            </a:r>
            <a:r>
              <a:rPr lang="en-US" altLang="en-US" sz="1800" b="1">
                <a:solidFill>
                  <a:srgbClr val="990099"/>
                </a:solidFill>
              </a:rPr>
              <a:t>5</a:t>
            </a:r>
            <a:r>
              <a:rPr lang="en-US" altLang="en-US" sz="1800" b="1">
                <a:solidFill>
                  <a:srgbClr val="FF3399"/>
                </a:solidFill>
              </a:rPr>
              <a:t>. am </a:t>
            </a:r>
            <a:r>
              <a:rPr lang="en-US" altLang="en-US" sz="1800" b="1">
                <a:solidFill>
                  <a:srgbClr val="990099"/>
                </a:solidFill>
              </a:rPr>
              <a:t>6</a:t>
            </a:r>
            <a:r>
              <a:rPr lang="en-US" altLang="en-US" sz="1800" b="1">
                <a:solidFill>
                  <a:srgbClr val="FF3399"/>
                </a:solidFill>
              </a:rPr>
              <a:t>. will phone/ telephone</a:t>
            </a:r>
          </a:p>
        </p:txBody>
      </p:sp>
      <p:sp>
        <p:nvSpPr>
          <p:cNvPr id="23565" name="Text Box 15">
            <a:extLst>
              <a:ext uri="{FF2B5EF4-FFF2-40B4-BE49-F238E27FC236}">
                <a16:creationId xmlns:a16="http://schemas.microsoft.com/office/drawing/2014/main" id="{09E9DBD0-B0F1-41D3-AC77-320D630F3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19200"/>
            <a:ext cx="365760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1. What did your friend give/ send you?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 2. On what occasion?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3. What was/ were it / they like?</a:t>
            </a:r>
            <a:r>
              <a:rPr lang="en-US" altLang="en-US" sz="2400" b="1">
                <a:solidFill>
                  <a:srgbClr val="FFFF00"/>
                </a:solidFill>
              </a:rPr>
              <a:t>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4. How did you feel when you received the present?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5. How do you feel now?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6. Do you want to invite your friend somewhere?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7. If so, then when?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8. How will you contact your friend?</a:t>
            </a:r>
            <a:endParaRPr lang="en-US" altLang="en-US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23566" name="Text Box 16">
            <a:extLst>
              <a:ext uri="{FF2B5EF4-FFF2-40B4-BE49-F238E27FC236}">
                <a16:creationId xmlns:a16="http://schemas.microsoft.com/office/drawing/2014/main" id="{DFFB1998-0308-4CE9-BFBD-95D3E98DA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I. Vocabulary</a:t>
            </a:r>
          </a:p>
        </p:txBody>
      </p:sp>
      <p:sp>
        <p:nvSpPr>
          <p:cNvPr id="23567" name="Text Box 17">
            <a:extLst>
              <a:ext uri="{FF2B5EF4-FFF2-40B4-BE49-F238E27FC236}">
                <a16:creationId xmlns:a16="http://schemas.microsoft.com/office/drawing/2014/main" id="{F2D0AC8A-0BB8-40CB-8799-B7E4D51F4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371600"/>
            <a:ext cx="5410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thank smb for smt/doing smt.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cheer smb up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come over</a:t>
            </a:r>
          </a:p>
        </p:txBody>
      </p:sp>
      <p:sp>
        <p:nvSpPr>
          <p:cNvPr id="23570" name="Text Box 20">
            <a:extLst>
              <a:ext uri="{FF2B5EF4-FFF2-40B4-BE49-F238E27FC236}">
                <a16:creationId xmlns:a16="http://schemas.microsoft.com/office/drawing/2014/main" id="{00A9549E-BFD5-4191-A994-09FB4357A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2819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1)Write a thank you note to a friend. Invite your friend to go on a picnic with you. Arrange to contact your friend. Use the following questions to guide your writing.</a:t>
            </a:r>
          </a:p>
        </p:txBody>
      </p:sp>
      <p:sp>
        <p:nvSpPr>
          <p:cNvPr id="23571" name="Text Box 21">
            <a:extLst>
              <a:ext uri="{FF2B5EF4-FFF2-40B4-BE49-F238E27FC236}">
                <a16:creationId xmlns:a16="http://schemas.microsoft.com/office/drawing/2014/main" id="{D146725A-A363-4E14-AC66-4472F4F8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2971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2)Use the same format to write another letter to another friend for other occasions.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P_A0413">
            <a:extLst>
              <a:ext uri="{FF2B5EF4-FFF2-40B4-BE49-F238E27FC236}">
                <a16:creationId xmlns:a16="http://schemas.microsoft.com/office/drawing/2014/main" id="{E3CCB11C-96E7-404E-9C50-6BECE35C5413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4628">
            <a:off x="0" y="0"/>
            <a:ext cx="2228850" cy="3048000"/>
          </a:xfrm>
          <a:noFill/>
        </p:spPr>
      </p:pic>
      <p:pic>
        <p:nvPicPr>
          <p:cNvPr id="5123" name="Picture 5" descr="SP_A0414">
            <a:extLst>
              <a:ext uri="{FF2B5EF4-FFF2-40B4-BE49-F238E27FC236}">
                <a16:creationId xmlns:a16="http://schemas.microsoft.com/office/drawing/2014/main" id="{E4F411CF-D24F-470F-9B28-FB04DB11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605">
            <a:off x="6858000" y="3124200"/>
            <a:ext cx="2286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SP_A0411">
            <a:extLst>
              <a:ext uri="{FF2B5EF4-FFF2-40B4-BE49-F238E27FC236}">
                <a16:creationId xmlns:a16="http://schemas.microsoft.com/office/drawing/2014/main" id="{7E3AA61C-A7BA-4415-B111-2B51DECB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5276">
            <a:off x="0" y="2971800"/>
            <a:ext cx="20955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SP_A0410">
            <a:extLst>
              <a:ext uri="{FF2B5EF4-FFF2-40B4-BE49-F238E27FC236}">
                <a16:creationId xmlns:a16="http://schemas.microsoft.com/office/drawing/2014/main" id="{F2E64216-4909-4692-BEF2-42352C6D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145">
            <a:off x="1905000" y="0"/>
            <a:ext cx="2286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SP_A0412">
            <a:extLst>
              <a:ext uri="{FF2B5EF4-FFF2-40B4-BE49-F238E27FC236}">
                <a16:creationId xmlns:a16="http://schemas.microsoft.com/office/drawing/2014/main" id="{D33898DB-9C01-42AE-8EFF-12B59CE2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8780">
            <a:off x="2133600" y="3200400"/>
            <a:ext cx="236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SP_A0409">
            <a:extLst>
              <a:ext uri="{FF2B5EF4-FFF2-40B4-BE49-F238E27FC236}">
                <a16:creationId xmlns:a16="http://schemas.microsoft.com/office/drawing/2014/main" id="{657CD730-A5C1-41DF-9651-2F41A7B2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2">
            <a:extLst>
              <a:ext uri="{FF2B5EF4-FFF2-40B4-BE49-F238E27FC236}">
                <a16:creationId xmlns:a16="http://schemas.microsoft.com/office/drawing/2014/main" id="{505AF6B1-576F-416A-A21C-CC0A2C45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-16764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9" name="Text Box 13">
            <a:extLst>
              <a:ext uri="{FF2B5EF4-FFF2-40B4-BE49-F238E27FC236}">
                <a16:creationId xmlns:a16="http://schemas.microsoft.com/office/drawing/2014/main" id="{0D74D83E-BE7B-440D-89D3-FCE0D0DD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9600"/>
            <a:ext cx="1676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6600CC"/>
                </a:solidFill>
                <a:latin typeface=".VnAristote" panose="020B7200000000000000" pitchFamily="34" charset="0"/>
              </a:rPr>
              <a:t>This is the way to say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0066"/>
                </a:solidFill>
                <a:latin typeface=".VnArabia" panose="020B7200000000000000" pitchFamily="34" charset="0"/>
              </a:rPr>
              <a:t>Thank u  so much</a:t>
            </a:r>
            <a:r>
              <a:rPr lang="en-US" altLang="en-US" sz="1400"/>
              <a:t> </a:t>
            </a:r>
          </a:p>
        </p:txBody>
      </p:sp>
      <p:pic>
        <p:nvPicPr>
          <p:cNvPr id="5130" name="Picture 14" descr="SP_A0419">
            <a:extLst>
              <a:ext uri="{FF2B5EF4-FFF2-40B4-BE49-F238E27FC236}">
                <a16:creationId xmlns:a16="http://schemas.microsoft.com/office/drawing/2014/main" id="{E9AA38F7-EDD2-407C-A08D-1986304F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485">
            <a:off x="6400800" y="381000"/>
            <a:ext cx="2209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5">
            <a:extLst>
              <a:ext uri="{FF2B5EF4-FFF2-40B4-BE49-F238E27FC236}">
                <a16:creationId xmlns:a16="http://schemas.microsoft.com/office/drawing/2014/main" id="{0FE944B6-1D84-4F27-AC82-498465EC8979}"/>
              </a:ext>
            </a:extLst>
          </p:cNvPr>
          <p:cNvSpPr txBox="1">
            <a:spLocks noChangeArrowheads="1"/>
          </p:cNvSpPr>
          <p:nvPr/>
        </p:nvSpPr>
        <p:spPr bwMode="auto">
          <a:xfrm rot="-751729">
            <a:off x="2286000" y="1524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32" name="Text Box 16">
            <a:extLst>
              <a:ext uri="{FF2B5EF4-FFF2-40B4-BE49-F238E27FC236}">
                <a16:creationId xmlns:a16="http://schemas.microsoft.com/office/drawing/2014/main" id="{5312B790-FE99-4A72-A908-E317E41DDD47}"/>
              </a:ext>
            </a:extLst>
          </p:cNvPr>
          <p:cNvSpPr txBox="1">
            <a:spLocks noChangeArrowheads="1"/>
          </p:cNvSpPr>
          <p:nvPr/>
        </p:nvSpPr>
        <p:spPr bwMode="auto">
          <a:xfrm rot="632755">
            <a:off x="2743200" y="12065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</a:rPr>
              <a:t>20-11</a:t>
            </a:r>
          </a:p>
        </p:txBody>
      </p:sp>
      <p:pic>
        <p:nvPicPr>
          <p:cNvPr id="5133" name="Picture 17" descr="POINSET2">
            <a:extLst>
              <a:ext uri="{FF2B5EF4-FFF2-40B4-BE49-F238E27FC236}">
                <a16:creationId xmlns:a16="http://schemas.microsoft.com/office/drawing/2014/main" id="{B567E553-523A-4A0C-AC3B-78438C39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 descr="POINSET2">
            <a:extLst>
              <a:ext uri="{FF2B5EF4-FFF2-40B4-BE49-F238E27FC236}">
                <a16:creationId xmlns:a16="http://schemas.microsoft.com/office/drawing/2014/main" id="{FAB141E2-5D55-4358-96C4-A6169E9B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1085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9" descr="POINSET2">
            <a:extLst>
              <a:ext uri="{FF2B5EF4-FFF2-40B4-BE49-F238E27FC236}">
                <a16:creationId xmlns:a16="http://schemas.microsoft.com/office/drawing/2014/main" id="{E0A8A9A9-44B5-4149-BC95-717439DF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17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0" descr="POINSET2">
            <a:extLst>
              <a:ext uri="{FF2B5EF4-FFF2-40B4-BE49-F238E27FC236}">
                <a16:creationId xmlns:a16="http://schemas.microsoft.com/office/drawing/2014/main" id="{A338ED26-C7A4-42AF-A243-1A7BC568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4575" y="-7302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1" name="Picture 7" descr="SP_A0402">
            <a:extLst>
              <a:ext uri="{FF2B5EF4-FFF2-40B4-BE49-F238E27FC236}">
                <a16:creationId xmlns:a16="http://schemas.microsoft.com/office/drawing/2014/main" id="{D14070C6-DC31-47B4-8BD3-56F78D06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8497">
            <a:off x="4572000" y="3276600"/>
            <a:ext cx="236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04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>
            <a:extLst>
              <a:ext uri="{FF2B5EF4-FFF2-40B4-BE49-F238E27FC236}">
                <a16:creationId xmlns:a16="http://schemas.microsoft.com/office/drawing/2014/main" id="{ECAAC999-5C95-477B-9B6B-5547D60F4E44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4583" name="Picture 5" descr="flower[1][1][1][1]">
              <a:extLst>
                <a:ext uri="{FF2B5EF4-FFF2-40B4-BE49-F238E27FC236}">
                  <a16:creationId xmlns:a16="http://schemas.microsoft.com/office/drawing/2014/main" id="{53478B9B-81B9-4307-9541-9CADB7FB9B5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6" descr="flower[1][1][1][1]">
              <a:extLst>
                <a:ext uri="{FF2B5EF4-FFF2-40B4-BE49-F238E27FC236}">
                  <a16:creationId xmlns:a16="http://schemas.microsoft.com/office/drawing/2014/main" id="{D8E1CDCC-4B3C-48F1-A98F-7DE25BF89D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7" descr="flower[1][1][1][1]">
              <a:extLst>
                <a:ext uri="{FF2B5EF4-FFF2-40B4-BE49-F238E27FC236}">
                  <a16:creationId xmlns:a16="http://schemas.microsoft.com/office/drawing/2014/main" id="{35012CC3-7107-4CF4-ACD8-01AA657A45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8" descr="flower[1][1][1][1]">
              <a:extLst>
                <a:ext uri="{FF2B5EF4-FFF2-40B4-BE49-F238E27FC236}">
                  <a16:creationId xmlns:a16="http://schemas.microsoft.com/office/drawing/2014/main" id="{CAA08723-936F-4F52-9B50-7002F36D62C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9" name="Picture 9" descr="303314">
            <a:hlinkClick r:id="rId3"/>
            <a:extLst>
              <a:ext uri="{FF2B5EF4-FFF2-40B4-BE49-F238E27FC236}">
                <a16:creationId xmlns:a16="http://schemas.microsoft.com/office/drawing/2014/main" id="{E490F6DB-8EAB-4826-B36E-14710DB67F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">
            <a:extLst>
              <a:ext uri="{FF2B5EF4-FFF2-40B4-BE49-F238E27FC236}">
                <a16:creationId xmlns:a16="http://schemas.microsoft.com/office/drawing/2014/main" id="{3826C0FE-C5EC-4B58-8328-36DA8234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21075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4400" b="1">
                <a:solidFill>
                  <a:srgbClr val="990099"/>
                </a:solidFill>
              </a:rPr>
              <a:t>-   Finish two letters at home</a:t>
            </a:r>
          </a:p>
        </p:txBody>
      </p:sp>
      <p:sp>
        <p:nvSpPr>
          <p:cNvPr id="24581" name="Rectangle 11">
            <a:extLst>
              <a:ext uri="{FF2B5EF4-FFF2-40B4-BE49-F238E27FC236}">
                <a16:creationId xmlns:a16="http://schemas.microsoft.com/office/drawing/2014/main" id="{CB0C4313-4C52-499C-98F9-626050E43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91000"/>
            <a:ext cx="8305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990099"/>
                </a:solidFill>
              </a:rPr>
              <a:t>-</a:t>
            </a:r>
            <a:r>
              <a:rPr lang="en-US" altLang="en-US" sz="4400" b="1">
                <a:solidFill>
                  <a:srgbClr val="0000FF"/>
                </a:solidFill>
              </a:rPr>
              <a:t>   </a:t>
            </a:r>
            <a:r>
              <a:rPr lang="en-US" altLang="en-US" sz="4400" b="1">
                <a:solidFill>
                  <a:srgbClr val="990099"/>
                </a:solidFill>
              </a:rPr>
              <a:t>Prepare Lesson 5: </a:t>
            </a:r>
            <a:br>
              <a:rPr lang="en-US" altLang="en-US" sz="4400" b="1">
                <a:solidFill>
                  <a:srgbClr val="990099"/>
                </a:solidFill>
              </a:rPr>
            </a:br>
            <a:r>
              <a:rPr lang="en-US" altLang="en-US" sz="4400" b="1">
                <a:solidFill>
                  <a:srgbClr val="990099"/>
                </a:solidFill>
              </a:rPr>
              <a:t>    Language focus.</a:t>
            </a:r>
          </a:p>
        </p:txBody>
      </p:sp>
      <p:sp>
        <p:nvSpPr>
          <p:cNvPr id="24582" name="WordArt 12">
            <a:extLst>
              <a:ext uri="{FF2B5EF4-FFF2-40B4-BE49-F238E27FC236}">
                <a16:creationId xmlns:a16="http://schemas.microsoft.com/office/drawing/2014/main" id="{0E93D51D-1D4C-46C4-BED7-9E39C86A98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62484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SG" b="1" kern="10" spc="-360" normalizeH="1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rabia" panose="020B7200000000000000" pitchFamily="34" charset="0"/>
              </a:rPr>
              <a:t>Homework</a:t>
            </a:r>
          </a:p>
        </p:txBody>
      </p:sp>
    </p:spTree>
  </p:cSld>
  <p:clrMapOvr>
    <a:masterClrMapping/>
  </p:clrMapOvr>
  <p:transition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 descr="Stationery">
            <a:extLst>
              <a:ext uri="{FF2B5EF4-FFF2-40B4-BE49-F238E27FC236}">
                <a16:creationId xmlns:a16="http://schemas.microsoft.com/office/drawing/2014/main" id="{432A6BF0-3A70-42C8-BF86-506B6D8E0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7EFAAB9-CFD8-4296-A6B0-CB7502F9781B}"/>
              </a:ext>
            </a:extLst>
          </p:cNvPr>
          <p:cNvGrpSpPr>
            <a:grpSpLocks/>
          </p:cNvGrpSpPr>
          <p:nvPr/>
        </p:nvGrpSpPr>
        <p:grpSpPr bwMode="auto">
          <a:xfrm>
            <a:off x="0" y="533400"/>
            <a:ext cx="3657600" cy="1295400"/>
            <a:chOff x="240" y="192"/>
            <a:chExt cx="1824" cy="720"/>
          </a:xfrm>
        </p:grpSpPr>
        <p:sp>
          <p:nvSpPr>
            <p:cNvPr id="6153" name="AutoShape 5">
              <a:extLst>
                <a:ext uri="{FF2B5EF4-FFF2-40B4-BE49-F238E27FC236}">
                  <a16:creationId xmlns:a16="http://schemas.microsoft.com/office/drawing/2014/main" id="{CB5CA5C1-F55D-43D7-AC96-066E035CA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1824" cy="720"/>
            </a:xfrm>
            <a:prstGeom prst="irregularSeal1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" name="Text Box 6">
              <a:extLst>
                <a:ext uri="{FF2B5EF4-FFF2-40B4-BE49-F238E27FC236}">
                  <a16:creationId xmlns:a16="http://schemas.microsoft.com/office/drawing/2014/main" id="{905A5203-5554-4C0C-AB75-95858EE99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93"/>
              <a:ext cx="1056" cy="311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000" b="1">
                  <a:latin typeface=".VnArabia" panose="020B7200000000000000" pitchFamily="34" charset="0"/>
                </a:rPr>
                <a:t>Period 58</a:t>
              </a:r>
            </a:p>
          </p:txBody>
        </p:sp>
      </p:grpSp>
      <p:sp>
        <p:nvSpPr>
          <p:cNvPr id="214023" name="Text Box 7">
            <a:extLst>
              <a:ext uri="{FF2B5EF4-FFF2-40B4-BE49-F238E27FC236}">
                <a16:creationId xmlns:a16="http://schemas.microsoft.com/office/drawing/2014/main" id="{89FEC66D-4B4D-4D05-8D92-62C4EF6FB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8800"/>
            <a:ext cx="3200400" cy="923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u="sng">
                <a:solidFill>
                  <a:srgbClr val="6600CC"/>
                </a:solidFill>
                <a:latin typeface=".VnTime" panose="020B7200000000000000" pitchFamily="34" charset="0"/>
              </a:rPr>
              <a:t>Unit nine</a:t>
            </a:r>
            <a:r>
              <a:rPr lang="en-US" altLang="en-US" sz="5400" b="1">
                <a:solidFill>
                  <a:srgbClr val="6600CC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214024" name="WordArt 8">
            <a:extLst>
              <a:ext uri="{FF2B5EF4-FFF2-40B4-BE49-F238E27FC236}">
                <a16:creationId xmlns:a16="http://schemas.microsoft.com/office/drawing/2014/main" id="{73617AD2-999D-4F3E-AADA-BB11F3915F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971800"/>
            <a:ext cx="5562600" cy="99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SG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 panose="020B7200000000000000" pitchFamily="34" charset="0"/>
              </a:rPr>
              <a:t>A first- aid course</a:t>
            </a:r>
          </a:p>
        </p:txBody>
      </p:sp>
      <p:sp>
        <p:nvSpPr>
          <p:cNvPr id="214026" name="Text Box 10">
            <a:extLst>
              <a:ext uri="{FF2B5EF4-FFF2-40B4-BE49-F238E27FC236}">
                <a16:creationId xmlns:a16="http://schemas.microsoft.com/office/drawing/2014/main" id="{9A57A0EB-4CA7-4756-AC9B-C50B6FECC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910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>
                <a:solidFill>
                  <a:srgbClr val="990099"/>
                </a:solidFill>
              </a:rPr>
              <a:t>Lesson 4</a:t>
            </a:r>
            <a:r>
              <a:rPr lang="en-US" altLang="en-US" sz="4400" b="1">
                <a:solidFill>
                  <a:srgbClr val="990099"/>
                </a:solidFill>
              </a:rPr>
              <a:t>:</a:t>
            </a:r>
          </a:p>
        </p:txBody>
      </p:sp>
      <p:sp>
        <p:nvSpPr>
          <p:cNvPr id="6151" name="WordArt 11">
            <a:extLst>
              <a:ext uri="{FF2B5EF4-FFF2-40B4-BE49-F238E27FC236}">
                <a16:creationId xmlns:a16="http://schemas.microsoft.com/office/drawing/2014/main" id="{1BD6C40B-01AA-4344-BEDF-428D7609E4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533400"/>
            <a:ext cx="4724400" cy="4921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SG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Monday, 12th January 2009</a:t>
            </a:r>
          </a:p>
        </p:txBody>
      </p:sp>
      <p:sp>
        <p:nvSpPr>
          <p:cNvPr id="214028" name="WordArt 12">
            <a:extLst>
              <a:ext uri="{FF2B5EF4-FFF2-40B4-BE49-F238E27FC236}">
                <a16:creationId xmlns:a16="http://schemas.microsoft.com/office/drawing/2014/main" id="{CFD902BB-512A-4564-B02D-B6502B01A9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5029200"/>
            <a:ext cx="5562600" cy="99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SG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 panose="020B7200000000000000" pitchFamily="34" charset="0"/>
              </a:rPr>
              <a:t>Write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3" grpId="0" animBg="1" autoUpdateAnimBg="0"/>
      <p:bldP spid="214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8B9E8F01-471E-4DF6-B230-6AF7EBBB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838200"/>
            <a:ext cx="1447800" cy="601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1" name="Line 3">
            <a:extLst>
              <a:ext uri="{FF2B5EF4-FFF2-40B4-BE49-F238E27FC236}">
                <a16:creationId xmlns:a16="http://schemas.microsoft.com/office/drawing/2014/main" id="{64CF0FBB-D10F-4484-98CE-A415105E5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838200"/>
            <a:ext cx="7848600" cy="0"/>
          </a:xfrm>
          <a:prstGeom prst="line">
            <a:avLst/>
          </a:prstGeom>
          <a:noFill/>
          <a:ln w="57150" cmpd="thinThick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7C52FE1-B6CB-41AF-8491-D5179FF4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WordArt 6">
            <a:extLst>
              <a:ext uri="{FF2B5EF4-FFF2-40B4-BE49-F238E27FC236}">
                <a16:creationId xmlns:a16="http://schemas.microsoft.com/office/drawing/2014/main" id="{DB1FE8EF-3FCD-45B0-8C5E-A3F7284ABC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9: A first- aid course</a:t>
            </a:r>
          </a:p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4: Write</a:t>
            </a:r>
            <a:endParaRPr lang="en-SG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9687" name="AutoShape 7">
            <a:extLst>
              <a:ext uri="{FF2B5EF4-FFF2-40B4-BE49-F238E27FC236}">
                <a16:creationId xmlns:a16="http://schemas.microsoft.com/office/drawing/2014/main" id="{3E7C2BC2-C558-4B63-9904-9B89B509B5A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7200" y="-457200"/>
            <a:ext cx="838200" cy="1752600"/>
          </a:xfrm>
          <a:prstGeom prst="flowChartDelay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0BE4D146-F94D-40CB-853E-917214EA5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862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99"/>
                </a:solidFill>
                <a:latin typeface="Arial" panose="020B0604020202020204" pitchFamily="34" charset="0"/>
              </a:rPr>
              <a:t>(to) come over</a:t>
            </a:r>
            <a:r>
              <a:rPr lang="en-US" altLang="en-US" sz="2000" b="1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9689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id="{C6B9CD47-8242-4877-8B91-CA058720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99"/>
                </a:solidFill>
                <a:latin typeface="Arial" panose="020B0604020202020204" pitchFamily="34" charset="0"/>
              </a:rPr>
              <a:t>(to) thank … for smt / doing smt</a:t>
            </a:r>
          </a:p>
        </p:txBody>
      </p:sp>
      <p:sp>
        <p:nvSpPr>
          <p:cNvPr id="199690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id="{B1757094-6CC6-4A82-9A1F-3D449C1E5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99"/>
                </a:solidFill>
                <a:latin typeface="Arial" panose="020B0604020202020204" pitchFamily="34" charset="0"/>
              </a:rPr>
              <a:t>(to) cheer … up = </a:t>
            </a:r>
            <a:r>
              <a:rPr lang="en-US" altLang="en-US" sz="1800">
                <a:solidFill>
                  <a:srgbClr val="FF3399"/>
                </a:solidFill>
                <a:latin typeface=".VnHelvetIns" panose="020B7200000000000000" pitchFamily="34" charset="0"/>
              </a:rPr>
              <a:t>to make ... feel happy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969E2AD1-E463-4A85-B8DE-C43A4FD85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585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663300"/>
                </a:solidFill>
              </a:rPr>
              <a:t>I.Vocabulary:</a:t>
            </a:r>
          </a:p>
        </p:txBody>
      </p:sp>
      <p:pic>
        <p:nvPicPr>
          <p:cNvPr id="7180" name="Picture 12" descr="CRNRC089">
            <a:extLst>
              <a:ext uri="{FF2B5EF4-FFF2-40B4-BE49-F238E27FC236}">
                <a16:creationId xmlns:a16="http://schemas.microsoft.com/office/drawing/2014/main" id="{C8D4EA20-2366-4AC1-A4D8-72E7C80B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715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3" name="WordArt 13">
            <a:extLst>
              <a:ext uri="{FF2B5EF4-FFF2-40B4-BE49-F238E27FC236}">
                <a16:creationId xmlns:a16="http://schemas.microsoft.com/office/drawing/2014/main" id="{3F62D517-5A17-4ED3-A34A-C05D04EE04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3200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Vocabulary:</a:t>
            </a:r>
          </a:p>
        </p:txBody>
      </p:sp>
      <p:pic>
        <p:nvPicPr>
          <p:cNvPr id="7182" name="Picture 14" descr="clover">
            <a:hlinkClick r:id="rId5" action="ppaction://hlinksldjump"/>
            <a:extLst>
              <a:ext uri="{FF2B5EF4-FFF2-40B4-BE49-F238E27FC236}">
                <a16:creationId xmlns:a16="http://schemas.microsoft.com/office/drawing/2014/main" id="{E4567DFB-4EF1-44EA-80F7-37CF46262A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8" name="Picture 18" descr="SP_A0392">
            <a:extLst>
              <a:ext uri="{FF2B5EF4-FFF2-40B4-BE49-F238E27FC236}">
                <a16:creationId xmlns:a16="http://schemas.microsoft.com/office/drawing/2014/main" id="{C4FFD9C0-2DEE-4E33-97E9-E7480F0B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700" name="Text Box 20">
            <a:extLst>
              <a:ext uri="{FF2B5EF4-FFF2-40B4-BE49-F238E27FC236}">
                <a16:creationId xmlns:a16="http://schemas.microsoft.com/office/drawing/2014/main" id="{5BACC6B6-9B22-40CB-9733-C068F1CD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99"/>
                </a:solidFill>
                <a:latin typeface="Arial" panose="020B0604020202020204" pitchFamily="34" charset="0"/>
              </a:rPr>
              <a:t>Eg: Yesterday Ha </a:t>
            </a:r>
            <a:r>
              <a:rPr lang="en-US" altLang="en-US" sz="2000" b="1">
                <a:solidFill>
                  <a:srgbClr val="6600FF"/>
                </a:solidFill>
                <a:latin typeface="Arial" panose="020B0604020202020204" pitchFamily="34" charset="0"/>
              </a:rPr>
              <a:t>came over </a:t>
            </a:r>
            <a:r>
              <a:rPr lang="en-US" altLang="en-US" sz="2000" b="1">
                <a:solidFill>
                  <a:srgbClr val="D60093"/>
                </a:solidFill>
                <a:latin typeface="Arial" panose="020B0604020202020204" pitchFamily="34" charset="0"/>
              </a:rPr>
              <a:t>to</a:t>
            </a:r>
            <a:r>
              <a:rPr lang="en-US" altLang="en-US" sz="2000" b="1">
                <a:solidFill>
                  <a:srgbClr val="FF3399"/>
                </a:solidFill>
                <a:latin typeface="Arial" panose="020B0604020202020204" pitchFamily="34" charset="0"/>
              </a:rPr>
              <a:t> my house</a:t>
            </a:r>
          </a:p>
        </p:txBody>
      </p:sp>
      <p:sp>
        <p:nvSpPr>
          <p:cNvPr id="199701" name="Text Box 21">
            <a:hlinkClick r:id="rId2" action="ppaction://hlinksldjump"/>
            <a:extLst>
              <a:ext uri="{FF2B5EF4-FFF2-40B4-BE49-F238E27FC236}">
                <a16:creationId xmlns:a16="http://schemas.microsoft.com/office/drawing/2014/main" id="{C00BFA3A-0B8A-4A0B-BF65-C2A9AC44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384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Cảm ơn ai về việc gì</a:t>
            </a:r>
          </a:p>
        </p:txBody>
      </p:sp>
      <p:sp>
        <p:nvSpPr>
          <p:cNvPr id="199702" name="Text Box 22">
            <a:hlinkClick r:id="rId2" action="ppaction://hlinksldjump"/>
            <a:extLst>
              <a:ext uri="{FF2B5EF4-FFF2-40B4-BE49-F238E27FC236}">
                <a16:creationId xmlns:a16="http://schemas.microsoft.com/office/drawing/2014/main" id="{C460E08E-FA86-4440-8474-CF6C0423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200400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Chúc mừng, khích lệ ai = Làm cho ai đó vui lên</a:t>
            </a:r>
          </a:p>
        </p:txBody>
      </p:sp>
      <p:sp>
        <p:nvSpPr>
          <p:cNvPr id="199703" name="Text Box 23">
            <a:hlinkClick r:id="rId2" action="ppaction://hlinksldjump"/>
            <a:extLst>
              <a:ext uri="{FF2B5EF4-FFF2-40B4-BE49-F238E27FC236}">
                <a16:creationId xmlns:a16="http://schemas.microsoft.com/office/drawing/2014/main" id="{29B3271E-AB57-402C-B1D8-5EF082FBC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3434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Đến thăm </a:t>
            </a:r>
          </a:p>
        </p:txBody>
      </p:sp>
      <p:sp>
        <p:nvSpPr>
          <p:cNvPr id="199705" name="Text Box 25">
            <a:extLst>
              <a:ext uri="{FF2B5EF4-FFF2-40B4-BE49-F238E27FC236}">
                <a16:creationId xmlns:a16="http://schemas.microsoft.com/office/drawing/2014/main" id="{0ECCEDEB-94B7-436B-8C65-54A1726EC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86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99"/>
                </a:solidFill>
                <a:latin typeface="Arial" panose="020B0604020202020204" pitchFamily="34" charset="0"/>
              </a:rPr>
              <a:t>(to) look forward to...</a:t>
            </a:r>
          </a:p>
        </p:txBody>
      </p:sp>
      <p:sp>
        <p:nvSpPr>
          <p:cNvPr id="199706" name="Text Box 26">
            <a:extLst>
              <a:ext uri="{FF2B5EF4-FFF2-40B4-BE49-F238E27FC236}">
                <a16:creationId xmlns:a16="http://schemas.microsoft.com/office/drawing/2014/main" id="{AA51D7EC-135E-4A96-81A6-464BA4724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Mong ®îi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0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0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0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9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8" grpId="0"/>
      <p:bldP spid="199689" grpId="0"/>
      <p:bldP spid="199690" grpId="0"/>
      <p:bldP spid="199700" grpId="0"/>
      <p:bldP spid="199701" grpId="0"/>
      <p:bldP spid="199702" grpId="0"/>
      <p:bldP spid="199703" grpId="0"/>
      <p:bldP spid="199705" grpId="0"/>
      <p:bldP spid="1997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Bitmap_100 1600 x 1280">
            <a:extLst>
              <a:ext uri="{FF2B5EF4-FFF2-40B4-BE49-F238E27FC236}">
                <a16:creationId xmlns:a16="http://schemas.microsoft.com/office/drawing/2014/main" id="{476B7682-DD45-4DC7-B999-A26037D5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>
            <a:extLst>
              <a:ext uri="{FF2B5EF4-FFF2-40B4-BE49-F238E27FC236}">
                <a16:creationId xmlns:a16="http://schemas.microsoft.com/office/drawing/2014/main" id="{9EC318C1-0EB0-4676-A098-19DEF1FF5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Matching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4D98E7A6-7EC9-4F8E-97C6-D47043F2D9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>
                <a:solidFill>
                  <a:srgbClr val="CC3300"/>
                </a:solidFill>
              </a:rPr>
              <a:t>Cheer... Up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>
                <a:solidFill>
                  <a:srgbClr val="CC3300"/>
                </a:solidFill>
              </a:rPr>
              <a:t>Come over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>
                <a:solidFill>
                  <a:srgbClr val="CC3300"/>
                </a:solidFill>
              </a:rPr>
              <a:t>Look forward to...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>
                <a:solidFill>
                  <a:srgbClr val="CC3300"/>
                </a:solidFill>
              </a:rPr>
              <a:t>Thank...for</a:t>
            </a:r>
          </a:p>
          <a:p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CBB77F82-0CDF-4D36-A2B8-F3DFA12D660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altLang="en-US">
                <a:solidFill>
                  <a:srgbClr val="CC3300"/>
                </a:solidFill>
                <a:latin typeface=".VnTime" panose="020B7200000000000000" pitchFamily="34" charset="0"/>
              </a:rPr>
              <a:t>Mong ®îi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>
                <a:solidFill>
                  <a:srgbClr val="CC3300"/>
                </a:solidFill>
                <a:latin typeface=".VnTime" panose="020B7200000000000000" pitchFamily="34" charset="0"/>
              </a:rPr>
              <a:t>C¶m ¬n vÒ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>
                <a:solidFill>
                  <a:srgbClr val="CC3300"/>
                </a:solidFill>
                <a:latin typeface=".VnTime" panose="020B7200000000000000" pitchFamily="34" charset="0"/>
              </a:rPr>
              <a:t>Liªn l¹c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>
                <a:solidFill>
                  <a:srgbClr val="CC3300"/>
                </a:solidFill>
                <a:latin typeface=".VnTime" panose="020B7200000000000000" pitchFamily="34" charset="0"/>
              </a:rPr>
              <a:t>®Õn th¨m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en-US">
                <a:solidFill>
                  <a:srgbClr val="CC3300"/>
                </a:solidFill>
                <a:latin typeface=".VnTime" panose="020B7200000000000000" pitchFamily="34" charset="0"/>
              </a:rPr>
              <a:t>Chóc mõng</a:t>
            </a:r>
          </a:p>
          <a:p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51208" name="Line 8">
            <a:extLst>
              <a:ext uri="{FF2B5EF4-FFF2-40B4-BE49-F238E27FC236}">
                <a16:creationId xmlns:a16="http://schemas.microsoft.com/office/drawing/2014/main" id="{2D6CA9CF-F24D-4057-AD7C-37FB66681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057400"/>
            <a:ext cx="1981200" cy="24384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1209" name="Line 9">
            <a:extLst>
              <a:ext uri="{FF2B5EF4-FFF2-40B4-BE49-F238E27FC236}">
                <a16:creationId xmlns:a16="http://schemas.microsoft.com/office/drawing/2014/main" id="{CB5213F0-58BC-4DFC-AB76-1011F77F2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819400"/>
            <a:ext cx="21336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1210" name="Line 10">
            <a:extLst>
              <a:ext uri="{FF2B5EF4-FFF2-40B4-BE49-F238E27FC236}">
                <a16:creationId xmlns:a16="http://schemas.microsoft.com/office/drawing/2014/main" id="{8BB5EE8A-D819-45D8-9ECB-C2238C32C2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2057400"/>
            <a:ext cx="1219200" cy="167640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1211" name="Line 11">
            <a:extLst>
              <a:ext uri="{FF2B5EF4-FFF2-40B4-BE49-F238E27FC236}">
                <a16:creationId xmlns:a16="http://schemas.microsoft.com/office/drawing/2014/main" id="{11FCA39B-943F-46AA-9742-7760F1054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743200"/>
            <a:ext cx="2209800" cy="1752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news007">
            <a:extLst>
              <a:ext uri="{FF2B5EF4-FFF2-40B4-BE49-F238E27FC236}">
                <a16:creationId xmlns:a16="http://schemas.microsoft.com/office/drawing/2014/main" id="{FBD92749-8A3B-4BB4-AA80-2E6B4E02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7391400" cy="5984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RNRC001">
            <a:extLst>
              <a:ext uri="{FF2B5EF4-FFF2-40B4-BE49-F238E27FC236}">
                <a16:creationId xmlns:a16="http://schemas.microsoft.com/office/drawing/2014/main" id="{3AB57135-46F1-4388-BCE1-E534EF07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838200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un3[1]">
            <a:extLst>
              <a:ext uri="{FF2B5EF4-FFF2-40B4-BE49-F238E27FC236}">
                <a16:creationId xmlns:a16="http://schemas.microsoft.com/office/drawing/2014/main" id="{A3109547-59B4-4F8B-83B3-736A5FF5E2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38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Rectangle 6">
            <a:extLst>
              <a:ext uri="{FF2B5EF4-FFF2-40B4-BE49-F238E27FC236}">
                <a16:creationId xmlns:a16="http://schemas.microsoft.com/office/drawing/2014/main" id="{4AD129B7-AE4C-410D-A05D-86BD85F86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1752600" cy="601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39BADB54-D737-445E-BA7E-4525365FB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838200"/>
            <a:ext cx="7848600" cy="0"/>
          </a:xfrm>
          <a:prstGeom prst="line">
            <a:avLst/>
          </a:prstGeom>
          <a:noFill/>
          <a:ln w="57150" cmpd="thinThick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25" name="Rectangle 16">
            <a:extLst>
              <a:ext uri="{FF2B5EF4-FFF2-40B4-BE49-F238E27FC236}">
                <a16:creationId xmlns:a16="http://schemas.microsoft.com/office/drawing/2014/main" id="{90A4348C-CEF8-4F97-A95B-17C465BEB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203" name="AutoShape 19">
            <a:extLst>
              <a:ext uri="{FF2B5EF4-FFF2-40B4-BE49-F238E27FC236}">
                <a16:creationId xmlns:a16="http://schemas.microsoft.com/office/drawing/2014/main" id="{D2B32FEE-290F-4E03-97E2-2FD543D9D50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7200" y="-457200"/>
            <a:ext cx="838200" cy="1752600"/>
          </a:xfrm>
          <a:prstGeom prst="flowChartDelay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7" name="WordArt 21">
            <a:extLst>
              <a:ext uri="{FF2B5EF4-FFF2-40B4-BE49-F238E27FC236}">
                <a16:creationId xmlns:a16="http://schemas.microsoft.com/office/drawing/2014/main" id="{C6C66261-96AE-4B79-AC98-FF7C281AE9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9: A first- aid course</a:t>
            </a:r>
          </a:p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4: Write</a:t>
            </a:r>
            <a:endParaRPr lang="en-SG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>
            <a:extLst>
              <a:ext uri="{FF2B5EF4-FFF2-40B4-BE49-F238E27FC236}">
                <a16:creationId xmlns:a16="http://schemas.microsoft.com/office/drawing/2014/main" id="{0B856394-A7C1-464A-B913-CCF1A653C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457200"/>
            <a:ext cx="4800600" cy="9144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3399"/>
                </a:solidFill>
              </a:rPr>
              <a:t>What was the matter with her?</a:t>
            </a:r>
          </a:p>
        </p:txBody>
      </p:sp>
      <p:sp>
        <p:nvSpPr>
          <p:cNvPr id="10243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B715CED3-4852-4B95-A45F-17578BF06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90800" cy="1295400"/>
          </a:xfrm>
          <a:prstGeom prst="horizontalScrol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hlinkClick r:id="rId3" action="ppaction://hlinkfile"/>
              </a:rPr>
              <a:t>Last week</a:t>
            </a:r>
          </a:p>
          <a:p>
            <a:pPr algn="ctr" eaLnBrk="1" hangingPunct="1"/>
            <a:endParaRPr lang="en-US" altLang="en-US" sz="2400" b="1">
              <a:latin typeface=".VnTime" panose="020B7200000000000000" pitchFamily="34" charset="0"/>
            </a:endParaRPr>
          </a:p>
        </p:txBody>
      </p:sp>
      <p:pic>
        <p:nvPicPr>
          <p:cNvPr id="10244" name="Picture 7" descr="P1000919">
            <a:extLst>
              <a:ext uri="{FF2B5EF4-FFF2-40B4-BE49-F238E27FC236}">
                <a16:creationId xmlns:a16="http://schemas.microsoft.com/office/drawing/2014/main" id="{670D2F24-B5CB-4738-9F44-5C45A90A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797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021">
            <a:extLst>
              <a:ext uri="{FF2B5EF4-FFF2-40B4-BE49-F238E27FC236}">
                <a16:creationId xmlns:a16="http://schemas.microsoft.com/office/drawing/2014/main" id="{2878EC4D-AE6C-4BE4-B018-9C442C651E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01613"/>
            <a:ext cx="17859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27986BA5-4689-4844-A979-890F94142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3528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3399"/>
                </a:solidFill>
              </a:rPr>
              <a:t>Nga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1000922">
            <a:extLst>
              <a:ext uri="{FF2B5EF4-FFF2-40B4-BE49-F238E27FC236}">
                <a16:creationId xmlns:a16="http://schemas.microsoft.com/office/drawing/2014/main" id="{8F3E70B0-CEAF-4453-98BF-C6E73021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57438"/>
            <a:ext cx="7239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5">
            <a:extLst>
              <a:ext uri="{FF2B5EF4-FFF2-40B4-BE49-F238E27FC236}">
                <a16:creationId xmlns:a16="http://schemas.microsoft.com/office/drawing/2014/main" id="{D878771B-E867-4806-A94E-D42131706D98}"/>
              </a:ext>
            </a:extLst>
          </p:cNvPr>
          <p:cNvSpPr>
            <a:spLocks noChangeArrowheads="1"/>
          </p:cNvSpPr>
          <p:nvPr/>
        </p:nvSpPr>
        <p:spPr bwMode="auto">
          <a:xfrm rot="1555047">
            <a:off x="6248400" y="1066800"/>
            <a:ext cx="4081463" cy="35607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99CC"/>
              </a:solidFill>
            </a:endParaRPr>
          </a:p>
        </p:txBody>
      </p:sp>
      <p:pic>
        <p:nvPicPr>
          <p:cNvPr id="11268" name="Picture 6" descr="P1000917">
            <a:extLst>
              <a:ext uri="{FF2B5EF4-FFF2-40B4-BE49-F238E27FC236}">
                <a16:creationId xmlns:a16="http://schemas.microsoft.com/office/drawing/2014/main" id="{092C35F7-006C-4C9E-A54E-3AD99989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2667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>
            <a:extLst>
              <a:ext uri="{FF2B5EF4-FFF2-40B4-BE49-F238E27FC236}">
                <a16:creationId xmlns:a16="http://schemas.microsoft.com/office/drawing/2014/main" id="{5BCE510E-4EA8-4EF2-83EB-6ED180BD1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96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7640" name="Text Box 8">
            <a:extLst>
              <a:ext uri="{FF2B5EF4-FFF2-40B4-BE49-F238E27FC236}">
                <a16:creationId xmlns:a16="http://schemas.microsoft.com/office/drawing/2014/main" id="{EAF235DC-B777-40DC-9EDD-08324688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464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</a:rPr>
              <a:t>Is she at home now?</a:t>
            </a:r>
            <a:br>
              <a:rPr lang="en-US" altLang="en-US" b="1">
                <a:solidFill>
                  <a:srgbClr val="990099"/>
                </a:solidFill>
              </a:rPr>
            </a:br>
            <a:r>
              <a:rPr lang="en-US" altLang="en-US" b="1">
                <a:solidFill>
                  <a:srgbClr val="990099"/>
                </a:solidFill>
              </a:rPr>
              <a:t>How is she? </a:t>
            </a:r>
            <a:br>
              <a:rPr lang="en-US" altLang="en-US" b="1">
                <a:solidFill>
                  <a:srgbClr val="990099"/>
                </a:solidFill>
              </a:rPr>
            </a:br>
            <a:endParaRPr lang="en-US" altLang="en-US" b="1">
              <a:solidFill>
                <a:srgbClr val="990099"/>
              </a:solidFill>
            </a:endParaRPr>
          </a:p>
        </p:txBody>
      </p:sp>
      <p:sp>
        <p:nvSpPr>
          <p:cNvPr id="11271" name="AutoShape 10">
            <a:hlinkClick r:id="rId4" action="ppaction://hlinksldjump"/>
            <a:extLst>
              <a:ext uri="{FF2B5EF4-FFF2-40B4-BE49-F238E27FC236}">
                <a16:creationId xmlns:a16="http://schemas.microsoft.com/office/drawing/2014/main" id="{652B6765-3E73-42D8-8865-800AB3BA7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2590800" cy="1295400"/>
          </a:xfrm>
          <a:prstGeom prst="horizontalScrol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hlinkClick r:id="rId5" action="ppaction://hlinkfile"/>
              </a:rPr>
              <a:t>This week</a:t>
            </a:r>
          </a:p>
          <a:p>
            <a:pPr algn="ctr" eaLnBrk="1" hangingPunct="1"/>
            <a:endParaRPr lang="en-US" altLang="en-US" sz="2400" b="1">
              <a:latin typeface=".VnTime" panose="020B7200000000000000" pitchFamily="34" charset="0"/>
            </a:endParaRPr>
          </a:p>
        </p:txBody>
      </p:sp>
      <p:pic>
        <p:nvPicPr>
          <p:cNvPr id="11272" name="Picture 11" descr="021">
            <a:extLst>
              <a:ext uri="{FF2B5EF4-FFF2-40B4-BE49-F238E27FC236}">
                <a16:creationId xmlns:a16="http://schemas.microsoft.com/office/drawing/2014/main" id="{014A5CCF-E354-460B-9E68-AFD0CB627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D2FF3326-168C-4686-8122-D74E1E8D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3048000" cy="601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0A46601E-DC13-4E73-A0B9-31E35C587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838200"/>
            <a:ext cx="7848600" cy="0"/>
          </a:xfrm>
          <a:prstGeom prst="line">
            <a:avLst/>
          </a:prstGeom>
          <a:noFill/>
          <a:ln w="57150" cmpd="thinThick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35867F67-701F-4787-AD23-02FDD0C97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FF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59" name="AutoShape 7">
            <a:extLst>
              <a:ext uri="{FF2B5EF4-FFF2-40B4-BE49-F238E27FC236}">
                <a16:creationId xmlns:a16="http://schemas.microsoft.com/office/drawing/2014/main" id="{E52662E0-2B4A-4929-877F-8932FA58824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7200" y="-457200"/>
            <a:ext cx="838200" cy="1752600"/>
          </a:xfrm>
          <a:prstGeom prst="flowChartDelay">
            <a:avLst/>
          </a:prstGeom>
          <a:gradFill rotWithShape="1">
            <a:gsLst>
              <a:gs pos="0">
                <a:srgbClr val="FF7C80"/>
              </a:gs>
              <a:gs pos="50000">
                <a:schemeClr val="bg1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295" name="Picture 12" descr="CRNRC089">
            <a:extLst>
              <a:ext uri="{FF2B5EF4-FFF2-40B4-BE49-F238E27FC236}">
                <a16:creationId xmlns:a16="http://schemas.microsoft.com/office/drawing/2014/main" id="{3FE49FC3-0AEE-4412-A51F-9731B1B6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 descr="clover">
            <a:hlinkClick r:id="rId3" action="ppaction://hlinksldjump"/>
            <a:extLst>
              <a:ext uri="{FF2B5EF4-FFF2-40B4-BE49-F238E27FC236}">
                <a16:creationId xmlns:a16="http://schemas.microsoft.com/office/drawing/2014/main" id="{FA569B39-6C40-4CE5-AF85-DE3BB4141E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38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6" descr="Background_2">
            <a:extLst>
              <a:ext uri="{FF2B5EF4-FFF2-40B4-BE49-F238E27FC236}">
                <a16:creationId xmlns:a16="http://schemas.microsoft.com/office/drawing/2014/main" id="{C6262DFE-43B0-4D43-823A-A9C52862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410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7">
            <a:extLst>
              <a:ext uri="{FF2B5EF4-FFF2-40B4-BE49-F238E27FC236}">
                <a16:creationId xmlns:a16="http://schemas.microsoft.com/office/drawing/2014/main" id="{4F5794C7-A52F-4A1E-B79F-9D92EA3D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0"/>
            <a:ext cx="4800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990099"/>
                </a:solidFill>
                <a:latin typeface=".VnAristote" panose="020B7200000000000000" pitchFamily="34" charset="0"/>
              </a:rPr>
              <a:t>Dear Hoa,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990099"/>
                </a:solidFill>
                <a:latin typeface=".VnAristote" panose="020B7200000000000000" pitchFamily="34" charset="0"/>
              </a:rPr>
              <a:t>Thank you very much for the flowers you sent me while I (1).........(be) in the hospital. They (2) ........ (be) beautiful and they really (3)............... (help) to cheer me up. I (4)..............( come) out of the hospital on Monday morning.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990099"/>
                </a:solidFill>
                <a:latin typeface=".VnAristote" panose="020B7200000000000000" pitchFamily="34" charset="0"/>
              </a:rPr>
              <a:t>Now I (5)......... ( be) very bored. Will you come over to my place on the weekend? I’d love to see you.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990099"/>
                </a:solidFill>
                <a:latin typeface=".VnAristote" panose="020B7200000000000000" pitchFamily="34" charset="0"/>
              </a:rPr>
              <a:t>I (6) ........................... ( phone) you on Friday afternoon.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990099"/>
                </a:solidFill>
                <a:latin typeface=".VnAristote" panose="020B7200000000000000" pitchFamily="34" charset="0"/>
              </a:rPr>
              <a:t>Your friend.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990099"/>
                </a:solidFill>
                <a:latin typeface=".VnAristote" panose="020B7200000000000000" pitchFamily="34" charset="0"/>
              </a:rPr>
              <a:t>Nga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990099"/>
              </a:solidFill>
              <a:latin typeface=".VnAristote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600">
              <a:solidFill>
                <a:srgbClr val="990099"/>
              </a:solidFill>
            </a:endParaRPr>
          </a:p>
        </p:txBody>
      </p:sp>
      <p:sp>
        <p:nvSpPr>
          <p:cNvPr id="151570" name="WordArt 18">
            <a:extLst>
              <a:ext uri="{FF2B5EF4-FFF2-40B4-BE49-F238E27FC236}">
                <a16:creationId xmlns:a16="http://schemas.microsoft.com/office/drawing/2014/main" id="{72630CF1-6B8E-4BC7-8541-A444015A5E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914400"/>
            <a:ext cx="3200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Complete the letter </a:t>
            </a:r>
          </a:p>
        </p:txBody>
      </p:sp>
      <p:sp>
        <p:nvSpPr>
          <p:cNvPr id="12300" name="WordArt 19">
            <a:extLst>
              <a:ext uri="{FF2B5EF4-FFF2-40B4-BE49-F238E27FC236}">
                <a16:creationId xmlns:a16="http://schemas.microsoft.com/office/drawing/2014/main" id="{121AC490-0424-4CF8-958C-98491B6AE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9: A first- aid course</a:t>
            </a:r>
          </a:p>
          <a:p>
            <a:pPr algn="ctr"/>
            <a:r>
              <a:rPr lang="en-US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4: Write</a:t>
            </a:r>
            <a:endParaRPr lang="en-SG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1572" name="Text Box 20">
            <a:extLst>
              <a:ext uri="{FF2B5EF4-FFF2-40B4-BE49-F238E27FC236}">
                <a16:creationId xmlns:a16="http://schemas.microsoft.com/office/drawing/2014/main" id="{6F648134-7EEE-403F-91B6-96A9C80C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33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was</a:t>
            </a:r>
          </a:p>
        </p:txBody>
      </p:sp>
      <p:sp>
        <p:nvSpPr>
          <p:cNvPr id="151573" name="Text Box 21">
            <a:extLst>
              <a:ext uri="{FF2B5EF4-FFF2-40B4-BE49-F238E27FC236}">
                <a16:creationId xmlns:a16="http://schemas.microsoft.com/office/drawing/2014/main" id="{4B4DD794-38C0-4902-9894-B604DD42E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came</a:t>
            </a:r>
          </a:p>
        </p:txBody>
      </p:sp>
      <p:sp>
        <p:nvSpPr>
          <p:cNvPr id="151574" name="Text Box 22">
            <a:extLst>
              <a:ext uri="{FF2B5EF4-FFF2-40B4-BE49-F238E27FC236}">
                <a16:creationId xmlns:a16="http://schemas.microsoft.com/office/drawing/2014/main" id="{7451023A-7C7A-47A4-AEEE-A2F3A2C9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133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were</a:t>
            </a:r>
          </a:p>
        </p:txBody>
      </p:sp>
      <p:sp>
        <p:nvSpPr>
          <p:cNvPr id="151575" name="Text Box 23">
            <a:extLst>
              <a:ext uri="{FF2B5EF4-FFF2-40B4-BE49-F238E27FC236}">
                <a16:creationId xmlns:a16="http://schemas.microsoft.com/office/drawing/2014/main" id="{EBA75504-4844-44A7-A819-E6F20D4A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438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helped</a:t>
            </a:r>
          </a:p>
        </p:txBody>
      </p:sp>
      <p:sp>
        <p:nvSpPr>
          <p:cNvPr id="151576" name="Text Box 24">
            <a:extLst>
              <a:ext uri="{FF2B5EF4-FFF2-40B4-BE49-F238E27FC236}">
                <a16:creationId xmlns:a16="http://schemas.microsoft.com/office/drawing/2014/main" id="{FAF91239-2BA3-4CE5-8984-0EB4D5618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352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am</a:t>
            </a:r>
          </a:p>
        </p:txBody>
      </p:sp>
      <p:sp>
        <p:nvSpPr>
          <p:cNvPr id="151577" name="Text Box 25">
            <a:extLst>
              <a:ext uri="{FF2B5EF4-FFF2-40B4-BE49-F238E27FC236}">
                <a16:creationId xmlns:a16="http://schemas.microsoft.com/office/drawing/2014/main" id="{DBD22CAC-10CF-4DAD-A1C0-A2D93A74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038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hlink"/>
                </a:solidFill>
                <a:latin typeface=".VnBlack" panose="020B7200000000000000" pitchFamily="34" charset="0"/>
              </a:rPr>
              <a:t>will phone</a:t>
            </a:r>
          </a:p>
        </p:txBody>
      </p:sp>
      <p:sp>
        <p:nvSpPr>
          <p:cNvPr id="12307" name="Text Box 26">
            <a:extLst>
              <a:ext uri="{FF2B5EF4-FFF2-40B4-BE49-F238E27FC236}">
                <a16:creationId xmlns:a16="http://schemas.microsoft.com/office/drawing/2014/main" id="{C98E862B-BF7B-4A07-B7C2-F16FC696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08" name="Text Box 27">
            <a:extLst>
              <a:ext uri="{FF2B5EF4-FFF2-40B4-BE49-F238E27FC236}">
                <a16:creationId xmlns:a16="http://schemas.microsoft.com/office/drawing/2014/main" id="{D7979655-8FC1-47FD-AC1F-7D4EE6216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87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I. Vocabulary</a:t>
            </a:r>
          </a:p>
        </p:txBody>
      </p:sp>
      <p:sp>
        <p:nvSpPr>
          <p:cNvPr id="12309" name="Text Box 29">
            <a:extLst>
              <a:ext uri="{FF2B5EF4-FFF2-40B4-BE49-F238E27FC236}">
                <a16:creationId xmlns:a16="http://schemas.microsoft.com/office/drawing/2014/main" id="{0E6DC1A8-D01A-403F-B19F-B59AE4EA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4876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thank … for smt/doing smt.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FF3399"/>
                </a:solidFill>
              </a:rPr>
              <a:t>* to cheer … up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1800" b="1">
                <a:solidFill>
                  <a:srgbClr val="FF3399"/>
                </a:solidFill>
              </a:rPr>
              <a:t> to come over</a:t>
            </a:r>
          </a:p>
          <a:p>
            <a:pPr eaLnBrk="1" hangingPunct="1">
              <a:lnSpc>
                <a:spcPct val="65000"/>
              </a:lnSpc>
              <a:spcBef>
                <a:spcPct val="30000"/>
              </a:spcBef>
              <a:buFontTx/>
              <a:buChar char="•"/>
            </a:pPr>
            <a:r>
              <a:rPr lang="en-US" altLang="en-US" sz="1800" b="1">
                <a:solidFill>
                  <a:srgbClr val="FF3399"/>
                </a:solidFill>
              </a:rPr>
              <a:t> to look forward (to)</a:t>
            </a:r>
          </a:p>
        </p:txBody>
      </p:sp>
      <p:pic>
        <p:nvPicPr>
          <p:cNvPr id="151585" name="Picture 33" descr="school_boy_reading_book_sm_wm">
            <a:extLst>
              <a:ext uri="{FF2B5EF4-FFF2-40B4-BE49-F238E27FC236}">
                <a16:creationId xmlns:a16="http://schemas.microsoft.com/office/drawing/2014/main" id="{E8C6842A-E835-4A43-B3C4-1447478772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6" name="Picture 34" descr="school_girl_reading_book_sm_wm">
            <a:extLst>
              <a:ext uri="{FF2B5EF4-FFF2-40B4-BE49-F238E27FC236}">
                <a16:creationId xmlns:a16="http://schemas.microsoft.com/office/drawing/2014/main" id="{D8926A4B-56BA-4354-AEC2-23E05B2D7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2" grpId="0"/>
      <p:bldP spid="151573" grpId="0"/>
      <p:bldP spid="151574" grpId="0"/>
      <p:bldP spid="151575" grpId="0"/>
      <p:bldP spid="151576" grpId="0"/>
      <p:bldP spid="15157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1654</Words>
  <Application>Microsoft Office PowerPoint</Application>
  <PresentationFormat>On-screen Show (4:3)</PresentationFormat>
  <Paragraphs>217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.VnArabia</vt:lpstr>
      <vt:lpstr>.VnAristote</vt:lpstr>
      <vt:lpstr>.VnBlack</vt:lpstr>
      <vt:lpstr>.VnBodoniH</vt:lpstr>
      <vt:lpstr>.VnHelvetIns</vt:lpstr>
      <vt:lpstr>.VnTime</vt:lpstr>
      <vt:lpstr>.VnUniverseH</vt:lpstr>
      <vt:lpstr>Arial</vt:lpstr>
      <vt:lpstr>Arial Black</vt:lpstr>
      <vt:lpstr>Impact</vt:lpstr>
      <vt:lpstr>Times New Roman</vt:lpstr>
      <vt:lpstr>Default Design</vt:lpstr>
      <vt:lpstr>2_Kimono</vt:lpstr>
      <vt:lpstr>ENGLISH 8</vt:lpstr>
      <vt:lpstr>PowerPoint Presentation</vt:lpstr>
      <vt:lpstr>PowerPoint Presentation</vt:lpstr>
      <vt:lpstr>PowerPoint Presentation</vt:lpstr>
      <vt:lpstr>Matching</vt:lpstr>
      <vt:lpstr>PowerPoint Presentation</vt:lpstr>
      <vt:lpstr>What was the matter with her?</vt:lpstr>
      <vt:lpstr>PowerPoint Presentation</vt:lpstr>
      <vt:lpstr>PowerPoint Presentation</vt:lpstr>
      <vt:lpstr>PowerPoint Presentation</vt:lpstr>
      <vt:lpstr>PowerPoint Presentation</vt:lpstr>
      <vt:lpstr>Possible answers</vt:lpstr>
      <vt:lpstr>PowerPoint Presentation</vt:lpstr>
      <vt:lpstr>PowerPoint Presentation</vt:lpstr>
      <vt:lpstr>PowerPoint Presentation</vt:lpstr>
      <vt:lpstr>PowerPoint Presentation</vt:lpstr>
      <vt:lpstr>Suggested thank-you note</vt:lpstr>
      <vt:lpstr>PowerPoint Presentation</vt:lpstr>
      <vt:lpstr>PowerPoint Presentation</vt:lpstr>
      <vt:lpstr>PowerPoint Presentation</vt:lpstr>
    </vt:vector>
  </TitlesOfParts>
  <Company>Tam Giang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412</cp:revision>
  <dcterms:created xsi:type="dcterms:W3CDTF">2002-01-26T09:10:51Z</dcterms:created>
  <dcterms:modified xsi:type="dcterms:W3CDTF">2022-08-21T06:49:03Z</dcterms:modified>
</cp:coreProperties>
</file>