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4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B5DE9-EDA1-4E1E-B793-075C87973A2E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0E9D4-5FE5-4F93-826A-E9A75BAD8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0E9D4-5FE5-4F93-826A-E9A75BAD8E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6DA9F4-5EDB-41C2-B3EC-67B54FFB24DB}" type="datetime2">
              <a:rPr lang="en-US" smtClean="0"/>
              <a:pPr/>
              <a:t>Sunday, August 21, 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3344DD-6207-4BFE-9A11-E2C14AF6E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620D-29FE-4B6C-B09E-41E950270F44}" type="datetime2">
              <a:rPr lang="en-US" smtClean="0"/>
              <a:pPr/>
              <a:t>Sunday, August 21,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44DD-6207-4BFE-9A11-E2C14AF6E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F280-3FEB-4A1D-B512-4A73A9975673}" type="datetime2">
              <a:rPr lang="en-US" smtClean="0"/>
              <a:pPr/>
              <a:t>Sunday, August 21,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44DD-6207-4BFE-9A11-E2C14AF6E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86D3-0282-4B3B-A9E9-5577EB90FEA2}" type="datetime2">
              <a:rPr lang="en-US" smtClean="0"/>
              <a:pPr/>
              <a:t>Sunday, August 21,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44DD-6207-4BFE-9A11-E2C14AF6E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313C-43B3-49CB-8A27-3744568F53A8}" type="datetime2">
              <a:rPr lang="en-US" smtClean="0"/>
              <a:pPr/>
              <a:t>Sunday, August 21,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44DD-6207-4BFE-9A11-E2C14AF6E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F0A4-57E6-4648-B5ED-6ECB6AF5B71D}" type="datetime2">
              <a:rPr lang="en-US" smtClean="0"/>
              <a:pPr/>
              <a:t>Sunday, August 21,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44DD-6207-4BFE-9A11-E2C14AF6E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63BD-69EB-4F36-AFF1-B2B27DB5195E}" type="datetime2">
              <a:rPr lang="en-US" smtClean="0"/>
              <a:pPr/>
              <a:t>Sunday, August 21,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44DD-6207-4BFE-9A11-E2C14AF6E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6D31-DC84-47F1-90F6-50F1F2BB9213}" type="datetime2">
              <a:rPr lang="en-US" smtClean="0"/>
              <a:pPr/>
              <a:t>Sunday, August 21,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44DD-6207-4BFE-9A11-E2C14AF6E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3858-067E-47D5-A70E-596726499181}" type="datetime2">
              <a:rPr lang="en-US" smtClean="0"/>
              <a:pPr/>
              <a:t>Sunday, August 21,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44DD-6207-4BFE-9A11-E2C14AF6E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 userDrawn="1"/>
        </p:nvSpPr>
        <p:spPr>
          <a:xfrm>
            <a:off x="8382000" y="5638800"/>
            <a:ext cx="4572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CF89300-08DE-49BF-936B-FC16965E6E6F}" type="datetime2">
              <a:rPr lang="en-US" smtClean="0"/>
              <a:pPr/>
              <a:t>Sunday, August 21,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44DD-6207-4BFE-9A11-E2C14AF6E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CE5159-7A40-4D2E-BD52-35B7900E6F87}" type="datetime2">
              <a:rPr lang="en-US" smtClean="0"/>
              <a:pPr/>
              <a:t>Sunday, August 21,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3344DD-6207-4BFE-9A11-E2C14AF6E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25B4827-B909-4728-A0BB-2C19E5DBCA18}" type="datetime2">
              <a:rPr lang="en-US" smtClean="0"/>
              <a:pPr/>
              <a:t>Sunday, August 21, 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B3344DD-6207-4BFE-9A11-E2C14AF6E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.png"/><Relationship Id="rId18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12" Type="http://schemas.openxmlformats.org/officeDocument/2006/relationships/image" Target="../media/image7.png"/><Relationship Id="rId17" Type="http://schemas.openxmlformats.org/officeDocument/2006/relationships/image" Target="../media/image24.pn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2.png"/><Relationship Id="rId10" Type="http://schemas.openxmlformats.org/officeDocument/2006/relationships/image" Target="../media/image10.png"/><Relationship Id="rId19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20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9.xml"/><Relationship Id="rId7" Type="http://schemas.openxmlformats.org/officeDocument/2006/relationships/slide" Target="slide15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16.xml"/><Relationship Id="rId10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27922-B228-4DDA-BD24-FB1DE626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949"/>
            <a:ext cx="9144000" cy="6056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26C88-FA63-43A4-AB39-3D3179E9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977" y="3787567"/>
            <a:ext cx="6801440" cy="9397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solidFill>
                  <a:srgbClr val="FFC000"/>
                </a:solidFill>
              </a:rPr>
              <a:t>ENGLISH 8</a:t>
            </a:r>
            <a:endParaRPr lang="en-SG" sz="72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766" y="343949"/>
            <a:ext cx="7630468" cy="57179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003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4478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Do shoes belong to paper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23622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A-Yes, that’s right.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29718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B-No, they are in leather.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35E8-9DCE-4454-8B89-AF551051EBBA}" type="datetime2">
              <a:rPr lang="en-US" smtClean="0"/>
              <a:pPr/>
              <a:t>Sunday, August 21, 2022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228600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Unit : 10  </a:t>
            </a:r>
            <a:r>
              <a:rPr lang="en-US" b="1">
                <a:solidFill>
                  <a:srgbClr val="FF0000"/>
                </a:solidFill>
              </a:rPr>
              <a:t> SPEAK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914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</a:rPr>
              <a:t>Lucky number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5908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Congratulation !</a:t>
            </a:r>
          </a:p>
        </p:txBody>
      </p:sp>
      <p:pic>
        <p:nvPicPr>
          <p:cNvPr id="5" name="Picture 4" descr="863176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038600"/>
            <a:ext cx="2667000" cy="12192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DEF0-9A80-4639-B51B-49D58E5A7D05}" type="datetime2">
              <a:rPr lang="en-US" smtClean="0"/>
              <a:pPr/>
              <a:t>Sunday, August 21, 2022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304800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Unit : 10  </a:t>
            </a:r>
            <a:r>
              <a:rPr lang="en-US" b="1">
                <a:solidFill>
                  <a:srgbClr val="FF0000"/>
                </a:solidFill>
              </a:rPr>
              <a:t> SPEAK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9050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Which is made into compost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27432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A- leaves</a:t>
            </a:r>
          </a:p>
          <a:p>
            <a:r>
              <a:rPr lang="en-US" sz="2800"/>
              <a:t>B- fruit-peels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3581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C-  A and B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1B90-A5A5-49D3-A2E5-31A444423010}" type="datetime2">
              <a:rPr lang="en-US" smtClean="0"/>
              <a:pPr/>
              <a:t>Sunday, August 21, 2022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457200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Unit : 10  </a:t>
            </a:r>
            <a:r>
              <a:rPr lang="en-US" b="1">
                <a:solidFill>
                  <a:srgbClr val="FF0000"/>
                </a:solidFill>
              </a:rPr>
              <a:t> SPEAK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Which thing does not belong to the group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2438400"/>
            <a:ext cx="7010400" cy="954107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1- </a:t>
            </a:r>
            <a:r>
              <a:rPr lang="en-US" sz="2800"/>
              <a:t>paper      2-books     3- newspapers  4-cardboard boxes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2895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5-school-bags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6F86-FD57-4F68-A995-D58EC51C6A8D}" type="datetime2">
              <a:rPr lang="en-US" smtClean="0"/>
              <a:pPr/>
              <a:t>Sunday, August 21, 2022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Unit : 10  </a:t>
            </a:r>
            <a:r>
              <a:rPr lang="en-US" b="1">
                <a:solidFill>
                  <a:srgbClr val="FF0000"/>
                </a:solidFill>
              </a:rPr>
              <a:t> SPEAK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762000"/>
            <a:ext cx="2650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</a:rPr>
              <a:t>Lucky number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1752600"/>
            <a:ext cx="56428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Congratulation !</a:t>
            </a:r>
          </a:p>
        </p:txBody>
      </p:sp>
      <p:pic>
        <p:nvPicPr>
          <p:cNvPr id="4" name="Picture 3" descr="863176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505200"/>
            <a:ext cx="2819400" cy="126682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34F9-8E1B-43D5-8B62-EE6B7DB35807}" type="datetime2">
              <a:rPr lang="en-US" smtClean="0"/>
              <a:pPr/>
              <a:t>Sunday, August 21, 2022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381000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Unit : 10  </a:t>
            </a:r>
            <a:r>
              <a:rPr lang="en-US" b="1">
                <a:solidFill>
                  <a:srgbClr val="FF0000"/>
                </a:solidFill>
              </a:rPr>
              <a:t> SPEAK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9050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Is food can “ metal”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3124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A- That’s right.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41148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B-No, It belongs to “ paper”.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DF8E-B785-4EE0-A54B-CC8D58E4CAEE}" type="datetime2">
              <a:rPr lang="en-US" smtClean="0"/>
              <a:pPr/>
              <a:t>Sunday, August 21, 2022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04800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Unit : 10  </a:t>
            </a:r>
            <a:r>
              <a:rPr lang="en-US" b="1">
                <a:solidFill>
                  <a:srgbClr val="FF0000"/>
                </a:solidFill>
              </a:rPr>
              <a:t> SPEAK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6002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Plastic bottles belong to</a:t>
            </a:r>
          </a:p>
          <a:p>
            <a:r>
              <a:rPr lang="en-US" sz="2800"/>
              <a:t>                  …………………..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251460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A- metal</a:t>
            </a:r>
          </a:p>
          <a:p>
            <a:r>
              <a:rPr lang="en-US" sz="3200"/>
              <a:t>B- glass</a:t>
            </a:r>
          </a:p>
          <a:p>
            <a:r>
              <a:rPr lang="en-US" sz="3200"/>
              <a:t>C- leather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4038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D- plastic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926D-CB27-4211-AA97-CA7CB2DA6A59}" type="datetime2">
              <a:rPr lang="en-US" smtClean="0"/>
              <a:pPr/>
              <a:t>Sunday, August 21, 2022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457200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Unit : 10  </a:t>
            </a:r>
            <a:r>
              <a:rPr lang="en-US" b="1">
                <a:solidFill>
                  <a:srgbClr val="FF0000"/>
                </a:solidFill>
              </a:rPr>
              <a:t> SPEAK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2819400"/>
            <a:ext cx="65774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hufap1" pitchFamily="2" charset="0"/>
              </a:rPr>
              <a:t>THANKS FOR </a:t>
            </a:r>
          </a:p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hufap1" pitchFamily="2" charset="0"/>
              </a:rPr>
              <a:t>YOUR ATTENTION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Thufap1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49530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Good bye!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533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>
                <a:solidFill>
                  <a:srgbClr val="FF0000"/>
                </a:solidFill>
              </a:rPr>
              <a:t>Homework </a:t>
            </a:r>
            <a:r>
              <a:rPr lang="en-US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0668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/>
              <a:t>Learn new words by heart.</a:t>
            </a:r>
          </a:p>
          <a:p>
            <a:pPr>
              <a:buFontTx/>
              <a:buChar char="-"/>
            </a:pPr>
            <a:r>
              <a:rPr lang="en-US" sz="2400"/>
              <a:t>Write the dialogues into </a:t>
            </a:r>
          </a:p>
          <a:p>
            <a:r>
              <a:rPr lang="en-US" sz="2400"/>
              <a:t>                your note books.</a:t>
            </a:r>
          </a:p>
          <a:p>
            <a:pPr>
              <a:buFontTx/>
              <a:buChar char="-"/>
            </a:pPr>
            <a:r>
              <a:rPr lang="en-US" sz="2400"/>
              <a:t>Prepare for the next time. (LISTEN)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012B-010E-422F-B6C2-BB2A32F5D40A}" type="datetime2">
              <a:rPr lang="en-US" smtClean="0"/>
              <a:pPr/>
              <a:t>Sunday, August 21, 2022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1371600"/>
            <a:ext cx="6477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           </a:t>
            </a:r>
            <a:r>
              <a:rPr lang="en-US" sz="3200" b="1">
                <a:solidFill>
                  <a:srgbClr val="FF0000"/>
                </a:solidFill>
              </a:rPr>
              <a:t>ENGLISH : 8</a:t>
            </a:r>
          </a:p>
          <a:p>
            <a:r>
              <a:rPr lang="en-US" sz="4400" b="1"/>
              <a:t>UNIT :10 - RECYCLING</a:t>
            </a:r>
          </a:p>
          <a:p>
            <a:r>
              <a:rPr lang="en-US"/>
              <a:t>               </a:t>
            </a:r>
            <a:r>
              <a:rPr lang="en-US" sz="4000" b="1">
                <a:solidFill>
                  <a:srgbClr val="00B050"/>
                </a:solidFill>
              </a:rPr>
              <a:t>PART: SPEAK</a:t>
            </a:r>
          </a:p>
        </p:txBody>
      </p:sp>
      <p:pic>
        <p:nvPicPr>
          <p:cNvPr id="4" name="Picture 10" descr="Book-09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733800"/>
            <a:ext cx="25908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111E-C1C8-4796-AFD3-93D474665641}" type="datetime2">
              <a:rPr lang="en-US" smtClean="0"/>
              <a:pPr/>
              <a:t>Sunday, August 21, 2022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WARM-UP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609600"/>
            <a:ext cx="70104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13716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glasses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1371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Plastic bags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1371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Fruit peels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1295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cloth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83820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shoes</a:t>
            </a:r>
          </a:p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838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jars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838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paper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838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Vegetable matter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9334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96000" y="2057400"/>
            <a:ext cx="952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1905000"/>
            <a:ext cx="11525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191000"/>
            <a:ext cx="15240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09800"/>
            <a:ext cx="952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43000" y="2209800"/>
            <a:ext cx="1066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441960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38862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4267200"/>
            <a:ext cx="12573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4343400"/>
            <a:ext cx="1600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95600" y="2133600"/>
            <a:ext cx="8477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733800" y="2209800"/>
            <a:ext cx="8477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19400" y="41148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Oval 26"/>
          <p:cNvSpPr/>
          <p:nvPr/>
        </p:nvSpPr>
        <p:spPr>
          <a:xfrm>
            <a:off x="4800600" y="5715000"/>
            <a:ext cx="457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8" name="Oval 27"/>
          <p:cNvSpPr/>
          <p:nvPr/>
        </p:nvSpPr>
        <p:spPr>
          <a:xfrm>
            <a:off x="228600" y="3352800"/>
            <a:ext cx="457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2667000" y="3352800"/>
            <a:ext cx="457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0" name="Oval 29"/>
          <p:cNvSpPr/>
          <p:nvPr/>
        </p:nvSpPr>
        <p:spPr>
          <a:xfrm>
            <a:off x="4953000" y="3429000"/>
            <a:ext cx="457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6858000" y="3505200"/>
            <a:ext cx="457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228600" y="5486400"/>
            <a:ext cx="457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2286000" y="5638800"/>
            <a:ext cx="457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4" name="Oval 33"/>
          <p:cNvSpPr/>
          <p:nvPr/>
        </p:nvSpPr>
        <p:spPr>
          <a:xfrm>
            <a:off x="6629400" y="5867400"/>
            <a:ext cx="457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81200" y="1524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B050"/>
                </a:solidFill>
              </a:rPr>
              <a:t>Match the words from the box to the pictures.</a:t>
            </a: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658-90DF-4E56-B03A-ED5B042A4940}" type="datetime2">
              <a:rPr lang="en-US" smtClean="0"/>
              <a:pPr/>
              <a:t>Sunday, August 21, 2022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0.00254 L 0.40834 0.7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0" y="3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2625 0.406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4 0.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73 0.03912 C -0.15538 0.33079 -0.27986 0.62269 -0.32743 0.73681 C -0.375 0.85093 -0.31753 0.72639 -0.3158 0.72338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0" y="4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1666 L -0.07917 0.316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871 L 0.475 0.339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0.00648 L 0.26666 0.684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77778E-6 L -0.325 0.32222 " pathEditMode="relative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solidFill>
                  <a:srgbClr val="FF0000"/>
                </a:solidFill>
              </a:rPr>
              <a:t>NEW WORDS</a:t>
            </a:r>
            <a:r>
              <a:rPr lang="en-US"/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metal (n)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524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fabric (n)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133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leather (n)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667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compost (n)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200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fertilize(v)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10668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Gold , silver,iron… are </a:t>
            </a:r>
            <a:r>
              <a:rPr lang="en-US" sz="2400">
                <a:solidFill>
                  <a:srgbClr val="FF0000"/>
                </a:solidFill>
              </a:rPr>
              <a:t>metal</a:t>
            </a:r>
            <a:r>
              <a:rPr lang="en-US" sz="240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1800" y="14478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Clothes belong to </a:t>
            </a:r>
            <a:r>
              <a:rPr lang="en-US" sz="2400">
                <a:solidFill>
                  <a:srgbClr val="FF0000"/>
                </a:solidFill>
              </a:rPr>
              <a:t>fabric</a:t>
            </a:r>
            <a:r>
              <a:rPr lang="en-US" sz="240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0" y="19050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Shoes and sandals are made of </a:t>
            </a:r>
            <a:r>
              <a:rPr lang="en-US" sz="2400">
                <a:solidFill>
                  <a:srgbClr val="FF0000"/>
                </a:solidFill>
              </a:rPr>
              <a:t>leather</a:t>
            </a:r>
            <a:r>
              <a:rPr lang="en-US" sz="2400"/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600200"/>
            <a:ext cx="1676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676400"/>
            <a:ext cx="1676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16764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791200" y="3200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compost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33800" y="4191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A farmer is </a:t>
            </a:r>
            <a:r>
              <a:rPr lang="en-US" sz="2000">
                <a:solidFill>
                  <a:srgbClr val="FF0000"/>
                </a:solidFill>
              </a:rPr>
              <a:t>fertilizing</a:t>
            </a:r>
            <a:r>
              <a:rPr lang="en-US" sz="2000"/>
              <a:t> the rice-field.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76600" y="152400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Unit : 10  </a:t>
            </a:r>
            <a:r>
              <a:rPr lang="en-US" b="1">
                <a:solidFill>
                  <a:srgbClr val="FF0000"/>
                </a:solidFill>
              </a:rPr>
              <a:t> SPEAK</a:t>
            </a:r>
          </a:p>
        </p:txBody>
      </p:sp>
      <p:pic>
        <p:nvPicPr>
          <p:cNvPr id="18" name="Picture 17" descr="1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38800"/>
            <a:ext cx="9144000" cy="1219200"/>
          </a:xfrm>
          <a:prstGeom prst="rect">
            <a:avLst/>
          </a:prstGeom>
        </p:spPr>
      </p:pic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1D36-A1E4-454E-8444-24FB29E3C678}" type="datetime2">
              <a:rPr lang="en-US" smtClean="0"/>
              <a:pPr/>
              <a:t>Sunday, August 21, 2022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8" grpId="1"/>
      <p:bldP spid="9" grpId="0"/>
      <p:bldP spid="9" grpId="1"/>
      <p:bldP spid="10" grpId="0"/>
      <p:bldP spid="10" grpId="1"/>
      <p:bldP spid="15" grpId="0"/>
      <p:bldP spid="15" grpId="1"/>
      <p:bldP spid="1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Unit : 10  </a:t>
            </a:r>
            <a:r>
              <a:rPr lang="en-US" b="1">
                <a:solidFill>
                  <a:srgbClr val="FF0000"/>
                </a:solidFill>
              </a:rPr>
              <a:t> SPEAK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048000"/>
            <a:ext cx="9334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5257800"/>
            <a:ext cx="10668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525780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27432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205740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2971800"/>
            <a:ext cx="8477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411480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57400" y="5105400"/>
            <a:ext cx="13620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00200" y="3124200"/>
            <a:ext cx="8572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6200" y="5924550"/>
            <a:ext cx="13335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48000" y="30480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81200" y="4267200"/>
            <a:ext cx="12668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00" y="480060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52800" y="5257800"/>
            <a:ext cx="12192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724400" y="4114800"/>
            <a:ext cx="1171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76600" y="4114800"/>
            <a:ext cx="14192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038600" y="2743200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190500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365760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629400" y="27432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2667000" y="5334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</a:rPr>
              <a:t>Group or classify those things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905000" y="2133600"/>
            <a:ext cx="10858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7620000" y="3886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Shoes</a:t>
            </a:r>
          </a:p>
          <a:p>
            <a:r>
              <a:rPr lang="en-US"/>
              <a:t>School bags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96200" y="3048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Clothes </a:t>
            </a:r>
          </a:p>
          <a:p>
            <a:r>
              <a:rPr lang="en-US"/>
              <a:t>materials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34200" y="6096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Fruit peels</a:t>
            </a:r>
          </a:p>
          <a:p>
            <a:r>
              <a:rPr lang="en-US"/>
              <a:t>vegetables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3000" y="6248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Glasses</a:t>
            </a:r>
          </a:p>
          <a:p>
            <a:r>
              <a:rPr lang="en-US"/>
              <a:t>bottles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33528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Paper</a:t>
            </a:r>
          </a:p>
          <a:p>
            <a:r>
              <a:rPr lang="en-US"/>
              <a:t>Paper bags</a:t>
            </a:r>
          </a:p>
          <a:p>
            <a:r>
              <a:rPr lang="en-US"/>
              <a:t>wastepaper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1000" y="4876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Food cans</a:t>
            </a:r>
          </a:p>
          <a:p>
            <a:r>
              <a:rPr lang="en-US"/>
              <a:t>tins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91200" y="2057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Plastic bags</a:t>
            </a:r>
          </a:p>
          <a:p>
            <a:r>
              <a:rPr lang="en-US"/>
              <a:t>bottles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2400" y="1371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1- leather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52600" y="1371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2- metal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24200" y="12954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3-paper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43400" y="12954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4- glass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05600" y="1295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6- vegetable matter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86400" y="1295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5-plastic</a:t>
            </a:r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50DA-A6A0-4C4F-985A-48EA32BABAD9}" type="datetime2">
              <a:rPr lang="en-US" smtClean="0"/>
              <a:pPr/>
              <a:t>Sunday, August 21, 2022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4.81481E-6 L -0.80417 -0.180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00" y="-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222 L -0.79167 -0.213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00" y="-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1111 L 0.13334 -0.458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-2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0.01111 L 0.275 -0.2673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-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33 -0.04699 L -0.06667 -0.6803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3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25 -0.6222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-3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375 -0.0692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-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228600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Unit : 10  </a:t>
            </a:r>
            <a:r>
              <a:rPr lang="en-US" b="1">
                <a:solidFill>
                  <a:srgbClr val="FF0000"/>
                </a:solidFill>
              </a:rPr>
              <a:t> SPEAK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8382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Practice with your friends, using the words</a:t>
            </a:r>
          </a:p>
          <a:p>
            <a:r>
              <a:rPr lang="en-US" b="1">
                <a:solidFill>
                  <a:srgbClr val="00B050"/>
                </a:solidFill>
              </a:rPr>
              <a:t>                        from the box.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5052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A- which group do……………  belong to ?</a:t>
            </a:r>
          </a:p>
          <a:p>
            <a:r>
              <a:rPr lang="en-US" sz="2800"/>
              <a:t>B- Put them in “……………”.</a:t>
            </a:r>
          </a:p>
          <a:p>
            <a:r>
              <a:rPr lang="en-US" sz="2800"/>
              <a:t>A- What can we do with these ………..  ?</a:t>
            </a:r>
          </a:p>
          <a:p>
            <a:r>
              <a:rPr lang="en-US" sz="2800"/>
              <a:t>B-We can …………………………</a:t>
            </a:r>
          </a:p>
          <a:p>
            <a:r>
              <a:rPr lang="en-US" sz="2800"/>
              <a:t>………………………………………</a:t>
            </a:r>
          </a:p>
          <a:p>
            <a:r>
              <a:rPr lang="en-US" sz="2800"/>
              <a:t>…………………………..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752600"/>
            <a:ext cx="3581400" cy="1200329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clothes</a:t>
            </a:r>
          </a:p>
          <a:p>
            <a:r>
              <a:rPr lang="en-US"/>
              <a:t>fabric</a:t>
            </a:r>
          </a:p>
          <a:p>
            <a:r>
              <a:rPr lang="en-US"/>
              <a:t>recycle them and make them into paper or shopping bags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752600"/>
            <a:ext cx="35052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 bottles</a:t>
            </a:r>
          </a:p>
          <a:p>
            <a:r>
              <a:rPr lang="en-US"/>
              <a:t> glass</a:t>
            </a:r>
          </a:p>
          <a:p>
            <a:r>
              <a:rPr lang="en-US"/>
              <a:t>  clean them and refill them</a:t>
            </a:r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1000" y="3505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</a:rPr>
              <a:t>clothes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3886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</a:rPr>
              <a:t>fabric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4724400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</a:rPr>
              <a:t>recycle them and make them into </a:t>
            </a:r>
          </a:p>
          <a:p>
            <a:r>
              <a:rPr lang="en-US" sz="2800">
                <a:solidFill>
                  <a:srgbClr val="00B050"/>
                </a:solidFill>
              </a:rPr>
              <a:t>Paper or shopping bags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4343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800">
                <a:solidFill>
                  <a:srgbClr val="00B050"/>
                </a:solidFill>
              </a:rPr>
              <a:t>clothes</a:t>
            </a:r>
            <a:endParaRPr lang="en-US">
              <a:solidFill>
                <a:srgbClr val="00B050"/>
              </a:solidFill>
            </a:endParaRPr>
          </a:p>
        </p:txBody>
      </p:sp>
      <p:pic>
        <p:nvPicPr>
          <p:cNvPr id="11" name="Picture 10" descr="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096000"/>
            <a:ext cx="6934200" cy="762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5A7F-A11B-42ED-ACE0-9728017ADE01}" type="datetime2">
              <a:rPr lang="en-US" smtClean="0"/>
              <a:pPr/>
              <a:t>Sunday, August 21, 2022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228600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Unit : 10  </a:t>
            </a:r>
            <a:r>
              <a:rPr lang="en-US" b="1">
                <a:solidFill>
                  <a:srgbClr val="FF0000"/>
                </a:solidFill>
              </a:rPr>
              <a:t> SPEAK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2895600"/>
            <a:ext cx="76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A- Is ………………… “ vegetable matter” ?</a:t>
            </a:r>
          </a:p>
          <a:p>
            <a:r>
              <a:rPr lang="en-US" sz="2800"/>
              <a:t>B- That’s right.</a:t>
            </a:r>
          </a:p>
          <a:p>
            <a:r>
              <a:rPr lang="en-US" sz="2800"/>
              <a:t>A- What will we do with it ?</a:t>
            </a:r>
          </a:p>
          <a:p>
            <a:r>
              <a:rPr lang="en-US" sz="2800"/>
              <a:t>B- We make it into compost and fertilize our field.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2895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fruit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1981200"/>
            <a:ext cx="601980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/>
              <a:t> vegetables         fruit-peels       leaves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000" y="7620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Practice with your friends, using the words</a:t>
            </a:r>
          </a:p>
          <a:p>
            <a:r>
              <a:rPr lang="en-US" b="1">
                <a:solidFill>
                  <a:srgbClr val="00B050"/>
                </a:solidFill>
              </a:rPr>
              <a:t>                        from the box.</a:t>
            </a:r>
          </a:p>
        </p:txBody>
      </p:sp>
      <p:pic>
        <p:nvPicPr>
          <p:cNvPr id="7" name="Picture 6" descr="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172200"/>
            <a:ext cx="7315200" cy="6858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8D0B-A715-453B-8B6F-87C214405E17}" type="datetime2">
              <a:rPr lang="en-US" smtClean="0"/>
              <a:pPr/>
              <a:t>Sunday, August 21, 2022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8382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Game </a:t>
            </a:r>
            <a:r>
              <a:rPr lang="en-US" sz="2800" b="1">
                <a:solidFill>
                  <a:srgbClr val="FF0000"/>
                </a:solidFill>
              </a:rPr>
              <a:t>:   lucky munbers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1800" y="228600"/>
            <a:ext cx="2063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Unit : 10  </a:t>
            </a:r>
            <a:r>
              <a:rPr lang="en-US" b="1">
                <a:solidFill>
                  <a:srgbClr val="FF0000"/>
                </a:solidFill>
              </a:rPr>
              <a:t> SPEAK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457200" y="2133600"/>
            <a:ext cx="1600200" cy="1524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hlinkClick r:id="rId3" action="ppaction://hlinksldjump"/>
              </a:rPr>
              <a:t>1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7162800" y="2133600"/>
            <a:ext cx="1600200" cy="1524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hlinkClick r:id="rId4" action="ppaction://hlinksldjump"/>
              </a:rPr>
              <a:t>4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7162800" y="3962400"/>
            <a:ext cx="1600200" cy="1524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hlinkClick r:id="rId5" action="ppaction://hlinksldjump"/>
              </a:rPr>
              <a:t>8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8" name="Flowchart: Magnetic Disk 7"/>
          <p:cNvSpPr/>
          <p:nvPr/>
        </p:nvSpPr>
        <p:spPr>
          <a:xfrm>
            <a:off x="4876800" y="2133600"/>
            <a:ext cx="1600200" cy="1524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hlinkClick r:id="rId6" action="ppaction://hlinksldjump"/>
              </a:rPr>
              <a:t>3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4953000" y="3886200"/>
            <a:ext cx="1600200" cy="1524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hlinkClick r:id="rId7" action="ppaction://hlinksldjump"/>
              </a:rPr>
              <a:t>7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10" name="Flowchart: Magnetic Disk 9"/>
          <p:cNvSpPr/>
          <p:nvPr/>
        </p:nvSpPr>
        <p:spPr>
          <a:xfrm>
            <a:off x="2514600" y="2133600"/>
            <a:ext cx="1600200" cy="1524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hlinkClick r:id="rId8" action="ppaction://hlinksldjump"/>
              </a:rPr>
              <a:t>2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11" name="Flowchart: Magnetic Disk 10"/>
          <p:cNvSpPr/>
          <p:nvPr/>
        </p:nvSpPr>
        <p:spPr>
          <a:xfrm>
            <a:off x="2590800" y="3886200"/>
            <a:ext cx="1600200" cy="1524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hlinkClick r:id="rId9" action="ppaction://hlinksldjump"/>
              </a:rPr>
              <a:t>6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533400" y="3886200"/>
            <a:ext cx="1600200" cy="1524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hlinkClick r:id="rId10" action="ppaction://hlinksldjump"/>
              </a:rPr>
              <a:t>5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C2AD-E77F-4235-9217-F5282230918A}" type="datetime2">
              <a:rPr lang="en-US" smtClean="0"/>
              <a:pPr/>
              <a:t>Sunday, August 21, 2022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9050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1- Which group  do </a:t>
            </a:r>
            <a:r>
              <a:rPr lang="en-US" sz="2400" u="sng">
                <a:solidFill>
                  <a:srgbClr val="FF0000"/>
                </a:solidFill>
              </a:rPr>
              <a:t>glasses</a:t>
            </a:r>
            <a:r>
              <a:rPr lang="en-US" sz="2400"/>
              <a:t> belong to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2971800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A- fabric</a:t>
            </a:r>
          </a:p>
          <a:p>
            <a:endParaRPr lang="en-US" sz="2800"/>
          </a:p>
          <a:p>
            <a:r>
              <a:rPr lang="en-US" sz="2800"/>
              <a:t>C- paper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3352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B- glass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5EBB-0470-468A-B1CA-644AF95D6D10}" type="datetime2">
              <a:rPr lang="en-US" smtClean="0"/>
              <a:pPr/>
              <a:t>Sunday, August 21, 2022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914400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Unit : 10  </a:t>
            </a:r>
            <a:r>
              <a:rPr lang="en-US" b="1">
                <a:solidFill>
                  <a:srgbClr val="FF0000"/>
                </a:solidFill>
              </a:rPr>
              <a:t> SPEAK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1269</TotalTime>
  <Words>482</Words>
  <Application>Microsoft Office PowerPoint</Application>
  <PresentationFormat>On-screen Show (4:3)</PresentationFormat>
  <Paragraphs>158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Lucida Sans Unicode</vt:lpstr>
      <vt:lpstr>Verdana</vt:lpstr>
      <vt:lpstr>VNI-Thufap1</vt:lpstr>
      <vt:lpstr>Wingdings 2</vt:lpstr>
      <vt:lpstr>Wingdings 3</vt:lpstr>
      <vt:lpstr>Concourse</vt:lpstr>
      <vt:lpstr>ENGLISH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Vuong</dc:creator>
  <cp:lastModifiedBy>Mr Vuong</cp:lastModifiedBy>
  <cp:revision>109</cp:revision>
  <dcterms:created xsi:type="dcterms:W3CDTF">2010-01-01T08:45:47Z</dcterms:created>
  <dcterms:modified xsi:type="dcterms:W3CDTF">2022-08-21T06:49:37Z</dcterms:modified>
</cp:coreProperties>
</file>