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4" r:id="rId13"/>
    <p:sldId id="266" r:id="rId14"/>
    <p:sldId id="267" r:id="rId15"/>
    <p:sldId id="269" r:id="rId16"/>
    <p:sldId id="270" r:id="rId17"/>
    <p:sldId id="271" r:id="rId18"/>
    <p:sldId id="272" r:id="rId19"/>
    <p:sldId id="275" r:id="rId20"/>
    <p:sldId id="276" r:id="rId21"/>
    <p:sldId id="279" r:id="rId22"/>
    <p:sldId id="282" r:id="rId23"/>
    <p:sldId id="286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0099"/>
    <a:srgbClr val="009900"/>
    <a:srgbClr val="CC3300"/>
    <a:srgbClr val="66FFCC"/>
    <a:srgbClr val="FF3300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06A8-F0F0-421E-9F9E-2AAD1A527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F841A-3376-4FB2-AF78-13A384E1A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B535F-8B6C-4C70-89B9-F88C00CF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86631-37AA-4AD8-8735-48BD5E56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F60E3-509B-427E-9C01-A668293E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CD9D0-46F1-42A4-9BA8-231FF2ACF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9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AC62A-4E5A-4FF0-B1D8-E159B61C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5CA33-63EE-4E8F-8BF1-46B7D2B3A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7AB56-A2BC-4C11-8F67-E7C5F3E1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43280-E3DE-4F41-8481-98F9B73F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D0E8-A3FF-4C51-AC0D-765D06E7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CD4A7-C26F-4453-A18C-E0CF26E9F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5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E60E2-FB60-4418-AD13-8E3EE06FC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47526-0FC1-4951-9F63-BA586B151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DB184-ECBA-492F-9729-D946B988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FBAF3-9BC0-4006-9226-E1E541E6F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A95A-A984-4F69-8217-B0FDEAC1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6218C-1E15-4DD0-8E81-823B1A91C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506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215E15-9497-45EE-9F98-C58ED72B2C2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60516-6CDC-4497-BA44-E3234D24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E0B2E-609E-4033-899B-497F1634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A0293-2252-43DC-B335-ED9DF05B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A5B3CC-1D31-46A0-B10B-8D3D5F8C6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14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24D0-0F22-4DE4-BE66-CB769681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6BC8E-ACF7-4FFD-ADA6-A912076B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C5BE2-3761-466A-8A59-059230E4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DBB20-2F41-446E-81C0-98127D01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495FF-BB7F-4E55-9D6B-F6D590BF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25417-8B40-4B65-9BD3-B4E9B8C62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16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4F74-F274-4720-9478-1567169A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6762B-2611-4689-81BA-451AECAF3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AB00A-02E4-4430-AF37-C53BB765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4C648-39B8-4B2E-B2A8-8ADC3B87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C13F2-1F2F-474D-9D21-1D2C7F09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222BE-781E-46FC-8FFC-38D5DD1E9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18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1DB0-AA27-492F-AB9C-ED1AFAAF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4FD1-EE2D-48D0-B3EA-78DB42E4D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7ED4E-6F6B-45C3-84CE-EEBC75EB9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0FB88-35E2-4BBD-A5AC-FDBEC23C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A1021-F612-41B2-990F-71CA80BA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DC4C-90ED-4478-B9AC-5CA9B049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504FC-992E-4E51-9101-DE6F9C848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42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E461-6894-4FF0-9D97-FC614D8A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F9389-0C72-47D0-A52B-EC65C81F0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EF39B-3940-4E0B-B90A-2A4681B29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4765C5-BC25-48AF-B012-798EFD91A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11DA96-0B16-4C30-B509-0B59C7E0C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02D14-B030-4304-AD56-6B27F423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93051-BB35-476F-80F9-96D00288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AAF96-DED5-4CE5-BDB7-01042A70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95C59-2ACC-44EE-9AB0-52DBD2BD5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57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DE24-B110-476A-9E8C-D76DC97F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38EE7-B2D7-4D88-BC06-6392FA6F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49F06-84A6-42D5-8458-37ED3B23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D431F-2E52-428E-8DDE-C4C1E4A3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28D60-ABC2-4AC4-842D-3CDDE143C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85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DD0AF-45DB-40A5-BCE6-C813B85B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BF05B-1584-4E29-9CE9-35BD18E2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04D06-EE4F-439C-9912-BF7D5D3F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4FD71-46FE-4FCE-8F15-D131BCCEE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84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AD8E-19BD-4AA1-9E87-7B3868F8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D35E5-6CAA-46E5-82A8-4446781D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FA1F6-6BDC-4808-99BD-3F56B004E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B5FDE-6ECE-476E-9235-ADABB214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71D2A-2302-4150-88B7-35DC87CE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D548C-ACA5-43AC-B64B-42946DFC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F0A85-F8C0-43ED-A158-347C0B3E5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26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5BCA-1C8E-4B7F-A3FA-EBA6EF4F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328BD1-5470-45D1-813F-F18E25433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21659-C3FE-4A28-A447-B7A3B96E5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90E51-918C-4765-AABE-2ADB3D0C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8A040-12C6-4054-A1FA-86C54724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21A6D-FF4C-4A1F-A34E-E531551C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57AB8-B292-42F5-8AF6-0D3EAFC78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7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0F973F-C36C-46F6-A06C-5A5C25170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09F59B-F155-4DEC-841F-6978F34EC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5B20CF-3D4F-4351-8B78-711F94C553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F18BF9-DB74-4579-8035-6C7E417863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E57649-9293-4DD7-B5AC-583DB7B965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3B38A7A-5959-4575-9504-C0A7F48E21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13.jpeg"/><Relationship Id="rId7" Type="http://schemas.openxmlformats.org/officeDocument/2006/relationships/audio" Target="../media/audio3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audio" Target="../media/audio1.wav"/><Relationship Id="rId10" Type="http://schemas.openxmlformats.org/officeDocument/2006/relationships/audio" Target="../media/audio6.wav"/><Relationship Id="rId4" Type="http://schemas.openxmlformats.org/officeDocument/2006/relationships/image" Target="../media/image14.jpeg"/><Relationship Id="rId9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wmf"/><Relationship Id="rId4" Type="http://schemas.openxmlformats.org/officeDocument/2006/relationships/hyperlink" Target="../Local%20Settings/Temp/Temporary%20Directory%201%20for%20Unit%207%20My%20neighborhood%20Read.zip/UNIT7/vocabulary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0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images[75]">
            <a:extLst>
              <a:ext uri="{FF2B5EF4-FFF2-40B4-BE49-F238E27FC236}">
                <a16:creationId xmlns:a16="http://schemas.microsoft.com/office/drawing/2014/main" id="{81197EA8-9D26-4C26-A53C-5DAD77F8F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WordArt 7">
            <a:extLst>
              <a:ext uri="{FF2B5EF4-FFF2-40B4-BE49-F238E27FC236}">
                <a16:creationId xmlns:a16="http://schemas.microsoft.com/office/drawing/2014/main" id="{88BFA39F-F0BA-472F-800A-04E7912354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1981200"/>
            <a:ext cx="8763000" cy="1533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3DH" panose="020B7200000000000000" pitchFamily="34" charset="0"/>
              </a:rPr>
              <a:t>Unit10: RECYCLING</a:t>
            </a:r>
          </a:p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3DH" panose="020B7200000000000000" pitchFamily="34" charset="0"/>
              </a:rPr>
              <a:t>Lesson 3: Read</a:t>
            </a:r>
            <a:endParaRPr lang="en-SG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latin typeface=".Vn3DH" panose="020B7200000000000000" pitchFamily="34" charset="0"/>
            </a:endParaRPr>
          </a:p>
        </p:txBody>
      </p:sp>
      <p:sp>
        <p:nvSpPr>
          <p:cNvPr id="12297" name="WordArt 9">
            <a:extLst>
              <a:ext uri="{FF2B5EF4-FFF2-40B4-BE49-F238E27FC236}">
                <a16:creationId xmlns:a16="http://schemas.microsoft.com/office/drawing/2014/main" id="{391201E1-BDC5-4346-B8A2-9CCE2E66D2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838200"/>
            <a:ext cx="411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Period 62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5E2E1CE-D0CF-4234-B5D2-ECE5FA313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3810000" cy="609600"/>
          </a:xfrm>
        </p:spPr>
        <p:txBody>
          <a:bodyPr/>
          <a:lstStyle/>
          <a:p>
            <a:r>
              <a:rPr lang="en-US" altLang="en-US" sz="4000" b="1">
                <a:solidFill>
                  <a:srgbClr val="009900"/>
                </a:solidFill>
              </a:rPr>
              <a:t>I. Vocabulary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928A309-13DE-47E9-9017-484A03B49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696200" cy="4906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Floor covering (n):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Milkman (n):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Refill (v):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Glassware (n):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Law (n):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Deposit (n):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Fertilizer (n):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Melt (v):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64E4AA3D-A3B4-40E5-88CD-413D693FA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2192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3333CC"/>
                </a:solidFill>
              </a:rPr>
              <a:t>Tấm lót nền nhà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B4C10740-839F-42F2-81D4-092DCC191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7526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3333CC"/>
                </a:solidFill>
              </a:rPr>
              <a:t>Người giao sữa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A3A8B775-692A-4231-9FF0-DDD984123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3622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3333CC"/>
                </a:solidFill>
              </a:rPr>
              <a:t>Làm đầy lại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4447AA63-8501-42DB-B299-D77A45D56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97180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3333CC"/>
                </a:solidFill>
              </a:rPr>
              <a:t>Đồ dùng bằng thuỷ tinh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453DA586-E38C-407E-BFE7-824BC644B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5814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3333CC"/>
                </a:solidFill>
              </a:rPr>
              <a:t>Luật pháp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2ECE940C-5996-4C12-A898-BC3FA6D67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114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3333CC"/>
                </a:solidFill>
              </a:rPr>
              <a:t>Tiền đặt cọc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51985FEB-E58A-45C6-A75A-FD5992139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8006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3333CC"/>
                </a:solidFill>
              </a:rPr>
              <a:t>Phân bón</a:t>
            </a:r>
          </a:p>
        </p:txBody>
      </p:sp>
      <p:pic>
        <p:nvPicPr>
          <p:cNvPr id="13323" name="Picture 11" descr="carpet">
            <a:extLst>
              <a:ext uri="{FF2B5EF4-FFF2-40B4-BE49-F238E27FC236}">
                <a16:creationId xmlns:a16="http://schemas.microsoft.com/office/drawing/2014/main" id="{A00FFE00-F775-4FDD-9F61-40075347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2194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milkman">
            <a:extLst>
              <a:ext uri="{FF2B5EF4-FFF2-40B4-BE49-F238E27FC236}">
                <a16:creationId xmlns:a16="http://schemas.microsoft.com/office/drawing/2014/main" id="{5F277A41-4C9D-4CFC-9E08-A34E107F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lab-glasswares">
            <a:extLst>
              <a:ext uri="{FF2B5EF4-FFF2-40B4-BE49-F238E27FC236}">
                <a16:creationId xmlns:a16="http://schemas.microsoft.com/office/drawing/2014/main" id="{C9B2946D-AE47-4427-811A-CD987AAA4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352800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 Box 14">
            <a:extLst>
              <a:ext uri="{FF2B5EF4-FFF2-40B4-BE49-F238E27FC236}">
                <a16:creationId xmlns:a16="http://schemas.microsoft.com/office/drawing/2014/main" id="{FB86F4A2-4FF6-4664-9196-7D1389861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</a:rPr>
              <a:t>Làm nóng chảy ra</a:t>
            </a:r>
          </a:p>
        </p:txBody>
      </p:sp>
      <p:sp>
        <p:nvSpPr>
          <p:cNvPr id="13327" name="AutoShape 15">
            <a:hlinkClick r:id="" action="ppaction://noaction" highlightClick="1">
              <a:snd r:embed="rId5" name="milkman.wav"/>
            </a:hlinkClick>
            <a:extLst>
              <a:ext uri="{FF2B5EF4-FFF2-40B4-BE49-F238E27FC236}">
                <a16:creationId xmlns:a16="http://schemas.microsoft.com/office/drawing/2014/main" id="{7E5FA859-45E3-4327-BA8C-93C77ACF9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81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3328" name="AutoShape 16">
            <a:hlinkClick r:id="" action="ppaction://noaction" highlightClick="1">
              <a:snd r:embed="rId6" name="refill.wav"/>
            </a:hlinkClick>
            <a:extLst>
              <a:ext uri="{FF2B5EF4-FFF2-40B4-BE49-F238E27FC236}">
                <a16:creationId xmlns:a16="http://schemas.microsoft.com/office/drawing/2014/main" id="{C146A2C8-396D-457B-BEDD-A19EF7BCA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908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3329" name="AutoShape 17">
            <a:hlinkClick r:id="" action="ppaction://noaction" highlightClick="1">
              <a:snd r:embed="rId7" name="glassware.wav"/>
            </a:hlinkClick>
            <a:extLst>
              <a:ext uri="{FF2B5EF4-FFF2-40B4-BE49-F238E27FC236}">
                <a16:creationId xmlns:a16="http://schemas.microsoft.com/office/drawing/2014/main" id="{997B5731-293B-44A2-A98B-2FAC8F4D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3330" name="AutoShape 18">
            <a:hlinkClick r:id="" action="ppaction://noaction" highlightClick="1">
              <a:snd r:embed="rId8" name="law.wav"/>
            </a:hlinkClick>
            <a:extLst>
              <a:ext uri="{FF2B5EF4-FFF2-40B4-BE49-F238E27FC236}">
                <a16:creationId xmlns:a16="http://schemas.microsoft.com/office/drawing/2014/main" id="{D8C6075D-AD55-4A8E-8114-22BC502E7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6576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3331" name="AutoShape 19">
            <a:hlinkClick r:id="" action="ppaction://noaction" highlightClick="1">
              <a:snd r:embed="rId9" name="deposit.wav"/>
            </a:hlinkClick>
            <a:extLst>
              <a:ext uri="{FF2B5EF4-FFF2-40B4-BE49-F238E27FC236}">
                <a16:creationId xmlns:a16="http://schemas.microsoft.com/office/drawing/2014/main" id="{3A0BDB8B-FF25-4362-B1D6-CE1379D14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67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3332" name="AutoShape 20">
            <a:hlinkClick r:id="" action="ppaction://noaction" highlightClick="1">
              <a:snd r:embed="rId10" name="fertilizer.wav"/>
            </a:hlinkClick>
            <a:extLst>
              <a:ext uri="{FF2B5EF4-FFF2-40B4-BE49-F238E27FC236}">
                <a16:creationId xmlns:a16="http://schemas.microsoft.com/office/drawing/2014/main" id="{E234600C-D927-478E-A5F5-38A9E19A9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006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3333" name="AutoShape 21">
            <a:hlinkClick r:id="" action="ppaction://noaction" highlightClick="1">
              <a:snd r:embed="rId11" name="melt.wav"/>
            </a:hlinkClick>
            <a:extLst>
              <a:ext uri="{FF2B5EF4-FFF2-40B4-BE49-F238E27FC236}">
                <a16:creationId xmlns:a16="http://schemas.microsoft.com/office/drawing/2014/main" id="{40D5844D-145F-4E5F-AC14-1331323AF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864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3334" name="Text Box 22">
            <a:extLst>
              <a:ext uri="{FF2B5EF4-FFF2-40B4-BE49-F238E27FC236}">
                <a16:creationId xmlns:a16="http://schemas.microsoft.com/office/drawing/2014/main" id="{8FF19CC0-1772-4781-BA96-07A7D8262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/>
      <p:bldP spid="13317" grpId="0"/>
      <p:bldP spid="13318" grpId="0"/>
      <p:bldP spid="13319" grpId="0"/>
      <p:bldP spid="13320" grpId="0"/>
      <p:bldP spid="13321" grpId="0"/>
      <p:bldP spid="13322" grpId="0"/>
      <p:bldP spid="133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16" name="Group 80">
            <a:extLst>
              <a:ext uri="{FF2B5EF4-FFF2-40B4-BE49-F238E27FC236}">
                <a16:creationId xmlns:a16="http://schemas.microsoft.com/office/drawing/2014/main" id="{0C12E975-C715-46C5-A7BA-41AC8AD59549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0" y="1371600"/>
          <a:ext cx="9144000" cy="5484813"/>
        </p:xfrm>
        <a:graphic>
          <a:graphicData uri="http://schemas.openxmlformats.org/drawingml/2006/table">
            <a:tbl>
              <a:tblPr/>
              <a:tblGrid>
                <a:gridCol w="6934200">
                  <a:extLst>
                    <a:ext uri="{9D8B030D-6E8A-4147-A177-3AD203B41FA5}">
                      <a16:colId xmlns:a16="http://schemas.microsoft.com/office/drawing/2014/main" val="388554532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946843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04565470"/>
                    </a:ext>
                  </a:extLst>
                </a:gridCol>
              </a:tblGrid>
              <a:tr h="1039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1. Nowadays, many shoes and sandals are made from old car tires.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751413"/>
                  </a:ext>
                </a:extLst>
              </a:tr>
              <a:tr h="1076325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2. Every milk bottle can be reused thirty times.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608238"/>
                  </a:ext>
                </a:extLst>
              </a:tr>
              <a:tr h="1039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3. New glassware can be made from old car tires.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519703"/>
                  </a:ext>
                </a:extLst>
              </a:tr>
              <a:tr h="1295400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4. In Oregon, billions of cans are thrown away every year.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180450"/>
                  </a:ext>
                </a:extLst>
              </a:tr>
              <a:tr h="1033463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5. Compost is a wonderful natural  fertilizer.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398099"/>
                  </a:ext>
                </a:extLst>
              </a:tr>
            </a:tbl>
          </a:graphicData>
        </a:graphic>
      </p:graphicFrame>
      <p:sp>
        <p:nvSpPr>
          <p:cNvPr id="39964" name="WordArt 28">
            <a:extLst>
              <a:ext uri="{FF2B5EF4-FFF2-40B4-BE49-F238E27FC236}">
                <a16:creationId xmlns:a16="http://schemas.microsoft.com/office/drawing/2014/main" id="{6E0E0D90-33FB-4431-B656-EECA9FFC5E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7381875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4068A"/>
                </a:solidFill>
                <a:latin typeface="Arial Black" panose="020B0A04020102020204" pitchFamily="34" charset="0"/>
              </a:rPr>
              <a:t>T/F statements prediction</a:t>
            </a:r>
          </a:p>
        </p:txBody>
      </p:sp>
      <p:sp>
        <p:nvSpPr>
          <p:cNvPr id="39965" name="AutoShape 29">
            <a:extLst>
              <a:ext uri="{FF2B5EF4-FFF2-40B4-BE49-F238E27FC236}">
                <a16:creationId xmlns:a16="http://schemas.microsoft.com/office/drawing/2014/main" id="{B7A9204A-1C3C-48B7-916C-31DFB52D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81200"/>
            <a:ext cx="3810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9966" name="AutoShape 30">
            <a:extLst>
              <a:ext uri="{FF2B5EF4-FFF2-40B4-BE49-F238E27FC236}">
                <a16:creationId xmlns:a16="http://schemas.microsoft.com/office/drawing/2014/main" id="{0882A747-BE77-40CA-B957-C08EDD691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133600"/>
            <a:ext cx="304800" cy="1524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9967" name="Text Box 31">
            <a:extLst>
              <a:ext uri="{FF2B5EF4-FFF2-40B4-BE49-F238E27FC236}">
                <a16:creationId xmlns:a16="http://schemas.microsoft.com/office/drawing/2014/main" id="{4317E33F-3D6B-4E01-8F16-74FC09545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52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9968" name="Text Box 32">
            <a:extLst>
              <a:ext uri="{FF2B5EF4-FFF2-40B4-BE49-F238E27FC236}">
                <a16:creationId xmlns:a16="http://schemas.microsoft.com/office/drawing/2014/main" id="{56D68F82-A66F-46DA-84CF-637B32B27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6002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9969" name="Text Box 33">
            <a:extLst>
              <a:ext uri="{FF2B5EF4-FFF2-40B4-BE49-F238E27FC236}">
                <a16:creationId xmlns:a16="http://schemas.microsoft.com/office/drawing/2014/main" id="{E378DB5A-0B44-449B-9CA2-07348100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5146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9970" name="AutoShape 34">
            <a:extLst>
              <a:ext uri="{FF2B5EF4-FFF2-40B4-BE49-F238E27FC236}">
                <a16:creationId xmlns:a16="http://schemas.microsoft.com/office/drawing/2014/main" id="{E685425F-C536-46C9-A2DE-36C9910CE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124200"/>
            <a:ext cx="3810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9971" name="Text Box 35">
            <a:extLst>
              <a:ext uri="{FF2B5EF4-FFF2-40B4-BE49-F238E27FC236}">
                <a16:creationId xmlns:a16="http://schemas.microsoft.com/office/drawing/2014/main" id="{F7E66F6B-54B5-48FB-9865-FE5BB0E02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5908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9972" name="AutoShape 36">
            <a:extLst>
              <a:ext uri="{FF2B5EF4-FFF2-40B4-BE49-F238E27FC236}">
                <a16:creationId xmlns:a16="http://schemas.microsoft.com/office/drawing/2014/main" id="{B1DB0EDB-52BA-40D7-A677-0FDC25AF7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276600"/>
            <a:ext cx="381000" cy="1524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9973" name="Text Box 37">
            <a:extLst>
              <a:ext uri="{FF2B5EF4-FFF2-40B4-BE49-F238E27FC236}">
                <a16:creationId xmlns:a16="http://schemas.microsoft.com/office/drawing/2014/main" id="{D94CFF8F-AAEA-4D0E-BFE7-AF3A89846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58140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9974" name="AutoShape 38">
            <a:extLst>
              <a:ext uri="{FF2B5EF4-FFF2-40B4-BE49-F238E27FC236}">
                <a16:creationId xmlns:a16="http://schemas.microsoft.com/office/drawing/2014/main" id="{D46919F9-CA50-4353-A280-57ECC16A2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114800"/>
            <a:ext cx="3810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9975" name="Text Box 39">
            <a:extLst>
              <a:ext uri="{FF2B5EF4-FFF2-40B4-BE49-F238E27FC236}">
                <a16:creationId xmlns:a16="http://schemas.microsoft.com/office/drawing/2014/main" id="{A58325C1-B2B7-4583-8776-73FE0B57A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5814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9976" name="AutoShape 40">
            <a:extLst>
              <a:ext uri="{FF2B5EF4-FFF2-40B4-BE49-F238E27FC236}">
                <a16:creationId xmlns:a16="http://schemas.microsoft.com/office/drawing/2014/main" id="{C71A3A58-30A1-4DA8-9964-173DD862A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191000"/>
            <a:ext cx="304800" cy="2286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9977" name="Text Box 41">
            <a:extLst>
              <a:ext uri="{FF2B5EF4-FFF2-40B4-BE49-F238E27FC236}">
                <a16:creationId xmlns:a16="http://schemas.microsoft.com/office/drawing/2014/main" id="{43F796C1-1A54-43C7-B350-7169F91BF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87680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9978" name="AutoShape 42">
            <a:extLst>
              <a:ext uri="{FF2B5EF4-FFF2-40B4-BE49-F238E27FC236}">
                <a16:creationId xmlns:a16="http://schemas.microsoft.com/office/drawing/2014/main" id="{7CD3311A-0DCA-4C8F-88F1-C608CC2BE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486400"/>
            <a:ext cx="4572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9979" name="Text Box 43">
            <a:extLst>
              <a:ext uri="{FF2B5EF4-FFF2-40B4-BE49-F238E27FC236}">
                <a16:creationId xmlns:a16="http://schemas.microsoft.com/office/drawing/2014/main" id="{8E291253-3FCA-462A-A50D-D43017A19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9530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9980" name="AutoShape 44">
            <a:extLst>
              <a:ext uri="{FF2B5EF4-FFF2-40B4-BE49-F238E27FC236}">
                <a16:creationId xmlns:a16="http://schemas.microsoft.com/office/drawing/2014/main" id="{0740718C-54A6-4E2D-A9D8-68102F8F4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562600"/>
            <a:ext cx="381000" cy="1524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9981" name="Text Box 45">
            <a:extLst>
              <a:ext uri="{FF2B5EF4-FFF2-40B4-BE49-F238E27FC236}">
                <a16:creationId xmlns:a16="http://schemas.microsoft.com/office/drawing/2014/main" id="{AB28D3D4-1412-4760-9F91-DFADD579D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914400"/>
            <a:ext cx="1220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guess</a:t>
            </a:r>
          </a:p>
        </p:txBody>
      </p:sp>
      <p:sp>
        <p:nvSpPr>
          <p:cNvPr id="39982" name="Text Box 46">
            <a:extLst>
              <a:ext uri="{FF2B5EF4-FFF2-40B4-BE49-F238E27FC236}">
                <a16:creationId xmlns:a16="http://schemas.microsoft.com/office/drawing/2014/main" id="{C1B04649-B4C4-49E1-ABC6-BB0B963CA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91440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read</a:t>
            </a:r>
          </a:p>
        </p:txBody>
      </p:sp>
      <p:sp>
        <p:nvSpPr>
          <p:cNvPr id="39983" name="Text Box 47">
            <a:extLst>
              <a:ext uri="{FF2B5EF4-FFF2-40B4-BE49-F238E27FC236}">
                <a16:creationId xmlns:a16="http://schemas.microsoft.com/office/drawing/2014/main" id="{B9F19C0B-F09A-4A07-A1E8-9C8DC4C11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867400"/>
            <a:ext cx="396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9984" name="AutoShape 48">
            <a:extLst>
              <a:ext uri="{FF2B5EF4-FFF2-40B4-BE49-F238E27FC236}">
                <a16:creationId xmlns:a16="http://schemas.microsoft.com/office/drawing/2014/main" id="{611362DF-2D6D-4983-BF5A-97A0EDB7E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6400800"/>
            <a:ext cx="4572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9985" name="Text Box 49">
            <a:extLst>
              <a:ext uri="{FF2B5EF4-FFF2-40B4-BE49-F238E27FC236}">
                <a16:creationId xmlns:a16="http://schemas.microsoft.com/office/drawing/2014/main" id="{9BB709F2-CCF9-42F6-88AD-5556E2BC3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9436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9986" name="AutoShape 50">
            <a:extLst>
              <a:ext uri="{FF2B5EF4-FFF2-40B4-BE49-F238E27FC236}">
                <a16:creationId xmlns:a16="http://schemas.microsoft.com/office/drawing/2014/main" id="{27F62E2D-A991-4810-A328-BC5A68643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6477000"/>
            <a:ext cx="381000" cy="2286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9987" name="Text Box 51">
            <a:extLst>
              <a:ext uri="{FF2B5EF4-FFF2-40B4-BE49-F238E27FC236}">
                <a16:creationId xmlns:a16="http://schemas.microsoft.com/office/drawing/2014/main" id="{9E7F661A-85AF-4799-B9F2-8EDFECFCC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6002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9988" name="Text Box 52">
            <a:extLst>
              <a:ext uri="{FF2B5EF4-FFF2-40B4-BE49-F238E27FC236}">
                <a16:creationId xmlns:a16="http://schemas.microsoft.com/office/drawing/2014/main" id="{BD35FEEF-6E8B-454C-9E3F-55C542959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514600"/>
            <a:ext cx="522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000" b="1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9991" name="Text Box 55">
            <a:extLst>
              <a:ext uri="{FF2B5EF4-FFF2-40B4-BE49-F238E27FC236}">
                <a16:creationId xmlns:a16="http://schemas.microsoft.com/office/drawing/2014/main" id="{78292B66-3AD2-434F-B1E5-7675B7C57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6576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9992" name="Text Box 56">
            <a:extLst>
              <a:ext uri="{FF2B5EF4-FFF2-40B4-BE49-F238E27FC236}">
                <a16:creationId xmlns:a16="http://schemas.microsoft.com/office/drawing/2014/main" id="{180C1943-A321-4486-8085-23D2CA80B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8006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9993" name="Text Box 57">
            <a:extLst>
              <a:ext uri="{FF2B5EF4-FFF2-40B4-BE49-F238E27FC236}">
                <a16:creationId xmlns:a16="http://schemas.microsoft.com/office/drawing/2014/main" id="{0C9C0ED3-D566-451A-A051-15FB25EFC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8674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0006" name="Text Box 70">
            <a:extLst>
              <a:ext uri="{FF2B5EF4-FFF2-40B4-BE49-F238E27FC236}">
                <a16:creationId xmlns:a16="http://schemas.microsoft.com/office/drawing/2014/main" id="{3BCA4A9A-EF40-4F37-8B61-ECE553767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</a:p>
        </p:txBody>
      </p:sp>
      <p:sp>
        <p:nvSpPr>
          <p:cNvPr id="40007" name="Line 71">
            <a:extLst>
              <a:ext uri="{FF2B5EF4-FFF2-40B4-BE49-F238E27FC236}">
                <a16:creationId xmlns:a16="http://schemas.microsoft.com/office/drawing/2014/main" id="{12C2D52C-CAB4-4A4E-A727-234120F17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810000"/>
            <a:ext cx="1447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0008" name="Text Box 72">
            <a:extLst>
              <a:ext uri="{FF2B5EF4-FFF2-40B4-BE49-F238E27FC236}">
                <a16:creationId xmlns:a16="http://schemas.microsoft.com/office/drawing/2014/main" id="{A1FD7A14-B3F8-460B-975C-A6BF5D8E0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7338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glass</a:t>
            </a:r>
          </a:p>
        </p:txBody>
      </p:sp>
      <p:sp>
        <p:nvSpPr>
          <p:cNvPr id="40010" name="Line 74">
            <a:extLst>
              <a:ext uri="{FF2B5EF4-FFF2-40B4-BE49-F238E27FC236}">
                <a16:creationId xmlns:a16="http://schemas.microsoft.com/office/drawing/2014/main" id="{347C5432-1D32-441D-AFA4-5E8BB33F3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876800"/>
            <a:ext cx="137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0011" name="Text Box 75">
            <a:extLst>
              <a:ext uri="{FF2B5EF4-FFF2-40B4-BE49-F238E27FC236}">
                <a16:creationId xmlns:a16="http://schemas.microsoft.com/office/drawing/2014/main" id="{E19806E1-6D79-4560-975C-2E8607B3F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All over the world</a:t>
            </a:r>
          </a:p>
        </p:txBody>
      </p:sp>
      <p:pic>
        <p:nvPicPr>
          <p:cNvPr id="40012" name="Picture 76">
            <a:extLst>
              <a:ext uri="{FF2B5EF4-FFF2-40B4-BE49-F238E27FC236}">
                <a16:creationId xmlns:a16="http://schemas.microsoft.com/office/drawing/2014/main" id="{819E942C-A8BE-4513-8B90-24616D26B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09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17" name="Text Box 81">
            <a:extLst>
              <a:ext uri="{FF2B5EF4-FFF2-40B4-BE49-F238E27FC236}">
                <a16:creationId xmlns:a16="http://schemas.microsoft.com/office/drawing/2014/main" id="{2BB7B3EF-E4B5-4ABF-8622-D5E254938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990099"/>
                </a:solidFill>
                <a:latin typeface=".VnTifani HeavyH" panose="020B7200000000000000" pitchFamily="34" charset="0"/>
              </a:rPr>
              <a:t>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00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0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0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4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4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6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6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9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99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9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9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9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6"/>
                  </p:tgtEl>
                </p:cond>
              </p:nextCondLst>
            </p:seq>
          </p:childTnLst>
        </p:cTn>
      </p:par>
    </p:tnLst>
    <p:bldLst>
      <p:bldP spid="39967" grpId="0"/>
      <p:bldP spid="39969" grpId="0"/>
      <p:bldP spid="39971" grpId="0"/>
      <p:bldP spid="39975" grpId="0"/>
      <p:bldP spid="39979" grpId="0"/>
      <p:bldP spid="39983" grpId="0"/>
      <p:bldP spid="39985" grpId="0"/>
      <p:bldP spid="39987" grpId="0"/>
      <p:bldP spid="39988" grpId="0"/>
      <p:bldP spid="39993" grpId="0"/>
      <p:bldP spid="40008" grpId="0"/>
      <p:bldP spid="400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4BC3F98-9735-4C46-B89C-F0B04ABA8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563563"/>
          </a:xfrm>
        </p:spPr>
        <p:txBody>
          <a:bodyPr/>
          <a:lstStyle/>
          <a:p>
            <a:pPr algn="l"/>
            <a:r>
              <a:rPr lang="en-US" altLang="en-US" sz="3200" b="1">
                <a:solidFill>
                  <a:srgbClr val="FF3300"/>
                </a:solidFill>
              </a:rPr>
              <a:t>3. Answer the questions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D143736-9916-4660-BE17-8D0224A63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altLang="en-US" sz="2400" b="1">
                <a:solidFill>
                  <a:srgbClr val="009900"/>
                </a:solidFill>
              </a:rPr>
              <a:t>What do people do with empty bottles?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sym typeface="Wingdings" panose="05000000000000000000" pitchFamily="2" charset="2"/>
              </a:rPr>
              <a:t>  </a:t>
            </a:r>
            <a:r>
              <a:rPr lang="en-US" altLang="en-US" sz="2400" b="1">
                <a:solidFill>
                  <a:srgbClr val="0000CC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2400" b="1">
                <a:solidFill>
                  <a:srgbClr val="0000CC"/>
                </a:solidFill>
              </a:rPr>
              <a:t>People cleaned and refilled empty milk bottles.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</a:rPr>
              <a:t>b)    What happens to the glass when it is sent to the factory?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sym typeface="Wingdings" panose="05000000000000000000" pitchFamily="2" charset="2"/>
              </a:rPr>
              <a:t>  </a:t>
            </a:r>
            <a:r>
              <a:rPr lang="en-US" altLang="en-US" sz="2400" b="1">
                <a:solidFill>
                  <a:srgbClr val="0000CC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2400" b="1">
                <a:solidFill>
                  <a:srgbClr val="0000CC"/>
                </a:solidFill>
              </a:rPr>
              <a:t>The glass is broken up, melted and made into new glassware.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</a:rPr>
              <a:t>c)    What did the Oregon government do to prevent people from throwing drinks cans away?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sym typeface="Wingdings" panose="05000000000000000000" pitchFamily="2" charset="2"/>
              </a:rPr>
              <a:t>   </a:t>
            </a:r>
            <a:r>
              <a:rPr lang="en-US" altLang="en-US" sz="2400" b="1">
                <a:solidFill>
                  <a:srgbClr val="0000CC"/>
                </a:solidFill>
              </a:rPr>
              <a:t>The Oregon government made a law that there must be a deposit on all drink cans.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</a:rPr>
              <a:t>d)    What is compost made from?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sym typeface="Wingdings" panose="05000000000000000000" pitchFamily="2" charset="2"/>
              </a:rPr>
              <a:t>  </a:t>
            </a:r>
            <a:r>
              <a:rPr lang="en-US" altLang="en-US" sz="2400" b="1">
                <a:solidFill>
                  <a:srgbClr val="0000CC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2400" b="1">
                <a:solidFill>
                  <a:srgbClr val="0000CC"/>
                </a:solidFill>
              </a:rPr>
              <a:t> Compost is made from household and garden waste.</a:t>
            </a:r>
          </a:p>
          <a:p>
            <a:pPr marL="609600" indent="-609600">
              <a:lnSpc>
                <a:spcPct val="90000"/>
              </a:lnSpc>
              <a:buFontTx/>
              <a:buAutoNum type="alphaLcParenR" startAt="5"/>
            </a:pPr>
            <a:r>
              <a:rPr lang="en-US" altLang="en-US" sz="2400" b="1">
                <a:solidFill>
                  <a:srgbClr val="009900"/>
                </a:solidFill>
              </a:rPr>
              <a:t>If you have a recycling story to share, how can you share it?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sym typeface="Wingdings" panose="05000000000000000000" pitchFamily="2" charset="2"/>
              </a:rPr>
              <a:t>   </a:t>
            </a:r>
            <a:r>
              <a:rPr lang="en-US" altLang="en-US" sz="2400" b="1">
                <a:solidFill>
                  <a:srgbClr val="0000CC"/>
                </a:solidFill>
              </a:rPr>
              <a:t>If we have a recycling story to share, we can call or fax the magazine at 5 265 456.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400" b="1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05BC6657-0F38-453A-A297-E46C50BCA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9AA5431-3EE9-4CE3-BCC9-EBB382A28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086600" cy="639763"/>
          </a:xfrm>
        </p:spPr>
        <p:txBody>
          <a:bodyPr/>
          <a:lstStyle/>
          <a:p>
            <a:r>
              <a:rPr lang="en-US" altLang="en-US" sz="3200" b="1">
                <a:solidFill>
                  <a:srgbClr val="990099"/>
                </a:solidFill>
              </a:rPr>
              <a:t>4. Work with a partner. Complete …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F789BD5-5B81-4971-B844-073C586D1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610600" cy="4906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rgbClr val="990000"/>
                </a:solidFill>
              </a:rPr>
              <a:t>Car tires __________________________________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990000"/>
                </a:solidFill>
              </a:rPr>
              <a:t>Milk bottles _____________________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990000"/>
                </a:solidFill>
              </a:rPr>
              <a:t>Glass ____________________________________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990000"/>
                </a:solidFill>
              </a:rPr>
              <a:t>Drink cans _________________________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990000"/>
                </a:solidFill>
              </a:rPr>
              <a:t>Household and garden waste __________________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EE0AE4D6-4030-4F10-B86F-58DB873D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19200"/>
            <a:ext cx="701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BEBCD5FC-F2E7-47CB-8B68-3D385277A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0"/>
            <a:ext cx="7848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 are recycled to make pipes and floor coverings.</a:t>
            </a: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AD3F06B2-9CD8-4191-B2D5-DD273DD6E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are cleaned and refilled.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533AABAD-459C-48C7-B939-FE2800983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43200"/>
            <a:ext cx="8001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is broken up, melted and made into new glassware.</a:t>
            </a: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7A774F2C-4750-4C1E-8063-383D320C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766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are brought back for recycling.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385C04B8-ECEC-4882-BE89-12CE0DCF9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733800"/>
            <a:ext cx="4724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is made into compost.</a:t>
            </a: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CC9A9D09-DBD9-4F39-845D-EDEDD64BA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</a:p>
        </p:txBody>
      </p:sp>
      <p:pic>
        <p:nvPicPr>
          <p:cNvPr id="16395" name="Picture 11" descr="addemoticons172">
            <a:extLst>
              <a:ext uri="{FF2B5EF4-FFF2-40B4-BE49-F238E27FC236}">
                <a16:creationId xmlns:a16="http://schemas.microsoft.com/office/drawing/2014/main" id="{0B5BC03C-0046-41B9-A22B-18BE1837E7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67425"/>
            <a:ext cx="1371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addemoticons172">
            <a:extLst>
              <a:ext uri="{FF2B5EF4-FFF2-40B4-BE49-F238E27FC236}">
                <a16:creationId xmlns:a16="http://schemas.microsoft.com/office/drawing/2014/main" id="{7809159B-98AE-49E3-90F6-17666A8245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67425"/>
            <a:ext cx="13525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addemoticons172">
            <a:extLst>
              <a:ext uri="{FF2B5EF4-FFF2-40B4-BE49-F238E27FC236}">
                <a16:creationId xmlns:a16="http://schemas.microsoft.com/office/drawing/2014/main" id="{B50CBF2B-B3A1-4B8B-8725-B1F1148742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addemoticons172">
            <a:extLst>
              <a:ext uri="{FF2B5EF4-FFF2-40B4-BE49-F238E27FC236}">
                <a16:creationId xmlns:a16="http://schemas.microsoft.com/office/drawing/2014/main" id="{8075F937-0192-4F53-A0FF-91A2541633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addemoticons172">
            <a:extLst>
              <a:ext uri="{FF2B5EF4-FFF2-40B4-BE49-F238E27FC236}">
                <a16:creationId xmlns:a16="http://schemas.microsoft.com/office/drawing/2014/main" id="{9F554502-5759-4601-8497-04159FE9B9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addemoticons172">
            <a:extLst>
              <a:ext uri="{FF2B5EF4-FFF2-40B4-BE49-F238E27FC236}">
                <a16:creationId xmlns:a16="http://schemas.microsoft.com/office/drawing/2014/main" id="{E0AF29EC-3B56-49A7-B3D7-0BC7FEA70E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67425"/>
            <a:ext cx="1447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addemoticons172">
            <a:extLst>
              <a:ext uri="{FF2B5EF4-FFF2-40B4-BE49-F238E27FC236}">
                <a16:creationId xmlns:a16="http://schemas.microsoft.com/office/drawing/2014/main" id="{3A1F27BB-D6EA-434C-8E43-416F89E82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67425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addemoticons172">
            <a:extLst>
              <a:ext uri="{FF2B5EF4-FFF2-40B4-BE49-F238E27FC236}">
                <a16:creationId xmlns:a16="http://schemas.microsoft.com/office/drawing/2014/main" id="{24726D29-8AFD-4AFF-AA4A-3A3A1F1DDC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/>
      <p:bldP spid="16390" grpId="0"/>
      <p:bldP spid="16391" grpId="0"/>
      <p:bldP spid="16392" grpId="0"/>
      <p:bldP spid="163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7D26CF5-1836-410A-B97C-1C18AA62B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3300"/>
                </a:solidFill>
              </a:rPr>
              <a:t>RECYCLING</a:t>
            </a:r>
          </a:p>
        </p:txBody>
      </p:sp>
      <p:pic>
        <p:nvPicPr>
          <p:cNvPr id="21508" name="Picture 4" descr="tui0810011_anh1">
            <a:extLst>
              <a:ext uri="{FF2B5EF4-FFF2-40B4-BE49-F238E27FC236}">
                <a16:creationId xmlns:a16="http://schemas.microsoft.com/office/drawing/2014/main" id="{49F2370F-104F-4880-AC4B-E509BDA0B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1828800"/>
            <a:ext cx="30829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tui0810011_anh10">
            <a:extLst>
              <a:ext uri="{FF2B5EF4-FFF2-40B4-BE49-F238E27FC236}">
                <a16:creationId xmlns:a16="http://schemas.microsoft.com/office/drawing/2014/main" id="{201F78FC-56EB-4CA1-823C-8154FE96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245903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a5fcbc73f7fcc6d73c239b893278b79b">
            <a:extLst>
              <a:ext uri="{FF2B5EF4-FFF2-40B4-BE49-F238E27FC236}">
                <a16:creationId xmlns:a16="http://schemas.microsoft.com/office/drawing/2014/main" id="{D529980F-A65E-4CD8-96E1-30AF76D54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3337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6" name="Rectangle 22">
            <a:extLst>
              <a:ext uri="{FF2B5EF4-FFF2-40B4-BE49-F238E27FC236}">
                <a16:creationId xmlns:a16="http://schemas.microsoft.com/office/drawing/2014/main" id="{B00033E1-EE9F-48ED-8141-E7EE08E82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867400"/>
            <a:ext cx="4267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FF3300"/>
                </a:solidFill>
              </a:rPr>
              <a:t>Bags</a:t>
            </a:r>
          </a:p>
        </p:txBody>
      </p:sp>
      <p:pic>
        <p:nvPicPr>
          <p:cNvPr id="21527" name="Picture 23" descr="tui0810011_anh9">
            <a:extLst>
              <a:ext uri="{FF2B5EF4-FFF2-40B4-BE49-F238E27FC236}">
                <a16:creationId xmlns:a16="http://schemas.microsoft.com/office/drawing/2014/main" id="{FEEA65EA-79D6-469F-AAB2-99683E85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8" name="Text Box 24">
            <a:extLst>
              <a:ext uri="{FF2B5EF4-FFF2-40B4-BE49-F238E27FC236}">
                <a16:creationId xmlns:a16="http://schemas.microsoft.com/office/drawing/2014/main" id="{7113F93D-E38D-45EC-B83B-8782192DC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2003116054945228109_rs">
            <a:extLst>
              <a:ext uri="{FF2B5EF4-FFF2-40B4-BE49-F238E27FC236}">
                <a16:creationId xmlns:a16="http://schemas.microsoft.com/office/drawing/2014/main" id="{C0DE779A-69AA-4411-A0C8-ED27D500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4876800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5">
            <a:extLst>
              <a:ext uri="{FF2B5EF4-FFF2-40B4-BE49-F238E27FC236}">
                <a16:creationId xmlns:a16="http://schemas.microsoft.com/office/drawing/2014/main" id="{C79E20DA-C322-47AE-B9CC-BBFE848DF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86400"/>
            <a:ext cx="6324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3300"/>
                </a:solidFill>
              </a:rPr>
              <a:t>Ngôi nhà được trang trí bằng chai lọ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86E6F95F-9BC0-492A-94B4-00D22549B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ome decor 01">
            <a:extLst>
              <a:ext uri="{FF2B5EF4-FFF2-40B4-BE49-F238E27FC236}">
                <a16:creationId xmlns:a16="http://schemas.microsoft.com/office/drawing/2014/main" id="{24D51AA2-9C28-4B13-9E32-4FFDBBBC7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Rectangle 7">
            <a:extLst>
              <a:ext uri="{FF2B5EF4-FFF2-40B4-BE49-F238E27FC236}">
                <a16:creationId xmlns:a16="http://schemas.microsoft.com/office/drawing/2014/main" id="{ED7672D8-26DA-4548-B1B3-6C1D8788E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85800"/>
            <a:ext cx="2057400" cy="6096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</a:rPr>
              <a:t>reuse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C905AA22-F08C-4D33-BF62-B579C4235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6E794924-F151-4F92-916C-775CB84D4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338888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990099"/>
                </a:solidFill>
                <a:latin typeface=".VnTime" panose="020B7200000000000000" pitchFamily="34" charset="0"/>
              </a:rPr>
              <a:t>V­ên hoa ®Æc biÖt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55153118-thaohp1011145">
            <a:extLst>
              <a:ext uri="{FF2B5EF4-FFF2-40B4-BE49-F238E27FC236}">
                <a16:creationId xmlns:a16="http://schemas.microsoft.com/office/drawing/2014/main" id="{AA523C2B-3701-4DE2-B0E7-EB85A0D91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810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1556954015_c94442bfdd_o">
            <a:extLst>
              <a:ext uri="{FF2B5EF4-FFF2-40B4-BE49-F238E27FC236}">
                <a16:creationId xmlns:a16="http://schemas.microsoft.com/office/drawing/2014/main" id="{FC99A1FD-4F5D-4E02-9AD4-B7184FFAF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4572000" cy="31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>
            <a:extLst>
              <a:ext uri="{FF2B5EF4-FFF2-40B4-BE49-F238E27FC236}">
                <a16:creationId xmlns:a16="http://schemas.microsoft.com/office/drawing/2014/main" id="{B250600A-2B35-49FC-A0DF-AEB404F7B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371600"/>
            <a:ext cx="2057400" cy="6096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</a:rPr>
              <a:t>reuse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B4A4CDB5-FAB8-4691-A21A-92BD9A5B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D7509681-D88B-4C77-B111-5269E3C4F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2484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mailgooglecom3-2">
            <a:extLst>
              <a:ext uri="{FF2B5EF4-FFF2-40B4-BE49-F238E27FC236}">
                <a16:creationId xmlns:a16="http://schemas.microsoft.com/office/drawing/2014/main" id="{18E5B5C2-9D24-440B-9111-A5E177448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871b50ac60f912ef9f72b5f4c1c144c3">
            <a:extLst>
              <a:ext uri="{FF2B5EF4-FFF2-40B4-BE49-F238E27FC236}">
                <a16:creationId xmlns:a16="http://schemas.microsoft.com/office/drawing/2014/main" id="{789AC720-637E-458F-9115-562D2AB3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419600" cy="41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Rectangle 6">
            <a:extLst>
              <a:ext uri="{FF2B5EF4-FFF2-40B4-BE49-F238E27FC236}">
                <a16:creationId xmlns:a16="http://schemas.microsoft.com/office/drawing/2014/main" id="{7C7EBD58-F1C3-45CD-9E50-3CA10C118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762000"/>
            <a:ext cx="2057400" cy="6096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</a:rPr>
              <a:t>reuse</a:t>
            </a:r>
          </a:p>
        </p:txBody>
      </p:sp>
      <p:pic>
        <p:nvPicPr>
          <p:cNvPr id="27659" name="Picture 11" descr="hongnuoc-1">
            <a:extLst>
              <a:ext uri="{FF2B5EF4-FFF2-40B4-BE49-F238E27FC236}">
                <a16:creationId xmlns:a16="http://schemas.microsoft.com/office/drawing/2014/main" id="{9E39BA69-4152-4C33-A3C2-19BC5233AD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hongnuoc-1">
            <a:extLst>
              <a:ext uri="{FF2B5EF4-FFF2-40B4-BE49-F238E27FC236}">
                <a16:creationId xmlns:a16="http://schemas.microsoft.com/office/drawing/2014/main" id="{20BC5F8A-657C-44C3-A4BA-757095A342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17220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1" name="Picture 13" descr="hongnuoc-1">
            <a:extLst>
              <a:ext uri="{FF2B5EF4-FFF2-40B4-BE49-F238E27FC236}">
                <a16:creationId xmlns:a16="http://schemas.microsoft.com/office/drawing/2014/main" id="{5CF412E2-F2A5-4112-A81C-6F8C4C51DA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7220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2" name="Picture 14" descr="hongnuoc-1">
            <a:extLst>
              <a:ext uri="{FF2B5EF4-FFF2-40B4-BE49-F238E27FC236}">
                <a16:creationId xmlns:a16="http://schemas.microsoft.com/office/drawing/2014/main" id="{ECBE9A9C-6270-4C8D-A89A-50D24BEE91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7220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3" name="Picture 15" descr="hongnuoc-1">
            <a:extLst>
              <a:ext uri="{FF2B5EF4-FFF2-40B4-BE49-F238E27FC236}">
                <a16:creationId xmlns:a16="http://schemas.microsoft.com/office/drawing/2014/main" id="{75079C38-FC06-4E8A-B58A-0ED0F947F7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17220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4" name="Picture 16" descr="hongnuoc-1">
            <a:extLst>
              <a:ext uri="{FF2B5EF4-FFF2-40B4-BE49-F238E27FC236}">
                <a16:creationId xmlns:a16="http://schemas.microsoft.com/office/drawing/2014/main" id="{1D0E1E3E-2EA8-4E21-89A7-6F62D5A52D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5" name="Picture 17" descr="hongnuoc-1">
            <a:extLst>
              <a:ext uri="{FF2B5EF4-FFF2-40B4-BE49-F238E27FC236}">
                <a16:creationId xmlns:a16="http://schemas.microsoft.com/office/drawing/2014/main" id="{761E5A3C-D480-4797-9C32-CE68FA365D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72200"/>
            <a:ext cx="1371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6" name="Picture 18" descr="hongnuoc-1">
            <a:extLst>
              <a:ext uri="{FF2B5EF4-FFF2-40B4-BE49-F238E27FC236}">
                <a16:creationId xmlns:a16="http://schemas.microsoft.com/office/drawing/2014/main" id="{6AF41AE3-BAA8-4BC1-8028-DAC5CA8864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7220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7" name="Text Box 19">
            <a:extLst>
              <a:ext uri="{FF2B5EF4-FFF2-40B4-BE49-F238E27FC236}">
                <a16:creationId xmlns:a16="http://schemas.microsoft.com/office/drawing/2014/main" id="{441A2E70-7285-450C-AB82-A1D7A5B3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ba">
            <a:extLst>
              <a:ext uri="{FF2B5EF4-FFF2-40B4-BE49-F238E27FC236}">
                <a16:creationId xmlns:a16="http://schemas.microsoft.com/office/drawing/2014/main" id="{A7636B31-A926-467F-9329-1B3C885FA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WordArt 11">
            <a:extLst>
              <a:ext uri="{FF2B5EF4-FFF2-40B4-BE49-F238E27FC236}">
                <a16:creationId xmlns:a16="http://schemas.microsoft.com/office/drawing/2014/main" id="{1BA76B02-D112-4B3A-81B3-9F0F3032F5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1905000"/>
            <a:ext cx="8763000" cy="2981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3DH" panose="020B7200000000000000" pitchFamily="34" charset="0"/>
              </a:rPr>
              <a:t>Unit10: RECYCLING</a:t>
            </a:r>
          </a:p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3DH" panose="020B7200000000000000" pitchFamily="34" charset="0"/>
              </a:rPr>
              <a:t>Lesson 3: Read</a:t>
            </a:r>
            <a:endParaRPr lang="en-SG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latin typeface=".Vn3DH" panose="020B7200000000000000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E145088-C9F9-4BD6-A133-41D267399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altLang="en-US" sz="3200">
                <a:solidFill>
                  <a:srgbClr val="FF3300"/>
                </a:solidFill>
              </a:rPr>
              <a:t>Đôi dép cao su – đôi dép Bác Hồ</a:t>
            </a:r>
          </a:p>
        </p:txBody>
      </p:sp>
      <p:pic>
        <p:nvPicPr>
          <p:cNvPr id="28676" name="Picture 4" descr="ce21783d8097d3afec793ab30bf46c33">
            <a:extLst>
              <a:ext uri="{FF2B5EF4-FFF2-40B4-BE49-F238E27FC236}">
                <a16:creationId xmlns:a16="http://schemas.microsoft.com/office/drawing/2014/main" id="{7A152A7E-E58A-4385-B2CF-D9BEF1CC0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029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img_8888">
            <a:extLst>
              <a:ext uri="{FF2B5EF4-FFF2-40B4-BE49-F238E27FC236}">
                <a16:creationId xmlns:a16="http://schemas.microsoft.com/office/drawing/2014/main" id="{EE52DB49-E1CC-4E8B-B42E-8A22628D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2857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>
            <a:extLst>
              <a:ext uri="{FF2B5EF4-FFF2-40B4-BE49-F238E27FC236}">
                <a16:creationId xmlns:a16="http://schemas.microsoft.com/office/drawing/2014/main" id="{7EA87874-372C-4860-A35E-720A8B3AF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D4A1488D-684C-4ED1-AA67-B276FB405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762000"/>
            <a:ext cx="2057400" cy="6096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</a:rPr>
              <a:t>reuse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C67C816-F82F-41FB-AB8F-AEE9513A8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3300"/>
                </a:solidFill>
              </a:rPr>
              <a:t>Có một không hai</a:t>
            </a:r>
          </a:p>
        </p:txBody>
      </p:sp>
      <p:pic>
        <p:nvPicPr>
          <p:cNvPr id="31748" name="Picture 4" descr="4cb197b0635c23542804c497e483aba1">
            <a:extLst>
              <a:ext uri="{FF2B5EF4-FFF2-40B4-BE49-F238E27FC236}">
                <a16:creationId xmlns:a16="http://schemas.microsoft.com/office/drawing/2014/main" id="{A0D4AC20-29D9-47E1-A43B-0AD8D9F58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343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115892442_c038f5e8db_1">
            <a:extLst>
              <a:ext uri="{FF2B5EF4-FFF2-40B4-BE49-F238E27FC236}">
                <a16:creationId xmlns:a16="http://schemas.microsoft.com/office/drawing/2014/main" id="{26F328E5-ABBC-4793-A6E4-7EA8B992C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798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776258D9-67F4-4F54-9187-96E3F4B48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0F827111-CFB6-48D5-9D30-C94C0AA88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762000"/>
            <a:ext cx="2057400" cy="6096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</a:rPr>
              <a:t>reuse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92B3325-A682-49DC-9417-F59139519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altLang="en-US">
                <a:solidFill>
                  <a:srgbClr val="FF3300"/>
                </a:solidFill>
              </a:rPr>
              <a:t>Tuyệt quá!</a:t>
            </a:r>
          </a:p>
        </p:txBody>
      </p:sp>
      <p:pic>
        <p:nvPicPr>
          <p:cNvPr id="34820" name="Picture 4" descr="tui0810011_anh11">
            <a:extLst>
              <a:ext uri="{FF2B5EF4-FFF2-40B4-BE49-F238E27FC236}">
                <a16:creationId xmlns:a16="http://schemas.microsoft.com/office/drawing/2014/main" id="{452CE4A1-DDD1-4828-914C-BAC2BF9D0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3937000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tui0810011_anh13">
            <a:extLst>
              <a:ext uri="{FF2B5EF4-FFF2-40B4-BE49-F238E27FC236}">
                <a16:creationId xmlns:a16="http://schemas.microsoft.com/office/drawing/2014/main" id="{41BD4950-EBF8-43D9-A79D-9B4D8681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440113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 Box 7">
            <a:extLst>
              <a:ext uri="{FF2B5EF4-FFF2-40B4-BE49-F238E27FC236}">
                <a16:creationId xmlns:a16="http://schemas.microsoft.com/office/drawing/2014/main" id="{C71139D7-E7FC-4420-B753-D2F054BB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EE628827-50BB-46B2-A2B7-8F7CAF684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762000"/>
            <a:ext cx="2057400" cy="6096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</a:rPr>
              <a:t>reuse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>
            <a:extLst>
              <a:ext uri="{FF2B5EF4-FFF2-40B4-BE49-F238E27FC236}">
                <a16:creationId xmlns:a16="http://schemas.microsoft.com/office/drawing/2014/main" id="{3BD4F41D-BBE8-4C79-B6B1-F52E3421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57400"/>
            <a:ext cx="8458200" cy="3810000"/>
          </a:xfrm>
          <a:prstGeom prst="cloudCallout">
            <a:avLst>
              <a:gd name="adj1" fmla="val -38907"/>
              <a:gd name="adj2" fmla="val 600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en-US" altLang="en-US" sz="24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44035" name="AutoShape 3">
            <a:extLst>
              <a:ext uri="{FF2B5EF4-FFF2-40B4-BE49-F238E27FC236}">
                <a16:creationId xmlns:a16="http://schemas.microsoft.com/office/drawing/2014/main" id="{DC2D91F3-AA2F-42FD-BEDB-CEDD19B78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1057275"/>
            <a:ext cx="7162800" cy="12192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44036" name="Picture 4" descr="Hong day">
            <a:extLst>
              <a:ext uri="{FF2B5EF4-FFF2-40B4-BE49-F238E27FC236}">
                <a16:creationId xmlns:a16="http://schemas.microsoft.com/office/drawing/2014/main" id="{C9736E73-291D-4402-B86E-23A7CD3219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04800" y="5562600"/>
            <a:ext cx="9982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AutoShape 5">
            <a:extLst>
              <a:ext uri="{FF2B5EF4-FFF2-40B4-BE49-F238E27FC236}">
                <a16:creationId xmlns:a16="http://schemas.microsoft.com/office/drawing/2014/main" id="{18CF696D-4BCE-4002-8237-6EAD7A716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1447800"/>
          </a:xfrm>
          <a:prstGeom prst="horizontalScroll">
            <a:avLst>
              <a:gd name="adj" fmla="val 12500"/>
            </a:avLst>
          </a:prstGeom>
          <a:solidFill>
            <a:srgbClr val="B066A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BF15C86F-315C-43B5-B53F-17EF77C26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FF00"/>
                </a:solidFill>
                <a:latin typeface=".VnTimeH" panose="020B7200000000000000" pitchFamily="34" charset="0"/>
              </a:rPr>
              <a:t>Period 62Unit 10 Lesson 3 read</a:t>
            </a:r>
            <a:endParaRPr lang="en-US" altLang="en-US" sz="2400">
              <a:solidFill>
                <a:srgbClr val="00FF00"/>
              </a:solidFill>
              <a:latin typeface=".VnTime" panose="020B7200000000000000" pitchFamily="34" charset="0"/>
            </a:endParaRPr>
          </a:p>
        </p:txBody>
      </p:sp>
      <p:pic>
        <p:nvPicPr>
          <p:cNvPr id="44040" name="Picture 8" descr="BD21322_">
            <a:extLst>
              <a:ext uri="{FF2B5EF4-FFF2-40B4-BE49-F238E27FC236}">
                <a16:creationId xmlns:a16="http://schemas.microsoft.com/office/drawing/2014/main" id="{421283F5-5672-4857-B79D-1115E69E6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Boys Studying">
            <a:hlinkClick r:id="rId4"/>
            <a:extLst>
              <a:ext uri="{FF2B5EF4-FFF2-40B4-BE49-F238E27FC236}">
                <a16:creationId xmlns:a16="http://schemas.microsoft.com/office/drawing/2014/main" id="{0DB487B8-93AD-4260-B64C-5B114284C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5875"/>
            <a:ext cx="9763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 Box 10">
            <a:extLst>
              <a:ext uri="{FF2B5EF4-FFF2-40B4-BE49-F238E27FC236}">
                <a16:creationId xmlns:a16="http://schemas.microsoft.com/office/drawing/2014/main" id="{EDAC79E2-B1CA-4210-8CFD-D73726F02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43200"/>
            <a:ext cx="67056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.VnTime" panose="020B7200000000000000" pitchFamily="34" charset="0"/>
              </a:rPr>
              <a:t>- Read and translate the text.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.VnTime" panose="020B7200000000000000" pitchFamily="34" charset="0"/>
              </a:rPr>
              <a:t> Learn the new words.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.VnTime" panose="020B7200000000000000" pitchFamily="34" charset="0"/>
              </a:rPr>
              <a:t> Do exercise 1, 2  P. 93– textbook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.VnTime" panose="020B7200000000000000" pitchFamily="34" charset="0"/>
              </a:rPr>
              <a:t>  Prepare WRITE</a:t>
            </a:r>
          </a:p>
        </p:txBody>
      </p:sp>
      <p:sp>
        <p:nvSpPr>
          <p:cNvPr id="44043" name="WordArt 11">
            <a:extLst>
              <a:ext uri="{FF2B5EF4-FFF2-40B4-BE49-F238E27FC236}">
                <a16:creationId xmlns:a16="http://schemas.microsoft.com/office/drawing/2014/main" id="{230B3C0E-5942-448C-9AFC-36E3AB1A8A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414463"/>
            <a:ext cx="4114800" cy="547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fani HeavyH" panose="020B7200000000000000" pitchFamily="34" charset="0"/>
              </a:rPr>
              <a:t>5. Homework</a:t>
            </a:r>
          </a:p>
        </p:txBody>
      </p:sp>
      <p:pic>
        <p:nvPicPr>
          <p:cNvPr id="44044" name="Picture 12" descr="016">
            <a:extLst>
              <a:ext uri="{FF2B5EF4-FFF2-40B4-BE49-F238E27FC236}">
                <a16:creationId xmlns:a16="http://schemas.microsoft.com/office/drawing/2014/main" id="{AE4E7A66-EADD-4A9A-B02A-DE2791A84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990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s[59]">
            <a:extLst>
              <a:ext uri="{FF2B5EF4-FFF2-40B4-BE49-F238E27FC236}">
                <a16:creationId xmlns:a16="http://schemas.microsoft.com/office/drawing/2014/main" id="{CADC870E-5F8B-479A-B96A-DAD90B24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WordArt 7">
            <a:extLst>
              <a:ext uri="{FF2B5EF4-FFF2-40B4-BE49-F238E27FC236}">
                <a16:creationId xmlns:a16="http://schemas.microsoft.com/office/drawing/2014/main" id="{7E0C6943-EE89-4D81-BCC5-371AD24B2A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7391400" cy="2533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A12BBB1-ACEA-4DAA-969F-9478DDA97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458200" cy="685800"/>
          </a:xfrm>
        </p:spPr>
        <p:txBody>
          <a:bodyPr/>
          <a:lstStyle/>
          <a:p>
            <a:r>
              <a:rPr lang="en-US" altLang="en-US" sz="3200">
                <a:solidFill>
                  <a:srgbClr val="FF3300"/>
                </a:solidFill>
              </a:rPr>
              <a:t>Match the words to the right pictures</a:t>
            </a:r>
          </a:p>
        </p:txBody>
      </p:sp>
      <p:pic>
        <p:nvPicPr>
          <p:cNvPr id="6148" name="Picture 4" descr="Old bottle- Green is by Coca-Cola">
            <a:extLst>
              <a:ext uri="{FF2B5EF4-FFF2-40B4-BE49-F238E27FC236}">
                <a16:creationId xmlns:a16="http://schemas.microsoft.com/office/drawing/2014/main" id="{23145AA5-69D3-4296-9EC3-C82C2982F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62000"/>
            <a:ext cx="2463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t3">
            <a:extLst>
              <a:ext uri="{FF2B5EF4-FFF2-40B4-BE49-F238E27FC236}">
                <a16:creationId xmlns:a16="http://schemas.microsoft.com/office/drawing/2014/main" id="{E6228721-37A1-46C4-B326-D381A0122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2667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pumpkin2">
            <a:extLst>
              <a:ext uri="{FF2B5EF4-FFF2-40B4-BE49-F238E27FC236}">
                <a16:creationId xmlns:a16="http://schemas.microsoft.com/office/drawing/2014/main" id="{5C60DA66-C665-4A5C-843D-3D112230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2362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SCN3332_resize">
            <a:extLst>
              <a:ext uri="{FF2B5EF4-FFF2-40B4-BE49-F238E27FC236}">
                <a16:creationId xmlns:a16="http://schemas.microsoft.com/office/drawing/2014/main" id="{143135B5-4901-46B1-9DC5-3552EAE84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0"/>
            <a:ext cx="2667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population_cans">
            <a:extLst>
              <a:ext uri="{FF2B5EF4-FFF2-40B4-BE49-F238E27FC236}">
                <a16:creationId xmlns:a16="http://schemas.microsoft.com/office/drawing/2014/main" id="{FEEB4612-EBF3-4B3B-898B-D737ADBE3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17550"/>
            <a:ext cx="281940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2399541907_bcd451bfd1">
            <a:extLst>
              <a:ext uri="{FF2B5EF4-FFF2-40B4-BE49-F238E27FC236}">
                <a16:creationId xmlns:a16="http://schemas.microsoft.com/office/drawing/2014/main" id="{AFDE34CA-81C9-4A98-BCA7-A7C97316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42672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>
            <a:extLst>
              <a:ext uri="{FF2B5EF4-FFF2-40B4-BE49-F238E27FC236}">
                <a16:creationId xmlns:a16="http://schemas.microsoft.com/office/drawing/2014/main" id="{1A857439-4F75-4FD7-85C9-02764EC0A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4958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8BBFF8BD-6544-4AC6-8AEF-793D0A6D7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4958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161" name="Rectangle 17">
            <a:extLst>
              <a:ext uri="{FF2B5EF4-FFF2-40B4-BE49-F238E27FC236}">
                <a16:creationId xmlns:a16="http://schemas.microsoft.com/office/drawing/2014/main" id="{CCE28CCA-2B57-4656-85A2-0DA630DAA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9144000" cy="685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990099"/>
                </a:solidFill>
              </a:rPr>
              <a:t>bottles    glass     drink cans       car tires      vegetable matter</a:t>
            </a:r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327E51C1-740B-4FBD-B489-47F5700B6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7972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glass</a:t>
            </a:r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id="{1D6EDB8B-07F3-4DEC-A0F7-380187F91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95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Drink cans</a:t>
            </a: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id="{290E87CF-4980-4076-9220-8288E169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895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bottles</a:t>
            </a: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D75598F3-5F37-4EDD-A414-D7FD43C80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46112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Car tires</a:t>
            </a:r>
          </a:p>
        </p:txBody>
      </p:sp>
      <p:sp>
        <p:nvSpPr>
          <p:cNvPr id="6169" name="Text Box 25">
            <a:extLst>
              <a:ext uri="{FF2B5EF4-FFF2-40B4-BE49-F238E27FC236}">
                <a16:creationId xmlns:a16="http://schemas.microsoft.com/office/drawing/2014/main" id="{2557265A-60CB-48A8-9DFE-4F5CD43D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125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Vegetable matter</a:t>
            </a:r>
          </a:p>
        </p:txBody>
      </p:sp>
      <p:sp>
        <p:nvSpPr>
          <p:cNvPr id="6170" name="Text Box 26">
            <a:extLst>
              <a:ext uri="{FF2B5EF4-FFF2-40B4-BE49-F238E27FC236}">
                <a16:creationId xmlns:a16="http://schemas.microsoft.com/office/drawing/2014/main" id="{C8C799B9-8EA3-49E8-B91E-6B0BC5AC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400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Vegetable matter</a:t>
            </a:r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id="{4D6D5401-2769-4BE0-9794-324C4F974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958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6172" name="Rectangle 28">
            <a:extLst>
              <a:ext uri="{FF2B5EF4-FFF2-40B4-BE49-F238E27FC236}">
                <a16:creationId xmlns:a16="http://schemas.microsoft.com/office/drawing/2014/main" id="{D5444FED-EF8F-449F-B848-F5C16BFC9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858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173" name="Rectangle 29">
            <a:extLst>
              <a:ext uri="{FF2B5EF4-FFF2-40B4-BE49-F238E27FC236}">
                <a16:creationId xmlns:a16="http://schemas.microsoft.com/office/drawing/2014/main" id="{AC3B494E-2923-4FAF-97EE-7CB63A4C1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7620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174" name="Rectangle 30">
            <a:extLst>
              <a:ext uri="{FF2B5EF4-FFF2-40B4-BE49-F238E27FC236}">
                <a16:creationId xmlns:a16="http://schemas.microsoft.com/office/drawing/2014/main" id="{5CD5A50E-24BF-45D6-A7CA-85F67CCC9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620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3300"/>
                </a:solidFill>
              </a:rPr>
              <a:t>1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62" grpId="0"/>
      <p:bldP spid="6163" grpId="0"/>
      <p:bldP spid="6164" grpId="0"/>
      <p:bldP spid="6165" grpId="0"/>
      <p:bldP spid="6169" grpId="0"/>
      <p:bldP spid="6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E58E679A-C640-4CB2-85D8-CDC8DFA8F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609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n-US" altLang="en-US">
              <a:solidFill>
                <a:srgbClr val="FF33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600">
                <a:solidFill>
                  <a:srgbClr val="FF3300"/>
                </a:solidFill>
              </a:rPr>
              <a:t>What do people do with empty glass?</a:t>
            </a:r>
          </a:p>
        </p:txBody>
      </p:sp>
      <p:pic>
        <p:nvPicPr>
          <p:cNvPr id="7172" name="Picture 4" descr="Old bottle- Green is by Coca-Cola">
            <a:extLst>
              <a:ext uri="{FF2B5EF4-FFF2-40B4-BE49-F238E27FC236}">
                <a16:creationId xmlns:a16="http://schemas.microsoft.com/office/drawing/2014/main" id="{09582985-277D-4240-A753-1B938E7F3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6858000" cy="3581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65435kof4jtwc0s">
            <a:extLst>
              <a:ext uri="{FF2B5EF4-FFF2-40B4-BE49-F238E27FC236}">
                <a16:creationId xmlns:a16="http://schemas.microsoft.com/office/drawing/2014/main" id="{CCAAA346-47A0-43A4-BFBB-6E26414B00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819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65435kof4jtwc0s">
            <a:extLst>
              <a:ext uri="{FF2B5EF4-FFF2-40B4-BE49-F238E27FC236}">
                <a16:creationId xmlns:a16="http://schemas.microsoft.com/office/drawing/2014/main" id="{4F28A7A3-133D-46EA-8C6E-85ADAC4D2B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286500"/>
            <a:ext cx="3200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65435kof4jtwc0s">
            <a:extLst>
              <a:ext uri="{FF2B5EF4-FFF2-40B4-BE49-F238E27FC236}">
                <a16:creationId xmlns:a16="http://schemas.microsoft.com/office/drawing/2014/main" id="{23C169E9-AA61-4562-9DBA-3057DDC061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86500"/>
            <a:ext cx="2819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72717BE4-F079-4B80-9ACE-696E98BE7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4495800"/>
            <a:ext cx="8229600" cy="12954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>
              <a:solidFill>
                <a:srgbClr val="FF3300"/>
              </a:solidFill>
            </a:endParaRPr>
          </a:p>
          <a:p>
            <a:pPr algn="ctr">
              <a:buFontTx/>
              <a:buNone/>
            </a:pPr>
            <a:r>
              <a:rPr lang="en-US" altLang="en-US" b="1">
                <a:solidFill>
                  <a:srgbClr val="0000CC"/>
                </a:solidFill>
              </a:rPr>
              <a:t>What do people do with empty bottles?</a:t>
            </a:r>
          </a:p>
        </p:txBody>
      </p:sp>
      <p:pic>
        <p:nvPicPr>
          <p:cNvPr id="8197" name="Picture 5" descr="t3">
            <a:extLst>
              <a:ext uri="{FF2B5EF4-FFF2-40B4-BE49-F238E27FC236}">
                <a16:creationId xmlns:a16="http://schemas.microsoft.com/office/drawing/2014/main" id="{AE60B9E6-E40F-4343-982C-826A62C7D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65435kof4jtwc0s">
            <a:extLst>
              <a:ext uri="{FF2B5EF4-FFF2-40B4-BE49-F238E27FC236}">
                <a16:creationId xmlns:a16="http://schemas.microsoft.com/office/drawing/2014/main" id="{9313766F-B8CE-4DC9-AB9D-DCDF6951BA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819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65435kof4jtwc0s">
            <a:extLst>
              <a:ext uri="{FF2B5EF4-FFF2-40B4-BE49-F238E27FC236}">
                <a16:creationId xmlns:a16="http://schemas.microsoft.com/office/drawing/2014/main" id="{3297F2C8-67FB-4778-BA3D-333C42F11B04}"/>
              </a:ext>
            </a:extLst>
          </p:cNvPr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6286500"/>
            <a:ext cx="2819400" cy="571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9" descr="65435kof4jtwc0s">
            <a:extLst>
              <a:ext uri="{FF2B5EF4-FFF2-40B4-BE49-F238E27FC236}">
                <a16:creationId xmlns:a16="http://schemas.microsoft.com/office/drawing/2014/main" id="{92B26068-FDE1-4E9F-A732-620E24A304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286500"/>
            <a:ext cx="3352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D0F1930C-3890-4E43-990D-E3BD70EB7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1219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800">
              <a:solidFill>
                <a:srgbClr val="FF3300"/>
              </a:solidFill>
            </a:endParaRPr>
          </a:p>
          <a:p>
            <a:pPr algn="ctr"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What do people do with empty drink cans?</a:t>
            </a:r>
          </a:p>
        </p:txBody>
      </p:sp>
      <p:pic>
        <p:nvPicPr>
          <p:cNvPr id="9221" name="Picture 5" descr="population_cans">
            <a:extLst>
              <a:ext uri="{FF2B5EF4-FFF2-40B4-BE49-F238E27FC236}">
                <a16:creationId xmlns:a16="http://schemas.microsoft.com/office/drawing/2014/main" id="{C0644D5C-00E6-49D4-BAFC-800AD3D4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65435kof4jtwc0s">
            <a:extLst>
              <a:ext uri="{FF2B5EF4-FFF2-40B4-BE49-F238E27FC236}">
                <a16:creationId xmlns:a16="http://schemas.microsoft.com/office/drawing/2014/main" id="{06E2F7E8-3F0D-4A14-8B31-D1DF7181B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819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65435kof4jtwc0s">
            <a:extLst>
              <a:ext uri="{FF2B5EF4-FFF2-40B4-BE49-F238E27FC236}">
                <a16:creationId xmlns:a16="http://schemas.microsoft.com/office/drawing/2014/main" id="{2E138E69-2820-4644-BCF9-DA8C1D9AE4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286500"/>
            <a:ext cx="3276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65435kof4jtwc0s">
            <a:extLst>
              <a:ext uri="{FF2B5EF4-FFF2-40B4-BE49-F238E27FC236}">
                <a16:creationId xmlns:a16="http://schemas.microsoft.com/office/drawing/2014/main" id="{E9285566-7DF4-4956-A9DC-FD6202D7CB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86500"/>
            <a:ext cx="2819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800A1A04-9CDF-4510-ABBC-30FD79951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800600"/>
            <a:ext cx="86106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>
                <a:solidFill>
                  <a:srgbClr val="0000CC"/>
                </a:solidFill>
              </a:rPr>
              <a:t>What do people do with vegetable matter?</a:t>
            </a:r>
          </a:p>
        </p:txBody>
      </p:sp>
      <p:pic>
        <p:nvPicPr>
          <p:cNvPr id="10245" name="Picture 5" descr="pumpkin2">
            <a:extLst>
              <a:ext uri="{FF2B5EF4-FFF2-40B4-BE49-F238E27FC236}">
                <a16:creationId xmlns:a16="http://schemas.microsoft.com/office/drawing/2014/main" id="{592983D2-B911-4CD6-B6CA-E2F1E9FA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4572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2399541907_bcd451bfd1">
            <a:extLst>
              <a:ext uri="{FF2B5EF4-FFF2-40B4-BE49-F238E27FC236}">
                <a16:creationId xmlns:a16="http://schemas.microsoft.com/office/drawing/2014/main" id="{2A24CDAB-1ABB-4380-9CB6-3C7DAB01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65435kof4jtwc0s">
            <a:extLst>
              <a:ext uri="{FF2B5EF4-FFF2-40B4-BE49-F238E27FC236}">
                <a16:creationId xmlns:a16="http://schemas.microsoft.com/office/drawing/2014/main" id="{46AAC576-159E-489B-959A-C2D8050463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971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65435kof4jtwc0s">
            <a:extLst>
              <a:ext uri="{FF2B5EF4-FFF2-40B4-BE49-F238E27FC236}">
                <a16:creationId xmlns:a16="http://schemas.microsoft.com/office/drawing/2014/main" id="{C1AB71F2-1F39-4E27-BFF8-AD12CD6664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286500"/>
            <a:ext cx="3200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65435kof4jtwc0s">
            <a:extLst>
              <a:ext uri="{FF2B5EF4-FFF2-40B4-BE49-F238E27FC236}">
                <a16:creationId xmlns:a16="http://schemas.microsoft.com/office/drawing/2014/main" id="{EFF92E2C-330D-4498-8544-C5559FA5D1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86500"/>
            <a:ext cx="2819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C619217D-7D71-4FDA-B4A5-AC96FE599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4800600"/>
            <a:ext cx="8229600" cy="12954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b="1">
              <a:solidFill>
                <a:srgbClr val="FF3300"/>
              </a:solidFill>
            </a:endParaRPr>
          </a:p>
          <a:p>
            <a:pPr algn="ctr"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What do people do with car tires?</a:t>
            </a:r>
          </a:p>
        </p:txBody>
      </p:sp>
      <p:pic>
        <p:nvPicPr>
          <p:cNvPr id="11270" name="Picture 6" descr="DSCN3332_resize">
            <a:extLst>
              <a:ext uri="{FF2B5EF4-FFF2-40B4-BE49-F238E27FC236}">
                <a16:creationId xmlns:a16="http://schemas.microsoft.com/office/drawing/2014/main" id="{7329707B-D756-4F84-969A-A3BCA4DD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65435kof4jtwc0s">
            <a:extLst>
              <a:ext uri="{FF2B5EF4-FFF2-40B4-BE49-F238E27FC236}">
                <a16:creationId xmlns:a16="http://schemas.microsoft.com/office/drawing/2014/main" id="{FBBBC7F5-3255-4D88-8534-F903CB97C4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971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65435kof4jtwc0s">
            <a:extLst>
              <a:ext uri="{FF2B5EF4-FFF2-40B4-BE49-F238E27FC236}">
                <a16:creationId xmlns:a16="http://schemas.microsoft.com/office/drawing/2014/main" id="{80034668-2CFD-4A6D-82C1-0504FD86E1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286500"/>
            <a:ext cx="2971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65435kof4jtwc0s">
            <a:extLst>
              <a:ext uri="{FF2B5EF4-FFF2-40B4-BE49-F238E27FC236}">
                <a16:creationId xmlns:a16="http://schemas.microsoft.com/office/drawing/2014/main" id="{02BFEAA5-1315-41F6-858B-689290BD38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86500"/>
            <a:ext cx="2971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616</Words>
  <Application>Microsoft Office PowerPoint</Application>
  <PresentationFormat>On-screen Show (4:3)</PresentationFormat>
  <Paragraphs>127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.Vn3DH</vt:lpstr>
      <vt:lpstr>.VnTifani HeavyH</vt:lpstr>
      <vt:lpstr>.VnTime</vt:lpstr>
      <vt:lpstr>.VnTimeH</vt:lpstr>
      <vt:lpstr>Arial</vt:lpstr>
      <vt:lpstr>Arial Black</vt:lpstr>
      <vt:lpstr>Times New Roman</vt:lpstr>
      <vt:lpstr>Wingdings</vt:lpstr>
      <vt:lpstr>Default Design</vt:lpstr>
      <vt:lpstr>ENGLISH 8</vt:lpstr>
      <vt:lpstr>PowerPoint Presentation</vt:lpstr>
      <vt:lpstr>PowerPoint Presentation</vt:lpstr>
      <vt:lpstr>Match the words to the right pictures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Vocabulary</vt:lpstr>
      <vt:lpstr>PowerPoint Presentation</vt:lpstr>
      <vt:lpstr>3. Answer the questions</vt:lpstr>
      <vt:lpstr>4. Work with a partner. Complete …</vt:lpstr>
      <vt:lpstr>RECYCLING</vt:lpstr>
      <vt:lpstr>PowerPoint Presentation</vt:lpstr>
      <vt:lpstr>PowerPoint Presentation</vt:lpstr>
      <vt:lpstr>PowerPoint Presentation</vt:lpstr>
      <vt:lpstr>PowerPoint Presentation</vt:lpstr>
      <vt:lpstr>Đôi dép cao su – đôi dép Bác Hồ</vt:lpstr>
      <vt:lpstr>Có một không hai</vt:lpstr>
      <vt:lpstr>Tuyệt quá!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Vuong</dc:creator>
  <cp:lastModifiedBy>Mr Vuong</cp:lastModifiedBy>
  <cp:revision>41</cp:revision>
  <cp:lastPrinted>1601-01-01T00:00:00Z</cp:lastPrinted>
  <dcterms:created xsi:type="dcterms:W3CDTF">1601-01-01T00:00:00Z</dcterms:created>
  <dcterms:modified xsi:type="dcterms:W3CDTF">2022-08-21T06:50:04Z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