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3" r:id="rId2"/>
    <p:sldId id="307" r:id="rId3"/>
    <p:sldId id="281" r:id="rId4"/>
    <p:sldId id="290" r:id="rId5"/>
    <p:sldId id="262" r:id="rId6"/>
    <p:sldId id="264" r:id="rId7"/>
    <p:sldId id="266" r:id="rId8"/>
    <p:sldId id="270" r:id="rId9"/>
    <p:sldId id="280" r:id="rId10"/>
    <p:sldId id="291" r:id="rId11"/>
    <p:sldId id="292" r:id="rId12"/>
    <p:sldId id="293" r:id="rId13"/>
    <p:sldId id="294" r:id="rId14"/>
    <p:sldId id="312" r:id="rId15"/>
    <p:sldId id="295" r:id="rId16"/>
    <p:sldId id="310" r:id="rId17"/>
    <p:sldId id="304" r:id="rId18"/>
    <p:sldId id="308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FF"/>
    <a:srgbClr val="CC3300"/>
    <a:srgbClr val="FFFF99"/>
    <a:srgbClr val="000099"/>
    <a:srgbClr val="0066FF"/>
    <a:srgbClr val="FF66CC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230" autoAdjust="0"/>
    <p:restoredTop sz="94660"/>
  </p:normalViewPr>
  <p:slideViewPr>
    <p:cSldViewPr>
      <p:cViewPr varScale="1">
        <p:scale>
          <a:sx n="108" d="100"/>
          <a:sy n="108" d="100"/>
        </p:scale>
        <p:origin x="195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9451C8D5-13E7-4C2C-9663-4806B56A08E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A618D73F-1FE6-4B76-81D4-5E03AAAC9F6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8852" name="Rectangle 4">
            <a:extLst>
              <a:ext uri="{FF2B5EF4-FFF2-40B4-BE49-F238E27FC236}">
                <a16:creationId xmlns:a16="http://schemas.microsoft.com/office/drawing/2014/main" id="{3E2A6151-61D5-4B01-98BC-7EF5AC6F1F39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60C8F4B7-3DFE-4029-B7E2-3F13CA0A10A6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09347902-EE00-4DC3-8860-8EDDBDA9C9B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0C79A591-2F2F-4AFA-A148-9A5113F0286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20DD40BA-E2F7-4F56-8F78-4EAA3365E20B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>
            <a:extLst>
              <a:ext uri="{FF2B5EF4-FFF2-40B4-BE49-F238E27FC236}">
                <a16:creationId xmlns:a16="http://schemas.microsoft.com/office/drawing/2014/main" id="{00772CBF-C9BD-4CA9-AB6C-C08D5F2078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AD116-0AE2-49E3-8023-53B0027C0437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9E47374C-881E-4324-A584-FF40EA7269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573D3B3F-F76D-487A-81DE-0D4CBF69C0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3D56F-9007-4D1E-A821-BA3D28DB4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4983C3-0342-42EE-86BA-B76788452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F99988-52A7-4AE4-8AA8-4B3EB83E79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7CE22B-DF33-4C4C-845D-CECF22CF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2E217F-E5BB-4719-B69F-580592C6B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86A9A4-B099-40A1-86CF-B9E4D9019F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436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16762-60D9-46BB-917E-C60BA8560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BD821B-712A-45BF-AC31-063E7D7BD6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EF08F9-5F59-46E3-93CE-E7156F422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65708-3336-498E-89A1-17B66F8F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2DD6-0725-4EAB-B51A-F1F8233BD0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3284DF-49C3-4A52-8D72-4705A25D26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2673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78982A-D681-433F-997D-F61A305A17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D230D8-52DA-48D1-9287-D4B9B4D54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231CD-4BEA-4889-B669-051EDCA04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8B66D6-79DB-4232-826E-D9B741957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5D2BA-E65C-4B3C-81EB-F57AB6D2B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892BAE-52CA-4691-B34F-C35FC33FFC9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4204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71CAA7-8FD8-4CAA-A840-C1EB2662A0E9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9DA2F8-5B3D-46DA-BC3D-4243BF17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C91FFC6-36C7-4F90-AC50-F1F560C10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0E16B8-9900-4800-B96F-07342D1F39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EBA4560-92C4-4F66-B9EF-D2831774EC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3545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E2135-26C6-4381-A2C2-4EE8C08AD5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30B714-E1AC-487F-85A6-3A37FA40F8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86B7AD-E1CC-4733-881F-CAF523764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9EE369-0137-49D1-8004-C7CEB8D64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85FB36-D347-485E-98D8-044916CA6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64E3B-1B9C-48BF-AF7C-FADE6EB87BE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3361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AD1EE-6712-402D-AF8C-D7EB03FE0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92FA2-8CE5-4D83-B708-65CD5852C0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059C5D-F768-4A15-A955-08EDBF54D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CC7B5F-354E-41FE-9A22-77589B2BB7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78255-AB99-4718-A37F-9B3D7D5D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EE8875-D0D4-47A1-9E2F-6F562B68EB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4317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FAF7A-2567-467D-B1B2-275C22B316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F09D5-EAAC-469C-83D2-E8035CB8E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AA95E0A-46ED-44DB-B879-53C8131A0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C27AB-F3F1-464E-9099-C6CD79C21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BE13B0-FFA8-4B50-807F-06ABF03F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BFFD75-2EB7-47D6-959B-0A812B946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F9D870-C2AA-4928-81B9-41B9E67065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403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D437F-5170-4229-A8EF-7C262999C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35F96-EA75-4EBE-92C7-C57A7F8C5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27C5E-A82E-4BD9-A39F-95D73D3C4A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4986AB-A08B-45DF-B32E-C7C8616CBC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F94CF0-C042-4F34-9078-60DD62BBBE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29F3689-2DED-42A6-B291-E898A0405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4E30A17-F366-4C9D-ABC8-635A74469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218168-1ACA-4C05-A613-FABE8E2CF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7DADD4-65B1-423C-9843-AFF5FC58665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9118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12343F-5476-4711-A0AE-0FA08EEE2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78A502-DB72-4BC2-8B9E-F24AFE673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D5DF2-6E9D-41AA-ABAE-C5D092D95B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A82E1E-6A52-416C-AE8F-E2ED68A16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368BF2-A226-4F91-8183-5885DFED87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9436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B731CF-BCFE-4CA9-ABF2-AE12B6681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9AF865-6C94-4557-9583-039B5795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CF4F52-B463-471A-AD77-5716BA61D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FD55DE-0FF7-446D-B3C6-4298A4E782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883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E3F90-0EB5-4F34-8548-9AAAE26252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CE47-A51D-4519-AD50-EF3324486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ACC920-A46D-4BFF-94CA-7998FAC53C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86AC2E-0355-42EE-93C6-C37B2CD0B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E2A10C-7754-4C53-A236-6020E8C9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07F326-8C43-4E82-88EE-40EDB3800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EDC48-E442-42AB-8A96-93275793C5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612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1F803-349F-49B3-82B5-FF9B42ABA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6C6F9-728B-4678-8994-803B0A5B37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8CC016-37C3-4B71-9A1B-30B67AC45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01317A-77A7-4A54-9A81-AA9E0FDBAE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2E73AA-9245-456B-9FB4-68CC79602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D1BF43-23AA-46EB-98EF-454EDDB35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7D605-82AC-4D7A-8182-12AAA2D916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2135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9477B9-4B18-49EF-9BE8-7F4BA750CB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66E23205-1457-4133-8E88-6C6EB4BA51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3A5C222-59E5-49EE-BB85-9F96B451900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D3624C8-DDAF-4F3F-A328-C9E9340A3EC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EE1CA53-1CB0-48F4-A2CE-A0E75F059E0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179AA11A-F238-487E-9841-0E1E35A3A5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hyperlink" Target="http://www.google.com.vn/imgres?imgurl=http://vietnamnet.vn/dataimages/original/images335471_000001.jpg&amp;imgrefurl=http://cuocsongviet.com.vn/index.asp?act%3Ddetail%26mabv%3D1847%26/San-tim-am-co.csv&amp;usg=__30-X5QDZ4hczCxpOHglihn6vFUs=&amp;h=205&amp;w=300&amp;sz=28&amp;hl=vi&amp;start=6&amp;sig2=ONrB7PE5V6LZRxAi9XdVuQ&amp;zoom=1&amp;tbnid=BZQzssTyWZOqRM:&amp;tbnh=79&amp;tbnw=116&amp;ei=4bA5TdvJB435cfbaqYUH&amp;prev=/images?q%3Dam%2Bpha%2Btra%26hl%3Dvi%26gbv%3D2%26tbs%3Disch:1&amp;itbs=1" TargetMode="Externa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2.jpeg"/><Relationship Id="rId7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027922-B228-4DDA-BD24-FB1DE626BD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3949"/>
            <a:ext cx="9144000" cy="605685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626C88-FA63-43A4-AB39-3D3179E915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2977" y="3787567"/>
            <a:ext cx="6801440" cy="93979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dirty="0">
                <a:solidFill>
                  <a:srgbClr val="FFC000"/>
                </a:solidFill>
              </a:rPr>
              <a:t>ENGLISH 8</a:t>
            </a:r>
            <a:endParaRPr lang="en-SG" sz="7200" dirty="0">
              <a:solidFill>
                <a:srgbClr val="FFC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D523A6-379D-49B1-A655-7E80D0AEEA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6766" y="343949"/>
            <a:ext cx="7630468" cy="571795"/>
          </a:xfrm>
        </p:spPr>
        <p:txBody>
          <a:bodyPr>
            <a:noAutofit/>
          </a:bodyPr>
          <a:lstStyle/>
          <a:p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BINH KHANH SECONDARY SCHOOL</a:t>
            </a:r>
            <a:endParaRPr lang="en-SG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003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163A22E-FD3E-459D-B3C1-3BBA458CD8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73F56-3B2D-4F4E-813B-22569E9EEF96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EBCD9733-BA69-441A-8EF0-989CCDE09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</a:t>
            </a:r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C52FC7C1-5FEF-43AB-8734-CCD4DE7A7E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79878" name="Picture 6" descr="Vuot">
            <a:extLst>
              <a:ext uri="{FF2B5EF4-FFF2-40B4-BE49-F238E27FC236}">
                <a16:creationId xmlns:a16="http://schemas.microsoft.com/office/drawing/2014/main" id="{26B13D6E-8BDD-45DC-BEED-1027125D7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5181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880" name="Rectangle 8">
            <a:extLst>
              <a:ext uri="{FF2B5EF4-FFF2-40B4-BE49-F238E27FC236}">
                <a16:creationId xmlns:a16="http://schemas.microsoft.com/office/drawing/2014/main" id="{60A51549-5E47-4D20-B38A-5ADF1A22FE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653088"/>
            <a:ext cx="8001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 b="1" i="1">
                <a:solidFill>
                  <a:srgbClr val="0000CC"/>
                </a:solidFill>
                <a:latin typeface="Arial" panose="020B0604020202020204" pitchFamily="34" charset="0"/>
              </a:rPr>
              <a:t>After that,</a:t>
            </a:r>
            <a:r>
              <a:rPr lang="en-US" altLang="en-US" sz="3200">
                <a:latin typeface="Arial" panose="020B0604020202020204" pitchFamily="34" charset="0"/>
              </a:rPr>
              <a:t> ………………………………..</a:t>
            </a:r>
          </a:p>
        </p:txBody>
      </p:sp>
      <p:sp>
        <p:nvSpPr>
          <p:cNvPr id="79881" name="Text Box 9">
            <a:extLst>
              <a:ext uri="{FF2B5EF4-FFF2-40B4-BE49-F238E27FC236}">
                <a16:creationId xmlns:a16="http://schemas.microsoft.com/office/drawing/2014/main" id="{7A198E41-6B30-4209-8802-94CB8B982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002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88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867FF1E-A2BD-4AB7-B59C-758AC0D24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EFFB1-ECB9-4111-BC3C-F3FB9C9F27CC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80900" name="Rectangle 4">
            <a:extLst>
              <a:ext uri="{FF2B5EF4-FFF2-40B4-BE49-F238E27FC236}">
                <a16:creationId xmlns:a16="http://schemas.microsoft.com/office/drawing/2014/main" id="{3CBAF32A-19BB-494B-BD2F-E0744B8D7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</a:t>
            </a:r>
          </a:p>
        </p:txBody>
      </p:sp>
      <p:sp>
        <p:nvSpPr>
          <p:cNvPr id="80901" name="Rectangle 5">
            <a:extLst>
              <a:ext uri="{FF2B5EF4-FFF2-40B4-BE49-F238E27FC236}">
                <a16:creationId xmlns:a16="http://schemas.microsoft.com/office/drawing/2014/main" id="{297D302E-4C6E-4E4B-8990-70A9DB114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80902" name="Picture 6" descr="Trai">
            <a:extLst>
              <a:ext uri="{FF2B5EF4-FFF2-40B4-BE49-F238E27FC236}">
                <a16:creationId xmlns:a16="http://schemas.microsoft.com/office/drawing/2014/main" id="{4836B106-1A84-4EAD-8FFE-A85F0B4345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5638800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903" name="Rectangle 7">
            <a:extLst>
              <a:ext uri="{FF2B5EF4-FFF2-40B4-BE49-F238E27FC236}">
                <a16:creationId xmlns:a16="http://schemas.microsoft.com/office/drawing/2014/main" id="{E21A092B-7D30-476E-ABA1-B26EA5FC7B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500688"/>
            <a:ext cx="8534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Put the wire mesh ………………………..</a:t>
            </a:r>
          </a:p>
        </p:txBody>
      </p:sp>
      <p:sp>
        <p:nvSpPr>
          <p:cNvPr id="80904" name="Text Box 8">
            <a:extLst>
              <a:ext uri="{FF2B5EF4-FFF2-40B4-BE49-F238E27FC236}">
                <a16:creationId xmlns:a16="http://schemas.microsoft.com/office/drawing/2014/main" id="{0388B214-21C9-4486-9F94-EF06AC442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5240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09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9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BE238A5-32D8-4205-A870-44BDE5CB9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0A8EC-C500-4460-BA6A-5A322BAC735F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97AA05EF-EAC4-4165-A69D-4E8E592ADE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Period 64 -Lesson 5: Write</a:t>
            </a:r>
          </a:p>
        </p:txBody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F9DB5ACE-01B2-486F-98D6-0C3B4288C9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81926" name="Picture 6" descr="Ep">
            <a:extLst>
              <a:ext uri="{FF2B5EF4-FFF2-40B4-BE49-F238E27FC236}">
                <a16:creationId xmlns:a16="http://schemas.microsoft.com/office/drawing/2014/main" id="{65ACAA6A-389E-40E5-A283-A18EDFE3C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514600"/>
            <a:ext cx="5486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27" name="Rectangle 7">
            <a:extLst>
              <a:ext uri="{FF2B5EF4-FFF2-40B4-BE49-F238E27FC236}">
                <a16:creationId xmlns:a16="http://schemas.microsoft.com/office/drawing/2014/main" id="{959C6C28-4FB6-490D-8319-D8500E3F0B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1963" y="5668963"/>
            <a:ext cx="53086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>
                <a:latin typeface="Arial" panose="020B0604020202020204" pitchFamily="34" charset="0"/>
              </a:rPr>
              <a:t>Put …………………………...</a:t>
            </a:r>
          </a:p>
        </p:txBody>
      </p:sp>
      <p:sp>
        <p:nvSpPr>
          <p:cNvPr id="81928" name="Text Box 8">
            <a:extLst>
              <a:ext uri="{FF2B5EF4-FFF2-40B4-BE49-F238E27FC236}">
                <a16:creationId xmlns:a16="http://schemas.microsoft.com/office/drawing/2014/main" id="{ADEBBFB4-35F0-4484-A157-DE1B3B742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690688"/>
            <a:ext cx="601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1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29E5D5F-96B4-4C5B-B63C-7E0BF3D1A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3BF923-0E05-4C59-B0B3-E098092B85C2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82948" name="Rectangle 4">
            <a:extLst>
              <a:ext uri="{FF2B5EF4-FFF2-40B4-BE49-F238E27FC236}">
                <a16:creationId xmlns:a16="http://schemas.microsoft.com/office/drawing/2014/main" id="{BD347A7A-842A-4F42-9EE4-FBC2874CAA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</a:t>
            </a:r>
          </a:p>
        </p:txBody>
      </p:sp>
      <p:sp>
        <p:nvSpPr>
          <p:cNvPr id="82949" name="Rectangle 5">
            <a:extLst>
              <a:ext uri="{FF2B5EF4-FFF2-40B4-BE49-F238E27FC236}">
                <a16:creationId xmlns:a16="http://schemas.microsoft.com/office/drawing/2014/main" id="{F65A8842-2D98-4F4F-ACFB-7807B3E73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82950" name="Picture 6" descr="Phoi">
            <a:extLst>
              <a:ext uri="{FF2B5EF4-FFF2-40B4-BE49-F238E27FC236}">
                <a16:creationId xmlns:a16="http://schemas.microsoft.com/office/drawing/2014/main" id="{974EC0DA-3DE9-4AA9-9187-B0A1A8D8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86000"/>
            <a:ext cx="5715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952" name="Rectangle 8">
            <a:extLst>
              <a:ext uri="{FF2B5EF4-FFF2-40B4-BE49-F238E27FC236}">
                <a16:creationId xmlns:a16="http://schemas.microsoft.com/office/drawing/2014/main" id="{FD0FA8C6-B805-4B89-87E2-D9E7EBB80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653088"/>
            <a:ext cx="7467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600">
                <a:latin typeface="Arial" panose="020B0604020202020204" pitchFamily="34" charset="0"/>
              </a:rPr>
              <a:t> </a:t>
            </a:r>
            <a:r>
              <a:rPr lang="en-US" altLang="en-US" sz="3600" b="1" i="1">
                <a:solidFill>
                  <a:srgbClr val="0000CC"/>
                </a:solidFill>
                <a:latin typeface="Arial" panose="020B0604020202020204" pitchFamily="34" charset="0"/>
              </a:rPr>
              <a:t>Finally</a:t>
            </a:r>
            <a:r>
              <a:rPr lang="en-US" altLang="en-US" sz="3600">
                <a:latin typeface="Arial" panose="020B0604020202020204" pitchFamily="34" charset="0"/>
              </a:rPr>
              <a:t>,</a:t>
            </a:r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</a:rPr>
              <a:t>……………………………..</a:t>
            </a:r>
            <a:r>
              <a:rPr lang="vi-VN" altLang="en-US" sz="32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953" name="Text Box 9">
            <a:extLst>
              <a:ext uri="{FF2B5EF4-FFF2-40B4-BE49-F238E27FC236}">
                <a16:creationId xmlns:a16="http://schemas.microsoft.com/office/drawing/2014/main" id="{76C92E09-0FEA-4C7A-A1B2-0BBCDBF42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5240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5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0D2DF030-9959-4FE8-924C-9CCDF0629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486758-5236-4D74-A4F2-8D9D130F41C1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04450" name="Rectangle 2">
            <a:extLst>
              <a:ext uri="{FF2B5EF4-FFF2-40B4-BE49-F238E27FC236}">
                <a16:creationId xmlns:a16="http://schemas.microsoft.com/office/drawing/2014/main" id="{7F1EE127-156E-411F-ABA4-DAF9CB580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52400"/>
            <a:ext cx="86868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4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b="1">
                <a:solidFill>
                  <a:srgbClr val="FF3399"/>
                </a:solidFill>
              </a:rPr>
              <a:t>Period 64 -Lesson 5: Write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708647A9-4E9C-4F35-BA4E-640D2C72E8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660525"/>
            <a:ext cx="8534400" cy="4900613"/>
          </a:xfrm>
          <a:prstGeom prst="rect">
            <a:avLst/>
          </a:prstGeom>
          <a:solidFill>
            <a:srgbClr val="FF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 eaLnBrk="0" hangingPunct="0"/>
            <a:r>
              <a:rPr lang="en-US" altLang="en-US" sz="2800">
                <a:latin typeface="Arial" panose="020B0604020202020204" pitchFamily="34" charset="0"/>
              </a:rPr>
              <a:t>  </a:t>
            </a:r>
            <a:r>
              <a:rPr lang="en-US" altLang="en-US" sz="2400">
                <a:solidFill>
                  <a:srgbClr val="0066FF"/>
                </a:solidFill>
                <a:latin typeface="Arial" panose="020B0604020202020204" pitchFamily="34" charset="0"/>
              </a:rPr>
              <a:t>First</a:t>
            </a:r>
            <a:r>
              <a:rPr lang="en-US" altLang="en-US" sz="2400">
                <a:latin typeface="Arial" panose="020B0604020202020204" pitchFamily="34" charset="0"/>
              </a:rPr>
              <a:t>, (0)………..…...some old newspapers in a bucket of water overnight. </a:t>
            </a:r>
          </a:p>
          <a:p>
            <a:pPr algn="just" eaLnBrk="0" hangingPunct="0"/>
            <a:r>
              <a:rPr lang="en-US" altLang="en-US" sz="2400">
                <a:solidFill>
                  <a:srgbClr val="0066FF"/>
                </a:solidFill>
                <a:latin typeface="Arial" panose="020B0604020202020204" pitchFamily="34" charset="0"/>
              </a:rPr>
              <a:t>Then</a:t>
            </a:r>
            <a:r>
              <a:rPr lang="en-US" altLang="en-US" sz="2400">
                <a:latin typeface="Arial" panose="020B0604020202020204" pitchFamily="34" charset="0"/>
              </a:rPr>
              <a:t> (1)…………….a wooden spoon to mash the paper. </a:t>
            </a:r>
            <a:r>
              <a:rPr lang="en-US" altLang="en-US" sz="2400">
                <a:solidFill>
                  <a:srgbClr val="0066FF"/>
                </a:solidFill>
                <a:latin typeface="Arial" panose="020B0604020202020204" pitchFamily="34" charset="0"/>
              </a:rPr>
              <a:t>Next</a:t>
            </a:r>
            <a:r>
              <a:rPr lang="en-US" altLang="en-US" sz="2400">
                <a:latin typeface="Arial" panose="020B0604020202020204" pitchFamily="34" charset="0"/>
              </a:rPr>
              <a:t>, (2)………...……the mashed paper and the water together in another bucket. </a:t>
            </a:r>
          </a:p>
          <a:p>
            <a:pPr algn="just" eaLnBrk="0" hangingPunct="0"/>
            <a:r>
              <a:rPr lang="en-US" altLang="en-US" sz="2400">
                <a:latin typeface="Arial" panose="020B0604020202020204" pitchFamily="34" charset="0"/>
              </a:rPr>
              <a:t>(3)…….…..……….a wire mesh in the mixture then pull it out. </a:t>
            </a:r>
          </a:p>
          <a:p>
            <a:pPr algn="just" eaLnBrk="0" hangingPunct="0"/>
            <a:r>
              <a:rPr lang="en-US" altLang="en-US" sz="2400">
                <a:solidFill>
                  <a:srgbClr val="0066FF"/>
                </a:solidFill>
                <a:latin typeface="Arial" panose="020B0604020202020204" pitchFamily="34" charset="0"/>
              </a:rPr>
              <a:t>Then</a:t>
            </a:r>
            <a:r>
              <a:rPr lang="en-US" altLang="en-US" sz="2400">
                <a:latin typeface="Arial" panose="020B0604020202020204" pitchFamily="34" charset="0"/>
              </a:rPr>
              <a:t> put the mesh with mixture on the cloth and (4)…………...…….it down firmly. </a:t>
            </a:r>
          </a:p>
          <a:p>
            <a:pPr algn="just" eaLnBrk="0" hangingPunct="0"/>
            <a:r>
              <a:rPr lang="en-US" altLang="en-US" sz="2400">
                <a:latin typeface="Arial" panose="020B0604020202020204" pitchFamily="34" charset="0"/>
              </a:rPr>
              <a:t>Take the mesh off the cloth (5)……….………..some heavy books in a plastic bag and put them on the cloth. (6)…..……..……about 5 munites. </a:t>
            </a:r>
          </a:p>
          <a:p>
            <a:pPr algn="just" eaLnBrk="0" hangingPunct="0"/>
            <a:r>
              <a:rPr lang="en-US" altLang="en-US" sz="2400">
                <a:solidFill>
                  <a:srgbClr val="0066FF"/>
                </a:solidFill>
                <a:latin typeface="Arial" panose="020B0604020202020204" pitchFamily="34" charset="0"/>
              </a:rPr>
              <a:t>Finally</a:t>
            </a:r>
            <a:r>
              <a:rPr lang="en-US" altLang="en-US" sz="2400">
                <a:latin typeface="Arial" panose="020B0604020202020204" pitchFamily="34" charset="0"/>
              </a:rPr>
              <a:t>, put the books away and  take the paper out of  the cloth to (7)…………………in the sunlight.</a:t>
            </a:r>
            <a:endParaRPr lang="vi-VN" altLang="en-US" sz="2400">
              <a:latin typeface="Arial" panose="020B0604020202020204" pitchFamily="34" charset="0"/>
            </a:endParaRPr>
          </a:p>
        </p:txBody>
      </p:sp>
      <p:sp>
        <p:nvSpPr>
          <p:cNvPr id="104452" name="Rectangle 4">
            <a:extLst>
              <a:ext uri="{FF2B5EF4-FFF2-40B4-BE49-F238E27FC236}">
                <a16:creationId xmlns:a16="http://schemas.microsoft.com/office/drawing/2014/main" id="{81433FF5-C2F8-4496-8AAD-499218CE75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066800"/>
            <a:ext cx="1006475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soak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3" name="Rectangle 5">
            <a:extLst>
              <a:ext uri="{FF2B5EF4-FFF2-40B4-BE49-F238E27FC236}">
                <a16:creationId xmlns:a16="http://schemas.microsoft.com/office/drawing/2014/main" id="{8A59FAE5-C5ED-4654-904E-4E7C5E8698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066800"/>
            <a:ext cx="1104900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place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4" name="Rectangle 6">
            <a:extLst>
              <a:ext uri="{FF2B5EF4-FFF2-40B4-BE49-F238E27FC236}">
                <a16:creationId xmlns:a16="http://schemas.microsoft.com/office/drawing/2014/main" id="{ABC20CE1-D6F0-4265-85CE-CACD00F8CE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0" y="1066800"/>
            <a:ext cx="1023938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wrap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5" name="Rectangle 7">
            <a:extLst>
              <a:ext uri="{FF2B5EF4-FFF2-40B4-BE49-F238E27FC236}">
                <a16:creationId xmlns:a16="http://schemas.microsoft.com/office/drawing/2014/main" id="{B758D7E1-A560-4391-87C6-F3211E8FD6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1066800"/>
            <a:ext cx="747713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dry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6" name="Rectangle 8">
            <a:extLst>
              <a:ext uri="{FF2B5EF4-FFF2-40B4-BE49-F238E27FC236}">
                <a16:creationId xmlns:a16="http://schemas.microsoft.com/office/drawing/2014/main" id="{5D6C3D81-3DBC-42F3-9EC6-61EF7207DE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066800"/>
            <a:ext cx="808038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use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7" name="Rectangle 9">
            <a:extLst>
              <a:ext uri="{FF2B5EF4-FFF2-40B4-BE49-F238E27FC236}">
                <a16:creationId xmlns:a16="http://schemas.microsoft.com/office/drawing/2014/main" id="{E2C60178-69FC-40D8-A359-C2435C2669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1066800"/>
            <a:ext cx="885825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wait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8" name="Rectangle 10">
            <a:extLst>
              <a:ext uri="{FF2B5EF4-FFF2-40B4-BE49-F238E27FC236}">
                <a16:creationId xmlns:a16="http://schemas.microsoft.com/office/drawing/2014/main" id="{2245EDCE-566A-4525-B8FA-BAE91FA2B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4600" y="1066800"/>
            <a:ext cx="806450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mix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59" name="Rectangle 11">
            <a:extLst>
              <a:ext uri="{FF2B5EF4-FFF2-40B4-BE49-F238E27FC236}">
                <a16:creationId xmlns:a16="http://schemas.microsoft.com/office/drawing/2014/main" id="{360B52BE-B6BD-4E11-B718-C6D7D6BE06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62800" y="1066800"/>
            <a:ext cx="1144588" cy="527050"/>
          </a:xfrm>
          <a:prstGeom prst="rect">
            <a:avLst/>
          </a:prstGeom>
          <a:noFill/>
          <a:ln w="9525">
            <a:solidFill>
              <a:srgbClr val="00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2800" b="1">
                <a:solidFill>
                  <a:srgbClr val="0000CC"/>
                </a:solidFill>
                <a:latin typeface="Arial" panose="020B0604020202020204" pitchFamily="34" charset="0"/>
              </a:rPr>
              <a:t>press</a:t>
            </a:r>
            <a:endParaRPr lang="vi-VN" altLang="en-US" sz="28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04460" name="Text Box 12">
            <a:extLst>
              <a:ext uri="{FF2B5EF4-FFF2-40B4-BE49-F238E27FC236}">
                <a16:creationId xmlns:a16="http://schemas.microsoft.com/office/drawing/2014/main" id="{540A4FAA-C828-46D5-A063-676E6D2217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85800"/>
            <a:ext cx="86106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AutoNum type="arabicPeriod"/>
            </a:pPr>
            <a:r>
              <a:rPr lang="en-US" altLang="en-US" b="1">
                <a:solidFill>
                  <a:srgbClr val="FF3300"/>
                </a:solidFill>
              </a:rPr>
              <a:t>Compl</a:t>
            </a:r>
            <a:r>
              <a:rPr lang="vi-VN" altLang="en-US" b="1">
                <a:solidFill>
                  <a:srgbClr val="FF3300"/>
                </a:solidFill>
              </a:rPr>
              <a:t>ete</a:t>
            </a:r>
            <a:r>
              <a:rPr lang="en-US" altLang="en-US" b="1">
                <a:solidFill>
                  <a:srgbClr val="FF3300"/>
                </a:solidFill>
              </a:rPr>
              <a:t> the recycling </a:t>
            </a:r>
            <a:r>
              <a:rPr lang="vi-VN" altLang="en-US" b="1">
                <a:solidFill>
                  <a:srgbClr val="FF3300"/>
                </a:solidFill>
              </a:rPr>
              <a:t>ins</a:t>
            </a:r>
            <a:r>
              <a:rPr lang="en-US" altLang="en-US" b="1">
                <a:solidFill>
                  <a:srgbClr val="FF3300"/>
                </a:solidFill>
              </a:rPr>
              <a:t>tructi</a:t>
            </a:r>
            <a:r>
              <a:rPr lang="vi-VN" altLang="en-US" b="1">
                <a:solidFill>
                  <a:srgbClr val="FF3300"/>
                </a:solidFill>
              </a:rPr>
              <a:t>ons</a:t>
            </a:r>
            <a:r>
              <a:rPr lang="en-US" altLang="en-US" b="1">
                <a:solidFill>
                  <a:srgbClr val="FF3300"/>
                </a:solidFill>
              </a:rPr>
              <a:t>. Use the verbs in the boxes.</a:t>
            </a:r>
            <a:endParaRPr lang="vi-VN" altLang="en-US" b="1">
              <a:solidFill>
                <a:srgbClr val="FF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497 0.03932 L 0.16164 0.08372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33" y="2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2.03515E-6 L -0.25243 0.1947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622" y="9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03515E-6 L -0.42743 0.2502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72" y="12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03515E-6 L -0.09375 0.35014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88" y="175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83 0.02822 L -0.64583 0.4611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04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216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03515E-6 L 0.2941 0.5166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05" y="2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03515E-6 L -0.45677 0.6165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044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847" y="308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2.03515E-6 L -0.1158 0.7275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799" y="363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animBg="1"/>
      <p:bldP spid="104452" grpId="0" animBg="1"/>
      <p:bldP spid="104453" grpId="0" animBg="1"/>
      <p:bldP spid="104454" grpId="0" animBg="1"/>
      <p:bldP spid="104455" grpId="0" animBg="1"/>
      <p:bldP spid="104456" grpId="0" animBg="1"/>
      <p:bldP spid="104457" grpId="0" animBg="1"/>
      <p:bldP spid="104458" grpId="0" animBg="1"/>
      <p:bldP spid="104459" grpId="0" animBg="1"/>
      <p:bldP spid="10446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4">
            <a:extLst>
              <a:ext uri="{FF2B5EF4-FFF2-40B4-BE49-F238E27FC236}">
                <a16:creationId xmlns:a16="http://schemas.microsoft.com/office/drawing/2014/main" id="{421B3701-79A1-4BC4-8FCE-030321867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FB159D-7180-46FE-A3BD-3F8456D960CA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83972" name="Rectangle 4">
            <a:extLst>
              <a:ext uri="{FF2B5EF4-FFF2-40B4-BE49-F238E27FC236}">
                <a16:creationId xmlns:a16="http://schemas.microsoft.com/office/drawing/2014/main" id="{B17EA502-2C4E-4158-AE32-B41BB8CD67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52400" y="-1524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1800" b="1">
                <a:solidFill>
                  <a:srgbClr val="FF3399"/>
                </a:solidFill>
              </a:rPr>
              <a:t>Priod 64 -Lesson 5:</a:t>
            </a:r>
          </a:p>
        </p:txBody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B22CC94D-0CE4-41E3-80A9-0960622CF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5334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2800" b="1">
                <a:solidFill>
                  <a:srgbClr val="000066"/>
                </a:solidFill>
                <a:latin typeface="Times New Roman" panose="02020603050405020304" pitchFamily="18" charset="0"/>
              </a:rPr>
              <a:t>2. Write:</a:t>
            </a:r>
          </a:p>
        </p:txBody>
      </p:sp>
      <p:sp>
        <p:nvSpPr>
          <p:cNvPr id="83974" name="Text Box 6">
            <a:extLst>
              <a:ext uri="{FF2B5EF4-FFF2-40B4-BE49-F238E27FC236}">
                <a16:creationId xmlns:a16="http://schemas.microsoft.com/office/drawing/2014/main" id="{23FA69F5-465C-4EAF-889C-BC7AA73EF9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990600"/>
            <a:ext cx="8610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0" hangingPunct="0">
              <a:spcBef>
                <a:spcPct val="50000"/>
              </a:spcBef>
            </a:pPr>
            <a:r>
              <a:rPr lang="en-US" altLang="en-US" sz="2400" b="1">
                <a:solidFill>
                  <a:srgbClr val="FF3300"/>
                </a:solidFill>
              </a:rPr>
              <a:t>Make the instructions on how to reuse the dry tea leaves</a:t>
            </a:r>
            <a:endParaRPr lang="vi-VN" altLang="en-US" sz="2400" b="1">
              <a:solidFill>
                <a:srgbClr val="FF3300"/>
              </a:solidFill>
            </a:endParaRPr>
          </a:p>
        </p:txBody>
      </p:sp>
      <p:graphicFrame>
        <p:nvGraphicFramePr>
          <p:cNvPr id="83992" name="Group 24">
            <a:extLst>
              <a:ext uri="{FF2B5EF4-FFF2-40B4-BE49-F238E27FC236}">
                <a16:creationId xmlns:a16="http://schemas.microsoft.com/office/drawing/2014/main" id="{2C2175A3-D498-4038-BAB8-22F2B4607C35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1143000" y="1905000"/>
          <a:ext cx="6934200" cy="609600"/>
        </p:xfrm>
        <a:graphic>
          <a:graphicData uri="http://schemas.openxmlformats.org/drawingml/2006/table">
            <a:tbl>
              <a:tblPr/>
              <a:tblGrid>
                <a:gridCol w="1476375">
                  <a:extLst>
                    <a:ext uri="{9D8B030D-6E8A-4147-A177-3AD203B41FA5}">
                      <a16:colId xmlns:a16="http://schemas.microsoft.com/office/drawing/2014/main" val="1292604755"/>
                    </a:ext>
                  </a:extLst>
                </a:gridCol>
                <a:gridCol w="1698625">
                  <a:extLst>
                    <a:ext uri="{9D8B030D-6E8A-4147-A177-3AD203B41FA5}">
                      <a16:colId xmlns:a16="http://schemas.microsoft.com/office/drawing/2014/main" val="4062515473"/>
                    </a:ext>
                  </a:extLst>
                </a:gridCol>
                <a:gridCol w="1846263">
                  <a:extLst>
                    <a:ext uri="{9D8B030D-6E8A-4147-A177-3AD203B41FA5}">
                      <a16:colId xmlns:a16="http://schemas.microsoft.com/office/drawing/2014/main" val="3113552585"/>
                    </a:ext>
                  </a:extLst>
                </a:gridCol>
                <a:gridCol w="1912937">
                  <a:extLst>
                    <a:ext uri="{9D8B030D-6E8A-4147-A177-3AD203B41FA5}">
                      <a16:colId xmlns:a16="http://schemas.microsoft.com/office/drawing/2014/main" val="2814617141"/>
                    </a:ext>
                  </a:extLst>
                </a:gridCol>
              </a:tblGrid>
              <a:tr h="6096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47D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4434907"/>
                  </a:ext>
                </a:extLst>
              </a:tr>
            </a:tbl>
          </a:graphicData>
        </a:graphic>
      </p:graphicFrame>
      <p:sp>
        <p:nvSpPr>
          <p:cNvPr id="83993" name="Rectangle 25">
            <a:extLst>
              <a:ext uri="{FF2B5EF4-FFF2-40B4-BE49-F238E27FC236}">
                <a16:creationId xmlns:a16="http://schemas.microsoft.com/office/drawing/2014/main" id="{3D121800-C12B-4252-8548-D3539B2972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0975" y="1919288"/>
            <a:ext cx="955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>
                <a:solidFill>
                  <a:srgbClr val="666633"/>
                </a:solidFill>
                <a:latin typeface="Arial" panose="020B0604020202020204" pitchFamily="34" charset="0"/>
              </a:rPr>
              <a:t>take</a:t>
            </a:r>
            <a:r>
              <a:rPr lang="vi-VN" altLang="en-US" sz="2800">
                <a:solidFill>
                  <a:srgbClr val="66663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3994" name="Rectangle 26">
            <a:extLst>
              <a:ext uri="{FF2B5EF4-FFF2-40B4-BE49-F238E27FC236}">
                <a16:creationId xmlns:a16="http://schemas.microsoft.com/office/drawing/2014/main" id="{409BF618-022F-4537-98AF-AB36C4052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513" y="1919288"/>
            <a:ext cx="67945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>
                <a:solidFill>
                  <a:srgbClr val="666633"/>
                </a:solidFill>
                <a:latin typeface="Arial" panose="020B0604020202020204" pitchFamily="34" charset="0"/>
              </a:rPr>
              <a:t>put</a:t>
            </a:r>
            <a:endParaRPr lang="vi-VN" altLang="en-US" sz="2800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83995" name="Rectangle 27">
            <a:extLst>
              <a:ext uri="{FF2B5EF4-FFF2-40B4-BE49-F238E27FC236}">
                <a16:creationId xmlns:a16="http://schemas.microsoft.com/office/drawing/2014/main" id="{CDD59DDE-EBA9-4DDA-A633-89D848463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1725" y="1919288"/>
            <a:ext cx="9556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800">
                <a:solidFill>
                  <a:srgbClr val="666633"/>
                </a:solidFill>
                <a:latin typeface="Arial" panose="020B0604020202020204" pitchFamily="34" charset="0"/>
              </a:rPr>
              <a:t>dry</a:t>
            </a:r>
            <a:endParaRPr lang="vi-VN" altLang="en-US" sz="2800">
              <a:solidFill>
                <a:srgbClr val="666633"/>
              </a:solidFill>
              <a:latin typeface="Arial" panose="020B0604020202020204" pitchFamily="34" charset="0"/>
            </a:endParaRPr>
          </a:p>
        </p:txBody>
      </p:sp>
      <p:sp>
        <p:nvSpPr>
          <p:cNvPr id="83996" name="Rectangle 28">
            <a:extLst>
              <a:ext uri="{FF2B5EF4-FFF2-40B4-BE49-F238E27FC236}">
                <a16:creationId xmlns:a16="http://schemas.microsoft.com/office/drawing/2014/main" id="{B43DB55F-17DD-4EEA-B732-81FEAF6A9C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6838" y="1919288"/>
            <a:ext cx="125253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800">
                <a:solidFill>
                  <a:srgbClr val="666633"/>
                </a:solidFill>
                <a:latin typeface="Arial" panose="020B0604020202020204" pitchFamily="34" charset="0"/>
              </a:rPr>
              <a:t>scatt</a:t>
            </a:r>
            <a:r>
              <a:rPr lang="vi-VN" altLang="en-US" sz="2800">
                <a:solidFill>
                  <a:srgbClr val="666633"/>
                </a:solidFill>
                <a:latin typeface="Arial" panose="020B0604020202020204" pitchFamily="34" charset="0"/>
              </a:rPr>
              <a:t>er</a:t>
            </a:r>
          </a:p>
        </p:txBody>
      </p:sp>
      <p:sp>
        <p:nvSpPr>
          <p:cNvPr id="83998" name="Rectangle 30">
            <a:extLst>
              <a:ext uri="{FF2B5EF4-FFF2-40B4-BE49-F238E27FC236}">
                <a16:creationId xmlns:a16="http://schemas.microsoft.com/office/drawing/2014/main" id="{151DF1DD-DE8C-44BB-933E-5436FDF8C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5175" y="4052888"/>
            <a:ext cx="304482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used/ tea leaves/ tea pot</a:t>
            </a:r>
            <a:r>
              <a:rPr lang="vi-VN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3999" name="Rectangle 31">
            <a:extLst>
              <a:ext uri="{FF2B5EF4-FFF2-40B4-BE49-F238E27FC236}">
                <a16:creationId xmlns:a16="http://schemas.microsoft.com/office/drawing/2014/main" id="{FBCA1AEC-D3B6-409B-BD6D-CDC5B657F0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3976688"/>
            <a:ext cx="19319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tealeaves/ tray</a:t>
            </a:r>
            <a:r>
              <a:rPr lang="vi-VN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4000" name="Rectangle 32">
            <a:extLst>
              <a:ext uri="{FF2B5EF4-FFF2-40B4-BE49-F238E27FC236}">
                <a16:creationId xmlns:a16="http://schemas.microsoft.com/office/drawing/2014/main" id="{373E1482-5AEC-40C9-A44C-4591296252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6384925"/>
            <a:ext cx="1398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leaves/sun</a:t>
            </a:r>
          </a:p>
        </p:txBody>
      </p:sp>
      <p:sp>
        <p:nvSpPr>
          <p:cNvPr id="84001" name="Rectangle 33">
            <a:extLst>
              <a:ext uri="{FF2B5EF4-FFF2-40B4-BE49-F238E27FC236}">
                <a16:creationId xmlns:a16="http://schemas.microsoft.com/office/drawing/2014/main" id="{00DA3826-BDC4-4687-8FF2-1FF5CB0A3C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2600" y="6186488"/>
            <a:ext cx="32686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>
                <a:solidFill>
                  <a:srgbClr val="000099"/>
                </a:solidFill>
                <a:latin typeface="Arial" panose="020B0604020202020204" pitchFamily="34" charset="0"/>
              </a:rPr>
              <a:t>dry/ leaves/ pot/ future use</a:t>
            </a:r>
            <a:r>
              <a:rPr lang="vi-VN" altLang="en-US" sz="280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84002" name="Picture 34">
            <a:extLst>
              <a:ext uri="{FF2B5EF4-FFF2-40B4-BE49-F238E27FC236}">
                <a16:creationId xmlns:a16="http://schemas.microsoft.com/office/drawing/2014/main" id="{66DCF798-4FA5-409F-A321-CCC029F6A0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90800"/>
            <a:ext cx="2971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3" name="Picture 35">
            <a:extLst>
              <a:ext uri="{FF2B5EF4-FFF2-40B4-BE49-F238E27FC236}">
                <a16:creationId xmlns:a16="http://schemas.microsoft.com/office/drawing/2014/main" id="{B3132988-727E-4138-B790-24E22F12F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2667000"/>
            <a:ext cx="28956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4" name="Picture 36">
            <a:extLst>
              <a:ext uri="{FF2B5EF4-FFF2-40B4-BE49-F238E27FC236}">
                <a16:creationId xmlns:a16="http://schemas.microsoft.com/office/drawing/2014/main" id="{8F5F134E-B39E-4E0A-B42A-DF09B10836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6482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5" name="Picture 37">
            <a:extLst>
              <a:ext uri="{FF2B5EF4-FFF2-40B4-BE49-F238E27FC236}">
                <a16:creationId xmlns:a16="http://schemas.microsoft.com/office/drawing/2014/main" id="{8D262B35-E57D-4199-B2A7-BFD68CA312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495800"/>
            <a:ext cx="2895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39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3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39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39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9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3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840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800" decel="100000"/>
                                        <p:tgtEl>
                                          <p:spTgt spid="839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840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800" decel="100000"/>
                                        <p:tgtEl>
                                          <p:spTgt spid="839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800" decel="100000"/>
                                        <p:tgtEl>
                                          <p:spTgt spid="840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800" decel="100000" fill="hold"/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800" decel="100000"/>
                                        <p:tgtEl>
                                          <p:spTgt spid="840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800" decel="100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800" decel="100000"/>
                                        <p:tgtEl>
                                          <p:spTgt spid="840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800" decel="1000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800" decel="1000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800" decel="100000" fill="hold"/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800" decel="100000"/>
                                        <p:tgtEl>
                                          <p:spTgt spid="840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800" decel="1000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800" decel="100000" fill="hold"/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40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4" grpId="0"/>
      <p:bldP spid="83993" grpId="0"/>
      <p:bldP spid="83994" grpId="0"/>
      <p:bldP spid="83995" grpId="0"/>
      <p:bldP spid="83996" grpId="0"/>
      <p:bldP spid="83998" grpId="0"/>
      <p:bldP spid="83999" grpId="0"/>
      <p:bldP spid="84000" grpId="0"/>
      <p:bldP spid="8400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42DD9C74-D55C-4FC8-824A-8A06C64F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74390-0F67-42F3-89D0-2298F3AFDCE6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102403" name="Text Box 3">
            <a:extLst>
              <a:ext uri="{FF2B5EF4-FFF2-40B4-BE49-F238E27FC236}">
                <a16:creationId xmlns:a16="http://schemas.microsoft.com/office/drawing/2014/main" id="{6B6231C2-581C-44B8-A797-21E686CF9A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295400"/>
            <a:ext cx="8153400" cy="326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1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a, </a:t>
            </a:r>
            <a:r>
              <a:rPr lang="en-US" altLang="en-US" sz="3200" b="1" i="1">
                <a:solidFill>
                  <a:srgbClr val="FF0000"/>
                </a:solidFill>
                <a:latin typeface="Arial" panose="020B0604020202020204" pitchFamily="34" charset="0"/>
              </a:rPr>
              <a:t>First 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  <a:r>
              <a:rPr lang="en-US" altLang="en-US" sz="3200" b="1">
                <a:latin typeface="Arial" panose="020B0604020202020204" pitchFamily="34" charset="0"/>
              </a:rPr>
              <a:t>  take the used tea leaves from</a:t>
            </a:r>
          </a:p>
          <a:p>
            <a:pPr>
              <a:spcBef>
                <a:spcPct val="1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      the tea pot .</a:t>
            </a:r>
          </a:p>
          <a:p>
            <a:pPr>
              <a:spcBef>
                <a:spcPct val="1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b, </a:t>
            </a:r>
            <a:r>
              <a:rPr lang="en-US" altLang="en-US" sz="3200" b="1" i="1">
                <a:solidFill>
                  <a:srgbClr val="FF0000"/>
                </a:solidFill>
                <a:latin typeface="Arial" panose="020B0604020202020204" pitchFamily="34" charset="0"/>
              </a:rPr>
              <a:t>Next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 ,</a:t>
            </a:r>
            <a:r>
              <a:rPr lang="en-US" altLang="en-US" sz="3200" b="1">
                <a:latin typeface="Arial" panose="020B0604020202020204" pitchFamily="34" charset="0"/>
              </a:rPr>
              <a:t> scatter the tea leaves on a tray .</a:t>
            </a:r>
          </a:p>
          <a:p>
            <a:pPr>
              <a:spcBef>
                <a:spcPct val="1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c, </a:t>
            </a:r>
            <a:r>
              <a:rPr lang="en-US" altLang="en-US" sz="3200" b="1" i="1">
                <a:solidFill>
                  <a:srgbClr val="FF0000"/>
                </a:solidFill>
                <a:latin typeface="Arial" panose="020B0604020202020204" pitchFamily="34" charset="0"/>
              </a:rPr>
              <a:t>Then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 ,</a:t>
            </a:r>
            <a:r>
              <a:rPr lang="en-US" altLang="en-US" sz="3200" b="1">
                <a:latin typeface="Arial" panose="020B0604020202020204" pitchFamily="34" charset="0"/>
              </a:rPr>
              <a:t> dry the tea leaves in the sun.</a:t>
            </a:r>
          </a:p>
          <a:p>
            <a:pPr>
              <a:spcBef>
                <a:spcPct val="1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d, </a:t>
            </a:r>
            <a:r>
              <a:rPr lang="en-US" altLang="en-US" sz="3200" b="1" i="1">
                <a:solidFill>
                  <a:srgbClr val="FF0000"/>
                </a:solidFill>
                <a:latin typeface="Arial" panose="020B0604020202020204" pitchFamily="34" charset="0"/>
              </a:rPr>
              <a:t>Finally</a:t>
            </a:r>
            <a:r>
              <a:rPr lang="en-US" altLang="en-US" sz="3200" b="1">
                <a:solidFill>
                  <a:srgbClr val="FF0000"/>
                </a:solidFill>
                <a:latin typeface="Arial" panose="020B0604020202020204" pitchFamily="34" charset="0"/>
              </a:rPr>
              <a:t> ,</a:t>
            </a:r>
            <a:r>
              <a:rPr lang="en-US" altLang="en-US" sz="3200" b="1">
                <a:latin typeface="Arial" panose="020B0604020202020204" pitchFamily="34" charset="0"/>
              </a:rPr>
              <a:t> put the dry leaves in a pot for</a:t>
            </a:r>
          </a:p>
          <a:p>
            <a:pPr>
              <a:spcBef>
                <a:spcPct val="10000"/>
              </a:spcBef>
            </a:pPr>
            <a:r>
              <a:rPr lang="en-US" altLang="en-US" sz="3200" b="1">
                <a:latin typeface="Arial" panose="020B0604020202020204" pitchFamily="34" charset="0"/>
              </a:rPr>
              <a:t>               future use .</a:t>
            </a:r>
          </a:p>
        </p:txBody>
      </p:sp>
      <p:pic>
        <p:nvPicPr>
          <p:cNvPr id="102404" name="Picture 4">
            <a:extLst>
              <a:ext uri="{FF2B5EF4-FFF2-40B4-BE49-F238E27FC236}">
                <a16:creationId xmlns:a16="http://schemas.microsoft.com/office/drawing/2014/main" id="{C5BC6F00-C409-4139-84A4-30A6AFCF31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648200"/>
            <a:ext cx="20574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5" name="Picture 5">
            <a:extLst>
              <a:ext uri="{FF2B5EF4-FFF2-40B4-BE49-F238E27FC236}">
                <a16:creationId xmlns:a16="http://schemas.microsoft.com/office/drawing/2014/main" id="{A0FB769B-350F-40B7-9CA7-248C0BBFB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648200"/>
            <a:ext cx="20574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6" name="Picture 6">
            <a:extLst>
              <a:ext uri="{FF2B5EF4-FFF2-40B4-BE49-F238E27FC236}">
                <a16:creationId xmlns:a16="http://schemas.microsoft.com/office/drawing/2014/main" id="{9EFCCDC1-7E29-458B-9848-2AF612F98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648200"/>
            <a:ext cx="20574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07" name="Picture 7">
            <a:extLst>
              <a:ext uri="{FF2B5EF4-FFF2-40B4-BE49-F238E27FC236}">
                <a16:creationId xmlns:a16="http://schemas.microsoft.com/office/drawing/2014/main" id="{B40F1176-0CE3-40DE-A992-5742D82A0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648200"/>
            <a:ext cx="2057400" cy="1524000"/>
          </a:xfrm>
          <a:prstGeom prst="rect">
            <a:avLst/>
          </a:prstGeom>
          <a:noFill/>
          <a:ln w="19050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408" name="Oval 8">
            <a:extLst>
              <a:ext uri="{FF2B5EF4-FFF2-40B4-BE49-F238E27FC236}">
                <a16:creationId xmlns:a16="http://schemas.microsoft.com/office/drawing/2014/main" id="{177DCB62-51E4-4818-9061-C879308CEB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5791200"/>
            <a:ext cx="457200" cy="423863"/>
          </a:xfrm>
          <a:prstGeom prst="ellipse">
            <a:avLst/>
          </a:prstGeom>
          <a:solidFill>
            <a:srgbClr val="00FFFF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Arial" panose="020B0604020202020204" pitchFamily="34" charset="0"/>
              </a:rPr>
              <a:t>a</a:t>
            </a:r>
          </a:p>
        </p:txBody>
      </p:sp>
      <p:sp>
        <p:nvSpPr>
          <p:cNvPr id="102409" name="Oval 9">
            <a:extLst>
              <a:ext uri="{FF2B5EF4-FFF2-40B4-BE49-F238E27FC236}">
                <a16:creationId xmlns:a16="http://schemas.microsoft.com/office/drawing/2014/main" id="{C3288C97-81D8-4C44-811D-2C55F067E2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38600" y="5791200"/>
            <a:ext cx="457200" cy="423863"/>
          </a:xfrm>
          <a:prstGeom prst="ellipse">
            <a:avLst/>
          </a:prstGeom>
          <a:solidFill>
            <a:srgbClr val="00FFFF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2410" name="Oval 10">
            <a:extLst>
              <a:ext uri="{FF2B5EF4-FFF2-40B4-BE49-F238E27FC236}">
                <a16:creationId xmlns:a16="http://schemas.microsoft.com/office/drawing/2014/main" id="{4AE58265-3AF8-4881-980B-AB6A828D56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48400" y="5791200"/>
            <a:ext cx="457200" cy="423863"/>
          </a:xfrm>
          <a:prstGeom prst="ellipse">
            <a:avLst/>
          </a:prstGeom>
          <a:solidFill>
            <a:srgbClr val="00FFFF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Arial" panose="020B0604020202020204" pitchFamily="34" charset="0"/>
              </a:rPr>
              <a:t>c</a:t>
            </a:r>
          </a:p>
        </p:txBody>
      </p:sp>
      <p:sp>
        <p:nvSpPr>
          <p:cNvPr id="102411" name="Oval 11">
            <a:extLst>
              <a:ext uri="{FF2B5EF4-FFF2-40B4-BE49-F238E27FC236}">
                <a16:creationId xmlns:a16="http://schemas.microsoft.com/office/drawing/2014/main" id="{7ABC521F-AE73-4987-872E-9DF8FFDA6A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0" y="5791200"/>
            <a:ext cx="457200" cy="423863"/>
          </a:xfrm>
          <a:prstGeom prst="ellipse">
            <a:avLst/>
          </a:prstGeom>
          <a:solidFill>
            <a:srgbClr val="00FFFF"/>
          </a:solidFill>
          <a:ln w="254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66"/>
                </a:solidFill>
                <a:latin typeface="Arial" panose="020B0604020202020204" pitchFamily="34" charset="0"/>
              </a:rPr>
              <a:t>d</a:t>
            </a:r>
          </a:p>
        </p:txBody>
      </p:sp>
      <p:sp>
        <p:nvSpPr>
          <p:cNvPr id="102412" name="Rectangle 12">
            <a:extLst>
              <a:ext uri="{FF2B5EF4-FFF2-40B4-BE49-F238E27FC236}">
                <a16:creationId xmlns:a16="http://schemas.microsoft.com/office/drawing/2014/main" id="{CD0A8F4E-9093-455D-8716-8E8B5FBA06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4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4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2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1000"/>
                                        <p:tgtEl>
                                          <p:spTgt spid="102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1024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024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102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8" dur="1000"/>
                                        <p:tgtEl>
                                          <p:spTgt spid="1024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2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02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1000"/>
                                        <p:tgtEl>
                                          <p:spTgt spid="102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24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24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02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1000"/>
                                        <p:tgtEl>
                                          <p:spTgt spid="1024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4" dur="1000"/>
                                        <p:tgtEl>
                                          <p:spTgt spid="1024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08" grpId="0" animBg="1"/>
      <p:bldP spid="102409" grpId="0" animBg="1"/>
      <p:bldP spid="102410" grpId="0" animBg="1"/>
      <p:bldP spid="1024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DC839CF-F668-4174-8940-0F49528A7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89233-0644-452D-99B8-407E86960CF1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93191" name="Rectangle 7">
            <a:extLst>
              <a:ext uri="{FF2B5EF4-FFF2-40B4-BE49-F238E27FC236}">
                <a16:creationId xmlns:a16="http://schemas.microsoft.com/office/drawing/2014/main" id="{638FE8E8-76CE-4940-8A70-39C42BB93C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CCFF33"/>
              </a:gs>
              <a:gs pos="100000">
                <a:srgbClr val="99FF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SG"/>
          </a:p>
        </p:txBody>
      </p:sp>
      <p:sp>
        <p:nvSpPr>
          <p:cNvPr id="93192" name="WordArt 8">
            <a:extLst>
              <a:ext uri="{FF2B5EF4-FFF2-40B4-BE49-F238E27FC236}">
                <a16:creationId xmlns:a16="http://schemas.microsoft.com/office/drawing/2014/main" id="{EF52C8E7-B374-44B2-A625-5514E05B2E2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57400" y="1066800"/>
            <a:ext cx="4038600" cy="685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solidFill>
                  <a:srgbClr val="0000C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 panose="020B0806030902050204" pitchFamily="34" charset="0"/>
              </a:rPr>
              <a:t>Homework:</a:t>
            </a:r>
          </a:p>
        </p:txBody>
      </p:sp>
      <p:sp>
        <p:nvSpPr>
          <p:cNvPr id="93193" name="Text Box 9">
            <a:extLst>
              <a:ext uri="{FF2B5EF4-FFF2-40B4-BE49-F238E27FC236}">
                <a16:creationId xmlns:a16="http://schemas.microsoft.com/office/drawing/2014/main" id="{F640115A-4A58-4F59-BF1B-1F0AE8938D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316163"/>
            <a:ext cx="8382000" cy="179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9900FF"/>
                </a:solidFill>
              </a:rPr>
              <a:t>- Do exercise 7, 8, 9 (workbook)</a:t>
            </a:r>
          </a:p>
          <a:p>
            <a:pPr eaLnBrk="0" hangingPunct="0">
              <a:spcBef>
                <a:spcPct val="50000"/>
              </a:spcBef>
            </a:pPr>
            <a:r>
              <a:rPr lang="en-US" altLang="en-US" sz="3200" b="1">
                <a:solidFill>
                  <a:srgbClr val="9900FF"/>
                </a:solidFill>
              </a:rPr>
              <a:t>- Rewrite the instructions on how to recycle old newspapers.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93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19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0FE46B-B34E-4CE0-964E-C92E957F1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F871-FBAF-4154-B059-D149266455CA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16393" name="WordArt 9">
            <a:extLst>
              <a:ext uri="{FF2B5EF4-FFF2-40B4-BE49-F238E27FC236}">
                <a16:creationId xmlns:a16="http://schemas.microsoft.com/office/drawing/2014/main" id="{18898EE2-9D6C-411D-9F63-6FA3EA923090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781050" y="2057400"/>
            <a:ext cx="752475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Thank you for your attention!</a:t>
            </a:r>
            <a:endParaRPr lang="en-SG" sz="3600" b="1" kern="1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36195" name="Text Box 3">
            <a:extLst>
              <a:ext uri="{FF2B5EF4-FFF2-40B4-BE49-F238E27FC236}">
                <a16:creationId xmlns:a16="http://schemas.microsoft.com/office/drawing/2014/main" id="{214B18DD-5E4A-470A-9DB9-E727C1D15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3886200"/>
            <a:ext cx="70262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i="1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Have a good time!</a:t>
            </a:r>
          </a:p>
        </p:txBody>
      </p:sp>
      <p:pic>
        <p:nvPicPr>
          <p:cNvPr id="100358" name="Picture 4" descr="bong hong-pflanzen111">
            <a:extLst>
              <a:ext uri="{FF2B5EF4-FFF2-40B4-BE49-F238E27FC236}">
                <a16:creationId xmlns:a16="http://schemas.microsoft.com/office/drawing/2014/main" id="{D4C520C3-4524-4FF1-8F60-D4F721189DA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0"/>
            <a:ext cx="2743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59" name="Picture 5" descr="1148195805lj7">
            <a:extLst>
              <a:ext uri="{FF2B5EF4-FFF2-40B4-BE49-F238E27FC236}">
                <a16:creationId xmlns:a16="http://schemas.microsoft.com/office/drawing/2014/main" id="{C037D110-56F9-4F89-953A-ED8CC4B859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38600"/>
            <a:ext cx="2576513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360" name="Picture 6" descr="bong hong-pflanzen111">
            <a:extLst>
              <a:ext uri="{FF2B5EF4-FFF2-40B4-BE49-F238E27FC236}">
                <a16:creationId xmlns:a16="http://schemas.microsoft.com/office/drawing/2014/main" id="{EE5504DC-EDB7-4B33-B57D-332C17B877D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43200" cy="2201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639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6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19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52D46D7-273F-444B-B94F-CDE07D23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E8D3F-9CBA-4449-BEB0-F4EC4974AB86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99334" name="AutoShape 6">
            <a:extLst>
              <a:ext uri="{FF2B5EF4-FFF2-40B4-BE49-F238E27FC236}">
                <a16:creationId xmlns:a16="http://schemas.microsoft.com/office/drawing/2014/main" id="{EDA1124A-8510-47DD-A174-8A279AB53F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304800"/>
            <a:ext cx="4724400" cy="1371600"/>
          </a:xfrm>
          <a:prstGeom prst="irregularSeal2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b="1">
                <a:solidFill>
                  <a:srgbClr val="FF00FF"/>
                </a:solidFill>
                <a:latin typeface="Arial" panose="020B0604020202020204" pitchFamily="34" charset="0"/>
              </a:rPr>
              <a:t>Matching</a:t>
            </a:r>
          </a:p>
        </p:txBody>
      </p:sp>
      <p:sp>
        <p:nvSpPr>
          <p:cNvPr id="99335" name="Text Box 7">
            <a:extLst>
              <a:ext uri="{FF2B5EF4-FFF2-40B4-BE49-F238E27FC236}">
                <a16:creationId xmlns:a16="http://schemas.microsoft.com/office/drawing/2014/main" id="{099DE209-5E57-43C1-B2FB-55AD2045E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752600"/>
            <a:ext cx="2667000" cy="5016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rgbClr val="FF3300"/>
                </a:solidFill>
                <a:latin typeface="Arial" panose="020B0604020202020204" pitchFamily="34" charset="0"/>
              </a:rPr>
              <a:t>Used things</a:t>
            </a:r>
          </a:p>
        </p:txBody>
      </p:sp>
      <p:sp>
        <p:nvSpPr>
          <p:cNvPr id="99336" name="Text Box 8">
            <a:extLst>
              <a:ext uri="{FF2B5EF4-FFF2-40B4-BE49-F238E27FC236}">
                <a16:creationId xmlns:a16="http://schemas.microsoft.com/office/drawing/2014/main" id="{A3144665-F26F-4E10-B48F-FEC91EA73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1784350"/>
            <a:ext cx="4648200" cy="50165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2600" b="1">
                <a:solidFill>
                  <a:srgbClr val="FF3300"/>
                </a:solidFill>
                <a:latin typeface="Arial" panose="020B0604020202020204" pitchFamily="34" charset="0"/>
              </a:rPr>
              <a:t>Recycling</a:t>
            </a:r>
          </a:p>
        </p:txBody>
      </p:sp>
      <p:sp>
        <p:nvSpPr>
          <p:cNvPr id="99337" name="Text Box 9">
            <a:extLst>
              <a:ext uri="{FF2B5EF4-FFF2-40B4-BE49-F238E27FC236}">
                <a16:creationId xmlns:a16="http://schemas.microsoft.com/office/drawing/2014/main" id="{420B303E-02B4-4F9A-BA9C-E71AD2E25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2247900"/>
            <a:ext cx="2667000" cy="38100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700" b="1">
                <a:solidFill>
                  <a:srgbClr val="3333FF"/>
                </a:solidFill>
                <a:latin typeface="Arial" panose="020B0604020202020204" pitchFamily="34" charset="0"/>
              </a:rPr>
              <a:t>1. glass</a:t>
            </a:r>
          </a:p>
          <a:p>
            <a:pPr>
              <a:lnSpc>
                <a:spcPct val="150000"/>
              </a:lnSpc>
            </a:pPr>
            <a:r>
              <a:rPr lang="en-US" altLang="en-US" sz="2700" b="1">
                <a:solidFill>
                  <a:srgbClr val="3333FF"/>
                </a:solidFill>
                <a:latin typeface="Arial" panose="020B0604020202020204" pitchFamily="34" charset="0"/>
              </a:rPr>
              <a:t>2. used paper</a:t>
            </a:r>
          </a:p>
          <a:p>
            <a:pPr>
              <a:lnSpc>
                <a:spcPct val="150000"/>
              </a:lnSpc>
            </a:pPr>
            <a:r>
              <a:rPr lang="en-US" altLang="en-US" sz="2700" b="1">
                <a:solidFill>
                  <a:srgbClr val="3333FF"/>
                </a:solidFill>
                <a:latin typeface="Arial" panose="020B0604020202020204" pitchFamily="34" charset="0"/>
              </a:rPr>
              <a:t>3.Vegetable matter</a:t>
            </a:r>
          </a:p>
          <a:p>
            <a:pPr>
              <a:lnSpc>
                <a:spcPct val="150000"/>
              </a:lnSpc>
            </a:pPr>
            <a:r>
              <a:rPr lang="en-US" altLang="en-US" sz="2700" b="1">
                <a:solidFill>
                  <a:srgbClr val="3333FF"/>
                </a:solidFill>
                <a:latin typeface="Arial" panose="020B0604020202020204" pitchFamily="34" charset="0"/>
              </a:rPr>
              <a:t>4. car tires</a:t>
            </a:r>
          </a:p>
          <a:p>
            <a:pPr>
              <a:lnSpc>
                <a:spcPct val="150000"/>
              </a:lnSpc>
            </a:pPr>
            <a:r>
              <a:rPr lang="en-US" altLang="en-US" sz="2700" b="1">
                <a:solidFill>
                  <a:srgbClr val="3333FF"/>
                </a:solidFill>
                <a:latin typeface="Arial" panose="020B0604020202020204" pitchFamily="34" charset="0"/>
              </a:rPr>
              <a:t>5. drink cans</a:t>
            </a:r>
          </a:p>
        </p:txBody>
      </p:sp>
      <p:sp>
        <p:nvSpPr>
          <p:cNvPr id="99339" name="Text Box 11">
            <a:extLst>
              <a:ext uri="{FF2B5EF4-FFF2-40B4-BE49-F238E27FC236}">
                <a16:creationId xmlns:a16="http://schemas.microsoft.com/office/drawing/2014/main" id="{53BC95C6-37D5-4FB2-AA3D-7CE08B996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2825"/>
            <a:ext cx="4648200" cy="3914775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en-US" sz="2600" b="1">
                <a:solidFill>
                  <a:srgbClr val="3333FF"/>
                </a:solidFill>
                <a:latin typeface="Arial" panose="020B0604020202020204" pitchFamily="34" charset="0"/>
              </a:rPr>
              <a:t>a) is used to make toys</a:t>
            </a:r>
          </a:p>
          <a:p>
            <a:pPr>
              <a:lnSpc>
                <a:spcPct val="120000"/>
              </a:lnSpc>
            </a:pPr>
            <a:r>
              <a:rPr lang="en-US" altLang="en-US" sz="2600" b="1">
                <a:solidFill>
                  <a:srgbClr val="3333FF"/>
                </a:solidFill>
                <a:latin typeface="Arial" panose="020B0604020202020204" pitchFamily="34" charset="0"/>
              </a:rPr>
              <a:t>b) is made into compost</a:t>
            </a:r>
          </a:p>
          <a:p>
            <a:pPr>
              <a:lnSpc>
                <a:spcPct val="120000"/>
              </a:lnSpc>
            </a:pPr>
            <a:r>
              <a:rPr lang="en-US" altLang="en-US" sz="2600" b="1">
                <a:solidFill>
                  <a:srgbClr val="3333FF"/>
                </a:solidFill>
                <a:latin typeface="Arial" panose="020B0604020202020204" pitchFamily="34" charset="0"/>
              </a:rPr>
              <a:t>c) are brought back for recycling</a:t>
            </a:r>
          </a:p>
          <a:p>
            <a:pPr>
              <a:lnSpc>
                <a:spcPct val="120000"/>
              </a:lnSpc>
            </a:pPr>
            <a:r>
              <a:rPr lang="en-US" altLang="en-US" sz="2600" b="1">
                <a:solidFill>
                  <a:srgbClr val="3333FF"/>
                </a:solidFill>
                <a:latin typeface="Arial" panose="020B0604020202020204" pitchFamily="34" charset="0"/>
              </a:rPr>
              <a:t>d) is broken up, melted and made into new glassware</a:t>
            </a:r>
          </a:p>
          <a:p>
            <a:pPr>
              <a:lnSpc>
                <a:spcPct val="120000"/>
              </a:lnSpc>
            </a:pPr>
            <a:r>
              <a:rPr lang="en-US" altLang="en-US" sz="2600" b="1">
                <a:solidFill>
                  <a:srgbClr val="3333FF"/>
                </a:solidFill>
                <a:latin typeface="Arial" panose="020B0604020202020204" pitchFamily="34" charset="0"/>
              </a:rPr>
              <a:t>e) are recycled to make pipes and floor covering</a:t>
            </a:r>
          </a:p>
        </p:txBody>
      </p:sp>
      <p:sp>
        <p:nvSpPr>
          <p:cNvPr id="99340" name="Line 12">
            <a:extLst>
              <a:ext uri="{FF2B5EF4-FFF2-40B4-BE49-F238E27FC236}">
                <a16:creationId xmlns:a16="http://schemas.microsoft.com/office/drawing/2014/main" id="{E6A9F16B-3347-45D9-A4AD-A9A9990FC00C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2667000"/>
            <a:ext cx="2667000" cy="18288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9341" name="Line 13">
            <a:extLst>
              <a:ext uri="{FF2B5EF4-FFF2-40B4-BE49-F238E27FC236}">
                <a16:creationId xmlns:a16="http://schemas.microsoft.com/office/drawing/2014/main" id="{B6B156FB-2DB4-4DDF-8FC2-22C04A5FC13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90800" y="2667000"/>
            <a:ext cx="1676400" cy="6096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9342" name="Line 14">
            <a:extLst>
              <a:ext uri="{FF2B5EF4-FFF2-40B4-BE49-F238E27FC236}">
                <a16:creationId xmlns:a16="http://schemas.microsoft.com/office/drawing/2014/main" id="{C8F93B50-932E-4F5F-A4D9-89BC0A48BBE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124200"/>
            <a:ext cx="1981200" cy="8382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9343" name="Line 15">
            <a:extLst>
              <a:ext uri="{FF2B5EF4-FFF2-40B4-BE49-F238E27FC236}">
                <a16:creationId xmlns:a16="http://schemas.microsoft.com/office/drawing/2014/main" id="{54E852BC-364B-4550-9219-069CBE4FD94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57400" y="5257800"/>
            <a:ext cx="2209800" cy="1524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99344" name="Line 16">
            <a:extLst>
              <a:ext uri="{FF2B5EF4-FFF2-40B4-BE49-F238E27FC236}">
                <a16:creationId xmlns:a16="http://schemas.microsoft.com/office/drawing/2014/main" id="{E8C67029-EDEE-428E-BEAB-8F3F4F33D47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438400" y="3657600"/>
            <a:ext cx="1828800" cy="19812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9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93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99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99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99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93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9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993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9934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9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99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9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9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9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4" grpId="0" animBg="1"/>
      <p:bldP spid="99335" grpId="0" animBg="1"/>
      <p:bldP spid="99336" grpId="0" animBg="1"/>
      <p:bldP spid="99337" grpId="0" animBg="1"/>
      <p:bldP spid="993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DCE05F9D-8A3A-4FAA-ADFB-0E88C1B06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BE66A0-76BB-4E37-95A3-F9FC4204577B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37895" name="Text Box 7">
            <a:extLst>
              <a:ext uri="{FF2B5EF4-FFF2-40B4-BE49-F238E27FC236}">
                <a16:creationId xmlns:a16="http://schemas.microsoft.com/office/drawing/2014/main" id="{B3441154-F1EB-4DD4-9862-52B5D70A86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2209800"/>
            <a:ext cx="106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37908" name="Text Box 20">
            <a:extLst>
              <a:ext uri="{FF2B5EF4-FFF2-40B4-BE49-F238E27FC236}">
                <a16:creationId xmlns:a16="http://schemas.microsoft.com/office/drawing/2014/main" id="{00F25105-CAD1-4AC7-A065-8BC952DD61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0" y="974725"/>
            <a:ext cx="281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6000" b="1">
                <a:solidFill>
                  <a:srgbClr val="0000FF"/>
                </a:solidFill>
                <a:latin typeface="Arial" panose="020B0604020202020204" pitchFamily="34" charset="0"/>
              </a:rPr>
              <a:t>Unit 10</a:t>
            </a:r>
          </a:p>
        </p:txBody>
      </p:sp>
      <p:sp>
        <p:nvSpPr>
          <p:cNvPr id="37909" name="WordArt 21">
            <a:extLst>
              <a:ext uri="{FF2B5EF4-FFF2-40B4-BE49-F238E27FC236}">
                <a16:creationId xmlns:a16="http://schemas.microsoft.com/office/drawing/2014/main" id="{9ABD1FE1-23F2-4F8D-AB49-66AB10163D4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219200" y="2133600"/>
            <a:ext cx="70104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SG" sz="3600" kern="10">
                <a:ln w="12700">
                  <a:solidFill>
                    <a:srgbClr val="9900CC"/>
                  </a:solidFill>
                  <a:round/>
                  <a:headEnd/>
                  <a:tailEnd/>
                </a:ln>
                <a:solidFill>
                  <a:srgbClr val="FF0000">
                    <a:alpha val="49001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RECYCLING</a:t>
            </a:r>
          </a:p>
        </p:txBody>
      </p:sp>
      <p:sp>
        <p:nvSpPr>
          <p:cNvPr id="37911" name="WordArt 23">
            <a:extLst>
              <a:ext uri="{FF2B5EF4-FFF2-40B4-BE49-F238E27FC236}">
                <a16:creationId xmlns:a16="http://schemas.microsoft.com/office/drawing/2014/main" id="{F425D606-3FCD-41E7-8B9B-9183334934E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076450" y="3429000"/>
            <a:ext cx="440055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200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 panose="020B0A04020102020204" pitchFamily="34" charset="0"/>
              </a:rPr>
              <a:t>Period 64 - Lesson 5 :  Write</a:t>
            </a:r>
            <a:endParaRPr lang="en-SG" sz="3200" kern="1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000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7912" name="Line 24">
            <a:extLst>
              <a:ext uri="{FF2B5EF4-FFF2-40B4-BE49-F238E27FC236}">
                <a16:creationId xmlns:a16="http://schemas.microsoft.com/office/drawing/2014/main" id="{03C678FD-79F1-4106-9E58-24F4DED8942D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5715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A3C17C20-70BA-4068-859F-E2570204E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4FFAB-844B-46F6-A5B4-30435727153E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77845" name="Rectangle 21">
            <a:extLst>
              <a:ext uri="{FF2B5EF4-FFF2-40B4-BE49-F238E27FC236}">
                <a16:creationId xmlns:a16="http://schemas.microsoft.com/office/drawing/2014/main" id="{6684A30E-96DA-4832-8774-3D658D6079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Period 64 -Lesson 5: Write</a:t>
            </a:r>
          </a:p>
        </p:txBody>
      </p:sp>
      <p:sp>
        <p:nvSpPr>
          <p:cNvPr id="77847" name="Rectangle 23">
            <a:extLst>
              <a:ext uri="{FF2B5EF4-FFF2-40B4-BE49-F238E27FC236}">
                <a16:creationId xmlns:a16="http://schemas.microsoft.com/office/drawing/2014/main" id="{4C0E37E6-8207-42D7-840D-D4B0E018D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143000"/>
            <a:ext cx="2895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66FF"/>
                </a:solidFill>
                <a:latin typeface="Times New Roman" panose="02020603050405020304" pitchFamily="18" charset="0"/>
              </a:rPr>
              <a:t>I. Vocabulary:</a:t>
            </a:r>
          </a:p>
        </p:txBody>
      </p:sp>
      <p:sp>
        <p:nvSpPr>
          <p:cNvPr id="77848" name="Rectangle 24">
            <a:extLst>
              <a:ext uri="{FF2B5EF4-FFF2-40B4-BE49-F238E27FC236}">
                <a16:creationId xmlns:a16="http://schemas.microsoft.com/office/drawing/2014/main" id="{B760767C-468C-4885-BC8E-B6494E0E6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638300"/>
            <a:ext cx="3352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1. (to) soak</a:t>
            </a:r>
            <a:r>
              <a:rPr lang="en-US" altLang="en-US" b="1">
                <a:solidFill>
                  <a:srgbClr val="0066FF"/>
                </a:solidFill>
              </a:rPr>
              <a:t> : </a:t>
            </a:r>
            <a:r>
              <a:rPr lang="vi-VN" altLang="en-US" sz="4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7849" name="Rectangle 25">
            <a:extLst>
              <a:ext uri="{FF2B5EF4-FFF2-40B4-BE49-F238E27FC236}">
                <a16:creationId xmlns:a16="http://schemas.microsoft.com/office/drawing/2014/main" id="{8E96172A-A086-4555-B433-09C022D5A9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600" y="1676400"/>
            <a:ext cx="216535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600" b="1">
                <a:solidFill>
                  <a:srgbClr val="0066FF"/>
                </a:solidFill>
                <a:latin typeface="Arial" panose="020B0604020202020204" pitchFamily="34" charset="0"/>
              </a:rPr>
              <a:t>ng</a:t>
            </a:r>
            <a:r>
              <a:rPr lang="vi-VN" altLang="en-US" sz="2600" b="1">
                <a:solidFill>
                  <a:srgbClr val="0066FF"/>
                </a:solidFill>
                <a:latin typeface="Arial" panose="020B0604020202020204" pitchFamily="34" charset="0"/>
              </a:rPr>
              <a:t>â</a:t>
            </a:r>
            <a:r>
              <a:rPr lang="en-US" altLang="en-US" sz="2600" b="1">
                <a:solidFill>
                  <a:srgbClr val="0066FF"/>
                </a:solidFill>
                <a:latin typeface="Arial" panose="020B0604020202020204" pitchFamily="34" charset="0"/>
              </a:rPr>
              <a:t>m n</a:t>
            </a:r>
            <a:r>
              <a:rPr lang="vi-VN" altLang="en-US" sz="2600" b="1">
                <a:solidFill>
                  <a:srgbClr val="0066FF"/>
                </a:solidFill>
                <a:latin typeface="Arial" panose="020B0604020202020204" pitchFamily="34" charset="0"/>
              </a:rPr>
              <a:t>ước</a:t>
            </a:r>
            <a:r>
              <a:rPr lang="vi-VN" altLang="en-US" sz="42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7850" name="Picture 26" descr="Ngam1">
            <a:extLst>
              <a:ext uri="{FF2B5EF4-FFF2-40B4-BE49-F238E27FC236}">
                <a16:creationId xmlns:a16="http://schemas.microsoft.com/office/drawing/2014/main" id="{ED59B43A-AF98-47B9-B198-89D7DD838F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419600"/>
            <a:ext cx="3886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51" name="Rectangle 27">
            <a:extLst>
              <a:ext uri="{FF2B5EF4-FFF2-40B4-BE49-F238E27FC236}">
                <a16:creationId xmlns:a16="http://schemas.microsoft.com/office/drawing/2014/main" id="{02F27F92-2598-4F78-B014-BA4CE899CD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2275" y="2362200"/>
            <a:ext cx="2549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2. (to) mash:</a:t>
            </a:r>
            <a:r>
              <a:rPr lang="en-US" altLang="en-US" sz="2400" b="1"/>
              <a:t> </a:t>
            </a:r>
            <a:endParaRPr lang="vi-VN" altLang="en-US" sz="2400" b="1"/>
          </a:p>
        </p:txBody>
      </p:sp>
      <p:sp>
        <p:nvSpPr>
          <p:cNvPr id="77852" name="Rectangle 28">
            <a:extLst>
              <a:ext uri="{FF2B5EF4-FFF2-40B4-BE49-F238E27FC236}">
                <a16:creationId xmlns:a16="http://schemas.microsoft.com/office/drawing/2014/main" id="{1004188F-E1B3-4502-AD09-6205FC2F92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2057400"/>
            <a:ext cx="37480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l</a:t>
            </a:r>
            <a:r>
              <a:rPr lang="vi-VN" altLang="en-US" sz="2400" b="1">
                <a:solidFill>
                  <a:srgbClr val="0066FF"/>
                </a:solidFill>
              </a:rPr>
              <a:t>àm</a:t>
            </a:r>
            <a:r>
              <a:rPr lang="en-US" altLang="en-US" sz="2400" b="1">
                <a:solidFill>
                  <a:srgbClr val="0066FF"/>
                </a:solidFill>
              </a:rPr>
              <a:t> nhuy</a:t>
            </a:r>
            <a:r>
              <a:rPr lang="vi-VN" altLang="en-US" sz="2400" b="1">
                <a:solidFill>
                  <a:srgbClr val="0066FF"/>
                </a:solidFill>
              </a:rPr>
              <a:t>ễn</a:t>
            </a:r>
            <a:r>
              <a:rPr lang="en-US" altLang="en-US" sz="2400" b="1">
                <a:solidFill>
                  <a:srgbClr val="0066FF"/>
                </a:solidFill>
              </a:rPr>
              <a:t>, nghi</a:t>
            </a:r>
            <a:r>
              <a:rPr lang="vi-VN" altLang="en-US" sz="2400" b="1">
                <a:solidFill>
                  <a:srgbClr val="0066FF"/>
                </a:solidFill>
              </a:rPr>
              <a:t>ền</a:t>
            </a:r>
            <a:r>
              <a:rPr lang="vi-VN" altLang="en-US" sz="4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7853" name="Picture 29" descr="luoi">
            <a:extLst>
              <a:ext uri="{FF2B5EF4-FFF2-40B4-BE49-F238E27FC236}">
                <a16:creationId xmlns:a16="http://schemas.microsoft.com/office/drawing/2014/main" id="{BA66DC48-93C5-495F-8513-69361A190A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35814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54" name="Rectangle 30">
            <a:extLst>
              <a:ext uri="{FF2B5EF4-FFF2-40B4-BE49-F238E27FC236}">
                <a16:creationId xmlns:a16="http://schemas.microsoft.com/office/drawing/2014/main" id="{B2EC7C9A-1C49-4E3B-9F55-3D6145A2BD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1638" y="3200400"/>
            <a:ext cx="333216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4. wire mesh (n):</a:t>
            </a:r>
            <a:r>
              <a:rPr lang="vi-VN" altLang="en-US" sz="4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7855" name="Rectangle 31">
            <a:extLst>
              <a:ext uri="{FF2B5EF4-FFF2-40B4-BE49-F238E27FC236}">
                <a16:creationId xmlns:a16="http://schemas.microsoft.com/office/drawing/2014/main" id="{67C8F86C-E864-48A5-B332-4FB4781D36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3800" y="3200400"/>
            <a:ext cx="3216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t</a:t>
            </a:r>
            <a:r>
              <a:rPr lang="vi-VN" altLang="en-US" sz="2400" b="1">
                <a:solidFill>
                  <a:srgbClr val="0066FF"/>
                </a:solidFill>
              </a:rPr>
              <a:t>ấm</a:t>
            </a:r>
            <a:r>
              <a:rPr lang="en-US" altLang="en-US" sz="2400" b="1">
                <a:solidFill>
                  <a:srgbClr val="0066FF"/>
                </a:solidFill>
              </a:rPr>
              <a:t> l</a:t>
            </a:r>
            <a:r>
              <a:rPr lang="vi-VN" altLang="en-US" sz="2400" b="1">
                <a:solidFill>
                  <a:srgbClr val="0066FF"/>
                </a:solidFill>
              </a:rPr>
              <a:t>ưới</a:t>
            </a:r>
            <a:r>
              <a:rPr lang="en-US" altLang="en-US" sz="2400" b="1">
                <a:solidFill>
                  <a:srgbClr val="0066FF"/>
                </a:solidFill>
              </a:rPr>
              <a:t> kim lo</a:t>
            </a:r>
            <a:r>
              <a:rPr lang="vi-VN" altLang="en-US" sz="2400" b="1">
                <a:solidFill>
                  <a:srgbClr val="0066FF"/>
                </a:solidFill>
              </a:rPr>
              <a:t>ại</a:t>
            </a:r>
            <a:r>
              <a:rPr lang="vi-VN" altLang="en-US" sz="44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77856" name="Rectangle 32">
            <a:extLst>
              <a:ext uri="{FF2B5EF4-FFF2-40B4-BE49-F238E27FC236}">
                <a16:creationId xmlns:a16="http://schemas.microsoft.com/office/drawing/2014/main" id="{A7D0C9B0-4582-4C15-8D7D-1B83198405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810000"/>
            <a:ext cx="274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5. bucket (n):</a:t>
            </a:r>
            <a:r>
              <a:rPr lang="vi-VN" altLang="en-US" sz="4400"/>
              <a:t> </a:t>
            </a:r>
          </a:p>
        </p:txBody>
      </p:sp>
      <p:sp>
        <p:nvSpPr>
          <p:cNvPr id="77857" name="Rectangle 33">
            <a:extLst>
              <a:ext uri="{FF2B5EF4-FFF2-40B4-BE49-F238E27FC236}">
                <a16:creationId xmlns:a16="http://schemas.microsoft.com/office/drawing/2014/main" id="{6FD7D18A-2FA1-48DE-B07B-A25B1F0836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3748088"/>
            <a:ext cx="2084388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Th</a:t>
            </a:r>
            <a:r>
              <a:rPr lang="vi-VN" altLang="en-US" sz="2400" b="1">
                <a:solidFill>
                  <a:srgbClr val="0066FF"/>
                </a:solidFill>
              </a:rPr>
              <a:t>ùng</a:t>
            </a:r>
            <a:r>
              <a:rPr lang="en-US" altLang="en-US" sz="2400" b="1">
                <a:solidFill>
                  <a:srgbClr val="0066FF"/>
                </a:solidFill>
              </a:rPr>
              <a:t>, X</a:t>
            </a:r>
            <a:r>
              <a:rPr lang="vi-VN" altLang="en-US" sz="2400" b="1">
                <a:solidFill>
                  <a:srgbClr val="0066FF"/>
                </a:solidFill>
              </a:rPr>
              <a:t>ô</a:t>
            </a:r>
            <a:r>
              <a:rPr lang="vi-VN" altLang="en-US" sz="4800">
                <a:solidFill>
                  <a:srgbClr val="FFFF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77859" name="Picture 35" descr="20100701162634-315289446-xo-xanh-la">
            <a:extLst>
              <a:ext uri="{FF2B5EF4-FFF2-40B4-BE49-F238E27FC236}">
                <a16:creationId xmlns:a16="http://schemas.microsoft.com/office/drawing/2014/main" id="{2EF486BE-387C-4150-948A-46CABD86A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14800"/>
            <a:ext cx="2466975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60" name="Rectangle 36">
            <a:extLst>
              <a:ext uri="{FF2B5EF4-FFF2-40B4-BE49-F238E27FC236}">
                <a16:creationId xmlns:a16="http://schemas.microsoft.com/office/drawing/2014/main" id="{B9ED7DBB-07CF-4212-AD6D-89CEDAB19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667000"/>
            <a:ext cx="29114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3.(to) scatter :</a:t>
            </a:r>
            <a:r>
              <a:rPr lang="vi-VN" altLang="en-US" sz="4400"/>
              <a:t> </a:t>
            </a:r>
          </a:p>
        </p:txBody>
      </p:sp>
      <p:sp>
        <p:nvSpPr>
          <p:cNvPr id="77862" name="Rectangle 38">
            <a:extLst>
              <a:ext uri="{FF2B5EF4-FFF2-40B4-BE49-F238E27FC236}">
                <a16:creationId xmlns:a16="http://schemas.microsoft.com/office/drawing/2014/main" id="{FF4962E3-9222-493D-871B-2461F6C93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76600" y="2667000"/>
            <a:ext cx="16922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r</a:t>
            </a:r>
            <a:r>
              <a:rPr lang="vi-VN" altLang="en-US" sz="2400" b="1">
                <a:solidFill>
                  <a:srgbClr val="0066FF"/>
                </a:solidFill>
              </a:rPr>
              <a:t>ải</a:t>
            </a:r>
            <a:r>
              <a:rPr lang="en-US" altLang="en-US" sz="2400" b="1">
                <a:solidFill>
                  <a:srgbClr val="0066FF"/>
                </a:solidFill>
              </a:rPr>
              <a:t> , r</a:t>
            </a:r>
            <a:r>
              <a:rPr lang="vi-VN" altLang="en-US" sz="2400" b="1">
                <a:solidFill>
                  <a:srgbClr val="0066FF"/>
                </a:solidFill>
              </a:rPr>
              <a:t>ắc</a:t>
            </a:r>
            <a:r>
              <a:rPr lang="vi-VN" altLang="en-US" sz="4400"/>
              <a:t> </a:t>
            </a:r>
          </a:p>
        </p:txBody>
      </p:sp>
      <p:pic>
        <p:nvPicPr>
          <p:cNvPr id="77864" name="Picture 40" descr="images335471_000001">
            <a:hlinkClick r:id="rId5"/>
            <a:extLst>
              <a:ext uri="{FF2B5EF4-FFF2-40B4-BE49-F238E27FC236}">
                <a16:creationId xmlns:a16="http://schemas.microsoft.com/office/drawing/2014/main" id="{C475EFC5-496D-4970-9B53-4D65C45F94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343400"/>
            <a:ext cx="2819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865" name="Rectangle 41">
            <a:extLst>
              <a:ext uri="{FF2B5EF4-FFF2-40B4-BE49-F238E27FC236}">
                <a16:creationId xmlns:a16="http://schemas.microsoft.com/office/drawing/2014/main" id="{5C7FADA3-FEEE-4D55-B435-FC339FA01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4343400"/>
            <a:ext cx="29019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400" b="1">
                <a:solidFill>
                  <a:srgbClr val="0066FF"/>
                </a:solidFill>
              </a:rPr>
              <a:t>6. tea pot (n) :</a:t>
            </a:r>
            <a:r>
              <a:rPr lang="vi-VN" altLang="en-US" sz="4400"/>
              <a:t> </a:t>
            </a:r>
          </a:p>
        </p:txBody>
      </p:sp>
      <p:sp>
        <p:nvSpPr>
          <p:cNvPr id="77866" name="Rectangle 42">
            <a:extLst>
              <a:ext uri="{FF2B5EF4-FFF2-40B4-BE49-F238E27FC236}">
                <a16:creationId xmlns:a16="http://schemas.microsoft.com/office/drawing/2014/main" id="{9F674B9B-B6C1-4E05-AF8E-7D52240971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4343400"/>
            <a:ext cx="159067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vi-VN" altLang="en-US" sz="2400" b="1">
                <a:solidFill>
                  <a:srgbClr val="0066FF"/>
                </a:solidFill>
              </a:rPr>
              <a:t>ấm</a:t>
            </a:r>
            <a:r>
              <a:rPr lang="en-US" altLang="en-US" sz="2400" b="1">
                <a:solidFill>
                  <a:srgbClr val="0066FF"/>
                </a:solidFill>
              </a:rPr>
              <a:t> tr</a:t>
            </a:r>
            <a:r>
              <a:rPr lang="vi-VN" altLang="en-US" sz="2400" b="1">
                <a:solidFill>
                  <a:srgbClr val="0066FF"/>
                </a:solidFill>
              </a:rPr>
              <a:t>à</a:t>
            </a:r>
            <a:r>
              <a:rPr lang="en-US" altLang="en-US" b="1"/>
              <a:t> </a:t>
            </a:r>
            <a:r>
              <a:rPr lang="vi-VN" altLang="en-US" sz="440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77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7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7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77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77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77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77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6" dur="500"/>
                                        <p:tgtEl>
                                          <p:spTgt spid="77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7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6" dur="500"/>
                                        <p:tgtEl>
                                          <p:spTgt spid="77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48" grpId="0"/>
      <p:bldP spid="77849" grpId="0"/>
      <p:bldP spid="77851" grpId="0"/>
      <p:bldP spid="77852" grpId="0"/>
      <p:bldP spid="77854" grpId="0"/>
      <p:bldP spid="77855" grpId="0"/>
      <p:bldP spid="77856" grpId="0"/>
      <p:bldP spid="77857" grpId="0"/>
      <p:bldP spid="77860" grpId="0"/>
      <p:bldP spid="77862" grpId="0"/>
      <p:bldP spid="77865" grpId="0"/>
      <p:bldP spid="7786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3">
            <a:extLst>
              <a:ext uri="{FF2B5EF4-FFF2-40B4-BE49-F238E27FC236}">
                <a16:creationId xmlns:a16="http://schemas.microsoft.com/office/drawing/2014/main" id="{88DE9B79-6E51-4951-8615-672E2E455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C44A-25C2-4C68-B372-8C4D270B9BE6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8232" name="Rectangle 40">
            <a:extLst>
              <a:ext uri="{FF2B5EF4-FFF2-40B4-BE49-F238E27FC236}">
                <a16:creationId xmlns:a16="http://schemas.microsoft.com/office/drawing/2014/main" id="{CCF902AF-C72C-42E9-8ABF-B435FE7ABA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Period 64 -Lesson 5: Write</a:t>
            </a:r>
          </a:p>
        </p:txBody>
      </p:sp>
      <p:sp>
        <p:nvSpPr>
          <p:cNvPr id="8233" name="Rectangle 41">
            <a:extLst>
              <a:ext uri="{FF2B5EF4-FFF2-40B4-BE49-F238E27FC236}">
                <a16:creationId xmlns:a16="http://schemas.microsoft.com/office/drawing/2014/main" id="{54012FDD-9201-4574-9483-69DB27D47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990600"/>
            <a:ext cx="2667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Vocabul</a:t>
            </a:r>
            <a:r>
              <a:rPr lang="en-US" altLang="en-US" sz="3200" b="1">
                <a:latin typeface="Times New Roman" panose="02020603050405020304" pitchFamily="18" charset="0"/>
              </a:rPr>
              <a:t>ary</a:t>
            </a:r>
          </a:p>
        </p:txBody>
      </p:sp>
      <p:sp>
        <p:nvSpPr>
          <p:cNvPr id="8234" name="Rectangle 42">
            <a:extLst>
              <a:ext uri="{FF2B5EF4-FFF2-40B4-BE49-F238E27FC236}">
                <a16:creationId xmlns:a16="http://schemas.microsoft.com/office/drawing/2014/main" id="{A4A582EB-C991-484C-BB92-C8D68374A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600200"/>
            <a:ext cx="2641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/>
              <a:t>(to) soak:</a:t>
            </a:r>
            <a:r>
              <a:rPr lang="en-US" altLang="en-US" sz="44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35" name="Rectangle 43">
            <a:extLst>
              <a:ext uri="{FF2B5EF4-FFF2-40B4-BE49-F238E27FC236}">
                <a16:creationId xmlns:a16="http://schemas.microsoft.com/office/drawing/2014/main" id="{CC61F9E4-7D4D-4F3A-B7BA-92D3AFA1DE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3810000"/>
            <a:ext cx="26987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ngâm nước</a:t>
            </a:r>
            <a:r>
              <a:rPr lang="en-US" altLang="en-US" sz="44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36" name="Rectangle 44">
            <a:extLst>
              <a:ext uri="{FF2B5EF4-FFF2-40B4-BE49-F238E27FC236}">
                <a16:creationId xmlns:a16="http://schemas.microsoft.com/office/drawing/2014/main" id="{57D1B70A-837B-492E-9440-1628C0648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37113" y="4572000"/>
            <a:ext cx="43275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nghi</a:t>
            </a:r>
            <a:r>
              <a:rPr lang="vi-VN" altLang="en-US" sz="3600">
                <a:solidFill>
                  <a:srgbClr val="FF9933"/>
                </a:solidFill>
                <a:latin typeface="Arial" panose="020B0604020202020204" pitchFamily="34" charset="0"/>
              </a:rPr>
              <a:t>ền</a:t>
            </a:r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, l</a:t>
            </a:r>
            <a:r>
              <a:rPr lang="vi-VN" altLang="en-US" sz="3600">
                <a:solidFill>
                  <a:srgbClr val="FF9933"/>
                </a:solidFill>
                <a:latin typeface="Arial" panose="020B0604020202020204" pitchFamily="34" charset="0"/>
              </a:rPr>
              <a:t>àm</a:t>
            </a:r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 nhuy</a:t>
            </a:r>
            <a:r>
              <a:rPr lang="vi-VN" altLang="en-US" sz="3600">
                <a:solidFill>
                  <a:srgbClr val="FF9933"/>
                </a:solidFill>
                <a:latin typeface="Arial" panose="020B0604020202020204" pitchFamily="34" charset="0"/>
              </a:rPr>
              <a:t>ễn</a:t>
            </a:r>
            <a:r>
              <a:rPr lang="vi-VN" altLang="en-US" sz="44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37" name="Rectangle 45">
            <a:extLst>
              <a:ext uri="{FF2B5EF4-FFF2-40B4-BE49-F238E27FC236}">
                <a16:creationId xmlns:a16="http://schemas.microsoft.com/office/drawing/2014/main" id="{0596DAE4-1132-4757-846D-394CBF6853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3313" y="5410200"/>
            <a:ext cx="3870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tấm lưới kim loại</a:t>
            </a:r>
            <a:r>
              <a:rPr lang="en-US" altLang="en-US" sz="4400">
                <a:solidFill>
                  <a:srgbClr val="FF9933"/>
                </a:solidFill>
                <a:latin typeface="Arial" panose="020B0604020202020204" pitchFamily="34" charset="0"/>
              </a:rPr>
              <a:t>  </a:t>
            </a:r>
          </a:p>
        </p:txBody>
      </p:sp>
      <p:sp>
        <p:nvSpPr>
          <p:cNvPr id="8238" name="Rectangle 46">
            <a:extLst>
              <a:ext uri="{FF2B5EF4-FFF2-40B4-BE49-F238E27FC236}">
                <a16:creationId xmlns:a16="http://schemas.microsoft.com/office/drawing/2014/main" id="{4A36B143-2240-4186-A7FF-00FF05D8C1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2688" y="1600200"/>
            <a:ext cx="22193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th</a:t>
            </a:r>
            <a:r>
              <a:rPr lang="vi-VN" altLang="en-US" sz="3600">
                <a:solidFill>
                  <a:srgbClr val="FF9933"/>
                </a:solidFill>
                <a:latin typeface="Arial" panose="020B0604020202020204" pitchFamily="34" charset="0"/>
              </a:rPr>
              <a:t>ùng</a:t>
            </a:r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, x</a:t>
            </a:r>
            <a:r>
              <a:rPr lang="vi-VN" altLang="en-US" sz="3600">
                <a:solidFill>
                  <a:srgbClr val="FF9933"/>
                </a:solidFill>
                <a:latin typeface="Arial" panose="020B0604020202020204" pitchFamily="34" charset="0"/>
              </a:rPr>
              <a:t>ô</a:t>
            </a:r>
            <a:r>
              <a:rPr lang="vi-VN" altLang="en-US" sz="44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39" name="Rectangle 47">
            <a:extLst>
              <a:ext uri="{FF2B5EF4-FFF2-40B4-BE49-F238E27FC236}">
                <a16:creationId xmlns:a16="http://schemas.microsoft.com/office/drawing/2014/main" id="{895975BA-BBF2-48CB-8E0B-4D6CF9F2AC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438400"/>
            <a:ext cx="26717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/>
              <a:t>(to) mash:</a:t>
            </a:r>
          </a:p>
        </p:txBody>
      </p:sp>
      <p:sp>
        <p:nvSpPr>
          <p:cNvPr id="8240" name="Rectangle 48">
            <a:extLst>
              <a:ext uri="{FF2B5EF4-FFF2-40B4-BE49-F238E27FC236}">
                <a16:creationId xmlns:a16="http://schemas.microsoft.com/office/drawing/2014/main" id="{D3B73C5C-2B09-4957-A610-5922B981B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124200"/>
            <a:ext cx="36306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/>
              <a:t>wire mesh (n):</a:t>
            </a:r>
          </a:p>
        </p:txBody>
      </p:sp>
      <p:sp>
        <p:nvSpPr>
          <p:cNvPr id="8241" name="Rectangle 49">
            <a:extLst>
              <a:ext uri="{FF2B5EF4-FFF2-40B4-BE49-F238E27FC236}">
                <a16:creationId xmlns:a16="http://schemas.microsoft.com/office/drawing/2014/main" id="{CF487954-BD30-49EE-9FB2-A06905228E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962400"/>
            <a:ext cx="27908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/>
              <a:t>bucket</a:t>
            </a:r>
            <a:r>
              <a:rPr lang="vi-VN" altLang="en-US" sz="3600"/>
              <a:t> </a:t>
            </a:r>
            <a:r>
              <a:rPr lang="en-US" altLang="en-US" sz="3600"/>
              <a:t>(n):</a:t>
            </a:r>
          </a:p>
        </p:txBody>
      </p:sp>
      <p:sp>
        <p:nvSpPr>
          <p:cNvPr id="8243" name="Rectangle 51">
            <a:extLst>
              <a:ext uri="{FF2B5EF4-FFF2-40B4-BE49-F238E27FC236}">
                <a16:creationId xmlns:a16="http://schemas.microsoft.com/office/drawing/2014/main" id="{28C3E3A2-0F6A-4D7C-85AF-D3B915A0C0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4648200"/>
            <a:ext cx="30480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600"/>
              <a:t>(to) scatter:</a:t>
            </a:r>
            <a:r>
              <a:rPr lang="vi-VN" altLang="en-US" sz="4000"/>
              <a:t> </a:t>
            </a:r>
            <a:r>
              <a:rPr lang="en-US" altLang="en-US" sz="4000"/>
              <a:t> </a:t>
            </a:r>
          </a:p>
          <a:p>
            <a:endParaRPr lang="vi-VN" altLang="en-US" sz="4000"/>
          </a:p>
        </p:txBody>
      </p:sp>
      <p:sp>
        <p:nvSpPr>
          <p:cNvPr id="8244" name="Rectangle 52">
            <a:extLst>
              <a:ext uri="{FF2B5EF4-FFF2-40B4-BE49-F238E27FC236}">
                <a16:creationId xmlns:a16="http://schemas.microsoft.com/office/drawing/2014/main" id="{6A93472C-149C-4842-A0DB-CC62418FA0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2213" y="2406650"/>
            <a:ext cx="13303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>
                <a:solidFill>
                  <a:srgbClr val="FF9900"/>
                </a:solidFill>
                <a:latin typeface=".VnArial Narrow" panose="020B7200000000000000" pitchFamily="34" charset="0"/>
              </a:rPr>
              <a:t>r¶i, r¾c</a:t>
            </a:r>
            <a:endParaRPr lang="vi-VN" altLang="en-US" sz="3600">
              <a:solidFill>
                <a:srgbClr val="FF9900"/>
              </a:solidFill>
              <a:latin typeface=".VnArial Narrow" panose="020B7200000000000000" pitchFamily="34" charset="0"/>
            </a:endParaRPr>
          </a:p>
        </p:txBody>
      </p:sp>
      <p:sp>
        <p:nvSpPr>
          <p:cNvPr id="8245" name="Rectangle 53">
            <a:extLst>
              <a:ext uri="{FF2B5EF4-FFF2-40B4-BE49-F238E27FC236}">
                <a16:creationId xmlns:a16="http://schemas.microsoft.com/office/drawing/2014/main" id="{5A34763E-1779-4B5D-84C9-125488BB0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8125" y="5530850"/>
            <a:ext cx="28860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600"/>
              <a:t>tea pot</a:t>
            </a:r>
            <a:r>
              <a:rPr lang="vi-VN" altLang="en-US" sz="3600"/>
              <a:t> </a:t>
            </a:r>
            <a:r>
              <a:rPr lang="en-US" altLang="en-US" sz="3600"/>
              <a:t>(n):</a:t>
            </a:r>
          </a:p>
        </p:txBody>
      </p:sp>
      <p:sp>
        <p:nvSpPr>
          <p:cNvPr id="8246" name="Rectangle 54">
            <a:extLst>
              <a:ext uri="{FF2B5EF4-FFF2-40B4-BE49-F238E27FC236}">
                <a16:creationId xmlns:a16="http://schemas.microsoft.com/office/drawing/2014/main" id="{F980BBBA-C40E-4DB3-AF9A-5124F8780C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5088" y="3048000"/>
            <a:ext cx="17002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vi-VN" altLang="en-US" sz="3200">
                <a:solidFill>
                  <a:srgbClr val="FF9900"/>
                </a:solidFill>
              </a:rPr>
              <a:t>ấm</a:t>
            </a:r>
            <a:r>
              <a:rPr lang="en-US" altLang="en-US" sz="3200">
                <a:solidFill>
                  <a:srgbClr val="FF9900"/>
                </a:solidFill>
              </a:rPr>
              <a:t> tr</a:t>
            </a:r>
            <a:r>
              <a:rPr lang="vi-VN" altLang="en-US" sz="3200">
                <a:solidFill>
                  <a:srgbClr val="FF9900"/>
                </a:solidFill>
              </a:rPr>
              <a:t>à</a:t>
            </a:r>
            <a:r>
              <a:rPr lang="vi-VN" altLang="en-US" sz="44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8247" name="Line 55">
            <a:extLst>
              <a:ext uri="{FF2B5EF4-FFF2-40B4-BE49-F238E27FC236}">
                <a16:creationId xmlns:a16="http://schemas.microsoft.com/office/drawing/2014/main" id="{76B688CC-75D1-45B0-B544-3D485B22289E}"/>
              </a:ext>
            </a:extLst>
          </p:cNvPr>
          <p:cNvSpPr>
            <a:spLocks noChangeShapeType="1"/>
          </p:cNvSpPr>
          <p:nvPr/>
        </p:nvSpPr>
        <p:spPr bwMode="auto">
          <a:xfrm>
            <a:off x="2438400" y="2057400"/>
            <a:ext cx="2438400" cy="2286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49" name="Line 57">
            <a:extLst>
              <a:ext uri="{FF2B5EF4-FFF2-40B4-BE49-F238E27FC236}">
                <a16:creationId xmlns:a16="http://schemas.microsoft.com/office/drawing/2014/main" id="{FC0C598B-8144-4F95-AEE6-D97DEDE41AC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133600"/>
            <a:ext cx="2057400" cy="22098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50" name="Line 58">
            <a:extLst>
              <a:ext uri="{FF2B5EF4-FFF2-40B4-BE49-F238E27FC236}">
                <a16:creationId xmlns:a16="http://schemas.microsoft.com/office/drawing/2014/main" id="{5CE6FEF7-DB7D-42DC-A809-8D09DCA5286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2895600"/>
            <a:ext cx="1981200" cy="21336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51" name="Line 59">
            <a:extLst>
              <a:ext uri="{FF2B5EF4-FFF2-40B4-BE49-F238E27FC236}">
                <a16:creationId xmlns:a16="http://schemas.microsoft.com/office/drawing/2014/main" id="{E029A7B1-497D-47C8-8F67-2DB03D83546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048000" y="3581400"/>
            <a:ext cx="2057400" cy="23622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52" name="Line 60">
            <a:extLst>
              <a:ext uri="{FF2B5EF4-FFF2-40B4-BE49-F238E27FC236}">
                <a16:creationId xmlns:a16="http://schemas.microsoft.com/office/drawing/2014/main" id="{E4B5B41B-9A80-414A-AF2A-E50AE15DC3F1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3657600"/>
            <a:ext cx="2438400" cy="2286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  <p:sp>
        <p:nvSpPr>
          <p:cNvPr id="8253" name="Line 61">
            <a:extLst>
              <a:ext uri="{FF2B5EF4-FFF2-40B4-BE49-F238E27FC236}">
                <a16:creationId xmlns:a16="http://schemas.microsoft.com/office/drawing/2014/main" id="{651B53DA-BC0A-4B4A-919B-1A2952CE4663}"/>
              </a:ext>
            </a:extLst>
          </p:cNvPr>
          <p:cNvSpPr>
            <a:spLocks noChangeShapeType="1"/>
          </p:cNvSpPr>
          <p:nvPr/>
        </p:nvSpPr>
        <p:spPr bwMode="auto">
          <a:xfrm>
            <a:off x="2667000" y="2895600"/>
            <a:ext cx="2438400" cy="2286000"/>
          </a:xfrm>
          <a:prstGeom prst="line">
            <a:avLst/>
          </a:prstGeom>
          <a:noFill/>
          <a:ln w="38100">
            <a:solidFill>
              <a:srgbClr val="CC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SG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00AB52B4-7057-4614-ADDA-163B11761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4E242-83A4-4094-A57B-F6EC125A8B1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29486E02-9F79-4C3E-B50D-08AB6C3CD6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219200"/>
            <a:ext cx="4114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.VnTime" panose="020B7200000000000000" pitchFamily="34" charset="0"/>
            </a:endParaRPr>
          </a:p>
        </p:txBody>
      </p:sp>
      <p:sp>
        <p:nvSpPr>
          <p:cNvPr id="10256" name="Rectangle 16">
            <a:extLst>
              <a:ext uri="{FF2B5EF4-FFF2-40B4-BE49-F238E27FC236}">
                <a16:creationId xmlns:a16="http://schemas.microsoft.com/office/drawing/2014/main" id="{18A136C5-0A36-4EAE-A3AD-9C64D7983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Period 64 -Lesson 5: Write</a:t>
            </a:r>
          </a:p>
        </p:txBody>
      </p:sp>
      <p:sp>
        <p:nvSpPr>
          <p:cNvPr id="10257" name="Rectangle 17">
            <a:extLst>
              <a:ext uri="{FF2B5EF4-FFF2-40B4-BE49-F238E27FC236}">
                <a16:creationId xmlns:a16="http://schemas.microsoft.com/office/drawing/2014/main" id="{DD0CB38F-6FA4-4404-8092-9E6156B42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grpSp>
        <p:nvGrpSpPr>
          <p:cNvPr id="10258" name="Group 18">
            <a:extLst>
              <a:ext uri="{FF2B5EF4-FFF2-40B4-BE49-F238E27FC236}">
                <a16:creationId xmlns:a16="http://schemas.microsoft.com/office/drawing/2014/main" id="{8B7444C3-D79A-404C-9716-A6D838C0AC5D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2201863"/>
            <a:ext cx="8839200" cy="2141537"/>
            <a:chOff x="48" y="912"/>
            <a:chExt cx="5568" cy="2172"/>
          </a:xfrm>
        </p:grpSpPr>
        <p:pic>
          <p:nvPicPr>
            <p:cNvPr id="10259" name="Picture 19" descr="Nghien">
              <a:extLst>
                <a:ext uri="{FF2B5EF4-FFF2-40B4-BE49-F238E27FC236}">
                  <a16:creationId xmlns:a16="http://schemas.microsoft.com/office/drawing/2014/main" id="{E25E1B5D-E044-4FCE-8B86-C983399EBF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88" y="912"/>
              <a:ext cx="1344" cy="100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0" name="Picture 20" descr="Ngam1">
              <a:extLst>
                <a:ext uri="{FF2B5EF4-FFF2-40B4-BE49-F238E27FC236}">
                  <a16:creationId xmlns:a16="http://schemas.microsoft.com/office/drawing/2014/main" id="{B7A90C45-BC12-45BC-9678-3D1431BAC3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912"/>
              <a:ext cx="1344" cy="100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1" name="Picture 21" descr="Trai">
              <a:extLst>
                <a:ext uri="{FF2B5EF4-FFF2-40B4-BE49-F238E27FC236}">
                  <a16:creationId xmlns:a16="http://schemas.microsoft.com/office/drawing/2014/main" id="{DAE3E406-9C43-4F6F-8BA5-A51EE5E7A7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" y="2064"/>
              <a:ext cx="1344" cy="100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2" name="Picture 22" descr="Vuot">
              <a:extLst>
                <a:ext uri="{FF2B5EF4-FFF2-40B4-BE49-F238E27FC236}">
                  <a16:creationId xmlns:a16="http://schemas.microsoft.com/office/drawing/2014/main" id="{405E030E-C570-4D6D-A17D-422C3A06296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912"/>
              <a:ext cx="1344" cy="100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3" name="Picture 23" descr="Phoi">
              <a:extLst>
                <a:ext uri="{FF2B5EF4-FFF2-40B4-BE49-F238E27FC236}">
                  <a16:creationId xmlns:a16="http://schemas.microsoft.com/office/drawing/2014/main" id="{A0C1EAF7-F5AD-46ED-8C94-2A0BBE0FDB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0" y="2064"/>
              <a:ext cx="1344" cy="1008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4" name="Picture 24" descr="Tron">
              <a:extLst>
                <a:ext uri="{FF2B5EF4-FFF2-40B4-BE49-F238E27FC236}">
                  <a16:creationId xmlns:a16="http://schemas.microsoft.com/office/drawing/2014/main" id="{A8E8E992-3D56-4835-8ECC-FCF4595C3C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0" y="924"/>
              <a:ext cx="1308" cy="981"/>
            </a:xfrm>
            <a:prstGeom prst="rect">
              <a:avLst/>
            </a:prstGeom>
            <a:solidFill>
              <a:schemeClr val="accent1"/>
            </a:solidFill>
          </p:spPr>
        </p:pic>
        <p:pic>
          <p:nvPicPr>
            <p:cNvPr id="10265" name="Picture 25" descr="Ep">
              <a:extLst>
                <a:ext uri="{FF2B5EF4-FFF2-40B4-BE49-F238E27FC236}">
                  <a16:creationId xmlns:a16="http://schemas.microsoft.com/office/drawing/2014/main" id="{A869C60E-FC06-496E-B4C0-8540EF37C9D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2" y="2076"/>
              <a:ext cx="1344" cy="1008"/>
            </a:xfrm>
            <a:prstGeom prst="rect">
              <a:avLst/>
            </a:prstGeom>
            <a:solidFill>
              <a:schemeClr val="accent1"/>
            </a:solidFill>
          </p:spPr>
        </p:pic>
      </p:grpSp>
      <p:grpSp>
        <p:nvGrpSpPr>
          <p:cNvPr id="10266" name="Group 26">
            <a:extLst>
              <a:ext uri="{FF2B5EF4-FFF2-40B4-BE49-F238E27FC236}">
                <a16:creationId xmlns:a16="http://schemas.microsoft.com/office/drawing/2014/main" id="{BB32302F-1DB7-46D2-A370-6A8DAE186D51}"/>
              </a:ext>
            </a:extLst>
          </p:cNvPr>
          <p:cNvGrpSpPr>
            <a:grpSpLocks/>
          </p:cNvGrpSpPr>
          <p:nvPr/>
        </p:nvGrpSpPr>
        <p:grpSpPr bwMode="auto">
          <a:xfrm>
            <a:off x="1625600" y="4267200"/>
            <a:ext cx="5461000" cy="2332038"/>
            <a:chOff x="288" y="2677"/>
            <a:chExt cx="3440" cy="1727"/>
          </a:xfrm>
        </p:grpSpPr>
        <p:sp>
          <p:nvSpPr>
            <p:cNvPr id="10267" name="Rectangle 27">
              <a:extLst>
                <a:ext uri="{FF2B5EF4-FFF2-40B4-BE49-F238E27FC236}">
                  <a16:creationId xmlns:a16="http://schemas.microsoft.com/office/drawing/2014/main" id="{ED29EF7C-944D-4089-A06E-760F89E236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2677"/>
              <a:ext cx="3280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0000CC"/>
                  </a:solidFill>
                  <a:latin typeface="Arial" panose="020B0604020202020204" pitchFamily="34" charset="0"/>
                </a:rPr>
                <a:t> First, . . . . . . . . . . . . . . . . . . . . .</a:t>
              </a:r>
              <a:endParaRPr lang="vi-VN" altLang="en-US" sz="2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8" name="Rectangle 28">
              <a:extLst>
                <a:ext uri="{FF2B5EF4-FFF2-40B4-BE49-F238E27FC236}">
                  <a16:creationId xmlns:a16="http://schemas.microsoft.com/office/drawing/2014/main" id="{315B83F6-34F9-4FF2-981C-84FAB1D10F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3016"/>
              <a:ext cx="3394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0000CC"/>
                  </a:solidFill>
                  <a:latin typeface="Arial" panose="020B0604020202020204" pitchFamily="34" charset="0"/>
                </a:rPr>
                <a:t>Then . . . . . . . . . . . . . . . . . … . .  </a:t>
              </a:r>
              <a:endParaRPr lang="vi-VN" altLang="en-US" sz="2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69" name="Rectangle 29">
              <a:extLst>
                <a:ext uri="{FF2B5EF4-FFF2-40B4-BE49-F238E27FC236}">
                  <a16:creationId xmlns:a16="http://schemas.microsoft.com/office/drawing/2014/main" id="{B095FCBB-2338-4DF8-B1CA-7831F151BC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9" y="3347"/>
              <a:ext cx="3367" cy="3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0000CC"/>
                  </a:solidFill>
                  <a:latin typeface="Arial" panose="020B0604020202020204" pitchFamily="34" charset="0"/>
                </a:rPr>
                <a:t> Next, . . . . . . . . . . . . . . . . . .. . . .</a:t>
              </a:r>
              <a:endParaRPr lang="vi-VN" altLang="en-US" sz="2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0" name="Rectangle 30">
              <a:extLst>
                <a:ext uri="{FF2B5EF4-FFF2-40B4-BE49-F238E27FC236}">
                  <a16:creationId xmlns:a16="http://schemas.microsoft.com/office/drawing/2014/main" id="{9E61A640-2576-459E-8454-F80516085C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4" y="3685"/>
              <a:ext cx="331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0000CC"/>
                  </a:solidFill>
                  <a:latin typeface="Arial" panose="020B0604020202020204" pitchFamily="34" charset="0"/>
                </a:rPr>
                <a:t>After that, . . . . . . . . . . . . . . . . . .</a:t>
              </a:r>
              <a:endParaRPr lang="vi-VN" altLang="en-US" sz="2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0271" name="Rectangle 31">
              <a:extLst>
                <a:ext uri="{FF2B5EF4-FFF2-40B4-BE49-F238E27FC236}">
                  <a16:creationId xmlns:a16="http://schemas.microsoft.com/office/drawing/2014/main" id="{BE767B9D-834C-4005-B6EF-C82E03D6B8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" y="4020"/>
              <a:ext cx="3369" cy="3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n-US" altLang="en-US" sz="2800">
                  <a:solidFill>
                    <a:srgbClr val="0000CC"/>
                  </a:solidFill>
                  <a:latin typeface="Arial" panose="020B0604020202020204" pitchFamily="34" charset="0"/>
                </a:rPr>
                <a:t> Finally, . . . . . . . . . . . . . . . . . . . . </a:t>
              </a:r>
              <a:endParaRPr lang="vi-VN" altLang="en-US" sz="2800">
                <a:solidFill>
                  <a:srgbClr val="0000CC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0272" name="Text Box 32">
            <a:extLst>
              <a:ext uri="{FF2B5EF4-FFF2-40B4-BE49-F238E27FC236}">
                <a16:creationId xmlns:a16="http://schemas.microsoft.com/office/drawing/2014/main" id="{682B3401-EC01-4DE8-BCDF-CE5FE58284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47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* Note:      Make the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10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21BF507D-697E-4CDB-9712-251DDD989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FC661C-BA59-4E44-93E3-BC3930A609C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B78FC0B1-063B-4226-B7A8-2FE54CA603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143000"/>
            <a:ext cx="579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 sz="2400">
              <a:latin typeface=".VnTime" panose="020B7200000000000000" pitchFamily="34" charset="0"/>
            </a:endParaRPr>
          </a:p>
        </p:txBody>
      </p:sp>
      <p:sp>
        <p:nvSpPr>
          <p:cNvPr id="12311" name="Rectangle 23">
            <a:extLst>
              <a:ext uri="{FF2B5EF4-FFF2-40B4-BE49-F238E27FC236}">
                <a16:creationId xmlns:a16="http://schemas.microsoft.com/office/drawing/2014/main" id="{23E068FE-29EE-4A7E-BF07-F3D9965415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</a:t>
            </a:r>
          </a:p>
        </p:txBody>
      </p:sp>
      <p:sp>
        <p:nvSpPr>
          <p:cNvPr id="12312" name="Rectangle 24">
            <a:extLst>
              <a:ext uri="{FF2B5EF4-FFF2-40B4-BE49-F238E27FC236}">
                <a16:creationId xmlns:a16="http://schemas.microsoft.com/office/drawing/2014/main" id="{4AD54A41-BDE0-4E53-9437-3BDE168741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12316" name="Picture 28" descr="Ngam1">
            <a:extLst>
              <a:ext uri="{FF2B5EF4-FFF2-40B4-BE49-F238E27FC236}">
                <a16:creationId xmlns:a16="http://schemas.microsoft.com/office/drawing/2014/main" id="{B66ABF80-7A4C-4D13-B8BB-45205EC45F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438400"/>
            <a:ext cx="48006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317" name="Rectangle 29">
            <a:extLst>
              <a:ext uri="{FF2B5EF4-FFF2-40B4-BE49-F238E27FC236}">
                <a16:creationId xmlns:a16="http://schemas.microsoft.com/office/drawing/2014/main" id="{AA5F604C-7750-4B8D-96B0-AF78B9149E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653088"/>
            <a:ext cx="7848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600" b="1" i="1">
                <a:solidFill>
                  <a:srgbClr val="0000CC"/>
                </a:solidFill>
                <a:latin typeface="Arial" panose="020B0604020202020204" pitchFamily="34" charset="0"/>
              </a:rPr>
              <a:t>First</a:t>
            </a:r>
            <a:r>
              <a:rPr lang="en-US" altLang="en-US" sz="3600" b="1" i="1">
                <a:latin typeface="Arial" panose="020B0604020202020204" pitchFamily="34" charset="0"/>
              </a:rPr>
              <a:t>,</a:t>
            </a:r>
            <a:r>
              <a:rPr lang="en-US" altLang="en-US" sz="3600">
                <a:latin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</a:rPr>
              <a:t>……………………………………..</a:t>
            </a:r>
          </a:p>
        </p:txBody>
      </p:sp>
      <p:sp>
        <p:nvSpPr>
          <p:cNvPr id="12319" name="Text Box 31">
            <a:extLst>
              <a:ext uri="{FF2B5EF4-FFF2-40B4-BE49-F238E27FC236}">
                <a16:creationId xmlns:a16="http://schemas.microsoft.com/office/drawing/2014/main" id="{0A876C2E-0BA9-4144-BF6A-014AB2E497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1614488"/>
            <a:ext cx="6019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23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2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17" grpId="0"/>
      <p:bldP spid="123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955D589-48AC-405B-984D-FFF9DE8856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4FCFE-E2CE-4903-9861-D8AB9FF2951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6393" name="Rectangle 9">
            <a:extLst>
              <a:ext uri="{FF2B5EF4-FFF2-40B4-BE49-F238E27FC236}">
                <a16:creationId xmlns:a16="http://schemas.microsoft.com/office/drawing/2014/main" id="{F08A33C7-792C-40D0-8040-557AF62A34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 + Language focus3,4</a:t>
            </a:r>
          </a:p>
        </p:txBody>
      </p:sp>
      <p:sp>
        <p:nvSpPr>
          <p:cNvPr id="16394" name="Rectangle 10">
            <a:extLst>
              <a:ext uri="{FF2B5EF4-FFF2-40B4-BE49-F238E27FC236}">
                <a16:creationId xmlns:a16="http://schemas.microsoft.com/office/drawing/2014/main" id="{4D1903F8-325B-4015-8EB0-7C39519F17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16395" name="Picture 11" descr="Nghien">
            <a:extLst>
              <a:ext uri="{FF2B5EF4-FFF2-40B4-BE49-F238E27FC236}">
                <a16:creationId xmlns:a16="http://schemas.microsoft.com/office/drawing/2014/main" id="{29A64722-7BCC-4EF8-B771-1468E678F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590800"/>
            <a:ext cx="48768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97" name="Rectangle 13">
            <a:extLst>
              <a:ext uri="{FF2B5EF4-FFF2-40B4-BE49-F238E27FC236}">
                <a16:creationId xmlns:a16="http://schemas.microsoft.com/office/drawing/2014/main" id="{176932A5-A95D-4ADC-BC28-CD27012EDE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592763"/>
            <a:ext cx="7767638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3200" b="1" i="1">
                <a:solidFill>
                  <a:srgbClr val="0000CC"/>
                </a:solidFill>
                <a:latin typeface="Arial" panose="020B0604020202020204" pitchFamily="34" charset="0"/>
              </a:rPr>
              <a:t>Then</a:t>
            </a:r>
            <a:r>
              <a:rPr lang="en-US" altLang="en-US" sz="3200">
                <a:latin typeface="Arial" panose="020B0604020202020204" pitchFamily="34" charset="0"/>
              </a:rPr>
              <a:t> …………………………………………</a:t>
            </a:r>
          </a:p>
        </p:txBody>
      </p:sp>
      <p:sp>
        <p:nvSpPr>
          <p:cNvPr id="16398" name="Text Box 14">
            <a:extLst>
              <a:ext uri="{FF2B5EF4-FFF2-40B4-BE49-F238E27FC236}">
                <a16:creationId xmlns:a16="http://schemas.microsoft.com/office/drawing/2014/main" id="{880C0091-4599-4336-A6AE-C141C53776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8288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63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63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1300CE10-7FC5-43D2-8B79-DBA8439EA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445C7-20F2-4EA8-84DC-09533C00819D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34821" name="Rectangle 5">
            <a:extLst>
              <a:ext uri="{FF2B5EF4-FFF2-40B4-BE49-F238E27FC236}">
                <a16:creationId xmlns:a16="http://schemas.microsoft.com/office/drawing/2014/main" id="{2331856C-53DD-4E86-9DA7-98A26D4F5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76200"/>
            <a:ext cx="8686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en-US" sz="2800" b="1">
                <a:solidFill>
                  <a:srgbClr val="0000FF"/>
                </a:solidFill>
              </a:rPr>
              <a:t>Unit 10. RECYCLING</a:t>
            </a:r>
          </a:p>
          <a:p>
            <a:pPr algn="ctr" eaLnBrk="0" hangingPunct="0"/>
            <a:r>
              <a:rPr lang="en-US" altLang="en-US" sz="2200" b="1">
                <a:solidFill>
                  <a:srgbClr val="FF3399"/>
                </a:solidFill>
              </a:rPr>
              <a:t>Priod 64 -Lesson 5: Write</a:t>
            </a:r>
          </a:p>
        </p:txBody>
      </p:sp>
      <p:sp>
        <p:nvSpPr>
          <p:cNvPr id="34822" name="Rectangle 6">
            <a:extLst>
              <a:ext uri="{FF2B5EF4-FFF2-40B4-BE49-F238E27FC236}">
                <a16:creationId xmlns:a16="http://schemas.microsoft.com/office/drawing/2014/main" id="{4B7CD289-8F3C-4318-8469-497BA97C2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066800"/>
            <a:ext cx="2133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en-US" sz="3200" b="1">
                <a:solidFill>
                  <a:srgbClr val="000066"/>
                </a:solidFill>
                <a:latin typeface="Times New Roman" panose="02020603050405020304" pitchFamily="18" charset="0"/>
              </a:rPr>
              <a:t>I. Write:</a:t>
            </a:r>
          </a:p>
        </p:txBody>
      </p:sp>
      <p:pic>
        <p:nvPicPr>
          <p:cNvPr id="34826" name="Picture 10" descr="Tron">
            <a:extLst>
              <a:ext uri="{FF2B5EF4-FFF2-40B4-BE49-F238E27FC236}">
                <a16:creationId xmlns:a16="http://schemas.microsoft.com/office/drawing/2014/main" id="{8EF92C1C-0BA1-452E-BB90-DC821414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514600"/>
            <a:ext cx="4724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7" name="Rectangle 11">
            <a:extLst>
              <a:ext uri="{FF2B5EF4-FFF2-40B4-BE49-F238E27FC236}">
                <a16:creationId xmlns:a16="http://schemas.microsoft.com/office/drawing/2014/main" id="{2B3BDF35-6BDF-45AB-B79C-F54FD1629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5486400"/>
            <a:ext cx="8229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en-US" sz="3600" b="1" i="1">
                <a:solidFill>
                  <a:srgbClr val="0000CC"/>
                </a:solidFill>
                <a:latin typeface="Arial" panose="020B0604020202020204" pitchFamily="34" charset="0"/>
              </a:rPr>
              <a:t>Next</a:t>
            </a:r>
            <a:r>
              <a:rPr lang="en-US" altLang="en-US" sz="3600">
                <a:latin typeface="Arial" panose="020B0604020202020204" pitchFamily="34" charset="0"/>
              </a:rPr>
              <a:t>,</a:t>
            </a:r>
            <a:r>
              <a:rPr lang="en-US" altLang="en-US" sz="3600">
                <a:solidFill>
                  <a:srgbClr val="FF9933"/>
                </a:solidFill>
                <a:latin typeface="Arial" panose="020B0604020202020204" pitchFamily="34" charset="0"/>
              </a:rPr>
              <a:t> </a:t>
            </a:r>
            <a:r>
              <a:rPr lang="en-US" altLang="en-US" sz="3200">
                <a:latin typeface="Arial" panose="020B0604020202020204" pitchFamily="34" charset="0"/>
              </a:rPr>
              <a:t>…………………………………..</a:t>
            </a:r>
          </a:p>
        </p:txBody>
      </p:sp>
      <p:sp>
        <p:nvSpPr>
          <p:cNvPr id="34829" name="Text Box 13">
            <a:extLst>
              <a:ext uri="{FF2B5EF4-FFF2-40B4-BE49-F238E27FC236}">
                <a16:creationId xmlns:a16="http://schemas.microsoft.com/office/drawing/2014/main" id="{03502B1D-9E34-4AD9-8CB5-435F6312CE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1752600"/>
            <a:ext cx="6019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sz="2800" b="1">
                <a:solidFill>
                  <a:srgbClr val="FF3300"/>
                </a:solidFill>
                <a:latin typeface="Arial" panose="020B0604020202020204" pitchFamily="34" charset="0"/>
              </a:rPr>
              <a:t>The recycling paper 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800" decel="100000"/>
                                        <p:tgtEl>
                                          <p:spTgt spid="348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7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869</Words>
  <Application>Microsoft Office PowerPoint</Application>
  <PresentationFormat>On-screen Show (4:3)</PresentationFormat>
  <Paragraphs>156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.VnArial Narrow</vt:lpstr>
      <vt:lpstr>.VnTime</vt:lpstr>
      <vt:lpstr>Arial</vt:lpstr>
      <vt:lpstr>Arial Black</vt:lpstr>
      <vt:lpstr>Impact</vt:lpstr>
      <vt:lpstr>Times New Roman</vt:lpstr>
      <vt:lpstr>Verdana</vt:lpstr>
      <vt:lpstr>Default Design</vt:lpstr>
      <vt:lpstr>ENGLISH 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Tran Anh 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 Vuong</dc:creator>
  <cp:lastModifiedBy>Mr Vuong</cp:lastModifiedBy>
  <cp:revision>77</cp:revision>
  <dcterms:created xsi:type="dcterms:W3CDTF">2007-01-23T12:37:43Z</dcterms:created>
  <dcterms:modified xsi:type="dcterms:W3CDTF">2022-08-21T06:50:13Z</dcterms:modified>
</cp:coreProperties>
</file>