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7" r:id="rId2"/>
    <p:sldId id="270" r:id="rId3"/>
    <p:sldId id="274" r:id="rId4"/>
    <p:sldId id="289" r:id="rId5"/>
    <p:sldId id="277" r:id="rId6"/>
    <p:sldId id="256" r:id="rId7"/>
    <p:sldId id="306" r:id="rId8"/>
    <p:sldId id="307" r:id="rId9"/>
    <p:sldId id="308" r:id="rId10"/>
    <p:sldId id="304" r:id="rId11"/>
    <p:sldId id="278" r:id="rId12"/>
    <p:sldId id="299" r:id="rId13"/>
    <p:sldId id="280" r:id="rId14"/>
    <p:sldId id="281" r:id="rId15"/>
    <p:sldId id="316" r:id="rId16"/>
    <p:sldId id="290" r:id="rId17"/>
    <p:sldId id="284" r:id="rId18"/>
    <p:sldId id="297" r:id="rId19"/>
    <p:sldId id="264" r:id="rId20"/>
    <p:sldId id="292" r:id="rId21"/>
    <p:sldId id="313" r:id="rId22"/>
    <p:sldId id="312" r:id="rId23"/>
    <p:sldId id="310" r:id="rId24"/>
    <p:sldId id="311" r:id="rId25"/>
    <p:sldId id="265" r:id="rId26"/>
    <p:sldId id="314" r:id="rId27"/>
    <p:sldId id="295" r:id="rId28"/>
    <p:sldId id="294" r:id="rId29"/>
    <p:sldId id="268" r:id="rId30"/>
    <p:sldId id="298" r:id="rId31"/>
    <p:sldId id="30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9F4983C-7DA2-40B3-91D7-97646E1BD6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C6B3A28-ED3B-4544-A1A4-958BDEAAA0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F6715DE7-26CF-4734-911C-DF1BBFF94E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A95FC04-1FE3-495F-9A7A-34362807C9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533FC5F1-288D-4EB9-8442-F6FC181DA4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DF107694-4FD6-4E17-BB45-09EDB9C86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FD6457-4F01-4F56-8282-04B98A0CA9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9B1F2C7-85F9-47CA-92CB-DDC50960C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1DCEA2-8A21-4EA8-A72B-55B45811C739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B09F1C2-A196-41EC-8A49-1D8BB374E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48462E1-197C-4B6D-AFB9-545E7EF52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Kim’s game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0CC1BC-5610-4040-A1C4-DA085E43C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56E71-B818-498A-AB1E-FF7FEF248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B5D367-A8EF-440B-B913-7157D7C97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69B20-E10F-4A8A-AB44-F7C677399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46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F32FD-F6D5-4EDE-B802-5DA2EC7E1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B99395-6D07-4CBD-8700-771EC5054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5A067-C280-488B-A4E0-7554559F5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ADED3-300B-4A6A-B8D4-7F25E509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33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F4CF7-B4F8-4CFF-9336-5829FA9D1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8518A1-6AC8-42E1-8425-C6271DE26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67215-0BE9-4316-A58D-C71AE7887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AC19C-22B0-4525-8F55-39B6A6DC3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34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6D1234-8F3F-4DB8-92F7-3639142B4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10644E-213B-4B8C-A3F8-92D72713C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E4B0A9-C771-4536-9742-EBB435F3B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CCA85-D182-4CD8-9791-796E37982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3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13714A-34EF-4D46-8300-5772D4EBD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9866EB-F5E9-4C43-88C8-E032BB100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EB6176-BBAA-4D9B-9A49-48E7D1CF1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12BE5-A8AA-4AF7-9717-161DE6A76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0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467A4-E041-4597-ABB3-800382B93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96B151-D294-4641-AF87-3B52F4EE7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05A064-AD7C-4C9D-8D03-14C294A0B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05C6A-0F77-42F3-A240-8D9D2480E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14BA0-D81F-4FA2-A4AE-69DF0310E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532AF-27B3-466F-A037-1C433116A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B47BB-E681-40BE-BDA0-3D4949C33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9E1A5-8708-457A-940F-EF0997770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27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AD7D0-2AF2-442B-9B33-A773FBBE2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6595EE-1344-4626-BB9A-FDE693FCC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150498-1F8D-4346-AA9C-10470DC0A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32B53-9B60-4FC3-8B7B-0A1076DCE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32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77AEA5-81C3-465A-8413-D427289D9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8869F7-4DFA-47FD-B70C-8E42AB09C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0CC8EA-6909-43E0-9B44-BA0BD1F8B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B4C49-8EAE-4A8A-B04A-155C7EFAF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33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9AAD0D-D54D-49D7-94F8-7D84896F7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AAD0CB-D07C-4E87-86D6-2343FE5DB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E9F843-42E1-491A-9DBA-2E7E385B1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1B6E2-D7BD-4569-B157-B3885A8DE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94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8D54E6-7025-4CE8-A4DF-0F0702F0E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8E9882-B4F6-4B83-B587-CA74179AF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33E79C-F835-4C5C-A2A7-71A501B2A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E330-AA3E-4734-9DDA-1514DB083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1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CA51A-5271-43E5-B4B6-F18F5A18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F0A52-7FF5-455E-84F1-9F71EDAB9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DE013-6F05-4656-B0E9-22592AB51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B887B-9E7E-417B-B5D6-29C238C1C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03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FD503-565D-4C13-B904-4A31F252B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0888D-1F92-4746-AF1D-4354AD458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C6399-E4E3-4F4D-95D6-CFBDCF573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A4D5D-4AAB-4E9E-8A5E-18217EBE7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31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037CA7-8D94-4126-AEF1-8D2E1FC85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B4F16F-9290-440F-9A64-CE8171584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5E7CE94A-58AD-44C4-B7DE-908B2E71F1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9B4D1C2-3A5C-4A0F-A675-608BEC3C7D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91A125D3-0584-4D78-87E8-4C9AD7FE01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DEF0E2-63B2-4390-AEA5-916B8AA9FA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antanh\Desktop\VnExpress%20-%20Video%20voi%20th&#249;%20dai%20-%20Video%20voi%20thu%20dai.mpe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2.emf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7D9EBA73-3396-409B-ABF9-59740A0B51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3600" u="sng">
                <a:solidFill>
                  <a:srgbClr val="FF3300"/>
                </a:solidFill>
              </a:rPr>
              <a:t>Unit 10</a:t>
            </a:r>
            <a:r>
              <a:rPr lang="en-US" altLang="en-US" sz="3600">
                <a:solidFill>
                  <a:srgbClr val="FF3300"/>
                </a:solidFill>
              </a:rPr>
              <a:t>: Recycling</a:t>
            </a:r>
            <a:br>
              <a:rPr lang="en-US" altLang="en-US" sz="3600">
                <a:solidFill>
                  <a:schemeClr val="hlink"/>
                </a:solidFill>
              </a:rPr>
            </a:br>
            <a:r>
              <a:rPr lang="en-US" altLang="en-US" sz="2400" u="sng">
                <a:solidFill>
                  <a:srgbClr val="FF3300"/>
                </a:solidFill>
                <a:latin typeface=".VnTimeH" panose="020B7200000000000000" pitchFamily="34" charset="0"/>
              </a:rPr>
              <a:t>Lesson</a:t>
            </a:r>
            <a:r>
              <a:rPr lang="en-US" altLang="en-US" sz="2400">
                <a:solidFill>
                  <a:srgbClr val="FF3300"/>
                </a:solidFill>
                <a:latin typeface=".VnTimeH" panose="020B7200000000000000" pitchFamily="34" charset="0"/>
              </a:rPr>
              <a:t>: Language Focus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E5891373-40ED-48ED-8F25-97215ED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2200"/>
            <a:ext cx="6180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1. </a:t>
            </a:r>
            <a:r>
              <a:rPr lang="en-US" altLang="en-US" sz="2800" u="sng"/>
              <a:t>Passive form in the present simple: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A0BFB876-07FA-46B3-A9F7-BDD0E42D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891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1" u="sng"/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C0D3B86E-00CB-4051-8A8C-15C443AF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524000"/>
            <a:ext cx="280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* </a:t>
            </a:r>
            <a:r>
              <a:rPr lang="en-US" altLang="en-US" sz="2400" b="1" u="sng"/>
              <a:t>Model sentence:</a:t>
            </a:r>
            <a:endParaRPr lang="en-US" altLang="en-US" sz="2000" b="1" u="sng"/>
          </a:p>
        </p:txBody>
      </p:sp>
      <p:pic>
        <p:nvPicPr>
          <p:cNvPr id="11270" name="Picture 16" descr="Book-09-june">
            <a:extLst>
              <a:ext uri="{FF2B5EF4-FFF2-40B4-BE49-F238E27FC236}">
                <a16:creationId xmlns:a16="http://schemas.microsoft.com/office/drawing/2014/main" id="{C5FFEA74-A92F-4916-A5F4-3162790052E5}"/>
              </a:ext>
            </a:extLst>
          </p:cNvPr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3CDAB828-C9F1-4D23-990B-73ACC85A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21">
            <a:extLst>
              <a:ext uri="{FF2B5EF4-FFF2-40B4-BE49-F238E27FC236}">
                <a16:creationId xmlns:a16="http://schemas.microsoft.com/office/drawing/2014/main" id="{2C12C2D4-441A-4BF1-A0DD-3557F626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09800"/>
            <a:ext cx="516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 Break</a:t>
            </a:r>
            <a:r>
              <a:rPr lang="en-US" altLang="en-US" sz="2400"/>
              <a:t>   </a:t>
            </a:r>
            <a:r>
              <a:rPr lang="en-US" altLang="en-US" sz="2400" b="1"/>
              <a:t>the glass</a:t>
            </a:r>
            <a:r>
              <a:rPr lang="en-US" altLang="en-US" sz="2400"/>
              <a:t> into small pieces.</a:t>
            </a:r>
          </a:p>
        </p:txBody>
      </p:sp>
      <p:sp>
        <p:nvSpPr>
          <p:cNvPr id="2070" name="Line 22">
            <a:extLst>
              <a:ext uri="{FF2B5EF4-FFF2-40B4-BE49-F238E27FC236}">
                <a16:creationId xmlns:a16="http://schemas.microsoft.com/office/drawing/2014/main" id="{18FC3938-7430-4CAF-983A-300039ABE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71" name="Text Box 23">
            <a:extLst>
              <a:ext uri="{FF2B5EF4-FFF2-40B4-BE49-F238E27FC236}">
                <a16:creationId xmlns:a16="http://schemas.microsoft.com/office/drawing/2014/main" id="{81B63798-FA89-4590-B9E0-4292C6FD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290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    The glass</a:t>
            </a:r>
            <a:r>
              <a:rPr lang="en-US" altLang="en-US" sz="2400"/>
              <a:t> </a:t>
            </a:r>
            <a:r>
              <a:rPr lang="en-US" altLang="en-US" sz="2400" b="1"/>
              <a:t>is broken</a:t>
            </a:r>
            <a:r>
              <a:rPr lang="en-US" altLang="en-US" sz="2400"/>
              <a:t>  into small pieces.</a:t>
            </a: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BBD8A17F-524A-42E7-A793-2722CD7C8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81363"/>
            <a:ext cx="3165475" cy="5286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S + am/is/are +p.p</a:t>
            </a:r>
            <a:r>
              <a:rPr lang="en-US" altLang="en-US"/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8E9F95-B041-458C-ACE5-121EF2C59599}"/>
              </a:ext>
            </a:extLst>
          </p:cNvPr>
          <p:cNvCxnSpPr/>
          <p:nvPr/>
        </p:nvCxnSpPr>
        <p:spPr>
          <a:xfrm flipV="1">
            <a:off x="4038600" y="2586038"/>
            <a:ext cx="844550" cy="4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85660F-78B7-4588-9446-4756C9F8EE13}"/>
              </a:ext>
            </a:extLst>
          </p:cNvPr>
          <p:cNvCxnSpPr/>
          <p:nvPr/>
        </p:nvCxnSpPr>
        <p:spPr>
          <a:xfrm>
            <a:off x="5257800" y="2590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BB8A0-9580-40B3-BE86-E78FFD0A8EB0}"/>
              </a:ext>
            </a:extLst>
          </p:cNvPr>
          <p:cNvCxnSpPr/>
          <p:nvPr/>
        </p:nvCxnSpPr>
        <p:spPr>
          <a:xfrm>
            <a:off x="2563813" y="3810000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 Box 6">
            <a:extLst>
              <a:ext uri="{FF2B5EF4-FFF2-40B4-BE49-F238E27FC236}">
                <a16:creationId xmlns:a16="http://schemas.microsoft.com/office/drawing/2014/main" id="{556FB15E-34A0-4D15-AD70-6E5A97452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1952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885871-7311-46DE-ACF2-60B2DF8BACE0}"/>
              </a:ext>
            </a:extLst>
          </p:cNvPr>
          <p:cNvCxnSpPr/>
          <p:nvPr/>
        </p:nvCxnSpPr>
        <p:spPr>
          <a:xfrm>
            <a:off x="3962400" y="3810000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81" name="Text Box 21">
            <a:extLst>
              <a:ext uri="{FF2B5EF4-FFF2-40B4-BE49-F238E27FC236}">
                <a16:creationId xmlns:a16="http://schemas.microsoft.com/office/drawing/2014/main" id="{1209896A-B3ED-4C48-8278-1C7C5A1B0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31242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.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EE0A2AFF-E921-44D0-91E6-3047CEED1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81275"/>
            <a:ext cx="423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V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A553295F-C961-4F2E-8605-E38C8C13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19525"/>
            <a:ext cx="145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be + pp</a:t>
            </a: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4751499F-5399-45E0-95BA-BDF4A6CF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2590800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O</a:t>
            </a:r>
          </a:p>
        </p:txBody>
      </p:sp>
      <p:sp>
        <p:nvSpPr>
          <p:cNvPr id="46" name="Line 22">
            <a:extLst>
              <a:ext uri="{FF2B5EF4-FFF2-40B4-BE49-F238E27FC236}">
                <a16:creationId xmlns:a16="http://schemas.microsoft.com/office/drawing/2014/main" id="{63CDCE8D-2199-4CC1-A9D6-5571E27FB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971800"/>
            <a:ext cx="23622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Line 22">
            <a:extLst>
              <a:ext uri="{FF2B5EF4-FFF2-40B4-BE49-F238E27FC236}">
                <a16:creationId xmlns:a16="http://schemas.microsoft.com/office/drawing/2014/main" id="{8CD31ACE-9856-4449-88AE-20E40D83A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925" y="3048000"/>
            <a:ext cx="46038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3249" name="Picture 1" descr="C:\Documents and Settings\vantanh\My Documents\My Pictures\2008_11_17-Carrots.jpg">
            <a:extLst>
              <a:ext uri="{FF2B5EF4-FFF2-40B4-BE49-F238E27FC236}">
                <a16:creationId xmlns:a16="http://schemas.microsoft.com/office/drawing/2014/main" id="{F2F1DC61-6E8A-43FA-BAE3-C962A4CB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886200"/>
            <a:ext cx="3619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616F296-FF8C-4710-92F2-49562AEB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9600"/>
            <a:ext cx="5700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/>
              <a:t>Cut</a:t>
            </a:r>
            <a:r>
              <a:rPr lang="en-US" altLang="en-US" sz="2800" b="1"/>
              <a:t> </a:t>
            </a:r>
            <a:r>
              <a:rPr lang="en-US" altLang="en-US" sz="2800" b="1" u="sng"/>
              <a:t>the carrots</a:t>
            </a:r>
            <a:r>
              <a:rPr lang="en-US" altLang="en-US" sz="2800" b="1"/>
              <a:t> </a:t>
            </a:r>
            <a:r>
              <a:rPr lang="en-US" altLang="en-US" sz="2800"/>
              <a:t>into small flowers.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7C38FE-F342-453C-BAFF-CC807DC5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6380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The carrots are cut </a:t>
            </a:r>
            <a:r>
              <a:rPr lang="en-US" altLang="en-US" sz="2800"/>
              <a:t>into small flowers.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6244E-6 L -0.22917 -0.199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999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27382E-6 L 0.01789 -0.38229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9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  <p:bldP spid="2063" grpId="0"/>
      <p:bldP spid="2069" grpId="0"/>
      <p:bldP spid="2069" grpId="1"/>
      <p:bldP spid="2071" grpId="0"/>
      <p:bldP spid="2071" grpId="1"/>
      <p:bldP spid="2072" grpId="0" animBg="1"/>
      <p:bldP spid="35" grpId="0"/>
      <p:bldP spid="35" grpId="1"/>
      <p:bldP spid="39" grpId="0"/>
      <p:bldP spid="39" grpId="1"/>
      <p:bldP spid="40" grpId="0"/>
      <p:bldP spid="40" grpId="1"/>
      <p:bldP spid="40" grpId="2"/>
      <p:bldP spid="41" grpId="0"/>
      <p:bldP spid="41" grpId="1"/>
      <p:bldP spid="34" grpId="0"/>
      <p:bldP spid="34" grpId="1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022AFCE-5528-4A7E-A45C-1E6318F1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2819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3300"/>
                </a:solidFill>
              </a:rPr>
              <a:t>Task 1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1490BC8-117E-45C1-A58A-4706B8B4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08013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    </a:t>
            </a:r>
            <a:r>
              <a:rPr lang="en-US" altLang="en-US" sz="2000">
                <a:solidFill>
                  <a:schemeClr val="hlink"/>
                </a:solidFill>
              </a:rPr>
              <a:t>Read a guide on how to recycle glass. Look at the instructions, rewrite </a:t>
            </a:r>
          </a:p>
          <a:p>
            <a:r>
              <a:rPr lang="en-US" altLang="en-US" sz="2000">
                <a:solidFill>
                  <a:schemeClr val="hlink"/>
                </a:solidFill>
              </a:rPr>
              <a:t>them in the passive form and put the pictures in the correct order.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EE32AD66-A448-473F-8740-20D87A50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295400"/>
            <a:ext cx="5884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a) Break the glass into small pieces.</a:t>
            </a:r>
          </a:p>
        </p:txBody>
      </p:sp>
      <p:sp>
        <p:nvSpPr>
          <p:cNvPr id="12293" name="Text Box 8">
            <a:extLst>
              <a:ext uri="{FF2B5EF4-FFF2-40B4-BE49-F238E27FC236}">
                <a16:creationId xmlns:a16="http://schemas.microsoft.com/office/drawing/2014/main" id="{43288495-FB54-4011-9F23-797038EC8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638651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FF3300"/>
                </a:solidFill>
              </a:rPr>
              <a:t>The glass is broken into small pieces.</a:t>
            </a:r>
          </a:p>
          <a:p>
            <a:endParaRPr lang="en-US" altLang="en-US" sz="2800"/>
          </a:p>
        </p:txBody>
      </p:sp>
      <p:sp>
        <p:nvSpPr>
          <p:cNvPr id="12294" name="Text Box 9">
            <a:extLst>
              <a:ext uri="{FF2B5EF4-FFF2-40B4-BE49-F238E27FC236}">
                <a16:creationId xmlns:a16="http://schemas.microsoft.com/office/drawing/2014/main" id="{542FC65B-848D-46F8-8A81-C0001779F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143125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b) Then wash  the glass with a detergent liquid.</a:t>
            </a:r>
          </a:p>
        </p:txBody>
      </p:sp>
      <p:sp>
        <p:nvSpPr>
          <p:cNvPr id="12295" name="Text Box 10">
            <a:extLst>
              <a:ext uri="{FF2B5EF4-FFF2-40B4-BE49-F238E27FC236}">
                <a16:creationId xmlns:a16="http://schemas.microsoft.com/office/drawing/2014/main" id="{C1713C4E-88C4-4379-B3E2-3C03CD0E7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14650"/>
            <a:ext cx="62103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800"/>
              <a:t>c) Dry      the glass pieces completely.</a:t>
            </a:r>
          </a:p>
          <a:p>
            <a:endParaRPr lang="en-US" altLang="en-US"/>
          </a:p>
        </p:txBody>
      </p:sp>
      <p:sp>
        <p:nvSpPr>
          <p:cNvPr id="12296" name="Text Box 11">
            <a:extLst>
              <a:ext uri="{FF2B5EF4-FFF2-40B4-BE49-F238E27FC236}">
                <a16:creationId xmlns:a16="http://schemas.microsoft.com/office/drawing/2014/main" id="{7318BB3B-1BEF-4ADE-84B3-846D5E6F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65538"/>
            <a:ext cx="75755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800"/>
              <a:t>d) Mix      them  with certain specific chemicals</a:t>
            </a:r>
          </a:p>
        </p:txBody>
      </p:sp>
      <p:sp>
        <p:nvSpPr>
          <p:cNvPr id="12297" name="Text Box 12">
            <a:extLst>
              <a:ext uri="{FF2B5EF4-FFF2-40B4-BE49-F238E27FC236}">
                <a16:creationId xmlns:a16="http://schemas.microsoft.com/office/drawing/2014/main" id="{29A8A2AF-BFB5-4F41-906E-AB44D5DF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51338"/>
            <a:ext cx="73993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800"/>
              <a:t>e) Melt     the mixture until it becomes a liquid</a:t>
            </a:r>
          </a:p>
        </p:txBody>
      </p:sp>
      <p:sp>
        <p:nvSpPr>
          <p:cNvPr id="12298" name="Text Box 13">
            <a:extLst>
              <a:ext uri="{FF2B5EF4-FFF2-40B4-BE49-F238E27FC236}">
                <a16:creationId xmlns:a16="http://schemas.microsoft.com/office/drawing/2014/main" id="{C48FC7EB-4660-4F60-821D-04435911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38725"/>
            <a:ext cx="8374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  f) Use      a long pipe,  dip   it   into the liquid, then </a:t>
            </a:r>
          </a:p>
          <a:p>
            <a:endParaRPr lang="en-US" altLang="en-US" sz="2800"/>
          </a:p>
          <a:p>
            <a:r>
              <a:rPr lang="en-US" altLang="en-US" sz="2800"/>
              <a:t>      blow    the liquid into intended shapes.</a:t>
            </a:r>
          </a:p>
          <a:p>
            <a:endParaRPr lang="en-US" altLang="en-US" sz="2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5694FA-9B57-402C-BEED-12F02C59AC70}"/>
              </a:ext>
            </a:extLst>
          </p:cNvPr>
          <p:cNvCxnSpPr/>
          <p:nvPr/>
        </p:nvCxnSpPr>
        <p:spPr>
          <a:xfrm>
            <a:off x="1676400" y="2598738"/>
            <a:ext cx="8382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C26E6C-57BF-4635-8832-DFA2302353C2}"/>
              </a:ext>
            </a:extLst>
          </p:cNvPr>
          <p:cNvCxnSpPr/>
          <p:nvPr/>
        </p:nvCxnSpPr>
        <p:spPr>
          <a:xfrm flipV="1">
            <a:off x="2819400" y="2514600"/>
            <a:ext cx="1524000" cy="7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 Box 6">
            <a:extLst>
              <a:ext uri="{FF2B5EF4-FFF2-40B4-BE49-F238E27FC236}">
                <a16:creationId xmlns:a16="http://schemas.microsoft.com/office/drawing/2014/main" id="{C6EADE2D-7AB4-44EF-9F39-41D437A5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522538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V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36261057-BBA5-4D9A-B174-77D219E9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22538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O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B164368-4D8F-474C-BBBD-BC23510D6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284538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V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8D4939-94D4-4560-93BE-57AB5A441DFC}"/>
              </a:ext>
            </a:extLst>
          </p:cNvPr>
          <p:cNvCxnSpPr/>
          <p:nvPr/>
        </p:nvCxnSpPr>
        <p:spPr>
          <a:xfrm>
            <a:off x="4100513" y="5494338"/>
            <a:ext cx="4572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 Box 6">
            <a:extLst>
              <a:ext uri="{FF2B5EF4-FFF2-40B4-BE49-F238E27FC236}">
                <a16:creationId xmlns:a16="http://schemas.microsoft.com/office/drawing/2014/main" id="{9B8D0444-8812-45C2-A074-8BDD44920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3295650"/>
            <a:ext cx="463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074A9D-408B-4AE7-A080-01C4559D7537}"/>
              </a:ext>
            </a:extLst>
          </p:cNvPr>
          <p:cNvCxnSpPr/>
          <p:nvPr/>
        </p:nvCxnSpPr>
        <p:spPr>
          <a:xfrm>
            <a:off x="4800600" y="5494338"/>
            <a:ext cx="304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A5BEDF-80E9-467C-A1E6-445234B93AEC}"/>
              </a:ext>
            </a:extLst>
          </p:cNvPr>
          <p:cNvCxnSpPr/>
          <p:nvPr/>
        </p:nvCxnSpPr>
        <p:spPr>
          <a:xfrm>
            <a:off x="2071688" y="4046538"/>
            <a:ext cx="68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 Box 6">
            <a:extLst>
              <a:ext uri="{FF2B5EF4-FFF2-40B4-BE49-F238E27FC236}">
                <a16:creationId xmlns:a16="http://schemas.microsoft.com/office/drawing/2014/main" id="{92086752-60F9-4DB3-B576-62876EDF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562600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O</a:t>
            </a: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846FBB18-2F5D-40AE-AB88-8BB7F2D3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3970338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O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93015BA3-3948-432F-8185-8E0FF855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94338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V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70FDE4-E2AB-4054-9914-B6A438B99998}"/>
              </a:ext>
            </a:extLst>
          </p:cNvPr>
          <p:cNvCxnSpPr/>
          <p:nvPr/>
        </p:nvCxnSpPr>
        <p:spPr>
          <a:xfrm>
            <a:off x="838200" y="3287713"/>
            <a:ext cx="6096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912CD8-4086-4B9A-B934-0696F2897864}"/>
              </a:ext>
            </a:extLst>
          </p:cNvPr>
          <p:cNvCxnSpPr/>
          <p:nvPr/>
        </p:nvCxnSpPr>
        <p:spPr>
          <a:xfrm flipV="1">
            <a:off x="2030413" y="3276600"/>
            <a:ext cx="2541587" cy="7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B68906-FA3C-4B8E-B47E-8AAF6BFA97EA}"/>
              </a:ext>
            </a:extLst>
          </p:cNvPr>
          <p:cNvCxnSpPr/>
          <p:nvPr/>
        </p:nvCxnSpPr>
        <p:spPr>
          <a:xfrm>
            <a:off x="2057400" y="5494338"/>
            <a:ext cx="17526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66" name="Text Box 6">
            <a:extLst>
              <a:ext uri="{FF2B5EF4-FFF2-40B4-BE49-F238E27FC236}">
                <a16:creationId xmlns:a16="http://schemas.microsoft.com/office/drawing/2014/main" id="{0A0E1C30-394C-4463-AFA9-6CA5B2447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32338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O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CC115C-229F-4FE7-8132-4F80D577B1D2}"/>
              </a:ext>
            </a:extLst>
          </p:cNvPr>
          <p:cNvCxnSpPr/>
          <p:nvPr/>
        </p:nvCxnSpPr>
        <p:spPr>
          <a:xfrm>
            <a:off x="838200" y="549592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 Box 6">
            <a:extLst>
              <a:ext uri="{FF2B5EF4-FFF2-40B4-BE49-F238E27FC236}">
                <a16:creationId xmlns:a16="http://schemas.microsoft.com/office/drawing/2014/main" id="{133FD3E4-CC68-461E-9B36-90734B05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94338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V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A07B183-2074-4830-AEE1-EBCE507F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494338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O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7232E5-D232-46C8-A5BD-9CAD76ACB648}"/>
              </a:ext>
            </a:extLst>
          </p:cNvPr>
          <p:cNvCxnSpPr/>
          <p:nvPr/>
        </p:nvCxnSpPr>
        <p:spPr>
          <a:xfrm>
            <a:off x="2057400" y="4732338"/>
            <a:ext cx="17526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5F6143-677F-4948-B08E-4F4AF822DE0A}"/>
              </a:ext>
            </a:extLst>
          </p:cNvPr>
          <p:cNvCxnSpPr/>
          <p:nvPr/>
        </p:nvCxnSpPr>
        <p:spPr>
          <a:xfrm>
            <a:off x="914400" y="6408738"/>
            <a:ext cx="68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 Box 6">
            <a:extLst>
              <a:ext uri="{FF2B5EF4-FFF2-40B4-BE49-F238E27FC236}">
                <a16:creationId xmlns:a16="http://schemas.microsoft.com/office/drawing/2014/main" id="{EC11FDE1-6EF8-45CE-A788-F1AC8A17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33412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V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C7D6FA-7BD3-4B71-88FC-1C8978F6F6B0}"/>
              </a:ext>
            </a:extLst>
          </p:cNvPr>
          <p:cNvCxnSpPr/>
          <p:nvPr/>
        </p:nvCxnSpPr>
        <p:spPr>
          <a:xfrm>
            <a:off x="2057400" y="6408738"/>
            <a:ext cx="13716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74" name="Text Box 6">
            <a:extLst>
              <a:ext uri="{FF2B5EF4-FFF2-40B4-BE49-F238E27FC236}">
                <a16:creationId xmlns:a16="http://schemas.microsoft.com/office/drawing/2014/main" id="{E74FAF4A-D241-4A61-8CFF-3B6EF5D1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34125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O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7EC7DCA-3A4F-4FBD-A022-F854E426488D}"/>
              </a:ext>
            </a:extLst>
          </p:cNvPr>
          <p:cNvCxnSpPr/>
          <p:nvPr/>
        </p:nvCxnSpPr>
        <p:spPr>
          <a:xfrm>
            <a:off x="838200" y="4048125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EC87B7-4E66-4EE8-81BE-1C15DFF812D6}"/>
              </a:ext>
            </a:extLst>
          </p:cNvPr>
          <p:cNvCxnSpPr/>
          <p:nvPr/>
        </p:nvCxnSpPr>
        <p:spPr>
          <a:xfrm>
            <a:off x="838200" y="4733925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 Box 6">
            <a:extLst>
              <a:ext uri="{FF2B5EF4-FFF2-40B4-BE49-F238E27FC236}">
                <a16:creationId xmlns:a16="http://schemas.microsoft.com/office/drawing/2014/main" id="{781511F5-132D-454A-9DDB-0CB26FAC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62400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V</a:t>
            </a: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id="{B1BC285F-B9B7-4A33-A3F0-9F97C6C7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73392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7" grpId="0"/>
      <p:bldP spid="31" grpId="0"/>
      <p:bldP spid="32" grpId="0"/>
      <p:bldP spid="33" grpId="0"/>
      <p:bldP spid="10266" grpId="0"/>
      <p:bldP spid="41" grpId="0"/>
      <p:bldP spid="42" grpId="0"/>
      <p:bldP spid="46" grpId="0"/>
      <p:bldP spid="10274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>
            <a:extLst>
              <a:ext uri="{FF2B5EF4-FFF2-40B4-BE49-F238E27FC236}">
                <a16:creationId xmlns:a16="http://schemas.microsoft.com/office/drawing/2014/main" id="{33479BBF-393F-4D5B-83A8-282D73BB019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200" y="838200"/>
            <a:ext cx="8915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a) The glass is broken into small pieces.</a:t>
            </a:r>
          </a:p>
          <a:p>
            <a:pPr eaLnBrk="1" hangingPunct="1"/>
            <a:r>
              <a:rPr lang="en-US" altLang="en-US" sz="3200"/>
              <a:t>b) Then the glass is washed with a detergent liquid.</a:t>
            </a:r>
          </a:p>
          <a:p>
            <a:pPr eaLnBrk="1" hangingPunct="1"/>
            <a:r>
              <a:rPr lang="en-US" altLang="en-US" sz="3200"/>
              <a:t>c)The glass pieces are dried completely.</a:t>
            </a:r>
          </a:p>
          <a:p>
            <a:pPr eaLnBrk="1" hangingPunct="1"/>
            <a:r>
              <a:rPr lang="en-US" altLang="en-US" sz="3200"/>
              <a:t>d)They are mixed with certain specific chemicals.</a:t>
            </a:r>
          </a:p>
          <a:p>
            <a:pPr eaLnBrk="1" hangingPunct="1"/>
            <a:r>
              <a:rPr lang="en-US" altLang="en-US" sz="3200"/>
              <a:t>e)The mixture is melted until it becomes a liquid.</a:t>
            </a:r>
          </a:p>
          <a:p>
            <a:pPr eaLnBrk="1" hangingPunct="1"/>
            <a:r>
              <a:rPr lang="en-US" altLang="en-US" sz="3200"/>
              <a:t>f) A long pipe is used, it is dipped into the liquid,then the liquid is blown into intended shapes.</a:t>
            </a:r>
          </a:p>
          <a:p>
            <a:pPr eaLnBrk="1" hangingPunct="1"/>
            <a:r>
              <a:rPr lang="en-US" altLang="en-US" sz="2800"/>
              <a:t> 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0F2E243A-C004-4542-8DC3-5B6C5A2A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Key answer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3">
            <a:extLst>
              <a:ext uri="{FF2B5EF4-FFF2-40B4-BE49-F238E27FC236}">
                <a16:creationId xmlns:a16="http://schemas.microsoft.com/office/drawing/2014/main" id="{25440667-A357-423B-8BAD-65864D6D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4">
            <a:extLst>
              <a:ext uri="{FF2B5EF4-FFF2-40B4-BE49-F238E27FC236}">
                <a16:creationId xmlns:a16="http://schemas.microsoft.com/office/drawing/2014/main" id="{EFE5458A-8466-4120-8109-EAA41CD4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5">
            <a:extLst>
              <a:ext uri="{FF2B5EF4-FFF2-40B4-BE49-F238E27FC236}">
                <a16:creationId xmlns:a16="http://schemas.microsoft.com/office/drawing/2014/main" id="{9131DF61-74E1-4A17-A5B2-E552E0B1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6">
            <a:extLst>
              <a:ext uri="{FF2B5EF4-FFF2-40B4-BE49-F238E27FC236}">
                <a16:creationId xmlns:a16="http://schemas.microsoft.com/office/drawing/2014/main" id="{64ED9DD4-3126-496A-86BA-B6471079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8">
            <a:extLst>
              <a:ext uri="{FF2B5EF4-FFF2-40B4-BE49-F238E27FC236}">
                <a16:creationId xmlns:a16="http://schemas.microsoft.com/office/drawing/2014/main" id="{5E822A3E-35ED-41E6-B0CD-E1C7C2E4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327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39">
            <a:extLst>
              <a:ext uri="{FF2B5EF4-FFF2-40B4-BE49-F238E27FC236}">
                <a16:creationId xmlns:a16="http://schemas.microsoft.com/office/drawing/2014/main" id="{4B5F9B21-BE6C-48B0-B4B0-75BB388A7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716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pic>
        <p:nvPicPr>
          <p:cNvPr id="14344" name="Picture 37">
            <a:extLst>
              <a:ext uri="{FF2B5EF4-FFF2-40B4-BE49-F238E27FC236}">
                <a16:creationId xmlns:a16="http://schemas.microsoft.com/office/drawing/2014/main" id="{B1AD8730-DB45-4397-9244-EFF07C94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0">
            <a:extLst>
              <a:ext uri="{FF2B5EF4-FFF2-40B4-BE49-F238E27FC236}">
                <a16:creationId xmlns:a16="http://schemas.microsoft.com/office/drawing/2014/main" id="{E4A7F0DF-0DA4-4513-A895-A889C2DA1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Text Box 41">
            <a:extLst>
              <a:ext uri="{FF2B5EF4-FFF2-40B4-BE49-F238E27FC236}">
                <a16:creationId xmlns:a16="http://schemas.microsoft.com/office/drawing/2014/main" id="{17172D5C-9548-42AC-A469-432FD3D8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728913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1</a:t>
            </a:r>
          </a:p>
        </p:txBody>
      </p:sp>
      <p:pic>
        <p:nvPicPr>
          <p:cNvPr id="14347" name="Picture 42">
            <a:extLst>
              <a:ext uri="{FF2B5EF4-FFF2-40B4-BE49-F238E27FC236}">
                <a16:creationId xmlns:a16="http://schemas.microsoft.com/office/drawing/2014/main" id="{56C130F2-7FD7-4915-80E9-197C4166B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44">
            <a:extLst>
              <a:ext uri="{FF2B5EF4-FFF2-40B4-BE49-F238E27FC236}">
                <a16:creationId xmlns:a16="http://schemas.microsoft.com/office/drawing/2014/main" id="{B643C296-B5AE-44DC-A99E-5CBE7D55C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743200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4349" name="Text Box 45">
            <a:extLst>
              <a:ext uri="{FF2B5EF4-FFF2-40B4-BE49-F238E27FC236}">
                <a16:creationId xmlns:a16="http://schemas.microsoft.com/office/drawing/2014/main" id="{801B0B0E-E848-442E-B492-F2AFE97A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743200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4350" name="Text Box 47">
            <a:extLst>
              <a:ext uri="{FF2B5EF4-FFF2-40B4-BE49-F238E27FC236}">
                <a16:creationId xmlns:a16="http://schemas.microsoft.com/office/drawing/2014/main" id="{2B9B44EE-616A-41DC-821B-7FC7D38F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743200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4351" name="Text Box 48">
            <a:extLst>
              <a:ext uri="{FF2B5EF4-FFF2-40B4-BE49-F238E27FC236}">
                <a16:creationId xmlns:a16="http://schemas.microsoft.com/office/drawing/2014/main" id="{C962695F-B561-471F-89D3-AFF6662A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7125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4</a:t>
            </a:r>
          </a:p>
        </p:txBody>
      </p:sp>
      <p:pic>
        <p:nvPicPr>
          <p:cNvPr id="14352" name="Picture 49">
            <a:extLst>
              <a:ext uri="{FF2B5EF4-FFF2-40B4-BE49-F238E27FC236}">
                <a16:creationId xmlns:a16="http://schemas.microsoft.com/office/drawing/2014/main" id="{6FF64D2B-4D1F-4DD1-BB38-31EBE672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Text Box 50">
            <a:extLst>
              <a:ext uri="{FF2B5EF4-FFF2-40B4-BE49-F238E27FC236}">
                <a16:creationId xmlns:a16="http://schemas.microsoft.com/office/drawing/2014/main" id="{3BE1A79F-D07D-485B-A994-805A80BC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6138863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4354" name="Text Box 51">
            <a:extLst>
              <a:ext uri="{FF2B5EF4-FFF2-40B4-BE49-F238E27FC236}">
                <a16:creationId xmlns:a16="http://schemas.microsoft.com/office/drawing/2014/main" id="{0C996378-9DA6-457D-A10D-3A1BC559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288" y="6180138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4355" name="Text Box 52">
            <a:extLst>
              <a:ext uri="{FF2B5EF4-FFF2-40B4-BE49-F238E27FC236}">
                <a16:creationId xmlns:a16="http://schemas.microsoft.com/office/drawing/2014/main" id="{162B5BAF-7EA6-43DC-8801-63F234EF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180138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2E426FD-E02F-45E1-B189-55EA50229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>
            <a:extLst>
              <a:ext uri="{FF2B5EF4-FFF2-40B4-BE49-F238E27FC236}">
                <a16:creationId xmlns:a16="http://schemas.microsoft.com/office/drawing/2014/main" id="{F0141E36-8E21-493A-8173-31B57ADB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>
            <a:extLst>
              <a:ext uri="{FF2B5EF4-FFF2-40B4-BE49-F238E27FC236}">
                <a16:creationId xmlns:a16="http://schemas.microsoft.com/office/drawing/2014/main" id="{367A0A9E-6393-4660-8C86-A06B7AC9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>
            <a:extLst>
              <a:ext uri="{FF2B5EF4-FFF2-40B4-BE49-F238E27FC236}">
                <a16:creationId xmlns:a16="http://schemas.microsoft.com/office/drawing/2014/main" id="{15AC9172-B93A-4254-A296-03CFDBB2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716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pic>
        <p:nvPicPr>
          <p:cNvPr id="15366" name="Picture 8">
            <a:extLst>
              <a:ext uri="{FF2B5EF4-FFF2-40B4-BE49-F238E27FC236}">
                <a16:creationId xmlns:a16="http://schemas.microsoft.com/office/drawing/2014/main" id="{D5FD978B-5760-4FB0-9B53-F1B3D091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971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>
            <a:extLst>
              <a:ext uri="{FF2B5EF4-FFF2-40B4-BE49-F238E27FC236}">
                <a16:creationId xmlns:a16="http://schemas.microsoft.com/office/drawing/2014/main" id="{957D3FBC-B548-4F11-A24A-D8B7FB1A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6779B0CE-01E9-4688-B4CF-831831D1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2743200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5369" name="Text Box 13">
            <a:extLst>
              <a:ext uri="{FF2B5EF4-FFF2-40B4-BE49-F238E27FC236}">
                <a16:creationId xmlns:a16="http://schemas.microsoft.com/office/drawing/2014/main" id="{F36E8D6C-8E56-43DE-AF35-41145B7A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153150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5370" name="Text Box 14">
            <a:extLst>
              <a:ext uri="{FF2B5EF4-FFF2-40B4-BE49-F238E27FC236}">
                <a16:creationId xmlns:a16="http://schemas.microsoft.com/office/drawing/2014/main" id="{50D84933-5FC4-4E91-ADDC-415893F3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743200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5371" name="Text Box 16">
            <a:extLst>
              <a:ext uri="{FF2B5EF4-FFF2-40B4-BE49-F238E27FC236}">
                <a16:creationId xmlns:a16="http://schemas.microsoft.com/office/drawing/2014/main" id="{3F09DA49-F5C8-4AE1-A877-BC3013067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743200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3</a:t>
            </a:r>
          </a:p>
        </p:txBody>
      </p:sp>
      <p:pic>
        <p:nvPicPr>
          <p:cNvPr id="15372" name="Picture 18">
            <a:extLst>
              <a:ext uri="{FF2B5EF4-FFF2-40B4-BE49-F238E27FC236}">
                <a16:creationId xmlns:a16="http://schemas.microsoft.com/office/drawing/2014/main" id="{78C0A4A6-39FB-4CF1-973D-013E3E4F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19">
            <a:extLst>
              <a:ext uri="{FF2B5EF4-FFF2-40B4-BE49-F238E27FC236}">
                <a16:creationId xmlns:a16="http://schemas.microsoft.com/office/drawing/2014/main" id="{2E1E4FD1-AB14-41CB-A4E4-0109E20FD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78125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5374" name="Text Box 20">
            <a:extLst>
              <a:ext uri="{FF2B5EF4-FFF2-40B4-BE49-F238E27FC236}">
                <a16:creationId xmlns:a16="http://schemas.microsoft.com/office/drawing/2014/main" id="{E926D710-6FC9-4E65-A9F0-1FCEE836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180138"/>
            <a:ext cx="595313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5375" name="Text Box 21">
            <a:extLst>
              <a:ext uri="{FF2B5EF4-FFF2-40B4-BE49-F238E27FC236}">
                <a16:creationId xmlns:a16="http://schemas.microsoft.com/office/drawing/2014/main" id="{0B70229D-2125-4571-AA71-BCA320E44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6165850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6</a:t>
            </a:r>
          </a:p>
        </p:txBody>
      </p:sp>
      <p:pic>
        <p:nvPicPr>
          <p:cNvPr id="15376" name="Picture 4">
            <a:extLst>
              <a:ext uri="{FF2B5EF4-FFF2-40B4-BE49-F238E27FC236}">
                <a16:creationId xmlns:a16="http://schemas.microsoft.com/office/drawing/2014/main" id="{DFBC9A42-A59F-4068-828D-13AA9CA8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23">
            <a:extLst>
              <a:ext uri="{FF2B5EF4-FFF2-40B4-BE49-F238E27FC236}">
                <a16:creationId xmlns:a16="http://schemas.microsoft.com/office/drawing/2014/main" id="{E5305573-D60E-4C08-AA5E-5E5A474EC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2728913"/>
            <a:ext cx="609600" cy="650875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>
            <a:extLst>
              <a:ext uri="{FF2B5EF4-FFF2-40B4-BE49-F238E27FC236}">
                <a16:creationId xmlns:a16="http://schemas.microsoft.com/office/drawing/2014/main" id="{3763ABCD-AB6C-474F-901E-2D0E6A98C135}"/>
              </a:ext>
            </a:extLst>
          </p:cNvPr>
          <p:cNvSpPr/>
          <p:nvPr/>
        </p:nvSpPr>
        <p:spPr>
          <a:xfrm>
            <a:off x="1905000" y="1371600"/>
            <a:ext cx="3352800" cy="990600"/>
          </a:xfrm>
          <a:prstGeom prst="wedgeEllipseCallout">
            <a:avLst>
              <a:gd name="adj1" fmla="val -19577"/>
              <a:gd name="adj2" fmla="val 101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C98417DA-D42C-4C26-963A-D3D8F1D7C939}"/>
              </a:ext>
            </a:extLst>
          </p:cNvPr>
          <p:cNvSpPr/>
          <p:nvPr/>
        </p:nvSpPr>
        <p:spPr>
          <a:xfrm>
            <a:off x="4800600" y="0"/>
            <a:ext cx="4343400" cy="2133600"/>
          </a:xfrm>
          <a:prstGeom prst="wedgeEllipseCallout">
            <a:avLst>
              <a:gd name="adj1" fmla="val 34783"/>
              <a:gd name="adj2" fmla="val 98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B661A70C-CDF4-418F-94D6-4AF3227D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5">
            <a:extLst>
              <a:ext uri="{FF2B5EF4-FFF2-40B4-BE49-F238E27FC236}">
                <a16:creationId xmlns:a16="http://schemas.microsoft.com/office/drawing/2014/main" id="{AA942E33-DBFB-44D8-9951-B4EC2C70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91200"/>
            <a:ext cx="651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The project will be started very soon.</a:t>
            </a:r>
          </a:p>
        </p:txBody>
      </p:sp>
      <p:sp>
        <p:nvSpPr>
          <p:cNvPr id="22535" name="TextBox 6">
            <a:extLst>
              <a:ext uri="{FF2B5EF4-FFF2-40B4-BE49-F238E27FC236}">
                <a16:creationId xmlns:a16="http://schemas.microsoft.com/office/drawing/2014/main" id="{A9B23608-748E-4A9A-8601-05ECC1733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04800"/>
            <a:ext cx="3140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When will the </a:t>
            </a:r>
          </a:p>
          <a:p>
            <a:pPr eaLnBrk="1" hangingPunct="1"/>
            <a:r>
              <a:rPr lang="en-US" altLang="en-US" sz="2800"/>
              <a:t>   project be </a:t>
            </a:r>
          </a:p>
          <a:p>
            <a:pPr eaLnBrk="1" hangingPunct="1"/>
            <a:r>
              <a:rPr lang="en-US" altLang="en-US" sz="2800"/>
              <a:t>    started, Doctor?</a:t>
            </a:r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42A6449F-570C-4FB5-A9C4-8BE8CE5B2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00"/>
            <a:ext cx="236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Very soon.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D3E4F-E2DC-4DFB-9B0C-50EE23F4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52750"/>
            <a:ext cx="27241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2534" grpId="0"/>
      <p:bldP spid="22535" grpId="0"/>
      <p:bldP spid="225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E47A42EE-7EF4-4981-B8ED-7ACEB7BB8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/>
              <a:t>2. Passive form in the future simple:</a:t>
            </a:r>
            <a:endParaRPr lang="en-US" altLang="en-US" sz="3200"/>
          </a:p>
          <a:p>
            <a:pPr eaLnBrk="1" hangingPunct="1"/>
            <a:r>
              <a:rPr lang="en-US" altLang="en-US" sz="3200" b="1"/>
              <a:t>*</a:t>
            </a:r>
            <a:r>
              <a:rPr lang="en-US" altLang="en-US" sz="3200" b="1" u="sng"/>
              <a:t> Model sentences:</a:t>
            </a:r>
            <a:endParaRPr lang="en-US" altLang="en-US" sz="3200"/>
          </a:p>
          <a:p>
            <a:pPr eaLnBrk="1" hangingPunct="1"/>
            <a:r>
              <a:rPr lang="en-US" altLang="en-US" sz="3200" b="1"/>
              <a:t> </a:t>
            </a: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14339" name="TextBox 4">
            <a:extLst>
              <a:ext uri="{FF2B5EF4-FFF2-40B4-BE49-F238E27FC236}">
                <a16:creationId xmlns:a16="http://schemas.microsoft.com/office/drawing/2014/main" id="{576D8688-8394-4171-9681-0BD2BF22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63688"/>
            <a:ext cx="8396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(+) The project will be started very soon.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67239-1721-4EE0-97CA-FE490CD5BB85}"/>
              </a:ext>
            </a:extLst>
          </p:cNvPr>
          <p:cNvSpPr txBox="1"/>
          <p:nvPr/>
        </p:nvSpPr>
        <p:spPr>
          <a:xfrm>
            <a:off x="1322388" y="2097088"/>
            <a:ext cx="3457575" cy="584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S + will + be + </a:t>
            </a:r>
            <a:r>
              <a:rPr lang="en-US" sz="3200" dirty="0" err="1"/>
              <a:t>p.p</a:t>
            </a:r>
            <a:endParaRPr lang="en-US" sz="3200" dirty="0"/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0D731C40-132F-4E27-A03E-C425AF1DB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32568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6432BAD-3B84-4AF8-865C-DB28346A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30488"/>
            <a:ext cx="884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(-)  The project won’t be started very soon.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7F34302-23D7-447E-B165-24B3D5E2D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40088"/>
            <a:ext cx="8597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(?) Will the project be started very soon?.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6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BCCEC42-0F07-440A-BAD0-4FACA1C7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862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will be finished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B233C3-9C04-4C4D-9838-0080673B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052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be built </a:t>
            </a: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B405CF58-65A7-4E31-BC53-04914A91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FF3300"/>
                </a:solidFill>
              </a:rPr>
              <a:t>Task 2</a:t>
            </a:r>
          </a:p>
        </p:txBody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10E8C1E8-B29A-4B92-898A-82C3EDC0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69925"/>
            <a:ext cx="8916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    </a:t>
            </a:r>
            <a:r>
              <a:rPr lang="en-US" altLang="en-US" sz="2000">
                <a:solidFill>
                  <a:schemeClr val="hlink"/>
                </a:solidFill>
              </a:rPr>
              <a:t>A famous inventor, Dr.Kim, is going to build a time machine. One of his assistant, Hai, is asking him questions about the invention. </a:t>
            </a:r>
          </a:p>
          <a:p>
            <a:r>
              <a:rPr lang="en-US" altLang="en-US" sz="2000">
                <a:solidFill>
                  <a:schemeClr val="hlink"/>
                </a:solidFill>
              </a:rPr>
              <a:t>Complete the dialogue.Use the correct form of the verbs in brackets.</a:t>
            </a:r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3575EE54-F1D9-411A-A3ED-91AB2DEB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03425"/>
            <a:ext cx="95345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Hai:          When </a:t>
            </a:r>
            <a:r>
              <a:rPr lang="en-US" altLang="en-US" sz="2400">
                <a:solidFill>
                  <a:schemeClr val="accent1"/>
                </a:solidFill>
              </a:rPr>
              <a:t>(0)</a:t>
            </a:r>
            <a:r>
              <a:rPr lang="en-US" altLang="en-US" sz="2400"/>
              <a:t> </a:t>
            </a:r>
            <a:r>
              <a:rPr lang="en-US" altLang="en-US" sz="2400" u="sng">
                <a:solidFill>
                  <a:srgbClr val="FF3300"/>
                </a:solidFill>
              </a:rPr>
              <a:t>will</a:t>
            </a:r>
            <a:r>
              <a:rPr lang="en-US" altLang="en-US" sz="2400"/>
              <a:t> the project </a:t>
            </a:r>
            <a:r>
              <a:rPr lang="en-US" altLang="en-US" sz="2400" u="sng">
                <a:solidFill>
                  <a:srgbClr val="FF3300"/>
                </a:solidFill>
              </a:rPr>
              <a:t>be started</a:t>
            </a:r>
            <a:r>
              <a:rPr lang="en-US" altLang="en-US" sz="2400"/>
              <a:t>, Doctor ?       </a:t>
            </a:r>
            <a:r>
              <a:rPr lang="en-US" altLang="en-US" sz="2400">
                <a:solidFill>
                  <a:srgbClr val="FF3300"/>
                </a:solidFill>
              </a:rPr>
              <a:t>(start )</a:t>
            </a:r>
          </a:p>
          <a:p>
            <a:r>
              <a:rPr lang="en-US" altLang="en-US" sz="2400"/>
              <a:t>Dr Kim:     Very soon.</a:t>
            </a:r>
          </a:p>
          <a:p>
            <a:r>
              <a:rPr lang="en-US" altLang="en-US" sz="2400"/>
              <a:t>Hai :         Many people want to see the time machine.</a:t>
            </a:r>
          </a:p>
          <a:p>
            <a:r>
              <a:rPr lang="en-US" altLang="en-US" sz="2400"/>
              <a:t>Dr Kim:     Yes.It </a:t>
            </a:r>
            <a:r>
              <a:rPr lang="en-US" altLang="en-US" sz="2400">
                <a:solidFill>
                  <a:schemeClr val="accent1"/>
                </a:solidFill>
              </a:rPr>
              <a:t>(1)                         </a:t>
            </a:r>
            <a:r>
              <a:rPr lang="en-US" altLang="en-US" sz="2400"/>
              <a:t>to the public when          </a:t>
            </a:r>
            <a:r>
              <a:rPr lang="en-US" altLang="en-US" sz="2400">
                <a:solidFill>
                  <a:srgbClr val="FF3300"/>
                </a:solidFill>
              </a:rPr>
              <a:t>(show)</a:t>
            </a:r>
          </a:p>
          <a:p>
            <a:r>
              <a:rPr lang="en-US" altLang="en-US" sz="2400"/>
              <a:t>                 it is finished.</a:t>
            </a:r>
          </a:p>
          <a:p>
            <a:r>
              <a:rPr lang="en-US" altLang="en-US" sz="2400"/>
              <a:t>Hai :        </a:t>
            </a:r>
            <a:r>
              <a:rPr lang="en-US" altLang="en-US" sz="2400">
                <a:solidFill>
                  <a:schemeClr val="accent1"/>
                </a:solidFill>
              </a:rPr>
              <a:t>(2)</a:t>
            </a:r>
            <a:r>
              <a:rPr lang="en-US" altLang="en-US" sz="2400"/>
              <a:t>        it               by the end of the </a:t>
            </a:r>
            <a:r>
              <a:rPr lang="en-US" altLang="en-US" sz="2000"/>
              <a:t>year,Doctor?</a:t>
            </a:r>
            <a:r>
              <a:rPr lang="en-US" altLang="en-US" sz="2400"/>
              <a:t>      </a:t>
            </a:r>
            <a:r>
              <a:rPr lang="en-US" altLang="en-US" sz="2400">
                <a:solidFill>
                  <a:srgbClr val="FF3300"/>
                </a:solidFill>
              </a:rPr>
              <a:t>(build)</a:t>
            </a:r>
          </a:p>
          <a:p>
            <a:r>
              <a:rPr lang="en-US" altLang="en-US" sz="2400"/>
              <a:t>Dr Kim :    I’m afraid not, but it </a:t>
            </a:r>
            <a:r>
              <a:rPr lang="en-US" altLang="en-US" sz="2400">
                <a:solidFill>
                  <a:schemeClr val="accent1"/>
                </a:solidFill>
              </a:rPr>
              <a:t>(3)</a:t>
            </a:r>
            <a:r>
              <a:rPr lang="en-US" altLang="en-US" sz="2400">
                <a:solidFill>
                  <a:schemeClr val="hlink"/>
                </a:solidFill>
              </a:rPr>
              <a:t>                         </a:t>
            </a:r>
            <a:r>
              <a:rPr lang="en-US" altLang="en-US" sz="2400"/>
              <a:t>before Tet.</a:t>
            </a:r>
            <a:r>
              <a:rPr lang="en-US" altLang="en-US" sz="2400">
                <a:solidFill>
                  <a:srgbClr val="FF3300"/>
                </a:solidFill>
              </a:rPr>
              <a:t>(finish)</a:t>
            </a:r>
          </a:p>
          <a:p>
            <a:r>
              <a:rPr lang="en-US" altLang="en-US" sz="2400"/>
              <a:t>Hai :          </a:t>
            </a:r>
            <a:r>
              <a:rPr lang="en-US" altLang="en-US" sz="2400">
                <a:solidFill>
                  <a:schemeClr val="accent1"/>
                </a:solidFill>
              </a:rPr>
              <a:t>(4)</a:t>
            </a:r>
            <a:r>
              <a:rPr lang="en-US" altLang="en-US" sz="2400"/>
              <a:t>        it                       by you ?                          </a:t>
            </a:r>
            <a:r>
              <a:rPr lang="en-US" altLang="en-US" sz="2400">
                <a:solidFill>
                  <a:srgbClr val="FF3300"/>
                </a:solidFill>
              </a:rPr>
              <a:t>(make)</a:t>
            </a:r>
          </a:p>
          <a:p>
            <a:r>
              <a:rPr lang="en-US" altLang="en-US" sz="2400"/>
              <a:t>Dr Kim :    No, I need you to build it . When can you start ?</a:t>
            </a:r>
          </a:p>
          <a:p>
            <a:r>
              <a:rPr lang="en-US" altLang="en-US" sz="2400"/>
              <a:t>Hai:           Let’s begin tomorrow.</a:t>
            </a:r>
          </a:p>
          <a:p>
            <a:endParaRPr lang="en-US" alt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CBB44-E151-4EEC-8017-6AFCC71D1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0515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Will be shown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39CE0F-81DB-4FE9-A205-5BCA49DF46AF}"/>
              </a:ext>
            </a:extLst>
          </p:cNvPr>
          <p:cNvCxnSpPr/>
          <p:nvPr/>
        </p:nvCxnSpPr>
        <p:spPr>
          <a:xfrm>
            <a:off x="3048000" y="4953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CC8D7F-40C0-4C08-A673-2B3F54E5112B}"/>
              </a:ext>
            </a:extLst>
          </p:cNvPr>
          <p:cNvCxnSpPr/>
          <p:nvPr/>
        </p:nvCxnSpPr>
        <p:spPr>
          <a:xfrm>
            <a:off x="2895600" y="3505200"/>
            <a:ext cx="1752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07229-5E29-4E12-9142-96766940F1B3}"/>
              </a:ext>
            </a:extLst>
          </p:cNvPr>
          <p:cNvCxnSpPr/>
          <p:nvPr/>
        </p:nvCxnSpPr>
        <p:spPr>
          <a:xfrm>
            <a:off x="1676400" y="4189413"/>
            <a:ext cx="533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132373-3C65-42F7-8C7D-FA3320221CD6}"/>
              </a:ext>
            </a:extLst>
          </p:cNvPr>
          <p:cNvCxnSpPr/>
          <p:nvPr/>
        </p:nvCxnSpPr>
        <p:spPr>
          <a:xfrm>
            <a:off x="4648200" y="4572000"/>
            <a:ext cx="1981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58F70A-B1DC-49C3-B968-EEEB55AA473B}"/>
              </a:ext>
            </a:extLst>
          </p:cNvPr>
          <p:cNvCxnSpPr/>
          <p:nvPr/>
        </p:nvCxnSpPr>
        <p:spPr>
          <a:xfrm>
            <a:off x="19050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D71CBE-601E-4105-AA5E-DACF0693E174}"/>
              </a:ext>
            </a:extLst>
          </p:cNvPr>
          <p:cNvCxnSpPr/>
          <p:nvPr/>
        </p:nvCxnSpPr>
        <p:spPr>
          <a:xfrm>
            <a:off x="2743200" y="41910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39B478-69F7-43A7-8A42-14741DC88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10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Will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1B007-FE3B-423E-B1DA-B669EAFAB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Will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BBE824-BFEF-4D3F-A7E0-9299C2E2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be made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/>
      <p:bldP spid="6" grpId="0"/>
      <p:bldP spid="23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>
            <a:extLst>
              <a:ext uri="{FF2B5EF4-FFF2-40B4-BE49-F238E27FC236}">
                <a16:creationId xmlns:a16="http://schemas.microsoft.com/office/drawing/2014/main" id="{44E612AA-6B25-4CBA-A466-69C18FB1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3. Adjective followed by a </a:t>
            </a:r>
            <a:r>
              <a:rPr lang="en-US" altLang="en-US" sz="2400" b="1" i="1" u="sng"/>
              <a:t>to infinitive: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5CFA6-CB2C-478E-AD52-E65FAFC940D0}"/>
              </a:ext>
            </a:extLst>
          </p:cNvPr>
          <p:cNvSpPr txBox="1"/>
          <p:nvPr/>
        </p:nvSpPr>
        <p:spPr>
          <a:xfrm>
            <a:off x="763588" y="2281238"/>
            <a:ext cx="4418012" cy="4619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It + be + adjective + to infinitive</a:t>
            </a:r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64F4B2C3-1C9F-480B-BDB9-3154E1E6E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* </a:t>
            </a:r>
            <a:r>
              <a:rPr lang="en-US" altLang="en-US" sz="2400" b="1" u="sng"/>
              <a:t>Model sentence</a:t>
            </a:r>
            <a:r>
              <a:rPr lang="en-US" altLang="en-US" sz="2400" b="1" i="1" u="sng"/>
              <a:t>:</a:t>
            </a:r>
          </a:p>
        </p:txBody>
      </p:sp>
      <p:sp>
        <p:nvSpPr>
          <p:cNvPr id="16390" name="TextBox 13">
            <a:extLst>
              <a:ext uri="{FF2B5EF4-FFF2-40B4-BE49-F238E27FC236}">
                <a16:creationId xmlns:a16="http://schemas.microsoft.com/office/drawing/2014/main" id="{35369A9B-D239-428F-AE3B-5DCDDF98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371600"/>
            <a:ext cx="501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It’s difficult to follow your directions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0F717-18D6-4617-9EE3-ACC0376DCE91}"/>
              </a:ext>
            </a:extLst>
          </p:cNvPr>
          <p:cNvCxnSpPr/>
          <p:nvPr/>
        </p:nvCxnSpPr>
        <p:spPr>
          <a:xfrm>
            <a:off x="228600" y="2509838"/>
            <a:ext cx="381000" cy="1587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93" name="TextBox 17">
            <a:extLst>
              <a:ext uri="{FF2B5EF4-FFF2-40B4-BE49-F238E27FC236}">
                <a16:creationId xmlns:a16="http://schemas.microsoft.com/office/drawing/2014/main" id="{614E9A7A-2FCC-4608-8EF8-CCC77FA0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4525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It’s dangerous to go near a dog.</a:t>
            </a:r>
          </a:p>
        </p:txBody>
      </p:sp>
      <p:pic>
        <p:nvPicPr>
          <p:cNvPr id="16394" name="Picture 2" descr="cho can">
            <a:extLst>
              <a:ext uri="{FF2B5EF4-FFF2-40B4-BE49-F238E27FC236}">
                <a16:creationId xmlns:a16="http://schemas.microsoft.com/office/drawing/2014/main" id="{377DC447-8735-472A-982E-A6447A6A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362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A738DE-A811-4267-AF83-F596B5C3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2400"/>
            <a:ext cx="6913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Turn right, then left, then right and then left again.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7" grpId="0" animBg="1"/>
      <p:bldP spid="16388" grpId="0"/>
      <p:bldP spid="16390" grpId="0"/>
      <p:bldP spid="16393" grpId="0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>
            <a:extLst>
              <a:ext uri="{FF2B5EF4-FFF2-40B4-BE49-F238E27FC236}">
                <a16:creationId xmlns:a16="http://schemas.microsoft.com/office/drawing/2014/main" id="{4C0BD5E0-566E-4DFF-BEB1-F6127BF7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61722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easy/understand      dangerous/go        difficult/follow             hard/believe              important/wait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68FD5D9E-EBB7-4C73-88DB-621061195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Task 3</a:t>
            </a: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DAA939CD-D0E8-456D-BA36-3EB02678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574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hlink"/>
                </a:solidFill>
              </a:rPr>
              <a:t>Complete the dialogue. Use the words in the box</a:t>
            </a:r>
            <a:r>
              <a:rPr lang="en-US" altLang="en-US" sz="240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20485" name="Text Box 17">
            <a:extLst>
              <a:ext uri="{FF2B5EF4-FFF2-40B4-BE49-F238E27FC236}">
                <a16:creationId xmlns:a16="http://schemas.microsoft.com/office/drawing/2014/main" id="{2E22A3E1-2F8F-44C8-9A65-7737D0BB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941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Text Box 18">
            <a:extLst>
              <a:ext uri="{FF2B5EF4-FFF2-40B4-BE49-F238E27FC236}">
                <a16:creationId xmlns:a16="http://schemas.microsoft.com/office/drawing/2014/main" id="{E0082886-DED4-41C0-A688-7A30FAD0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D7E1BF71-650C-4D0E-A863-F8EF49764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321675" cy="5216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/>
              <a:t>a) Ba: 		Turn right,then left and then left again.</a:t>
            </a:r>
          </a:p>
          <a:p>
            <a:pPr eaLnBrk="1" hangingPunct="1"/>
            <a:r>
              <a:rPr lang="en-US" altLang="en-US" sz="2200"/>
              <a:t>    Nam: 	It’s </a:t>
            </a:r>
            <a:r>
              <a:rPr lang="en-US" altLang="en-US" sz="2200">
                <a:solidFill>
                  <a:schemeClr val="hlink"/>
                </a:solidFill>
              </a:rPr>
              <a:t>( 0)</a:t>
            </a:r>
            <a:r>
              <a:rPr lang="en-US" altLang="en-US" sz="2200"/>
              <a:t> </a:t>
            </a:r>
            <a:r>
              <a:rPr lang="en-US" altLang="en-US" sz="2200" u="sng">
                <a:solidFill>
                  <a:srgbClr val="FF3300"/>
                </a:solidFill>
              </a:rPr>
              <a:t>difficult to follow</a:t>
            </a:r>
            <a:r>
              <a:rPr lang="en-US" altLang="en-US" sz="2200"/>
              <a:t> your direction. </a:t>
            </a:r>
          </a:p>
          <a:p>
            <a:pPr eaLnBrk="1" hangingPunct="1"/>
            <a:r>
              <a:rPr lang="en-US" altLang="en-US" sz="2200"/>
              <a:t>		Can you start again, please ?</a:t>
            </a:r>
          </a:p>
          <a:p>
            <a:pPr eaLnBrk="1" hangingPunct="1"/>
            <a:r>
              <a:rPr lang="en-US" altLang="en-US" sz="2200"/>
              <a:t>b) Mr Dao:   	Can you do the exercise,Hoa ?</a:t>
            </a:r>
          </a:p>
          <a:p>
            <a:pPr eaLnBrk="1" hangingPunct="1"/>
            <a:r>
              <a:rPr lang="en-US" altLang="en-US" sz="2200"/>
              <a:t>   Hoa: 		Yes, Mr Dao. It’s </a:t>
            </a:r>
            <a:r>
              <a:rPr lang="en-US" altLang="en-US" sz="2200">
                <a:solidFill>
                  <a:schemeClr val="hlink"/>
                </a:solidFill>
              </a:rPr>
              <a:t>(1)</a:t>
            </a:r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c) Lan: 	In the future, mankind might live on the moon.</a:t>
            </a:r>
          </a:p>
          <a:p>
            <a:pPr eaLnBrk="1" hangingPunct="1"/>
            <a:r>
              <a:rPr lang="en-US" altLang="en-US" sz="2200"/>
              <a:t>   Nga: 		Really ? It’s </a:t>
            </a:r>
            <a:r>
              <a:rPr lang="en-US" altLang="en-US" sz="2200">
                <a:solidFill>
                  <a:schemeClr val="hlink"/>
                </a:solidFill>
              </a:rPr>
              <a:t>(2)</a:t>
            </a:r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d) Mrs Thoa:  Stop, Tuan ! It’s </a:t>
            </a:r>
            <a:r>
              <a:rPr lang="en-US" altLang="en-US" sz="2200">
                <a:solidFill>
                  <a:schemeClr val="hlink"/>
                </a:solidFill>
              </a:rPr>
              <a:t>(3)                           </a:t>
            </a:r>
            <a:r>
              <a:rPr lang="en-US" altLang="en-US" sz="2200"/>
              <a:t>near the stove</a:t>
            </a:r>
          </a:p>
          <a:p>
            <a:pPr eaLnBrk="1" hangingPunct="1"/>
            <a:r>
              <a:rPr lang="en-US" altLang="en-US" sz="2200"/>
              <a:t>   Tuan : 	Sorry, Mom.</a:t>
            </a:r>
          </a:p>
          <a:p>
            <a:pPr eaLnBrk="1" hangingPunct="1"/>
            <a:endParaRPr lang="en-US" altLang="en-US" sz="2200"/>
          </a:p>
          <a:p>
            <a:pPr eaLnBrk="1" hangingPunct="1">
              <a:lnSpc>
                <a:spcPct val="150000"/>
              </a:lnSpc>
            </a:pPr>
            <a:r>
              <a:rPr lang="en-US" altLang="en-US" sz="2200"/>
              <a:t>e) </a:t>
            </a:r>
            <a:r>
              <a:rPr lang="en-US" altLang="en-US" sz="2400"/>
              <a:t>Hoa: 	Should I stir the mixture, Aunt Thanh 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/>
              <a:t>Aunt Thanh: 	No, It’ </a:t>
            </a:r>
            <a:r>
              <a:rPr lang="en-US" altLang="en-US" sz="2200">
                <a:solidFill>
                  <a:schemeClr val="hlink"/>
                </a:solidFill>
              </a:rPr>
              <a:t>(4)                                        </a:t>
            </a:r>
            <a:r>
              <a:rPr lang="en-US" altLang="en-US" sz="2200"/>
              <a:t>for five minutes.</a:t>
            </a:r>
            <a:endParaRPr lang="en-US" altLang="en-US" sz="23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703C4-FDE0-4895-B2B0-BA6FA9BAB2D9}"/>
              </a:ext>
            </a:extLst>
          </p:cNvPr>
          <p:cNvCxnSpPr/>
          <p:nvPr/>
        </p:nvCxnSpPr>
        <p:spPr>
          <a:xfrm>
            <a:off x="4800600" y="3124200"/>
            <a:ext cx="2286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920CEB-D5A2-4725-BFAE-EBB66D85E4B4}"/>
              </a:ext>
            </a:extLst>
          </p:cNvPr>
          <p:cNvCxnSpPr/>
          <p:nvPr/>
        </p:nvCxnSpPr>
        <p:spPr>
          <a:xfrm>
            <a:off x="4267200" y="4114800"/>
            <a:ext cx="2057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32536-6686-40EC-B2E9-5B4753F4B8CB}"/>
              </a:ext>
            </a:extLst>
          </p:cNvPr>
          <p:cNvCxnSpPr/>
          <p:nvPr/>
        </p:nvCxnSpPr>
        <p:spPr>
          <a:xfrm>
            <a:off x="4419600" y="4800600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891F1B-D93D-4EE7-86BF-FBEB491B587E}"/>
              </a:ext>
            </a:extLst>
          </p:cNvPr>
          <p:cNvCxnSpPr/>
          <p:nvPr/>
        </p:nvCxnSpPr>
        <p:spPr>
          <a:xfrm>
            <a:off x="3733800" y="6553200"/>
            <a:ext cx="2209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54CCE7-C8D9-4C66-98F3-7EC2B02C0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7432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easy to understand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61A1B-EDDC-48EB-8F31-806CF469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338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hard to believe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A19FE2-6C88-44FD-8BD5-3A3E02D86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19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</a:t>
            </a:r>
            <a:r>
              <a:rPr lang="en-US" altLang="en-US" sz="2200">
                <a:solidFill>
                  <a:srgbClr val="FF0000"/>
                </a:solidFill>
              </a:rPr>
              <a:t>dangerous to 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EDE051-2A5A-4821-B5A0-B1A6C8A6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6743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important to wait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6" grpId="0"/>
      <p:bldP spid="21518" grpId="0"/>
      <p:bldP spid="21524" grpId="0" animBg="1"/>
      <p:bldP spid="14" grpId="0"/>
      <p:bldP spid="16" grpId="0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CF4A4F17-19C1-44B3-86F0-D2EC0D4EB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6710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 i="1">
                <a:latin typeface="VNI-Bandit" pitchFamily="2" charset="0"/>
              </a:rPr>
              <a:t>KIM’S GAME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3046ACC9-76C7-4124-9B61-81B97CDE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11488"/>
            <a:ext cx="8915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You will have 15’’ to see the pictures on the screen. Try to </a:t>
            </a:r>
          </a:p>
          <a:p>
            <a:r>
              <a:rPr lang="en-US" altLang="en-US" sz="2800">
                <a:latin typeface="Times New Roman" panose="02020603050405020304" pitchFamily="18" charset="0"/>
              </a:rPr>
              <a:t>remember them. Then three students in each group will go to </a:t>
            </a:r>
          </a:p>
          <a:p>
            <a:r>
              <a:rPr lang="en-US" altLang="en-US" sz="2800">
                <a:latin typeface="Times New Roman" panose="02020603050405020304" pitchFamily="18" charset="0"/>
              </a:rPr>
              <a:t>the board and write the words showing things in the pictures </a:t>
            </a:r>
          </a:p>
          <a:p>
            <a:r>
              <a:rPr lang="en-US" altLang="en-US" sz="2800">
                <a:latin typeface="Times New Roman" panose="02020603050405020304" pitchFamily="18" charset="0"/>
              </a:rPr>
              <a:t>in one minute. The group with more words will be the winner.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D3E0B-71BE-42A9-97A6-25B997489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/>
              <a:t>* New words: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BCC077-1452-4AEA-9604-35355644C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 </a:t>
            </a:r>
            <a:r>
              <a:rPr lang="en-US" altLang="en-US" sz="4000"/>
              <a:t>- congratulations(n): </a:t>
            </a:r>
            <a:endParaRPr lang="en-US" altLang="en-US" sz="4000" i="1" u="sng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320639-45EC-46DF-B138-973C2007C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004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 </a:t>
            </a:r>
            <a:r>
              <a:rPr lang="en-US" altLang="en-US" sz="3600"/>
              <a:t>xin chúc mừng</a:t>
            </a:r>
            <a:endParaRPr lang="en-US" altLang="en-US" sz="4000" i="1" u="sng"/>
          </a:p>
        </p:txBody>
      </p:sp>
      <p:sp>
        <p:nvSpPr>
          <p:cNvPr id="21509" name="TextBox 29">
            <a:extLst>
              <a:ext uri="{FF2B5EF4-FFF2-40B4-BE49-F238E27FC236}">
                <a16:creationId xmlns:a16="http://schemas.microsoft.com/office/drawing/2014/main" id="{76A2780D-9DFA-4EFF-A037-A49FB54F9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574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i="1" u="sng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721125-8B9E-4C7E-88CF-EFD096B88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/>
              <a:t>4. Adjective followed by a noun clause</a:t>
            </a:r>
            <a:r>
              <a:rPr lang="en-US" altLang="en-US" sz="2800" b="1" i="1" u="sng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9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>
            <a:extLst>
              <a:ext uri="{FF2B5EF4-FFF2-40B4-BE49-F238E27FC236}">
                <a16:creationId xmlns:a16="http://schemas.microsoft.com/office/drawing/2014/main" id="{4A51EA19-ABC1-44CA-81F4-2BBA55E5B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/>
              <a:t>* New words: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449D7C-5F69-449E-BF39-230914F7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92463"/>
            <a:ext cx="533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- look forward to (v):</a:t>
            </a:r>
          </a:p>
        </p:txBody>
      </p:sp>
      <p:sp>
        <p:nvSpPr>
          <p:cNvPr id="22532" name="TextBox 36">
            <a:extLst>
              <a:ext uri="{FF2B5EF4-FFF2-40B4-BE49-F238E27FC236}">
                <a16:creationId xmlns:a16="http://schemas.microsoft.com/office/drawing/2014/main" id="{362C9537-AFCE-45F9-B47E-A15BE237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/>
              <a:t>4. Adjective followed by a noun clause</a:t>
            </a:r>
            <a:r>
              <a:rPr lang="en-US" altLang="en-US" sz="2800" b="1" i="1" u="sng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>
            <a:extLst>
              <a:ext uri="{FF2B5EF4-FFF2-40B4-BE49-F238E27FC236}">
                <a16:creationId xmlns:a16="http://schemas.microsoft.com/office/drawing/2014/main" id="{56239755-0DC8-4654-9620-C9504B15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* New words: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C90AED-5152-4BA4-9CD3-3E3BEDE4D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7938"/>
            <a:ext cx="3505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 </a:t>
            </a:r>
            <a:r>
              <a:rPr lang="en-US" altLang="en-US" sz="4400"/>
              <a:t>- confirm (v): </a:t>
            </a:r>
            <a:endParaRPr lang="en-US" altLang="en-US" sz="4400" i="1" u="sng"/>
          </a:p>
        </p:txBody>
      </p:sp>
      <p:sp>
        <p:nvSpPr>
          <p:cNvPr id="23556" name="TextBox 36">
            <a:extLst>
              <a:ext uri="{FF2B5EF4-FFF2-40B4-BE49-F238E27FC236}">
                <a16:creationId xmlns:a16="http://schemas.microsoft.com/office/drawing/2014/main" id="{A0AEB8B4-A306-4A1B-9DD6-AF498C580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4. Adjective followed by a noun clause</a:t>
            </a:r>
            <a:r>
              <a:rPr lang="en-US" altLang="en-US" sz="2400" b="1" i="1" u="sng"/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B4F9A9-44BC-45C5-8EA2-868C31F9F054}"/>
              </a:ext>
            </a:extLst>
          </p:cNvPr>
          <p:cNvSpPr/>
          <p:nvPr/>
        </p:nvSpPr>
        <p:spPr>
          <a:xfrm>
            <a:off x="5943600" y="1066800"/>
            <a:ext cx="2514600" cy="9906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2BCC81-0506-42DF-A190-163CFA264E32}"/>
              </a:ext>
            </a:extLst>
          </p:cNvPr>
          <p:cNvSpPr/>
          <p:nvPr/>
        </p:nvSpPr>
        <p:spPr>
          <a:xfrm>
            <a:off x="5943600" y="2286000"/>
            <a:ext cx="2590800" cy="9906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69E8AE-1F9F-487C-A92A-2ADCF78B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95400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Password: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6E9D26-0646-42DE-829C-F90D631A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35238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Confirm</a:t>
            </a:r>
            <a:r>
              <a:rPr lang="en-US" altLang="en-US" sz="2400"/>
              <a:t> your password </a:t>
            </a:r>
            <a:endParaRPr lang="en-US" altLang="en-US" sz="20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BF7D84-1064-4513-A7E8-FC5E0C59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0668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400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605498-0875-4D41-96D3-1DA53F19C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0668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400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965A6F-FF71-4082-8F57-FD378A9FD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0668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400" b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3A9D4B-9556-4317-832B-BED498F9B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0668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400" b="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D67F45-F8D8-4F5E-BB95-73CCC25D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0668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400" b="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105D9C-1B7E-4B30-9AFF-9CF5EFC3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860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000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1FD550-CEF8-4E8B-9FE2-EA7A843D9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860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000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43D486-7108-4CF4-A520-64D5593E4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0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C60557-989C-425A-8B1F-4604910C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860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000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D03FCA-6BCB-4C47-BA56-F20792838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2286000"/>
            <a:ext cx="48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/>
              <a:t>*</a:t>
            </a: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>
            <a:extLst>
              <a:ext uri="{FF2B5EF4-FFF2-40B4-BE49-F238E27FC236}">
                <a16:creationId xmlns:a16="http://schemas.microsoft.com/office/drawing/2014/main" id="{3207D6B6-6F60-4E0F-BBA5-04618504E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/>
              <a:t>* New words: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24A216-BC4B-4044-B47E-521D6231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956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 - relieved (a): </a:t>
            </a:r>
            <a:endParaRPr lang="en-US" altLang="en-US" sz="4000" i="1" u="sng"/>
          </a:p>
        </p:txBody>
      </p:sp>
      <p:sp>
        <p:nvSpPr>
          <p:cNvPr id="24580" name="TextBox 36">
            <a:extLst>
              <a:ext uri="{FF2B5EF4-FFF2-40B4-BE49-F238E27FC236}">
                <a16:creationId xmlns:a16="http://schemas.microsoft.com/office/drawing/2014/main" id="{42432BE6-4DCA-4A65-A04E-0A3C95450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/>
              <a:t>4. Adjective followed by a noun clause</a:t>
            </a:r>
            <a:r>
              <a:rPr lang="en-US" altLang="en-US" sz="2800" b="1" i="1" u="sng"/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E85268-3683-4521-910F-9A2460E4A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2752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&gt;&lt;  worried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>
            <a:extLst>
              <a:ext uri="{FF2B5EF4-FFF2-40B4-BE49-F238E27FC236}">
                <a16:creationId xmlns:a16="http://schemas.microsoft.com/office/drawing/2014/main" id="{A8D37F36-95C2-4424-BC4B-E7F2A317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* </a:t>
            </a:r>
            <a:r>
              <a:rPr lang="en-US" altLang="en-US" sz="2800" b="1" u="sng"/>
              <a:t>Model sentence</a:t>
            </a:r>
            <a:r>
              <a:rPr lang="en-US" altLang="en-US" sz="2800" b="1" i="1" u="sng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DEF9C-272B-4A37-ABD8-468AF8600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8625"/>
            <a:ext cx="8685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/>
              <a:t>Your father and I  are  delighted  that you passed your English exam.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960A7E-5307-42D0-B057-B0378C700126}"/>
              </a:ext>
            </a:extLst>
          </p:cNvPr>
          <p:cNvCxnSpPr/>
          <p:nvPr/>
        </p:nvCxnSpPr>
        <p:spPr>
          <a:xfrm>
            <a:off x="152400" y="2505075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65177E-67E2-443F-BAE9-1452DC91D733}"/>
              </a:ext>
            </a:extLst>
          </p:cNvPr>
          <p:cNvCxnSpPr/>
          <p:nvPr/>
        </p:nvCxnSpPr>
        <p:spPr>
          <a:xfrm>
            <a:off x="152400" y="2074863"/>
            <a:ext cx="19812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0F8FF0-CC7E-40DE-B9B4-39908A80EB3E}"/>
              </a:ext>
            </a:extLst>
          </p:cNvPr>
          <p:cNvCxnSpPr/>
          <p:nvPr/>
        </p:nvCxnSpPr>
        <p:spPr>
          <a:xfrm>
            <a:off x="4191000" y="2124075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0633B4-E440-4AAB-A29E-C36BA330B7E5}"/>
              </a:ext>
            </a:extLst>
          </p:cNvPr>
          <p:cNvCxnSpPr/>
          <p:nvPr/>
        </p:nvCxnSpPr>
        <p:spPr>
          <a:xfrm>
            <a:off x="2286000" y="20955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043FAE3-4A35-4429-A850-37C8DB42CFB0}"/>
              </a:ext>
            </a:extLst>
          </p:cNvPr>
          <p:cNvSpPr txBox="1"/>
          <p:nvPr/>
        </p:nvSpPr>
        <p:spPr>
          <a:xfrm>
            <a:off x="838200" y="2281238"/>
            <a:ext cx="4624388" cy="4619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It + be + adjective + noun clause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013731-5E9F-4DD3-AD3C-F1166F505074}"/>
              </a:ext>
            </a:extLst>
          </p:cNvPr>
          <p:cNvCxnSpPr/>
          <p:nvPr/>
        </p:nvCxnSpPr>
        <p:spPr>
          <a:xfrm>
            <a:off x="2895600" y="208915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10" name="TextBox 36">
            <a:extLst>
              <a:ext uri="{FF2B5EF4-FFF2-40B4-BE49-F238E27FC236}">
                <a16:creationId xmlns:a16="http://schemas.microsoft.com/office/drawing/2014/main" id="{2F9CA3C4-9F6F-4603-A532-CF283970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/>
              <a:t>4. Adjective followed by a noun clause</a:t>
            </a:r>
            <a:r>
              <a:rPr lang="en-US" altLang="en-US" sz="2800" b="1" i="1" u="sng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5857E40B-216D-48E9-84DD-85410D497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Dear Nam,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Your grandfather and I 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( 0 )</a:t>
            </a:r>
            <a:r>
              <a:rPr lang="en-US" altLang="en-US" sz="2200">
                <a:latin typeface=".VnTime" panose="020B7200000000000000" pitchFamily="34" charset="0"/>
              </a:rPr>
              <a:t> </a:t>
            </a:r>
            <a:r>
              <a:rPr lang="en-US" altLang="en-US" sz="2200" u="sng">
                <a:solidFill>
                  <a:srgbClr val="FF3300"/>
                </a:solidFill>
                <a:latin typeface=".VnTime" panose="020B7200000000000000" pitchFamily="34" charset="0"/>
              </a:rPr>
              <a:t>are delighted</a:t>
            </a:r>
            <a:r>
              <a:rPr lang="en-US" altLang="en-US" sz="2200">
                <a:latin typeface=".VnTime" panose="020B7200000000000000" pitchFamily="34" charset="0"/>
              </a:rPr>
              <a:t>  that you passed your English exam. Congratulations!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Aunt Mai 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(1)</a:t>
            </a:r>
            <a:r>
              <a:rPr lang="en-US" altLang="en-US" sz="2200">
                <a:latin typeface=".VnTime" panose="020B7200000000000000" pitchFamily="34" charset="0"/>
              </a:rPr>
              <a:t>__________that you remembered her birthday last week. She told me you gave her a beautiful scarf.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I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(2) </a:t>
            </a:r>
            <a:r>
              <a:rPr lang="en-US" altLang="en-US" sz="2200">
                <a:latin typeface=".VnTime" panose="020B7200000000000000" pitchFamily="34" charset="0"/>
              </a:rPr>
              <a:t>_________ that your </a:t>
            </a:r>
            <a:r>
              <a:rPr lang="en-US" altLang="en-US" sz="2100">
                <a:latin typeface=".VnTime" panose="020B7200000000000000" pitchFamily="34" charset="0"/>
              </a:rPr>
              <a:t>mother</a:t>
            </a:r>
            <a:r>
              <a:rPr lang="en-US" altLang="en-US" sz="2200">
                <a:latin typeface=".VnTime" panose="020B7200000000000000" pitchFamily="34" charset="0"/>
              </a:rPr>
              <a:t> is </a:t>
            </a:r>
            <a:r>
              <a:rPr lang="en-US" altLang="en-US" sz="2100">
                <a:latin typeface=".VnTime" panose="020B7200000000000000" pitchFamily="34" charset="0"/>
              </a:rPr>
              <a:t>feeling better.Please </a:t>
            </a:r>
            <a:r>
              <a:rPr lang="en-US" altLang="en-US" sz="2200">
                <a:latin typeface=".VnTime" panose="020B7200000000000000" pitchFamily="34" charset="0"/>
              </a:rPr>
              <a:t>give her </a:t>
            </a:r>
            <a:r>
              <a:rPr lang="en-US" altLang="en-US" sz="2100">
                <a:latin typeface=".VnTime" panose="020B7200000000000000" pitchFamily="34" charset="0"/>
              </a:rPr>
              <a:t>my</a:t>
            </a:r>
            <a:r>
              <a:rPr lang="en-US" altLang="en-US" sz="2200">
                <a:latin typeface=".VnTime" panose="020B7200000000000000" pitchFamily="34" charset="0"/>
              </a:rPr>
              <a:t> love.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We’re looking forward to seeing you in June. However, grandfather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(3)    </a:t>
            </a:r>
            <a:r>
              <a:rPr lang="en-US" altLang="en-US" sz="2200">
                <a:latin typeface=".VnTime" panose="020B7200000000000000" pitchFamily="34" charset="0"/>
              </a:rPr>
              <a:t>______     that the day is wrong. 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(4)</a:t>
            </a:r>
            <a:r>
              <a:rPr lang="en-US" altLang="en-US" sz="2200">
                <a:latin typeface=".VnTime" panose="020B7200000000000000" pitchFamily="34" charset="0"/>
              </a:rPr>
              <a:t>___ you  ____ that you are arriving on Saturday 20</a:t>
            </a:r>
            <a:r>
              <a:rPr lang="en-US" altLang="en-US" sz="2200" baseline="30000">
                <a:latin typeface=".VnTime" panose="020B7200000000000000" pitchFamily="34" charset="0"/>
              </a:rPr>
              <a:t>th</a:t>
            </a:r>
            <a:r>
              <a:rPr lang="en-US" altLang="en-US" sz="2200">
                <a:latin typeface=".VnTime" panose="020B7200000000000000" pitchFamily="34" charset="0"/>
              </a:rPr>
              <a:t>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I 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(5)   </a:t>
            </a:r>
            <a:r>
              <a:rPr lang="en-US" altLang="en-US" sz="2200">
                <a:latin typeface=".VnTime" panose="020B7200000000000000" pitchFamily="34" charset="0"/>
              </a:rPr>
              <a:t>________    that there are no trains from Ha Noi on Saturday.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Write soon and confirm your arrival date and time.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Love,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Grandma</a:t>
            </a:r>
            <a:endParaRPr lang="en-US" altLang="en-US" sz="2200"/>
          </a:p>
        </p:txBody>
      </p:sp>
      <p:sp>
        <p:nvSpPr>
          <p:cNvPr id="26627" name="Text Box 11">
            <a:extLst>
              <a:ext uri="{FF2B5EF4-FFF2-40B4-BE49-F238E27FC236}">
                <a16:creationId xmlns:a16="http://schemas.microsoft.com/office/drawing/2014/main" id="{2CFD072C-03DE-47C0-AB38-86756E17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72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28" name="Text Box 13">
            <a:extLst>
              <a:ext uri="{FF2B5EF4-FFF2-40B4-BE49-F238E27FC236}">
                <a16:creationId xmlns:a16="http://schemas.microsoft.com/office/drawing/2014/main" id="{4E28355D-F42A-431B-9E09-A7CA8A2E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172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F5A496B7-AFCE-47B5-90F8-A4492B36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Task 4</a:t>
            </a:r>
          </a:p>
        </p:txBody>
      </p:sp>
      <p:sp>
        <p:nvSpPr>
          <p:cNvPr id="26630" name="Text Box 17">
            <a:extLst>
              <a:ext uri="{FF2B5EF4-FFF2-40B4-BE49-F238E27FC236}">
                <a16:creationId xmlns:a16="http://schemas.microsoft.com/office/drawing/2014/main" id="{FCFFB95D-C858-4505-B503-ACC6A30E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</a:rPr>
              <a:t>Complete the letter. Use the correct forms of the verb be and the </a:t>
            </a:r>
          </a:p>
          <a:p>
            <a:pPr eaLnBrk="1" hangingPunct="1"/>
            <a:r>
              <a:rPr lang="en-US" altLang="en-US" sz="2400">
                <a:solidFill>
                  <a:schemeClr val="hlink"/>
                </a:solidFill>
              </a:rPr>
              <a:t>adjectives in the box.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7559A74E-B781-437E-B48D-54CEA4D4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458200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happy	   delighted	 certain      relieved	  sure       afraid	</a:t>
            </a:r>
          </a:p>
        </p:txBody>
      </p:sp>
      <p:sp>
        <p:nvSpPr>
          <p:cNvPr id="26632" name="TextBox 7">
            <a:extLst>
              <a:ext uri="{FF2B5EF4-FFF2-40B4-BE49-F238E27FC236}">
                <a16:creationId xmlns:a16="http://schemas.microsoft.com/office/drawing/2014/main" id="{C5C71049-5553-436A-A61F-8FAE62F84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D8325-8B97-47F4-AD94-12F468265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8" y="2909888"/>
            <a:ext cx="15351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was happy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A28CA-652A-41BE-BEAD-65A076BC7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43313"/>
            <a:ext cx="1981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am relieved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100A3-8810-47D9-96CC-3194575C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152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is afraid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496E8-7359-4EE8-9FF4-CC574AC4E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4370388"/>
            <a:ext cx="623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36B3D-783B-408F-8D11-45A637C1E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5027613"/>
            <a:ext cx="1660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am certain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BF1766-6914-430A-940B-7426CFD5C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4356100"/>
            <a:ext cx="811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/>
      <p:bldP spid="22546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0F50E75-7B18-4CF3-90C3-F0CDAEE38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Dear Nam,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Your grandfather and I 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( 0 )</a:t>
            </a:r>
            <a:r>
              <a:rPr lang="en-US" altLang="en-US" sz="2200">
                <a:latin typeface=".VnTime" panose="020B7200000000000000" pitchFamily="34" charset="0"/>
              </a:rPr>
              <a:t> </a:t>
            </a:r>
            <a:r>
              <a:rPr lang="en-US" altLang="en-US" sz="2200" u="sng">
                <a:solidFill>
                  <a:srgbClr val="FF3300"/>
                </a:solidFill>
                <a:latin typeface=".VnTime" panose="020B7200000000000000" pitchFamily="34" charset="0"/>
              </a:rPr>
              <a:t>are delighted</a:t>
            </a:r>
            <a:r>
              <a:rPr lang="en-US" altLang="en-US" sz="2200">
                <a:latin typeface=".VnTime" panose="020B7200000000000000" pitchFamily="34" charset="0"/>
              </a:rPr>
              <a:t>  that you passed your English exam. Congratulations!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Aunt Mai 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(1)</a:t>
            </a:r>
            <a:r>
              <a:rPr lang="en-US" altLang="en-US" sz="2200">
                <a:latin typeface=".VnTime" panose="020B7200000000000000" pitchFamily="34" charset="0"/>
              </a:rPr>
              <a:t>__________that you remembered her birthday last week. She told me you gave her a beautiful scarf.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I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(2) </a:t>
            </a:r>
            <a:r>
              <a:rPr lang="en-US" altLang="en-US" sz="2200">
                <a:latin typeface=".VnTime" panose="020B7200000000000000" pitchFamily="34" charset="0"/>
              </a:rPr>
              <a:t>_________ that your </a:t>
            </a:r>
            <a:r>
              <a:rPr lang="en-US" altLang="en-US" sz="2100">
                <a:latin typeface=".VnTime" panose="020B7200000000000000" pitchFamily="34" charset="0"/>
              </a:rPr>
              <a:t>mother</a:t>
            </a:r>
            <a:r>
              <a:rPr lang="en-US" altLang="en-US" sz="2200">
                <a:latin typeface=".VnTime" panose="020B7200000000000000" pitchFamily="34" charset="0"/>
              </a:rPr>
              <a:t> is </a:t>
            </a:r>
            <a:r>
              <a:rPr lang="en-US" altLang="en-US" sz="2100">
                <a:latin typeface=".VnTime" panose="020B7200000000000000" pitchFamily="34" charset="0"/>
              </a:rPr>
              <a:t>feeling better.Please </a:t>
            </a:r>
            <a:r>
              <a:rPr lang="en-US" altLang="en-US" sz="2200">
                <a:latin typeface=".VnTime" panose="020B7200000000000000" pitchFamily="34" charset="0"/>
              </a:rPr>
              <a:t>give her </a:t>
            </a:r>
            <a:r>
              <a:rPr lang="en-US" altLang="en-US" sz="2100">
                <a:latin typeface=".VnTime" panose="020B7200000000000000" pitchFamily="34" charset="0"/>
              </a:rPr>
              <a:t>my</a:t>
            </a:r>
            <a:r>
              <a:rPr lang="en-US" altLang="en-US" sz="2200">
                <a:latin typeface=".VnTime" panose="020B7200000000000000" pitchFamily="34" charset="0"/>
              </a:rPr>
              <a:t> love.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We’re looking forward to seeing you in June. However, grandfather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(3)    </a:t>
            </a:r>
            <a:r>
              <a:rPr lang="en-US" altLang="en-US" sz="2200">
                <a:latin typeface=".VnTime" panose="020B7200000000000000" pitchFamily="34" charset="0"/>
              </a:rPr>
              <a:t>______     that the day is wrong. 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(4)</a:t>
            </a:r>
            <a:r>
              <a:rPr lang="en-US" altLang="en-US" sz="2200">
                <a:latin typeface=".VnTime" panose="020B7200000000000000" pitchFamily="34" charset="0"/>
              </a:rPr>
              <a:t>___ you  ____ that you are arriving on Saturday 20</a:t>
            </a:r>
            <a:r>
              <a:rPr lang="en-US" altLang="en-US" sz="2200" baseline="30000">
                <a:latin typeface=".VnTime" panose="020B7200000000000000" pitchFamily="34" charset="0"/>
              </a:rPr>
              <a:t>th</a:t>
            </a:r>
            <a:r>
              <a:rPr lang="en-US" altLang="en-US" sz="2200">
                <a:latin typeface=".VnTime" panose="020B7200000000000000" pitchFamily="34" charset="0"/>
              </a:rPr>
              <a:t>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I </a:t>
            </a:r>
            <a:r>
              <a:rPr lang="en-US" altLang="en-US" sz="2200">
                <a:solidFill>
                  <a:schemeClr val="hlink"/>
                </a:solidFill>
                <a:latin typeface=".VnTime" panose="020B7200000000000000" pitchFamily="34" charset="0"/>
              </a:rPr>
              <a:t>(5)   </a:t>
            </a:r>
            <a:r>
              <a:rPr lang="en-US" altLang="en-US" sz="2200">
                <a:latin typeface=".VnTime" panose="020B7200000000000000" pitchFamily="34" charset="0"/>
              </a:rPr>
              <a:t>________    that there are no trains from Ha Noi on Saturday.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Write soon and confirm your arrival date and time.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Love,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.VnTime" panose="020B7200000000000000" pitchFamily="34" charset="0"/>
              </a:rPr>
              <a:t>Grandma</a:t>
            </a:r>
            <a:endParaRPr lang="en-US" altLang="en-US" sz="2200"/>
          </a:p>
        </p:txBody>
      </p:sp>
      <p:sp>
        <p:nvSpPr>
          <p:cNvPr id="27651" name="Text Box 11">
            <a:extLst>
              <a:ext uri="{FF2B5EF4-FFF2-40B4-BE49-F238E27FC236}">
                <a16:creationId xmlns:a16="http://schemas.microsoft.com/office/drawing/2014/main" id="{B17D4FF8-E553-4781-879E-71634CE1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72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52" name="Text Box 13">
            <a:extLst>
              <a:ext uri="{FF2B5EF4-FFF2-40B4-BE49-F238E27FC236}">
                <a16:creationId xmlns:a16="http://schemas.microsoft.com/office/drawing/2014/main" id="{D9D1E200-596F-42EB-A774-35957D66B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172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1F1D211E-6A45-47A2-9CEF-9B91826C7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Task 4</a:t>
            </a:r>
          </a:p>
        </p:txBody>
      </p:sp>
      <p:sp>
        <p:nvSpPr>
          <p:cNvPr id="27654" name="Text Box 17">
            <a:extLst>
              <a:ext uri="{FF2B5EF4-FFF2-40B4-BE49-F238E27FC236}">
                <a16:creationId xmlns:a16="http://schemas.microsoft.com/office/drawing/2014/main" id="{EECF7807-BECB-436C-BBAC-21209C1C5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</a:rPr>
              <a:t>Complete the letter. Use the correct forms of the verb be and the </a:t>
            </a:r>
          </a:p>
          <a:p>
            <a:pPr eaLnBrk="1" hangingPunct="1"/>
            <a:r>
              <a:rPr lang="en-US" altLang="en-US" sz="2400">
                <a:solidFill>
                  <a:schemeClr val="hlink"/>
                </a:solidFill>
              </a:rPr>
              <a:t>adjectives in the box.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2B7E3E79-AABF-4628-9228-DC3B9FB3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458200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happy	   delighted	 certain      relieved	  sure       afraid	</a:t>
            </a:r>
          </a:p>
        </p:txBody>
      </p:sp>
      <p:sp>
        <p:nvSpPr>
          <p:cNvPr id="27656" name="TextBox 7">
            <a:extLst>
              <a:ext uri="{FF2B5EF4-FFF2-40B4-BE49-F238E27FC236}">
                <a16:creationId xmlns:a16="http://schemas.microsoft.com/office/drawing/2014/main" id="{EFC67D65-724C-4009-9876-E5BB249D2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18648-8D72-46F8-BCEB-005498030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8" y="2909888"/>
            <a:ext cx="15351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was happy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5CE6D4-5E2A-40E5-AEFD-5C13C5B4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43313"/>
            <a:ext cx="1981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am relieved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99050-E31E-47EE-B8AC-66A8D01B6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152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is afraid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491FE-D718-4ECF-A7F6-F9A87C76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4370388"/>
            <a:ext cx="623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DE7DC-3590-4D71-879E-0F551488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5027613"/>
            <a:ext cx="1660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am certain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60DE4-1026-4225-9CE4-44E503CC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4356100"/>
            <a:ext cx="811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/>
      <p:bldP spid="22546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783629B-A05B-4606-AA4D-588B744D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BACC552-26DD-43B9-8DF9-FF4CAE3F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Action Button: Movie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8768DAF-402B-438C-95C8-D44C6C51A8AE}"/>
              </a:ext>
            </a:extLst>
          </p:cNvPr>
          <p:cNvSpPr/>
          <p:nvPr/>
        </p:nvSpPr>
        <p:spPr>
          <a:xfrm>
            <a:off x="7924800" y="5410200"/>
            <a:ext cx="738188" cy="7381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 descr="img005">
            <a:extLst>
              <a:ext uri="{FF2B5EF4-FFF2-40B4-BE49-F238E27FC236}">
                <a16:creationId xmlns:a16="http://schemas.microsoft.com/office/drawing/2014/main" id="{0F518FD4-D436-4863-8B8B-F6FC27F7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629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nExpress - Video voi thù dai - Video voi thu dai.mpeg">
            <a:hlinkClick r:id="" action="ppaction://media"/>
            <a:extLst>
              <a:ext uri="{FF2B5EF4-FFF2-40B4-BE49-F238E27FC236}">
                <a16:creationId xmlns:a16="http://schemas.microsoft.com/office/drawing/2014/main" id="{7A100E6A-50C3-480D-9B3B-3818805A1F3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47800"/>
            <a:ext cx="47244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extLst>
              <a:ext uri="{FF2B5EF4-FFF2-40B4-BE49-F238E27FC236}">
                <a16:creationId xmlns:a16="http://schemas.microsoft.com/office/drawing/2014/main" id="{C34D8B83-0DFD-4272-A465-FD08BC06D9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6934200" cy="1841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 class</a:t>
            </a:r>
          </a:p>
        </p:txBody>
      </p:sp>
      <p:sp>
        <p:nvSpPr>
          <p:cNvPr id="25603" name="WordArt 3">
            <a:extLst>
              <a:ext uri="{FF2B5EF4-FFF2-40B4-BE49-F238E27FC236}">
                <a16:creationId xmlns:a16="http://schemas.microsoft.com/office/drawing/2014/main" id="{6985BD48-CDF0-4CBD-A74F-A4DC72B392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667000"/>
            <a:ext cx="64770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See you again</a:t>
            </a:r>
          </a:p>
        </p:txBody>
      </p:sp>
      <p:sp>
        <p:nvSpPr>
          <p:cNvPr id="25604" name="WordArt 4">
            <a:extLst>
              <a:ext uri="{FF2B5EF4-FFF2-40B4-BE49-F238E27FC236}">
                <a16:creationId xmlns:a16="http://schemas.microsoft.com/office/drawing/2014/main" id="{12BB2275-984F-4829-A84A-E79EE76265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0"/>
            <a:ext cx="7620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Thank you for your listening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6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5E7245BC-7168-4CAD-85EE-6E418D9768E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0966" name="Picture 6" descr="55153118-thaohp1011145">
            <a:extLst>
              <a:ext uri="{FF2B5EF4-FFF2-40B4-BE49-F238E27FC236}">
                <a16:creationId xmlns:a16="http://schemas.microsoft.com/office/drawing/2014/main" id="{85FB2D58-9B29-4FAB-B4D8-F3D1716888C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0969" name="Picture 9" descr="1556954015_c94442bfdd_o">
            <a:extLst>
              <a:ext uri="{FF2B5EF4-FFF2-40B4-BE49-F238E27FC236}">
                <a16:creationId xmlns:a16="http://schemas.microsoft.com/office/drawing/2014/main" id="{552555F4-E7B8-4A6D-80EC-5C507E3714D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0972" name="Picture 12" descr="871b50ac60f912ef9f72b5f4c1c144c3">
            <a:extLst>
              <a:ext uri="{FF2B5EF4-FFF2-40B4-BE49-F238E27FC236}">
                <a16:creationId xmlns:a16="http://schemas.microsoft.com/office/drawing/2014/main" id="{9B4FB730-5C2B-449A-85A6-06F7505B82B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0975" name="Picture 15" descr="ce21783d8097d3afec793ab30bf46c33">
            <a:extLst>
              <a:ext uri="{FF2B5EF4-FFF2-40B4-BE49-F238E27FC236}">
                <a16:creationId xmlns:a16="http://schemas.microsoft.com/office/drawing/2014/main" id="{51ED5734-9AE9-49E7-8CCE-E8C39D38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19" descr="4cb197b0635c23542804c497e483aba1">
            <a:extLst>
              <a:ext uri="{FF2B5EF4-FFF2-40B4-BE49-F238E27FC236}">
                <a16:creationId xmlns:a16="http://schemas.microsoft.com/office/drawing/2014/main" id="{7B5C4857-A7EC-4014-AAE3-2F5DBD260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2399541907_bcd451bfd1">
            <a:extLst>
              <a:ext uri="{FF2B5EF4-FFF2-40B4-BE49-F238E27FC236}">
                <a16:creationId xmlns:a16="http://schemas.microsoft.com/office/drawing/2014/main" id="{7E9244CD-AE63-495C-BF11-B8E87D6D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7" descr="tui0810011_anh13">
            <a:extLst>
              <a:ext uri="{FF2B5EF4-FFF2-40B4-BE49-F238E27FC236}">
                <a16:creationId xmlns:a16="http://schemas.microsoft.com/office/drawing/2014/main" id="{8D6686DD-A1D0-479B-8A99-E3E5E6B7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18" descr="home decor 01">
            <a:extLst>
              <a:ext uri="{FF2B5EF4-FFF2-40B4-BE49-F238E27FC236}">
                <a16:creationId xmlns:a16="http://schemas.microsoft.com/office/drawing/2014/main" id="{EC1CDA82-9436-4CA3-8B6F-D467E9581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1" name="Rectangle 21">
            <a:extLst>
              <a:ext uri="{FF2B5EF4-FFF2-40B4-BE49-F238E27FC236}">
                <a16:creationId xmlns:a16="http://schemas.microsoft.com/office/drawing/2014/main" id="{B67EF902-F173-47C1-9FBF-7CE2972B8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40990" name="Picture 30" descr="donan 1">
            <a:extLst>
              <a:ext uri="{FF2B5EF4-FFF2-40B4-BE49-F238E27FC236}">
                <a16:creationId xmlns:a16="http://schemas.microsoft.com/office/drawing/2014/main" id="{5551E107-099B-45AE-8CC3-42620ADCC7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1" name="Picture 31" descr="donan 1">
            <a:extLst>
              <a:ext uri="{FF2B5EF4-FFF2-40B4-BE49-F238E27FC236}">
                <a16:creationId xmlns:a16="http://schemas.microsoft.com/office/drawing/2014/main" id="{66035C9D-0F04-46E8-9D64-C95162BAA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2" name="Picture 32" descr="donan 1">
            <a:extLst>
              <a:ext uri="{FF2B5EF4-FFF2-40B4-BE49-F238E27FC236}">
                <a16:creationId xmlns:a16="http://schemas.microsoft.com/office/drawing/2014/main" id="{FB38C41C-5416-4E80-B0DA-C1F416AA7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3" name="Picture 33" descr="donan 1">
            <a:extLst>
              <a:ext uri="{FF2B5EF4-FFF2-40B4-BE49-F238E27FC236}">
                <a16:creationId xmlns:a16="http://schemas.microsoft.com/office/drawing/2014/main" id="{BD73B6A4-387C-44C9-A396-78599A51C1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13">
            <a:extLst>
              <a:ext uri="{FF2B5EF4-FFF2-40B4-BE49-F238E27FC236}">
                <a16:creationId xmlns:a16="http://schemas.microsoft.com/office/drawing/2014/main" id="{F8DEB908-83A8-465B-B54D-1C25C1AF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/>
              <a:t>7</a:t>
            </a:r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3F557F6B-4B47-4B96-BEBC-531AA6D4B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/>
              <a:t>6</a:t>
            </a:r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ED82C480-85CF-4142-80BB-0FB40EFA6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/>
              <a:t>5</a:t>
            </a:r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D6BC889-7B5D-46C5-892E-4677CDAA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/>
              <a:t>4</a:t>
            </a:r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B41A6952-C461-4E25-BBC6-F0855E669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/>
              <a:t>3</a:t>
            </a: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E0F1DC88-FB48-42A6-B3DD-87619B68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/>
              <a:t>2</a:t>
            </a: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5F3F3CDA-9426-46FC-B974-97C41126A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/>
              <a:t>1</a:t>
            </a:r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9D4155DF-8D52-4B65-B3E6-2C61F41C6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1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1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>
            <a:extLst>
              <a:ext uri="{FF2B5EF4-FFF2-40B4-BE49-F238E27FC236}">
                <a16:creationId xmlns:a16="http://schemas.microsoft.com/office/drawing/2014/main" id="{6BC87094-C68C-42F7-A04A-3BA58E5E8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3. Adjective followed by a </a:t>
            </a:r>
            <a:r>
              <a:rPr lang="en-US" altLang="en-US" sz="2400" b="1" i="1" u="sng"/>
              <a:t>to infinitive: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E0D2-C092-4B95-A4A9-3D8DABF379A6}"/>
              </a:ext>
            </a:extLst>
          </p:cNvPr>
          <p:cNvSpPr txBox="1"/>
          <p:nvPr/>
        </p:nvSpPr>
        <p:spPr>
          <a:xfrm>
            <a:off x="763588" y="2281238"/>
            <a:ext cx="4418012" cy="4619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It + be + adjective + to infinitive</a:t>
            </a:r>
          </a:p>
        </p:txBody>
      </p:sp>
      <p:sp>
        <p:nvSpPr>
          <p:cNvPr id="31748" name="TextBox 7">
            <a:extLst>
              <a:ext uri="{FF2B5EF4-FFF2-40B4-BE49-F238E27FC236}">
                <a16:creationId xmlns:a16="http://schemas.microsoft.com/office/drawing/2014/main" id="{7E2ABAD2-76B4-4BF0-9163-B648F48D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* </a:t>
            </a:r>
            <a:r>
              <a:rPr lang="en-US" altLang="en-US" sz="2400" b="1" u="sng"/>
              <a:t>Model sentence</a:t>
            </a:r>
            <a:r>
              <a:rPr lang="en-US" altLang="en-US" sz="2400" b="1" i="1" u="sng"/>
              <a:t>: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BFC08E8D-C558-4807-8AF7-83E57783BE0B}"/>
              </a:ext>
            </a:extLst>
          </p:cNvPr>
          <p:cNvSpPr/>
          <p:nvPr/>
        </p:nvSpPr>
        <p:spPr>
          <a:xfrm>
            <a:off x="5410200" y="381000"/>
            <a:ext cx="3505200" cy="1752600"/>
          </a:xfrm>
          <a:prstGeom prst="wedgeEllipseCallout">
            <a:avLst>
              <a:gd name="adj1" fmla="val -33442"/>
              <a:gd name="adj2" fmla="val 139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Turn right, then left, then right and then left again.</a:t>
            </a:r>
          </a:p>
        </p:txBody>
      </p:sp>
      <p:sp>
        <p:nvSpPr>
          <p:cNvPr id="31750" name="TextBox 13">
            <a:extLst>
              <a:ext uri="{FF2B5EF4-FFF2-40B4-BE49-F238E27FC236}">
                <a16:creationId xmlns:a16="http://schemas.microsoft.com/office/drawing/2014/main" id="{5113F132-BF03-43F5-9651-7ECE0D07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371600"/>
            <a:ext cx="501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It’s difficult to follow your directions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91FACE64-3E09-497F-A565-EA4F8451B07B}"/>
              </a:ext>
            </a:extLst>
          </p:cNvPr>
          <p:cNvSpPr/>
          <p:nvPr/>
        </p:nvSpPr>
        <p:spPr>
          <a:xfrm>
            <a:off x="0" y="2819400"/>
            <a:ext cx="4191000" cy="1600200"/>
          </a:xfrm>
          <a:prstGeom prst="wedgeEllipseCallout">
            <a:avLst>
              <a:gd name="adj1" fmla="val 62100"/>
              <a:gd name="adj2" fmla="val 31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   It’s difficult to</a:t>
            </a:r>
          </a:p>
          <a:p>
            <a:pPr>
              <a:defRPr/>
            </a:pPr>
            <a:r>
              <a:rPr lang="en-US" sz="2800" dirty="0"/>
              <a:t>    follow your</a:t>
            </a:r>
          </a:p>
          <a:p>
            <a:pPr>
              <a:defRPr/>
            </a:pPr>
            <a:r>
              <a:rPr lang="en-US" sz="2800" dirty="0"/>
              <a:t>      </a:t>
            </a:r>
            <a:r>
              <a:rPr lang="en-US" sz="2800" dirty="0" err="1"/>
              <a:t>dirrections</a:t>
            </a:r>
            <a:r>
              <a:rPr lang="en-US" sz="2800" dirty="0"/>
              <a:t>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F99F6F-DA86-4F9C-89B8-481F37B5A931}"/>
              </a:ext>
            </a:extLst>
          </p:cNvPr>
          <p:cNvCxnSpPr/>
          <p:nvPr/>
        </p:nvCxnSpPr>
        <p:spPr>
          <a:xfrm>
            <a:off x="228600" y="2509838"/>
            <a:ext cx="381000" cy="1587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753" name="TextBox 17">
            <a:extLst>
              <a:ext uri="{FF2B5EF4-FFF2-40B4-BE49-F238E27FC236}">
                <a16:creationId xmlns:a16="http://schemas.microsoft.com/office/drawing/2014/main" id="{3DB57AC5-1838-4857-8D8A-896C26B66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4525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It’s dangerous to go near a dog.</a:t>
            </a:r>
          </a:p>
        </p:txBody>
      </p:sp>
      <p:pic>
        <p:nvPicPr>
          <p:cNvPr id="31754" name="Picture 2" descr="cho can">
            <a:extLst>
              <a:ext uri="{FF2B5EF4-FFF2-40B4-BE49-F238E27FC236}">
                <a16:creationId xmlns:a16="http://schemas.microsoft.com/office/drawing/2014/main" id="{6740482E-1E26-4DA8-87AE-0B1C52CB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362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436C12EC-89D7-49A0-8099-DACC49C035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3600" u="sng">
                <a:solidFill>
                  <a:srgbClr val="FF3300"/>
                </a:solidFill>
              </a:rPr>
              <a:t>Unit 10</a:t>
            </a:r>
            <a:r>
              <a:rPr lang="en-US" altLang="en-US" sz="3600">
                <a:solidFill>
                  <a:srgbClr val="FF3300"/>
                </a:solidFill>
              </a:rPr>
              <a:t>: Recycling</a:t>
            </a:r>
            <a:br>
              <a:rPr lang="en-US" altLang="en-US" sz="3600">
                <a:solidFill>
                  <a:schemeClr val="hlink"/>
                </a:solidFill>
              </a:rPr>
            </a:br>
            <a:r>
              <a:rPr lang="en-US" altLang="en-US" sz="2400" u="sng">
                <a:solidFill>
                  <a:srgbClr val="FF3300"/>
                </a:solidFill>
                <a:latin typeface=".VnTimeH" panose="020B7200000000000000" pitchFamily="34" charset="0"/>
              </a:rPr>
              <a:t>Lesson</a:t>
            </a:r>
            <a:r>
              <a:rPr lang="en-US" altLang="en-US" sz="2400">
                <a:solidFill>
                  <a:srgbClr val="FF3300"/>
                </a:solidFill>
                <a:latin typeface=".VnTimeH" panose="020B7200000000000000" pitchFamily="34" charset="0"/>
              </a:rPr>
              <a:t>: Language Focus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FBA6D546-D181-4831-8563-0226CA96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2200"/>
            <a:ext cx="6180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1. </a:t>
            </a:r>
            <a:r>
              <a:rPr lang="en-US" altLang="en-US" sz="2800" u="sng"/>
              <a:t>Passive form in the present simple: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144569C4-CF07-41CB-AB9E-A76A67D0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89100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* </a:t>
            </a:r>
            <a:r>
              <a:rPr lang="en-US" altLang="en-US" sz="2400" b="1" u="sng"/>
              <a:t>New words: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EBC0B3C6-F4D7-49EC-B791-6A577A64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46300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- liquid (n): 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0EBA04D7-E9E2-4299-9789-1A59F87E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3500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- detergent (a):</a:t>
            </a:r>
            <a:r>
              <a:rPr lang="en-US" altLang="en-US" sz="2000"/>
              <a:t>  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2942BC8C-0CC7-4EF0-AC8F-A6975A0B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3048000"/>
            <a:ext cx="131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- dip (v):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804240D4-08E2-403D-A4F4-0A0BD3DA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376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- blow – blew – blown (v):</a:t>
            </a:r>
            <a:r>
              <a:rPr lang="en-US" altLang="en-US" sz="2000"/>
              <a:t>  </a:t>
            </a: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411FCFF7-FC32-4A0F-ADDD-F28C700A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962400"/>
            <a:ext cx="280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* </a:t>
            </a:r>
            <a:r>
              <a:rPr lang="en-US" altLang="en-US" sz="2400" b="1" u="sng"/>
              <a:t>Model sentence:</a:t>
            </a:r>
            <a:endParaRPr lang="en-US" altLang="en-US" sz="2000" b="1" u="sng"/>
          </a:p>
        </p:txBody>
      </p:sp>
      <p:pic>
        <p:nvPicPr>
          <p:cNvPr id="32778" name="Picture 16" descr="Book-09-june">
            <a:extLst>
              <a:ext uri="{FF2B5EF4-FFF2-40B4-BE49-F238E27FC236}">
                <a16:creationId xmlns:a16="http://schemas.microsoft.com/office/drawing/2014/main" id="{6331570E-533D-4300-BFF5-55EEB2E00EA9}"/>
              </a:ext>
            </a:extLst>
          </p:cNvPr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F05C8FE0-742A-4CAE-8418-95E79A01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21">
            <a:extLst>
              <a:ext uri="{FF2B5EF4-FFF2-40B4-BE49-F238E27FC236}">
                <a16:creationId xmlns:a16="http://schemas.microsoft.com/office/drawing/2014/main" id="{D266090C-5771-4D05-B756-4D308F72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724400"/>
            <a:ext cx="516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 Break</a:t>
            </a:r>
            <a:r>
              <a:rPr lang="en-US" altLang="en-US" sz="2400"/>
              <a:t>   </a:t>
            </a:r>
            <a:r>
              <a:rPr lang="en-US" altLang="en-US" sz="2400" b="1"/>
              <a:t>the glass</a:t>
            </a:r>
            <a:r>
              <a:rPr lang="en-US" altLang="en-US" sz="2400"/>
              <a:t> into small pieces.</a:t>
            </a:r>
          </a:p>
        </p:txBody>
      </p:sp>
      <p:sp>
        <p:nvSpPr>
          <p:cNvPr id="2070" name="Line 22">
            <a:extLst>
              <a:ext uri="{FF2B5EF4-FFF2-40B4-BE49-F238E27FC236}">
                <a16:creationId xmlns:a16="http://schemas.microsoft.com/office/drawing/2014/main" id="{042BA461-D9AD-4C5C-BDF2-5E6EFEBDA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486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71" name="Text Box 23">
            <a:extLst>
              <a:ext uri="{FF2B5EF4-FFF2-40B4-BE49-F238E27FC236}">
                <a16:creationId xmlns:a16="http://schemas.microsoft.com/office/drawing/2014/main" id="{690267A6-9DD4-47AE-B3B7-D78A1AC9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9436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    The glass</a:t>
            </a:r>
            <a:r>
              <a:rPr lang="en-US" altLang="en-US" sz="2400"/>
              <a:t> </a:t>
            </a:r>
            <a:r>
              <a:rPr lang="en-US" altLang="en-US" sz="2400" b="1"/>
              <a:t>is broken</a:t>
            </a:r>
            <a:r>
              <a:rPr lang="en-US" altLang="en-US" sz="2400"/>
              <a:t>  into small pieces.</a:t>
            </a: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91697A8D-FD77-471F-937D-040C13A88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81600"/>
            <a:ext cx="3165475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S + am/is/are +p.p</a:t>
            </a:r>
            <a:r>
              <a:rPr lang="en-US" altLang="en-US"/>
              <a:t> </a:t>
            </a: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C9B98EE1-C9BF-4BBC-A73B-5A982637C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12963"/>
            <a:ext cx="1495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chất lỏng</a:t>
            </a: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EA833519-65EF-4FE1-B212-0CFAA6277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36825"/>
            <a:ext cx="104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để tẩy</a:t>
            </a:r>
          </a:p>
        </p:txBody>
      </p:sp>
      <p:sp>
        <p:nvSpPr>
          <p:cNvPr id="2075" name="Text Box 27">
            <a:extLst>
              <a:ext uri="{FF2B5EF4-FFF2-40B4-BE49-F238E27FC236}">
                <a16:creationId xmlns:a16="http://schemas.microsoft.com/office/drawing/2014/main" id="{83546A00-778F-4F8F-B10F-6FCF52836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3000375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nhúng</a:t>
            </a:r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0A47AD55-1AFE-4BC7-9205-8E2E3823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429000"/>
            <a:ext cx="73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thổi</a:t>
            </a:r>
          </a:p>
        </p:txBody>
      </p:sp>
      <p:pic>
        <p:nvPicPr>
          <p:cNvPr id="2077" name="Picture 29">
            <a:extLst>
              <a:ext uri="{FF2B5EF4-FFF2-40B4-BE49-F238E27FC236}">
                <a16:creationId xmlns:a16="http://schemas.microsoft.com/office/drawing/2014/main" id="{F7542D61-7E27-4ED4-B8F2-1821A0D3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6670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5F9273-9A8D-4BE4-A657-FEAE680A3671}"/>
              </a:ext>
            </a:extLst>
          </p:cNvPr>
          <p:cNvCxnSpPr/>
          <p:nvPr/>
        </p:nvCxnSpPr>
        <p:spPr>
          <a:xfrm flipV="1">
            <a:off x="4038600" y="5100638"/>
            <a:ext cx="844550" cy="4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F62A60-EB8F-42C7-B136-DFAAA76824B2}"/>
              </a:ext>
            </a:extLst>
          </p:cNvPr>
          <p:cNvCxnSpPr/>
          <p:nvPr/>
        </p:nvCxnSpPr>
        <p:spPr>
          <a:xfrm>
            <a:off x="5257800" y="51054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82DE6C-B037-4243-859A-695EEDC32785}"/>
              </a:ext>
            </a:extLst>
          </p:cNvPr>
          <p:cNvCxnSpPr/>
          <p:nvPr/>
        </p:nvCxnSpPr>
        <p:spPr>
          <a:xfrm>
            <a:off x="2563813" y="6324600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 Box 6">
            <a:extLst>
              <a:ext uri="{FF2B5EF4-FFF2-40B4-BE49-F238E27FC236}">
                <a16:creationId xmlns:a16="http://schemas.microsoft.com/office/drawing/2014/main" id="{30538453-F094-4FFB-A696-5343E6CF1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33412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E0794A-D46B-43E5-AA45-A771F85993BE}"/>
              </a:ext>
            </a:extLst>
          </p:cNvPr>
          <p:cNvCxnSpPr/>
          <p:nvPr/>
        </p:nvCxnSpPr>
        <p:spPr>
          <a:xfrm>
            <a:off x="3962400" y="6324600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794" name="Text Box 21">
            <a:extLst>
              <a:ext uri="{FF2B5EF4-FFF2-40B4-BE49-F238E27FC236}">
                <a16:creationId xmlns:a16="http://schemas.microsoft.com/office/drawing/2014/main" id="{7B8B9F41-4D37-4CA8-BB33-FB7B92DFE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56388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.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2DFDEE89-1365-4302-89B5-FD0C77611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095875"/>
            <a:ext cx="423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V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1AC98BD1-2DCE-46A9-8D10-BA5C7C169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334125"/>
            <a:ext cx="145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be + pp</a:t>
            </a: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2E2EB17A-C374-4D05-8E73-9B861975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5105400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O</a:t>
            </a:r>
          </a:p>
        </p:txBody>
      </p:sp>
      <p:sp>
        <p:nvSpPr>
          <p:cNvPr id="46" name="Line 22">
            <a:extLst>
              <a:ext uri="{FF2B5EF4-FFF2-40B4-BE49-F238E27FC236}">
                <a16:creationId xmlns:a16="http://schemas.microsoft.com/office/drawing/2014/main" id="{E53328C4-96C4-480A-9377-A424BA479D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486400"/>
            <a:ext cx="23622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Line 22">
            <a:extLst>
              <a:ext uri="{FF2B5EF4-FFF2-40B4-BE49-F238E27FC236}">
                <a16:creationId xmlns:a16="http://schemas.microsoft.com/office/drawing/2014/main" id="{90DDB8D1-2356-4306-9282-BB2C96CE1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925" y="5562600"/>
            <a:ext cx="46038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553987-4EA2-4EBF-87AA-024EE27431FB}"/>
              </a:ext>
            </a:extLst>
          </p:cNvPr>
          <p:cNvSpPr/>
          <p:nvPr/>
        </p:nvSpPr>
        <p:spPr>
          <a:xfrm>
            <a:off x="8458200" y="152400"/>
            <a:ext cx="685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6244E-6 L -0.22917 -0.1998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999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  <p:bldP spid="2057" grpId="0"/>
      <p:bldP spid="2058" grpId="0"/>
      <p:bldP spid="2059" grpId="0"/>
      <p:bldP spid="2062" grpId="0"/>
      <p:bldP spid="2063" grpId="0"/>
      <p:bldP spid="2069" grpId="0"/>
      <p:bldP spid="2069" grpId="1"/>
      <p:bldP spid="2071" grpId="0"/>
      <p:bldP spid="2071" grpId="1"/>
      <p:bldP spid="2072" grpId="0" animBg="1"/>
      <p:bldP spid="2073" grpId="0"/>
      <p:bldP spid="2074" grpId="0"/>
      <p:bldP spid="2075" grpId="0"/>
      <p:bldP spid="2076" grpId="0"/>
      <p:bldP spid="35" grpId="0"/>
      <p:bldP spid="35" grpId="1"/>
      <p:bldP spid="39" grpId="0"/>
      <p:bldP spid="39" grpId="1"/>
      <p:bldP spid="40" grpId="0"/>
      <p:bldP spid="40" grpId="1"/>
      <p:bldP spid="40" grpId="2"/>
      <p:bldP spid="41" grpId="0"/>
      <p:bldP spid="41" grpId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>
            <a:extLst>
              <a:ext uri="{FF2B5EF4-FFF2-40B4-BE49-F238E27FC236}">
                <a16:creationId xmlns:a16="http://schemas.microsoft.com/office/drawing/2014/main" id="{8B5C3B33-FA47-433D-AC0C-DD8504DE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981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2399541907_bcd451bfd1">
            <a:extLst>
              <a:ext uri="{FF2B5EF4-FFF2-40B4-BE49-F238E27FC236}">
                <a16:creationId xmlns:a16="http://schemas.microsoft.com/office/drawing/2014/main" id="{CF597DEA-7306-44CF-AAF7-0168A817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ce21783d8097d3afec793ab30bf46c33">
            <a:extLst>
              <a:ext uri="{FF2B5EF4-FFF2-40B4-BE49-F238E27FC236}">
                <a16:creationId xmlns:a16="http://schemas.microsoft.com/office/drawing/2014/main" id="{8486679D-0A8B-44C5-AE32-213991AD28A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4400"/>
            <a:ext cx="3352800" cy="2133600"/>
          </a:xfrm>
          <a:noFill/>
        </p:spPr>
      </p:pic>
      <p:pic>
        <p:nvPicPr>
          <p:cNvPr id="5125" name="Picture 15" descr="871b50ac60f912ef9f72b5f4c1c144c3">
            <a:extLst>
              <a:ext uri="{FF2B5EF4-FFF2-40B4-BE49-F238E27FC236}">
                <a16:creationId xmlns:a16="http://schemas.microsoft.com/office/drawing/2014/main" id="{1D580225-F839-4F48-A6F8-090FE799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home decor 01">
            <a:extLst>
              <a:ext uri="{FF2B5EF4-FFF2-40B4-BE49-F238E27FC236}">
                <a16:creationId xmlns:a16="http://schemas.microsoft.com/office/drawing/2014/main" id="{E1856A82-DF47-4433-BA3B-5DE5540D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6" descr="4cb197b0635c23542804c497e483aba1">
            <a:extLst>
              <a:ext uri="{FF2B5EF4-FFF2-40B4-BE49-F238E27FC236}">
                <a16:creationId xmlns:a16="http://schemas.microsoft.com/office/drawing/2014/main" id="{324A948E-192A-4E2A-BB94-88F41395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55153118-thaohp1011145">
            <a:extLst>
              <a:ext uri="{FF2B5EF4-FFF2-40B4-BE49-F238E27FC236}">
                <a16:creationId xmlns:a16="http://schemas.microsoft.com/office/drawing/2014/main" id="{CA768034-F9C4-4883-9D7C-9E5E4026416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0"/>
            <a:ext cx="3048000" cy="2438400"/>
          </a:xfrm>
          <a:noFill/>
        </p:spPr>
      </p:pic>
      <p:pic>
        <p:nvPicPr>
          <p:cNvPr id="5129" name="Picture 6" descr="1556954015_c94442bfdd_o">
            <a:extLst>
              <a:ext uri="{FF2B5EF4-FFF2-40B4-BE49-F238E27FC236}">
                <a16:creationId xmlns:a16="http://schemas.microsoft.com/office/drawing/2014/main" id="{FECCDBD3-B686-4F6C-A3A2-9F043187543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514600"/>
            <a:ext cx="2819400" cy="1752600"/>
          </a:xfrm>
          <a:noFill/>
        </p:spPr>
      </p:pic>
      <p:pic>
        <p:nvPicPr>
          <p:cNvPr id="5130" name="Picture 12" descr="tui0810011_anh13">
            <a:extLst>
              <a:ext uri="{FF2B5EF4-FFF2-40B4-BE49-F238E27FC236}">
                <a16:creationId xmlns:a16="http://schemas.microsoft.com/office/drawing/2014/main" id="{34A04496-4756-4301-9733-AAEB6E7946F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800600"/>
            <a:ext cx="2667000" cy="1600200"/>
          </a:xfrm>
          <a:noFill/>
        </p:spPr>
      </p:pic>
      <p:pic>
        <p:nvPicPr>
          <p:cNvPr id="5131" name="Picture 4">
            <a:extLst>
              <a:ext uri="{FF2B5EF4-FFF2-40B4-BE49-F238E27FC236}">
                <a16:creationId xmlns:a16="http://schemas.microsoft.com/office/drawing/2014/main" id="{C64234C8-795A-4512-B499-203CAC2F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2">
            <a:extLst>
              <a:ext uri="{FF2B5EF4-FFF2-40B4-BE49-F238E27FC236}">
                <a16:creationId xmlns:a16="http://schemas.microsoft.com/office/drawing/2014/main" id="{E00E7511-A7BF-4313-8F59-DC0444AB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TextBox 11">
            <a:extLst>
              <a:ext uri="{FF2B5EF4-FFF2-40B4-BE49-F238E27FC236}">
                <a16:creationId xmlns:a16="http://schemas.microsoft.com/office/drawing/2014/main" id="{F7AB8600-CF81-4AF7-9938-E7E1CBAB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32004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cans</a:t>
            </a:r>
          </a:p>
        </p:txBody>
      </p:sp>
      <p:sp>
        <p:nvSpPr>
          <p:cNvPr id="5134" name="TextBox 12">
            <a:extLst>
              <a:ext uri="{FF2B5EF4-FFF2-40B4-BE49-F238E27FC236}">
                <a16:creationId xmlns:a16="http://schemas.microsoft.com/office/drawing/2014/main" id="{F3E670DC-7CB4-414D-87B3-43A68C81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05000"/>
            <a:ext cx="31242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chair</a:t>
            </a:r>
          </a:p>
        </p:txBody>
      </p:sp>
      <p:sp>
        <p:nvSpPr>
          <p:cNvPr id="5135" name="TextBox 13">
            <a:extLst>
              <a:ext uri="{FF2B5EF4-FFF2-40B4-BE49-F238E27FC236}">
                <a16:creationId xmlns:a16="http://schemas.microsoft.com/office/drawing/2014/main" id="{B8D5A7F4-0C57-4F16-A301-672763122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05000"/>
            <a:ext cx="28194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couch/sofa</a:t>
            </a:r>
          </a:p>
        </p:txBody>
      </p:sp>
      <p:sp>
        <p:nvSpPr>
          <p:cNvPr id="5136" name="TextBox 14">
            <a:extLst>
              <a:ext uri="{FF2B5EF4-FFF2-40B4-BE49-F238E27FC236}">
                <a16:creationId xmlns:a16="http://schemas.microsoft.com/office/drawing/2014/main" id="{D98C9C03-2E2C-4C52-8C4E-B2324383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32004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bottles</a:t>
            </a:r>
          </a:p>
        </p:txBody>
      </p:sp>
      <p:sp>
        <p:nvSpPr>
          <p:cNvPr id="5137" name="TextBox 15">
            <a:extLst>
              <a:ext uri="{FF2B5EF4-FFF2-40B4-BE49-F238E27FC236}">
                <a16:creationId xmlns:a16="http://schemas.microsoft.com/office/drawing/2014/main" id="{BC8FC8C5-91D1-4B5D-9C39-72455BD45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267200"/>
            <a:ext cx="31242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table</a:t>
            </a:r>
          </a:p>
        </p:txBody>
      </p:sp>
      <p:sp>
        <p:nvSpPr>
          <p:cNvPr id="5138" name="TextBox 16">
            <a:extLst>
              <a:ext uri="{FF2B5EF4-FFF2-40B4-BE49-F238E27FC236}">
                <a16:creationId xmlns:a16="http://schemas.microsoft.com/office/drawing/2014/main" id="{3AA5D882-790D-4D55-BF65-E60D488C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267200"/>
            <a:ext cx="28194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shoes</a:t>
            </a:r>
          </a:p>
        </p:txBody>
      </p:sp>
      <p:sp>
        <p:nvSpPr>
          <p:cNvPr id="5139" name="TextBox 17">
            <a:extLst>
              <a:ext uri="{FF2B5EF4-FFF2-40B4-BE49-F238E27FC236}">
                <a16:creationId xmlns:a16="http://schemas.microsoft.com/office/drawing/2014/main" id="{B0C0A5BC-5D64-4FF5-982D-204BC66DC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3800"/>
            <a:ext cx="33528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sandals</a:t>
            </a:r>
          </a:p>
        </p:txBody>
      </p:sp>
      <p:sp>
        <p:nvSpPr>
          <p:cNvPr id="5140" name="TextBox 18">
            <a:extLst>
              <a:ext uri="{FF2B5EF4-FFF2-40B4-BE49-F238E27FC236}">
                <a16:creationId xmlns:a16="http://schemas.microsoft.com/office/drawing/2014/main" id="{64367CFA-269C-4950-9B0F-DC268FFD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273800"/>
            <a:ext cx="28194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bag</a:t>
            </a:r>
          </a:p>
        </p:txBody>
      </p:sp>
      <p:sp>
        <p:nvSpPr>
          <p:cNvPr id="5141" name="TextBox 19">
            <a:extLst>
              <a:ext uri="{FF2B5EF4-FFF2-40B4-BE49-F238E27FC236}">
                <a16:creationId xmlns:a16="http://schemas.microsoft.com/office/drawing/2014/main" id="{C572E5F9-6BC2-4BE2-B641-6830C9DEB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334125"/>
            <a:ext cx="30480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Vegetable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A90E99E5-AD9F-41E7-B758-37A449A90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38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  </a:t>
            </a:r>
            <a:r>
              <a:rPr lang="en-US" altLang="en-US" sz="2800">
                <a:solidFill>
                  <a:srgbClr val="FF3300"/>
                </a:solidFill>
              </a:rPr>
              <a:t>Arrange the sentences to make the instructions </a:t>
            </a:r>
          </a:p>
          <a:p>
            <a:r>
              <a:rPr lang="en-US" altLang="en-US" sz="2800">
                <a:solidFill>
                  <a:srgbClr val="FF3300"/>
                </a:solidFill>
              </a:rPr>
              <a:t>on how to prepare the tea leaves to keep mosquitoes away, using the words of sequencing: </a:t>
            </a:r>
          </a:p>
          <a:p>
            <a:r>
              <a:rPr lang="en-US" altLang="en-US" sz="2800">
                <a:solidFill>
                  <a:srgbClr val="FF3300"/>
                </a:solidFill>
              </a:rPr>
              <a:t>“             ,          ,            ,               ”</a:t>
            </a:r>
            <a:r>
              <a:rPr lang="en-US" altLang="en-US" sz="2800"/>
              <a:t> </a:t>
            </a:r>
          </a:p>
        </p:txBody>
      </p:sp>
      <p:sp>
        <p:nvSpPr>
          <p:cNvPr id="59402" name="Text Box 10">
            <a:extLst>
              <a:ext uri="{FF2B5EF4-FFF2-40B4-BE49-F238E27FC236}">
                <a16:creationId xmlns:a16="http://schemas.microsoft.com/office/drawing/2014/main" id="{1680F36C-E77C-4442-9302-E7B1AD90E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914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..…..., </a:t>
            </a:r>
            <a:r>
              <a:rPr lang="en-US" altLang="en-US" sz="3000"/>
              <a:t>put the dry tea leaves in a pot for future use.</a:t>
            </a:r>
          </a:p>
          <a:p>
            <a:r>
              <a:rPr lang="en-US" altLang="en-US" sz="3200"/>
              <a:t>.……, dry the leaves in the sun.</a:t>
            </a:r>
          </a:p>
          <a:p>
            <a:r>
              <a:rPr lang="en-US" altLang="en-US" sz="3200"/>
              <a:t> ..….,take the used tea leaves from the tea pot.</a:t>
            </a:r>
          </a:p>
          <a:p>
            <a:r>
              <a:rPr lang="en-US" altLang="en-US" sz="3200"/>
              <a:t> .......,scatter the tea leaves on a tray.</a:t>
            </a:r>
          </a:p>
          <a:p>
            <a:endParaRPr lang="en-US" altLang="en-US" sz="4800"/>
          </a:p>
        </p:txBody>
      </p:sp>
      <p:sp>
        <p:nvSpPr>
          <p:cNvPr id="59405" name="Text Box 13">
            <a:extLst>
              <a:ext uri="{FF2B5EF4-FFF2-40B4-BE49-F238E27FC236}">
                <a16:creationId xmlns:a16="http://schemas.microsoft.com/office/drawing/2014/main" id="{4B84EEAB-A6A9-4C4C-A6A0-FD3D4BD1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87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3300"/>
                </a:solidFill>
              </a:rPr>
              <a:t>First</a:t>
            </a:r>
          </a:p>
        </p:txBody>
      </p:sp>
      <p:sp>
        <p:nvSpPr>
          <p:cNvPr id="59406" name="Text Box 14">
            <a:extLst>
              <a:ext uri="{FF2B5EF4-FFF2-40B4-BE49-F238E27FC236}">
                <a16:creationId xmlns:a16="http://schemas.microsoft.com/office/drawing/2014/main" id="{8585A61A-360B-485E-B508-6BD0CDE1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09688"/>
            <a:ext cx="915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3300"/>
                </a:solidFill>
              </a:rPr>
              <a:t>Next</a:t>
            </a:r>
          </a:p>
        </p:txBody>
      </p:sp>
      <p:sp>
        <p:nvSpPr>
          <p:cNvPr id="59407" name="Text Box 15">
            <a:extLst>
              <a:ext uri="{FF2B5EF4-FFF2-40B4-BE49-F238E27FC236}">
                <a16:creationId xmlns:a16="http://schemas.microsoft.com/office/drawing/2014/main" id="{F356B2CD-0E9D-43E2-9FD1-07BA34D2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996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3300"/>
                </a:solidFill>
              </a:rPr>
              <a:t>Then</a:t>
            </a:r>
          </a:p>
        </p:txBody>
      </p:sp>
      <p:sp>
        <p:nvSpPr>
          <p:cNvPr id="59408" name="Text Box 16">
            <a:extLst>
              <a:ext uri="{FF2B5EF4-FFF2-40B4-BE49-F238E27FC236}">
                <a16:creationId xmlns:a16="http://schemas.microsoft.com/office/drawing/2014/main" id="{B26F730F-FAB9-4368-BFEE-B63C48EAE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295400"/>
            <a:ext cx="1214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3300"/>
                </a:solidFill>
              </a:rPr>
              <a:t>Finally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721E-6 L 0.00174 -0.417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0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54866E-6 L -0.00208 -0.40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0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9555E-6 L 0.00486 -0.168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741 L -0.08125 0.103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47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0463 L -0.20833 0.187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91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672 L -0.34618 0.280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36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3.98517E-7 L -0.49132 0.373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86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/>
      <p:bldP spid="59407" grpId="0"/>
      <p:bldP spid="594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FA9DAA7B-ED17-45DF-9E2B-534DC3376E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rgbClr val="FF3300"/>
                </a:solidFill>
              </a:rPr>
              <a:t>Unit 10</a:t>
            </a:r>
            <a:r>
              <a:rPr lang="en-US" altLang="en-US" sz="4000" b="1">
                <a:solidFill>
                  <a:srgbClr val="FF3300"/>
                </a:solidFill>
              </a:rPr>
              <a:t>: Recycling</a:t>
            </a:r>
            <a:br>
              <a:rPr lang="en-US" altLang="en-US" sz="4000" b="1">
                <a:solidFill>
                  <a:schemeClr val="hlink"/>
                </a:solidFill>
              </a:rPr>
            </a:br>
            <a:r>
              <a:rPr lang="en-US" altLang="en-US" sz="3200" b="1" u="sng">
                <a:solidFill>
                  <a:srgbClr val="FF3300"/>
                </a:solidFill>
                <a:latin typeface=".VnTimeH" panose="020B7200000000000000" pitchFamily="34" charset="0"/>
              </a:rPr>
              <a:t>Lesson</a:t>
            </a:r>
            <a:r>
              <a:rPr lang="en-US" altLang="en-US" sz="3200" b="1">
                <a:solidFill>
                  <a:srgbClr val="FF3300"/>
                </a:solidFill>
                <a:latin typeface=".VnTimeH" panose="020B7200000000000000" pitchFamily="34" charset="0"/>
              </a:rPr>
              <a:t>: Language Focus</a:t>
            </a:r>
            <a:endParaRPr lang="en-US" altLang="en-US" sz="2800" b="1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86E9EBCA-31DA-44B2-AE1E-06244E13C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6200"/>
            <a:ext cx="8526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1. </a:t>
            </a:r>
            <a:r>
              <a:rPr lang="en-US" altLang="en-US" sz="3600" b="1" u="sng"/>
              <a:t>Passive form in the present simple: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CE58FC07-950F-4EB6-A347-A7082A677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30400"/>
            <a:ext cx="272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* </a:t>
            </a:r>
            <a:r>
              <a:rPr lang="en-US" altLang="en-US" sz="3200" b="1" u="sng"/>
              <a:t>New words: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BA9874C7-EC83-46DB-A625-74CF06226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4200"/>
            <a:ext cx="4033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/>
              <a:t>- liquid (n): </a:t>
            </a:r>
          </a:p>
        </p:txBody>
      </p:sp>
      <p:pic>
        <p:nvPicPr>
          <p:cNvPr id="7174" name="Picture 16" descr="Book-09-june">
            <a:extLst>
              <a:ext uri="{FF2B5EF4-FFF2-40B4-BE49-F238E27FC236}">
                <a16:creationId xmlns:a16="http://schemas.microsoft.com/office/drawing/2014/main" id="{D874DADD-418E-4B56-89FF-6C73F910C0B4}"/>
              </a:ext>
            </a:extLst>
          </p:cNvPr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7">
            <a:extLst>
              <a:ext uri="{FF2B5EF4-FFF2-40B4-BE49-F238E27FC236}">
                <a16:creationId xmlns:a16="http://schemas.microsoft.com/office/drawing/2014/main" id="{46A88E4D-136E-43BD-8EA7-75DE4DBA9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5373688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(Water is a liquid.)</a:t>
            </a:r>
            <a:endParaRPr lang="en-US" altLang="en-US" sz="3600" u="sng"/>
          </a:p>
        </p:txBody>
      </p:sp>
      <p:pic>
        <p:nvPicPr>
          <p:cNvPr id="7201" name="Picture 33">
            <a:extLst>
              <a:ext uri="{FF2B5EF4-FFF2-40B4-BE49-F238E27FC236}">
                <a16:creationId xmlns:a16="http://schemas.microsoft.com/office/drawing/2014/main" id="{CFB45A2F-EC22-4C72-A124-8FFB4C8E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B9AA8E-D8D0-4AEA-B51F-6B9E0120D75F}"/>
              </a:ext>
            </a:extLst>
          </p:cNvPr>
          <p:cNvCxnSpPr/>
          <p:nvPr/>
        </p:nvCxnSpPr>
        <p:spPr>
          <a:xfrm rot="5400000">
            <a:off x="5867401" y="2819400"/>
            <a:ext cx="1371600" cy="317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  <p:bldP spid="205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9FC73CEB-5BE2-4F56-84F1-39B44D61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603500"/>
            <a:ext cx="5148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/>
              <a:t>- detergent (a):</a:t>
            </a:r>
            <a:r>
              <a:rPr lang="en-US" altLang="en-US" sz="4800"/>
              <a:t>  </a:t>
            </a:r>
          </a:p>
        </p:txBody>
      </p:sp>
      <p:pic>
        <p:nvPicPr>
          <p:cNvPr id="8195" name="Picture 16" descr="Book-09-june">
            <a:extLst>
              <a:ext uri="{FF2B5EF4-FFF2-40B4-BE49-F238E27FC236}">
                <a16:creationId xmlns:a16="http://schemas.microsoft.com/office/drawing/2014/main" id="{CD210FD7-029F-4C8B-9A1B-D15A38D1C44B}"/>
              </a:ext>
            </a:extLst>
          </p:cNvPr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>
            <a:extLst>
              <a:ext uri="{FF2B5EF4-FFF2-40B4-BE49-F238E27FC236}">
                <a16:creationId xmlns:a16="http://schemas.microsoft.com/office/drawing/2014/main" id="{FF9A4B76-C334-469F-818B-8B0C417E0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3048000"/>
            <a:ext cx="3290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600"/>
              <a:t>- dip (v):</a:t>
            </a:r>
          </a:p>
        </p:txBody>
      </p:sp>
      <p:pic>
        <p:nvPicPr>
          <p:cNvPr id="9219" name="Picture 16" descr="Book-09-june">
            <a:extLst>
              <a:ext uri="{FF2B5EF4-FFF2-40B4-BE49-F238E27FC236}">
                <a16:creationId xmlns:a16="http://schemas.microsoft.com/office/drawing/2014/main" id="{E861E31B-4328-46C4-A2CE-B1E355E15876}"/>
              </a:ext>
            </a:extLst>
          </p:cNvPr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>
            <a:extLst>
              <a:ext uri="{FF2B5EF4-FFF2-40B4-BE49-F238E27FC236}">
                <a16:creationId xmlns:a16="http://schemas.microsoft.com/office/drawing/2014/main" id="{2868A283-4AFF-480E-8001-282C1F07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3500"/>
            <a:ext cx="32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  </a:t>
            </a:r>
          </a:p>
        </p:txBody>
      </p:sp>
      <p:sp>
        <p:nvSpPr>
          <p:cNvPr id="10243" name="Text Box 11">
            <a:extLst>
              <a:ext uri="{FF2B5EF4-FFF2-40B4-BE49-F238E27FC236}">
                <a16:creationId xmlns:a16="http://schemas.microsoft.com/office/drawing/2014/main" id="{795AA40E-BB71-4808-A66E-C5475CD6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3048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B6091E9B-6279-433E-879C-6B368C0D9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6810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/>
              <a:t>- blow – blew – blown (v):</a:t>
            </a:r>
            <a:r>
              <a:rPr lang="en-US" altLang="en-US" sz="4000"/>
              <a:t>  </a:t>
            </a:r>
          </a:p>
        </p:txBody>
      </p:sp>
      <p:pic>
        <p:nvPicPr>
          <p:cNvPr id="10245" name="Picture 16" descr="Book-09-june">
            <a:extLst>
              <a:ext uri="{FF2B5EF4-FFF2-40B4-BE49-F238E27FC236}">
                <a16:creationId xmlns:a16="http://schemas.microsoft.com/office/drawing/2014/main" id="{818E3C9A-A741-447D-B156-F601253589ED}"/>
              </a:ext>
            </a:extLst>
          </p:cNvPr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26">
            <a:extLst>
              <a:ext uri="{FF2B5EF4-FFF2-40B4-BE49-F238E27FC236}">
                <a16:creationId xmlns:a16="http://schemas.microsoft.com/office/drawing/2014/main" id="{798C4591-8344-43C4-AF5C-107DA2A1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3682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2077" name="Picture 29">
            <a:extLst>
              <a:ext uri="{FF2B5EF4-FFF2-40B4-BE49-F238E27FC236}">
                <a16:creationId xmlns:a16="http://schemas.microsoft.com/office/drawing/2014/main" id="{C195135F-6E7E-415E-BE92-CC737C4A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65588"/>
            <a:ext cx="26670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1453</Words>
  <Application>Microsoft Office PowerPoint</Application>
  <PresentationFormat>On-screen Show (4:3)</PresentationFormat>
  <Paragraphs>275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.VnTime</vt:lpstr>
      <vt:lpstr>.VnTimeH</vt:lpstr>
      <vt:lpstr>Arial</vt:lpstr>
      <vt:lpstr>Arial Black</vt:lpstr>
      <vt:lpstr>Times New Roman</vt:lpstr>
      <vt:lpstr>VNI-Bandit</vt:lpstr>
      <vt:lpstr>Wingdings</vt:lpstr>
      <vt:lpstr>Default Design</vt:lpstr>
      <vt:lpstr>ENGLISH 8</vt:lpstr>
      <vt:lpstr>PowerPoint Presentation</vt:lpstr>
      <vt:lpstr>PowerPoint Presentation</vt:lpstr>
      <vt:lpstr>PowerPoint Presentation</vt:lpstr>
      <vt:lpstr>PowerPoint Presentation</vt:lpstr>
      <vt:lpstr>Unit 10: Recycling Lesson: Language Focus</vt:lpstr>
      <vt:lpstr>PowerPoint Presentation</vt:lpstr>
      <vt:lpstr>PowerPoint Presentation</vt:lpstr>
      <vt:lpstr>PowerPoint Presentation</vt:lpstr>
      <vt:lpstr>Unit 10: Recycling Lesson: Language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10: Recycling Lesson: Language Focus</vt:lpstr>
    </vt:vector>
  </TitlesOfParts>
  <Company>MSHOME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180</cp:revision>
  <dcterms:created xsi:type="dcterms:W3CDTF">2009-02-06T13:07:09Z</dcterms:created>
  <dcterms:modified xsi:type="dcterms:W3CDTF">2022-08-21T06:48:10Z</dcterms:modified>
</cp:coreProperties>
</file>