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82" r:id="rId2"/>
    <p:sldId id="281" r:id="rId3"/>
    <p:sldId id="273" r:id="rId4"/>
    <p:sldId id="280" r:id="rId5"/>
    <p:sldId id="256" r:id="rId6"/>
    <p:sldId id="260" r:id="rId7"/>
    <p:sldId id="272" r:id="rId8"/>
    <p:sldId id="279" r:id="rId9"/>
    <p:sldId id="276" r:id="rId10"/>
    <p:sldId id="267" r:id="rId11"/>
    <p:sldId id="27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474"/>
    <a:srgbClr val="FF3300"/>
    <a:srgbClr val="0000FF"/>
    <a:srgbClr val="0D817E"/>
    <a:srgbClr val="E7F93D"/>
    <a:srgbClr val="FDFA7A"/>
    <a:srgbClr val="F8F842"/>
    <a:srgbClr val="281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1" autoAdjust="0"/>
    <p:restoredTop sz="91133" autoAdjust="0"/>
  </p:normalViewPr>
  <p:slideViewPr>
    <p:cSldViewPr>
      <p:cViewPr varScale="1">
        <p:scale>
          <a:sx n="104" d="100"/>
          <a:sy n="104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591940D-3D5B-46B9-80A1-30F79FB3DF3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DAA6EE7-AA6D-47C1-8CF3-6F06B0DB8C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8B3CA0BB-89EE-4DC1-86C4-87A69E84B8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1B4CF4E-18EA-4982-82DE-5A534E6F80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55F15D1-7F88-414D-9C45-F3189D742D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46EF345-BD54-4EE5-854D-22A34CF611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88516C0-A50F-46EF-B2E8-3C6794A186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A1C4ADF-6413-47D3-88B4-92EF893F0E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9DBBB30-66EF-418B-9E87-6ABDA24832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B2F5197-19A5-4D64-8F9A-BEF6C25C32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5AF698F7-D4CA-41C9-B4EF-C7018C7A2F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B8033F0-54C5-4742-9E6F-10ED80CBF9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EBB3844-D0B8-41BE-8AE3-D6F3C40DA2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D2592D5-26AB-422E-BA98-DA4F3BFDBB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E899414-C60F-44B0-A748-A07C1A4146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EAB922C-147A-42BA-9EEB-E16A889C61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2BEA229-1D97-4BD7-B5D0-CBA682EB80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904DC3A-18AF-4BDA-8A23-C3CFFFAA1A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CB88115A-3C23-427A-BBA1-4A275BB041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522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22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3C027074-E277-462C-84C5-ADE16F65A79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073D3DDC-52E9-495A-B508-80EB8B96AB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AC27D4B9-6900-420B-B2EF-B3F63926C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C67EE-68CB-4712-941C-8B2055A65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76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7BCFDC2B-137F-43BC-BD1A-EB2D03F20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E056790A-E1E2-4279-B392-7FA5B56E9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2C65A8E1-8712-476D-B8E3-6E1817B8E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4F0A5-9D54-42C1-B36F-9C3AEA936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2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7DB590CD-1148-4283-A40D-99602C067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6EC2FB5D-9503-47DA-9BCF-D84178333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77E2479B-8D95-4D96-8EC3-9F2ABB896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34F2B-2559-415A-8E57-5574874E2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03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A46594B8-2104-4960-8874-D2DEA42F9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93FEA9C-ADDE-4D39-86D8-59C439F07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20C9085F-8340-40C8-A3A2-5BF8040EA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1BBAA-9794-4DCE-820E-8C72F96B6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86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5AC5FE4D-8720-4741-92A0-AC6051800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9BF8A0B3-7FB2-46BB-9E67-25153AD726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44B36B9D-828D-4AD8-94E8-1EF9EEE33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756B0-D9FE-4EA0-8EA6-D3DFD37805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65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62B54010-A940-4304-8201-93DCABADB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5077AD2A-859D-4804-832B-9D3941D05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69637D24-52A4-4590-B9F6-4E94BA7CD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3599F-2136-409C-9684-8D9022017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37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C23E81CC-B135-4DDC-B92E-B9DB9567D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6A35B395-2BEF-4EC3-9F3A-47FE91DDAF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88F361E4-8D1A-4C31-95FB-B56DBA778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38A11-F7CC-41E2-92E0-10184248A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56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822CCE99-AA20-4D80-AFC0-2990E8CAB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0D0C4075-0F9D-42B8-BA5E-2F167FEBC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8485C073-5846-4416-8869-46D4A8026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18F5B-B191-40F5-8783-B392B662D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45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88A23F2F-2AE4-4E94-9938-2F29C3079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26C6D765-AAF5-4C35-9E1B-D642F95AAF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97C131DC-4B65-4437-85DB-CF7C07546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F6977-9D8C-444A-BCCA-8D39E007B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60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F780EB37-8D4E-40B0-BB0F-9E7BE0872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1BA20792-8E84-473B-8C61-6009BA015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A22F9FDC-AA66-4D46-BE6A-39A7F0881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2B3C1-5C2D-4F9C-8A9F-08451BB83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03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D28AFC5C-622C-4A66-A95E-35CF06B8C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357E953C-B6B1-4718-A7FF-4B2F74E0E7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256C5296-5904-40A2-AA0E-912CCA8F9D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8EF39-A32B-49C5-9703-58EE34481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90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993B405B-09B2-43D1-A87E-163B9F131FE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03" name="Freeform 3">
              <a:extLst>
                <a:ext uri="{FF2B5EF4-FFF2-40B4-BE49-F238E27FC236}">
                  <a16:creationId xmlns:a16="http://schemas.microsoft.com/office/drawing/2014/main" id="{858C82EA-66C3-4600-A3D8-AF7847048E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01C658F0-0847-4A4D-B2DA-0C92DF7301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7B5C854A-6648-498B-BCB4-FC5AE5133C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6186EFAA-3B3F-40AE-946A-D675AFF79B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53A620B4-A4F2-42D2-AE9B-47577216AE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36DBADB9-4E58-4985-8164-0EB3A83B1B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1BA41592-AC37-4FEA-BA1E-99472C548F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3A096676-3DFC-42A6-9880-4AB7FB379C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DBEFF75D-5A0E-4A75-89D5-F46DB38470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A06586C5-9926-40CC-ACCC-EA138895D0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694394E2-BC38-47E1-A500-E26D308FCE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14" name="Freeform 14">
              <a:extLst>
                <a:ext uri="{FF2B5EF4-FFF2-40B4-BE49-F238E27FC236}">
                  <a16:creationId xmlns:a16="http://schemas.microsoft.com/office/drawing/2014/main" id="{51973CDA-CBA7-489B-974F-EABF4EA88D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15" name="Freeform 15">
              <a:extLst>
                <a:ext uri="{FF2B5EF4-FFF2-40B4-BE49-F238E27FC236}">
                  <a16:creationId xmlns:a16="http://schemas.microsoft.com/office/drawing/2014/main" id="{EEF67A58-AB6C-42DF-BADF-A7090ED4CC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16" name="Freeform 16">
              <a:extLst>
                <a:ext uri="{FF2B5EF4-FFF2-40B4-BE49-F238E27FC236}">
                  <a16:creationId xmlns:a16="http://schemas.microsoft.com/office/drawing/2014/main" id="{731C615D-7E14-4CAF-A601-E5535F401F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>
              <a:extLst>
                <a:ext uri="{FF2B5EF4-FFF2-40B4-BE49-F238E27FC236}">
                  <a16:creationId xmlns:a16="http://schemas.microsoft.com/office/drawing/2014/main" id="{FDE428F7-1DE3-4A6F-AB21-FC84937A1D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7" name="Freeform 18">
              <a:extLst>
                <a:ext uri="{FF2B5EF4-FFF2-40B4-BE49-F238E27FC236}">
                  <a16:creationId xmlns:a16="http://schemas.microsoft.com/office/drawing/2014/main" id="{DE3BAF32-8D53-43F7-B7A3-C9B7352DD3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51219" name="Freeform 19">
              <a:extLst>
                <a:ext uri="{FF2B5EF4-FFF2-40B4-BE49-F238E27FC236}">
                  <a16:creationId xmlns:a16="http://schemas.microsoft.com/office/drawing/2014/main" id="{68CB647F-6AAC-4809-B848-FBC39C4DD8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>
              <a:extLst>
                <a:ext uri="{FF2B5EF4-FFF2-40B4-BE49-F238E27FC236}">
                  <a16:creationId xmlns:a16="http://schemas.microsoft.com/office/drawing/2014/main" id="{E78B43E3-FD9F-4B65-A0A9-03ED4440FC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51221" name="Rectangle 21">
            <a:extLst>
              <a:ext uri="{FF2B5EF4-FFF2-40B4-BE49-F238E27FC236}">
                <a16:creationId xmlns:a16="http://schemas.microsoft.com/office/drawing/2014/main" id="{2E65B1FC-D040-406D-94C7-E03A434B6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22" name="Rectangle 22">
            <a:extLst>
              <a:ext uri="{FF2B5EF4-FFF2-40B4-BE49-F238E27FC236}">
                <a16:creationId xmlns:a16="http://schemas.microsoft.com/office/drawing/2014/main" id="{F32FF35D-BF4D-4B19-A5C0-70E9661D3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23" name="Rectangle 23">
            <a:extLst>
              <a:ext uri="{FF2B5EF4-FFF2-40B4-BE49-F238E27FC236}">
                <a16:creationId xmlns:a16="http://schemas.microsoft.com/office/drawing/2014/main" id="{8756876B-0377-4215-B79C-01B1A9F8AD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24" name="Rectangle 24">
            <a:extLst>
              <a:ext uri="{FF2B5EF4-FFF2-40B4-BE49-F238E27FC236}">
                <a16:creationId xmlns:a16="http://schemas.microsoft.com/office/drawing/2014/main" id="{0F8609F8-DE87-4577-A012-B82D98009C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25" name="Rectangle 25">
            <a:extLst>
              <a:ext uri="{FF2B5EF4-FFF2-40B4-BE49-F238E27FC236}">
                <a16:creationId xmlns:a16="http://schemas.microsoft.com/office/drawing/2014/main" id="{FB3E2F00-7A7D-4B4C-8C4A-E9FC4E83B9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5D22AF4-563B-45CD-958F-BA8A9518FE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>
            <a:extLst>
              <a:ext uri="{FF2B5EF4-FFF2-40B4-BE49-F238E27FC236}">
                <a16:creationId xmlns:a16="http://schemas.microsoft.com/office/drawing/2014/main" id="{13145808-80F1-4028-9C5A-84F942328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>
            <a:extLst>
              <a:ext uri="{FF2B5EF4-FFF2-40B4-BE49-F238E27FC236}">
                <a16:creationId xmlns:a16="http://schemas.microsoft.com/office/drawing/2014/main" id="{F0FBD582-0851-4302-8F07-085087D63B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>
            <a:extLst>
              <a:ext uri="{FF2B5EF4-FFF2-40B4-BE49-F238E27FC236}">
                <a16:creationId xmlns:a16="http://schemas.microsoft.com/office/drawing/2014/main" id="{AD3395BF-0271-45B9-98DD-D1F6A6E4D6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>
            <a:extLst>
              <a:ext uri="{FF2B5EF4-FFF2-40B4-BE49-F238E27FC236}">
                <a16:creationId xmlns:a16="http://schemas.microsoft.com/office/drawing/2014/main" id="{8D2F20B4-E984-4427-8477-C9274E5E54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>
            <a:extLst>
              <a:ext uri="{FF2B5EF4-FFF2-40B4-BE49-F238E27FC236}">
                <a16:creationId xmlns:a16="http://schemas.microsoft.com/office/drawing/2014/main" id="{57D6CAC5-27E5-4DAB-93B6-F42903CDD7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ENGLISH 8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4C7C35-8214-44F7-BE66-118867930FB1}"/>
              </a:ext>
            </a:extLst>
          </p:cNvPr>
          <p:cNvSpPr txBox="1">
            <a:spLocks/>
          </p:cNvSpPr>
          <p:nvPr/>
        </p:nvSpPr>
        <p:spPr>
          <a:xfrm>
            <a:off x="1235074" y="1028700"/>
            <a:ext cx="7070725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072C8CC-3A7F-4F86-889B-75F0F2AA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4343400" cy="2362200"/>
          </a:xfrm>
          <a:prstGeom prst="rect">
            <a:avLst/>
          </a:prstGeom>
          <a:gradFill rotWithShape="1">
            <a:gsLst>
              <a:gs pos="0">
                <a:srgbClr val="0D817E">
                  <a:alpha val="27000"/>
                </a:srgbClr>
              </a:gs>
              <a:gs pos="100000">
                <a:srgbClr val="0D817E">
                  <a:gamma/>
                  <a:tint val="60392"/>
                  <a:invGamma/>
                  <a:alpha val="81000"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7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700" b="1">
                <a:effectLst>
                  <a:outerShdw blurRad="38100" dist="38100" dir="2700000" algn="tl">
                    <a:srgbClr val="000000"/>
                  </a:outerShdw>
                </a:effectLst>
              </a:rPr>
              <a:t>Markets</a:t>
            </a:r>
            <a:br>
              <a:rPr lang="en-US" sz="27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5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Thai Binh Market.</a:t>
            </a:r>
            <a:br>
              <a:rPr lang="en-US" sz="25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5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 Thanh Market</a:t>
            </a:r>
            <a:br>
              <a:rPr lang="en-US" sz="25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i="1">
                <a:solidFill>
                  <a:srgbClr val="F8F29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 approx. 5 am – 8 pm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FEC2D76-FFB5-43B0-986C-0E45EB3EC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743200"/>
            <a:ext cx="6019800" cy="2286000"/>
          </a:xfrm>
          <a:prstGeom prst="rect">
            <a:avLst/>
          </a:prstGeom>
          <a:gradFill rotWithShape="1">
            <a:gsLst>
              <a:gs pos="0">
                <a:srgbClr val="0D817E"/>
              </a:gs>
              <a:gs pos="100000">
                <a:srgbClr val="0D817E">
                  <a:gamma/>
                  <a:tint val="60392"/>
                  <a:invGamma/>
                  <a:alpha val="81000"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700" b="1">
                <a:effectLst>
                  <a:outerShdw blurRad="38100" dist="38100" dir="2700000" algn="tl">
                    <a:srgbClr val="000000"/>
                  </a:outerShdw>
                </a:effectLst>
              </a:rPr>
              <a:t> Restaurants</a:t>
            </a:r>
            <a:br>
              <a:rPr lang="en-US" sz="27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5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Cuong’s Vegetarian Restaurant.</a:t>
            </a:r>
            <a:br>
              <a:rPr lang="en-US" sz="25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5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Good Food Vietnamese Restaurant.</a:t>
            </a:r>
            <a:br>
              <a:rPr lang="en-US" sz="25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5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Lucky’s Ice-cream </a:t>
            </a:r>
            <a:r>
              <a:rPr lang="en-US" sz="25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CafÐ</a:t>
            </a:r>
            <a:r>
              <a:rPr lang="en-US" sz="25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.</a:t>
            </a:r>
            <a:br>
              <a:rPr lang="en-US" sz="25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</a:br>
            <a:r>
              <a:rPr lang="en-US" sz="2000" b="1" i="1">
                <a:solidFill>
                  <a:srgbClr val="F8F29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 approx. 11 am – 11 pm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245A4E48-D9C3-4DAF-A742-6950CCB61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105400"/>
            <a:ext cx="4648200" cy="1524000"/>
          </a:xfrm>
          <a:prstGeom prst="rect">
            <a:avLst/>
          </a:prstGeom>
          <a:gradFill rotWithShape="1">
            <a:gsLst>
              <a:gs pos="0">
                <a:srgbClr val="0D817E"/>
              </a:gs>
              <a:gs pos="100000">
                <a:srgbClr val="0D817E">
                  <a:gamma/>
                  <a:tint val="60392"/>
                  <a:invGamma/>
                  <a:alpha val="81000"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700" b="1">
                <a:effectLst>
                  <a:outerShdw blurRad="38100" dist="38100" dir="2700000" algn="tl">
                    <a:srgbClr val="000000"/>
                  </a:outerShdw>
                </a:effectLst>
              </a:rPr>
              <a:t>Zoo and Bontanical Garden.</a:t>
            </a:r>
            <a:br>
              <a:rPr lang="en-US" sz="27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i="1">
                <a:solidFill>
                  <a:srgbClr val="F8F29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 10 am – 6 pm</a:t>
            </a:r>
            <a:br>
              <a:rPr lang="en-US" sz="2000" b="1" i="1">
                <a:solidFill>
                  <a:srgbClr val="F8F29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000" b="1" i="1">
              <a:solidFill>
                <a:srgbClr val="F8F29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34427984-DF41-4174-9412-B3065E87C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04800"/>
            <a:ext cx="4724400" cy="2362200"/>
          </a:xfrm>
          <a:prstGeom prst="rect">
            <a:avLst/>
          </a:prstGeom>
          <a:gradFill rotWithShape="1">
            <a:gsLst>
              <a:gs pos="0">
                <a:srgbClr val="0D817E">
                  <a:alpha val="87000"/>
                </a:srgbClr>
              </a:gs>
              <a:gs pos="100000">
                <a:srgbClr val="0D817E">
                  <a:gamma/>
                  <a:tint val="60392"/>
                  <a:invGamma/>
                  <a:alpha val="81000"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700" b="1">
                <a:effectLst>
                  <a:outerShdw blurRad="38100" dist="38100" dir="2700000" algn="tl">
                    <a:srgbClr val="000000"/>
                  </a:outerShdw>
                </a:effectLst>
              </a:rPr>
              <a:t>Museums</a:t>
            </a:r>
            <a:br>
              <a:rPr lang="en-US" sz="27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5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History Museum</a:t>
            </a:r>
            <a:br>
              <a:rPr lang="en-US" sz="25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i="1">
                <a:solidFill>
                  <a:srgbClr val="F8F29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 8 am-11.30 am and 1 pm – 4pm daily (except Monday)</a:t>
            </a:r>
            <a:b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5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Revolutionary Museum</a:t>
            </a:r>
            <a:br>
              <a:rPr lang="en-US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i="1">
                <a:solidFill>
                  <a:srgbClr val="F8F29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 8 am-11.30 am and 2 pm –4.30pm Tuesday through Sunday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AD79C07D-BE70-45E9-A541-55784D27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4572000" cy="1524000"/>
          </a:xfrm>
          <a:prstGeom prst="rect">
            <a:avLst/>
          </a:prstGeom>
          <a:gradFill rotWithShape="1">
            <a:gsLst>
              <a:gs pos="0">
                <a:srgbClr val="0D817E"/>
              </a:gs>
              <a:gs pos="100000">
                <a:srgbClr val="0D817E">
                  <a:gamma/>
                  <a:tint val="60392"/>
                  <a:invGamma/>
                  <a:alpha val="81000"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700" b="1">
                <a:effectLst>
                  <a:outerShdw blurRad="38100" dist="38100" dir="2700000" algn="tl">
                    <a:srgbClr val="000000"/>
                  </a:outerShdw>
                </a:effectLst>
              </a:rPr>
              <a:t>Stamps and coins Market.</a:t>
            </a:r>
            <a:br>
              <a:rPr lang="en-US" sz="27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i="1">
                <a:solidFill>
                  <a:srgbClr val="F8F29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 10 am – 7 pm</a:t>
            </a:r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208F5977-76CD-4829-8E7F-B33944268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Unit 11-Lesson2-Speak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 descr="Parchment">
            <a:extLst>
              <a:ext uri="{FF2B5EF4-FFF2-40B4-BE49-F238E27FC236}">
                <a16:creationId xmlns:a16="http://schemas.microsoft.com/office/drawing/2014/main" id="{A4DEBF74-A8C7-405D-9582-C87044F71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4724400" cy="1219200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rgbClr val="FFCC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FF0000"/>
                </a:solidFill>
              </a:rPr>
              <a:t>Student A</a:t>
            </a:r>
            <a:r>
              <a:rPr lang="en-US" sz="2800">
                <a:solidFill>
                  <a:srgbClr val="FF9900"/>
                </a:solidFill>
              </a:rPr>
              <a:t>: </a:t>
            </a:r>
            <a:r>
              <a:rPr lang="en-US" sz="2800">
                <a:solidFill>
                  <a:srgbClr val="0000FF"/>
                </a:solidFill>
              </a:rPr>
              <a:t>a tourist on vacation in 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Ho Chi Minh City</a:t>
            </a:r>
          </a:p>
        </p:txBody>
      </p:sp>
      <p:sp>
        <p:nvSpPr>
          <p:cNvPr id="13315" name="Rectangle 3" descr="10%">
            <a:extLst>
              <a:ext uri="{FF2B5EF4-FFF2-40B4-BE49-F238E27FC236}">
                <a16:creationId xmlns:a16="http://schemas.microsoft.com/office/drawing/2014/main" id="{225C0FEC-37F5-4A40-AF58-20E97B120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4724400" cy="5257800"/>
          </a:xfrm>
          <a:prstGeom prst="rect">
            <a:avLst/>
          </a:prstGeom>
          <a:pattFill prst="pct10">
            <a:fgClr>
              <a:srgbClr val="0000FF">
                <a:alpha val="58823"/>
              </a:srgbClr>
            </a:fgClr>
            <a:bgClr>
              <a:srgbClr val="000076">
                <a:alpha val="58823"/>
              </a:srgb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12B282F3-D131-406A-BE02-DEB38EBB5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-Could you give me some information, please?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E240CB3F-74D3-482F-ADC3-1591BCAC8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-Would you mind if I asked you a question?</a:t>
            </a: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C2F0CDE3-7B31-44EE-805B-638E32E47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0400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-I want to visit </a:t>
            </a:r>
            <a:r>
              <a:rPr lang="en-US" altLang="en-US" sz="2400" b="1">
                <a:solidFill>
                  <a:srgbClr val="F8F842"/>
                </a:solidFill>
                <a:latin typeface="Arial" panose="020B0604020202020204" pitchFamily="34" charset="0"/>
              </a:rPr>
              <a:t>a market.</a:t>
            </a:r>
            <a:r>
              <a:rPr lang="en-US" altLang="en-US" sz="2400" b="1">
                <a:latin typeface="Arial" panose="020B0604020202020204" pitchFamily="34" charset="0"/>
              </a:rPr>
              <a:t> Could you suggest one?</a:t>
            </a: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DDC22559-3B61-49F6-A6E6-CCD7629A7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-Do you mind suggesting one?</a:t>
            </a:r>
          </a:p>
        </p:txBody>
      </p:sp>
      <p:sp>
        <p:nvSpPr>
          <p:cNvPr id="58376" name="Text Box 8">
            <a:extLst>
              <a:ext uri="{FF2B5EF4-FFF2-40B4-BE49-F238E27FC236}">
                <a16:creationId xmlns:a16="http://schemas.microsoft.com/office/drawing/2014/main" id="{339D8A7C-80A5-4A13-8222-93F07B7B0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0"/>
            <a:ext cx="3821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-That sounds interesting.</a:t>
            </a:r>
          </a:p>
        </p:txBody>
      </p:sp>
      <p:sp>
        <p:nvSpPr>
          <p:cNvPr id="58377" name="Text Box 9">
            <a:extLst>
              <a:ext uri="{FF2B5EF4-FFF2-40B4-BE49-F238E27FC236}">
                <a16:creationId xmlns:a16="http://schemas.microsoft.com/office/drawing/2014/main" id="{911D834B-C8E4-4278-AFC5-508A8048A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417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No, I don't want to go there.</a:t>
            </a:r>
          </a:p>
        </p:txBody>
      </p:sp>
      <p:sp>
        <p:nvSpPr>
          <p:cNvPr id="58378" name="Rectangle 10" descr="Parchment">
            <a:extLst>
              <a:ext uri="{FF2B5EF4-FFF2-40B4-BE49-F238E27FC236}">
                <a16:creationId xmlns:a16="http://schemas.microsoft.com/office/drawing/2014/main" id="{3EFD333A-D9A9-4AC9-A179-8C3CFD6CE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81000"/>
            <a:ext cx="4267200" cy="1219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Student B</a:t>
            </a: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tourist information officer at Sai Gon Tourist</a:t>
            </a:r>
          </a:p>
        </p:txBody>
      </p:sp>
      <p:sp>
        <p:nvSpPr>
          <p:cNvPr id="13323" name="Rectangle 11" descr="10%">
            <a:extLst>
              <a:ext uri="{FF2B5EF4-FFF2-40B4-BE49-F238E27FC236}">
                <a16:creationId xmlns:a16="http://schemas.microsoft.com/office/drawing/2014/main" id="{2ECA627F-6249-47A0-B82D-A655F1FD5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600200"/>
            <a:ext cx="4267200" cy="5257800"/>
          </a:xfrm>
          <a:prstGeom prst="rect">
            <a:avLst/>
          </a:prstGeom>
          <a:pattFill prst="pct10">
            <a:fgClr>
              <a:srgbClr val="0000FF">
                <a:alpha val="58823"/>
              </a:srgbClr>
            </a:fgClr>
            <a:bgClr>
              <a:srgbClr val="000076">
                <a:alpha val="58823"/>
              </a:srgb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80" name="Text Box 12">
            <a:extLst>
              <a:ext uri="{FF2B5EF4-FFF2-40B4-BE49-F238E27FC236}">
                <a16:creationId xmlns:a16="http://schemas.microsoft.com/office/drawing/2014/main" id="{B83105BC-8F39-4E29-8570-9D2026873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002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-Do you mind if I suggest one?</a:t>
            </a:r>
          </a:p>
        </p:txBody>
      </p:sp>
      <p:sp>
        <p:nvSpPr>
          <p:cNvPr id="58381" name="Text Box 13">
            <a:extLst>
              <a:ext uri="{FF2B5EF4-FFF2-40B4-BE49-F238E27FC236}">
                <a16:creationId xmlns:a16="http://schemas.microsoft.com/office/drawing/2014/main" id="{6D4FF17C-29A1-45F0-8B25-19BC0883A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590800"/>
            <a:ext cx="44465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-How about going to </a:t>
            </a:r>
            <a:r>
              <a:rPr lang="en-US" altLang="en-US" sz="2400" b="1">
                <a:solidFill>
                  <a:srgbClr val="F8F842"/>
                </a:solidFill>
                <a:latin typeface="Arial" panose="020B0604020202020204" pitchFamily="34" charset="0"/>
              </a:rPr>
              <a:t>Thai Binh Market?It opens from….to….</a:t>
            </a:r>
          </a:p>
        </p:txBody>
      </p:sp>
      <p:sp>
        <p:nvSpPr>
          <p:cNvPr id="58382" name="Text Box 14">
            <a:extLst>
              <a:ext uri="{FF2B5EF4-FFF2-40B4-BE49-F238E27FC236}">
                <a16:creationId xmlns:a16="http://schemas.microsoft.com/office/drawing/2014/main" id="{66BCAF2D-0F6B-4AC1-89D7-1D0D801F4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114800"/>
            <a:ext cx="449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-I suggest going to </a:t>
            </a:r>
            <a:r>
              <a:rPr lang="en-US" altLang="en-US" sz="2400" b="1">
                <a:solidFill>
                  <a:srgbClr val="F8F842"/>
                </a:solidFill>
                <a:latin typeface="Arial" panose="020B0604020202020204" pitchFamily="34" charset="0"/>
              </a:rPr>
              <a:t>Ben Thanh Market?It opens from…to…</a:t>
            </a:r>
          </a:p>
        </p:txBody>
      </p:sp>
      <p:sp>
        <p:nvSpPr>
          <p:cNvPr id="58383" name="Rectangle 15">
            <a:extLst>
              <a:ext uri="{FF2B5EF4-FFF2-40B4-BE49-F238E27FC236}">
                <a16:creationId xmlns:a16="http://schemas.microsoft.com/office/drawing/2014/main" id="{F813FF22-A289-4AF9-A63C-1348C837D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Unit 11-Lesson2-Speak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8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8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8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8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8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8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Hình ảnh Chùa Dâu">
            <a:extLst>
              <a:ext uri="{FF2B5EF4-FFF2-40B4-BE49-F238E27FC236}">
                <a16:creationId xmlns:a16="http://schemas.microsoft.com/office/drawing/2014/main" id="{3C313D9B-8594-40E1-A611-AED597E5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6" descr="den-ba-chua-kho1">
            <a:extLst>
              <a:ext uri="{FF2B5EF4-FFF2-40B4-BE49-F238E27FC236}">
                <a16:creationId xmlns:a16="http://schemas.microsoft.com/office/drawing/2014/main" id="{0063097F-55F7-4808-921F-0695F0EC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96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8" descr="van-mieu-bac-ninh0">
            <a:extLst>
              <a:ext uri="{FF2B5EF4-FFF2-40B4-BE49-F238E27FC236}">
                <a16:creationId xmlns:a16="http://schemas.microsoft.com/office/drawing/2014/main" id="{AE808AA9-C601-4854-9B2E-6C37B6FA9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576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thap1">
            <a:extLst>
              <a:ext uri="{FF2B5EF4-FFF2-40B4-BE49-F238E27FC236}">
                <a16:creationId xmlns:a16="http://schemas.microsoft.com/office/drawing/2014/main" id="{E88CFAD0-EDB2-4D5A-A6BC-6F4B979F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29051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den%20do1">
            <a:extLst>
              <a:ext uri="{FF2B5EF4-FFF2-40B4-BE49-F238E27FC236}">
                <a16:creationId xmlns:a16="http://schemas.microsoft.com/office/drawing/2014/main" id="{DACBCF7D-F173-4E61-9379-6877CD8D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8">
            <a:extLst>
              <a:ext uri="{FF2B5EF4-FFF2-40B4-BE49-F238E27FC236}">
                <a16:creationId xmlns:a16="http://schemas.microsoft.com/office/drawing/2014/main" id="{33F1CA99-6F46-42D5-8FC3-C8EF97212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3429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/>
              <a:t>Do Temple</a:t>
            </a:r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610FFBA3-61BA-4CD3-B218-E52E9FC08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05400"/>
            <a:ext cx="2895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/>
              <a:t>But Thap pagoda</a:t>
            </a:r>
          </a:p>
        </p:txBody>
      </p:sp>
      <p:sp>
        <p:nvSpPr>
          <p:cNvPr id="14345" name="Rectangle 10">
            <a:extLst>
              <a:ext uri="{FF2B5EF4-FFF2-40B4-BE49-F238E27FC236}">
                <a16:creationId xmlns:a16="http://schemas.microsoft.com/office/drawing/2014/main" id="{5FF3F33F-E5A9-4106-8896-21FA30365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09800"/>
            <a:ext cx="3200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/>
              <a:t>Dau Pagoda</a:t>
            </a:r>
          </a:p>
        </p:txBody>
      </p:sp>
      <p:sp>
        <p:nvSpPr>
          <p:cNvPr id="14346" name="Rectangle 11">
            <a:extLst>
              <a:ext uri="{FF2B5EF4-FFF2-40B4-BE49-F238E27FC236}">
                <a16:creationId xmlns:a16="http://schemas.microsoft.com/office/drawing/2014/main" id="{D2CB281B-F8D9-46AE-8F5C-DDAABA413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396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/>
              <a:t>Ba chua kho Temple</a:t>
            </a:r>
          </a:p>
        </p:txBody>
      </p:sp>
      <p:sp>
        <p:nvSpPr>
          <p:cNvPr id="14347" name="Rectangle 12">
            <a:extLst>
              <a:ext uri="{FF2B5EF4-FFF2-40B4-BE49-F238E27FC236}">
                <a16:creationId xmlns:a16="http://schemas.microsoft.com/office/drawing/2014/main" id="{881F04D1-8787-4DC6-813C-187CDBAC1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553200"/>
            <a:ext cx="3733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/>
              <a:t>Van Mieu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1EC93D2-7E62-4E47-ACA1-AF3D6CA53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Homework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2DE7514-B91A-46A8-A1C2-5D592DFCF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Learn by heart all new words.</a:t>
            </a:r>
          </a:p>
          <a:p>
            <a:pPr eaLnBrk="1" hangingPunct="1">
              <a:defRPr/>
            </a:pPr>
            <a:r>
              <a:rPr lang="en-US" b="1"/>
              <a:t>Practice making requests using: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/>
              <a:t>	Do/would you </a:t>
            </a:r>
            <a:r>
              <a:rPr lang="en-US" b="1" u="sng"/>
              <a:t>mind +V-ing…?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/>
              <a:t>	</a:t>
            </a:r>
            <a:r>
              <a:rPr lang="en-US" b="1" u="sng"/>
              <a:t>Do</a:t>
            </a:r>
            <a:r>
              <a:rPr lang="en-US" b="1"/>
              <a:t> you mind if I + </a:t>
            </a:r>
            <a:r>
              <a:rPr lang="en-US" b="1" u="sng"/>
              <a:t>V(present)</a:t>
            </a:r>
            <a:r>
              <a:rPr lang="en-US" b="1"/>
              <a:t>...?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/>
              <a:t>	</a:t>
            </a:r>
            <a:r>
              <a:rPr lang="en-US" b="1" u="sng"/>
              <a:t>Would</a:t>
            </a:r>
            <a:r>
              <a:rPr lang="en-US" b="1"/>
              <a:t> you mind if I +</a:t>
            </a:r>
            <a:r>
              <a:rPr lang="en-US" b="1" u="sng"/>
              <a:t> V(past</a:t>
            </a:r>
            <a:r>
              <a:rPr lang="en-US" b="1"/>
              <a:t>)...?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55223C8-9EC6-4540-B970-43B2D46370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38" y="1066800"/>
            <a:ext cx="9059862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dirty="0"/>
              <a:t>Unit 11: Lesson 2-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8983A79-1F4F-4678-9506-627FB6D661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76300" y="2819400"/>
            <a:ext cx="7391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dirty="0"/>
              <a:t>Speak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D5B50E9D-088E-4BD9-A4E3-715902692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Unit 11-Lesson2-Speak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28C745B-064E-4392-AA62-40C426B21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Bingo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C010D122-F2AF-445D-BD79-1A4216242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0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8" name="Rectangle 10">
            <a:extLst>
              <a:ext uri="{FF2B5EF4-FFF2-40B4-BE49-F238E27FC236}">
                <a16:creationId xmlns:a16="http://schemas.microsoft.com/office/drawing/2014/main" id="{1950FB32-2E5D-47EF-93BD-B5B47F7588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/>
              <a:t>Turn on the lights</a:t>
            </a:r>
          </a:p>
          <a:p>
            <a:pPr eaLnBrk="1" hangingPunct="1">
              <a:defRPr/>
            </a:pPr>
            <a:r>
              <a:rPr lang="en-US" sz="3200" b="1"/>
              <a:t>Open the door</a:t>
            </a:r>
          </a:p>
          <a:p>
            <a:pPr eaLnBrk="1" hangingPunct="1">
              <a:defRPr/>
            </a:pPr>
            <a:r>
              <a:rPr lang="en-US" sz="3200" b="1"/>
              <a:t>Close the window</a:t>
            </a:r>
          </a:p>
          <a:p>
            <a:pPr eaLnBrk="1" hangingPunct="1">
              <a:defRPr/>
            </a:pPr>
            <a:r>
              <a:rPr lang="en-US" sz="3200" b="1"/>
              <a:t>Borrow a book</a:t>
            </a:r>
          </a:p>
          <a:p>
            <a:pPr eaLnBrk="1" hangingPunct="1">
              <a:defRPr/>
            </a:pPr>
            <a:r>
              <a:rPr lang="en-US" sz="3200" b="1"/>
              <a:t>Ask a question</a:t>
            </a:r>
          </a:p>
        </p:txBody>
      </p:sp>
      <p:sp>
        <p:nvSpPr>
          <p:cNvPr id="48139" name="Rectangle 11">
            <a:extLst>
              <a:ext uri="{FF2B5EF4-FFF2-40B4-BE49-F238E27FC236}">
                <a16:creationId xmlns:a16="http://schemas.microsoft.com/office/drawing/2014/main" id="{4C2C4543-8CE1-46B8-90A5-290AD64F27A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/>
              <a:t>Carry the bag</a:t>
            </a:r>
          </a:p>
          <a:p>
            <a:pPr eaLnBrk="1" hangingPunct="1">
              <a:defRPr/>
            </a:pPr>
            <a:r>
              <a:rPr lang="en-US" sz="3200" b="1"/>
              <a:t>Sing a song</a:t>
            </a:r>
          </a:p>
          <a:p>
            <a:pPr eaLnBrk="1" hangingPunct="1">
              <a:defRPr/>
            </a:pPr>
            <a:r>
              <a:rPr lang="en-US" sz="3200" b="1"/>
              <a:t>Visit a market</a:t>
            </a:r>
          </a:p>
          <a:p>
            <a:pPr eaLnBrk="1" hangingPunct="1">
              <a:defRPr/>
            </a:pPr>
            <a:r>
              <a:rPr lang="en-US" sz="3200" b="1"/>
              <a:t>Visit a museum</a:t>
            </a:r>
          </a:p>
          <a:p>
            <a:pPr eaLnBrk="1" hangingPunct="1">
              <a:defRPr/>
            </a:pPr>
            <a:r>
              <a:rPr lang="en-US" sz="3200" b="1"/>
              <a:t>Buy a stamp</a:t>
            </a:r>
          </a:p>
          <a:p>
            <a:pPr eaLnBrk="1" hangingPunct="1">
              <a:defRPr/>
            </a:pPr>
            <a:endParaRPr lang="en-US" sz="3200" b="1"/>
          </a:p>
        </p:txBody>
      </p:sp>
      <p:sp>
        <p:nvSpPr>
          <p:cNvPr id="48140" name="Rectangle 12">
            <a:extLst>
              <a:ext uri="{FF2B5EF4-FFF2-40B4-BE49-F238E27FC236}">
                <a16:creationId xmlns:a16="http://schemas.microsoft.com/office/drawing/2014/main" id="{62D77F1B-323C-4DBE-B848-C5BA3F4C0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00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Make a list of </a:t>
            </a: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4 words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you want on your notebooks.</a:t>
            </a:r>
            <a:b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</a:b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Listen and check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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when you hear each one</a:t>
            </a:r>
            <a:b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Say </a:t>
            </a:r>
            <a:r>
              <a:rPr lang="en-US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“Bingo”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when you have </a:t>
            </a:r>
            <a:r>
              <a:rPr lang="en-US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checks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ristmas">
            <a:extLst>
              <a:ext uri="{FF2B5EF4-FFF2-40B4-BE49-F238E27FC236}">
                <a16:creationId xmlns:a16="http://schemas.microsoft.com/office/drawing/2014/main" id="{84AFC41F-9961-41A5-A3CA-40E12C7AC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2400"/>
            <a:ext cx="9148763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3">
            <a:extLst>
              <a:ext uri="{FF2B5EF4-FFF2-40B4-BE49-F238E27FC236}">
                <a16:creationId xmlns:a16="http://schemas.microsoft.com/office/drawing/2014/main" id="{7996D9F7-B6AA-4988-BDF9-ECFCF0FA45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1476375"/>
            <a:ext cx="30480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Unit 11</a:t>
            </a: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C99EF137-8DE8-4430-9055-2E1B1A38C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05200"/>
            <a:ext cx="480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.VnTime" panose="020B7200000000000000" pitchFamily="34" charset="0"/>
              </a:rPr>
              <a:t>Lesson 2: Speak</a:t>
            </a:r>
          </a:p>
        </p:txBody>
      </p:sp>
      <p:sp>
        <p:nvSpPr>
          <p:cNvPr id="60422" name="WordArt 6">
            <a:extLst>
              <a:ext uri="{FF2B5EF4-FFF2-40B4-BE49-F238E27FC236}">
                <a16:creationId xmlns:a16="http://schemas.microsoft.com/office/drawing/2014/main" id="{532E16C9-6ABF-4CD0-9AD5-FC12623AF6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362200"/>
            <a:ext cx="6629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H" panose="020B7200000000000000" pitchFamily="34" charset="0"/>
              </a:rPr>
              <a:t>Traveling around Viet Nam</a:t>
            </a:r>
          </a:p>
        </p:txBody>
      </p:sp>
      <p:sp>
        <p:nvSpPr>
          <p:cNvPr id="6150" name="WordArt 7">
            <a:extLst>
              <a:ext uri="{FF2B5EF4-FFF2-40B4-BE49-F238E27FC236}">
                <a16:creationId xmlns:a16="http://schemas.microsoft.com/office/drawing/2014/main" id="{A6BCB493-3700-4E53-8BAD-0601F4DC0F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94288" y="0"/>
            <a:ext cx="154305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English 8</a:t>
            </a:r>
          </a:p>
        </p:txBody>
      </p:sp>
      <p:sp>
        <p:nvSpPr>
          <p:cNvPr id="6151" name="WordArt 8">
            <a:extLst>
              <a:ext uri="{FF2B5EF4-FFF2-40B4-BE49-F238E27FC236}">
                <a16:creationId xmlns:a16="http://schemas.microsoft.com/office/drawing/2014/main" id="{B828E6D0-BA4D-44DB-A086-849879E6CD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34088" y="304800"/>
            <a:ext cx="1204912" cy="19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MSIYM_chup-anh">
            <a:extLst>
              <a:ext uri="{FF2B5EF4-FFF2-40B4-BE49-F238E27FC236}">
                <a16:creationId xmlns:a16="http://schemas.microsoft.com/office/drawing/2014/main" id="{679C8677-3666-49F3-A965-889473C6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810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>
            <a:extLst>
              <a:ext uri="{FF2B5EF4-FFF2-40B4-BE49-F238E27FC236}">
                <a16:creationId xmlns:a16="http://schemas.microsoft.com/office/drawing/2014/main" id="{5C8B2548-EDA4-42DC-A258-C66846A6B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0000"/>
                </a:solidFill>
              </a:rPr>
              <a:t>I/Vocabulary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4AC825C-FB8B-4DE4-AEA0-A6F34666D3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038600" cy="45307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  <a:defRPr/>
            </a:pPr>
            <a:r>
              <a:rPr lang="en-US" sz="3200" b="1"/>
              <a:t>-(to) take a photo</a:t>
            </a: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  <a:defRPr/>
            </a:pPr>
            <a:r>
              <a:rPr lang="en-US" sz="3200" b="1"/>
              <a:t>	 (</a:t>
            </a:r>
            <a:r>
              <a:rPr lang="en-US" sz="3200" b="1">
                <a:solidFill>
                  <a:srgbClr val="F8F29E"/>
                </a:solidFill>
              </a:rPr>
              <a:t>take-took-taken</a:t>
            </a:r>
            <a:r>
              <a:rPr lang="en-US" sz="3200" b="1"/>
              <a:t>)</a:t>
            </a: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  <a:defRPr/>
            </a:pPr>
            <a:r>
              <a:rPr lang="en-US" sz="3200" b="1"/>
              <a:t>-(to) mind   </a:t>
            </a: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  <a:defRPr/>
            </a:pPr>
            <a:r>
              <a:rPr lang="en-US" sz="3200" b="1"/>
              <a:t>-(to) suggest</a:t>
            </a: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  <a:defRPr/>
            </a:pPr>
            <a:r>
              <a:rPr lang="en-US" sz="3200" b="1"/>
              <a:t>-would rather</a:t>
            </a: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  <a:defRPr/>
            </a:pPr>
            <a:r>
              <a:rPr lang="en-US" sz="3200" b="1"/>
              <a:t>-vegetarian (adj/n)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E172F5C-98F3-4698-9A33-ED53DC412AE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990600"/>
            <a:ext cx="4953000" cy="45307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  <a:defRPr/>
            </a:pPr>
            <a:r>
              <a:rPr lang="en-US" sz="3200" b="1" dirty="0" err="1">
                <a:latin typeface=".VnTime" pitchFamily="34" charset="0"/>
              </a:rPr>
              <a:t>Chụp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ảnh</a:t>
            </a:r>
            <a:endParaRPr lang="en-US" sz="3200" b="1" dirty="0">
              <a:latin typeface=".VnTime" pitchFamily="34" charset="0"/>
            </a:endParaRP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  <a:defRPr/>
            </a:pPr>
            <a:endParaRPr lang="en-US" sz="3200" b="1" dirty="0">
              <a:latin typeface=".VnTime" pitchFamily="34" charset="0"/>
            </a:endParaRP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  <a:defRPr/>
            </a:pPr>
            <a:r>
              <a:rPr lang="en-US" sz="3200" b="1" dirty="0" err="1">
                <a:latin typeface=".VnTime" pitchFamily="34" charset="0"/>
              </a:rPr>
              <a:t>Làm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phiền</a:t>
            </a:r>
            <a:endParaRPr lang="en-US" sz="3200" b="1" dirty="0">
              <a:latin typeface=".VnTime" pitchFamily="34" charset="0"/>
            </a:endParaRP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  <a:defRPr/>
            </a:pPr>
            <a:r>
              <a:rPr lang="en-US" sz="3200" b="1" dirty="0" err="1">
                <a:latin typeface=".VnTime" pitchFamily="34" charset="0"/>
              </a:rPr>
              <a:t>Đề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nghị</a:t>
            </a:r>
            <a:endParaRPr lang="en-US" sz="3200" b="1" dirty="0">
              <a:latin typeface=".VnTime" pitchFamily="34" charset="0"/>
            </a:endParaRP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  <a:defRPr/>
            </a:pPr>
            <a:r>
              <a:rPr lang="en-US" sz="3200" b="1" dirty="0" err="1">
                <a:latin typeface=".VnTime" pitchFamily="34" charset="0"/>
              </a:rPr>
              <a:t>Muốn</a:t>
            </a:r>
            <a:endParaRPr lang="en-US" sz="3200" b="1" dirty="0">
              <a:latin typeface=".VnTime" pitchFamily="34" charset="0"/>
            </a:endParaRP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  <a:defRPr/>
            </a:pPr>
            <a:r>
              <a:rPr lang="en-US" sz="3200" b="1" dirty="0" err="1">
                <a:latin typeface=".VnTime" pitchFamily="34" charset="0"/>
              </a:rPr>
              <a:t>Người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ăn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chay</a:t>
            </a:r>
            <a:endParaRPr lang="en-US" sz="3200" b="1" dirty="0">
              <a:latin typeface=".VnTime" pitchFamily="34" charset="0"/>
            </a:endParaRP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F2BE80D9-F6CA-45B6-853D-1AC08F659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066800"/>
            <a:ext cx="1524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6522FB24-1665-49C1-9A3B-6BC36095A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1524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55B255D2-4BB8-469A-A6D6-CC45AD7D5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48000"/>
            <a:ext cx="1524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F24DCCEE-A006-4E74-B739-A21C027B9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Unit 11-Lesson2-Speak</a:t>
            </a:r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669B8F83-5C78-402B-93C1-D32972A4B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343400"/>
            <a:ext cx="1524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8" grpId="0" animBg="1"/>
      <p:bldP spid="2060" grpId="0" animBg="1"/>
      <p:bldP spid="20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0" descr="hanoi01">
            <a:extLst>
              <a:ext uri="{FF2B5EF4-FFF2-40B4-BE49-F238E27FC236}">
                <a16:creationId xmlns:a16="http://schemas.microsoft.com/office/drawing/2014/main" id="{2D3C9546-744C-460E-B150-91DFE1AE8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142875"/>
            <a:ext cx="9144001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6" name="Rectangle 34">
            <a:extLst>
              <a:ext uri="{FF2B5EF4-FFF2-40B4-BE49-F238E27FC236}">
                <a16:creationId xmlns:a16="http://schemas.microsoft.com/office/drawing/2014/main" id="{50EE3F09-1160-4A58-B4E5-C43A6395F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724400"/>
            <a:ext cx="2057400" cy="533400"/>
          </a:xfrm>
          <a:prstGeom prst="rect">
            <a:avLst/>
          </a:prstGeom>
          <a:solidFill>
            <a:srgbClr val="281791"/>
          </a:solidFill>
          <a:ln w="9525">
            <a:solidFill>
              <a:srgbClr val="28179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27" name="Rectangle 35">
            <a:extLst>
              <a:ext uri="{FF2B5EF4-FFF2-40B4-BE49-F238E27FC236}">
                <a16:creationId xmlns:a16="http://schemas.microsoft.com/office/drawing/2014/main" id="{4F744957-F817-4831-A4AE-CFBE4CA01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429000"/>
            <a:ext cx="914400" cy="533400"/>
          </a:xfrm>
          <a:prstGeom prst="rect">
            <a:avLst/>
          </a:prstGeom>
          <a:solidFill>
            <a:srgbClr val="281791"/>
          </a:solidFill>
          <a:ln w="9525">
            <a:solidFill>
              <a:srgbClr val="28179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28" name="Rectangle 36">
            <a:extLst>
              <a:ext uri="{FF2B5EF4-FFF2-40B4-BE49-F238E27FC236}">
                <a16:creationId xmlns:a16="http://schemas.microsoft.com/office/drawing/2014/main" id="{E73EE075-2C83-4797-955D-6AB76F4B6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33600"/>
            <a:ext cx="1752600" cy="533400"/>
          </a:xfrm>
          <a:prstGeom prst="rect">
            <a:avLst/>
          </a:prstGeom>
          <a:solidFill>
            <a:srgbClr val="281791"/>
          </a:solidFill>
          <a:ln w="9525">
            <a:solidFill>
              <a:srgbClr val="28179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8198" name="Picture 27" descr="1180719798277_tourist">
            <a:extLst>
              <a:ext uri="{FF2B5EF4-FFF2-40B4-BE49-F238E27FC236}">
                <a16:creationId xmlns:a16="http://schemas.microsoft.com/office/drawing/2014/main" id="{40FB9436-90EE-44B9-A023-F1DC723B1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31">
            <a:extLst>
              <a:ext uri="{FF2B5EF4-FFF2-40B4-BE49-F238E27FC236}">
                <a16:creationId xmlns:a16="http://schemas.microsoft.com/office/drawing/2014/main" id="{BFF93A55-A7E1-48C9-B1DE-C8FC387B5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1592263" cy="327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/>
              <a:t>Peter</a:t>
            </a:r>
          </a:p>
        </p:txBody>
      </p:sp>
      <p:pic>
        <p:nvPicPr>
          <p:cNvPr id="8200" name="Picture 28">
            <a:extLst>
              <a:ext uri="{FF2B5EF4-FFF2-40B4-BE49-F238E27FC236}">
                <a16:creationId xmlns:a16="http://schemas.microsoft.com/office/drawing/2014/main" id="{1BE39041-F0B4-4229-A718-9E199B9A0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81000"/>
            <a:ext cx="15795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7091651-B1F4-4416-87E5-757C7AB4A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111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II/Model dialogue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8D31F30-09B9-4A90-AE59-FC0FDE043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85344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3600" b="1">
                <a:solidFill>
                  <a:srgbClr val="FF9900"/>
                </a:solidFill>
              </a:rPr>
              <a:t>Peter</a:t>
            </a:r>
            <a:r>
              <a:rPr lang="en-US" sz="3600" b="1"/>
              <a:t>: Do  you mind carrying my bag?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F357F4DC-F19C-4AF0-ABB7-06715C77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27432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Minh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: No,I don’t mind.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8091292-7D35-476A-8FCD-7A13571E8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3429000"/>
            <a:ext cx="952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: Do you mind if I take a photo of you?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9A26F88-46DB-420E-BD9C-22DAD378B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1000"/>
            <a:ext cx="93694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Minh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: No,of course not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Would you mind if I borrowed your hat?  </a:t>
            </a: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3D0DC183-03E1-49A3-B31A-7EE3979C0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5410200"/>
            <a:ext cx="6494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: I’m sorry I can’t.</a:t>
            </a:r>
          </a:p>
        </p:txBody>
      </p:sp>
      <p:sp>
        <p:nvSpPr>
          <p:cNvPr id="8217" name="Rectangle 25">
            <a:extLst>
              <a:ext uri="{FF2B5EF4-FFF2-40B4-BE49-F238E27FC236}">
                <a16:creationId xmlns:a16="http://schemas.microsoft.com/office/drawing/2014/main" id="{1840796B-FEE6-460D-A959-E02D2055E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Unit 11-Lesson2-Speak</a:t>
            </a:r>
          </a:p>
        </p:txBody>
      </p:sp>
      <p:sp>
        <p:nvSpPr>
          <p:cNvPr id="8208" name="Rectangle 32">
            <a:extLst>
              <a:ext uri="{FF2B5EF4-FFF2-40B4-BE49-F238E27FC236}">
                <a16:creationId xmlns:a16="http://schemas.microsoft.com/office/drawing/2014/main" id="{B27731EB-3ACF-4199-B900-8B2A43988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752600"/>
            <a:ext cx="16002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/>
              <a:t>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F93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8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8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6" grpId="0" animBg="1"/>
      <p:bldP spid="8227" grpId="0" animBg="1"/>
      <p:bldP spid="8228" grpId="0" animBg="1"/>
      <p:bldP spid="2" grpId="0"/>
      <p:bldP spid="8196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>
            <a:extLst>
              <a:ext uri="{FF2B5EF4-FFF2-40B4-BE49-F238E27FC236}">
                <a16:creationId xmlns:a16="http://schemas.microsoft.com/office/drawing/2014/main" id="{0F532893-0F6B-43D8-8D29-EDF8B60EF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8F29E"/>
                </a:solidFill>
              </a:rPr>
              <a:t>Use “</a:t>
            </a:r>
            <a:r>
              <a:rPr lang="en-US">
                <a:solidFill>
                  <a:srgbClr val="FFCCCC"/>
                </a:solidFill>
              </a:rPr>
              <a:t>mind</a:t>
            </a:r>
            <a:r>
              <a:rPr lang="en-US">
                <a:solidFill>
                  <a:srgbClr val="F8F29E"/>
                </a:solidFill>
              </a:rPr>
              <a:t>’’ in request</a:t>
            </a: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69EA383D-5D18-4363-9C2A-13AC813A6C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133600"/>
            <a:ext cx="3276600" cy="4530725"/>
          </a:xfrm>
          <a:gradFill rotWithShape="1">
            <a:gsLst>
              <a:gs pos="0">
                <a:srgbClr val="2E8474">
                  <a:alpha val="73000"/>
                </a:srgbClr>
              </a:gs>
              <a:gs pos="100000">
                <a:srgbClr val="2E8474">
                  <a:gamma/>
                  <a:shade val="69804"/>
                  <a:invGamma/>
                  <a:alpha val="62000"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b="1"/>
              <a:t>Do/Would you mind + </a:t>
            </a:r>
            <a:r>
              <a:rPr lang="en-US" b="1">
                <a:solidFill>
                  <a:srgbClr val="E1D719"/>
                </a:solidFill>
              </a:rPr>
              <a:t>V-ing…?</a:t>
            </a:r>
          </a:p>
          <a:p>
            <a:pPr eaLnBrk="1" hangingPunct="1">
              <a:defRPr/>
            </a:pPr>
            <a:endParaRPr lang="en-US" b="1">
              <a:solidFill>
                <a:srgbClr val="F8F29E"/>
              </a:solidFill>
            </a:endParaRPr>
          </a:p>
          <a:p>
            <a:pPr eaLnBrk="1" hangingPunct="1">
              <a:defRPr/>
            </a:pPr>
            <a:r>
              <a:rPr lang="en-US" b="1">
                <a:solidFill>
                  <a:srgbClr val="F8F29E"/>
                </a:solidFill>
              </a:rPr>
              <a:t>Do</a:t>
            </a:r>
            <a:r>
              <a:rPr lang="en-US" b="1"/>
              <a:t> you mind if I + </a:t>
            </a:r>
            <a:r>
              <a:rPr lang="en-US" b="1">
                <a:solidFill>
                  <a:srgbClr val="E1D719"/>
                </a:solidFill>
              </a:rPr>
              <a:t>V(present)…?</a:t>
            </a:r>
          </a:p>
          <a:p>
            <a:pPr eaLnBrk="1" hangingPunct="1">
              <a:defRPr/>
            </a:pPr>
            <a:r>
              <a:rPr lang="en-US" b="1">
                <a:solidFill>
                  <a:srgbClr val="F8F29E"/>
                </a:solidFill>
              </a:rPr>
              <a:t>Would</a:t>
            </a:r>
            <a:r>
              <a:rPr lang="en-US" b="1"/>
              <a:t> you mind if I + </a:t>
            </a:r>
            <a:r>
              <a:rPr lang="en-US" b="1">
                <a:solidFill>
                  <a:srgbClr val="E1D719"/>
                </a:solidFill>
              </a:rPr>
              <a:t>V(past)…?</a:t>
            </a:r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7CC04F84-D198-4F98-B580-3F8D3976A0D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2133600"/>
            <a:ext cx="2819400" cy="4530725"/>
          </a:xfrm>
          <a:gradFill rotWithShape="1">
            <a:gsLst>
              <a:gs pos="0">
                <a:srgbClr val="2E8474">
                  <a:alpha val="73000"/>
                </a:srgbClr>
              </a:gs>
              <a:gs pos="100000">
                <a:srgbClr val="2E8474">
                  <a:gamma/>
                  <a:shade val="69804"/>
                  <a:invGamma/>
                  <a:alpha val="62000"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b="1"/>
              <a:t>No,I don’t mind.</a:t>
            </a:r>
          </a:p>
          <a:p>
            <a:pPr eaLnBrk="1" hangingPunct="1">
              <a:defRPr/>
            </a:pPr>
            <a:r>
              <a:rPr lang="en-US" b="1"/>
              <a:t>No,of course not.</a:t>
            </a:r>
          </a:p>
          <a:p>
            <a:pPr eaLnBrk="1" hangingPunct="1">
              <a:defRPr/>
            </a:pPr>
            <a:r>
              <a:rPr lang="en-US" b="1"/>
              <a:t>Not at all.</a:t>
            </a:r>
          </a:p>
          <a:p>
            <a:pPr eaLnBrk="1" hangingPunct="1">
              <a:defRPr/>
            </a:pPr>
            <a:r>
              <a:rPr lang="en-US" b="1"/>
              <a:t>Please do.</a:t>
            </a:r>
          </a:p>
          <a:p>
            <a:pPr eaLnBrk="1" hangingPunct="1">
              <a:defRPr/>
            </a:pPr>
            <a:r>
              <a:rPr lang="en-US" b="1"/>
              <a:t>Please go ahead.</a:t>
            </a:r>
          </a:p>
        </p:txBody>
      </p:sp>
      <p:sp>
        <p:nvSpPr>
          <p:cNvPr id="9221" name="Rectangle 10">
            <a:extLst>
              <a:ext uri="{FF2B5EF4-FFF2-40B4-BE49-F238E27FC236}">
                <a16:creationId xmlns:a16="http://schemas.microsoft.com/office/drawing/2014/main" id="{52A4AEF9-56F0-4F2C-9AEE-C37916D87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219200"/>
            <a:ext cx="3276600" cy="914400"/>
          </a:xfrm>
          <a:prstGeom prst="rect">
            <a:avLst/>
          </a:prstGeom>
          <a:gradFill rotWithShape="1">
            <a:gsLst>
              <a:gs pos="0">
                <a:srgbClr val="2E8474">
                  <a:alpha val="73000"/>
                </a:srgbClr>
              </a:gs>
              <a:gs pos="100000">
                <a:srgbClr val="205C51">
                  <a:alpha val="62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latin typeface="Tahoma" panose="020B0604030504040204" pitchFamily="34" charset="0"/>
              </a:rPr>
              <a:t>Request</a:t>
            </a:r>
          </a:p>
        </p:txBody>
      </p:sp>
      <p:sp>
        <p:nvSpPr>
          <p:cNvPr id="9222" name="Rectangle 11">
            <a:extLst>
              <a:ext uri="{FF2B5EF4-FFF2-40B4-BE49-F238E27FC236}">
                <a16:creationId xmlns:a16="http://schemas.microsoft.com/office/drawing/2014/main" id="{A8AE0774-D9E6-4D35-A143-5E9E8E18E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219200"/>
            <a:ext cx="5638800" cy="457200"/>
          </a:xfrm>
          <a:prstGeom prst="rect">
            <a:avLst/>
          </a:prstGeom>
          <a:gradFill rotWithShape="1">
            <a:gsLst>
              <a:gs pos="0">
                <a:srgbClr val="2E8474">
                  <a:alpha val="73000"/>
                </a:srgbClr>
              </a:gs>
              <a:gs pos="100000">
                <a:srgbClr val="205C51">
                  <a:alpha val="62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latin typeface="Tahoma" panose="020B0604030504040204" pitchFamily="34" charset="0"/>
              </a:rPr>
              <a:t>Reply</a:t>
            </a:r>
          </a:p>
        </p:txBody>
      </p:sp>
      <p:sp>
        <p:nvSpPr>
          <p:cNvPr id="46092" name="Rectangle 12">
            <a:extLst>
              <a:ext uri="{FF2B5EF4-FFF2-40B4-BE49-F238E27FC236}">
                <a16:creationId xmlns:a16="http://schemas.microsoft.com/office/drawing/2014/main" id="{7076041F-4CDA-4AFC-9B32-ABB0A71ED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676400"/>
            <a:ext cx="2819400" cy="457200"/>
          </a:xfrm>
          <a:prstGeom prst="rect">
            <a:avLst/>
          </a:prstGeom>
          <a:gradFill rotWithShape="1">
            <a:gsLst>
              <a:gs pos="0">
                <a:srgbClr val="2E8474">
                  <a:alpha val="73000"/>
                </a:srgbClr>
              </a:gs>
              <a:gs pos="100000">
                <a:srgbClr val="2E8474">
                  <a:gamma/>
                  <a:shade val="69804"/>
                  <a:invGamma/>
                  <a:alpha val="62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</a:t>
            </a:r>
            <a:r>
              <a:rPr lang="en-US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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</p:txBody>
      </p:sp>
      <p:sp>
        <p:nvSpPr>
          <p:cNvPr id="46093" name="Rectangle 13">
            <a:extLst>
              <a:ext uri="{FF2B5EF4-FFF2-40B4-BE49-F238E27FC236}">
                <a16:creationId xmlns:a16="http://schemas.microsoft.com/office/drawing/2014/main" id="{2417CDA9-EE07-4CF3-B3DA-11ED844A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676400"/>
            <a:ext cx="2819400" cy="457200"/>
          </a:xfrm>
          <a:prstGeom prst="rect">
            <a:avLst/>
          </a:prstGeom>
          <a:gradFill rotWithShape="1">
            <a:gsLst>
              <a:gs pos="0">
                <a:srgbClr val="2E8474">
                  <a:alpha val="73000"/>
                </a:srgbClr>
              </a:gs>
              <a:gs pos="100000">
                <a:srgbClr val="2E8474">
                  <a:gamma/>
                  <a:shade val="69804"/>
                  <a:invGamma/>
                  <a:alpha val="62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</a:t>
            </a:r>
            <a:r>
              <a:rPr lang="en-US" sz="3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x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</p:txBody>
      </p:sp>
      <p:sp>
        <p:nvSpPr>
          <p:cNvPr id="46094" name="Rectangle 14">
            <a:extLst>
              <a:ext uri="{FF2B5EF4-FFF2-40B4-BE49-F238E27FC236}">
                <a16:creationId xmlns:a16="http://schemas.microsoft.com/office/drawing/2014/main" id="{82DBCB32-34B8-43A8-AD29-E45F9A7FE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33600"/>
            <a:ext cx="2743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95" name="Rectangle 15">
            <a:extLst>
              <a:ext uri="{FF2B5EF4-FFF2-40B4-BE49-F238E27FC236}">
                <a16:creationId xmlns:a16="http://schemas.microsoft.com/office/drawing/2014/main" id="{4B1D480D-8AFA-4211-A5C7-A28D3B4E9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33600"/>
            <a:ext cx="2819400" cy="4530725"/>
          </a:xfrm>
          <a:prstGeom prst="rect">
            <a:avLst/>
          </a:prstGeom>
          <a:gradFill rotWithShape="1">
            <a:gsLst>
              <a:gs pos="0">
                <a:srgbClr val="2E8474">
                  <a:alpha val="73000"/>
                </a:srgbClr>
              </a:gs>
              <a:gs pos="100000">
                <a:srgbClr val="2E8474">
                  <a:gamma/>
                  <a:shade val="69804"/>
                  <a:invGamma/>
                  <a:alpha val="62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I’m sorry,I can’t.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I’m sorry,that is not possible.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I’d prefer you didn’t.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I’d rather you didn’t.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100" name="Rectangle 20">
            <a:extLst>
              <a:ext uri="{FF2B5EF4-FFF2-40B4-BE49-F238E27FC236}">
                <a16:creationId xmlns:a16="http://schemas.microsoft.com/office/drawing/2014/main" id="{82E8168B-CF56-40A3-BE66-D0D17AD00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Unit 11-Lesson2-Speak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6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6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6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6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6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6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97A9833-BA7A-4560-B92A-335DDC6B9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111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II/Model dialogue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9796BB0-A1E9-4A09-8B64-5E8DF3EBD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877175" cy="4572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rgbClr val="FF9900"/>
                </a:solidFill>
              </a:rPr>
              <a:t>Peter</a:t>
            </a:r>
            <a:r>
              <a:rPr lang="en-US" b="1"/>
              <a:t>: Do  you mind carrying my bag?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06AD7CFC-2D68-47A0-B34A-62A96CDC4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787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Minh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: No,I don’t mind.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9B93E855-35A7-4FD2-88C4-F8523C545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429000"/>
            <a:ext cx="787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: Do you mind if I take a photo of you?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8BFA25B0-1C23-4498-B80B-94F175BFF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4191000"/>
            <a:ext cx="86471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Minh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: No,of course not</a:t>
            </a:r>
          </a:p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Would you mind if I borrowed your hat?  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096ADF37-C35D-469B-AC09-326D056AB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334000"/>
            <a:ext cx="599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: I’m sorry I can’t</a:t>
            </a:r>
          </a:p>
        </p:txBody>
      </p:sp>
      <p:sp>
        <p:nvSpPr>
          <p:cNvPr id="59403" name="Rectangle 11">
            <a:extLst>
              <a:ext uri="{FF2B5EF4-FFF2-40B4-BE49-F238E27FC236}">
                <a16:creationId xmlns:a16="http://schemas.microsoft.com/office/drawing/2014/main" id="{09685DC6-4CF1-4E36-8023-1A060FD5B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Unit 11-Lesson2-Speak</a:t>
            </a:r>
          </a:p>
        </p:txBody>
      </p:sp>
      <p:sp>
        <p:nvSpPr>
          <p:cNvPr id="59405" name="AutoShape 13">
            <a:extLst>
              <a:ext uri="{FF2B5EF4-FFF2-40B4-BE49-F238E27FC236}">
                <a16:creationId xmlns:a16="http://schemas.microsoft.com/office/drawing/2014/main" id="{7137AAAA-1E26-423F-AFA9-3899F2DED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724400"/>
            <a:ext cx="685800" cy="152400"/>
          </a:xfrm>
          <a:prstGeom prst="curvedUpArrow">
            <a:avLst>
              <a:gd name="adj1" fmla="val 90000"/>
              <a:gd name="adj2" fmla="val 1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406" name="AutoShape 14">
            <a:extLst>
              <a:ext uri="{FF2B5EF4-FFF2-40B4-BE49-F238E27FC236}">
                <a16:creationId xmlns:a16="http://schemas.microsoft.com/office/drawing/2014/main" id="{B9E69553-77DA-482E-972F-D40F10FD5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81200"/>
            <a:ext cx="685800" cy="152400"/>
          </a:xfrm>
          <a:prstGeom prst="curvedUpArrow">
            <a:avLst>
              <a:gd name="adj1" fmla="val 90000"/>
              <a:gd name="adj2" fmla="val 1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407" name="AutoShape 15">
            <a:extLst>
              <a:ext uri="{FF2B5EF4-FFF2-40B4-BE49-F238E27FC236}">
                <a16:creationId xmlns:a16="http://schemas.microsoft.com/office/drawing/2014/main" id="{2D8A450F-B58B-4B70-A9B0-4CA32E53A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352800"/>
            <a:ext cx="685800" cy="152400"/>
          </a:xfrm>
          <a:prstGeom prst="curvedUpArrow">
            <a:avLst>
              <a:gd name="adj1" fmla="val 90000"/>
              <a:gd name="adj2" fmla="val 1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252" name="Picture 16" descr="1180719798277_tourist">
            <a:extLst>
              <a:ext uri="{FF2B5EF4-FFF2-40B4-BE49-F238E27FC236}">
                <a16:creationId xmlns:a16="http://schemas.microsoft.com/office/drawing/2014/main" id="{E7FA6202-2FDD-4643-8EA4-372F98963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7">
            <a:extLst>
              <a:ext uri="{FF2B5EF4-FFF2-40B4-BE49-F238E27FC236}">
                <a16:creationId xmlns:a16="http://schemas.microsoft.com/office/drawing/2014/main" id="{95790F59-9385-433C-9914-31611CAA8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1592263" cy="327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/>
              <a:t>Peter</a:t>
            </a:r>
          </a:p>
        </p:txBody>
      </p:sp>
      <p:pic>
        <p:nvPicPr>
          <p:cNvPr id="10254" name="Picture 18">
            <a:extLst>
              <a:ext uri="{FF2B5EF4-FFF2-40B4-BE49-F238E27FC236}">
                <a16:creationId xmlns:a16="http://schemas.microsoft.com/office/drawing/2014/main" id="{D5464993-4366-401A-9195-C83AA6B28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81000"/>
            <a:ext cx="15795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5" name="Rectangle 19">
            <a:extLst>
              <a:ext uri="{FF2B5EF4-FFF2-40B4-BE49-F238E27FC236}">
                <a16:creationId xmlns:a16="http://schemas.microsoft.com/office/drawing/2014/main" id="{8D75137F-4F37-4B8B-98BC-69560631B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752600"/>
            <a:ext cx="16002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/>
              <a:t>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1D7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1D7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1D7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 animBg="1"/>
      <p:bldP spid="59406" grpId="0" animBg="1"/>
      <p:bldP spid="594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>
            <a:extLst>
              <a:ext uri="{FF2B5EF4-FFF2-40B4-BE49-F238E27FC236}">
                <a16:creationId xmlns:a16="http://schemas.microsoft.com/office/drawing/2014/main" id="{00E1EDA8-FE65-4227-8C1C-506A45AD61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352800"/>
            <a:ext cx="4191000" cy="2971800"/>
          </a:xfr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solidFill>
                  <a:srgbClr val="F8F29E"/>
                </a:solidFill>
              </a:rPr>
              <a:t>Turn on the lights</a:t>
            </a:r>
          </a:p>
          <a:p>
            <a:pPr eaLnBrk="1" hangingPunct="1">
              <a:defRPr/>
            </a:pPr>
            <a:r>
              <a:rPr lang="en-US" sz="3200" b="1">
                <a:solidFill>
                  <a:srgbClr val="F8F29E"/>
                </a:solidFill>
              </a:rPr>
              <a:t>Open the door</a:t>
            </a:r>
          </a:p>
          <a:p>
            <a:pPr eaLnBrk="1" hangingPunct="1">
              <a:defRPr/>
            </a:pPr>
            <a:r>
              <a:rPr lang="en-US" sz="3200" b="1">
                <a:solidFill>
                  <a:srgbClr val="F8F29E"/>
                </a:solidFill>
              </a:rPr>
              <a:t>Close the window</a:t>
            </a:r>
          </a:p>
          <a:p>
            <a:pPr eaLnBrk="1" hangingPunct="1">
              <a:defRPr/>
            </a:pPr>
            <a:r>
              <a:rPr lang="en-US" sz="3200" b="1">
                <a:solidFill>
                  <a:srgbClr val="F8F29E"/>
                </a:solidFill>
              </a:rPr>
              <a:t>Borrow a book</a:t>
            </a:r>
          </a:p>
          <a:p>
            <a:pPr eaLnBrk="1" hangingPunct="1">
              <a:defRPr/>
            </a:pPr>
            <a:r>
              <a:rPr lang="en-US" sz="3200" b="1">
                <a:solidFill>
                  <a:srgbClr val="F8F29E"/>
                </a:solidFill>
              </a:rPr>
              <a:t>Ask a question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DDB98B2C-444A-4EA0-BA32-6074992D4C9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3352800"/>
            <a:ext cx="4191000" cy="2971800"/>
          </a:xfr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solidFill>
                  <a:srgbClr val="F8F29E"/>
                </a:solidFill>
              </a:rPr>
              <a:t>Carry the bag</a:t>
            </a:r>
          </a:p>
          <a:p>
            <a:pPr eaLnBrk="1" hangingPunct="1">
              <a:defRPr/>
            </a:pPr>
            <a:r>
              <a:rPr lang="en-US" sz="3200" b="1">
                <a:solidFill>
                  <a:srgbClr val="F8F29E"/>
                </a:solidFill>
              </a:rPr>
              <a:t>Sing a song</a:t>
            </a:r>
          </a:p>
          <a:p>
            <a:pPr eaLnBrk="1" hangingPunct="1">
              <a:defRPr/>
            </a:pPr>
            <a:r>
              <a:rPr lang="en-US" sz="3200" b="1">
                <a:solidFill>
                  <a:srgbClr val="F8F29E"/>
                </a:solidFill>
              </a:rPr>
              <a:t>Visit a market</a:t>
            </a:r>
          </a:p>
          <a:p>
            <a:pPr eaLnBrk="1" hangingPunct="1">
              <a:defRPr/>
            </a:pPr>
            <a:r>
              <a:rPr lang="en-US" sz="3200" b="1">
                <a:solidFill>
                  <a:srgbClr val="F8F29E"/>
                </a:solidFill>
              </a:rPr>
              <a:t>Visit a museum</a:t>
            </a:r>
          </a:p>
          <a:p>
            <a:pPr eaLnBrk="1" hangingPunct="1">
              <a:defRPr/>
            </a:pPr>
            <a:r>
              <a:rPr lang="en-US" sz="3200" b="1">
                <a:solidFill>
                  <a:srgbClr val="F8F29E"/>
                </a:solidFill>
              </a:rPr>
              <a:t>Buy a stamp</a:t>
            </a:r>
          </a:p>
        </p:txBody>
      </p:sp>
      <p:sp>
        <p:nvSpPr>
          <p:cNvPr id="55304" name="Rectangle 8">
            <a:extLst>
              <a:ext uri="{FF2B5EF4-FFF2-40B4-BE49-F238E27FC236}">
                <a16:creationId xmlns:a16="http://schemas.microsoft.com/office/drawing/2014/main" id="{D9BA8A30-FC9D-48C4-8F00-FE760ADEE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534400" cy="3048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A:Do you mind </a:t>
            </a:r>
            <a:r>
              <a:rPr lang="en-US" sz="2800" b="1">
                <a:solidFill>
                  <a:srgbClr val="E1D71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turning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on the lights?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B:Not at all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A:</a:t>
            </a:r>
            <a:r>
              <a:rPr lang="en-US" sz="2800" b="1">
                <a:solidFill>
                  <a:srgbClr val="E1D71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you mind if I </a:t>
            </a:r>
            <a:r>
              <a:rPr lang="en-US" sz="2800" b="1">
                <a:solidFill>
                  <a:srgbClr val="E1D71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door?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B:Please do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A:</a:t>
            </a:r>
            <a:r>
              <a:rPr lang="en-US" sz="2800" b="1">
                <a:solidFill>
                  <a:srgbClr val="E1D71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Would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you mind if I </a:t>
            </a:r>
            <a:r>
              <a:rPr lang="en-US" sz="2800" b="1">
                <a:solidFill>
                  <a:srgbClr val="E1D71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closed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window?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B:Please go ahead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5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5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5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5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5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5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ple">
  <a:themeElements>
    <a:clrScheme name="Maple 4">
      <a:dk1>
        <a:srgbClr val="008000"/>
      </a:dk1>
      <a:lt1>
        <a:srgbClr val="FFFFFF"/>
      </a:lt1>
      <a:dk2>
        <a:srgbClr val="005800"/>
      </a:dk2>
      <a:lt2>
        <a:srgbClr val="FFFFCC"/>
      </a:lt2>
      <a:accent1>
        <a:srgbClr val="00CC99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E2CA"/>
      </a:accent5>
      <a:accent6>
        <a:srgbClr val="006C20"/>
      </a:accent6>
      <a:hlink>
        <a:srgbClr val="9966FF"/>
      </a:hlink>
      <a:folHlink>
        <a:srgbClr val="99CCFF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Maple 8">
    <a:dk1>
      <a:srgbClr val="5700AE"/>
    </a:dk1>
    <a:lt1>
      <a:srgbClr val="FFFFFF"/>
    </a:lt1>
    <a:dk2>
      <a:srgbClr val="7301CB"/>
    </a:dk2>
    <a:lt2>
      <a:srgbClr val="C5C5FF"/>
    </a:lt2>
    <a:accent1>
      <a:srgbClr val="9999FF"/>
    </a:accent1>
    <a:accent2>
      <a:srgbClr val="7000E0"/>
    </a:accent2>
    <a:accent3>
      <a:srgbClr val="BCAAE2"/>
    </a:accent3>
    <a:accent4>
      <a:srgbClr val="DADADA"/>
    </a:accent4>
    <a:accent5>
      <a:srgbClr val="CACAFF"/>
    </a:accent5>
    <a:accent6>
      <a:srgbClr val="6500CB"/>
    </a:accent6>
    <a:hlink>
      <a:srgbClr val="99F3FF"/>
    </a:hlink>
    <a:folHlink>
      <a:srgbClr val="CCC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3450</TotalTime>
  <Words>522</Words>
  <Application>Microsoft Office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.VnTime</vt:lpstr>
      <vt:lpstr>.VnVogueH</vt:lpstr>
      <vt:lpstr>Arial</vt:lpstr>
      <vt:lpstr>Arial Black</vt:lpstr>
      <vt:lpstr>Impact</vt:lpstr>
      <vt:lpstr>Symbol</vt:lpstr>
      <vt:lpstr>Tahoma</vt:lpstr>
      <vt:lpstr>Times New Roman</vt:lpstr>
      <vt:lpstr>Wingdings</vt:lpstr>
      <vt:lpstr>Maple</vt:lpstr>
      <vt:lpstr>PowerPoint Presentation</vt:lpstr>
      <vt:lpstr>Unit 11: Lesson 2-</vt:lpstr>
      <vt:lpstr>Bingo</vt:lpstr>
      <vt:lpstr>PowerPoint Presentation</vt:lpstr>
      <vt:lpstr>I/Vocabulary</vt:lpstr>
      <vt:lpstr>II/Model dialogue</vt:lpstr>
      <vt:lpstr>Use “mind’’ in request</vt:lpstr>
      <vt:lpstr>II/Model dialogue</vt:lpstr>
      <vt:lpstr>PowerPoint Presentation</vt:lpstr>
      <vt:lpstr>PowerPoint Presentation</vt:lpstr>
      <vt:lpstr>Student A: a tourist on vacation in  Ho Chi Minh City</vt:lpstr>
      <vt:lpstr>PowerPoint Presentation</vt:lpstr>
      <vt:lpstr>Homework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Vuong</dc:creator>
  <cp:lastModifiedBy>Mr Vuong</cp:lastModifiedBy>
  <cp:revision>121</cp:revision>
  <dcterms:created xsi:type="dcterms:W3CDTF">2010-01-19T07:19:18Z</dcterms:created>
  <dcterms:modified xsi:type="dcterms:W3CDTF">2022-08-21T07:31:35Z</dcterms:modified>
</cp:coreProperties>
</file>