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353" r:id="rId2"/>
    <p:sldId id="352" r:id="rId3"/>
    <p:sldId id="333" r:id="rId4"/>
    <p:sldId id="345" r:id="rId5"/>
    <p:sldId id="336" r:id="rId6"/>
    <p:sldId id="346" r:id="rId7"/>
    <p:sldId id="347" r:id="rId8"/>
    <p:sldId id="348" r:id="rId9"/>
    <p:sldId id="260" r:id="rId10"/>
    <p:sldId id="304" r:id="rId11"/>
    <p:sldId id="330" r:id="rId12"/>
    <p:sldId id="337" r:id="rId13"/>
    <p:sldId id="338" r:id="rId14"/>
    <p:sldId id="339" r:id="rId15"/>
    <p:sldId id="340" r:id="rId16"/>
    <p:sldId id="331" r:id="rId17"/>
    <p:sldId id="341" r:id="rId18"/>
    <p:sldId id="342" r:id="rId19"/>
    <p:sldId id="343" r:id="rId20"/>
    <p:sldId id="320" r:id="rId21"/>
    <p:sldId id="344" r:id="rId22"/>
    <p:sldId id="265" r:id="rId23"/>
    <p:sldId id="326" r:id="rId24"/>
    <p:sldId id="334" r:id="rId25"/>
    <p:sldId id="327" r:id="rId2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660033"/>
    <a:srgbClr val="FFFF99"/>
    <a:srgbClr val="FF0000"/>
    <a:srgbClr val="000000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94664" autoAdjust="0"/>
  </p:normalViewPr>
  <p:slideViewPr>
    <p:cSldViewPr>
      <p:cViewPr varScale="1">
        <p:scale>
          <a:sx n="108" d="100"/>
          <a:sy n="108" d="100"/>
        </p:scale>
        <p:origin x="16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D1689D0-5891-435F-8D3A-B3DBF3BD11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689C724-986A-448E-A02F-B7A1205FF3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1A460B8D-F52A-4BF2-BED2-56A7E513FBE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20CC333-2CFE-469C-8456-FAD55CC3794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.VnTime" panose="020B7200000000000000" pitchFamily="34" charset="0"/>
              </a:defRPr>
            </a:lvl1pPr>
          </a:lstStyle>
          <a:p>
            <a:fld id="{EDBC88A6-913D-4F54-AC1B-EA7292ADDF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68CA8-B420-4704-8BF8-DEA36025E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588FA4-87D1-483E-A42D-74CD2F9B7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A73F-857D-45D5-B1EA-9A1E9E21C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A7011-4D75-4377-812D-0F310E32B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00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6E026E-7C95-465B-9C28-EF32EAD93A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CCDBAC-E41E-4361-A370-2B23E1CE1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6405B-D2C0-46A1-9A21-5E5CC15AD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B5DBD-E034-46FF-AF74-EA6922DBD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9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B41D70-39DB-4617-A90A-2DCAA71D2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85C4DA-1AD2-4B74-8AED-37B361F77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18B62-F374-478B-9A67-58F1EA374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DE2A4-7419-40FD-B7E7-DAA073261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1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823045-6303-47F1-A5DB-6F9D6191E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639208-5722-4707-9924-01AEF5F9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66A804-D5C9-4D3E-A7C6-9E3FC3AE74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48BEB-9C59-4045-B448-180CF4021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9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94B67C-A0F2-477F-AF41-AFEEDD8FCE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F813D0-9066-4C67-9DFD-AE0F4F74E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FD88C5-D7A6-4A56-96B2-1B25EA7B0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C54A9-4853-4C28-A105-6CF76B6F9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17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1D09A2-CCEA-481F-84A4-5C4CA28A1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484405-74D5-46F6-9B43-FE0A44534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B49C44-563C-44E5-A747-CA01C335D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45D9E-705B-491C-ADBA-5A676B2E9C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40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400EE-2021-433C-AF98-9A0623A56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E10C05-B79E-4EC8-8882-F10CEF3A5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8CDBB-192A-4B73-A721-28ADE13D7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A6F63-3C86-4C3B-9DC9-3248881A3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7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F170A6-5D81-42F8-AC28-D14FE21A7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B4880C-A582-4C32-9404-D74973363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423404-8717-436E-A3DB-706AF89DD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042A5-6769-409D-B161-72554FD15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02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A020A1-340E-4F1A-92DE-27742435D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29AE4A-4A26-4293-9B71-A0241AEBE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9E1C18-9D9F-4141-9B2F-CDC34EB3A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179CF-FAD0-4D90-81E7-1D6F002CE9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43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AA94A7-C9CF-4E68-A118-68140852D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531867-7FA2-410D-8094-AC293C8A33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C55F70-1D61-4D17-9E18-6BD6DE235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D44E2-00E9-4571-975B-5FF4D8FB6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85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455ABD-AC0F-4C4B-B3C1-69817C97A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93915-6C52-4A61-978D-5B62AE6F3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8B17A-773C-4082-9B45-AB05C0ADD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8813C-B5E0-4116-A2B6-ACC32DA3D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23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4F8D5-C33C-49EF-96A9-6162CA9DA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79712-13B6-4DB1-9DB8-9191D837A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38A1B-9081-4F6B-8D56-45345F82D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A73C2-A839-4F61-9BE5-FF932F39B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6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5211C0-DDEE-4EC7-9840-197BBAA1B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231C1B-0E9F-4816-9C23-E0ACC65E1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11B00E-B590-4F3A-836F-82C30DFD1C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A18463-372E-427D-8898-467BC0A770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634E8B-1601-414E-96EC-3B63ABF59C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.VnTime" panose="020B7200000000000000" pitchFamily="34" charset="0"/>
              </a:defRPr>
            </a:lvl1pPr>
          </a:lstStyle>
          <a:p>
            <a:fld id="{544DBEDE-4954-4C7B-8E89-039AD8049B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audio" Target="../media/audio6.wav"/><Relationship Id="rId9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>
            <a:extLst>
              <a:ext uri="{FF2B5EF4-FFF2-40B4-BE49-F238E27FC236}">
                <a16:creationId xmlns:a16="http://schemas.microsoft.com/office/drawing/2014/main" id="{339A91EF-2E55-4E57-89FA-DEA7D8B4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 descr="blumen-pflanzen148">
            <a:extLst>
              <a:ext uri="{FF2B5EF4-FFF2-40B4-BE49-F238E27FC236}">
                <a16:creationId xmlns:a16="http://schemas.microsoft.com/office/drawing/2014/main" id="{49C64FE7-7D1A-4BCA-A41B-AF162A6DDC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3" descr="blumen-pflanzen148">
            <a:extLst>
              <a:ext uri="{FF2B5EF4-FFF2-40B4-BE49-F238E27FC236}">
                <a16:creationId xmlns:a16="http://schemas.microsoft.com/office/drawing/2014/main" id="{D1E9D3E9-9CA9-45CA-9587-DC44C099DF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" descr="thanks">
            <a:extLst>
              <a:ext uri="{FF2B5EF4-FFF2-40B4-BE49-F238E27FC236}">
                <a16:creationId xmlns:a16="http://schemas.microsoft.com/office/drawing/2014/main" id="{5E9E49C7-9127-4538-AB47-263C7AF5F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>
            <a:extLst>
              <a:ext uri="{FF2B5EF4-FFF2-40B4-BE49-F238E27FC236}">
                <a16:creationId xmlns:a16="http://schemas.microsoft.com/office/drawing/2014/main" id="{D16E4D39-3A52-4CA8-9911-5A4E4DA9C6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0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ENGLISH 8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E18493-23F8-4D4E-9B7B-DFE87F59B23E}"/>
              </a:ext>
            </a:extLst>
          </p:cNvPr>
          <p:cNvSpPr txBox="1">
            <a:spLocks/>
          </p:cNvSpPr>
          <p:nvPr/>
        </p:nvSpPr>
        <p:spPr>
          <a:xfrm>
            <a:off x="1235074" y="1028700"/>
            <a:ext cx="7375525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>
            <a:extLst>
              <a:ext uri="{FF2B5EF4-FFF2-40B4-BE49-F238E27FC236}">
                <a16:creationId xmlns:a16="http://schemas.microsoft.com/office/drawing/2014/main" id="{C6F11385-861E-44CF-A57D-FE20199B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54563"/>
            <a:ext cx="815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What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was </a:t>
            </a: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Ba doing at 8 o’clock last night?    </a:t>
            </a:r>
            <a:endParaRPr lang="en-US" altLang="en-US" sz="3200" b="1" u="sng">
              <a:solidFill>
                <a:srgbClr val="99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A694D498-EAA5-4067-A36D-DF3AB88BF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87963"/>
            <a:ext cx="601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B:  He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taking a shower.</a:t>
            </a:r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7013749D-50B4-4275-8C67-760920403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897563"/>
            <a:ext cx="784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Past progressive</a:t>
            </a:r>
          </a:p>
        </p:txBody>
      </p:sp>
      <p:sp>
        <p:nvSpPr>
          <p:cNvPr id="65546" name="Line 10">
            <a:extLst>
              <a:ext uri="{FF2B5EF4-FFF2-40B4-BE49-F238E27FC236}">
                <a16:creationId xmlns:a16="http://schemas.microsoft.com/office/drawing/2014/main" id="{77E0DC51-D66F-4B33-9DF3-3D1B5D36F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429000" cy="365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grpSp>
        <p:nvGrpSpPr>
          <p:cNvPr id="65559" name="Group 23">
            <a:extLst>
              <a:ext uri="{FF2B5EF4-FFF2-40B4-BE49-F238E27FC236}">
                <a16:creationId xmlns:a16="http://schemas.microsoft.com/office/drawing/2014/main" id="{842F2101-3E23-487C-A1A8-F49C68D382C8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210175"/>
            <a:ext cx="2133600" cy="352425"/>
            <a:chOff x="2064" y="2976"/>
            <a:chExt cx="1152" cy="144"/>
          </a:xfrm>
        </p:grpSpPr>
        <p:sp>
          <p:nvSpPr>
            <p:cNvPr id="11286" name="Line 24">
              <a:extLst>
                <a:ext uri="{FF2B5EF4-FFF2-40B4-BE49-F238E27FC236}">
                  <a16:creationId xmlns:a16="http://schemas.microsoft.com/office/drawing/2014/main" id="{D054425C-8DBC-45D1-8CC9-09F51761F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1287" name="AutoShape 25">
              <a:extLst>
                <a:ext uri="{FF2B5EF4-FFF2-40B4-BE49-F238E27FC236}">
                  <a16:creationId xmlns:a16="http://schemas.microsoft.com/office/drawing/2014/main" id="{0CC35CAB-48CD-466A-845B-C896CFC52A8B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 sz="3200"/>
            </a:p>
          </p:txBody>
        </p:sp>
      </p:grpSp>
      <p:grpSp>
        <p:nvGrpSpPr>
          <p:cNvPr id="65562" name="Group 26">
            <a:extLst>
              <a:ext uri="{FF2B5EF4-FFF2-40B4-BE49-F238E27FC236}">
                <a16:creationId xmlns:a16="http://schemas.microsoft.com/office/drawing/2014/main" id="{77F891A5-E8AB-4C94-BF79-5B8527857142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5791200"/>
            <a:ext cx="1676400" cy="304800"/>
            <a:chOff x="2064" y="2976"/>
            <a:chExt cx="1152" cy="144"/>
          </a:xfrm>
        </p:grpSpPr>
        <p:sp>
          <p:nvSpPr>
            <p:cNvPr id="11284" name="Line 27">
              <a:extLst>
                <a:ext uri="{FF2B5EF4-FFF2-40B4-BE49-F238E27FC236}">
                  <a16:creationId xmlns:a16="http://schemas.microsoft.com/office/drawing/2014/main" id="{523127D1-2B86-48ED-AA70-EA88529DC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1285" name="AutoShape 28">
              <a:extLst>
                <a:ext uri="{FF2B5EF4-FFF2-40B4-BE49-F238E27FC236}">
                  <a16:creationId xmlns:a16="http://schemas.microsoft.com/office/drawing/2014/main" id="{991B55D1-BEB3-4CE1-AA08-1A3CACA9C89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 sz="3200"/>
            </a:p>
          </p:txBody>
        </p:sp>
      </p:grpSp>
      <p:pic>
        <p:nvPicPr>
          <p:cNvPr id="65566" name="Picture 30">
            <a:extLst>
              <a:ext uri="{FF2B5EF4-FFF2-40B4-BE49-F238E27FC236}">
                <a16:creationId xmlns:a16="http://schemas.microsoft.com/office/drawing/2014/main" id="{38AABF7F-3F8E-4A36-8F18-BC6DB4A3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63500"/>
            <a:ext cx="43053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C0A01B4B-D153-4894-8B3A-C58454892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9560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What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 doing now?    </a:t>
            </a:r>
            <a:endParaRPr lang="en-US" altLang="en-US" sz="3200" b="1" u="sng">
              <a:solidFill>
                <a:srgbClr val="99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66D6E7CC-D017-47BB-AC9D-0B25C187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601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B:  He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lang="en-US" altLang="en-US" sz="32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taking a shower now.</a:t>
            </a:r>
          </a:p>
        </p:txBody>
      </p:sp>
      <p:grpSp>
        <p:nvGrpSpPr>
          <p:cNvPr id="21" name="Group 26">
            <a:extLst>
              <a:ext uri="{FF2B5EF4-FFF2-40B4-BE49-F238E27FC236}">
                <a16:creationId xmlns:a16="http://schemas.microsoft.com/office/drawing/2014/main" id="{807D797E-1FF7-4113-AA16-5F58A5D6B43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429000"/>
            <a:ext cx="1676400" cy="304800"/>
            <a:chOff x="2064" y="2976"/>
            <a:chExt cx="1152" cy="144"/>
          </a:xfrm>
        </p:grpSpPr>
        <p:sp>
          <p:nvSpPr>
            <p:cNvPr id="11282" name="Line 27">
              <a:extLst>
                <a:ext uri="{FF2B5EF4-FFF2-40B4-BE49-F238E27FC236}">
                  <a16:creationId xmlns:a16="http://schemas.microsoft.com/office/drawing/2014/main" id="{9C7F4D11-C16C-499B-ABD3-E1039D569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1283" name="AutoShape 28">
              <a:extLst>
                <a:ext uri="{FF2B5EF4-FFF2-40B4-BE49-F238E27FC236}">
                  <a16:creationId xmlns:a16="http://schemas.microsoft.com/office/drawing/2014/main" id="{80065FC7-1184-414E-B04D-6FE0C9BFFA78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 sz="3200"/>
            </a:p>
          </p:txBody>
        </p:sp>
      </p:grpSp>
      <p:grpSp>
        <p:nvGrpSpPr>
          <p:cNvPr id="24" name="Group 26">
            <a:extLst>
              <a:ext uri="{FF2B5EF4-FFF2-40B4-BE49-F238E27FC236}">
                <a16:creationId xmlns:a16="http://schemas.microsoft.com/office/drawing/2014/main" id="{3DAFBF44-1A9C-4AD3-9F12-F0DB49DEEF17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3994150"/>
            <a:ext cx="1676400" cy="304800"/>
            <a:chOff x="2064" y="2976"/>
            <a:chExt cx="1152" cy="144"/>
          </a:xfrm>
        </p:grpSpPr>
        <p:sp>
          <p:nvSpPr>
            <p:cNvPr id="11280" name="Line 27">
              <a:extLst>
                <a:ext uri="{FF2B5EF4-FFF2-40B4-BE49-F238E27FC236}">
                  <a16:creationId xmlns:a16="http://schemas.microsoft.com/office/drawing/2014/main" id="{5438AC43-6ACD-4B7D-B568-982C7FA33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1281" name="AutoShape 28">
              <a:extLst>
                <a:ext uri="{FF2B5EF4-FFF2-40B4-BE49-F238E27FC236}">
                  <a16:creationId xmlns:a16="http://schemas.microsoft.com/office/drawing/2014/main" id="{239FA031-719A-44A7-98F7-A168454C595C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 sz="3200"/>
            </a:p>
          </p:txBody>
        </p:sp>
      </p:grpSp>
      <p:sp>
        <p:nvSpPr>
          <p:cNvPr id="27" name="Line 10">
            <a:extLst>
              <a:ext uri="{FF2B5EF4-FFF2-40B4-BE49-F238E27FC236}">
                <a16:creationId xmlns:a16="http://schemas.microsoft.com/office/drawing/2014/main" id="{8603764B-D47F-4024-9AEA-5A67AA2999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3463925"/>
            <a:ext cx="87471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944E6CB0-5259-45CB-A966-695E3FE0A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008438"/>
            <a:ext cx="8747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F44B84E0-8D83-4FBF-8CD3-F629285F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Present progressive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5541" grpId="0"/>
      <p:bldP spid="65544" grpId="0"/>
      <p:bldP spid="18" grpId="0"/>
      <p:bldP spid="20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>
            <a:extLst>
              <a:ext uri="{FF2B5EF4-FFF2-40B4-BE49-F238E27FC236}">
                <a16:creationId xmlns:a16="http://schemas.microsoft.com/office/drawing/2014/main" id="{CCF2EF0B-378A-45BB-8235-DEDBAAB2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II. Past progressive</a:t>
            </a:r>
          </a:p>
        </p:txBody>
      </p:sp>
      <p:sp>
        <p:nvSpPr>
          <p:cNvPr id="12291" name="Text Box 16">
            <a:extLst>
              <a:ext uri="{FF2B5EF4-FFF2-40B4-BE49-F238E27FC236}">
                <a16:creationId xmlns:a16="http://schemas.microsoft.com/office/drawing/2014/main" id="{4E6789CF-9E78-4C24-BA2A-64F900F6B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12292" name="Text Box 17">
            <a:extLst>
              <a:ext uri="{FF2B5EF4-FFF2-40B4-BE49-F238E27FC236}">
                <a16:creationId xmlns:a16="http://schemas.microsoft.com/office/drawing/2014/main" id="{26D0705F-4E08-4821-9102-D6D7A8B82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12293" name="Line 18">
            <a:extLst>
              <a:ext uri="{FF2B5EF4-FFF2-40B4-BE49-F238E27FC236}">
                <a16:creationId xmlns:a16="http://schemas.microsoft.com/office/drawing/2014/main" id="{BEBBAC7D-9D93-4856-A817-21F461D63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12294" name="Text Box 19">
            <a:extLst>
              <a:ext uri="{FF2B5EF4-FFF2-40B4-BE49-F238E27FC236}">
                <a16:creationId xmlns:a16="http://schemas.microsoft.com/office/drawing/2014/main" id="{FC229D72-A0DC-48B4-AEB5-3ECC3A24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Form: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S + was/ were + V-ing</a:t>
            </a:r>
          </a:p>
        </p:txBody>
      </p:sp>
      <p:sp>
        <p:nvSpPr>
          <p:cNvPr id="98325" name="Text Box 21">
            <a:extLst>
              <a:ext uri="{FF2B5EF4-FFF2-40B4-BE49-F238E27FC236}">
                <a16:creationId xmlns:a16="http://schemas.microsoft.com/office/drawing/2014/main" id="{E3B76CEA-39B1-4991-AD08-D5A71BBF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066800"/>
            <a:ext cx="518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</a:rPr>
              <a:t>1. Look at the pictures. Ask and answer what each person was doing at 8 o’clock last night</a:t>
            </a:r>
          </a:p>
        </p:txBody>
      </p:sp>
      <p:sp>
        <p:nvSpPr>
          <p:cNvPr id="12296" name="Line 22">
            <a:extLst>
              <a:ext uri="{FF2B5EF4-FFF2-40B4-BE49-F238E27FC236}">
                <a16:creationId xmlns:a16="http://schemas.microsoft.com/office/drawing/2014/main" id="{78F8C6D0-6FEB-48FB-B7A4-3F313EF60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98327" name="Picture 23">
            <a:extLst>
              <a:ext uri="{FF2B5EF4-FFF2-40B4-BE49-F238E27FC236}">
                <a16:creationId xmlns:a16="http://schemas.microsoft.com/office/drawing/2014/main" id="{5040570F-58E9-4EC4-97DB-47CEFB09E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781425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328" name="Group 24">
            <a:extLst>
              <a:ext uri="{FF2B5EF4-FFF2-40B4-BE49-F238E27FC236}">
                <a16:creationId xmlns:a16="http://schemas.microsoft.com/office/drawing/2014/main" id="{BA7AA059-9A7A-4C2B-A290-45983A584A2E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4800600"/>
            <a:ext cx="2667000" cy="533400"/>
            <a:chOff x="2112" y="288"/>
            <a:chExt cx="1680" cy="336"/>
          </a:xfrm>
        </p:grpSpPr>
        <p:sp>
          <p:nvSpPr>
            <p:cNvPr id="12307" name="Rectangle 25">
              <a:extLst>
                <a:ext uri="{FF2B5EF4-FFF2-40B4-BE49-F238E27FC236}">
                  <a16:creationId xmlns:a16="http://schemas.microsoft.com/office/drawing/2014/main" id="{B9AC17CD-279F-4ADF-AE7C-371C87B53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84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8" name="Rectangle 26">
              <a:extLst>
                <a:ext uri="{FF2B5EF4-FFF2-40B4-BE49-F238E27FC236}">
                  <a16:creationId xmlns:a16="http://schemas.microsoft.com/office/drawing/2014/main" id="{7A43EB0E-E9FC-4C5E-A569-0871CB73B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take a shower</a:t>
              </a:r>
            </a:p>
          </p:txBody>
        </p:sp>
      </p:grpSp>
      <p:grpSp>
        <p:nvGrpSpPr>
          <p:cNvPr id="98344" name="Group 40">
            <a:extLst>
              <a:ext uri="{FF2B5EF4-FFF2-40B4-BE49-F238E27FC236}">
                <a16:creationId xmlns:a16="http://schemas.microsoft.com/office/drawing/2014/main" id="{31DF7D65-B353-4E2C-8397-EF57E7C99B4A}"/>
              </a:ext>
            </a:extLst>
          </p:cNvPr>
          <p:cNvGrpSpPr>
            <a:grpSpLocks/>
          </p:cNvGrpSpPr>
          <p:nvPr/>
        </p:nvGrpSpPr>
        <p:grpSpPr bwMode="auto">
          <a:xfrm>
            <a:off x="3857625" y="5791200"/>
            <a:ext cx="4419600" cy="533400"/>
            <a:chOff x="2112" y="288"/>
            <a:chExt cx="1680" cy="336"/>
          </a:xfrm>
        </p:grpSpPr>
        <p:sp>
          <p:nvSpPr>
            <p:cNvPr id="12305" name="Rectangle 41">
              <a:extLst>
                <a:ext uri="{FF2B5EF4-FFF2-40B4-BE49-F238E27FC236}">
                  <a16:creationId xmlns:a16="http://schemas.microsoft.com/office/drawing/2014/main" id="{7428009E-4551-41C7-ABE7-698D4DB0A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84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6" name="Rectangle 42">
              <a:extLst>
                <a:ext uri="{FF2B5EF4-FFF2-40B4-BE49-F238E27FC236}">
                  <a16:creationId xmlns:a16="http://schemas.microsoft.com/office/drawing/2014/main" id="{7D8B3A42-8713-4392-9796-418597A6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"/>
              <a:ext cx="16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l" eaLnBrk="1" hangingPunct="1"/>
              <a:r>
                <a:rPr lang="en-US" altLang="en-US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B: Ba was taking a shower. </a:t>
              </a:r>
            </a:p>
          </p:txBody>
        </p:sp>
      </p:grpSp>
      <p:grpSp>
        <p:nvGrpSpPr>
          <p:cNvPr id="98354" name="Group 50">
            <a:extLst>
              <a:ext uri="{FF2B5EF4-FFF2-40B4-BE49-F238E27FC236}">
                <a16:creationId xmlns:a16="http://schemas.microsoft.com/office/drawing/2014/main" id="{920D5D6D-43F9-417B-ABAB-84E70ED1BBAD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257800"/>
            <a:ext cx="5334000" cy="533400"/>
            <a:chOff x="2112" y="288"/>
            <a:chExt cx="1680" cy="336"/>
          </a:xfrm>
        </p:grpSpPr>
        <p:sp>
          <p:nvSpPr>
            <p:cNvPr id="12303" name="Rectangle 51">
              <a:extLst>
                <a:ext uri="{FF2B5EF4-FFF2-40B4-BE49-F238E27FC236}">
                  <a16:creationId xmlns:a16="http://schemas.microsoft.com/office/drawing/2014/main" id="{17D82525-463A-4F00-B587-14363CFC2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84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4" name="Rectangle 52">
              <a:extLst>
                <a:ext uri="{FF2B5EF4-FFF2-40B4-BE49-F238E27FC236}">
                  <a16:creationId xmlns:a16="http://schemas.microsoft.com/office/drawing/2014/main" id="{7DDCF583-2A58-404B-B253-1B39C9CBA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"/>
              <a:ext cx="16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l" eaLnBrk="1" hangingPunct="1"/>
              <a:r>
                <a:rPr lang="en-US" altLang="en-US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A: What was Ba doing at 8 o’clock last night?</a:t>
              </a: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:a16="http://schemas.microsoft.com/office/drawing/2014/main" id="{3AA7DB73-E69A-4736-863C-3E61735F5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48000"/>
            <a:ext cx="3810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I/ He/ She </a:t>
            </a:r>
            <a:r>
              <a:rPr lang="en-US" altLang="en-US">
                <a:latin typeface="Times New Roman" panose="02020603050405020304" pitchFamily="18" charset="0"/>
              </a:rPr>
              <a:t>+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was + V-ing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We/ you/ They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+  were + V-ing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EC336F46-6E7A-4E09-8A72-7A338BBD3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3276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I. Present progressive with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always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5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BF8E00B8-8730-40E0-B876-F951133F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2179" b="55556"/>
          <a:stretch>
            <a:fillRect/>
          </a:stretch>
        </p:blipFill>
        <p:spPr bwMode="auto">
          <a:xfrm>
            <a:off x="1524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>
            <a:extLst>
              <a:ext uri="{FF2B5EF4-FFF2-40B4-BE49-F238E27FC236}">
                <a16:creationId xmlns:a16="http://schemas.microsoft.com/office/drawing/2014/main" id="{88B6B1A1-350A-441E-BCC2-3FB5BEDD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7" t="-1389" b="77777"/>
          <a:stretch>
            <a:fillRect/>
          </a:stretch>
        </p:blipFill>
        <p:spPr bwMode="auto">
          <a:xfrm>
            <a:off x="6400800" y="3810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Scan10001">
            <a:extLst>
              <a:ext uri="{FF2B5EF4-FFF2-40B4-BE49-F238E27FC236}">
                <a16:creationId xmlns:a16="http://schemas.microsoft.com/office/drawing/2014/main" id="{4CC10346-81C3-417F-AC2B-49EBFF2C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r="38219" b="76389"/>
          <a:stretch>
            <a:fillRect/>
          </a:stretch>
        </p:blipFill>
        <p:spPr bwMode="auto">
          <a:xfrm>
            <a:off x="3276600" y="5334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>
            <a:extLst>
              <a:ext uri="{FF2B5EF4-FFF2-40B4-BE49-F238E27FC236}">
                <a16:creationId xmlns:a16="http://schemas.microsoft.com/office/drawing/2014/main" id="{E630DCC5-1FA3-443E-BE98-1B0D6918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22223" r="37326" b="56944"/>
          <a:stretch>
            <a:fillRect/>
          </a:stretch>
        </p:blipFill>
        <p:spPr bwMode="auto">
          <a:xfrm>
            <a:off x="31242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Scan10001">
            <a:extLst>
              <a:ext uri="{FF2B5EF4-FFF2-40B4-BE49-F238E27FC236}">
                <a16:creationId xmlns:a16="http://schemas.microsoft.com/office/drawing/2014/main" id="{297FFC0F-8691-4BAF-9DB0-CF50F319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r="78615" b="79167"/>
          <a:stretch>
            <a:fillRect/>
          </a:stretch>
        </p:blipFill>
        <p:spPr bwMode="auto">
          <a:xfrm>
            <a:off x="2286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>
            <a:extLst>
              <a:ext uri="{FF2B5EF4-FFF2-40B4-BE49-F238E27FC236}">
                <a16:creationId xmlns:a16="http://schemas.microsoft.com/office/drawing/2014/main" id="{560CC584-A1BE-475A-B7E6-81D11573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20833" b="55556"/>
          <a:stretch>
            <a:fillRect/>
          </a:stretch>
        </p:blipFill>
        <p:spPr bwMode="auto">
          <a:xfrm>
            <a:off x="6096000" y="37338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>
            <a:extLst>
              <a:ext uri="{FF2B5EF4-FFF2-40B4-BE49-F238E27FC236}">
                <a16:creationId xmlns:a16="http://schemas.microsoft.com/office/drawing/2014/main" id="{1AEDE34C-39AF-4753-89B8-3386790F4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    </a:t>
            </a:r>
          </a:p>
        </p:txBody>
      </p:sp>
      <p:sp>
        <p:nvSpPr>
          <p:cNvPr id="13321" name="Text Box 11">
            <a:extLst>
              <a:ext uri="{FF2B5EF4-FFF2-40B4-BE49-F238E27FC236}">
                <a16:creationId xmlns:a16="http://schemas.microsoft.com/office/drawing/2014/main" id="{83DBF942-B5DF-4BB6-BCFC-5BFC16DA8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3322" name="Text Box 12">
            <a:extLst>
              <a:ext uri="{FF2B5EF4-FFF2-40B4-BE49-F238E27FC236}">
                <a16:creationId xmlns:a16="http://schemas.microsoft.com/office/drawing/2014/main" id="{346CA950-134D-4E54-8861-F81F6ACB8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388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9900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at 8 o’clock last night</a:t>
            </a:r>
          </a:p>
        </p:txBody>
      </p:sp>
      <p:sp>
        <p:nvSpPr>
          <p:cNvPr id="13323" name="Text Box 13">
            <a:extLst>
              <a:ext uri="{FF2B5EF4-FFF2-40B4-BE49-F238E27FC236}">
                <a16:creationId xmlns:a16="http://schemas.microsoft.com/office/drawing/2014/main" id="{F539FD81-ACF9-4E81-ACD7-BA95EAE73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Ba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taking</a:t>
            </a: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 a shower</a:t>
            </a: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2C64A6C2-E87B-4730-A083-965043AC5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048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Hoa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eat/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dinner</a:t>
            </a:r>
          </a:p>
        </p:txBody>
      </p:sp>
      <p:sp>
        <p:nvSpPr>
          <p:cNvPr id="13325" name="Text Box 15">
            <a:extLst>
              <a:ext uri="{FF2B5EF4-FFF2-40B4-BE49-F238E27FC236}">
                <a16:creationId xmlns:a16="http://schemas.microsoft.com/office/drawing/2014/main" id="{C8C6671C-AD84-4E5F-94E9-7A328752A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00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D1A72B19-C171-4563-A98C-29E59EB31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3048000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Bao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read/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comic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75CB1906-A5D3-45A6-80BA-060843EE9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6172200"/>
            <a:ext cx="320040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Nga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write/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letter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A7386A9C-6EB8-46BB-9F25-1A5680BFF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61722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walk/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 her dog</a:t>
            </a:r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2FF4D7E4-2EB0-40D5-826D-FF93628E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96000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Lan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/talk/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</a:t>
            </a:r>
            <a:r>
              <a:rPr lang="en-US" altLang="en-US" sz="160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her grandmother</a:t>
            </a:r>
          </a:p>
        </p:txBody>
      </p:sp>
      <p:sp>
        <p:nvSpPr>
          <p:cNvPr id="13330" name="Text Box 21">
            <a:extLst>
              <a:ext uri="{FF2B5EF4-FFF2-40B4-BE49-F238E27FC236}">
                <a16:creationId xmlns:a16="http://schemas.microsoft.com/office/drawing/2014/main" id="{3D9BEE45-A3BD-4A2E-A2CA-DF148F619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1. (Page 119):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32" grpId="0"/>
      <p:bldP spid="9233" grpId="0"/>
      <p:bldP spid="9234" grpId="0"/>
      <p:bldP spid="92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49BC1760-2F21-46F6-B430-6FFDDB35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2179" b="55556"/>
          <a:stretch>
            <a:fillRect/>
          </a:stretch>
        </p:blipFill>
        <p:spPr bwMode="auto">
          <a:xfrm>
            <a:off x="1524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>
            <a:extLst>
              <a:ext uri="{FF2B5EF4-FFF2-40B4-BE49-F238E27FC236}">
                <a16:creationId xmlns:a16="http://schemas.microsoft.com/office/drawing/2014/main" id="{EC1A56C6-E725-41AC-AF91-4725F3FF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7" t="-1389" b="77777"/>
          <a:stretch>
            <a:fillRect/>
          </a:stretch>
        </p:blipFill>
        <p:spPr bwMode="auto">
          <a:xfrm>
            <a:off x="6400800" y="3810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Scan10001">
            <a:extLst>
              <a:ext uri="{FF2B5EF4-FFF2-40B4-BE49-F238E27FC236}">
                <a16:creationId xmlns:a16="http://schemas.microsoft.com/office/drawing/2014/main" id="{82C515A7-25A6-4EC5-834B-6BE1527D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r="38219" b="76389"/>
          <a:stretch>
            <a:fillRect/>
          </a:stretch>
        </p:blipFill>
        <p:spPr bwMode="auto">
          <a:xfrm>
            <a:off x="3276600" y="5334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A4370639-F1E4-4D85-B9C9-D9233B2E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22223" r="37326" b="56944"/>
          <a:stretch>
            <a:fillRect/>
          </a:stretch>
        </p:blipFill>
        <p:spPr bwMode="auto">
          <a:xfrm>
            <a:off x="31242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Scan10001">
            <a:extLst>
              <a:ext uri="{FF2B5EF4-FFF2-40B4-BE49-F238E27FC236}">
                <a16:creationId xmlns:a16="http://schemas.microsoft.com/office/drawing/2014/main" id="{39EDA35B-665C-4F3A-9F40-1867C763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r="78615" b="79167"/>
          <a:stretch>
            <a:fillRect/>
          </a:stretch>
        </p:blipFill>
        <p:spPr bwMode="auto">
          <a:xfrm>
            <a:off x="2286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030A9F2-284A-4109-B0E8-E4CDBDAA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20833" b="55556"/>
          <a:stretch>
            <a:fillRect/>
          </a:stretch>
        </p:blipFill>
        <p:spPr bwMode="auto">
          <a:xfrm>
            <a:off x="6096000" y="37338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0">
            <a:extLst>
              <a:ext uri="{FF2B5EF4-FFF2-40B4-BE49-F238E27FC236}">
                <a16:creationId xmlns:a16="http://schemas.microsoft.com/office/drawing/2014/main" id="{9CA25142-AD96-464B-B201-4335E9BF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    </a:t>
            </a:r>
          </a:p>
        </p:txBody>
      </p:sp>
      <p:sp>
        <p:nvSpPr>
          <p:cNvPr id="14345" name="Text Box 11">
            <a:extLst>
              <a:ext uri="{FF2B5EF4-FFF2-40B4-BE49-F238E27FC236}">
                <a16:creationId xmlns:a16="http://schemas.microsoft.com/office/drawing/2014/main" id="{5E21F903-6252-42A1-B45E-95BAB9B84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4346" name="Text Box 12">
            <a:extLst>
              <a:ext uri="{FF2B5EF4-FFF2-40B4-BE49-F238E27FC236}">
                <a16:creationId xmlns:a16="http://schemas.microsoft.com/office/drawing/2014/main" id="{5C8160B8-FF09-40FD-8AD8-406363DC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388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9900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at 8 o’clock last night</a:t>
            </a:r>
          </a:p>
        </p:txBody>
      </p:sp>
      <p:sp>
        <p:nvSpPr>
          <p:cNvPr id="14347" name="Text Box 13">
            <a:extLst>
              <a:ext uri="{FF2B5EF4-FFF2-40B4-BE49-F238E27FC236}">
                <a16:creationId xmlns:a16="http://schemas.microsoft.com/office/drawing/2014/main" id="{FD86EED6-028D-4053-A41A-E57C8A4D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Ba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taking</a:t>
            </a: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 a shower</a:t>
            </a: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997C532A-8332-46D9-9F34-AC6078943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3048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</a:rPr>
              <a:t>Hoa </a:t>
            </a:r>
            <a:r>
              <a:rPr lang="en-US" altLang="en-US" b="1">
                <a:solidFill>
                  <a:srgbClr val="CC3300"/>
                </a:solidFill>
                <a:latin typeface="Arial" panose="020B0604020202020204" pitchFamily="34" charset="0"/>
              </a:rPr>
              <a:t>was eating</a:t>
            </a: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</a:rPr>
              <a:t> dinner</a:t>
            </a:r>
          </a:p>
        </p:txBody>
      </p:sp>
      <p:sp>
        <p:nvSpPr>
          <p:cNvPr id="14349" name="Text Box 15">
            <a:extLst>
              <a:ext uri="{FF2B5EF4-FFF2-40B4-BE49-F238E27FC236}">
                <a16:creationId xmlns:a16="http://schemas.microsoft.com/office/drawing/2014/main" id="{5E672E03-0217-42F1-94B1-BE216625F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00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1A02724C-3320-4E17-8716-EF70AFD7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3048000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Bao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read/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comic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E504B091-2C1B-48F8-8574-FFA033FB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6172200"/>
            <a:ext cx="320040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Nga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write/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letter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9A77605A-EFD7-485E-B460-4CEFA022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61722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walk/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 her dog</a:t>
            </a:r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843B46F8-1E66-4216-9EED-D43E872E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96000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Lan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/talk/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</a:t>
            </a:r>
            <a:r>
              <a:rPr lang="en-US" altLang="en-US" sz="160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her grandmother</a:t>
            </a:r>
          </a:p>
        </p:txBody>
      </p:sp>
      <p:sp>
        <p:nvSpPr>
          <p:cNvPr id="14354" name="Text Box 21">
            <a:extLst>
              <a:ext uri="{FF2B5EF4-FFF2-40B4-BE49-F238E27FC236}">
                <a16:creationId xmlns:a16="http://schemas.microsoft.com/office/drawing/2014/main" id="{33C4D811-E6BD-4A26-8CFC-586D56FAB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1. (Page 119):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32" grpId="0"/>
      <p:bldP spid="9233" grpId="0"/>
      <p:bldP spid="9234" grpId="0"/>
      <p:bldP spid="92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66F91E73-ECC5-4DB4-A6B7-7A0FDFB6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2179" b="55556"/>
          <a:stretch>
            <a:fillRect/>
          </a:stretch>
        </p:blipFill>
        <p:spPr bwMode="auto">
          <a:xfrm>
            <a:off x="1524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D904FE19-A6AD-4203-90E8-662852E14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7" t="-1389" b="77777"/>
          <a:stretch>
            <a:fillRect/>
          </a:stretch>
        </p:blipFill>
        <p:spPr bwMode="auto">
          <a:xfrm>
            <a:off x="6400800" y="3810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can10001">
            <a:extLst>
              <a:ext uri="{FF2B5EF4-FFF2-40B4-BE49-F238E27FC236}">
                <a16:creationId xmlns:a16="http://schemas.microsoft.com/office/drawing/2014/main" id="{CF6C9115-3145-4C8A-A92B-B946636F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r="38219" b="76389"/>
          <a:stretch>
            <a:fillRect/>
          </a:stretch>
        </p:blipFill>
        <p:spPr bwMode="auto">
          <a:xfrm>
            <a:off x="3276600" y="5334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CBCD8138-AD1C-47B4-BC8A-B049E5CC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22223" r="37326" b="56944"/>
          <a:stretch>
            <a:fillRect/>
          </a:stretch>
        </p:blipFill>
        <p:spPr bwMode="auto">
          <a:xfrm>
            <a:off x="31242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Scan10001">
            <a:extLst>
              <a:ext uri="{FF2B5EF4-FFF2-40B4-BE49-F238E27FC236}">
                <a16:creationId xmlns:a16="http://schemas.microsoft.com/office/drawing/2014/main" id="{F23669B3-C59B-4C62-B455-50C67454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r="78615" b="79167"/>
          <a:stretch>
            <a:fillRect/>
          </a:stretch>
        </p:blipFill>
        <p:spPr bwMode="auto">
          <a:xfrm>
            <a:off x="2286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>
            <a:extLst>
              <a:ext uri="{FF2B5EF4-FFF2-40B4-BE49-F238E27FC236}">
                <a16:creationId xmlns:a16="http://schemas.microsoft.com/office/drawing/2014/main" id="{AEC0517E-B4A8-46B7-AEE8-2443EA7E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20833" b="55556"/>
          <a:stretch>
            <a:fillRect/>
          </a:stretch>
        </p:blipFill>
        <p:spPr bwMode="auto">
          <a:xfrm>
            <a:off x="6096000" y="37338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>
            <a:extLst>
              <a:ext uri="{FF2B5EF4-FFF2-40B4-BE49-F238E27FC236}">
                <a16:creationId xmlns:a16="http://schemas.microsoft.com/office/drawing/2014/main" id="{86159E97-2494-424A-A648-201018877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    </a:t>
            </a:r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E23A6E4F-3129-46A1-9F2B-835514FF3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5370" name="Text Box 12">
            <a:extLst>
              <a:ext uri="{FF2B5EF4-FFF2-40B4-BE49-F238E27FC236}">
                <a16:creationId xmlns:a16="http://schemas.microsoft.com/office/drawing/2014/main" id="{C2413D6C-81CE-46FF-B80D-229BD2D23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388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9900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at 8 o’clock last night</a:t>
            </a:r>
          </a:p>
        </p:txBody>
      </p:sp>
      <p:sp>
        <p:nvSpPr>
          <p:cNvPr id="15371" name="Text Box 13">
            <a:extLst>
              <a:ext uri="{FF2B5EF4-FFF2-40B4-BE49-F238E27FC236}">
                <a16:creationId xmlns:a16="http://schemas.microsoft.com/office/drawing/2014/main" id="{A89FDD15-30FD-4F01-9B6A-EF9E518C7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Ba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taking</a:t>
            </a:r>
            <a:r>
              <a:rPr lang="en-US" altLang="en-US" b="1">
                <a:latin typeface=".VnTime" panose="020B7200000000000000" pitchFamily="34" charset="0"/>
                <a:cs typeface="Arial" panose="020B0604020202020204" pitchFamily="34" charset="0"/>
              </a:rPr>
              <a:t> a shower</a:t>
            </a: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57802BCB-620E-4F3D-AB62-FF4C9917A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048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Hoa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eating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dinner</a:t>
            </a:r>
          </a:p>
        </p:txBody>
      </p:sp>
      <p:sp>
        <p:nvSpPr>
          <p:cNvPr id="15373" name="Text Box 15">
            <a:extLst>
              <a:ext uri="{FF2B5EF4-FFF2-40B4-BE49-F238E27FC236}">
                <a16:creationId xmlns:a16="http://schemas.microsoft.com/office/drawing/2014/main" id="{9985FE9D-5B2A-41D7-BC5A-36DE43F35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00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E17BB089-D0C5-4E20-9E36-88ED306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3048000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Bao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reading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comic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14E2CA8C-BFCF-4FE8-8654-A5D0E1A40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6172200"/>
            <a:ext cx="320040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Nga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writing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 letter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F543E74C-CF17-49C2-8FA2-6159B6030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6172200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walking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 her dog</a:t>
            </a:r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DAE5A7B2-1C7E-4E05-8FBE-A9A796124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96000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Lan </a:t>
            </a:r>
            <a:r>
              <a:rPr lang="en-US" altLang="en-US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was talking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with</a:t>
            </a:r>
            <a:r>
              <a:rPr lang="en-US" altLang="en-US" sz="160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her grandmother</a:t>
            </a:r>
          </a:p>
        </p:txBody>
      </p:sp>
      <p:sp>
        <p:nvSpPr>
          <p:cNvPr id="15378" name="Text Box 21">
            <a:extLst>
              <a:ext uri="{FF2B5EF4-FFF2-40B4-BE49-F238E27FC236}">
                <a16:creationId xmlns:a16="http://schemas.microsoft.com/office/drawing/2014/main" id="{70AAD9F8-08F1-4768-904F-1053113D8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1. (Page 119):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32" grpId="0"/>
      <p:bldP spid="9233" grpId="0"/>
      <p:bldP spid="9234" grpId="0"/>
      <p:bldP spid="92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can10001">
            <a:extLst>
              <a:ext uri="{FF2B5EF4-FFF2-40B4-BE49-F238E27FC236}">
                <a16:creationId xmlns:a16="http://schemas.microsoft.com/office/drawing/2014/main" id="{0B00AE70-C575-4D59-9CEF-77AF2B16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3" r="73322" b="23990"/>
          <a:stretch>
            <a:fillRect/>
          </a:stretch>
        </p:blipFill>
        <p:spPr bwMode="auto">
          <a:xfrm>
            <a:off x="533400" y="1219200"/>
            <a:ext cx="2438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>
            <a:extLst>
              <a:ext uri="{FF2B5EF4-FFF2-40B4-BE49-F238E27FC236}">
                <a16:creationId xmlns:a16="http://schemas.microsoft.com/office/drawing/2014/main" id="{24FAED04-1102-4050-9CB1-80737FFB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9" r="69009"/>
          <a:stretch>
            <a:fillRect/>
          </a:stretch>
        </p:blipFill>
        <p:spPr bwMode="auto">
          <a:xfrm>
            <a:off x="457200" y="4119563"/>
            <a:ext cx="23622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260855EA-EC5A-4C76-B300-080B375D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4" t="56944" r="35742" b="25000"/>
          <a:stretch>
            <a:fillRect/>
          </a:stretch>
        </p:blipFill>
        <p:spPr bwMode="auto">
          <a:xfrm>
            <a:off x="3505200" y="1219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75F17416-8455-42BA-B600-75075EC3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2" t="56944" b="23611"/>
          <a:stretch>
            <a:fillRect/>
          </a:stretch>
        </p:blipFill>
        <p:spPr bwMode="auto">
          <a:xfrm>
            <a:off x="6400800" y="1295400"/>
            <a:ext cx="23288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>
            <a:extLst>
              <a:ext uri="{FF2B5EF4-FFF2-40B4-BE49-F238E27FC236}">
                <a16:creationId xmlns:a16="http://schemas.microsoft.com/office/drawing/2014/main" id="{2F772235-8E85-40FC-97FC-090FF25D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76389" r="32574" b="4167"/>
          <a:stretch>
            <a:fillRect/>
          </a:stretch>
        </p:blipFill>
        <p:spPr bwMode="auto">
          <a:xfrm>
            <a:off x="3581400" y="4114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8F3E0618-FB0D-427A-9089-11EFFD19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77873" r="2100" b="4886"/>
          <a:stretch>
            <a:fillRect/>
          </a:stretch>
        </p:blipFill>
        <p:spPr bwMode="auto">
          <a:xfrm>
            <a:off x="6553200" y="4114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37">
            <a:extLst>
              <a:ext uri="{FF2B5EF4-FFF2-40B4-BE49-F238E27FC236}">
                <a16:creationId xmlns:a16="http://schemas.microsoft.com/office/drawing/2014/main" id="{8BA62B07-ED78-4F88-8530-852F3B174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Look at the pictures</a:t>
            </a:r>
          </a:p>
        </p:txBody>
      </p:sp>
      <p:sp>
        <p:nvSpPr>
          <p:cNvPr id="16393" name="Text Box 10">
            <a:extLst>
              <a:ext uri="{FF2B5EF4-FFF2-40B4-BE49-F238E27FC236}">
                <a16:creationId xmlns:a16="http://schemas.microsoft.com/office/drawing/2014/main" id="{03992F1E-8E99-4B67-B06F-E2118B15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76600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/>
              <a:t>Nam</a:t>
            </a:r>
          </a:p>
        </p:txBody>
      </p:sp>
      <p:sp>
        <p:nvSpPr>
          <p:cNvPr id="16394" name="Text Box 11">
            <a:extLst>
              <a:ext uri="{FF2B5EF4-FFF2-40B4-BE49-F238E27FC236}">
                <a16:creationId xmlns:a16="http://schemas.microsoft.com/office/drawing/2014/main" id="{B0B08E47-545D-479F-99FC-BF45A9B6B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/>
              <a:t>Tuan</a:t>
            </a:r>
          </a:p>
        </p:txBody>
      </p:sp>
      <p:sp>
        <p:nvSpPr>
          <p:cNvPr id="16395" name="Text Box 12">
            <a:extLst>
              <a:ext uri="{FF2B5EF4-FFF2-40B4-BE49-F238E27FC236}">
                <a16:creationId xmlns:a16="http://schemas.microsoft.com/office/drawing/2014/main" id="{C7814B15-C8EA-4C7A-A4FE-D1C64A1B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2484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/>
              <a:t>Lan</a:t>
            </a:r>
          </a:p>
        </p:txBody>
      </p:sp>
      <p:sp>
        <p:nvSpPr>
          <p:cNvPr id="66573" name="Text Box 13">
            <a:extLst>
              <a:ext uri="{FF2B5EF4-FFF2-40B4-BE49-F238E27FC236}">
                <a16:creationId xmlns:a16="http://schemas.microsoft.com/office/drawing/2014/main" id="{E4FB8245-5441-442B-8CFE-037E9886C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-504825"/>
            <a:ext cx="79248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b="1" i="1">
              <a:solidFill>
                <a:srgbClr val="CC33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>
                <a:latin typeface=".VnTime" panose="020B7200000000000000" pitchFamily="34" charset="0"/>
              </a:rPr>
              <a:t>Past progressive with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when</a:t>
            </a:r>
            <a:r>
              <a:rPr lang="en-US" altLang="en-US" sz="2800" b="1">
                <a:latin typeface=".VnTime" panose="020B7200000000000000" pitchFamily="34" charset="0"/>
              </a:rPr>
              <a:t> and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while</a:t>
            </a:r>
          </a:p>
        </p:txBody>
      </p:sp>
      <p:sp>
        <p:nvSpPr>
          <p:cNvPr id="16397" name="Text Box 21">
            <a:extLst>
              <a:ext uri="{FF2B5EF4-FFF2-40B4-BE49-F238E27FC236}">
                <a16:creationId xmlns:a16="http://schemas.microsoft.com/office/drawing/2014/main" id="{35E3BD16-A415-457A-832F-4F62D533E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3838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2. (Page 119):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E4A1A6AF-B2A9-4F00-83CD-DB3F2769B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II. Past progressive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FE035043-6925-4454-805B-E0EF850E6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837DB551-3698-4DDB-BA0D-3A498F9A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17413" name="Line 5">
            <a:extLst>
              <a:ext uri="{FF2B5EF4-FFF2-40B4-BE49-F238E27FC236}">
                <a16:creationId xmlns:a16="http://schemas.microsoft.com/office/drawing/2014/main" id="{44F90B42-519B-40EE-A6EF-23BFA6EA64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73E26A8E-A9AD-4766-BBE4-C1DDC5E0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895600"/>
            <a:ext cx="3581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Form: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S + was/ were + V-ing</a:t>
            </a:r>
          </a:p>
        </p:txBody>
      </p:sp>
      <p:sp>
        <p:nvSpPr>
          <p:cNvPr id="17415" name="Line 8">
            <a:extLst>
              <a:ext uri="{FF2B5EF4-FFF2-40B4-BE49-F238E27FC236}">
                <a16:creationId xmlns:a16="http://schemas.microsoft.com/office/drawing/2014/main" id="{5B3DD199-BDF7-4A10-AE0B-C791FC029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99347" name="Text Box 19">
            <a:extLst>
              <a:ext uri="{FF2B5EF4-FFF2-40B4-BE49-F238E27FC236}">
                <a16:creationId xmlns:a16="http://schemas.microsoft.com/office/drawing/2014/main" id="{E927505F-8ECA-4B6F-BE69-38DEDBA5A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1400"/>
            <a:ext cx="3276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III. Past progressive with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when and while </a:t>
            </a:r>
          </a:p>
        </p:txBody>
      </p:sp>
      <p:sp>
        <p:nvSpPr>
          <p:cNvPr id="99348" name="Text Box 20">
            <a:extLst>
              <a:ext uri="{FF2B5EF4-FFF2-40B4-BE49-F238E27FC236}">
                <a16:creationId xmlns:a16="http://schemas.microsoft.com/office/drawing/2014/main" id="{D26D2BA6-E490-4893-8FA2-71F56B42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192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The Le family was sleeping </a:t>
            </a: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when</a:t>
            </a:r>
            <a:r>
              <a:rPr lang="en-US" altLang="en-US" b="1">
                <a:latin typeface="Times New Roman" panose="02020603050405020304" pitchFamily="18" charset="0"/>
              </a:rPr>
              <a:t> the mailman came.</a:t>
            </a:r>
          </a:p>
        </p:txBody>
      </p:sp>
      <p:sp>
        <p:nvSpPr>
          <p:cNvPr id="99349" name="Text Box 21">
            <a:extLst>
              <a:ext uri="{FF2B5EF4-FFF2-40B4-BE49-F238E27FC236}">
                <a16:creationId xmlns:a16="http://schemas.microsoft.com/office/drawing/2014/main" id="{55F7F4F0-7A32-4449-B2E6-3EE1463E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188" y="3322638"/>
            <a:ext cx="2157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Past progressive</a:t>
            </a:r>
          </a:p>
        </p:txBody>
      </p:sp>
      <p:sp>
        <p:nvSpPr>
          <p:cNvPr id="99350" name="Text Box 22">
            <a:extLst>
              <a:ext uri="{FF2B5EF4-FFF2-40B4-BE49-F238E27FC236}">
                <a16:creationId xmlns:a16="http://schemas.microsoft.com/office/drawing/2014/main" id="{86A66A46-4561-42C9-B713-E9B8EDC54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797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The mailman came </a:t>
            </a: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while</a:t>
            </a:r>
            <a:r>
              <a:rPr lang="en-US" altLang="en-US" b="1">
                <a:latin typeface="Times New Roman" panose="02020603050405020304" pitchFamily="18" charset="0"/>
              </a:rPr>
              <a:t> the Le family was sleeping</a:t>
            </a:r>
          </a:p>
        </p:txBody>
      </p:sp>
      <p:sp>
        <p:nvSpPr>
          <p:cNvPr id="99351" name="Text Box 23">
            <a:extLst>
              <a:ext uri="{FF2B5EF4-FFF2-40B4-BE49-F238E27FC236}">
                <a16:creationId xmlns:a16="http://schemas.microsoft.com/office/drawing/2014/main" id="{68FB88D3-E69E-41F8-B580-E97BACD38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1681163"/>
            <a:ext cx="1543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Past simple</a:t>
            </a:r>
          </a:p>
        </p:txBody>
      </p:sp>
      <p:grpSp>
        <p:nvGrpSpPr>
          <p:cNvPr id="99352" name="Group 24">
            <a:extLst>
              <a:ext uri="{FF2B5EF4-FFF2-40B4-BE49-F238E27FC236}">
                <a16:creationId xmlns:a16="http://schemas.microsoft.com/office/drawing/2014/main" id="{A905B470-7705-4617-AD61-27CEA586A3A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1524000"/>
            <a:ext cx="1176338" cy="352425"/>
            <a:chOff x="2064" y="2976"/>
            <a:chExt cx="1152" cy="144"/>
          </a:xfrm>
        </p:grpSpPr>
        <p:sp>
          <p:nvSpPr>
            <p:cNvPr id="17436" name="Line 25">
              <a:extLst>
                <a:ext uri="{FF2B5EF4-FFF2-40B4-BE49-F238E27FC236}">
                  <a16:creationId xmlns:a16="http://schemas.microsoft.com/office/drawing/2014/main" id="{36AFAC3C-4B23-4DB1-9BB5-756DE866E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437" name="AutoShape 26">
              <a:extLst>
                <a:ext uri="{FF2B5EF4-FFF2-40B4-BE49-F238E27FC236}">
                  <a16:creationId xmlns:a16="http://schemas.microsoft.com/office/drawing/2014/main" id="{7D4E6A3E-6318-440F-B592-631366055D7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9355" name="Group 27">
            <a:extLst>
              <a:ext uri="{FF2B5EF4-FFF2-40B4-BE49-F238E27FC236}">
                <a16:creationId xmlns:a16="http://schemas.microsoft.com/office/drawing/2014/main" id="{853BDDC6-BA50-4684-B5B6-91C5AC2E9136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1524000"/>
            <a:ext cx="601663" cy="228600"/>
            <a:chOff x="2064" y="2976"/>
            <a:chExt cx="1152" cy="144"/>
          </a:xfrm>
        </p:grpSpPr>
        <p:sp>
          <p:nvSpPr>
            <p:cNvPr id="17434" name="Line 28">
              <a:extLst>
                <a:ext uri="{FF2B5EF4-FFF2-40B4-BE49-F238E27FC236}">
                  <a16:creationId xmlns:a16="http://schemas.microsoft.com/office/drawing/2014/main" id="{25C070FE-909F-425B-A1F5-00CBD720A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435" name="AutoShape 29">
              <a:extLst>
                <a:ext uri="{FF2B5EF4-FFF2-40B4-BE49-F238E27FC236}">
                  <a16:creationId xmlns:a16="http://schemas.microsoft.com/office/drawing/2014/main" id="{2E8C8C94-B15A-4945-9130-BC4A3636766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9358" name="Group 30">
            <a:extLst>
              <a:ext uri="{FF2B5EF4-FFF2-40B4-BE49-F238E27FC236}">
                <a16:creationId xmlns:a16="http://schemas.microsoft.com/office/drawing/2014/main" id="{C13A9883-4FCC-4328-9A76-CB0F9FEA30BC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3014663"/>
            <a:ext cx="601663" cy="228600"/>
            <a:chOff x="2064" y="2976"/>
            <a:chExt cx="1152" cy="144"/>
          </a:xfrm>
        </p:grpSpPr>
        <p:sp>
          <p:nvSpPr>
            <p:cNvPr id="17432" name="Line 31">
              <a:extLst>
                <a:ext uri="{FF2B5EF4-FFF2-40B4-BE49-F238E27FC236}">
                  <a16:creationId xmlns:a16="http://schemas.microsoft.com/office/drawing/2014/main" id="{9E7C11D2-9E76-4C1C-A10A-A273FC451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433" name="AutoShape 32">
              <a:extLst>
                <a:ext uri="{FF2B5EF4-FFF2-40B4-BE49-F238E27FC236}">
                  <a16:creationId xmlns:a16="http://schemas.microsoft.com/office/drawing/2014/main" id="{91952A6E-399F-4EE2-8AB0-C40CAC40309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9361" name="Group 33">
            <a:extLst>
              <a:ext uri="{FF2B5EF4-FFF2-40B4-BE49-F238E27FC236}">
                <a16:creationId xmlns:a16="http://schemas.microsoft.com/office/drawing/2014/main" id="{6E85ADC2-9941-4837-AA05-DC55009FD856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3048000"/>
            <a:ext cx="1404938" cy="352425"/>
            <a:chOff x="2064" y="2976"/>
            <a:chExt cx="1152" cy="144"/>
          </a:xfrm>
        </p:grpSpPr>
        <p:sp>
          <p:nvSpPr>
            <p:cNvPr id="17430" name="Line 34">
              <a:extLst>
                <a:ext uri="{FF2B5EF4-FFF2-40B4-BE49-F238E27FC236}">
                  <a16:creationId xmlns:a16="http://schemas.microsoft.com/office/drawing/2014/main" id="{ACAAE5BB-CA6B-46C1-B088-651B2BC0D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431" name="AutoShape 35">
              <a:extLst>
                <a:ext uri="{FF2B5EF4-FFF2-40B4-BE49-F238E27FC236}">
                  <a16:creationId xmlns:a16="http://schemas.microsoft.com/office/drawing/2014/main" id="{DD4CE2F7-9649-4918-93D5-E6B0F0D4C983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9364" name="Text Box 36">
            <a:extLst>
              <a:ext uri="{FF2B5EF4-FFF2-40B4-BE49-F238E27FC236}">
                <a16:creationId xmlns:a16="http://schemas.microsoft.com/office/drawing/2014/main" id="{BD13CF9A-D27A-4CE2-8316-AC8AFB5E6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200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Past simple</a:t>
            </a:r>
          </a:p>
        </p:txBody>
      </p:sp>
      <p:sp>
        <p:nvSpPr>
          <p:cNvPr id="99365" name="Text Box 37">
            <a:extLst>
              <a:ext uri="{FF2B5EF4-FFF2-40B4-BE49-F238E27FC236}">
                <a16:creationId xmlns:a16="http://schemas.microsoft.com/office/drawing/2014/main" id="{1292CAED-B365-4993-8B40-A4BAF079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05000"/>
            <a:ext cx="2157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Past progressive</a:t>
            </a:r>
          </a:p>
        </p:txBody>
      </p:sp>
      <p:sp>
        <p:nvSpPr>
          <p:cNvPr id="99366" name="Text Box 38">
            <a:extLst>
              <a:ext uri="{FF2B5EF4-FFF2-40B4-BE49-F238E27FC236}">
                <a16:creationId xmlns:a16="http://schemas.microsoft.com/office/drawing/2014/main" id="{87E2CB64-8115-459E-9929-8BDCAEB7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962400"/>
            <a:ext cx="5715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Times New Roman" panose="02020603050405020304" pitchFamily="18" charset="0"/>
              </a:rPr>
              <a:t>Form: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When</a:t>
            </a:r>
            <a:r>
              <a:rPr lang="en-US" altLang="en-US" sz="2400">
                <a:latin typeface="Times New Roman" panose="02020603050405020304" pitchFamily="18" charset="0"/>
              </a:rPr>
              <a:t> + simple past (thì, khi)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While</a:t>
            </a:r>
            <a:r>
              <a:rPr lang="en-US" altLang="en-US" sz="2400">
                <a:latin typeface="Times New Roman" panose="02020603050405020304" pitchFamily="18" charset="0"/>
              </a:rPr>
              <a:t> + past progressive (trong khi)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99367" name="Text Box 39">
            <a:extLst>
              <a:ext uri="{FF2B5EF4-FFF2-40B4-BE49-F238E27FC236}">
                <a16:creationId xmlns:a16="http://schemas.microsoft.com/office/drawing/2014/main" id="{4BF6CF3B-6F6D-4750-96AD-1A1B3C82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5157788"/>
            <a:ext cx="54133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3300"/>
                </a:solidFill>
                <a:latin typeface="Times New Roman" panose="02020603050405020304" pitchFamily="18" charset="0"/>
              </a:rPr>
              <a:t>Use:</a:t>
            </a:r>
            <a:r>
              <a:rPr lang="en-US" altLang="en-US" sz="2400">
                <a:latin typeface="Times New Roman" panose="02020603050405020304" pitchFamily="18" charset="0"/>
              </a:rPr>
              <a:t> Diễn tả hành động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đang diễn ra trong quá khứ</a:t>
            </a:r>
            <a:r>
              <a:rPr lang="en-US" altLang="en-US" sz="2400">
                <a:latin typeface="Times New Roman" panose="02020603050405020304" pitchFamily="18" charset="0"/>
              </a:rPr>
              <a:t> thì có hành động khác xảy đến xen vào (hành động sau thường dùng quá khứ đơn)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99DE7AB-CC74-46AD-9FCC-7AFD7DF8C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3276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I. Present progressive with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always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/>
      <p:bldP spid="99348" grpId="0"/>
      <p:bldP spid="99349" grpId="0"/>
      <p:bldP spid="99350" grpId="0"/>
      <p:bldP spid="99351" grpId="0"/>
      <p:bldP spid="99364" grpId="0"/>
      <p:bldP spid="99365" grpId="0"/>
      <p:bldP spid="99366" grpId="0"/>
      <p:bldP spid="9936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4F243936-5173-4754-8F6A-4F4F6931B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981200"/>
            <a:ext cx="7389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latin typeface=".VnTime" panose="020B7200000000000000" pitchFamily="34" charset="0"/>
              </a:rPr>
              <a:t>a. The Le family was sleeping when the mailman came.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05B65EE5-C8B1-451E-A76D-BC21E3BE7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981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CC00"/>
                </a:solidFill>
                <a:latin typeface=".VnTime" panose="020B7200000000000000" pitchFamily="34" charset="0"/>
              </a:rPr>
              <a:t>when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7B38AAD1-D68F-40C4-B220-00FE3D66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5052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b. The phone rang while Nga was eating.</a:t>
            </a:r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241ECD04-1139-4368-9EBE-0FA4A9E1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05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3399"/>
                </a:solidFill>
                <a:latin typeface=".VnTime" panose="020B7200000000000000" pitchFamily="34" charset="0"/>
              </a:rPr>
              <a:t>while</a:t>
            </a:r>
            <a:r>
              <a:rPr lang="en-US" altLang="en-US" sz="2400" b="1">
                <a:solidFill>
                  <a:srgbClr val="33CCCC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2400" b="1">
                <a:solidFill>
                  <a:schemeClr val="accent1"/>
                </a:solidFill>
                <a:latin typeface=".VnTime" panose="020B7200000000000000" pitchFamily="34" charset="0"/>
              </a:rPr>
              <a:t>                                                                                               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3145B79B-1D87-4A8E-AAB5-28FF41FB5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7924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/>
            <a:r>
              <a:rPr lang="en-US" altLang="en-US" sz="2800" b="1">
                <a:solidFill>
                  <a:srgbClr val="CC3300"/>
                </a:solidFill>
              </a:rPr>
              <a:t>2. (Pages 119- 120): </a:t>
            </a:r>
          </a:p>
          <a:p>
            <a:pPr algn="l"/>
            <a:r>
              <a:rPr lang="en-US" altLang="en-US" sz="2800" b="1">
                <a:latin typeface=".VnTime" panose="020B7200000000000000" pitchFamily="34" charset="0"/>
              </a:rPr>
              <a:t>II. Past progressive with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when</a:t>
            </a:r>
            <a:r>
              <a:rPr lang="en-US" altLang="en-US" sz="2800" b="1">
                <a:latin typeface=".VnTime" panose="020B7200000000000000" pitchFamily="34" charset="0"/>
              </a:rPr>
              <a:t> and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while</a:t>
            </a:r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E17BBCAD-9154-4E12-AEFF-C601CC5510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4384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78" name="Line 10">
            <a:extLst>
              <a:ext uri="{FF2B5EF4-FFF2-40B4-BE49-F238E27FC236}">
                <a16:creationId xmlns:a16="http://schemas.microsoft.com/office/drawing/2014/main" id="{822C9E44-03AF-46F6-B9E4-A6B289B1B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438400"/>
            <a:ext cx="1143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79" name="Line 11">
            <a:extLst>
              <a:ext uri="{FF2B5EF4-FFF2-40B4-BE49-F238E27FC236}">
                <a16:creationId xmlns:a16="http://schemas.microsoft.com/office/drawing/2014/main" id="{67065D46-16CF-423C-B7B8-86AE526BC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2400300"/>
            <a:ext cx="0" cy="342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C31EF77F-51C1-4887-BCE4-BC4D9284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6670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FF"/>
                </a:solidFill>
                <a:latin typeface=".VnTime" panose="020B7200000000000000" pitchFamily="34" charset="0"/>
              </a:rPr>
              <a:t>Be( was/ were) 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V-ing   </a:t>
            </a:r>
            <a:r>
              <a:rPr lang="en-US" altLang="en-US" sz="2400" b="1">
                <a:latin typeface=".VnTime" panose="020B7200000000000000" pitchFamily="34" charset="0"/>
              </a:rPr>
              <a:t>                                    </a:t>
            </a:r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0BB8DC93-C80C-49B3-9D51-95BE89F70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048000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latin typeface=".VnTime" panose="020B7200000000000000" pitchFamily="34" charset="0"/>
              </a:rPr>
              <a:t>Past progressive</a:t>
            </a:r>
          </a:p>
        </p:txBody>
      </p:sp>
      <p:sp>
        <p:nvSpPr>
          <p:cNvPr id="58383" name="Text Box 15">
            <a:extLst>
              <a:ext uri="{FF2B5EF4-FFF2-40B4-BE49-F238E27FC236}">
                <a16:creationId xmlns:a16="http://schemas.microsoft.com/office/drawing/2014/main" id="{EC4A0CC0-F30E-49C9-A2B3-E1A47E046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0480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Past simple</a:t>
            </a:r>
          </a:p>
        </p:txBody>
      </p:sp>
      <p:sp>
        <p:nvSpPr>
          <p:cNvPr id="58384" name="Rectangle 16">
            <a:extLst>
              <a:ext uri="{FF2B5EF4-FFF2-40B4-BE49-F238E27FC236}">
                <a16:creationId xmlns:a16="http://schemas.microsoft.com/office/drawing/2014/main" id="{E53F2342-8D14-4862-947A-2127F3543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3048000"/>
            <a:ext cx="83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CC00"/>
                </a:solidFill>
                <a:latin typeface=".VnTime" panose="020B7200000000000000" pitchFamily="34" charset="0"/>
              </a:rPr>
              <a:t>when</a:t>
            </a:r>
          </a:p>
        </p:txBody>
      </p:sp>
      <p:sp>
        <p:nvSpPr>
          <p:cNvPr id="58385" name="Line 17">
            <a:extLst>
              <a:ext uri="{FF2B5EF4-FFF2-40B4-BE49-F238E27FC236}">
                <a16:creationId xmlns:a16="http://schemas.microsoft.com/office/drawing/2014/main" id="{BCE6EF35-B364-4071-A5A7-0CCB024E7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886200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86" name="Line 18">
            <a:extLst>
              <a:ext uri="{FF2B5EF4-FFF2-40B4-BE49-F238E27FC236}">
                <a16:creationId xmlns:a16="http://schemas.microsoft.com/office/drawing/2014/main" id="{96958D5A-1F85-4E11-94E1-F6E8CF902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3886200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3A1AAB16-959B-4E30-AD4E-320B2D329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962400"/>
            <a:ext cx="838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90" name="Rectangle 22">
            <a:extLst>
              <a:ext uri="{FF2B5EF4-FFF2-40B4-BE49-F238E27FC236}">
                <a16:creationId xmlns:a16="http://schemas.microsoft.com/office/drawing/2014/main" id="{9A3CA327-E318-4AA3-9450-0159BFDF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419600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latin typeface=".VnTime" panose="020B7200000000000000" pitchFamily="34" charset="0"/>
              </a:rPr>
              <a:t>Past progressive</a:t>
            </a:r>
          </a:p>
        </p:txBody>
      </p:sp>
      <p:sp>
        <p:nvSpPr>
          <p:cNvPr id="58391" name="Rectangle 23">
            <a:extLst>
              <a:ext uri="{FF2B5EF4-FFF2-40B4-BE49-F238E27FC236}">
                <a16:creationId xmlns:a16="http://schemas.microsoft.com/office/drawing/2014/main" id="{91294639-0A3E-4EB6-BE18-82FE6F655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419600"/>
            <a:ext cx="187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latin typeface=".VnTime" panose="020B7200000000000000" pitchFamily="34" charset="0"/>
              </a:rPr>
              <a:t>Past simple</a:t>
            </a:r>
          </a:p>
        </p:txBody>
      </p:sp>
      <p:sp>
        <p:nvSpPr>
          <p:cNvPr id="58392" name="Rectangle 24">
            <a:extLst>
              <a:ext uri="{FF2B5EF4-FFF2-40B4-BE49-F238E27FC236}">
                <a16:creationId xmlns:a16="http://schemas.microsoft.com/office/drawing/2014/main" id="{34BBA390-2BB6-45D5-933F-762C2B9F1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419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3399"/>
                </a:solidFill>
                <a:latin typeface=".VnTime" panose="020B7200000000000000" pitchFamily="34" charset="0"/>
              </a:rPr>
              <a:t>while</a:t>
            </a:r>
          </a:p>
        </p:txBody>
      </p:sp>
      <p:sp>
        <p:nvSpPr>
          <p:cNvPr id="58393" name="Line 25">
            <a:extLst>
              <a:ext uri="{FF2B5EF4-FFF2-40B4-BE49-F238E27FC236}">
                <a16:creationId xmlns:a16="http://schemas.microsoft.com/office/drawing/2014/main" id="{596E34AF-B7C0-4C38-8E7F-6F2275897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352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94" name="Line 26">
            <a:extLst>
              <a:ext uri="{FF2B5EF4-FFF2-40B4-BE49-F238E27FC236}">
                <a16:creationId xmlns:a16="http://schemas.microsoft.com/office/drawing/2014/main" id="{6312DA6B-03B8-4DAD-BD61-B3D2736DD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648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396" name="Rectangle 28">
            <a:extLst>
              <a:ext uri="{FF2B5EF4-FFF2-40B4-BE49-F238E27FC236}">
                <a16:creationId xmlns:a16="http://schemas.microsoft.com/office/drawing/2014/main" id="{BEABDF9F-504A-46AF-BD5B-FF277A64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81600"/>
            <a:ext cx="8534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Ex: My father </a:t>
            </a:r>
            <a:r>
              <a:rPr lang="en-US" altLang="en-US" sz="2400" b="1" u="sng">
                <a:latin typeface=".VnTime" panose="020B7200000000000000" pitchFamily="34" charset="0"/>
              </a:rPr>
              <a:t>was playing</a:t>
            </a:r>
            <a:r>
              <a:rPr lang="en-US" altLang="en-US" sz="2400" b="1">
                <a:latin typeface=".VnTime" panose="020B7200000000000000" pitchFamily="34" charset="0"/>
              </a:rPr>
              <a:t> chess </a:t>
            </a:r>
            <a:r>
              <a:rPr lang="en-US" altLang="en-US" sz="2400" b="1">
                <a:solidFill>
                  <a:srgbClr val="003399"/>
                </a:solidFill>
                <a:latin typeface=".VnTime" panose="020B7200000000000000" pitchFamily="34" charset="0"/>
              </a:rPr>
              <a:t>while</a:t>
            </a:r>
            <a:r>
              <a:rPr lang="en-US" altLang="en-US" sz="2400" b="1">
                <a:latin typeface=".VnTime" panose="020B7200000000000000" pitchFamily="34" charset="0"/>
              </a:rPr>
              <a:t> my mother </a:t>
            </a:r>
            <a:r>
              <a:rPr lang="en-US" altLang="en-US" sz="2400" b="1" u="sng">
                <a:latin typeface=".VnTime" panose="020B7200000000000000" pitchFamily="34" charset="0"/>
              </a:rPr>
              <a:t>was sewing.</a:t>
            </a:r>
          </a:p>
        </p:txBody>
      </p:sp>
      <p:sp>
        <p:nvSpPr>
          <p:cNvPr id="58398" name="Text Box 30">
            <a:extLst>
              <a:ext uri="{FF2B5EF4-FFF2-40B4-BE49-F238E27FC236}">
                <a16:creationId xmlns:a16="http://schemas.microsoft.com/office/drawing/2014/main" id="{E3322CAC-821F-452D-ACB4-B70F4A444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1148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FF"/>
                </a:solidFill>
                <a:latin typeface=".VnTime" panose="020B7200000000000000" pitchFamily="34" charset="0"/>
              </a:rPr>
              <a:t>Be( was/ were) 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V-ing  </a:t>
            </a:r>
            <a:r>
              <a:rPr lang="en-US" altLang="en-US" sz="2400" b="1">
                <a:latin typeface=".VnTime" panose="020B7200000000000000" pitchFamily="34" charset="0"/>
              </a:rPr>
              <a:t>                                  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1F4859-2460-46E9-AE2A-D5010555A6D7}"/>
              </a:ext>
            </a:extLst>
          </p:cNvPr>
          <p:cNvSpPr/>
          <p:nvPr/>
        </p:nvSpPr>
        <p:spPr>
          <a:xfrm>
            <a:off x="3276600" y="2362200"/>
            <a:ext cx="13716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70CB37B5-BE56-4586-AB09-1706547FA6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391400" y="2362200"/>
            <a:ext cx="6858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F3C4646A-BD43-404A-ACCE-A09619EB7BB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29200" y="2362200"/>
            <a:ext cx="6096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79BCC6D-8EE4-47BE-9F03-7B8EBB8BF42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743200" y="3886200"/>
            <a:ext cx="5334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2D4FAB0-7DFE-46D4-9564-9D9F65B4ADF7}"/>
              </a:ext>
            </a:extLst>
          </p:cNvPr>
          <p:cNvSpPr/>
          <p:nvPr/>
        </p:nvSpPr>
        <p:spPr>
          <a:xfrm>
            <a:off x="5105400" y="3429000"/>
            <a:ext cx="7620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C72F6EC0-DEA6-4D53-B6BC-72A25E0225A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724400" y="3886200"/>
            <a:ext cx="12954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DC81F72F-7A9F-4CC3-8877-19E881B805C0}"/>
              </a:ext>
            </a:extLst>
          </p:cNvPr>
          <p:cNvSpPr/>
          <p:nvPr/>
        </p:nvSpPr>
        <p:spPr>
          <a:xfrm>
            <a:off x="3352800" y="3886200"/>
            <a:ext cx="6858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DB51F22B-8EEF-4F4C-B6AB-1A5C491E449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2400" y="4800600"/>
            <a:ext cx="7620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F2A90E47-9B66-4B0B-BA37-CE4DB6B24684}"/>
              </a:ext>
            </a:extLst>
          </p:cNvPr>
          <p:cNvSpPr/>
          <p:nvPr/>
        </p:nvSpPr>
        <p:spPr>
          <a:xfrm>
            <a:off x="5143500" y="5562600"/>
            <a:ext cx="6858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58408" name="Text Box 40">
            <a:extLst>
              <a:ext uri="{FF2B5EF4-FFF2-40B4-BE49-F238E27FC236}">
                <a16:creationId xmlns:a16="http://schemas.microsoft.com/office/drawing/2014/main" id="{73DB05DE-AD2E-4A3C-A167-FCB7A3F4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59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V</a:t>
            </a:r>
            <a:r>
              <a:rPr lang="en-US" altLang="en-US" sz="2400">
                <a:solidFill>
                  <a:srgbClr val="0000CC"/>
                </a:solidFill>
              </a:rPr>
              <a:t>-past</a:t>
            </a:r>
            <a:endParaRPr lang="en-US" altLang="en-US" sz="2400">
              <a:solidFill>
                <a:srgbClr val="CC3300"/>
              </a:solidFill>
            </a:endParaRPr>
          </a:p>
        </p:txBody>
      </p:sp>
      <p:sp>
        <p:nvSpPr>
          <p:cNvPr id="58409" name="Text Box 41">
            <a:extLst>
              <a:ext uri="{FF2B5EF4-FFF2-40B4-BE49-F238E27FC236}">
                <a16:creationId xmlns:a16="http://schemas.microsoft.com/office/drawing/2014/main" id="{07A0CD96-5F25-4552-B16C-F841571AB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14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V</a:t>
            </a:r>
            <a:r>
              <a:rPr lang="en-US" altLang="en-US" sz="2400">
                <a:solidFill>
                  <a:srgbClr val="0000CC"/>
                </a:solidFill>
              </a:rPr>
              <a:t>-past</a:t>
            </a:r>
            <a:endParaRPr lang="en-US" altLang="en-US" sz="240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3" grpId="0"/>
      <p:bldP spid="58374" grpId="0"/>
      <p:bldP spid="58375" grpId="0"/>
      <p:bldP spid="58380" grpId="0"/>
      <p:bldP spid="58382" grpId="0"/>
      <p:bldP spid="58383" grpId="0"/>
      <p:bldP spid="58384" grpId="0"/>
      <p:bldP spid="58390" grpId="0"/>
      <p:bldP spid="58391" grpId="0"/>
      <p:bldP spid="58392" grpId="0"/>
      <p:bldP spid="58398" grpId="0"/>
      <p:bldP spid="18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58408" grpId="0"/>
      <p:bldP spid="584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70" name="Group 38">
            <a:extLst>
              <a:ext uri="{FF2B5EF4-FFF2-40B4-BE49-F238E27FC236}">
                <a16:creationId xmlns:a16="http://schemas.microsoft.com/office/drawing/2014/main" id="{2A53B3E5-385F-4809-B42B-FA684441432F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762000"/>
          <a:ext cx="8867775" cy="2636838"/>
        </p:xfrm>
        <a:graphic>
          <a:graphicData uri="http://schemas.openxmlformats.org/drawingml/2006/table">
            <a:tbl>
              <a:tblPr/>
              <a:tblGrid>
                <a:gridCol w="326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Main clause</a:t>
                      </a:r>
                      <a:endParaRPr kumimoji="0" lang="en-US" sz="34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0" i="0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Conjunction</a:t>
                      </a:r>
                      <a:endParaRPr kumimoji="0" lang="en-US" sz="3400" b="0" i="0" u="sng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0" i="0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Adv clause</a:t>
                      </a:r>
                      <a:endParaRPr kumimoji="0" lang="en-US" sz="3400" b="0" i="0" u="sng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Past Progressive</a:t>
                      </a: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When</a:t>
                      </a:r>
                      <a:endParaRPr kumimoji="0" lang="en-US" sz="3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Past simple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6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Past simple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While</a:t>
                      </a:r>
                      <a:endParaRPr kumimoji="0" lang="en-US" sz="3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  <a:cs typeface="Times New Roman" pitchFamily="18" charset="0"/>
                        </a:rPr>
                        <a:t>Past Progressive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76" name="Text Box 5">
            <a:extLst>
              <a:ext uri="{FF2B5EF4-FFF2-40B4-BE49-F238E27FC236}">
                <a16:creationId xmlns:a16="http://schemas.microsoft.com/office/drawing/2014/main" id="{30529B9B-DB8D-4E25-A876-0F425ADCD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17526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u="sng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Form:</a:t>
            </a:r>
            <a:endParaRPr lang="en-US" altLang="en-US" sz="3200" b="1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477" name="AutoShape 24">
            <a:hlinkClick r:id="rId3" action="ppaction://hlinksldjump"/>
            <a:extLst>
              <a:ext uri="{FF2B5EF4-FFF2-40B4-BE49-F238E27FC236}">
                <a16:creationId xmlns:a16="http://schemas.microsoft.com/office/drawing/2014/main" id="{B22B1EF2-A902-486F-B9DA-6DD241394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6238875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58" name="Text Box 26">
            <a:extLst>
              <a:ext uri="{FF2B5EF4-FFF2-40B4-BE49-F238E27FC236}">
                <a16:creationId xmlns:a16="http://schemas.microsoft.com/office/drawing/2014/main" id="{00734B88-06D8-44BC-B2B0-E158887C8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38275"/>
            <a:ext cx="28194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</a:rPr>
              <a:t>Was / were + V-ing</a:t>
            </a:r>
          </a:p>
        </p:txBody>
      </p:sp>
      <p:sp>
        <p:nvSpPr>
          <p:cNvPr id="44061" name="Text Box 29">
            <a:extLst>
              <a:ext uri="{FF2B5EF4-FFF2-40B4-BE49-F238E27FC236}">
                <a16:creationId xmlns:a16="http://schemas.microsoft.com/office/drawing/2014/main" id="{1066A19E-C703-4609-8138-6E1E5EDA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2362200"/>
            <a:ext cx="28194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</a:rPr>
              <a:t>Was / were + V-ing</a:t>
            </a:r>
          </a:p>
        </p:txBody>
      </p:sp>
      <p:sp>
        <p:nvSpPr>
          <p:cNvPr id="44063" name="Text Box 31">
            <a:extLst>
              <a:ext uri="{FF2B5EF4-FFF2-40B4-BE49-F238E27FC236}">
                <a16:creationId xmlns:a16="http://schemas.microsoft.com/office/drawing/2014/main" id="{A0843910-3827-498E-AF22-2353BF71C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63688"/>
            <a:ext cx="99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/>
              <a:t>{</a:t>
            </a:r>
          </a:p>
        </p:txBody>
      </p:sp>
      <p:sp>
        <p:nvSpPr>
          <p:cNvPr id="44065" name="Text Box 33">
            <a:extLst>
              <a:ext uri="{FF2B5EF4-FFF2-40B4-BE49-F238E27FC236}">
                <a16:creationId xmlns:a16="http://schemas.microsoft.com/office/drawing/2014/main" id="{2C158B2D-8F46-4CA9-8683-7C3A91D86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600200"/>
            <a:ext cx="199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</a:rPr>
              <a:t>Was/ were</a:t>
            </a:r>
          </a:p>
        </p:txBody>
      </p:sp>
      <p:sp>
        <p:nvSpPr>
          <p:cNvPr id="44066" name="Text Box 34">
            <a:extLst>
              <a:ext uri="{FF2B5EF4-FFF2-40B4-BE49-F238E27FC236}">
                <a16:creationId xmlns:a16="http://schemas.microsoft.com/office/drawing/2014/main" id="{8E381A54-18EB-499C-9EE7-F4C99E2F5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1905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V</a:t>
            </a:r>
            <a:r>
              <a:rPr lang="en-US" altLang="en-US" sz="2400">
                <a:solidFill>
                  <a:srgbClr val="0000CC"/>
                </a:solidFill>
              </a:rPr>
              <a:t>-past</a:t>
            </a:r>
            <a:endParaRPr lang="en-US" altLang="en-US" sz="2400">
              <a:solidFill>
                <a:srgbClr val="CC3300"/>
              </a:solidFill>
            </a:endParaRPr>
          </a:p>
        </p:txBody>
      </p:sp>
      <p:sp>
        <p:nvSpPr>
          <p:cNvPr id="44068" name="Text Box 36">
            <a:extLst>
              <a:ext uri="{FF2B5EF4-FFF2-40B4-BE49-F238E27FC236}">
                <a16:creationId xmlns:a16="http://schemas.microsoft.com/office/drawing/2014/main" id="{0DF1D52F-EB3B-4537-B546-18F76B5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</a:rPr>
              <a:t>Was/ were</a:t>
            </a:r>
          </a:p>
        </p:txBody>
      </p:sp>
      <p:sp>
        <p:nvSpPr>
          <p:cNvPr id="44069" name="AutoShape 37">
            <a:extLst>
              <a:ext uri="{FF2B5EF4-FFF2-40B4-BE49-F238E27FC236}">
                <a16:creationId xmlns:a16="http://schemas.microsoft.com/office/drawing/2014/main" id="{3F85148E-401C-455B-AAB4-E0E293B14C43}"/>
              </a:ext>
            </a:extLst>
          </p:cNvPr>
          <p:cNvSpPr>
            <a:spLocks/>
          </p:cNvSpPr>
          <p:nvPr/>
        </p:nvSpPr>
        <p:spPr bwMode="auto">
          <a:xfrm>
            <a:off x="990600" y="2828925"/>
            <a:ext cx="76200" cy="447675"/>
          </a:xfrm>
          <a:prstGeom prst="leftBrace">
            <a:avLst>
              <a:gd name="adj1" fmla="val 3334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71" name="Rectangle 39">
            <a:extLst>
              <a:ext uri="{FF2B5EF4-FFF2-40B4-BE49-F238E27FC236}">
                <a16:creationId xmlns:a16="http://schemas.microsoft.com/office/drawing/2014/main" id="{C3C4298B-5D05-410B-B7CC-89E2E1FE2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5257800"/>
            <a:ext cx="8916988" cy="8302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While</a:t>
            </a:r>
            <a:r>
              <a:rPr lang="en-US" altLang="en-US" sz="2400" b="1">
                <a:solidFill>
                  <a:srgbClr val="003399"/>
                </a:solidFill>
                <a:latin typeface=".VnTime" panose="020B7200000000000000" pitchFamily="34" charset="0"/>
              </a:rPr>
              <a:t> dùng để diễn tả 2 hành động cùng xảy ra 1 lúc, cả 2 hàng động đều chia thì quá khứ tiếp diễn.</a:t>
            </a:r>
          </a:p>
        </p:txBody>
      </p:sp>
      <p:sp>
        <p:nvSpPr>
          <p:cNvPr id="44072" name="Rectangle 40">
            <a:extLst>
              <a:ext uri="{FF2B5EF4-FFF2-40B4-BE49-F238E27FC236}">
                <a16:creationId xmlns:a16="http://schemas.microsoft.com/office/drawing/2014/main" id="{DFACD825-270D-4498-BF4A-7089B61D9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3581400"/>
            <a:ext cx="8916988" cy="15700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 - 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When </a:t>
            </a:r>
            <a:r>
              <a:rPr lang="en-US" altLang="en-US" sz="2400" b="1">
                <a:latin typeface=".VnTime" panose="020B7200000000000000" pitchFamily="34" charset="0"/>
              </a:rPr>
              <a:t>dùng để diễn tả 1 hàng động đang diễn ra trong quá khứ thì có 1 hành động khác xen ngang. Hành động nào đang diễn ra ta chia thì quá khứ tiếp diễn, hành động xen ngang ta chia thì quá khứ đơn.</a:t>
            </a:r>
          </a:p>
        </p:txBody>
      </p:sp>
      <p:sp>
        <p:nvSpPr>
          <p:cNvPr id="44073" name="Text Box 41">
            <a:extLst>
              <a:ext uri="{FF2B5EF4-FFF2-40B4-BE49-F238E27FC236}">
                <a16:creationId xmlns:a16="http://schemas.microsoft.com/office/drawing/2014/main" id="{A215EE1D-CC94-4EAE-8776-036822CB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971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V</a:t>
            </a:r>
            <a:r>
              <a:rPr lang="en-US" altLang="en-US" sz="2400">
                <a:solidFill>
                  <a:srgbClr val="0000CC"/>
                </a:solidFill>
              </a:rPr>
              <a:t>-past</a:t>
            </a:r>
            <a:endParaRPr lang="en-US" altLang="en-US" sz="240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4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8" grpId="0" animBg="1"/>
      <p:bldP spid="44061" grpId="0" animBg="1"/>
      <p:bldP spid="44063" grpId="0"/>
      <p:bldP spid="44065" grpId="0"/>
      <p:bldP spid="44066" grpId="0"/>
      <p:bldP spid="44068" grpId="0"/>
      <p:bldP spid="44069" grpId="0" animBg="1"/>
      <p:bldP spid="44071" grpId="0" animBg="1"/>
      <p:bldP spid="44072" grpId="0" animBg="1"/>
      <p:bldP spid="440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466EE51-917B-4723-8C92-59E0C5C63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4953000" cy="685800"/>
          </a:xfrm>
          <a:solidFill>
            <a:srgbClr val="FFFF00"/>
          </a:solidFill>
        </p:spPr>
        <p:txBody>
          <a:bodyPr/>
          <a:lstStyle/>
          <a:p>
            <a:pPr algn="l" eaLnBrk="1" hangingPunct="1"/>
            <a:r>
              <a:rPr lang="en-US" altLang="en-US" sz="3600">
                <a:latin typeface="Times New Roman" panose="02020603050405020304" pitchFamily="18" charset="0"/>
              </a:rPr>
              <a:t>Note some new words: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7B8EE35-5D18-409B-AD43-380414C1D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- race (n): cuộc thi, cuộc đua</a:t>
            </a:r>
          </a:p>
          <a:p>
            <a:pPr eaLnBrk="1" hangingPunct="1"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- plane (n): máy bay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latin typeface="Times New Roman" panose="02020603050405020304" pitchFamily="18" charset="0"/>
              </a:rPr>
              <a:t>mailman (n): người đưa thư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latin typeface="Times New Roman" panose="02020603050405020304" pitchFamily="18" charset="0"/>
              </a:rPr>
              <a:t>drum (n): cái trống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latin typeface="Times New Roman" panose="02020603050405020304" pitchFamily="18" charset="0"/>
              </a:rPr>
              <a:t>sound (v): kêu/ vang</a:t>
            </a:r>
          </a:p>
          <a:p>
            <a:pPr eaLnBrk="1" hangingPunct="1"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- crowd (n): đám đông</a:t>
            </a:r>
          </a:p>
          <a:p>
            <a:pPr eaLnBrk="1" hangingPunct="1">
              <a:buFontTx/>
              <a:buChar char="-"/>
            </a:pP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6" descr="Related image">
            <a:extLst>
              <a:ext uri="{FF2B5EF4-FFF2-40B4-BE49-F238E27FC236}">
                <a16:creationId xmlns:a16="http://schemas.microsoft.com/office/drawing/2014/main" id="{5B509614-59AE-475D-A1F1-D736A5D10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36638"/>
            <a:ext cx="39481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616CA1-C39B-433B-826E-C5F8062D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2743200"/>
            <a:ext cx="6076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A vacation abroad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FC0DE-0C42-4848-8964-60559F854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3468688"/>
            <a:ext cx="549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6600CC"/>
                </a:solidFill>
                <a:latin typeface="Times New Roman" panose="02020603050405020304" pitchFamily="18" charset="0"/>
              </a:rPr>
              <a:t>Lesson 6: Language Focus </a:t>
            </a:r>
          </a:p>
          <a:p>
            <a:pPr eaLnBrk="1" hangingPunct="1"/>
            <a:r>
              <a:rPr lang="en-US" altLang="en-US" sz="3600" b="1">
                <a:solidFill>
                  <a:srgbClr val="6600CC"/>
                </a:solidFill>
                <a:latin typeface="Times New Roman" panose="02020603050405020304" pitchFamily="18" charset="0"/>
              </a:rPr>
              <a:t>(Pages 119, 120)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7FDA4686-A0C7-4E7C-8358-880A2D69E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685800"/>
            <a:ext cx="2438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a. The Le family</a:t>
            </a:r>
          </a:p>
          <a:p>
            <a:pPr algn="l" eaLnBrk="1" hangingPunct="1">
              <a:defRPr/>
            </a:pP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      was sleeping</a:t>
            </a:r>
          </a:p>
        </p:txBody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2734FDA2-A751-47B9-A5D1-8F2C8C21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752600"/>
            <a:ext cx="30337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While Hoa was eating ,</a:t>
            </a:r>
            <a:r>
              <a:rPr lang="en-US" altLang="en-US" sz="2300" b="1"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65D69703-8DAB-492A-8689-598852657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2819400"/>
            <a:ext cx="31242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c. When Nam won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l" eaLnBrk="1" hangingPunct="1">
              <a:defRPr/>
            </a:pPr>
            <a:r>
              <a:rPr lang="en-US" sz="2300" b="1" dirty="0">
                <a:solidFill>
                  <a:srgbClr val="990033"/>
                </a:solidFill>
                <a:latin typeface="Times New Roman" pitchFamily="18" charset="0"/>
                <a:cs typeface="Arial" charset="0"/>
              </a:rPr>
              <a:t>     the race</a:t>
            </a:r>
            <a:r>
              <a:rPr lang="en-US" sz="2300" dirty="0">
                <a:solidFill>
                  <a:srgbClr val="660033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FA11D3FB-6E9C-4D24-9179-2B828B766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3886200"/>
            <a:ext cx="259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d. </a:t>
            </a:r>
            <a:r>
              <a:rPr lang="en-US" sz="2300" b="1" dirty="0" err="1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Mrs</a:t>
            </a: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300" b="1" dirty="0" err="1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Thoa</a:t>
            </a: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 was</a:t>
            </a:r>
          </a:p>
          <a:p>
            <a:pPr algn="l" eaLnBrk="1" hangingPunct="1">
              <a:defRPr/>
            </a:pPr>
            <a:r>
              <a:rPr lang="en-US" sz="2300" b="1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     cooking</a:t>
            </a:r>
            <a:r>
              <a:rPr lang="en-US" sz="2300" b="1" dirty="0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. </a:t>
            </a:r>
            <a:endParaRPr lang="en-US" sz="23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EC9FB708-4A12-4F1D-B6B9-2BF6F271E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953000"/>
            <a:ext cx="3124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e. When Lan arrived at</a:t>
            </a:r>
          </a:p>
          <a:p>
            <a:pPr algn="l" eaLnBrk="1" hangingPunct="1"/>
            <a:r>
              <a:rPr lang="en-US" altLang="en-US" sz="23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school,   </a:t>
            </a:r>
          </a:p>
        </p:txBody>
      </p:sp>
      <p:sp>
        <p:nvSpPr>
          <p:cNvPr id="81927" name="Text Box 7">
            <a:extLst>
              <a:ext uri="{FF2B5EF4-FFF2-40B4-BE49-F238E27FC236}">
                <a16:creationId xmlns:a16="http://schemas.microsoft.com/office/drawing/2014/main" id="{A40CE0CD-EE95-42F8-ADC8-648EFCF22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6019800"/>
            <a:ext cx="25384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 .It was raining</a:t>
            </a: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52A3115F-1C91-4621-9A07-0A3105B4C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2819400"/>
            <a:ext cx="33623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when the mailman</a:t>
            </a:r>
          </a:p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came</a:t>
            </a:r>
          </a:p>
        </p:txBody>
      </p:sp>
      <p:sp>
        <p:nvSpPr>
          <p:cNvPr id="81930" name="Rectangle 10">
            <a:extLst>
              <a:ext uri="{FF2B5EF4-FFF2-40B4-BE49-F238E27FC236}">
                <a16:creationId xmlns:a16="http://schemas.microsoft.com/office/drawing/2014/main" id="{9D651138-88C0-4F19-A7E7-97584EFEF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4953000"/>
            <a:ext cx="259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E.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crowd was</a:t>
            </a:r>
          </a:p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cheering</a:t>
            </a:r>
          </a:p>
        </p:txBody>
      </p:sp>
      <p:sp>
        <p:nvSpPr>
          <p:cNvPr id="81931" name="Rectangle 11">
            <a:extLst>
              <a:ext uri="{FF2B5EF4-FFF2-40B4-BE49-F238E27FC236}">
                <a16:creationId xmlns:a16="http://schemas.microsoft.com/office/drawing/2014/main" id="{630A76DB-74B6-483A-AF45-473FA1B7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886200"/>
            <a:ext cx="2819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the school drum</a:t>
            </a:r>
          </a:p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was sounding</a:t>
            </a:r>
          </a:p>
        </p:txBody>
      </p:sp>
      <p:sp>
        <p:nvSpPr>
          <p:cNvPr id="81932" name="Text Box 12">
            <a:extLst>
              <a:ext uri="{FF2B5EF4-FFF2-40B4-BE49-F238E27FC236}">
                <a16:creationId xmlns:a16="http://schemas.microsoft.com/office/drawing/2014/main" id="{6035F7C9-0190-4159-8213-A93AF733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762000"/>
            <a:ext cx="3200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buFontTx/>
              <a:buAutoNum type="alphaUcPeriod"/>
            </a:pPr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when the plane got</a:t>
            </a:r>
          </a:p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to Ha Noi</a:t>
            </a:r>
          </a:p>
        </p:txBody>
      </p:sp>
      <p:sp>
        <p:nvSpPr>
          <p:cNvPr id="81933" name="Text Box 13">
            <a:extLst>
              <a:ext uri="{FF2B5EF4-FFF2-40B4-BE49-F238E27FC236}">
                <a16:creationId xmlns:a16="http://schemas.microsoft.com/office/drawing/2014/main" id="{4427C651-1993-4ED7-B433-A6243C862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275" y="1752600"/>
            <a:ext cx="2971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when Tuan arrived </a:t>
            </a:r>
          </a:p>
          <a:p>
            <a:pPr algn="l" eaLnBrk="1" hangingPunct="1"/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home</a:t>
            </a:r>
          </a:p>
        </p:txBody>
      </p:sp>
      <p:sp>
        <p:nvSpPr>
          <p:cNvPr id="81934" name="Text Box 14">
            <a:extLst>
              <a:ext uri="{FF2B5EF4-FFF2-40B4-BE49-F238E27FC236}">
                <a16:creationId xmlns:a16="http://schemas.microsoft.com/office/drawing/2014/main" id="{296B4884-FD73-4D11-B3C8-99E00D78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6019800"/>
            <a:ext cx="2590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F. the phone rang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1936" name="Text Box 16">
            <a:extLst>
              <a:ext uri="{FF2B5EF4-FFF2-40B4-BE49-F238E27FC236}">
                <a16:creationId xmlns:a16="http://schemas.microsoft.com/office/drawing/2014/main" id="{EA474CCD-1383-4A31-A91F-F7E7A6DA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Matching</a:t>
            </a:r>
          </a:p>
        </p:txBody>
      </p:sp>
      <p:sp>
        <p:nvSpPr>
          <p:cNvPr id="81944" name="Line 24">
            <a:extLst>
              <a:ext uri="{FF2B5EF4-FFF2-40B4-BE49-F238E27FC236}">
                <a16:creationId xmlns:a16="http://schemas.microsoft.com/office/drawing/2014/main" id="{2693CFD0-3B31-47DF-97DB-8124A0777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2675" y="1143000"/>
            <a:ext cx="1828800" cy="1752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81945" name="Line 25">
            <a:extLst>
              <a:ext uri="{FF2B5EF4-FFF2-40B4-BE49-F238E27FC236}">
                <a16:creationId xmlns:a16="http://schemas.microsoft.com/office/drawing/2014/main" id="{362984D5-80A7-46C6-B6CC-95AF05F51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8875" y="2057400"/>
            <a:ext cx="1828800" cy="4114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81946" name="Line 26">
            <a:extLst>
              <a:ext uri="{FF2B5EF4-FFF2-40B4-BE49-F238E27FC236}">
                <a16:creationId xmlns:a16="http://schemas.microsoft.com/office/drawing/2014/main" id="{E9692CB4-36FB-4D01-8DF7-BF452D824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1288" y="3505200"/>
            <a:ext cx="1662112" cy="1600200"/>
          </a:xfrm>
          <a:prstGeom prst="line">
            <a:avLst/>
          </a:prstGeom>
          <a:noFill/>
          <a:ln w="50800">
            <a:solidFill>
              <a:srgbClr val="99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81947" name="Line 27">
            <a:extLst>
              <a:ext uri="{FF2B5EF4-FFF2-40B4-BE49-F238E27FC236}">
                <a16:creationId xmlns:a16="http://schemas.microsoft.com/office/drawing/2014/main" id="{57A36A4D-6ECD-4A3C-97DA-D264D1EE3B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5075" y="2057400"/>
            <a:ext cx="1676400" cy="1981200"/>
          </a:xfrm>
          <a:prstGeom prst="line">
            <a:avLst/>
          </a:prstGeom>
          <a:noFill/>
          <a:ln w="50800">
            <a:solidFill>
              <a:srgbClr val="99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81948" name="Line 28">
            <a:extLst>
              <a:ext uri="{FF2B5EF4-FFF2-40B4-BE49-F238E27FC236}">
                <a16:creationId xmlns:a16="http://schemas.microsoft.com/office/drawing/2014/main" id="{DB162A6D-49FA-4D88-ADC5-89C6649FA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4675" y="4114800"/>
            <a:ext cx="1228725" cy="1066800"/>
          </a:xfrm>
          <a:prstGeom prst="line">
            <a:avLst/>
          </a:prstGeom>
          <a:noFill/>
          <a:ln w="50800">
            <a:solidFill>
              <a:srgbClr val="66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81949" name="Line 29">
            <a:extLst>
              <a:ext uri="{FF2B5EF4-FFF2-40B4-BE49-F238E27FC236}">
                <a16:creationId xmlns:a16="http://schemas.microsoft.com/office/drawing/2014/main" id="{06F4CBDC-DF51-4937-8D85-7DD13A70B1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1066800"/>
            <a:ext cx="1981200" cy="51054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21525" name="Picture 32">
            <a:extLst>
              <a:ext uri="{FF2B5EF4-FFF2-40B4-BE49-F238E27FC236}">
                <a16:creationId xmlns:a16="http://schemas.microsoft.com/office/drawing/2014/main" id="{58DC447C-8C52-4923-8E13-50B0D067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76900"/>
            <a:ext cx="12827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6" name="Picture 33">
            <a:extLst>
              <a:ext uri="{FF2B5EF4-FFF2-40B4-BE49-F238E27FC236}">
                <a16:creationId xmlns:a16="http://schemas.microsoft.com/office/drawing/2014/main" id="{77FDC4D0-5991-457F-8B0E-75B43114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600200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7" name="Picture 34">
            <a:extLst>
              <a:ext uri="{FF2B5EF4-FFF2-40B4-BE49-F238E27FC236}">
                <a16:creationId xmlns:a16="http://schemas.microsoft.com/office/drawing/2014/main" id="{1D552BFF-B9CA-472D-A204-D287E7EC7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59338"/>
            <a:ext cx="2133600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8" name="Picture 35">
            <a:extLst>
              <a:ext uri="{FF2B5EF4-FFF2-40B4-BE49-F238E27FC236}">
                <a16:creationId xmlns:a16="http://schemas.microsoft.com/office/drawing/2014/main" id="{696D6594-3481-434D-A129-40482A8E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71600"/>
            <a:ext cx="158591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9" name="Picture 37">
            <a:extLst>
              <a:ext uri="{FF2B5EF4-FFF2-40B4-BE49-F238E27FC236}">
                <a16:creationId xmlns:a16="http://schemas.microsoft.com/office/drawing/2014/main" id="{55062B0B-592B-4020-B38C-BA40F8A5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2838"/>
            <a:ext cx="1981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30" name="Picture 38">
            <a:extLst>
              <a:ext uri="{FF2B5EF4-FFF2-40B4-BE49-F238E27FC236}">
                <a16:creationId xmlns:a16="http://schemas.microsoft.com/office/drawing/2014/main" id="{58CD8BCC-4733-4A5E-9170-3B31A638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28600"/>
            <a:ext cx="1385887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10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0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10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0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10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10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/>
      <p:bldP spid="81924" grpId="0" build="allAtOnce"/>
      <p:bldP spid="81925" grpId="0"/>
      <p:bldP spid="81926" grpId="0"/>
      <p:bldP spid="81927" grpId="0"/>
      <p:bldP spid="81929" grpId="0"/>
      <p:bldP spid="81930" grpId="0"/>
      <p:bldP spid="81931" grpId="0"/>
      <p:bldP spid="81932" grpId="0"/>
      <p:bldP spid="81933" grpId="0"/>
      <p:bldP spid="81934" grpId="0"/>
      <p:bldP spid="819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Text Box 12">
            <a:extLst>
              <a:ext uri="{FF2B5EF4-FFF2-40B4-BE49-F238E27FC236}">
                <a16:creationId xmlns:a16="http://schemas.microsoft.com/office/drawing/2014/main" id="{37548FD1-49F2-41AA-A6F3-98CC54E5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14488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a-C: The Le family was sleeping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when 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the mailman cam</a:t>
            </a:r>
            <a:r>
              <a:rPr lang="en-US" altLang="en-US" sz="2600" b="1">
                <a:latin typeface=".VnTime" panose="020B7200000000000000" pitchFamily="34" charset="0"/>
                <a:cs typeface="Arial" panose="020B0604020202020204" pitchFamily="34" charset="0"/>
              </a:rPr>
              <a:t>e.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385E153E-468C-46AB-87AE-B26A9F3BC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2224088"/>
            <a:ext cx="7315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b-F: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While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Hoa was eating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,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the phone rang.</a:t>
            </a:r>
            <a:r>
              <a:rPr lang="en-US" altLang="en-US" sz="26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10" name="Text Box 14">
            <a:extLst>
              <a:ext uri="{FF2B5EF4-FFF2-40B4-BE49-F238E27FC236}">
                <a16:creationId xmlns:a16="http://schemas.microsoft.com/office/drawing/2014/main" id="{0A089457-8F39-4AA0-8853-7E029DAB1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19400"/>
            <a:ext cx="9067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c-E : 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When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Nam won the race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,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the crowd was cheering</a:t>
            </a:r>
            <a:r>
              <a:rPr lang="en-US" altLang="en-US">
                <a:latin typeface=".VnTime" panose="020B7200000000000000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6058C011-1C6E-4E37-8E37-20240C1BF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519488"/>
            <a:ext cx="9067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d-B: Mrs Thoa was cooking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when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Tuan arrived home. </a:t>
            </a:r>
          </a:p>
        </p:txBody>
      </p:sp>
      <p:sp>
        <p:nvSpPr>
          <p:cNvPr id="4113" name="Text Box 17">
            <a:extLst>
              <a:ext uri="{FF2B5EF4-FFF2-40B4-BE49-F238E27FC236}">
                <a16:creationId xmlns:a16="http://schemas.microsoft.com/office/drawing/2014/main" id="{01B87BCD-2AF8-4DD3-B5EE-71694BBF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57688"/>
            <a:ext cx="9067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e-D: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When 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Lan arrived at school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,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the school drum was sounding.</a:t>
            </a: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CC565E61-D65F-4115-811B-465485DC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5486400"/>
            <a:ext cx="7924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f-A: It was raining 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when</a:t>
            </a:r>
            <a:r>
              <a:rPr lang="en-US" altLang="en-US" sz="26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the plane got to Ha Noi.</a:t>
            </a:r>
          </a:p>
        </p:txBody>
      </p:sp>
      <p:sp>
        <p:nvSpPr>
          <p:cNvPr id="22536" name="Rectangle 9">
            <a:extLst>
              <a:ext uri="{FF2B5EF4-FFF2-40B4-BE49-F238E27FC236}">
                <a16:creationId xmlns:a16="http://schemas.microsoft.com/office/drawing/2014/main" id="{3F51CE35-91D8-4EDB-98B9-A4E1BB7A4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31464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b="1">
                <a:solidFill>
                  <a:srgbClr val="CC3300"/>
                </a:solidFill>
              </a:rPr>
              <a:t>Answers: 2.  (P119- 120):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build="p"/>
      <p:bldP spid="4109" grpId="0" build="p"/>
      <p:bldP spid="4110" grpId="0" build="p"/>
      <p:bldP spid="4112" grpId="0" build="p"/>
      <p:bldP spid="4113" grpId="0" build="p"/>
      <p:bldP spid="41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5405CCE-C5CE-40A0-BAD1-B5D598BC4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9144000" cy="609600"/>
          </a:xfrm>
        </p:spPr>
        <p:txBody>
          <a:bodyPr/>
          <a:lstStyle/>
          <a:p>
            <a:pPr marL="1117600" indent="-1117600" algn="l" eaLnBrk="1" hangingPunct="1"/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Excercise: Choose the best answer.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CE511F54-24CD-4BE1-A79C-2D8AC5661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835025"/>
            <a:ext cx="8801100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1. The family………..when the mailman came.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is sleeping  B. was sleeping	C. has slept	D. have slept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2. .............I was doing homework, my friend came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when	B. at which		C. while	D. at time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3. I was reading..............My sister was playing with her dolls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when	B. while		C. how		D. what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4. Nga ………… a letter at 8 o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clock last night.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write	B. was writing          C. is writing	D. writes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5. We were sleeping when the telephone…………..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rings	B. ringing		C. rang		D. ring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6. When I arrived at school, the school drum .........……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was soundingB. is sounding    C. are sounding	D. were sounding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7. Mrs Nga………….always ………….her umbrella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was/ losing   B. has/ lost	           C. will/ lose	D. is/ losing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8. My father is ………. forgetting things on the bus.</a:t>
            </a:r>
            <a:b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A. always	B. usually 		C. often	D. sometimes</a:t>
            </a:r>
            <a:r>
              <a: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73" name="Oval 9">
            <a:extLst>
              <a:ext uri="{FF2B5EF4-FFF2-40B4-BE49-F238E27FC236}">
                <a16:creationId xmlns:a16="http://schemas.microsoft.com/office/drawing/2014/main" id="{D1625216-C605-45B1-A4D6-9F5E5F9DF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1185863"/>
            <a:ext cx="457200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Oval 10">
            <a:extLst>
              <a:ext uri="{FF2B5EF4-FFF2-40B4-BE49-F238E27FC236}">
                <a16:creationId xmlns:a16="http://schemas.microsoft.com/office/drawing/2014/main" id="{C7F70B99-966D-49F9-9966-8C360AE99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1862138"/>
            <a:ext cx="381000" cy="3190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5" name="Oval 11">
            <a:extLst>
              <a:ext uri="{FF2B5EF4-FFF2-40B4-BE49-F238E27FC236}">
                <a16:creationId xmlns:a16="http://schemas.microsoft.com/office/drawing/2014/main" id="{0945838B-56FE-4DAC-B177-8E4375C80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2514600"/>
            <a:ext cx="381000" cy="3524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6" name="Oval 12">
            <a:extLst>
              <a:ext uri="{FF2B5EF4-FFF2-40B4-BE49-F238E27FC236}">
                <a16:creationId xmlns:a16="http://schemas.microsoft.com/office/drawing/2014/main" id="{E5BA77FA-D80E-4A45-A6DC-1BB5B3CF7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400050" cy="3349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Oval 13">
            <a:extLst>
              <a:ext uri="{FF2B5EF4-FFF2-40B4-BE49-F238E27FC236}">
                <a16:creationId xmlns:a16="http://schemas.microsoft.com/office/drawing/2014/main" id="{AD87E3BD-71C0-4797-BD55-05EDD7699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3810000"/>
            <a:ext cx="414337" cy="3762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Oval 14">
            <a:extLst>
              <a:ext uri="{FF2B5EF4-FFF2-40B4-BE49-F238E27FC236}">
                <a16:creationId xmlns:a16="http://schemas.microsoft.com/office/drawing/2014/main" id="{FBEA5287-58E8-4E2D-9937-59B23062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958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9" name="Oval 15">
            <a:extLst>
              <a:ext uri="{FF2B5EF4-FFF2-40B4-BE49-F238E27FC236}">
                <a16:creationId xmlns:a16="http://schemas.microsoft.com/office/drawing/2014/main" id="{659133B4-E208-4033-8E6C-5EF40F01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175" y="5138738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0" name="Oval 16">
            <a:extLst>
              <a:ext uri="{FF2B5EF4-FFF2-40B4-BE49-F238E27FC236}">
                <a16:creationId xmlns:a16="http://schemas.microsoft.com/office/drawing/2014/main" id="{90E60503-7E49-4D0B-88F9-E9590EAC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5805488"/>
            <a:ext cx="352425" cy="3762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3" grpId="0" animBg="1"/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D1B761EE-D1CF-45F6-BF62-95D84F36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914400"/>
            <a:ext cx="9067800" cy="14478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05DE2DB-9568-4FB9-B67C-09BA4954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013"/>
            <a:ext cx="4652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 b="1" u="sng">
                <a:solidFill>
                  <a:srgbClr val="9900CC"/>
                </a:solidFill>
                <a:latin typeface="VNI-Times" pitchFamily="2" charset="0"/>
              </a:rPr>
              <a:t>2. ANSWER THE QUESTIONS :</a:t>
            </a:r>
            <a:r>
              <a:rPr lang="en-US" altLang="en-US" sz="1800" u="sng">
                <a:solidFill>
                  <a:srgbClr val="9900CC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4580" name="WordArt 4">
            <a:extLst>
              <a:ext uri="{FF2B5EF4-FFF2-40B4-BE49-F238E27FC236}">
                <a16:creationId xmlns:a16="http://schemas.microsoft.com/office/drawing/2014/main" id="{8603D44E-77CF-47C0-9D71-152DC94A31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152400"/>
            <a:ext cx="34290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SG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Lucky   Number</a:t>
            </a:r>
          </a:p>
        </p:txBody>
      </p:sp>
      <p:pic>
        <p:nvPicPr>
          <p:cNvPr id="89093" name="Picture 5" descr="lucky">
            <a:extLst>
              <a:ext uri="{FF2B5EF4-FFF2-40B4-BE49-F238E27FC236}">
                <a16:creationId xmlns:a16="http://schemas.microsoft.com/office/drawing/2014/main" id="{DC631B4D-5458-4FE9-AEFB-3C5E269F2C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971800"/>
            <a:ext cx="60198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1012-042-10-1042">
            <a:extLst>
              <a:ext uri="{FF2B5EF4-FFF2-40B4-BE49-F238E27FC236}">
                <a16:creationId xmlns:a16="http://schemas.microsoft.com/office/drawing/2014/main" id="{7EF8C157-CF0F-40E6-9920-4BF904205F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lucky">
            <a:extLst>
              <a:ext uri="{FF2B5EF4-FFF2-40B4-BE49-F238E27FC236}">
                <a16:creationId xmlns:a16="http://schemas.microsoft.com/office/drawing/2014/main" id="{5B43B5B3-D999-490C-8B84-ED3273E74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371600"/>
            <a:ext cx="6019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8" descr="lucky">
            <a:extLst>
              <a:ext uri="{FF2B5EF4-FFF2-40B4-BE49-F238E27FC236}">
                <a16:creationId xmlns:a16="http://schemas.microsoft.com/office/drawing/2014/main" id="{F1796120-68CB-45DF-BD97-99F5F032CE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379538"/>
            <a:ext cx="6019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9" descr="1012-042-10-1042">
            <a:extLst>
              <a:ext uri="{FF2B5EF4-FFF2-40B4-BE49-F238E27FC236}">
                <a16:creationId xmlns:a16="http://schemas.microsoft.com/office/drawing/2014/main" id="{C09BA5BD-B348-4F0E-9AE6-C89DA65F1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3" descr="108">
            <a:extLst>
              <a:ext uri="{FF2B5EF4-FFF2-40B4-BE49-F238E27FC236}">
                <a16:creationId xmlns:a16="http://schemas.microsoft.com/office/drawing/2014/main" id="{AE6BA46D-F507-42AB-BBB0-D09BBDCDE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295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3" descr="108">
            <a:extLst>
              <a:ext uri="{FF2B5EF4-FFF2-40B4-BE49-F238E27FC236}">
                <a16:creationId xmlns:a16="http://schemas.microsoft.com/office/drawing/2014/main" id="{CDEF3824-7D43-4D66-9021-2C59D5193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0600"/>
            <a:ext cx="1295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03" name="Group 15">
            <a:extLst>
              <a:ext uri="{FF2B5EF4-FFF2-40B4-BE49-F238E27FC236}">
                <a16:creationId xmlns:a16="http://schemas.microsoft.com/office/drawing/2014/main" id="{F605B558-9D00-4119-B137-30C88337C2A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990600"/>
            <a:ext cx="939800" cy="838200"/>
            <a:chOff x="2016" y="1680"/>
            <a:chExt cx="592" cy="528"/>
          </a:xfrm>
        </p:grpSpPr>
        <p:sp>
          <p:nvSpPr>
            <p:cNvPr id="24659" name="Oval 16">
              <a:extLst>
                <a:ext uri="{FF2B5EF4-FFF2-40B4-BE49-F238E27FC236}">
                  <a16:creationId xmlns:a16="http://schemas.microsoft.com/office/drawing/2014/main" id="{BDBCFF2C-C78D-4784-9536-BB7EDF6C2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60" name="Oval 17">
              <a:extLst>
                <a:ext uri="{FF2B5EF4-FFF2-40B4-BE49-F238E27FC236}">
                  <a16:creationId xmlns:a16="http://schemas.microsoft.com/office/drawing/2014/main" id="{A4529581-9681-4BB8-882D-5FD2BAED4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89106" name="Group 18">
            <a:extLst>
              <a:ext uri="{FF2B5EF4-FFF2-40B4-BE49-F238E27FC236}">
                <a16:creationId xmlns:a16="http://schemas.microsoft.com/office/drawing/2014/main" id="{5DE737BA-4478-478A-855C-1F87A13CC1A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990600"/>
            <a:ext cx="939800" cy="838200"/>
            <a:chOff x="2016" y="1680"/>
            <a:chExt cx="592" cy="528"/>
          </a:xfrm>
        </p:grpSpPr>
        <p:sp>
          <p:nvSpPr>
            <p:cNvPr id="24657" name="Oval 19">
              <a:extLst>
                <a:ext uri="{FF2B5EF4-FFF2-40B4-BE49-F238E27FC236}">
                  <a16:creationId xmlns:a16="http://schemas.microsoft.com/office/drawing/2014/main" id="{12377266-2AA7-4A48-B903-90E45292B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58" name="Oval 20">
              <a:extLst>
                <a:ext uri="{FF2B5EF4-FFF2-40B4-BE49-F238E27FC236}">
                  <a16:creationId xmlns:a16="http://schemas.microsoft.com/office/drawing/2014/main" id="{3E2E56E0-A490-4A17-8863-918400CF5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9109" name="Group 21">
            <a:extLst>
              <a:ext uri="{FF2B5EF4-FFF2-40B4-BE49-F238E27FC236}">
                <a16:creationId xmlns:a16="http://schemas.microsoft.com/office/drawing/2014/main" id="{38ACC3E2-D031-4703-8C99-5DC44C42199D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990600"/>
            <a:ext cx="939800" cy="838200"/>
            <a:chOff x="2016" y="1680"/>
            <a:chExt cx="592" cy="528"/>
          </a:xfrm>
        </p:grpSpPr>
        <p:sp>
          <p:nvSpPr>
            <p:cNvPr id="24655" name="Oval 22">
              <a:extLst>
                <a:ext uri="{FF2B5EF4-FFF2-40B4-BE49-F238E27FC236}">
                  <a16:creationId xmlns:a16="http://schemas.microsoft.com/office/drawing/2014/main" id="{876064FB-8D2B-4E01-A8DC-215D65948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56" name="Oval 23">
              <a:extLst>
                <a:ext uri="{FF2B5EF4-FFF2-40B4-BE49-F238E27FC236}">
                  <a16:creationId xmlns:a16="http://schemas.microsoft.com/office/drawing/2014/main" id="{89169699-0CF6-4A72-838B-16F602A9E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9112" name="Group 24">
            <a:extLst>
              <a:ext uri="{FF2B5EF4-FFF2-40B4-BE49-F238E27FC236}">
                <a16:creationId xmlns:a16="http://schemas.microsoft.com/office/drawing/2014/main" id="{F26796DF-FE0B-4DA2-ABE6-26FA496094D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990600"/>
            <a:ext cx="939800" cy="838200"/>
            <a:chOff x="2016" y="1680"/>
            <a:chExt cx="592" cy="528"/>
          </a:xfrm>
        </p:grpSpPr>
        <p:sp>
          <p:nvSpPr>
            <p:cNvPr id="24653" name="Oval 25">
              <a:extLst>
                <a:ext uri="{FF2B5EF4-FFF2-40B4-BE49-F238E27FC236}">
                  <a16:creationId xmlns:a16="http://schemas.microsoft.com/office/drawing/2014/main" id="{F8257B17-ECF6-4E9F-9035-3A3E36C22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54" name="Oval 26">
              <a:extLst>
                <a:ext uri="{FF2B5EF4-FFF2-40B4-BE49-F238E27FC236}">
                  <a16:creationId xmlns:a16="http://schemas.microsoft.com/office/drawing/2014/main" id="{3058C0E6-0D0E-472F-B9DB-02093AA12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9115" name="Group 27">
            <a:extLst>
              <a:ext uri="{FF2B5EF4-FFF2-40B4-BE49-F238E27FC236}">
                <a16:creationId xmlns:a16="http://schemas.microsoft.com/office/drawing/2014/main" id="{25DD5C68-A032-4C3D-8B18-09AAF99519A8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939800" cy="838200"/>
            <a:chOff x="2016" y="1680"/>
            <a:chExt cx="592" cy="528"/>
          </a:xfrm>
        </p:grpSpPr>
        <p:sp>
          <p:nvSpPr>
            <p:cNvPr id="24651" name="Oval 28">
              <a:extLst>
                <a:ext uri="{FF2B5EF4-FFF2-40B4-BE49-F238E27FC236}">
                  <a16:creationId xmlns:a16="http://schemas.microsoft.com/office/drawing/2014/main" id="{79DF717F-F302-43B5-8BD9-EC1F231BA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52" name="Oval 29">
              <a:extLst>
                <a:ext uri="{FF2B5EF4-FFF2-40B4-BE49-F238E27FC236}">
                  <a16:creationId xmlns:a16="http://schemas.microsoft.com/office/drawing/2014/main" id="{CE7491C8-38C3-423B-979E-EFB10243B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89118" name="Group 30">
            <a:extLst>
              <a:ext uri="{FF2B5EF4-FFF2-40B4-BE49-F238E27FC236}">
                <a16:creationId xmlns:a16="http://schemas.microsoft.com/office/drawing/2014/main" id="{F2AB5E3E-DD2E-4221-9539-5CBC387B2220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990600"/>
            <a:ext cx="939800" cy="838200"/>
            <a:chOff x="2016" y="1680"/>
            <a:chExt cx="592" cy="528"/>
          </a:xfrm>
        </p:grpSpPr>
        <p:sp>
          <p:nvSpPr>
            <p:cNvPr id="24649" name="Oval 31">
              <a:extLst>
                <a:ext uri="{FF2B5EF4-FFF2-40B4-BE49-F238E27FC236}">
                  <a16:creationId xmlns:a16="http://schemas.microsoft.com/office/drawing/2014/main" id="{C3BFCF6B-297A-4F43-85B9-93E8D08E7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50" name="Oval 32">
              <a:extLst>
                <a:ext uri="{FF2B5EF4-FFF2-40B4-BE49-F238E27FC236}">
                  <a16:creationId xmlns:a16="http://schemas.microsoft.com/office/drawing/2014/main" id="{593FCF1A-B4DE-46EC-97AA-B22DFAC9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89121" name="Group 33">
            <a:extLst>
              <a:ext uri="{FF2B5EF4-FFF2-40B4-BE49-F238E27FC236}">
                <a16:creationId xmlns:a16="http://schemas.microsoft.com/office/drawing/2014/main" id="{E52BD1C6-C08D-406D-ADD2-05D608D3B20F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990600"/>
            <a:ext cx="939800" cy="838200"/>
            <a:chOff x="2016" y="1680"/>
            <a:chExt cx="592" cy="528"/>
          </a:xfrm>
        </p:grpSpPr>
        <p:sp>
          <p:nvSpPr>
            <p:cNvPr id="24647" name="Oval 34">
              <a:extLst>
                <a:ext uri="{FF2B5EF4-FFF2-40B4-BE49-F238E27FC236}">
                  <a16:creationId xmlns:a16="http://schemas.microsoft.com/office/drawing/2014/main" id="{5710DC1A-E575-457D-9147-C84A3D2F7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48" name="Oval 35">
              <a:extLst>
                <a:ext uri="{FF2B5EF4-FFF2-40B4-BE49-F238E27FC236}">
                  <a16:creationId xmlns:a16="http://schemas.microsoft.com/office/drawing/2014/main" id="{92D8C2A7-EF47-4B57-A0C6-50C12B26D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89124" name="Group 36">
            <a:extLst>
              <a:ext uri="{FF2B5EF4-FFF2-40B4-BE49-F238E27FC236}">
                <a16:creationId xmlns:a16="http://schemas.microsoft.com/office/drawing/2014/main" id="{A200E395-14C3-4BF9-A353-723B3CCB9F3C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990600"/>
            <a:ext cx="939800" cy="838200"/>
            <a:chOff x="2016" y="1680"/>
            <a:chExt cx="592" cy="528"/>
          </a:xfrm>
        </p:grpSpPr>
        <p:sp>
          <p:nvSpPr>
            <p:cNvPr id="24645" name="Oval 37">
              <a:extLst>
                <a:ext uri="{FF2B5EF4-FFF2-40B4-BE49-F238E27FC236}">
                  <a16:creationId xmlns:a16="http://schemas.microsoft.com/office/drawing/2014/main" id="{37D92E72-EE13-45C0-A543-896EE0C0A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46" name="Oval 38">
              <a:extLst>
                <a:ext uri="{FF2B5EF4-FFF2-40B4-BE49-F238E27FC236}">
                  <a16:creationId xmlns:a16="http://schemas.microsoft.com/office/drawing/2014/main" id="{3C6DC4C2-CD4C-44A7-9ECC-C3E49EDB7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89129" name="Picture 41" descr="lucky">
            <a:extLst>
              <a:ext uri="{FF2B5EF4-FFF2-40B4-BE49-F238E27FC236}">
                <a16:creationId xmlns:a16="http://schemas.microsoft.com/office/drawing/2014/main" id="{3316DAF2-2F7A-4696-BDB5-D565A94C9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2514600"/>
            <a:ext cx="60198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30" name="Picture 42" descr="1012-042-10-1042">
            <a:extLst>
              <a:ext uri="{FF2B5EF4-FFF2-40B4-BE49-F238E27FC236}">
                <a16:creationId xmlns:a16="http://schemas.microsoft.com/office/drawing/2014/main" id="{40686825-4E52-4BF9-95AF-6F9D29447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31" name="Picture 43" descr="1012-042-10-1042">
            <a:extLst>
              <a:ext uri="{FF2B5EF4-FFF2-40B4-BE49-F238E27FC236}">
                <a16:creationId xmlns:a16="http://schemas.microsoft.com/office/drawing/2014/main" id="{121916A9-D935-468F-AC78-D88AECE360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41" name="Group 53">
            <a:extLst>
              <a:ext uri="{FF2B5EF4-FFF2-40B4-BE49-F238E27FC236}">
                <a16:creationId xmlns:a16="http://schemas.microsoft.com/office/drawing/2014/main" id="{107EF903-9C9F-4618-AD7C-886895BA2249}"/>
              </a:ext>
            </a:extLst>
          </p:cNvPr>
          <p:cNvGrpSpPr>
            <a:grpSpLocks/>
          </p:cNvGrpSpPr>
          <p:nvPr/>
        </p:nvGrpSpPr>
        <p:grpSpPr bwMode="auto">
          <a:xfrm>
            <a:off x="8085138" y="990600"/>
            <a:ext cx="939800" cy="838200"/>
            <a:chOff x="2016" y="1680"/>
            <a:chExt cx="592" cy="528"/>
          </a:xfrm>
        </p:grpSpPr>
        <p:sp>
          <p:nvSpPr>
            <p:cNvPr id="24643" name="Oval 54">
              <a:extLst>
                <a:ext uri="{FF2B5EF4-FFF2-40B4-BE49-F238E27FC236}">
                  <a16:creationId xmlns:a16="http://schemas.microsoft.com/office/drawing/2014/main" id="{FD484214-D076-462E-8F37-F82FCF76B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680"/>
              <a:ext cx="592" cy="52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44" name="Oval 55">
              <a:extLst>
                <a:ext uri="{FF2B5EF4-FFF2-40B4-BE49-F238E27FC236}">
                  <a16:creationId xmlns:a16="http://schemas.microsoft.com/office/drawing/2014/main" id="{2FBE7C00-5BF1-4222-9621-EB610BC68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704"/>
              <a:ext cx="528" cy="480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5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89144" name="Text Box 56">
            <a:extLst>
              <a:ext uri="{FF2B5EF4-FFF2-40B4-BE49-F238E27FC236}">
                <a16:creationId xmlns:a16="http://schemas.microsoft.com/office/drawing/2014/main" id="{D8CAE05B-024F-4434-AB28-997C86288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800" b="1">
                <a:solidFill>
                  <a:srgbClr val="FFFF00"/>
                </a:solidFill>
                <a:latin typeface=".VnTimeH" panose="020B7200000000000000" pitchFamily="34" charset="0"/>
              </a:rPr>
              <a:t>Team 1</a:t>
            </a:r>
          </a:p>
        </p:txBody>
      </p:sp>
      <p:sp>
        <p:nvSpPr>
          <p:cNvPr id="89146" name="Text Box 58">
            <a:extLst>
              <a:ext uri="{FF2B5EF4-FFF2-40B4-BE49-F238E27FC236}">
                <a16:creationId xmlns:a16="http://schemas.microsoft.com/office/drawing/2014/main" id="{8A88DFE9-69A8-499B-8643-DD24844F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9050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800" b="1">
                <a:solidFill>
                  <a:schemeClr val="bg1"/>
                </a:solidFill>
                <a:latin typeface=".VnTimeH" panose="020B7200000000000000" pitchFamily="34" charset="0"/>
              </a:rPr>
              <a:t>Team 2</a:t>
            </a:r>
          </a:p>
        </p:txBody>
      </p:sp>
      <p:sp>
        <p:nvSpPr>
          <p:cNvPr id="89147" name="AutoShape 59">
            <a:extLst>
              <a:ext uri="{FF2B5EF4-FFF2-40B4-BE49-F238E27FC236}">
                <a16:creationId xmlns:a16="http://schemas.microsoft.com/office/drawing/2014/main" id="{5C652D6D-D97F-474F-AD2E-1E13419DF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48" name="AutoShape 60">
            <a:extLst>
              <a:ext uri="{FF2B5EF4-FFF2-40B4-BE49-F238E27FC236}">
                <a16:creationId xmlns:a16="http://schemas.microsoft.com/office/drawing/2014/main" id="{C611AB8A-0E4F-4B10-84B2-A52235005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49" name="AutoShape 61">
            <a:extLst>
              <a:ext uri="{FF2B5EF4-FFF2-40B4-BE49-F238E27FC236}">
                <a16:creationId xmlns:a16="http://schemas.microsoft.com/office/drawing/2014/main" id="{E85F5378-CF14-4595-BFE3-9A93D3B5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50" name="AutoShape 62">
            <a:extLst>
              <a:ext uri="{FF2B5EF4-FFF2-40B4-BE49-F238E27FC236}">
                <a16:creationId xmlns:a16="http://schemas.microsoft.com/office/drawing/2014/main" id="{BC8B2F94-40A9-41DF-9A22-842A36799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55" name="AutoShape 67">
            <a:extLst>
              <a:ext uri="{FF2B5EF4-FFF2-40B4-BE49-F238E27FC236}">
                <a16:creationId xmlns:a16="http://schemas.microsoft.com/office/drawing/2014/main" id="{2243B1EB-3E2A-48A6-AAE0-75B2C27C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56" name="AutoShape 68">
            <a:extLst>
              <a:ext uri="{FF2B5EF4-FFF2-40B4-BE49-F238E27FC236}">
                <a16:creationId xmlns:a16="http://schemas.microsoft.com/office/drawing/2014/main" id="{2C5915A9-C1B3-4D6A-9060-1F4512CE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58" name="AutoShape 70">
            <a:extLst>
              <a:ext uri="{FF2B5EF4-FFF2-40B4-BE49-F238E27FC236}">
                <a16:creationId xmlns:a16="http://schemas.microsoft.com/office/drawing/2014/main" id="{5A96A17E-9881-4E25-9EC0-E0D85637D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59" name="AutoShape 71">
            <a:extLst>
              <a:ext uri="{FF2B5EF4-FFF2-40B4-BE49-F238E27FC236}">
                <a16:creationId xmlns:a16="http://schemas.microsoft.com/office/drawing/2014/main" id="{DDE01278-4D5F-470C-97B7-C6FFE20B5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61" name="AutoShape 73">
            <a:extLst>
              <a:ext uri="{FF2B5EF4-FFF2-40B4-BE49-F238E27FC236}">
                <a16:creationId xmlns:a16="http://schemas.microsoft.com/office/drawing/2014/main" id="{797DF3B1-D5DA-422E-9539-279721973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62" name="Text Box 74">
            <a:extLst>
              <a:ext uri="{FF2B5EF4-FFF2-40B4-BE49-F238E27FC236}">
                <a16:creationId xmlns:a16="http://schemas.microsoft.com/office/drawing/2014/main" id="{1282DABE-42DC-4F99-9919-389A9620F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0800"/>
            <a:ext cx="70104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answer:</a:t>
            </a:r>
          </a:p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studying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light went out (when/while)</a:t>
            </a:r>
          </a:p>
        </p:txBody>
      </p:sp>
      <p:sp>
        <p:nvSpPr>
          <p:cNvPr id="89163" name="Text Box 75">
            <a:extLst>
              <a:ext uri="{FF2B5EF4-FFF2-40B4-BE49-F238E27FC236}">
                <a16:creationId xmlns:a16="http://schemas.microsoft.com/office/drawing/2014/main" id="{BF2B2A64-02F8-40CC-9A23-07693B21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276600"/>
            <a:ext cx="1066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89165" name="Text Box 77">
            <a:extLst>
              <a:ext uri="{FF2B5EF4-FFF2-40B4-BE49-F238E27FC236}">
                <a16:creationId xmlns:a16="http://schemas.microsoft.com/office/drawing/2014/main" id="{97F4EDD2-7F61-401A-B660-B4C87ED3A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44763"/>
            <a:ext cx="6096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sentence:</a:t>
            </a:r>
          </a:p>
          <a:p>
            <a:pPr algn="l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Mai/always/watch/TV</a:t>
            </a:r>
          </a:p>
        </p:txBody>
      </p:sp>
      <p:sp>
        <p:nvSpPr>
          <p:cNvPr id="89166" name="Text Box 78">
            <a:extLst>
              <a:ext uri="{FF2B5EF4-FFF2-40B4-BE49-F238E27FC236}">
                <a16:creationId xmlns:a16="http://schemas.microsoft.com/office/drawing/2014/main" id="{76904087-F379-4D6D-B112-E403D0AA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92563"/>
            <a:ext cx="655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is always watching TV</a:t>
            </a:r>
          </a:p>
        </p:txBody>
      </p:sp>
      <p:sp>
        <p:nvSpPr>
          <p:cNvPr id="89167" name="Line 79">
            <a:extLst>
              <a:ext uri="{FF2B5EF4-FFF2-40B4-BE49-F238E27FC236}">
                <a16:creationId xmlns:a16="http://schemas.microsoft.com/office/drawing/2014/main" id="{3011B509-1B96-463F-8AD2-C664503BB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4297363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68" name="Text Box 80">
            <a:extLst>
              <a:ext uri="{FF2B5EF4-FFF2-40B4-BE49-F238E27FC236}">
                <a16:creationId xmlns:a16="http://schemas.microsoft.com/office/drawing/2014/main" id="{91608FED-B58A-4319-8F0C-831FEDEB6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44763"/>
            <a:ext cx="883920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and correct the mistake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spcBef>
                <a:spcPct val="20000"/>
              </a:spcBef>
            </a:pPr>
            <a:r>
              <a:rPr lang="en-US" altLang="en-US" sz="3200" b="1">
                <a:solidFill>
                  <a:srgbClr val="0000FF"/>
                </a:solidFill>
                <a:cs typeface="Arial" panose="020B0604020202020204" pitchFamily="34" charset="0"/>
              </a:rPr>
              <a:t>They are learning English at 8.15 yesterday morning</a:t>
            </a:r>
            <a:endParaRPr lang="en-US" altLang="en-US" sz="3200">
              <a:cs typeface="Arial" panose="020B0604020202020204" pitchFamily="34" charset="0"/>
            </a:endParaRPr>
          </a:p>
        </p:txBody>
      </p:sp>
      <p:sp>
        <p:nvSpPr>
          <p:cNvPr id="89169" name="Line 81">
            <a:extLst>
              <a:ext uri="{FF2B5EF4-FFF2-40B4-BE49-F238E27FC236}">
                <a16:creationId xmlns:a16="http://schemas.microsoft.com/office/drawing/2014/main" id="{CF8DEADB-0B7D-4BBE-B66C-C457A79910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611563"/>
            <a:ext cx="0" cy="38100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70" name="Text Box 82">
            <a:extLst>
              <a:ext uri="{FF2B5EF4-FFF2-40B4-BE49-F238E27FC236}">
                <a16:creationId xmlns:a16="http://schemas.microsoft.com/office/drawing/2014/main" id="{948F25CE-34F0-4C1F-908A-8504F1049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916363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89171" name="Text Box 83">
            <a:extLst>
              <a:ext uri="{FF2B5EF4-FFF2-40B4-BE49-F238E27FC236}">
                <a16:creationId xmlns:a16="http://schemas.microsoft.com/office/drawing/2014/main" id="{0808C41C-1478-4D11-A038-5BF500B8C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620963"/>
            <a:ext cx="5943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25000"/>
              </a:spcBef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the verb into correct form:</a:t>
            </a:r>
          </a:p>
          <a:p>
            <a:pPr algn="l">
              <a:spcBef>
                <a:spcPct val="25000"/>
              </a:spcBef>
            </a:pPr>
            <a:r>
              <a:rPr lang="en-US" altLang="en-US" sz="320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phone (ring) while I (cook)</a:t>
            </a:r>
          </a:p>
        </p:txBody>
      </p:sp>
      <p:sp>
        <p:nvSpPr>
          <p:cNvPr id="89172" name="Text Box 84">
            <a:extLst>
              <a:ext uri="{FF2B5EF4-FFF2-40B4-BE49-F238E27FC236}">
                <a16:creationId xmlns:a16="http://schemas.microsoft.com/office/drawing/2014/main" id="{A568F029-DC1F-4B41-A761-851AA3C3A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92563"/>
            <a:ext cx="746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phone rang while I was cooking</a:t>
            </a:r>
          </a:p>
        </p:txBody>
      </p:sp>
      <p:sp>
        <p:nvSpPr>
          <p:cNvPr id="89173" name="Rectangle 85">
            <a:extLst>
              <a:ext uri="{FF2B5EF4-FFF2-40B4-BE49-F238E27FC236}">
                <a16:creationId xmlns:a16="http://schemas.microsoft.com/office/drawing/2014/main" id="{F4A6E068-6811-4AD7-87C1-B406F93A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845820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the verb into correct form:</a:t>
            </a:r>
          </a:p>
          <a:p>
            <a:pPr algn="l">
              <a:spcBef>
                <a:spcPct val="20000"/>
              </a:spcBef>
            </a:pPr>
            <a:r>
              <a:rPr lang="en-US" altLang="en-US" sz="32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(see) him ,he (sit) asleep in a chair</a:t>
            </a:r>
          </a:p>
        </p:txBody>
      </p:sp>
      <p:sp>
        <p:nvSpPr>
          <p:cNvPr id="89174" name="Line 86">
            <a:extLst>
              <a:ext uri="{FF2B5EF4-FFF2-40B4-BE49-F238E27FC236}">
                <a16:creationId xmlns:a16="http://schemas.microsoft.com/office/drawing/2014/main" id="{D4218D06-ACF5-4C59-8919-71C31983C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7782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75" name="Line 87">
            <a:extLst>
              <a:ext uri="{FF2B5EF4-FFF2-40B4-BE49-F238E27FC236}">
                <a16:creationId xmlns:a16="http://schemas.microsoft.com/office/drawing/2014/main" id="{955A2485-D986-4F04-9CA0-BB314E6EB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611563"/>
            <a:ext cx="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76" name="Line 88">
            <a:extLst>
              <a:ext uri="{FF2B5EF4-FFF2-40B4-BE49-F238E27FC236}">
                <a16:creationId xmlns:a16="http://schemas.microsoft.com/office/drawing/2014/main" id="{1FAC7C4F-2C51-4F34-B0D9-05A2A7A03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8238" y="3625850"/>
            <a:ext cx="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77" name="Text Box 89">
            <a:extLst>
              <a:ext uri="{FF2B5EF4-FFF2-40B4-BE49-F238E27FC236}">
                <a16:creationId xmlns:a16="http://schemas.microsoft.com/office/drawing/2014/main" id="{5B92E0FF-D2EA-4839-9F9A-71CE77754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40163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89178" name="Text Box 90">
            <a:extLst>
              <a:ext uri="{FF2B5EF4-FFF2-40B4-BE49-F238E27FC236}">
                <a16:creationId xmlns:a16="http://schemas.microsoft.com/office/drawing/2014/main" id="{31806F56-5646-4B57-8905-64E5830B4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40163"/>
            <a:ext cx="2438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sitting</a:t>
            </a:r>
          </a:p>
        </p:txBody>
      </p:sp>
      <p:sp>
        <p:nvSpPr>
          <p:cNvPr id="89179" name="Rectangle 91">
            <a:extLst>
              <a:ext uri="{FF2B5EF4-FFF2-40B4-BE49-F238E27FC236}">
                <a16:creationId xmlns:a16="http://schemas.microsoft.com/office/drawing/2014/main" id="{7DD8279C-9FD7-46CA-903C-4E7126DE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632075"/>
            <a:ext cx="892175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sentence:</a:t>
            </a:r>
          </a:p>
          <a:p>
            <a:pPr algn="l">
              <a:spcBef>
                <a:spcPct val="20000"/>
              </a:spcBef>
            </a:pPr>
            <a:r>
              <a:rPr lang="en-US" altLang="en-US" sz="28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What/you/do/from 7 to 9 a.m yesterday morning?</a:t>
            </a:r>
          </a:p>
        </p:txBody>
      </p:sp>
      <p:sp>
        <p:nvSpPr>
          <p:cNvPr id="89180" name="Rectangle 92">
            <a:extLst>
              <a:ext uri="{FF2B5EF4-FFF2-40B4-BE49-F238E27FC236}">
                <a16:creationId xmlns:a16="http://schemas.microsoft.com/office/drawing/2014/main" id="{E071DABA-D736-40B1-A618-F6B17EC1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784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What were you doing from 7 to 9 a.m yesterday morning?</a:t>
            </a:r>
          </a:p>
        </p:txBody>
      </p:sp>
      <p:sp>
        <p:nvSpPr>
          <p:cNvPr id="89181" name="Line 93">
            <a:extLst>
              <a:ext uri="{FF2B5EF4-FFF2-40B4-BE49-F238E27FC236}">
                <a16:creationId xmlns:a16="http://schemas.microsoft.com/office/drawing/2014/main" id="{5967212B-1467-49F8-BFE9-B79A0472A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038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9182" name="AutoShape 94">
            <a:extLst>
              <a:ext uri="{FF2B5EF4-FFF2-40B4-BE49-F238E27FC236}">
                <a16:creationId xmlns:a16="http://schemas.microsoft.com/office/drawing/2014/main" id="{0B110E8D-3CCF-40AB-963B-E155A746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3" name="AutoShape 95">
            <a:extLst>
              <a:ext uri="{FF2B5EF4-FFF2-40B4-BE49-F238E27FC236}">
                <a16:creationId xmlns:a16="http://schemas.microsoft.com/office/drawing/2014/main" id="{10539B54-E7AD-424F-BF8D-95660F179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4" name="AutoShape 96">
            <a:extLst>
              <a:ext uri="{FF2B5EF4-FFF2-40B4-BE49-F238E27FC236}">
                <a16:creationId xmlns:a16="http://schemas.microsoft.com/office/drawing/2014/main" id="{6DAD8DA7-D015-479C-9281-E686F57B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5" name="AutoShape 97">
            <a:extLst>
              <a:ext uri="{FF2B5EF4-FFF2-40B4-BE49-F238E27FC236}">
                <a16:creationId xmlns:a16="http://schemas.microsoft.com/office/drawing/2014/main" id="{E8210322-794E-4481-8103-11D6F8AE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381000" cy="304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6" name="AutoShape 98">
            <a:extLst>
              <a:ext uri="{FF2B5EF4-FFF2-40B4-BE49-F238E27FC236}">
                <a16:creationId xmlns:a16="http://schemas.microsoft.com/office/drawing/2014/main" id="{8A7F467B-4F07-4854-B145-724176A8A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7" name="AutoShape 99">
            <a:extLst>
              <a:ext uri="{FF2B5EF4-FFF2-40B4-BE49-F238E27FC236}">
                <a16:creationId xmlns:a16="http://schemas.microsoft.com/office/drawing/2014/main" id="{6B76085E-D854-4103-AF7A-C615049C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8" name="AutoShape 100">
            <a:extLst>
              <a:ext uri="{FF2B5EF4-FFF2-40B4-BE49-F238E27FC236}">
                <a16:creationId xmlns:a16="http://schemas.microsoft.com/office/drawing/2014/main" id="{8BAB87E3-3C64-44BE-9F35-56617F22D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89" name="AutoShape 101">
            <a:extLst>
              <a:ext uri="{FF2B5EF4-FFF2-40B4-BE49-F238E27FC236}">
                <a16:creationId xmlns:a16="http://schemas.microsoft.com/office/drawing/2014/main" id="{170DC241-7322-40F7-911A-14E8EE024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90" name="AutoShape 102">
            <a:extLst>
              <a:ext uri="{FF2B5EF4-FFF2-40B4-BE49-F238E27FC236}">
                <a16:creationId xmlns:a16="http://schemas.microsoft.com/office/drawing/2014/main" id="{634DD046-0FA6-4342-B0DD-7C5420288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905000"/>
            <a:ext cx="381000" cy="3048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4639" name="Picture 103" descr="nguoi38">
            <a:extLst>
              <a:ext uri="{FF2B5EF4-FFF2-40B4-BE49-F238E27FC236}">
                <a16:creationId xmlns:a16="http://schemas.microsoft.com/office/drawing/2014/main" id="{4AF2C33A-D0CB-4698-9DB8-943B3507A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1905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0" name="Picture 104" descr="nguoi40">
            <a:extLst>
              <a:ext uri="{FF2B5EF4-FFF2-40B4-BE49-F238E27FC236}">
                <a16:creationId xmlns:a16="http://schemas.microsoft.com/office/drawing/2014/main" id="{2EC3444D-8228-4F0E-B796-0DD0BA2A2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1" name="Picture 105" descr="Bemua">
            <a:extLst>
              <a:ext uri="{FF2B5EF4-FFF2-40B4-BE49-F238E27FC236}">
                <a16:creationId xmlns:a16="http://schemas.microsoft.com/office/drawing/2014/main" id="{99D58637-E295-4058-A1F5-528835FFF1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33950"/>
            <a:ext cx="2057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2" name="Picture 106" descr="Bemua">
            <a:extLst>
              <a:ext uri="{FF2B5EF4-FFF2-40B4-BE49-F238E27FC236}">
                <a16:creationId xmlns:a16="http://schemas.microsoft.com/office/drawing/2014/main" id="{629B26D3-B8D5-4C28-930C-3C21328C5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33950"/>
            <a:ext cx="2057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  <p:sndAc>
      <p:stSnd>
        <p:snd r:embed="rId2" name="tim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9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500"/>
                                        <p:tgtEl>
                                          <p:spTgt spid="8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8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9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125 0.57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375 0.661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9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9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9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8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8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8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1" dur="500"/>
                                        <p:tgtEl>
                                          <p:spTgt spid="8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4" dur="500"/>
                                        <p:tgtEl>
                                          <p:spTgt spid="8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7" dur="500"/>
                                        <p:tgtEl>
                                          <p:spTgt spid="8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15417 0.74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3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0.15417 0.6611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9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89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89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4584 0.8104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4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2917 0.6388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2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5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2000"/>
                                        <p:tgtEl>
                                          <p:spTgt spid="89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9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6" dur="500"/>
                                        <p:tgtEl>
                                          <p:spTgt spid="8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1" dur="500"/>
                                        <p:tgtEl>
                                          <p:spTgt spid="8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5" dur="500"/>
                                        <p:tgtEl>
                                          <p:spTgt spid="8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8" dur="500"/>
                                        <p:tgtEl>
                                          <p:spTgt spid="8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2" dur="2000"/>
                                        <p:tgtEl>
                                          <p:spTgt spid="89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9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9" dur="500"/>
                                        <p:tgtEl>
                                          <p:spTgt spid="8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4" dur="500"/>
                                        <p:tgtEl>
                                          <p:spTgt spid="8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7" dur="500"/>
                                        <p:tgtEl>
                                          <p:spTgt spid="8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0" dur="500"/>
                                        <p:tgtEl>
                                          <p:spTgt spid="8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3" dur="500"/>
                                        <p:tgtEl>
                                          <p:spTgt spid="8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7" dur="500"/>
                                        <p:tgtEl>
                                          <p:spTgt spid="8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1" dur="500"/>
                                        <p:tgtEl>
                                          <p:spTgt spid="8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4" dur="500"/>
                                        <p:tgtEl>
                                          <p:spTgt spid="8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7" dur="500"/>
                                        <p:tgtEl>
                                          <p:spTgt spid="8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0" dur="500"/>
                                        <p:tgtEl>
                                          <p:spTgt spid="8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3" dur="500"/>
                                        <p:tgtEl>
                                          <p:spTgt spid="8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6" dur="500"/>
                                        <p:tgtEl>
                                          <p:spTgt spid="8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0" dur="2000"/>
                                        <p:tgtEl>
                                          <p:spTgt spid="89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2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9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 nodeType="clickPar">
                      <p:stCondLst>
                        <p:cond delay="0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7" dur="500"/>
                                        <p:tgtEl>
                                          <p:spTgt spid="8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2" dur="500"/>
                                        <p:tgtEl>
                                          <p:spTgt spid="8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5" dur="500"/>
                                        <p:tgtEl>
                                          <p:spTgt spid="8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9" dur="500"/>
                                        <p:tgtEl>
                                          <p:spTgt spid="8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2" dur="500"/>
                                        <p:tgtEl>
                                          <p:spTgt spid="8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6" dur="20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9" dur="500"/>
                                        <p:tgtEl>
                                          <p:spTgt spid="8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9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6" dur="500"/>
                                        <p:tgtEl>
                                          <p:spTgt spid="8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1" dur="500"/>
                                        <p:tgtEl>
                                          <p:spTgt spid="8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5" dur="500"/>
                                        <p:tgtEl>
                                          <p:spTgt spid="8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9" dur="500"/>
                                        <p:tgtEl>
                                          <p:spTgt spid="8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2" dur="500"/>
                                        <p:tgtEl>
                                          <p:spTgt spid="8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5" dur="500"/>
                                        <p:tgtEl>
                                          <p:spTgt spid="8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9" dur="2000"/>
                                        <p:tgtEl>
                                          <p:spTgt spid="8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9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 nodeType="clickPar">
                      <p:stCondLst>
                        <p:cond delay="0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 nodeType="clickPar">
                      <p:stCondLst>
                        <p:cond delay="indefinite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 nodeType="clickPar">
                      <p:stCondLst>
                        <p:cond delay="indefinite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9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 nodeType="clickPar">
                      <p:stCondLst>
                        <p:cond delay="0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 nodeType="clickPar">
                      <p:stCondLst>
                        <p:cond delay="indefinite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 nodeType="clickPar">
                      <p:stCondLst>
                        <p:cond delay="indefinite"/>
                      </p:stCondLst>
                      <p:childTnLst>
                        <p:par>
                          <p:cTn id="3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 nodeType="clickPar">
                      <p:stCondLst>
                        <p:cond delay="indefinite"/>
                      </p:stCondLst>
                      <p:childTnLst>
                        <p:par>
                          <p:cTn id="3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 nodeType="clickPar">
                      <p:stCondLst>
                        <p:cond delay="indefinite"/>
                      </p:stCondLst>
                      <p:childTnLst>
                        <p:par>
                          <p:cTn id="3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6"/>
                  </p:tgtEl>
                </p:cond>
              </p:nextCondLst>
            </p:seq>
          </p:childTnLst>
        </p:cTn>
      </p:par>
    </p:tnLst>
    <p:bldLst>
      <p:bldP spid="89144" grpId="0"/>
      <p:bldP spid="89146" grpId="0"/>
      <p:bldP spid="89162" grpId="0"/>
      <p:bldP spid="89162" grpId="1"/>
      <p:bldP spid="89163" grpId="0" animBg="1"/>
      <p:bldP spid="89163" grpId="1" animBg="1"/>
      <p:bldP spid="89165" grpId="0"/>
      <p:bldP spid="89165" grpId="1"/>
      <p:bldP spid="89166" grpId="0"/>
      <p:bldP spid="89166" grpId="1"/>
      <p:bldP spid="89168" grpId="0"/>
      <p:bldP spid="89168" grpId="1"/>
      <p:bldP spid="89170" grpId="0"/>
      <p:bldP spid="89170" grpId="1"/>
      <p:bldP spid="89171" grpId="0"/>
      <p:bldP spid="89171" grpId="1"/>
      <p:bldP spid="89172" grpId="0"/>
      <p:bldP spid="89172" grpId="1"/>
      <p:bldP spid="89173" grpId="0"/>
      <p:bldP spid="89173" grpId="1"/>
      <p:bldP spid="89177" grpId="0"/>
      <p:bldP spid="89177" grpId="1"/>
      <p:bldP spid="89178" grpId="0"/>
      <p:bldP spid="89178" grpId="1"/>
      <p:bldP spid="89179" grpId="0"/>
      <p:bldP spid="89179" grpId="1"/>
      <p:bldP spid="89180" grpId="0"/>
      <p:bldP spid="8918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47D0CB08-9B7B-4684-AAE9-442954382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3488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I- Past progressive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0A3CCC2C-59C0-4F81-B542-827AAC81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05AA916A-8E76-4331-B4F3-365415EE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E32E837B-C67D-49D9-A8FE-5578C33829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81413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3A5ED06B-7B89-4119-976E-D7129AAA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66888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Form: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S + was/ were + V-ing</a:t>
            </a:r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006BAB00-6C10-4F25-93AD-33E3E89B0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6832256E-9D5A-4E61-A216-4B65D37B8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II- Past progressive with when and while 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F1A4E719-6935-4E25-BD05-A9A0E7BEF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2895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While</a:t>
            </a:r>
            <a:r>
              <a:rPr lang="en-US" altLang="en-US">
                <a:latin typeface="Times New Roman" panose="02020603050405020304" pitchFamily="18" charset="0"/>
              </a:rPr>
              <a:t> + past progressive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When</a:t>
            </a:r>
            <a:r>
              <a:rPr lang="en-US" altLang="en-US">
                <a:latin typeface="Times New Roman" panose="02020603050405020304" pitchFamily="18" charset="0"/>
              </a:rPr>
              <a:t> + simple past 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535DCCD5-498E-4525-A688-549866331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4788"/>
            <a:ext cx="3276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III- Present progressive with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always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611" name="Text Box 19">
            <a:extLst>
              <a:ext uri="{FF2B5EF4-FFF2-40B4-BE49-F238E27FC236}">
                <a16:creationId xmlns:a16="http://schemas.microsoft.com/office/drawing/2014/main" id="{5EAFBE63-803D-4712-A298-3F5859DC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S + is/ am/ are+ always + V-ing</a:t>
            </a:r>
          </a:p>
        </p:txBody>
      </p:sp>
      <p:sp>
        <p:nvSpPr>
          <p:cNvPr id="102421" name="Text Box 21">
            <a:extLst>
              <a:ext uri="{FF2B5EF4-FFF2-40B4-BE49-F238E27FC236}">
                <a16:creationId xmlns:a16="http://schemas.microsoft.com/office/drawing/2014/main" id="{EE97F30B-34EA-4710-96A9-DE98078F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6735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III- Homework </a:t>
            </a:r>
          </a:p>
        </p:txBody>
      </p:sp>
      <p:sp>
        <p:nvSpPr>
          <p:cNvPr id="102422" name="Text Box 22">
            <a:extLst>
              <a:ext uri="{FF2B5EF4-FFF2-40B4-BE49-F238E27FC236}">
                <a16:creationId xmlns:a16="http://schemas.microsoft.com/office/drawing/2014/main" id="{0BD619B3-326E-4601-9F1D-14933737D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057400"/>
            <a:ext cx="47244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1- Learn structures by heart.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2- Review grammar and vocabulary of unit 12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3 - Prepare unit 13: Getting started – Listen and read (Find new words to talk about Festivals).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8916DA9D-E761-4AF6-9D9A-510C4500B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309688"/>
            <a:ext cx="34718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1" grpId="0"/>
      <p:bldP spid="10242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3" name="Picture 11" descr="BOBBLE">
            <a:extLst>
              <a:ext uri="{FF2B5EF4-FFF2-40B4-BE49-F238E27FC236}">
                <a16:creationId xmlns:a16="http://schemas.microsoft.com/office/drawing/2014/main" id="{895B5196-4173-4D2C-BB04-00702768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6774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goldstar">
            <a:extLst>
              <a:ext uri="{FF2B5EF4-FFF2-40B4-BE49-F238E27FC236}">
                <a16:creationId xmlns:a16="http://schemas.microsoft.com/office/drawing/2014/main" id="{6BAAB475-B301-443A-921F-C7749EACC6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goldsun">
            <a:extLst>
              <a:ext uri="{FF2B5EF4-FFF2-40B4-BE49-F238E27FC236}">
                <a16:creationId xmlns:a16="http://schemas.microsoft.com/office/drawing/2014/main" id="{879661C1-17B0-450B-ADBD-3C317057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7" name="WordArt 15">
            <a:extLst>
              <a:ext uri="{FF2B5EF4-FFF2-40B4-BE49-F238E27FC236}">
                <a16:creationId xmlns:a16="http://schemas.microsoft.com/office/drawing/2014/main" id="{75CFFA59-4A2A-4903-BB59-D05D079416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3733800"/>
            <a:ext cx="7086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SG" sz="3600" b="1" kern="10"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bye!</a:t>
            </a:r>
          </a:p>
        </p:txBody>
      </p:sp>
      <p:sp>
        <p:nvSpPr>
          <p:cNvPr id="9" name="WordArt 6">
            <a:extLst>
              <a:ext uri="{FF2B5EF4-FFF2-40B4-BE49-F238E27FC236}">
                <a16:creationId xmlns:a16="http://schemas.microsoft.com/office/drawing/2014/main" id="{81243137-7855-49DB-9B16-4F0E80E350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1362075"/>
            <a:ext cx="7391400" cy="1762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RevueH" panose="020B7200000000000000" pitchFamily="34" charset="0"/>
              </a:rPr>
              <a:t>THANK YOU </a:t>
            </a:r>
          </a:p>
          <a:p>
            <a:r>
              <a:rPr lang="en-US" sz="3600" b="1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RevueH" panose="020B7200000000000000" pitchFamily="34" charset="0"/>
              </a:rPr>
              <a:t>for your attention !</a:t>
            </a:r>
            <a:endParaRPr lang="en-SG" sz="3600" b="1" kern="10">
              <a:ln w="127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.VnRevueH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F72AC262-5E39-42CE-9AC9-B47A800B0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B526C7CA-6D36-48D5-8B4F-CE4B8150D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4100" name="Line 5">
            <a:extLst>
              <a:ext uri="{FF2B5EF4-FFF2-40B4-BE49-F238E27FC236}">
                <a16:creationId xmlns:a16="http://schemas.microsoft.com/office/drawing/2014/main" id="{4C17D328-3F64-4C69-BE0C-8E43BF56EC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1363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4101" name="Line 7">
            <a:extLst>
              <a:ext uri="{FF2B5EF4-FFF2-40B4-BE49-F238E27FC236}">
                <a16:creationId xmlns:a16="http://schemas.microsoft.com/office/drawing/2014/main" id="{BB68C9A1-5F17-4FE6-9036-B02D0662FB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101407" name="Text Box 31">
            <a:extLst>
              <a:ext uri="{FF2B5EF4-FFF2-40B4-BE49-F238E27FC236}">
                <a16:creationId xmlns:a16="http://schemas.microsoft.com/office/drawing/2014/main" id="{F72A6FFD-3D42-449E-BC51-31128D8BB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3276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I. Present progressive with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always </a:t>
            </a:r>
          </a:p>
        </p:txBody>
      </p:sp>
      <p:pic>
        <p:nvPicPr>
          <p:cNvPr id="101408" name="Picture 32">
            <a:extLst>
              <a:ext uri="{FF2B5EF4-FFF2-40B4-BE49-F238E27FC236}">
                <a16:creationId xmlns:a16="http://schemas.microsoft.com/office/drawing/2014/main" id="{0D7C87E6-54C0-4906-9E54-929B85AD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3581400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409" name="Text Box 33">
            <a:extLst>
              <a:ext uri="{FF2B5EF4-FFF2-40B4-BE49-F238E27FC236}">
                <a16:creationId xmlns:a16="http://schemas.microsoft.com/office/drawing/2014/main" id="{7EA10CE1-6D43-4074-9364-4F0DA39AA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614738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Bao/forget/ homework</a:t>
            </a:r>
          </a:p>
        </p:txBody>
      </p:sp>
      <p:sp>
        <p:nvSpPr>
          <p:cNvPr id="101410" name="Text Box 34">
            <a:extLst>
              <a:ext uri="{FF2B5EF4-FFF2-40B4-BE49-F238E27FC236}">
                <a16:creationId xmlns:a16="http://schemas.microsoft.com/office/drawing/2014/main" id="{4AD2308D-859B-4741-B8F3-EC7932AC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029075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Ba   is   forgetting  his homework.</a:t>
            </a:r>
          </a:p>
        </p:txBody>
      </p:sp>
      <p:grpSp>
        <p:nvGrpSpPr>
          <p:cNvPr id="101411" name="Group 35">
            <a:extLst>
              <a:ext uri="{FF2B5EF4-FFF2-40B4-BE49-F238E27FC236}">
                <a16:creationId xmlns:a16="http://schemas.microsoft.com/office/drawing/2014/main" id="{1106DECA-4E93-45D9-A954-135BE3874DCC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4406900"/>
            <a:ext cx="1905000" cy="355600"/>
            <a:chOff x="1988" y="2975"/>
            <a:chExt cx="960" cy="145"/>
          </a:xfrm>
        </p:grpSpPr>
        <p:sp>
          <p:nvSpPr>
            <p:cNvPr id="4109" name="Line 36">
              <a:extLst>
                <a:ext uri="{FF2B5EF4-FFF2-40B4-BE49-F238E27FC236}">
                  <a16:creationId xmlns:a16="http://schemas.microsoft.com/office/drawing/2014/main" id="{A649CB4A-265A-4CB7-A734-EBCAA21BA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6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4110" name="AutoShape 37">
              <a:extLst>
                <a:ext uri="{FF2B5EF4-FFF2-40B4-BE49-F238E27FC236}">
                  <a16:creationId xmlns:a16="http://schemas.microsoft.com/office/drawing/2014/main" id="{C417F32D-8C44-4973-91E5-2BFB038127A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458" y="2505"/>
              <a:ext cx="19" cy="960"/>
            </a:xfrm>
            <a:prstGeom prst="leftBrace">
              <a:avLst>
                <a:gd name="adj1" fmla="val 195556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01414" name="Text Box 38">
            <a:extLst>
              <a:ext uri="{FF2B5EF4-FFF2-40B4-BE49-F238E27FC236}">
                <a16:creationId xmlns:a16="http://schemas.microsoft.com/office/drawing/2014/main" id="{01305CF5-65E3-456A-A4B3-923004CCE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12445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Bao is </a:t>
            </a:r>
            <a:r>
              <a:rPr lang="en-US" altLang="en-US" sz="2400" b="1" u="sng">
                <a:solidFill>
                  <a:srgbClr val="FF0066"/>
                </a:solidFill>
                <a:latin typeface="Times New Roman" panose="02020603050405020304" pitchFamily="18" charset="0"/>
              </a:rPr>
              <a:t>always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 forgetting his homework.</a:t>
            </a:r>
          </a:p>
        </p:txBody>
      </p:sp>
      <p:sp>
        <p:nvSpPr>
          <p:cNvPr id="101415" name="Text Box 39">
            <a:extLst>
              <a:ext uri="{FF2B5EF4-FFF2-40B4-BE49-F238E27FC236}">
                <a16:creationId xmlns:a16="http://schemas.microsoft.com/office/drawing/2014/main" id="{DD3DCB00-3CE6-4F35-9DDC-7487CF51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662488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Present progressive.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7" grpId="0"/>
      <p:bldP spid="101409" grpId="0"/>
      <p:bldP spid="101410" grpId="0"/>
      <p:bldP spid="101414" grpId="0"/>
      <p:bldP spid="1014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>
            <a:extLst>
              <a:ext uri="{FF2B5EF4-FFF2-40B4-BE49-F238E27FC236}">
                <a16:creationId xmlns:a16="http://schemas.microsoft.com/office/drawing/2014/main" id="{80BC14F4-D446-4692-96D7-CB71DBAA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i="1" u="sng">
                <a:latin typeface=".VnTime" panose="020B7200000000000000" pitchFamily="34" charset="0"/>
                <a:cs typeface="Arial" panose="020B0604020202020204" pitchFamily="34" charset="0"/>
              </a:rPr>
              <a:t>Use :</a:t>
            </a:r>
            <a:r>
              <a:rPr lang="en-US" altLang="en-US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Diễn tả hành động xảy ra thường xuyên, lời phàn nàn, than phiền.</a:t>
            </a:r>
            <a:endParaRPr lang="en-US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4121560-8282-4B37-BFA4-C5EC6D781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810000"/>
            <a:ext cx="7467600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.VnTime" panose="020B7200000000000000" pitchFamily="34" charset="0"/>
                <a:cs typeface="Arial" panose="020B0604020202020204" pitchFamily="34" charset="0"/>
              </a:rPr>
              <a:t>S + be(am, is, are) +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always  </a:t>
            </a:r>
            <a:r>
              <a:rPr lang="en-US" altLang="en-US" sz="3200" b="1">
                <a:latin typeface=".VnTime" panose="020B7200000000000000" pitchFamily="34" charset="0"/>
                <a:cs typeface="Arial" panose="020B0604020202020204" pitchFamily="34" charset="0"/>
              </a:rPr>
              <a:t>+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.VnTime" panose="020B7200000000000000" pitchFamily="34" charset="0"/>
                <a:cs typeface="Arial" panose="020B0604020202020204" pitchFamily="34" charset="0"/>
              </a:rPr>
              <a:t>V-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15B83B-C66C-423B-901A-59453EE2C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86385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/>
            <a:r>
              <a:rPr lang="en-US" altLang="en-US" sz="3200">
                <a:latin typeface=".VnArial" panose="020B7200000000000000" pitchFamily="34" charset="0"/>
                <a:cs typeface="Times New Roman" panose="02020603050405020304" pitchFamily="18" charset="0"/>
              </a:rPr>
              <a:t>He </a:t>
            </a:r>
            <a:r>
              <a:rPr lang="en-US" altLang="en-US" sz="3200">
                <a:solidFill>
                  <a:srgbClr val="0000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3200">
                <a:latin typeface=".VnArial" panose="020B7200000000000000" pitchFamily="34" charset="0"/>
                <a:cs typeface="Times New Roman" panose="02020603050405020304" pitchFamily="18" charset="0"/>
              </a:rPr>
              <a:t>         his homework. </a:t>
            </a:r>
            <a:endParaRPr lang="en-US" altLang="en-US" sz="3200" b="1">
              <a:latin typeface=".VnArial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7CDBF3B7-DF93-4823-ABEB-09C5EEF76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86200"/>
            <a:ext cx="10668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u="sng">
                <a:latin typeface=".VnTime" panose="020B7200000000000000" pitchFamily="34" charset="0"/>
                <a:cs typeface="Arial" panose="020B0604020202020204" pitchFamily="34" charset="0"/>
              </a:rPr>
              <a:t>Form:</a:t>
            </a:r>
            <a:endParaRPr lang="en-US" altLang="en-US" sz="2400" b="1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5">
            <a:extLst>
              <a:ext uri="{FF2B5EF4-FFF2-40B4-BE49-F238E27FC236}">
                <a16:creationId xmlns:a16="http://schemas.microsoft.com/office/drawing/2014/main" id="{3415947B-86EE-4572-AABF-D10B36E0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 t="45325" r="56209" b="37209"/>
          <a:stretch>
            <a:fillRect/>
          </a:stretch>
        </p:blipFill>
        <p:spPr bwMode="auto">
          <a:xfrm>
            <a:off x="3657600" y="1524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>
            <a:extLst>
              <a:ext uri="{FF2B5EF4-FFF2-40B4-BE49-F238E27FC236}">
                <a16:creationId xmlns:a16="http://schemas.microsoft.com/office/drawing/2014/main" id="{56F67B0B-34F6-425B-9B2C-0472963AD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5" y="2863850"/>
            <a:ext cx="482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.VnArial" panose="020B7200000000000000" pitchFamily="34" charset="0"/>
              </a:rPr>
              <a:t>is</a:t>
            </a: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6F451F08-3EC0-4DDC-B61D-EE46FB67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863850"/>
            <a:ext cx="1438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.VnArial" panose="020B7200000000000000" pitchFamily="34" charset="0"/>
              </a:rPr>
              <a:t>always</a:t>
            </a:r>
          </a:p>
        </p:txBody>
      </p: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5973BA57-6023-4792-8779-2D3C0DD4F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819400"/>
            <a:ext cx="18923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.VnArial" panose="020B7200000000000000" pitchFamily="34" charset="0"/>
              </a:rPr>
              <a:t>forgetting</a:t>
            </a:r>
          </a:p>
        </p:txBody>
      </p:sp>
      <p:sp>
        <p:nvSpPr>
          <p:cNvPr id="10251" name="Line 11">
            <a:extLst>
              <a:ext uri="{FF2B5EF4-FFF2-40B4-BE49-F238E27FC236}">
                <a16:creationId xmlns:a16="http://schemas.microsoft.com/office/drawing/2014/main" id="{1A1834D2-DEA8-465E-A15F-E8E8EC8A2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505200"/>
            <a:ext cx="14478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31" name="Rectangle 9">
            <a:extLst>
              <a:ext uri="{FF2B5EF4-FFF2-40B4-BE49-F238E27FC236}">
                <a16:creationId xmlns:a16="http://schemas.microsoft.com/office/drawing/2014/main" id="{CC5801D9-DC12-4474-955E-15AE3498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52400"/>
            <a:ext cx="2081212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800" b="1">
                <a:solidFill>
                  <a:srgbClr val="CC3300"/>
                </a:solidFill>
              </a:rPr>
              <a:t>3. (Page 120):</a:t>
            </a:r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75432DBF-7481-4EB9-9722-38CDB39D0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2400300"/>
            <a:ext cx="3200400" cy="5715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0024B-5DB1-4356-98D9-07DE5FBA9039}"/>
              </a:ext>
            </a:extLst>
          </p:cNvPr>
          <p:cNvSpPr/>
          <p:nvPr/>
        </p:nvSpPr>
        <p:spPr>
          <a:xfrm>
            <a:off x="3657600" y="3505200"/>
            <a:ext cx="18288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D4988429-E756-4BB9-B7F9-79650E38B141}"/>
              </a:ext>
            </a:extLst>
          </p:cNvPr>
          <p:cNvSpPr/>
          <p:nvPr/>
        </p:nvSpPr>
        <p:spPr>
          <a:xfrm>
            <a:off x="1371600" y="3505200"/>
            <a:ext cx="4572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D08C2244-A144-401B-9051-3802511580E8}"/>
              </a:ext>
            </a:extLst>
          </p:cNvPr>
          <p:cNvSpPr/>
          <p:nvPr/>
        </p:nvSpPr>
        <p:spPr>
          <a:xfrm>
            <a:off x="2667000" y="4343400"/>
            <a:ext cx="19812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5136" name="Text Box 17">
            <a:extLst>
              <a:ext uri="{FF2B5EF4-FFF2-40B4-BE49-F238E27FC236}">
                <a16:creationId xmlns:a16="http://schemas.microsoft.com/office/drawing/2014/main" id="{88A41CAA-4A87-4076-9C88-8FCED059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1690688"/>
            <a:ext cx="9096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Bao</a:t>
            </a:r>
          </a:p>
        </p:txBody>
      </p:sp>
      <p:sp>
        <p:nvSpPr>
          <p:cNvPr id="5137" name="Text Box 18">
            <a:extLst>
              <a:ext uri="{FF2B5EF4-FFF2-40B4-BE49-F238E27FC236}">
                <a16:creationId xmlns:a16="http://schemas.microsoft.com/office/drawing/2014/main" id="{FC65E96F-4BF0-408A-8D6B-E070513B5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730250"/>
            <a:ext cx="33004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III. Progressive tenses with </a:t>
            </a:r>
            <a:r>
              <a:rPr lang="en-US" altLang="en-US" sz="2800" b="1">
                <a:solidFill>
                  <a:srgbClr val="FF0000"/>
                </a:solidFill>
              </a:rPr>
              <a:t>always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BEDFB912-7038-4AB1-A920-9D90F48FBC38}"/>
              </a:ext>
            </a:extLst>
          </p:cNvPr>
          <p:cNvSpPr/>
          <p:nvPr/>
        </p:nvSpPr>
        <p:spPr>
          <a:xfrm>
            <a:off x="6705600" y="4343400"/>
            <a:ext cx="15240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064CD4CF-ED45-4FEC-ADE3-1232A4F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Diễn tả hành động xảy ra có tính liên tục, tích cực</a:t>
            </a:r>
            <a:endParaRPr lang="en-US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242A2569-AF06-4156-8CAA-72AB002A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15038"/>
            <a:ext cx="883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i="1">
                <a:latin typeface=".VnTime" panose="020B7200000000000000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Mr. Ha is always working. </a:t>
            </a:r>
            <a:r>
              <a:rPr lang="en-US" altLang="en-US" sz="24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(Ông Hà làm việc suốt)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allAtOnce" animBg="1"/>
      <p:bldP spid="13" grpId="0"/>
      <p:bldP spid="15" grpId="0" build="allAtOnce" animBg="1"/>
      <p:bldP spid="10248" grpId="0" build="allAtOnce"/>
      <p:bldP spid="10249" grpId="0" build="allAtOnce"/>
      <p:bldP spid="10250" grpId="0" build="allAtOnce"/>
      <p:bldP spid="18" grpId="0" animBg="1"/>
      <p:bldP spid="2" grpId="0" animBg="1"/>
      <p:bldP spid="3" grpId="0" animBg="1"/>
      <p:bldP spid="19" grpId="0" animBg="1"/>
      <p:bldP spid="20" grpId="0" build="p"/>
      <p:bldP spid="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07160-54DD-4C0C-8792-4FC168F9D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098925"/>
            <a:ext cx="609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/>
            <a:r>
              <a:rPr lang="en-US" altLang="en-US" sz="3000" b="1">
                <a:solidFill>
                  <a:srgbClr val="FF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u="sng">
                <a:solidFill>
                  <a:srgbClr val="FF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The past progressive tense</a:t>
            </a:r>
            <a:r>
              <a:rPr lang="en-US" altLang="en-US" sz="3000" b="1">
                <a:solidFill>
                  <a:srgbClr val="FF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endParaRPr lang="en-US" altLang="en-US" sz="3000" b="1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77279ED5-5C70-4253-B2ED-39D1CEBC8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1238"/>
            <a:ext cx="6781800" cy="58896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u="sng">
                <a:latin typeface=".VnTime" panose="020B7200000000000000" pitchFamily="34" charset="0"/>
                <a:cs typeface="Arial" panose="020B0604020202020204" pitchFamily="34" charset="0"/>
              </a:rPr>
              <a:t>Form:</a:t>
            </a:r>
            <a:r>
              <a:rPr lang="en-US" altLang="en-US" sz="2400" b="1" i="1">
                <a:latin typeface=".VnTime" panose="020B7200000000000000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 + was/were + V-ing…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604004D-8849-4549-8DA1-27F378344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22913"/>
            <a:ext cx="8839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u="sng">
                <a:latin typeface="Times New Roman" panose="02020603050405020304" pitchFamily="18" charset="0"/>
                <a:cs typeface="Arial" panose="020B0604020202020204" pitchFamily="34" charset="0"/>
              </a:rPr>
              <a:t>Use :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ễ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n t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ng, sự việc 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tại 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ột 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ời điể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m x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định 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trong qu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kh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8BA52-676B-4CAF-AB0C-1040E472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762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/>
            <a:r>
              <a:rPr lang="en-US" altLang="en-US" sz="3200" b="1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Lan and her grandmother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were talking  </a:t>
            </a:r>
          </a:p>
          <a:p>
            <a:pPr algn="l"/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at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o’clock last night.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280300-F62A-438D-BAF0-EEE943F3D3C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67300" y="3276600"/>
            <a:ext cx="1981200" cy="762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26697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eaLnBrk="0" hangingPunct="0">
              <a:defRPr/>
            </a:pPr>
            <a:endParaRPr lang="en-US" sz="2400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893032-9F9B-4554-8AE6-9E4F50871561}"/>
              </a:ext>
            </a:extLst>
          </p:cNvPr>
          <p:cNvSpPr/>
          <p:nvPr/>
        </p:nvSpPr>
        <p:spPr>
          <a:xfrm>
            <a:off x="457200" y="3810000"/>
            <a:ext cx="35052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 dirty="0"/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3BD13D4F-546A-47AB-9195-1688F3CB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81475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(Thì quá khứ tiếp diễn )</a:t>
            </a: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295B4154-03C8-4211-8412-7E0CC9C2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20833" b="55556"/>
          <a:stretch>
            <a:fillRect/>
          </a:stretch>
        </p:blipFill>
        <p:spPr bwMode="auto">
          <a:xfrm>
            <a:off x="4953000" y="0"/>
            <a:ext cx="419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3">
            <a:extLst>
              <a:ext uri="{FF2B5EF4-FFF2-40B4-BE49-F238E27FC236}">
                <a16:creationId xmlns:a16="http://schemas.microsoft.com/office/drawing/2014/main" id="{17D372C1-695B-41E8-946B-705F7B923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5257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were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Lan and </a:t>
            </a:r>
          </a:p>
          <a:p>
            <a:pPr algn="l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her grandmother doing </a:t>
            </a:r>
          </a:p>
          <a:p>
            <a:pPr algn="l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at 8 o’clock last night?    </a:t>
            </a:r>
            <a:endParaRPr lang="en-US" altLang="en-US" sz="2800" b="1" u="sng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build="allAtOnce"/>
      <p:bldP spid="18" grpId="0" animBg="1"/>
      <p:bldP spid="19" grpId="0" animBg="1"/>
      <p:bldP spid="604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30300AAE-B6B7-4C14-8E71-6FA40919B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 t="45325" r="56209" b="37209"/>
          <a:stretch>
            <a:fillRect/>
          </a:stretch>
        </p:blipFill>
        <p:spPr bwMode="auto">
          <a:xfrm>
            <a:off x="228600" y="76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>
            <a:extLst>
              <a:ext uri="{FF2B5EF4-FFF2-40B4-BE49-F238E27FC236}">
                <a16:creationId xmlns:a16="http://schemas.microsoft.com/office/drawing/2014/main" id="{3665E05A-3DF1-4A4B-B02F-134F3616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45436" r="29680" b="36339"/>
          <a:stretch>
            <a:fillRect/>
          </a:stretch>
        </p:blipFill>
        <p:spPr bwMode="auto">
          <a:xfrm>
            <a:off x="304800" y="2133600"/>
            <a:ext cx="2819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49BE3283-5776-47D0-B239-B3FD0F34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4" t="46323" r="2710" b="36212"/>
          <a:stretch>
            <a:fillRect/>
          </a:stretch>
        </p:blipFill>
        <p:spPr bwMode="auto">
          <a:xfrm>
            <a:off x="228600" y="46482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1">
            <a:extLst>
              <a:ext uri="{FF2B5EF4-FFF2-40B4-BE49-F238E27FC236}">
                <a16:creationId xmlns:a16="http://schemas.microsoft.com/office/drawing/2014/main" id="{F2E8B024-D7F2-414A-AAE6-1468C8E6E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89075"/>
            <a:ext cx="6172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Bao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is 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always </a:t>
            </a:r>
            <a:r>
              <a:rPr lang="en-US" altLang="en-US" sz="2600" b="1" u="sng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forge</a:t>
            </a:r>
            <a:r>
              <a:rPr lang="en-US" altLang="en-US" sz="2600" b="1" u="sng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tting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his homework.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AA4E3554-C66C-4C2B-9789-03CC1A549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3200400"/>
            <a:ext cx="58451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Mrs Nga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is 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always </a:t>
            </a:r>
            <a:r>
              <a:rPr lang="en-US" altLang="en-US" sz="2600" b="1" u="sng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los</a:t>
            </a:r>
            <a:r>
              <a:rPr lang="en-US" altLang="en-US" sz="2600" b="1" u="sng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</a:t>
            </a:r>
            <a:r>
              <a:rPr lang="en-US" altLang="en-US" sz="2600" b="1" u="sng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her umbrella.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C94E93A5-91DC-460F-9872-C121D85D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5562600"/>
            <a:ext cx="61499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Mr and Mrs Thanh</a:t>
            </a:r>
            <a:r>
              <a:rPr lang="en-US" altLang="en-US" sz="26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are 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always </a:t>
            </a:r>
            <a:r>
              <a:rPr lang="en-US" altLang="en-US" sz="2600" b="1" u="sng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miss</a:t>
            </a:r>
            <a:r>
              <a:rPr lang="en-US" altLang="en-US" sz="2600" b="1" u="sng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</a:t>
            </a: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the bus.</a:t>
            </a:r>
          </a:p>
        </p:txBody>
      </p:sp>
      <p:sp>
        <p:nvSpPr>
          <p:cNvPr id="7176" name="Text Box 17">
            <a:extLst>
              <a:ext uri="{FF2B5EF4-FFF2-40B4-BE49-F238E27FC236}">
                <a16:creationId xmlns:a16="http://schemas.microsoft.com/office/drawing/2014/main" id="{B2870223-E060-4CE7-A5B9-5E09D2EE8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858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.VnTime" panose="020B7200000000000000" pitchFamily="34" charset="0"/>
                <a:cs typeface="Arial" panose="020B0604020202020204" pitchFamily="34" charset="0"/>
              </a:rPr>
              <a:t>Bao/ forget / homework</a:t>
            </a:r>
          </a:p>
        </p:txBody>
      </p:sp>
      <p:sp>
        <p:nvSpPr>
          <p:cNvPr id="7177" name="Text Box 18">
            <a:extLst>
              <a:ext uri="{FF2B5EF4-FFF2-40B4-BE49-F238E27FC236}">
                <a16:creationId xmlns:a16="http://schemas.microsoft.com/office/drawing/2014/main" id="{EFD80C0C-C8D6-4011-AB04-85F09E71E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590800"/>
            <a:ext cx="434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.VnTime" panose="020B7200000000000000" pitchFamily="34" charset="0"/>
                <a:cs typeface="Arial" panose="020B0604020202020204" pitchFamily="34" charset="0"/>
              </a:rPr>
              <a:t>Mrs.Nga/</a:t>
            </a:r>
            <a:r>
              <a:rPr lang="en-US" altLang="en-US" sz="2800" u="sng">
                <a:latin typeface=".VnTime" panose="020B7200000000000000" pitchFamily="34" charset="0"/>
                <a:cs typeface="Arial" panose="020B0604020202020204" pitchFamily="34" charset="0"/>
              </a:rPr>
              <a:t>lose</a:t>
            </a:r>
            <a:r>
              <a:rPr lang="en-US" altLang="en-US" sz="2800">
                <a:latin typeface=".VnTime" panose="020B7200000000000000" pitchFamily="34" charset="0"/>
                <a:cs typeface="Arial" panose="020B0604020202020204" pitchFamily="34" charset="0"/>
              </a:rPr>
              <a:t>/umbrella</a:t>
            </a:r>
          </a:p>
        </p:txBody>
      </p:sp>
      <p:sp>
        <p:nvSpPr>
          <p:cNvPr id="7178" name="Text Box 19">
            <a:extLst>
              <a:ext uri="{FF2B5EF4-FFF2-40B4-BE49-F238E27FC236}">
                <a16:creationId xmlns:a16="http://schemas.microsoft.com/office/drawing/2014/main" id="{25190353-E802-4BAC-85FC-14273F666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76800"/>
            <a:ext cx="554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.VnTime" panose="020B7200000000000000" pitchFamily="34" charset="0"/>
                <a:cs typeface="Arial" panose="020B0604020202020204" pitchFamily="34" charset="0"/>
              </a:rPr>
              <a:t>Mr. and Mrs.Thanh/</a:t>
            </a:r>
            <a:r>
              <a:rPr lang="en-US" altLang="en-US" sz="2800" b="1" u="sng">
                <a:latin typeface=".VnTime" panose="020B7200000000000000" pitchFamily="34" charset="0"/>
                <a:cs typeface="Arial" panose="020B0604020202020204" pitchFamily="34" charset="0"/>
              </a:rPr>
              <a:t>miss</a:t>
            </a:r>
            <a:r>
              <a:rPr lang="en-US" altLang="en-US" sz="2800">
                <a:latin typeface=".VnTime" panose="020B7200000000000000" pitchFamily="34" charset="0"/>
                <a:cs typeface="Arial" panose="020B0604020202020204" pitchFamily="34" charset="0"/>
              </a:rPr>
              <a:t>/the bus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738ED-800A-477E-B159-40A9FB543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76200"/>
            <a:ext cx="57150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S 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Be(am, is, are)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always 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V-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1" grpId="0"/>
      <p:bldP spid="1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6CBF3A61-E23B-4B32-8343-092545077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66830" r="57916" b="15123"/>
          <a:stretch>
            <a:fillRect/>
          </a:stretch>
        </p:blipFill>
        <p:spPr bwMode="auto">
          <a:xfrm>
            <a:off x="228600" y="152400"/>
            <a:ext cx="312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DD050600-555E-481E-8130-D1B9511F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1" t="68106" r="31323" b="14238"/>
          <a:stretch>
            <a:fillRect/>
          </a:stretch>
        </p:blipFill>
        <p:spPr bwMode="auto">
          <a:xfrm>
            <a:off x="228600" y="24384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7880C5EE-D2AA-40D3-83BD-2766B77D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1" t="68106" r="3891" b="12909"/>
          <a:stretch>
            <a:fillRect/>
          </a:stretch>
        </p:blipFill>
        <p:spPr bwMode="auto">
          <a:xfrm>
            <a:off x="304800" y="4724400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 Box 14">
            <a:extLst>
              <a:ext uri="{FF2B5EF4-FFF2-40B4-BE49-F238E27FC236}">
                <a16:creationId xmlns:a16="http://schemas.microsoft.com/office/drawing/2014/main" id="{BE78E040-4B3A-4573-9EF1-9AD454B8E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44600"/>
            <a:ext cx="609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Nam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is 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always watch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TV</a:t>
            </a:r>
            <a:r>
              <a:rPr lang="en-US" altLang="en-US" sz="3200" b="1">
                <a:latin typeface=".VnTime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D93E9C5D-FCFF-464E-AFD0-590CB158C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052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is 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always talk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on the phone.</a:t>
            </a:r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2B00BC05-2510-420E-8BA9-3F0B6ECB4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67400"/>
            <a:ext cx="487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Liem 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is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always go</a:t>
            </a:r>
            <a:r>
              <a:rPr lang="en-US" altLang="en-US" sz="32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</a:t>
            </a:r>
            <a:r>
              <a:rPr lang="en-US" altLang="en-US" sz="3200" b="1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out.</a:t>
            </a:r>
          </a:p>
        </p:txBody>
      </p:sp>
      <p:sp>
        <p:nvSpPr>
          <p:cNvPr id="8200" name="Text Box 20">
            <a:extLst>
              <a:ext uri="{FF2B5EF4-FFF2-40B4-BE49-F238E27FC236}">
                <a16:creationId xmlns:a16="http://schemas.microsoft.com/office/drawing/2014/main" id="{DFF5B491-25B6-453C-A829-6DC47060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76288"/>
            <a:ext cx="381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Nam/</a:t>
            </a:r>
            <a:r>
              <a:rPr lang="en-US" altLang="en-US" sz="2800" b="1" u="sng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watch</a:t>
            </a: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/TV</a:t>
            </a: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823EE173-8B98-4728-9672-8E81BE58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43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Na/ </a:t>
            </a:r>
            <a:r>
              <a:rPr lang="en-US" altLang="en-US" sz="2800" b="1" u="sng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talk</a:t>
            </a: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/phone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4F2C8725-C30B-40D1-B7A4-16DE09F9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1054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Liem/</a:t>
            </a:r>
            <a:r>
              <a:rPr lang="en-US" altLang="en-US" sz="2800" b="1" u="sng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go</a:t>
            </a:r>
            <a:r>
              <a:rPr lang="en-US" altLang="en-US" sz="2800" b="1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/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BE271-35B8-4AE4-876C-60111BA0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76200"/>
            <a:ext cx="57150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S 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Be(am, is, are)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always 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latin typeface=".VnTime" panose="020B7200000000000000" pitchFamily="34" charset="0"/>
                <a:cs typeface="Arial" panose="020B0604020202020204" pitchFamily="34" charset="0"/>
              </a:rPr>
              <a:t>V-</a:t>
            </a: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2" grpId="0"/>
      <p:bldP spid="12303" grpId="0"/>
      <p:bldP spid="12304" grpId="0"/>
      <p:bldP spid="12309" grpId="0"/>
      <p:bldP spid="12310" grpId="0"/>
      <p:bldP spid="11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C5860C07-0EAE-4888-B687-36409A4D1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620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 Bao is always forgetting his homework.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54BC14A-8237-4DC2-90AD-B69D7F619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828800"/>
            <a:ext cx="790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b. Mrs Nga is always losing her umbrella.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E8DC7638-4AB8-4647-A2DA-9F320581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819400"/>
            <a:ext cx="8793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 Mr and Mrs Thanh are always missing bus.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F3D086CF-8D3F-4170-A24E-DED5EA2AF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57600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d. Nam is always watching TV.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23DE94AA-6F84-440A-B112-4BB8DB09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e. Na is always taking on the phone.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BBACD517-2097-47C9-900F-15F511454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94325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g. Liem is always going out.</a:t>
            </a:r>
          </a:p>
        </p:txBody>
      </p:sp>
      <p:sp>
        <p:nvSpPr>
          <p:cNvPr id="9224" name="Rectangle 9">
            <a:extLst>
              <a:ext uri="{FF2B5EF4-FFF2-40B4-BE49-F238E27FC236}">
                <a16:creationId xmlns:a16="http://schemas.microsoft.com/office/drawing/2014/main" id="{1199E764-A772-4285-9867-DD269897E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152400"/>
            <a:ext cx="2081212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800" b="1">
                <a:solidFill>
                  <a:srgbClr val="CC3300"/>
                </a:solidFill>
              </a:rPr>
              <a:t>3. (Page 120):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Text Box 12">
            <a:extLst>
              <a:ext uri="{FF2B5EF4-FFF2-40B4-BE49-F238E27FC236}">
                <a16:creationId xmlns:a16="http://schemas.microsoft.com/office/drawing/2014/main" id="{04C60114-80C6-47E8-A4C3-D18B707CA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9154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Match each sentence with the correct picture</a:t>
            </a:r>
          </a:p>
        </p:txBody>
      </p:sp>
      <p:grpSp>
        <p:nvGrpSpPr>
          <p:cNvPr id="6192" name="Group 48">
            <a:extLst>
              <a:ext uri="{FF2B5EF4-FFF2-40B4-BE49-F238E27FC236}">
                <a16:creationId xmlns:a16="http://schemas.microsoft.com/office/drawing/2014/main" id="{B7D797A3-A5C2-4611-A619-3AC5ECFA28DB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2643188" cy="533400"/>
            <a:chOff x="288" y="240"/>
            <a:chExt cx="1665" cy="336"/>
          </a:xfrm>
        </p:grpSpPr>
        <p:sp>
          <p:nvSpPr>
            <p:cNvPr id="10265" name="Rectangle 39">
              <a:extLst>
                <a:ext uri="{FF2B5EF4-FFF2-40B4-BE49-F238E27FC236}">
                  <a16:creationId xmlns:a16="http://schemas.microsoft.com/office/drawing/2014/main" id="{69A7E506-8592-4963-AEF4-DE76BEB79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36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66" name="Rectangle 14">
              <a:extLst>
                <a:ext uri="{FF2B5EF4-FFF2-40B4-BE49-F238E27FC236}">
                  <a16:creationId xmlns:a16="http://schemas.microsoft.com/office/drawing/2014/main" id="{B370C125-4159-4143-A8D6-ABE897B44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40"/>
              <a:ext cx="16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walk with a dog</a:t>
              </a:r>
            </a:p>
          </p:txBody>
        </p:sp>
      </p:grpSp>
      <p:grpSp>
        <p:nvGrpSpPr>
          <p:cNvPr id="6194" name="Group 50">
            <a:extLst>
              <a:ext uri="{FF2B5EF4-FFF2-40B4-BE49-F238E27FC236}">
                <a16:creationId xmlns:a16="http://schemas.microsoft.com/office/drawing/2014/main" id="{DA05104F-E0A3-41FF-92C8-DAE438396672}"/>
              </a:ext>
            </a:extLst>
          </p:cNvPr>
          <p:cNvGrpSpPr>
            <a:grpSpLocks/>
          </p:cNvGrpSpPr>
          <p:nvPr/>
        </p:nvGrpSpPr>
        <p:grpSpPr bwMode="auto">
          <a:xfrm>
            <a:off x="3346450" y="814388"/>
            <a:ext cx="2735263" cy="519112"/>
            <a:chOff x="2108" y="724"/>
            <a:chExt cx="1723" cy="327"/>
          </a:xfrm>
        </p:grpSpPr>
        <p:sp>
          <p:nvSpPr>
            <p:cNvPr id="10263" name="Rectangle 43">
              <a:extLst>
                <a:ext uri="{FF2B5EF4-FFF2-40B4-BE49-F238E27FC236}">
                  <a16:creationId xmlns:a16="http://schemas.microsoft.com/office/drawing/2014/main" id="{A94E5C80-9788-44B4-9101-F83F47728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768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64" name="Rectangle 15">
              <a:extLst>
                <a:ext uri="{FF2B5EF4-FFF2-40B4-BE49-F238E27FC236}">
                  <a16:creationId xmlns:a16="http://schemas.microsoft.com/office/drawing/2014/main" id="{192E0F74-ACA9-4E36-84AD-EDFCFD578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" y="724"/>
              <a:ext cx="172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talk to Grandma</a:t>
              </a:r>
            </a:p>
          </p:txBody>
        </p:sp>
      </p:grpSp>
      <p:grpSp>
        <p:nvGrpSpPr>
          <p:cNvPr id="6190" name="Group 46">
            <a:extLst>
              <a:ext uri="{FF2B5EF4-FFF2-40B4-BE49-F238E27FC236}">
                <a16:creationId xmlns:a16="http://schemas.microsoft.com/office/drawing/2014/main" id="{2870EB3B-E902-4C50-89C5-CC399474F3DF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06388"/>
            <a:ext cx="2819400" cy="533400"/>
            <a:chOff x="3984" y="240"/>
            <a:chExt cx="1776" cy="336"/>
          </a:xfrm>
        </p:grpSpPr>
        <p:sp>
          <p:nvSpPr>
            <p:cNvPr id="10261" name="Rectangle 41">
              <a:extLst>
                <a:ext uri="{FF2B5EF4-FFF2-40B4-BE49-F238E27FC236}">
                  <a16:creationId xmlns:a16="http://schemas.microsoft.com/office/drawing/2014/main" id="{47BBF2EE-E4D0-45A5-A9D1-7091C5337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336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62" name="Rectangle 16">
              <a:extLst>
                <a:ext uri="{FF2B5EF4-FFF2-40B4-BE49-F238E27FC236}">
                  <a16:creationId xmlns:a16="http://schemas.microsoft.com/office/drawing/2014/main" id="{A3AB9862-35B1-4788-8667-2618DC629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240"/>
              <a:ext cx="167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read a comic</a:t>
              </a:r>
            </a:p>
          </p:txBody>
        </p:sp>
      </p:grpSp>
      <p:grpSp>
        <p:nvGrpSpPr>
          <p:cNvPr id="6189" name="Group 45">
            <a:extLst>
              <a:ext uri="{FF2B5EF4-FFF2-40B4-BE49-F238E27FC236}">
                <a16:creationId xmlns:a16="http://schemas.microsoft.com/office/drawing/2014/main" id="{2E2A8844-F189-4B65-A16E-5CFB19938431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814388"/>
            <a:ext cx="2362200" cy="519112"/>
            <a:chOff x="4128" y="646"/>
            <a:chExt cx="1488" cy="327"/>
          </a:xfrm>
        </p:grpSpPr>
        <p:sp>
          <p:nvSpPr>
            <p:cNvPr id="10259" name="Rectangle 44">
              <a:extLst>
                <a:ext uri="{FF2B5EF4-FFF2-40B4-BE49-F238E27FC236}">
                  <a16:creationId xmlns:a16="http://schemas.microsoft.com/office/drawing/2014/main" id="{F99DDB67-AD62-44CF-9112-4EF176AA4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702"/>
              <a:ext cx="148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60" name="Rectangle 17">
              <a:extLst>
                <a:ext uri="{FF2B5EF4-FFF2-40B4-BE49-F238E27FC236}">
                  <a16:creationId xmlns:a16="http://schemas.microsoft.com/office/drawing/2014/main" id="{EF624B3B-418A-44C3-A386-9BC0D7808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646"/>
              <a:ext cx="134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write a letter</a:t>
              </a:r>
            </a:p>
          </p:txBody>
        </p:sp>
      </p:grpSp>
      <p:grpSp>
        <p:nvGrpSpPr>
          <p:cNvPr id="6193" name="Group 49">
            <a:extLst>
              <a:ext uri="{FF2B5EF4-FFF2-40B4-BE49-F238E27FC236}">
                <a16:creationId xmlns:a16="http://schemas.microsoft.com/office/drawing/2014/main" id="{7321C841-73E5-4C8E-A018-F0EB4E53068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792163"/>
            <a:ext cx="2667000" cy="519112"/>
            <a:chOff x="240" y="691"/>
            <a:chExt cx="1680" cy="327"/>
          </a:xfrm>
        </p:grpSpPr>
        <p:sp>
          <p:nvSpPr>
            <p:cNvPr id="10257" name="Rectangle 42">
              <a:extLst>
                <a:ext uri="{FF2B5EF4-FFF2-40B4-BE49-F238E27FC236}">
                  <a16:creationId xmlns:a16="http://schemas.microsoft.com/office/drawing/2014/main" id="{91BDB1E8-9822-4CDB-8465-F13A3C2D3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768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8" name="Rectangle 18">
              <a:extLst>
                <a:ext uri="{FF2B5EF4-FFF2-40B4-BE49-F238E27FC236}">
                  <a16:creationId xmlns:a16="http://schemas.microsoft.com/office/drawing/2014/main" id="{685B93D8-B9FA-4917-824B-42F3A5B43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691"/>
              <a:ext cx="16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eat dinner</a:t>
              </a:r>
            </a:p>
          </p:txBody>
        </p:sp>
      </p:grpSp>
      <p:grpSp>
        <p:nvGrpSpPr>
          <p:cNvPr id="6191" name="Group 47">
            <a:extLst>
              <a:ext uri="{FF2B5EF4-FFF2-40B4-BE49-F238E27FC236}">
                <a16:creationId xmlns:a16="http://schemas.microsoft.com/office/drawing/2014/main" id="{15BFB253-B509-4989-9D69-9D8E4968847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04800"/>
            <a:ext cx="2667000" cy="533400"/>
            <a:chOff x="2112" y="288"/>
            <a:chExt cx="1680" cy="336"/>
          </a:xfrm>
        </p:grpSpPr>
        <p:sp>
          <p:nvSpPr>
            <p:cNvPr id="10255" name="Rectangle 40">
              <a:extLst>
                <a:ext uri="{FF2B5EF4-FFF2-40B4-BE49-F238E27FC236}">
                  <a16:creationId xmlns:a16="http://schemas.microsoft.com/office/drawing/2014/main" id="{FFE044C7-C6C2-4D50-8D7B-912803D5B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84"/>
              <a:ext cx="163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6" name="Rectangle 19">
              <a:extLst>
                <a:ext uri="{FF2B5EF4-FFF2-40B4-BE49-F238E27FC236}">
                  <a16:creationId xmlns:a16="http://schemas.microsoft.com/office/drawing/2014/main" id="{E40AE8BB-84B7-4887-91CB-1C57BCF5E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"/>
              <a:ext cx="1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take a shower</a:t>
              </a:r>
            </a:p>
          </p:txBody>
        </p:sp>
      </p:grpSp>
      <p:pic>
        <p:nvPicPr>
          <p:cNvPr id="6195" name="Picture 51">
            <a:extLst>
              <a:ext uri="{FF2B5EF4-FFF2-40B4-BE49-F238E27FC236}">
                <a16:creationId xmlns:a16="http://schemas.microsoft.com/office/drawing/2014/main" id="{04BC8E59-3BCB-4C48-872F-E3A616CE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590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6" name="Picture 52">
            <a:extLst>
              <a:ext uri="{FF2B5EF4-FFF2-40B4-BE49-F238E27FC236}">
                <a16:creationId xmlns:a16="http://schemas.microsoft.com/office/drawing/2014/main" id="{6FB10076-098C-43AC-9625-076684CF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667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7" name="Picture 53">
            <a:extLst>
              <a:ext uri="{FF2B5EF4-FFF2-40B4-BE49-F238E27FC236}">
                <a16:creationId xmlns:a16="http://schemas.microsoft.com/office/drawing/2014/main" id="{90410B41-AF9B-4DD7-9E64-BC30521E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6765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8" name="Picture 54">
            <a:extLst>
              <a:ext uri="{FF2B5EF4-FFF2-40B4-BE49-F238E27FC236}">
                <a16:creationId xmlns:a16="http://schemas.microsoft.com/office/drawing/2014/main" id="{18506177-BE29-453A-8CDA-538CA3F8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2514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9" name="Picture 55">
            <a:extLst>
              <a:ext uri="{FF2B5EF4-FFF2-40B4-BE49-F238E27FC236}">
                <a16:creationId xmlns:a16="http://schemas.microsoft.com/office/drawing/2014/main" id="{90F8E919-41A6-47BA-B94E-54409915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90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00" name="Picture 56">
            <a:extLst>
              <a:ext uri="{FF2B5EF4-FFF2-40B4-BE49-F238E27FC236}">
                <a16:creationId xmlns:a16="http://schemas.microsoft.com/office/drawing/2014/main" id="{13C70059-17BF-4900-9A39-30FE4960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590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61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6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61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70" decel="1000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70" decel="100000"/>
                                        <p:tgtEl>
                                          <p:spTgt spid="6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70" decel="1000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decel="100000"/>
                                        <p:tgtEl>
                                          <p:spTgt spid="61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70" decel="1000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70" decel="100000"/>
                                        <p:tgtEl>
                                          <p:spTgt spid="6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98844E-6 L -0.34583 0.4795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3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526E-6 L 0.34583 0.3974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9769E-6 L -0.00416 0.468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3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382E-6 L -0.69583 0.812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92" y="40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8844E-6 L 0.31389 0.879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43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8382E-6 L 0.32622 0.8124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40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3605</TotalTime>
  <Words>1520</Words>
  <Application>Microsoft Office PowerPoint</Application>
  <PresentationFormat>On-screen Show (4:3)</PresentationFormat>
  <Paragraphs>256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.VnArabia</vt:lpstr>
      <vt:lpstr>.VnArial</vt:lpstr>
      <vt:lpstr>.VnRevueH</vt:lpstr>
      <vt:lpstr>.VnTime</vt:lpstr>
      <vt:lpstr>.VnTimeH</vt:lpstr>
      <vt:lpstr>Arial</vt:lpstr>
      <vt:lpstr>Arial Black</vt:lpstr>
      <vt:lpstr>Arial Narrow</vt:lpstr>
      <vt:lpstr>Impact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 some new words:</vt:lpstr>
      <vt:lpstr>PowerPoint Presentation</vt:lpstr>
      <vt:lpstr>PowerPoint Presentation</vt:lpstr>
      <vt:lpstr>Excercise: Choose the best answer.</vt:lpstr>
      <vt:lpstr>PowerPoint Presentation</vt:lpstr>
      <vt:lpstr>PowerPoint Presentation</vt:lpstr>
      <vt:lpstr>PowerPoint Presentation</vt:lpstr>
    </vt:vector>
  </TitlesOfParts>
  <Company>LOD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Thuy-hoa</dc:creator>
  <cp:lastModifiedBy>Mr Vuong</cp:lastModifiedBy>
  <cp:revision>238</cp:revision>
  <dcterms:created xsi:type="dcterms:W3CDTF">2003-01-10T09:01:51Z</dcterms:created>
  <dcterms:modified xsi:type="dcterms:W3CDTF">2022-08-21T07:30:30Z</dcterms:modified>
</cp:coreProperties>
</file>