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20"/>
  </p:notesMasterIdLst>
  <p:handoutMasterIdLst>
    <p:handoutMasterId r:id="rId21"/>
  </p:handoutMasterIdLst>
  <p:sldIdLst>
    <p:sldId id="363" r:id="rId2"/>
    <p:sldId id="343" r:id="rId3"/>
    <p:sldId id="336" r:id="rId4"/>
    <p:sldId id="359" r:id="rId5"/>
    <p:sldId id="321" r:id="rId6"/>
    <p:sldId id="362" r:id="rId7"/>
    <p:sldId id="322" r:id="rId8"/>
    <p:sldId id="324" r:id="rId9"/>
    <p:sldId id="341" r:id="rId10"/>
    <p:sldId id="323" r:id="rId11"/>
    <p:sldId id="346" r:id="rId12"/>
    <p:sldId id="347" r:id="rId13"/>
    <p:sldId id="350" r:id="rId14"/>
    <p:sldId id="348" r:id="rId15"/>
    <p:sldId id="349" r:id="rId16"/>
    <p:sldId id="361" r:id="rId17"/>
    <p:sldId id="337" r:id="rId18"/>
    <p:sldId id="327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112A63"/>
    <a:srgbClr val="000000"/>
    <a:srgbClr val="9933FF"/>
    <a:srgbClr val="3366CC"/>
    <a:srgbClr val="009900"/>
    <a:srgbClr val="CC0099"/>
    <a:srgbClr val="6600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7" autoAdjust="0"/>
    <p:restoredTop sz="91190" autoAdjust="0"/>
  </p:normalViewPr>
  <p:slideViewPr>
    <p:cSldViewPr>
      <p:cViewPr varScale="1">
        <p:scale>
          <a:sx n="80" d="100"/>
          <a:sy n="80" d="100"/>
        </p:scale>
        <p:origin x="168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0E083-C5E4-455C-9817-B20D80BAB0E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3D628-2EAD-489D-A60F-C3DE0D3E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43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E8906B89-9E97-4F5B-88B6-E14EE3816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18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3DCED6-0C5E-4AF9-88B4-757752108C57}" type="slidenum">
              <a:rPr lang="en-US" altLang="en-US" sz="1200" b="0">
                <a:latin typeface="Arial" charset="0"/>
              </a:rPr>
              <a:pPr/>
              <a:t>4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1A6DCA-11F4-4245-99C0-1442B4C6F173}" type="slidenum">
              <a:rPr lang="en-US" altLang="en-US" sz="1200" b="0">
                <a:latin typeface="Arial" charset="0"/>
              </a:rPr>
              <a:pPr/>
              <a:t>6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EBB14-20FD-4D29-817A-D73C043BF2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3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FA5F3-DFCE-4F91-8E95-09B68E26DD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1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1486D-EBAE-42AD-8281-E3359D07D1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69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5E0E-0977-42B2-BF82-5DA23776C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65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2F84-8C9E-467C-92D0-D8EE34760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55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8220-FE19-4BDA-A603-8DBF4CC79F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5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CCD59-1E27-405C-ACF8-1EC174E5C4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3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F50BD-981E-4F3F-B267-A4F6945386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99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66A63-1C5C-4E03-AA6E-24A4D9DC82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4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C7602-2DFC-43E1-91A3-9DD91E2567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21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07DB6-50E1-431B-A9AF-B3356EEEA1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4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9A9F0-1F0F-4044-B831-733D1510CC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93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AB21A-1133-447A-A56A-38CCD83348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0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187E21-D18B-49DF-9013-B6E10C3D28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2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457200" y="292100"/>
            <a:ext cx="8382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vi-VN" sz="4000" b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479425" y="1524000"/>
            <a:ext cx="838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14325" y="2667000"/>
            <a:ext cx="85153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0" dirty="0">
                <a:solidFill>
                  <a:srgbClr val="000000"/>
                </a:solidFill>
                <a:latin typeface="Constantia" pitchFamily="18" charset="0"/>
              </a:rPr>
              <a:t>When was Alexander Graham Bell born?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0" dirty="0">
                <a:solidFill>
                  <a:srgbClr val="000000"/>
                </a:solidFill>
                <a:latin typeface="Constantia" pitchFamily="18" charset="0"/>
              </a:rPr>
              <a:t>Where was he born?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0" dirty="0">
                <a:solidFill>
                  <a:srgbClr val="000000"/>
                </a:solidFill>
                <a:latin typeface="Constantia" pitchFamily="18" charset="0"/>
              </a:rPr>
              <a:t>Where did he live?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0" dirty="0">
                <a:solidFill>
                  <a:srgbClr val="000000"/>
                </a:solidFill>
                <a:latin typeface="Constantia" pitchFamily="18" charset="0"/>
              </a:rPr>
              <a:t>Who did he work with at Boston University?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b="0" dirty="0">
                <a:solidFill>
                  <a:srgbClr val="000000"/>
                </a:solidFill>
                <a:latin typeface="Constantia" pitchFamily="18" charset="0"/>
              </a:rPr>
              <a:t>When did he invent the first telephone?</a:t>
            </a:r>
          </a:p>
        </p:txBody>
      </p:sp>
      <p:sp>
        <p:nvSpPr>
          <p:cNvPr id="19461" name="WordArt 6"/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64579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0" kern="10" spc="720" dirty="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Constantia" pitchFamily="18" charset="0"/>
                <a:cs typeface="Times New Roman"/>
              </a:rPr>
              <a:t>4.Comprehension questions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0" y="0"/>
            <a:ext cx="9144000" cy="228600"/>
            <a:chOff x="192" y="0"/>
            <a:chExt cx="5100" cy="180"/>
          </a:xfrm>
        </p:grpSpPr>
        <p:grpSp>
          <p:nvGrpSpPr>
            <p:cNvPr id="19472" name="Group 8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9474" name="Picture 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1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11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7" name="Picture 12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13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73" name="Picture 14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15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192" y="0"/>
            <a:chExt cx="5100" cy="180"/>
          </a:xfrm>
        </p:grpSpPr>
        <p:grpSp>
          <p:nvGrpSpPr>
            <p:cNvPr id="19465" name="Group 16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9467" name="Picture 1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8" name="Picture 1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9" name="Picture 1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2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21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66" name="Picture 22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952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3300"/>
                </a:solidFill>
                <a:latin typeface="Constantia" pitchFamily="18" charset="0"/>
              </a:rPr>
              <a:t>Unit 2 : Making arrangements</a:t>
            </a:r>
            <a:br>
              <a:rPr lang="en-US" sz="3600" dirty="0">
                <a:solidFill>
                  <a:srgbClr val="FF3300"/>
                </a:solidFill>
                <a:latin typeface="Constantia" pitchFamily="18" charset="0"/>
              </a:rPr>
            </a:br>
            <a:r>
              <a:rPr lang="en-US" sz="3600" dirty="0">
                <a:solidFill>
                  <a:srgbClr val="FF3300"/>
                </a:solidFill>
                <a:latin typeface="Constantia" pitchFamily="18" charset="0"/>
              </a:rPr>
              <a:t>Lesson 3 : Read (p.21-22)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.VnTime" pitchFamily="34" charset="0"/>
                <a:cs typeface="Arial" charset="0"/>
              </a:rPr>
              <a:t>When was Alexander Graham Bell born?</a:t>
            </a: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3886200" y="21336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1876 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3810000" y="3154363"/>
            <a:ext cx="4648200" cy="57943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1847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3810000" y="4068763"/>
            <a:ext cx="4648200" cy="57943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1870</a:t>
            </a:r>
          </a:p>
        </p:txBody>
      </p:sp>
      <p:pic>
        <p:nvPicPr>
          <p:cNvPr id="317449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17452" name="Rectangle 12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317456" name="Rectangle 16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7</a:t>
            </a:r>
          </a:p>
        </p:txBody>
      </p:sp>
      <p:sp>
        <p:nvSpPr>
          <p:cNvPr id="317457" name="Rectangle 17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8</a:t>
            </a:r>
          </a:p>
        </p:txBody>
      </p:sp>
      <p:sp>
        <p:nvSpPr>
          <p:cNvPr id="317458" name="Rectangle 18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  <p:sp>
        <p:nvSpPr>
          <p:cNvPr id="317459" name="Rectangle 19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10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200400" y="304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Question 1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</a:t>
            </a:r>
          </a:p>
        </p:txBody>
      </p:sp>
      <p:sp>
        <p:nvSpPr>
          <p:cNvPr id="317461" name="Oval 21"/>
          <p:cNvSpPr>
            <a:spLocks noChangeArrowheads="1"/>
          </p:cNvSpPr>
          <p:nvPr/>
        </p:nvSpPr>
        <p:spPr bwMode="auto">
          <a:xfrm>
            <a:off x="2971800" y="2133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A</a:t>
            </a:r>
          </a:p>
        </p:txBody>
      </p:sp>
      <p:sp>
        <p:nvSpPr>
          <p:cNvPr id="317462" name="Oval 22"/>
          <p:cNvSpPr>
            <a:spLocks noChangeArrowheads="1"/>
          </p:cNvSpPr>
          <p:nvPr/>
        </p:nvSpPr>
        <p:spPr bwMode="auto">
          <a:xfrm>
            <a:off x="2971800" y="4038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C</a:t>
            </a:r>
          </a:p>
        </p:txBody>
      </p:sp>
      <p:sp>
        <p:nvSpPr>
          <p:cNvPr id="317463" name="Oval 23"/>
          <p:cNvSpPr>
            <a:spLocks noChangeArrowheads="1"/>
          </p:cNvSpPr>
          <p:nvPr/>
        </p:nvSpPr>
        <p:spPr bwMode="auto">
          <a:xfrm>
            <a:off x="2971800" y="3048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B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2971800" y="30480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B</a:t>
            </a:r>
          </a:p>
        </p:txBody>
      </p:sp>
      <p:sp>
        <p:nvSpPr>
          <p:cNvPr id="317465" name="Text Box 25"/>
          <p:cNvSpPr txBox="1">
            <a:spLocks noChangeArrowheads="1"/>
          </p:cNvSpPr>
          <p:nvPr/>
        </p:nvSpPr>
        <p:spPr bwMode="auto">
          <a:xfrm>
            <a:off x="3810000" y="31242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in 1847 </a:t>
            </a:r>
          </a:p>
        </p:txBody>
      </p:sp>
      <p:sp>
        <p:nvSpPr>
          <p:cNvPr id="317466" name="Text Box 26"/>
          <p:cNvSpPr txBox="1">
            <a:spLocks noChangeArrowheads="1"/>
          </p:cNvSpPr>
          <p:nvPr/>
        </p:nvSpPr>
        <p:spPr bwMode="auto">
          <a:xfrm>
            <a:off x="838200" y="2133600"/>
            <a:ext cx="77724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He</a:t>
            </a:r>
            <a:r>
              <a:rPr lang="en-US" altLang="en-US" sz="320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was born in 1847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17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17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17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17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17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17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17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17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174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17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317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317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317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10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0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17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20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20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20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31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31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2000"/>
                                        <p:tgtEl>
                                          <p:spTgt spid="31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/>
      <p:bldP spid="317446" grpId="0" animBg="1"/>
      <p:bldP spid="317446" grpId="1" animBg="1"/>
      <p:bldP spid="317447" grpId="0" animBg="1"/>
      <p:bldP spid="317447" grpId="1" animBg="1"/>
      <p:bldP spid="317448" grpId="0" animBg="1"/>
      <p:bldP spid="317448" grpId="1" animBg="1"/>
      <p:bldP spid="317450" grpId="0" animBg="1"/>
      <p:bldP spid="317450" grpId="1" animBg="1"/>
      <p:bldP spid="317451" grpId="0" animBg="1"/>
      <p:bldP spid="317451" grpId="1" animBg="1"/>
      <p:bldP spid="317452" grpId="0" animBg="1"/>
      <p:bldP spid="317452" grpId="1" animBg="1"/>
      <p:bldP spid="317453" grpId="0" animBg="1"/>
      <p:bldP spid="317453" grpId="1" animBg="1"/>
      <p:bldP spid="317454" grpId="0" animBg="1"/>
      <p:bldP spid="317454" grpId="1" animBg="1"/>
      <p:bldP spid="317455" grpId="0" animBg="1"/>
      <p:bldP spid="317455" grpId="1" animBg="1"/>
      <p:bldP spid="317456" grpId="0" animBg="1"/>
      <p:bldP spid="317456" grpId="1" animBg="1"/>
      <p:bldP spid="317457" grpId="0" animBg="1"/>
      <p:bldP spid="317457" grpId="1" animBg="1"/>
      <p:bldP spid="317458" grpId="0" animBg="1"/>
      <p:bldP spid="317458" grpId="1" animBg="1"/>
      <p:bldP spid="317459" grpId="0" animBg="1"/>
      <p:bldP spid="317460" grpId="0"/>
      <p:bldP spid="317461" grpId="0" animBg="1"/>
      <p:bldP spid="317461" grpId="1" animBg="1"/>
      <p:bldP spid="317462" grpId="0" animBg="1"/>
      <p:bldP spid="317462" grpId="1" animBg="1"/>
      <p:bldP spid="317463" grpId="0" animBg="1"/>
      <p:bldP spid="317463" grpId="1" animBg="1"/>
      <p:bldP spid="317464" grpId="0" animBg="1"/>
      <p:bldP spid="317464" grpId="1" animBg="1"/>
      <p:bldP spid="317465" grpId="0" animBg="1"/>
      <p:bldP spid="317465" grpId="1" animBg="1"/>
      <p:bldP spid="317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latin typeface=".VnTime" pitchFamily="34" charset="0"/>
                <a:cs typeface="Arial" charset="0"/>
              </a:rPr>
              <a:t>Where was he born?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3886200" y="21336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the USA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3810000" y="31242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Canada</a:t>
            </a: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3810000" y="4068763"/>
            <a:ext cx="4648200" cy="57943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Scotland</a:t>
            </a:r>
          </a:p>
        </p:txBody>
      </p:sp>
      <p:pic>
        <p:nvPicPr>
          <p:cNvPr id="318473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18476" name="Rectangle 12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18477" name="Rectangle 13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318479" name="Rectangle 15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318480" name="Rectangle 16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7</a:t>
            </a:r>
          </a:p>
        </p:txBody>
      </p:sp>
      <p:sp>
        <p:nvSpPr>
          <p:cNvPr id="318481" name="Rectangle 17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8</a:t>
            </a:r>
          </a:p>
        </p:txBody>
      </p:sp>
      <p:sp>
        <p:nvSpPr>
          <p:cNvPr id="318482" name="Rectangle 18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  <p:sp>
        <p:nvSpPr>
          <p:cNvPr id="318483" name="Rectangle 19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10</a:t>
            </a: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3200400" y="304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Question 2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</a:t>
            </a:r>
          </a:p>
        </p:txBody>
      </p:sp>
      <p:sp>
        <p:nvSpPr>
          <p:cNvPr id="318485" name="Oval 21"/>
          <p:cNvSpPr>
            <a:spLocks noChangeArrowheads="1"/>
          </p:cNvSpPr>
          <p:nvPr/>
        </p:nvSpPr>
        <p:spPr bwMode="auto">
          <a:xfrm>
            <a:off x="2971800" y="2133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A</a:t>
            </a:r>
          </a:p>
        </p:txBody>
      </p:sp>
      <p:sp>
        <p:nvSpPr>
          <p:cNvPr id="318486" name="Oval 22"/>
          <p:cNvSpPr>
            <a:spLocks noChangeArrowheads="1"/>
          </p:cNvSpPr>
          <p:nvPr/>
        </p:nvSpPr>
        <p:spPr bwMode="auto">
          <a:xfrm>
            <a:off x="2971800" y="4038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C</a:t>
            </a:r>
          </a:p>
        </p:txBody>
      </p:sp>
      <p:sp>
        <p:nvSpPr>
          <p:cNvPr id="318487" name="Oval 23"/>
          <p:cNvSpPr>
            <a:spLocks noChangeArrowheads="1"/>
          </p:cNvSpPr>
          <p:nvPr/>
        </p:nvSpPr>
        <p:spPr bwMode="auto">
          <a:xfrm>
            <a:off x="2971800" y="3048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B</a:t>
            </a:r>
          </a:p>
        </p:txBody>
      </p:sp>
      <p:sp>
        <p:nvSpPr>
          <p:cNvPr id="318488" name="Oval 24"/>
          <p:cNvSpPr>
            <a:spLocks noChangeArrowheads="1"/>
          </p:cNvSpPr>
          <p:nvPr/>
        </p:nvSpPr>
        <p:spPr bwMode="auto">
          <a:xfrm>
            <a:off x="2971800" y="40386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Tahoma" pitchFamily="34" charset="0"/>
                <a:cs typeface="Arial" charset="0"/>
              </a:rPr>
              <a:t>C</a:t>
            </a:r>
          </a:p>
        </p:txBody>
      </p:sp>
      <p:sp>
        <p:nvSpPr>
          <p:cNvPr id="318489" name="Text Box 25"/>
          <p:cNvSpPr txBox="1">
            <a:spLocks noChangeArrowheads="1"/>
          </p:cNvSpPr>
          <p:nvPr/>
        </p:nvSpPr>
        <p:spPr bwMode="auto">
          <a:xfrm>
            <a:off x="3810000" y="41148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in Scotland</a:t>
            </a:r>
          </a:p>
        </p:txBody>
      </p:sp>
      <p:sp>
        <p:nvSpPr>
          <p:cNvPr id="318490" name="Text Box 26"/>
          <p:cNvSpPr txBox="1">
            <a:spLocks noChangeArrowheads="1"/>
          </p:cNvSpPr>
          <p:nvPr/>
        </p:nvSpPr>
        <p:spPr bwMode="auto">
          <a:xfrm>
            <a:off x="762000" y="20574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.VnTime" pitchFamily="34" charset="0"/>
                <a:cs typeface="Arial" charset="0"/>
              </a:rPr>
              <a:t>He was born in Scotland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18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18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18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18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18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18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18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184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318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31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31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10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18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0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18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18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20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20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20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31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2000"/>
                                        <p:tgtEl>
                                          <p:spTgt spid="31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31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318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 animBg="1"/>
      <p:bldP spid="318470" grpId="0" animBg="1"/>
      <p:bldP spid="318470" grpId="1" animBg="1"/>
      <p:bldP spid="318471" grpId="0" animBg="1"/>
      <p:bldP spid="318471" grpId="1" animBg="1"/>
      <p:bldP spid="318472" grpId="0" animBg="1"/>
      <p:bldP spid="318472" grpId="1" animBg="1"/>
      <p:bldP spid="318474" grpId="0" animBg="1"/>
      <p:bldP spid="318474" grpId="1" animBg="1"/>
      <p:bldP spid="318475" grpId="0" animBg="1"/>
      <p:bldP spid="318475" grpId="1" animBg="1"/>
      <p:bldP spid="318476" grpId="0" animBg="1"/>
      <p:bldP spid="318476" grpId="1" animBg="1"/>
      <p:bldP spid="318477" grpId="0" animBg="1"/>
      <p:bldP spid="318477" grpId="1" animBg="1"/>
      <p:bldP spid="318478" grpId="0" animBg="1"/>
      <p:bldP spid="318478" grpId="1" animBg="1"/>
      <p:bldP spid="318479" grpId="0" animBg="1"/>
      <p:bldP spid="318479" grpId="1" animBg="1"/>
      <p:bldP spid="318480" grpId="0" animBg="1"/>
      <p:bldP spid="318480" grpId="1" animBg="1"/>
      <p:bldP spid="318481" grpId="0" animBg="1"/>
      <p:bldP spid="318481" grpId="1" animBg="1"/>
      <p:bldP spid="318482" grpId="0" animBg="1"/>
      <p:bldP spid="318482" grpId="1" animBg="1"/>
      <p:bldP spid="318483" grpId="0" animBg="1"/>
      <p:bldP spid="318484" grpId="0"/>
      <p:bldP spid="318485" grpId="0" animBg="1"/>
      <p:bldP spid="318485" grpId="1" animBg="1"/>
      <p:bldP spid="318486" grpId="0" animBg="1"/>
      <p:bldP spid="318486" grpId="1" animBg="1"/>
      <p:bldP spid="318487" grpId="0" animBg="1"/>
      <p:bldP spid="318487" grpId="1" animBg="1"/>
      <p:bldP spid="318488" grpId="0" animBg="1"/>
      <p:bldP spid="318488" grpId="1" animBg="1"/>
      <p:bldP spid="318489" grpId="0" animBg="1"/>
      <p:bldP spid="318489" grpId="1" animBg="1"/>
      <p:bldP spid="3184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latin typeface=".VnTime" pitchFamily="34" charset="0"/>
                <a:cs typeface="Arial" charset="0"/>
              </a:rPr>
              <a:t>Where did he live?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3886200" y="21336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the USA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3810000" y="31242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Canada</a:t>
            </a:r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810000" y="4068763"/>
            <a:ext cx="4648200" cy="57943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Scotland</a:t>
            </a:r>
          </a:p>
        </p:txBody>
      </p:sp>
      <p:pic>
        <p:nvPicPr>
          <p:cNvPr id="321545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21548" name="Rectangle 12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21549" name="Rectangle 13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321550" name="Rectangle 14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321551" name="Rectangle 15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321552" name="Rectangle 16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7</a:t>
            </a:r>
          </a:p>
        </p:txBody>
      </p:sp>
      <p:sp>
        <p:nvSpPr>
          <p:cNvPr id="321553" name="Rectangle 17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8</a:t>
            </a:r>
          </a:p>
        </p:txBody>
      </p:sp>
      <p:sp>
        <p:nvSpPr>
          <p:cNvPr id="321554" name="Rectangle 18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  <p:sp>
        <p:nvSpPr>
          <p:cNvPr id="321555" name="Rectangle 19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10</a:t>
            </a: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3200400" y="304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Question 3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</a:t>
            </a:r>
          </a:p>
        </p:txBody>
      </p:sp>
      <p:sp>
        <p:nvSpPr>
          <p:cNvPr id="321557" name="Oval 21"/>
          <p:cNvSpPr>
            <a:spLocks noChangeArrowheads="1"/>
          </p:cNvSpPr>
          <p:nvPr/>
        </p:nvSpPr>
        <p:spPr bwMode="auto">
          <a:xfrm>
            <a:off x="2971800" y="2133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A</a:t>
            </a:r>
          </a:p>
        </p:txBody>
      </p:sp>
      <p:sp>
        <p:nvSpPr>
          <p:cNvPr id="321558" name="Oval 22"/>
          <p:cNvSpPr>
            <a:spLocks noChangeArrowheads="1"/>
          </p:cNvSpPr>
          <p:nvPr/>
        </p:nvSpPr>
        <p:spPr bwMode="auto">
          <a:xfrm>
            <a:off x="2971800" y="4038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C</a:t>
            </a:r>
          </a:p>
        </p:txBody>
      </p:sp>
      <p:sp>
        <p:nvSpPr>
          <p:cNvPr id="321559" name="Oval 23"/>
          <p:cNvSpPr>
            <a:spLocks noChangeArrowheads="1"/>
          </p:cNvSpPr>
          <p:nvPr/>
        </p:nvSpPr>
        <p:spPr bwMode="auto">
          <a:xfrm>
            <a:off x="2971800" y="3048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B</a:t>
            </a:r>
          </a:p>
        </p:txBody>
      </p:sp>
      <p:sp>
        <p:nvSpPr>
          <p:cNvPr id="321560" name="Oval 24"/>
          <p:cNvSpPr>
            <a:spLocks noChangeArrowheads="1"/>
          </p:cNvSpPr>
          <p:nvPr/>
        </p:nvSpPr>
        <p:spPr bwMode="auto">
          <a:xfrm>
            <a:off x="2971800" y="21336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Tahoma" pitchFamily="34" charset="0"/>
                <a:cs typeface="Arial" charset="0"/>
              </a:rPr>
              <a:t>A</a:t>
            </a:r>
          </a:p>
        </p:txBody>
      </p:sp>
      <p:sp>
        <p:nvSpPr>
          <p:cNvPr id="321561" name="Text Box 25"/>
          <p:cNvSpPr txBox="1">
            <a:spLocks noChangeArrowheads="1"/>
          </p:cNvSpPr>
          <p:nvPr/>
        </p:nvSpPr>
        <p:spPr bwMode="auto">
          <a:xfrm>
            <a:off x="3886200" y="21336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in the USA</a:t>
            </a:r>
          </a:p>
        </p:txBody>
      </p:sp>
      <p:sp>
        <p:nvSpPr>
          <p:cNvPr id="321562" name="Text Box 26"/>
          <p:cNvSpPr txBox="1">
            <a:spLocks noChangeArrowheads="1"/>
          </p:cNvSpPr>
          <p:nvPr/>
        </p:nvSpPr>
        <p:spPr bwMode="auto">
          <a:xfrm>
            <a:off x="685800" y="21336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.VnTime" pitchFamily="34" charset="0"/>
                <a:cs typeface="Arial" charset="0"/>
              </a:rPr>
              <a:t>He lived in the USA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215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21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215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21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215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215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215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10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0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215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20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  <p:bldP spid="321546" grpId="0" animBg="1"/>
      <p:bldP spid="321546" grpId="1" animBg="1"/>
      <p:bldP spid="321547" grpId="0" animBg="1"/>
      <p:bldP spid="321547" grpId="1" animBg="1"/>
      <p:bldP spid="321548" grpId="0" animBg="1"/>
      <p:bldP spid="321548" grpId="1" animBg="1"/>
      <p:bldP spid="321549" grpId="0" animBg="1"/>
      <p:bldP spid="321549" grpId="1" animBg="1"/>
      <p:bldP spid="321550" grpId="0" animBg="1"/>
      <p:bldP spid="321550" grpId="1" animBg="1"/>
      <p:bldP spid="321551" grpId="0" animBg="1"/>
      <p:bldP spid="321551" grpId="1" animBg="1"/>
      <p:bldP spid="321552" grpId="0" animBg="1"/>
      <p:bldP spid="321552" grpId="1" animBg="1"/>
      <p:bldP spid="321553" grpId="0" animBg="1"/>
      <p:bldP spid="321553" grpId="1" animBg="1"/>
      <p:bldP spid="321554" grpId="0" animBg="1"/>
      <p:bldP spid="321554" grpId="1" animBg="1"/>
      <p:bldP spid="321555" grpId="0" animBg="1"/>
      <p:bldP spid="321556" grpId="0"/>
      <p:bldP spid="321557" grpId="0" animBg="1"/>
      <p:bldP spid="321557" grpId="1" animBg="1"/>
      <p:bldP spid="321558" grpId="0" animBg="1"/>
      <p:bldP spid="321558" grpId="1" animBg="1"/>
      <p:bldP spid="321559" grpId="0" animBg="1"/>
      <p:bldP spid="321559" grpId="1" animBg="1"/>
      <p:bldP spid="321560" grpId="0" animBg="1"/>
      <p:bldP spid="321560" grpId="1" animBg="1"/>
      <p:bldP spid="321561" grpId="0" animBg="1"/>
      <p:bldP spid="321561" grpId="1" animBg="1"/>
      <p:bldP spid="3215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latin typeface=".VnTime" pitchFamily="34" charset="0"/>
                <a:cs typeface="Arial" charset="0"/>
              </a:rPr>
              <a:t>Who did he work with at Boston University?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3886200" y="21336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students</a:t>
            </a: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810000" y="31242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Thomas Watson</a:t>
            </a: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3810000" y="4068763"/>
            <a:ext cx="4648200" cy="57943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teachers</a:t>
            </a:r>
          </a:p>
        </p:txBody>
      </p:sp>
      <p:pic>
        <p:nvPicPr>
          <p:cNvPr id="319497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319504" name="Rectangle 16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7</a:t>
            </a:r>
          </a:p>
        </p:txBody>
      </p:sp>
      <p:sp>
        <p:nvSpPr>
          <p:cNvPr id="319505" name="Rectangle 17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8</a:t>
            </a:r>
          </a:p>
        </p:txBody>
      </p:sp>
      <p:sp>
        <p:nvSpPr>
          <p:cNvPr id="319506" name="Rectangle 18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  <p:sp>
        <p:nvSpPr>
          <p:cNvPr id="319507" name="Rectangle 19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10</a:t>
            </a:r>
          </a:p>
        </p:txBody>
      </p:sp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3200400" y="304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Question 4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</a:t>
            </a:r>
          </a:p>
        </p:txBody>
      </p:sp>
      <p:sp>
        <p:nvSpPr>
          <p:cNvPr id="319509" name="Oval 21"/>
          <p:cNvSpPr>
            <a:spLocks noChangeArrowheads="1"/>
          </p:cNvSpPr>
          <p:nvPr/>
        </p:nvSpPr>
        <p:spPr bwMode="auto">
          <a:xfrm>
            <a:off x="2971800" y="2133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A</a:t>
            </a:r>
          </a:p>
        </p:txBody>
      </p:sp>
      <p:sp>
        <p:nvSpPr>
          <p:cNvPr id="319510" name="Oval 22"/>
          <p:cNvSpPr>
            <a:spLocks noChangeArrowheads="1"/>
          </p:cNvSpPr>
          <p:nvPr/>
        </p:nvSpPr>
        <p:spPr bwMode="auto">
          <a:xfrm>
            <a:off x="2971800" y="4038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C</a:t>
            </a:r>
          </a:p>
        </p:txBody>
      </p:sp>
      <p:sp>
        <p:nvSpPr>
          <p:cNvPr id="319511" name="Oval 23"/>
          <p:cNvSpPr>
            <a:spLocks noChangeArrowheads="1"/>
          </p:cNvSpPr>
          <p:nvPr/>
        </p:nvSpPr>
        <p:spPr bwMode="auto">
          <a:xfrm>
            <a:off x="2971800" y="3048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B</a:t>
            </a:r>
          </a:p>
        </p:txBody>
      </p:sp>
      <p:sp>
        <p:nvSpPr>
          <p:cNvPr id="319512" name="Oval 24"/>
          <p:cNvSpPr>
            <a:spLocks noChangeArrowheads="1"/>
          </p:cNvSpPr>
          <p:nvPr/>
        </p:nvSpPr>
        <p:spPr bwMode="auto">
          <a:xfrm>
            <a:off x="2971800" y="30480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Tahoma" pitchFamily="34" charset="0"/>
                <a:cs typeface="Arial" charset="0"/>
              </a:rPr>
              <a:t>B</a:t>
            </a:r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>
            <a:off x="3810000" y="31242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Thomas Watson</a:t>
            </a: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685800" y="21336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.VnTime" pitchFamily="34" charset="0"/>
                <a:cs typeface="Arial" charset="0"/>
              </a:rPr>
              <a:t>He worked with Thomas Watson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19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19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19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19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19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194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10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0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19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195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2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2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200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319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4" grpId="1" animBg="1"/>
      <p:bldP spid="319495" grpId="0" animBg="1"/>
      <p:bldP spid="319495" grpId="1" animBg="1"/>
      <p:bldP spid="319496" grpId="0" animBg="1"/>
      <p:bldP spid="319496" grpId="1" animBg="1"/>
      <p:bldP spid="319498" grpId="0" animBg="1"/>
      <p:bldP spid="319498" grpId="1" animBg="1"/>
      <p:bldP spid="319499" grpId="0" animBg="1"/>
      <p:bldP spid="319499" grpId="1" animBg="1"/>
      <p:bldP spid="319500" grpId="0" animBg="1"/>
      <p:bldP spid="319500" grpId="1" animBg="1"/>
      <p:bldP spid="319501" grpId="0" animBg="1"/>
      <p:bldP spid="319501" grpId="1" animBg="1"/>
      <p:bldP spid="319502" grpId="0" animBg="1"/>
      <p:bldP spid="319502" grpId="1" animBg="1"/>
      <p:bldP spid="319503" grpId="0" animBg="1"/>
      <p:bldP spid="319503" grpId="1" animBg="1"/>
      <p:bldP spid="319504" grpId="0" animBg="1"/>
      <p:bldP spid="319504" grpId="1" animBg="1"/>
      <p:bldP spid="319505" grpId="0" animBg="1"/>
      <p:bldP spid="319505" grpId="1" animBg="1"/>
      <p:bldP spid="319506" grpId="0" animBg="1"/>
      <p:bldP spid="319506" grpId="1" animBg="1"/>
      <p:bldP spid="319507" grpId="0" animBg="1"/>
      <p:bldP spid="319508" grpId="0"/>
      <p:bldP spid="319509" grpId="0" animBg="1"/>
      <p:bldP spid="319509" grpId="1" animBg="1"/>
      <p:bldP spid="319510" grpId="0" animBg="1"/>
      <p:bldP spid="319510" grpId="1" animBg="1"/>
      <p:bldP spid="319511" grpId="0" animBg="1"/>
      <p:bldP spid="319511" grpId="1" animBg="1"/>
      <p:bldP spid="319512" grpId="0" animBg="1"/>
      <p:bldP spid="319512" grpId="1" animBg="1"/>
      <p:bldP spid="319513" grpId="0" animBg="1"/>
      <p:bldP spid="319513" grpId="1" animBg="1"/>
      <p:bldP spid="3195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latin typeface=".VnTime" pitchFamily="34" charset="0"/>
                <a:cs typeface="Arial" charset="0"/>
              </a:rPr>
              <a:t>When did he invent the first telephone?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3886200" y="21336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1870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3810000" y="31242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1877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3810000" y="4068763"/>
            <a:ext cx="4648200" cy="57943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in 1876</a:t>
            </a:r>
          </a:p>
        </p:txBody>
      </p:sp>
      <p:pic>
        <p:nvPicPr>
          <p:cNvPr id="320521" name="Picture 9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685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20523" name="Rectangle 11"/>
          <p:cNvSpPr>
            <a:spLocks noChangeArrowheads="1"/>
          </p:cNvSpPr>
          <p:nvPr/>
        </p:nvSpPr>
        <p:spPr bwMode="auto">
          <a:xfrm>
            <a:off x="1524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2362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3200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4038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4876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320528" name="Rectangle 16"/>
          <p:cNvSpPr>
            <a:spLocks noChangeArrowheads="1"/>
          </p:cNvSpPr>
          <p:nvPr/>
        </p:nvSpPr>
        <p:spPr bwMode="auto">
          <a:xfrm>
            <a:off x="5715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7</a:t>
            </a:r>
          </a:p>
        </p:txBody>
      </p:sp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6553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8</a:t>
            </a:r>
          </a:p>
        </p:txBody>
      </p:sp>
      <p:sp>
        <p:nvSpPr>
          <p:cNvPr id="320530" name="Rectangle 18"/>
          <p:cNvSpPr>
            <a:spLocks noChangeArrowheads="1"/>
          </p:cNvSpPr>
          <p:nvPr/>
        </p:nvSpPr>
        <p:spPr bwMode="auto">
          <a:xfrm>
            <a:off x="7391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  <p:sp>
        <p:nvSpPr>
          <p:cNvPr id="320531" name="Rectangle 19"/>
          <p:cNvSpPr>
            <a:spLocks noChangeArrowheads="1"/>
          </p:cNvSpPr>
          <p:nvPr/>
        </p:nvSpPr>
        <p:spPr bwMode="auto">
          <a:xfrm>
            <a:off x="8229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cs typeface="Arial" charset="0"/>
              </a:rPr>
              <a:t>10</a:t>
            </a:r>
          </a:p>
        </p:txBody>
      </p:sp>
      <p:sp>
        <p:nvSpPr>
          <p:cNvPr id="320532" name="Text Box 20"/>
          <p:cNvSpPr txBox="1">
            <a:spLocks noChangeArrowheads="1"/>
          </p:cNvSpPr>
          <p:nvPr/>
        </p:nvSpPr>
        <p:spPr bwMode="auto">
          <a:xfrm>
            <a:off x="3200400" y="304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Question 5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</a:t>
            </a:r>
          </a:p>
        </p:txBody>
      </p:sp>
      <p:sp>
        <p:nvSpPr>
          <p:cNvPr id="320533" name="Oval 21"/>
          <p:cNvSpPr>
            <a:spLocks noChangeArrowheads="1"/>
          </p:cNvSpPr>
          <p:nvPr/>
        </p:nvSpPr>
        <p:spPr bwMode="auto">
          <a:xfrm>
            <a:off x="2971800" y="2133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A</a:t>
            </a:r>
          </a:p>
        </p:txBody>
      </p:sp>
      <p:sp>
        <p:nvSpPr>
          <p:cNvPr id="320534" name="Oval 22"/>
          <p:cNvSpPr>
            <a:spLocks noChangeArrowheads="1"/>
          </p:cNvSpPr>
          <p:nvPr/>
        </p:nvSpPr>
        <p:spPr bwMode="auto">
          <a:xfrm>
            <a:off x="2971800" y="40386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C</a:t>
            </a:r>
          </a:p>
        </p:txBody>
      </p:sp>
      <p:sp>
        <p:nvSpPr>
          <p:cNvPr id="320535" name="Oval 23"/>
          <p:cNvSpPr>
            <a:spLocks noChangeArrowheads="1"/>
          </p:cNvSpPr>
          <p:nvPr/>
        </p:nvSpPr>
        <p:spPr bwMode="auto">
          <a:xfrm>
            <a:off x="2971800" y="3048000"/>
            <a:ext cx="6858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FF00"/>
                </a:solidFill>
                <a:latin typeface="Tahoma" pitchFamily="34" charset="0"/>
                <a:cs typeface="Arial" charset="0"/>
              </a:rPr>
              <a:t>B</a:t>
            </a:r>
          </a:p>
        </p:txBody>
      </p:sp>
      <p:sp>
        <p:nvSpPr>
          <p:cNvPr id="320536" name="Oval 24"/>
          <p:cNvSpPr>
            <a:spLocks noChangeArrowheads="1"/>
          </p:cNvSpPr>
          <p:nvPr/>
        </p:nvSpPr>
        <p:spPr bwMode="auto">
          <a:xfrm>
            <a:off x="2971800" y="4038600"/>
            <a:ext cx="6858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  <a:latin typeface="Tahoma" pitchFamily="34" charset="0"/>
                <a:cs typeface="Arial" charset="0"/>
              </a:rPr>
              <a:t>C</a:t>
            </a:r>
          </a:p>
        </p:txBody>
      </p:sp>
      <p:sp>
        <p:nvSpPr>
          <p:cNvPr id="320537" name="Text Box 25"/>
          <p:cNvSpPr txBox="1">
            <a:spLocks noChangeArrowheads="1"/>
          </p:cNvSpPr>
          <p:nvPr/>
        </p:nvSpPr>
        <p:spPr bwMode="auto">
          <a:xfrm>
            <a:off x="3810000" y="4114800"/>
            <a:ext cx="46482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in 1876</a:t>
            </a:r>
          </a:p>
        </p:txBody>
      </p:sp>
      <p:sp>
        <p:nvSpPr>
          <p:cNvPr id="320538" name="Text Box 26"/>
          <p:cNvSpPr txBox="1">
            <a:spLocks noChangeArrowheads="1"/>
          </p:cNvSpPr>
          <p:nvPr/>
        </p:nvSpPr>
        <p:spPr bwMode="auto">
          <a:xfrm>
            <a:off x="762000" y="2133600"/>
            <a:ext cx="7924800" cy="5794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  <a:latin typeface=".VnTime" pitchFamily="34" charset="0"/>
                <a:cs typeface="Arial" charset="0"/>
              </a:rPr>
              <a:t>He invented the first telephone in 1876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205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20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20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20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20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205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205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20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10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10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1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20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205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2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2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20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2000"/>
                                        <p:tgtEl>
                                          <p:spTgt spid="320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20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320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 animBg="1"/>
      <p:bldP spid="320518" grpId="0" animBg="1"/>
      <p:bldP spid="320518" grpId="1" animBg="1"/>
      <p:bldP spid="320519" grpId="0" animBg="1"/>
      <p:bldP spid="320519" grpId="1" animBg="1"/>
      <p:bldP spid="320520" grpId="0" animBg="1"/>
      <p:bldP spid="320520" grpId="1" animBg="1"/>
      <p:bldP spid="320522" grpId="0" animBg="1"/>
      <p:bldP spid="320522" grpId="1" animBg="1"/>
      <p:bldP spid="320523" grpId="0" animBg="1"/>
      <p:bldP spid="320523" grpId="1" animBg="1"/>
      <p:bldP spid="320524" grpId="0" animBg="1"/>
      <p:bldP spid="320524" grpId="1" animBg="1"/>
      <p:bldP spid="320525" grpId="0" animBg="1"/>
      <p:bldP spid="320525" grpId="1" animBg="1"/>
      <p:bldP spid="320526" grpId="0" animBg="1"/>
      <p:bldP spid="320526" grpId="1" animBg="1"/>
      <p:bldP spid="320527" grpId="0" animBg="1"/>
      <p:bldP spid="320527" grpId="1" animBg="1"/>
      <p:bldP spid="320528" grpId="0" animBg="1"/>
      <p:bldP spid="320528" grpId="1" animBg="1"/>
      <p:bldP spid="320529" grpId="0" animBg="1"/>
      <p:bldP spid="320529" grpId="1" animBg="1"/>
      <p:bldP spid="320530" grpId="0" animBg="1"/>
      <p:bldP spid="320530" grpId="1" animBg="1"/>
      <p:bldP spid="320531" grpId="0" animBg="1"/>
      <p:bldP spid="320532" grpId="0"/>
      <p:bldP spid="320533" grpId="0" animBg="1"/>
      <p:bldP spid="320533" grpId="1" animBg="1"/>
      <p:bldP spid="320534" grpId="0" animBg="1"/>
      <p:bldP spid="320534" grpId="1" animBg="1"/>
      <p:bldP spid="320535" grpId="0" animBg="1"/>
      <p:bldP spid="320535" grpId="1" animBg="1"/>
      <p:bldP spid="320536" grpId="0" animBg="1"/>
      <p:bldP spid="320536" grpId="1" animBg="1"/>
      <p:bldP spid="320537" grpId="0" animBg="1"/>
      <p:bldP spid="320537" grpId="1" animBg="1"/>
      <p:bldP spid="3205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-2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5605" name="Text Box 28"/>
          <p:cNvSpPr txBox="1">
            <a:spLocks noChangeArrowheads="1"/>
          </p:cNvSpPr>
          <p:nvPr/>
        </p:nvSpPr>
        <p:spPr bwMode="auto">
          <a:xfrm>
            <a:off x="203200" y="114300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  <a:cs typeface="Arial" charset="0"/>
              </a:rPr>
              <a:t>Unit 2: MAKING ARANGEMENTS</a:t>
            </a:r>
          </a:p>
          <a:p>
            <a:pPr algn="ctr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  <a:cs typeface="Arial" charset="0"/>
              </a:rPr>
              <a:t>Leson</a:t>
            </a:r>
            <a:r>
              <a:rPr lang="en-US" alt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  <a:cs typeface="Arial" charset="0"/>
              </a:rPr>
              <a:t> 3: READ</a:t>
            </a:r>
            <a:endParaRPr lang="en-US" altLang="en-US" sz="16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25606" name="Rectangle 29"/>
          <p:cNvSpPr>
            <a:spLocks noChangeArrowheads="1"/>
          </p:cNvSpPr>
          <p:nvPr/>
        </p:nvSpPr>
        <p:spPr bwMode="auto">
          <a:xfrm>
            <a:off x="476250" y="685800"/>
            <a:ext cx="1746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F01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u="sng">
                <a:solidFill>
                  <a:srgbClr val="000099"/>
                </a:solidFill>
                <a:latin typeface=".VnTime" pitchFamily="34" charset="0"/>
              </a:rPr>
              <a:t>1. New words:</a:t>
            </a:r>
          </a:p>
        </p:txBody>
      </p:sp>
      <p:sp>
        <p:nvSpPr>
          <p:cNvPr id="25607" name="Rectangle 30"/>
          <p:cNvSpPr>
            <a:spLocks noChangeArrowheads="1"/>
          </p:cNvSpPr>
          <p:nvPr/>
        </p:nvSpPr>
        <p:spPr bwMode="auto">
          <a:xfrm>
            <a:off x="533400" y="3776663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F01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u="sng">
                <a:solidFill>
                  <a:srgbClr val="000099"/>
                </a:solidFill>
                <a:latin typeface=".VnTime" pitchFamily="34" charset="0"/>
              </a:rPr>
              <a:t>Grammar:</a:t>
            </a:r>
          </a:p>
        </p:txBody>
      </p:sp>
      <p:sp>
        <p:nvSpPr>
          <p:cNvPr id="25608" name="Rectangle 31"/>
          <p:cNvSpPr>
            <a:spLocks noChangeArrowheads="1"/>
          </p:cNvSpPr>
          <p:nvPr/>
        </p:nvSpPr>
        <p:spPr bwMode="auto">
          <a:xfrm>
            <a:off x="471488" y="1085850"/>
            <a:ext cx="4038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. invent          (v)   : </a:t>
            </a:r>
            <a:r>
              <a:rPr lang="en-US" altLang="en-US" dirty="0" err="1">
                <a:solidFill>
                  <a:srgbClr val="000000"/>
                </a:solidFill>
              </a:rPr>
              <a:t>phát</a:t>
            </a:r>
            <a:r>
              <a:rPr lang="en-US" altLang="en-US" dirty="0">
                <a:solidFill>
                  <a:srgbClr val="000000"/>
                </a:solidFill>
              </a:rPr>
              <a:t> minh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. deaf-mute   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dirty="0" err="1">
                <a:solidFill>
                  <a:srgbClr val="000000"/>
                </a:solidFill>
              </a:rPr>
              <a:t>adj</a:t>
            </a:r>
            <a:r>
              <a:rPr lang="en-US" altLang="en-US" dirty="0">
                <a:solidFill>
                  <a:srgbClr val="000000"/>
                </a:solidFill>
              </a:rPr>
              <a:t>) : </a:t>
            </a:r>
            <a:r>
              <a:rPr lang="en-US" altLang="en-US" dirty="0" err="1">
                <a:solidFill>
                  <a:srgbClr val="000000"/>
                </a:solidFill>
              </a:rPr>
              <a:t>câm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điếc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. patient	        (n) :  </a:t>
            </a:r>
            <a:r>
              <a:rPr lang="en-US" altLang="en-US" dirty="0" err="1">
                <a:solidFill>
                  <a:srgbClr val="000000"/>
                </a:solidFill>
              </a:rPr>
              <a:t>bệnh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nhân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. assistant      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00"/>
                </a:solidFill>
              </a:rPr>
              <a:t>n) :  </a:t>
            </a:r>
            <a:r>
              <a:rPr lang="en-US" altLang="en-US" dirty="0" err="1">
                <a:solidFill>
                  <a:srgbClr val="000000"/>
                </a:solidFill>
              </a:rPr>
              <a:t>trợ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lí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. transmit      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00"/>
                </a:solidFill>
              </a:rPr>
              <a:t>v) :  </a:t>
            </a:r>
            <a:r>
              <a:rPr lang="en-US" altLang="en-US" dirty="0" err="1">
                <a:solidFill>
                  <a:srgbClr val="000000"/>
                </a:solidFill>
              </a:rPr>
              <a:t>truyền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phát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tín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hiệu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. demonstrate 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00"/>
                </a:solidFill>
              </a:rPr>
              <a:t>v) :  </a:t>
            </a:r>
            <a:r>
              <a:rPr lang="en-US" altLang="en-US" dirty="0" err="1">
                <a:solidFill>
                  <a:srgbClr val="000000"/>
                </a:solidFill>
              </a:rPr>
              <a:t>biểu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diễn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. exhibition     (n):  </a:t>
            </a:r>
            <a:r>
              <a:rPr lang="en-US" altLang="en-US" dirty="0" err="1">
                <a:solidFill>
                  <a:srgbClr val="000000"/>
                </a:solidFill>
              </a:rPr>
              <a:t>cuộc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triển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lãm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5609" name="Rectangle 32"/>
          <p:cNvSpPr>
            <a:spLocks noChangeArrowheads="1"/>
          </p:cNvSpPr>
          <p:nvPr/>
        </p:nvSpPr>
        <p:spPr bwMode="auto">
          <a:xfrm>
            <a:off x="269875" y="4173538"/>
            <a:ext cx="439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Neither … nor : không … cũng không.</a:t>
            </a:r>
          </a:p>
        </p:txBody>
      </p:sp>
      <p:sp>
        <p:nvSpPr>
          <p:cNvPr id="25610" name="Rectangle 35"/>
          <p:cNvSpPr>
            <a:spLocks noChangeArrowheads="1"/>
          </p:cNvSpPr>
          <p:nvPr/>
        </p:nvSpPr>
        <p:spPr bwMode="auto">
          <a:xfrm>
            <a:off x="4475163" y="246063"/>
            <a:ext cx="4443412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1" hangingPunct="1">
              <a:tabLst>
                <a:tab pos="457200" algn="l"/>
              </a:tabLst>
            </a:pPr>
            <a:r>
              <a:rPr lang="en-US" altLang="en-US" u="sng" dirty="0">
                <a:solidFill>
                  <a:srgbClr val="C00000"/>
                </a:solidFill>
              </a:rPr>
              <a:t>2. True or false. Check (</a:t>
            </a:r>
            <a:r>
              <a:rPr lang="en-US" altLang="en-US" u="sng" dirty="0">
                <a:solidFill>
                  <a:srgbClr val="C00000"/>
                </a:solidFill>
                <a:sym typeface="Wingdings 2" pitchFamily="18" charset="2"/>
              </a:rPr>
              <a:t></a:t>
            </a:r>
            <a:r>
              <a:rPr lang="en-US" altLang="en-US" u="sng" dirty="0">
                <a:solidFill>
                  <a:srgbClr val="C00000"/>
                </a:solidFill>
              </a:rPr>
              <a:t>) the boxes.</a:t>
            </a:r>
            <a:r>
              <a:rPr lang="en-US" altLang="en-US" u="sng" dirty="0">
                <a:solidFill>
                  <a:srgbClr val="C00000"/>
                </a:solidFill>
                <a:sym typeface="Wingdings 2" pitchFamily="18" charset="2"/>
              </a:rPr>
              <a:t> </a:t>
            </a:r>
          </a:p>
          <a:p>
            <a:pPr marL="342900" indent="-342900" eaLnBrk="1" hangingPunct="1">
              <a:tabLst>
                <a:tab pos="457200" algn="l"/>
              </a:tabLst>
            </a:pPr>
            <a:r>
              <a:rPr lang="en-US" altLang="en-US" u="sng" dirty="0">
                <a:solidFill>
                  <a:srgbClr val="C00000"/>
                </a:solidFill>
                <a:sym typeface="Wingdings 2" pitchFamily="18" charset="2"/>
              </a:rPr>
              <a:t>Then correct the sentences.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</a:pPr>
            <a:r>
              <a:rPr lang="en-US" altLang="en-US" dirty="0">
                <a:solidFill>
                  <a:srgbClr val="002060"/>
                </a:solidFill>
                <a:sym typeface="Wingdings 2" pitchFamily="18" charset="2"/>
              </a:rPr>
              <a:t>F. in the USA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</a:pPr>
            <a:r>
              <a:rPr lang="en-US" altLang="en-US" dirty="0">
                <a:solidFill>
                  <a:srgbClr val="002060"/>
                </a:solidFill>
                <a:sym typeface="Wingdings 2" pitchFamily="18" charset="2"/>
              </a:rPr>
              <a:t>F. at Boston University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</a:pPr>
            <a:r>
              <a:rPr lang="en-US" altLang="en-US" dirty="0">
                <a:solidFill>
                  <a:srgbClr val="002060"/>
                </a:solidFill>
                <a:sym typeface="Wingdings 2" pitchFamily="18" charset="2"/>
              </a:rPr>
              <a:t>T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</a:pPr>
            <a:r>
              <a:rPr lang="en-US" altLang="en-US" dirty="0">
                <a:solidFill>
                  <a:srgbClr val="002060"/>
                </a:solidFill>
                <a:sym typeface="Wingdings 2" pitchFamily="18" charset="2"/>
              </a:rPr>
              <a:t>F. 1876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</a:pPr>
            <a:r>
              <a:rPr lang="en-US" altLang="en-US" dirty="0">
                <a:solidFill>
                  <a:srgbClr val="002060"/>
                </a:solidFill>
                <a:sym typeface="Wingdings 2" pitchFamily="18" charset="2"/>
              </a:rPr>
              <a:t>F. between deaf – mute people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</a:pPr>
            <a:r>
              <a:rPr lang="en-US" altLang="en-US" dirty="0">
                <a:solidFill>
                  <a:srgbClr val="002060"/>
                </a:solidFill>
                <a:sym typeface="Wingdings 2" pitchFamily="18" charset="2"/>
              </a:rPr>
              <a:t>T</a:t>
            </a:r>
          </a:p>
        </p:txBody>
      </p:sp>
      <p:sp>
        <p:nvSpPr>
          <p:cNvPr id="25611" name="Rectangle 36"/>
          <p:cNvSpPr>
            <a:spLocks noChangeArrowheads="1"/>
          </p:cNvSpPr>
          <p:nvPr/>
        </p:nvSpPr>
        <p:spPr bwMode="auto">
          <a:xfrm>
            <a:off x="4668838" y="2743200"/>
            <a:ext cx="42497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DF01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u="sng">
                <a:solidFill>
                  <a:srgbClr val="000099"/>
                </a:solidFill>
                <a:latin typeface=".VnTime" pitchFamily="34" charset="0"/>
              </a:rPr>
              <a:t>3. Put the events in the correct order.</a:t>
            </a:r>
          </a:p>
        </p:txBody>
      </p:sp>
      <p:sp>
        <p:nvSpPr>
          <p:cNvPr id="25612" name="Rectangle 37"/>
          <p:cNvSpPr>
            <a:spLocks noChangeArrowheads="1"/>
          </p:cNvSpPr>
          <p:nvPr/>
        </p:nvSpPr>
        <p:spPr bwMode="auto">
          <a:xfrm>
            <a:off x="4719638" y="3290888"/>
            <a:ext cx="4376737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105000"/>
              </a:lnSpc>
              <a:spcBef>
                <a:spcPct val="10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1. d) was born in Scotland.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2. e) went to live in Canada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3. a) went to live in the United States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4. g) worked with people who could </a:t>
            </a:r>
            <a:r>
              <a:rPr lang="en-US" altLang="en-US" dirty="0">
                <a:solidFill>
                  <a:srgbClr val="FF0000"/>
                </a:solidFill>
              </a:rPr>
              <a:t>neither </a:t>
            </a:r>
            <a:r>
              <a:rPr lang="en-US" altLang="en-US" dirty="0" smtClean="0">
                <a:solidFill>
                  <a:srgbClr val="000000"/>
                </a:solidFill>
              </a:rPr>
              <a:t>speak </a:t>
            </a:r>
            <a:r>
              <a:rPr lang="en-US" altLang="en-US" dirty="0">
                <a:solidFill>
                  <a:srgbClr val="FF0000"/>
                </a:solidFill>
              </a:rPr>
              <a:t>nor</a:t>
            </a:r>
            <a:r>
              <a:rPr lang="en-US" altLang="en-US" dirty="0">
                <a:solidFill>
                  <a:srgbClr val="000000"/>
                </a:solidFill>
              </a:rPr>
              <a:t> hear.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5. c) worked with Thomas Watson.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6. f) invented the telephone.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7. b) successfully demonstrated his invention.</a:t>
            </a:r>
          </a:p>
        </p:txBody>
      </p:sp>
      <p:sp>
        <p:nvSpPr>
          <p:cNvPr id="25613" name="Rectangle 45"/>
          <p:cNvSpPr>
            <a:spLocks noChangeArrowheads="1"/>
          </p:cNvSpPr>
          <p:nvPr/>
        </p:nvSpPr>
        <p:spPr bwMode="auto">
          <a:xfrm>
            <a:off x="4935538" y="3049588"/>
            <a:ext cx="2863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 Alexander Graham Bell …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488" y="5029200"/>
            <a:ext cx="349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12A63"/>
                </a:solidFill>
              </a:rPr>
              <a:t>4. Comprehension questions</a:t>
            </a:r>
            <a:endParaRPr lang="en-US" u="sng" dirty="0">
              <a:solidFill>
                <a:srgbClr val="112A63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927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(?) What is the telephone used for?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To chat with friends.</a:t>
            </a: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To communicate.</a:t>
            </a: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To have a message.</a:t>
            </a: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To call someone.</a:t>
            </a: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To make arrangements.</a:t>
            </a: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To talk to a person who lives far from.</a:t>
            </a: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To get information at the airport or railway station quickly.</a:t>
            </a:r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0" y="0"/>
            <a:ext cx="9144000" cy="228600"/>
            <a:chOff x="192" y="0"/>
            <a:chExt cx="5100" cy="180"/>
          </a:xfrm>
        </p:grpSpPr>
        <p:grpSp>
          <p:nvGrpSpPr>
            <p:cNvPr id="26637" name="Group 9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26639" name="Picture 1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Picture 11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1" name="Picture 12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13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3" name="Picture 14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8" name="Picture 15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9" name="Group 16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192" y="0"/>
            <a:chExt cx="5100" cy="180"/>
          </a:xfrm>
        </p:grpSpPr>
        <p:grpSp>
          <p:nvGrpSpPr>
            <p:cNvPr id="26630" name="Group 17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26632" name="Picture 1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3" name="Picture 1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2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5" name="Picture 21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6" name="Picture 22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1" name="Picture 23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8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8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8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8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8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8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卡通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415925" y="374650"/>
            <a:ext cx="8416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vi-VN" sz="36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ranti Solid LET" pitchFamily="2" charset="0"/>
            </a:endParaRPr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2173045" y="1447800"/>
            <a:ext cx="5827956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769798" y="1642270"/>
            <a:ext cx="35814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en-US" altLang="en-US" sz="3600" dirty="0" smtClean="0">
                <a:solidFill>
                  <a:srgbClr val="002060"/>
                </a:solidFill>
                <a:latin typeface=".VnTime" pitchFamily="34" charset="0"/>
              </a:rPr>
              <a:t>5. Homework:</a:t>
            </a:r>
            <a:endParaRPr lang="en-US" altLang="en-US" sz="3600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endParaRPr lang="en-US" altLang="en-US" sz="3600" dirty="0">
              <a:solidFill>
                <a:schemeClr val="bg1"/>
              </a:solidFill>
              <a:latin typeface=".VnTime" pitchFamily="34" charset="0"/>
            </a:endParaRP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0" y="0"/>
            <a:ext cx="9144000" cy="228600"/>
            <a:chOff x="192" y="0"/>
            <a:chExt cx="5100" cy="180"/>
          </a:xfrm>
        </p:grpSpPr>
        <p:grpSp>
          <p:nvGrpSpPr>
            <p:cNvPr id="27665" name="Group 6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27667" name="Picture 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8" name="Picture 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9" name="Picture 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1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11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66" name="Picture 12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192" y="0"/>
            <a:chExt cx="5100" cy="180"/>
          </a:xfrm>
        </p:grpSpPr>
        <p:grpSp>
          <p:nvGrpSpPr>
            <p:cNvPr id="27658" name="Group 14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27660" name="Picture 15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16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2" name="Picture 1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1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1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9" name="Picture 20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5" name="Rectangle 21"/>
          <p:cNvSpPr>
            <a:spLocks noChangeArrowheads="1"/>
          </p:cNvSpPr>
          <p:nvPr/>
        </p:nvSpPr>
        <p:spPr bwMode="auto">
          <a:xfrm>
            <a:off x="1255982" y="2269219"/>
            <a:ext cx="6592618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800" dirty="0" smtClean="0">
                <a:solidFill>
                  <a:srgbClr val="990000"/>
                </a:solidFill>
              </a:rPr>
              <a:t>Read </a:t>
            </a:r>
            <a:r>
              <a:rPr lang="en-US" altLang="en-US" sz="2800" dirty="0">
                <a:solidFill>
                  <a:srgbClr val="990000"/>
                </a:solidFill>
              </a:rPr>
              <a:t>the text </a:t>
            </a:r>
            <a:r>
              <a:rPr lang="en-US" altLang="en-US" sz="2800" dirty="0" smtClean="0">
                <a:solidFill>
                  <a:srgbClr val="990000"/>
                </a:solidFill>
              </a:rPr>
              <a:t>again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800" dirty="0" smtClean="0">
                <a:solidFill>
                  <a:srgbClr val="990000"/>
                </a:solidFill>
              </a:rPr>
              <a:t>Learn </a:t>
            </a:r>
            <a:r>
              <a:rPr lang="en-US" altLang="en-US" sz="2800" dirty="0">
                <a:solidFill>
                  <a:srgbClr val="990000"/>
                </a:solidFill>
              </a:rPr>
              <a:t>by heart the new words and </a:t>
            </a:r>
            <a:r>
              <a:rPr lang="en-US" altLang="en-US" sz="2800" dirty="0" smtClean="0">
                <a:solidFill>
                  <a:srgbClr val="990000"/>
                </a:solidFill>
              </a:rPr>
              <a:t>structures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-"/>
            </a:pPr>
            <a:r>
              <a:rPr lang="en-US" altLang="en-US" sz="2800" dirty="0" smtClean="0">
                <a:solidFill>
                  <a:srgbClr val="990000"/>
                </a:solidFill>
              </a:rPr>
              <a:t>Prepare: </a:t>
            </a:r>
            <a:r>
              <a:rPr lang="en-US" altLang="en-US" sz="2800" dirty="0">
                <a:solidFill>
                  <a:srgbClr val="990000"/>
                </a:solidFill>
              </a:rPr>
              <a:t>Lesson 4. </a:t>
            </a:r>
            <a:r>
              <a:rPr lang="en-US" altLang="en-US" sz="2800" dirty="0" smtClean="0">
                <a:solidFill>
                  <a:srgbClr val="990000"/>
                </a:solidFill>
              </a:rPr>
              <a:t>Write;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2800" dirty="0">
                <a:solidFill>
                  <a:srgbClr val="990000"/>
                </a:solidFill>
              </a:rPr>
              <a:t>	</a:t>
            </a:r>
            <a:r>
              <a:rPr lang="en-US" altLang="en-US" sz="2800" dirty="0" smtClean="0">
                <a:solidFill>
                  <a:srgbClr val="990000"/>
                </a:solidFill>
              </a:rPr>
              <a:t>Lesson 5: Language Focus</a:t>
            </a:r>
            <a:endParaRPr lang="en-US" altLang="en-US" sz="2800" dirty="0">
              <a:solidFill>
                <a:srgbClr val="990000"/>
              </a:solidFill>
            </a:endParaRPr>
          </a:p>
        </p:txBody>
      </p:sp>
      <p:pic>
        <p:nvPicPr>
          <p:cNvPr id="27656" name="Picture 22" descr="teacher"/>
          <p:cNvPicPr>
            <a:picLocks noGrp="1" noChangeAspect="1" noChangeArrowheads="1" noCrop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276600"/>
            <a:ext cx="1962150" cy="3333750"/>
          </a:xfrm>
          <a:noFill/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45698" y="746919"/>
            <a:ext cx="8229600" cy="65563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n-US" sz="3600" dirty="0" smtClean="0">
                <a:solidFill>
                  <a:srgbClr val="FF3300"/>
                </a:solidFill>
                <a:latin typeface="Tiranti Solid LET" pitchFamily="2" charset="0"/>
              </a:rPr>
              <a:t>Unit 2 : Making arrangements</a:t>
            </a:r>
            <a:br>
              <a:rPr lang="en-US" sz="3600" dirty="0" smtClean="0">
                <a:solidFill>
                  <a:srgbClr val="FF3300"/>
                </a:solidFill>
                <a:latin typeface="Tiranti Solid LET" pitchFamily="2" charset="0"/>
              </a:rPr>
            </a:br>
            <a:r>
              <a:rPr lang="en-US" sz="3600" dirty="0" smtClean="0">
                <a:solidFill>
                  <a:srgbClr val="FF3300"/>
                </a:solidFill>
                <a:latin typeface="Tiranti Solid LET" pitchFamily="2" charset="0"/>
              </a:rPr>
              <a:t>Lesson 3 : Read (p.21-22)</a:t>
            </a:r>
            <a:endParaRPr lang="en-US" sz="3600" dirty="0">
              <a:solidFill>
                <a:srgbClr val="FF3300"/>
              </a:solidFill>
              <a:latin typeface="Tiranti Solid LET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3820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Inflate">
              <a:avLst/>
            </a:prstTxWarp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our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CC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class!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CC00CC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8702" y="2743200"/>
            <a:ext cx="8229600" cy="1446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ranti Solid LET" pitchFamily="2" charset="0"/>
              </a:rPr>
              <a:t>Unit 2 : Making arrangements</a:t>
            </a:r>
            <a:br>
              <a:rPr lang="en-US" sz="3600" b="1" dirty="0" smtClean="0">
                <a:solidFill>
                  <a:srgbClr val="C00000"/>
                </a:solidFill>
                <a:latin typeface="Tiranti Solid LET" pitchFamily="2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ranti Solid LET" pitchFamily="2" charset="0"/>
              </a:rPr>
              <a:t>Lesson 3 : Read (p.21-22)</a:t>
            </a:r>
            <a:endParaRPr lang="en-US" sz="3600" b="1" dirty="0">
              <a:solidFill>
                <a:srgbClr val="C00000"/>
              </a:solidFill>
              <a:latin typeface="Tiranti Solid LE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8402" y="1419225"/>
            <a:ext cx="5410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Monday, September 27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2021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9" name="Oval 3" descr="telephone_bell"/>
          <p:cNvSpPr>
            <a:spLocks noChangeArrowheads="1"/>
          </p:cNvSpPr>
          <p:nvPr/>
        </p:nvSpPr>
        <p:spPr bwMode="auto">
          <a:xfrm>
            <a:off x="395287" y="686594"/>
            <a:ext cx="4205288" cy="540861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85705" name="Picture 9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89011"/>
            <a:ext cx="3248025" cy="337839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4691062" y="3856828"/>
            <a:ext cx="42402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He was a telephone inventor.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1062" y="1164282"/>
            <a:ext cx="408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Who is this?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1062" y="300646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What did he invent?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1062" y="2025362"/>
            <a:ext cx="434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Alexander Graham Bell.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nimBg="1"/>
      <p:bldP spid="285706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099"/>
            <a:ext cx="8229600" cy="912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Tiranti Solid LET" pitchFamily="2" charset="0"/>
              </a:rPr>
              <a:t>Unit 2 : Making arrangements</a:t>
            </a:r>
            <a:br>
              <a:rPr lang="en-US" sz="3600" b="1" dirty="0">
                <a:solidFill>
                  <a:srgbClr val="002060"/>
                </a:solidFill>
                <a:latin typeface="Tiranti Solid LET" pitchFamily="2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ranti Solid LET" pitchFamily="2" charset="0"/>
              </a:rPr>
              <a:t>Lesson 3 : Read (p.21-22)</a:t>
            </a:r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>
            <a:off x="479425" y="1374775"/>
            <a:ext cx="838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211138" y="1331913"/>
            <a:ext cx="2759075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bg1">
                    <a:lumMod val="60000"/>
                    <a:lumOff val="40000"/>
                  </a:schemeClr>
                </a:solidFill>
                <a:latin typeface=".VnTime" panose="020B7200000000000000" pitchFamily="34" charset="0"/>
              </a:rPr>
              <a:t>1. Vocabulary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14300" y="2862263"/>
            <a:ext cx="21986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-  emigrate (v) </a:t>
            </a: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14300" y="4105275"/>
            <a:ext cx="2492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altLang="en-US" sz="2600">
                <a:latin typeface=".VnTime" pitchFamily="34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deaf-mute (n) </a:t>
            </a: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31763" y="3325813"/>
            <a:ext cx="249396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-  transmit (v)</a:t>
            </a: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114300" y="3722688"/>
            <a:ext cx="2160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altLang="en-US" sz="2600">
                <a:latin typeface=".VnTime" pitchFamily="34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conduct  (v)</a:t>
            </a: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131763" y="4572000"/>
            <a:ext cx="19954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altLang="en-US" sz="2600">
                <a:latin typeface=".VnTime" pitchFamily="34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device (n)  </a:t>
            </a:r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131763" y="5043488"/>
            <a:ext cx="24955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altLang="en-US" sz="2600">
                <a:latin typeface=".VnTime" pitchFamily="34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latin typeface=".VnTime" pitchFamily="34" charset="0"/>
              </a:rPr>
              <a:t>demonstrate (v)  </a:t>
            </a: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2773363" y="2776538"/>
            <a:ext cx="4225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go 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to another country to 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live.</a:t>
            </a:r>
            <a:endParaRPr lang="en-US" altLang="en-US" sz="26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2482850" y="4125913"/>
            <a:ext cx="4756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i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A person can not speak and hear </a:t>
            </a:r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2293938" y="4127500"/>
            <a:ext cx="2173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 dirty="0" smtClean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en-US" altLang="en-US" sz="2600" b="0" dirty="0" err="1" smtClean="0">
                <a:solidFill>
                  <a:srgbClr val="000000"/>
                </a:solidFill>
                <a:latin typeface="Tahoma" pitchFamily="34" charset="0"/>
              </a:rPr>
              <a:t>n</a:t>
            </a:r>
            <a:r>
              <a:rPr lang="en-US" altLang="en-US" sz="2600" b="0" dirty="0" err="1" smtClean="0">
                <a:solidFill>
                  <a:srgbClr val="000000"/>
                </a:solidFill>
                <a:cs typeface="Times New Roman" pitchFamily="18" charset="0"/>
              </a:rPr>
              <a:t>gười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câm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điếc</a:t>
            </a:r>
            <a:endParaRPr lang="en-US" altLang="en-US" sz="26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19" name="Rectangle 19"/>
          <p:cNvSpPr>
            <a:spLocks noChangeArrowheads="1"/>
          </p:cNvSpPr>
          <p:nvPr/>
        </p:nvSpPr>
        <p:spPr bwMode="auto">
          <a:xfrm>
            <a:off x="419100" y="2767013"/>
            <a:ext cx="76200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20" name="Rectangle 20"/>
          <p:cNvSpPr>
            <a:spLocks noChangeArrowheads="1"/>
          </p:cNvSpPr>
          <p:nvPr/>
        </p:nvSpPr>
        <p:spPr bwMode="auto">
          <a:xfrm>
            <a:off x="1100138" y="3230563"/>
            <a:ext cx="152400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1093788" y="3648075"/>
            <a:ext cx="152400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855663" y="4449763"/>
            <a:ext cx="152400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23" name="Rectangle 23"/>
          <p:cNvSpPr>
            <a:spLocks noChangeArrowheads="1"/>
          </p:cNvSpPr>
          <p:nvPr/>
        </p:nvSpPr>
        <p:spPr bwMode="auto">
          <a:xfrm>
            <a:off x="457200" y="4938713"/>
            <a:ext cx="152400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24" name="Rectangle 24"/>
          <p:cNvSpPr>
            <a:spLocks noChangeArrowheads="1"/>
          </p:cNvSpPr>
          <p:nvPr/>
        </p:nvSpPr>
        <p:spPr bwMode="auto">
          <a:xfrm>
            <a:off x="2281238" y="2862263"/>
            <a:ext cx="2197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 dirty="0">
                <a:solidFill>
                  <a:srgbClr val="000000"/>
                </a:solidFill>
                <a:latin typeface=".VnTime" pitchFamily="34" charset="0"/>
              </a:rPr>
              <a:t>: 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di </a:t>
            </a:r>
            <a:r>
              <a:rPr lang="en-US" altLang="en-US" sz="2600" b="0" dirty="0" err="1" smtClean="0">
                <a:solidFill>
                  <a:srgbClr val="000000"/>
                </a:solidFill>
                <a:cs typeface="Times New Roman" pitchFamily="18" charset="0"/>
              </a:rPr>
              <a:t>cư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en-US" altLang="en-US" sz="2600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25" name="Rectangle 25"/>
          <p:cNvSpPr>
            <a:spLocks noChangeArrowheads="1"/>
          </p:cNvSpPr>
          <p:nvPr/>
        </p:nvSpPr>
        <p:spPr bwMode="auto">
          <a:xfrm>
            <a:off x="2805113" y="3327400"/>
            <a:ext cx="21986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600" b="0" dirty="0" err="1" smtClean="0">
                <a:solidFill>
                  <a:srgbClr val="000000"/>
                </a:solidFill>
                <a:cs typeface="Times New Roman" pitchFamily="18" charset="0"/>
              </a:rPr>
              <a:t>truyền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phát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tín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)   </a:t>
            </a:r>
          </a:p>
        </p:txBody>
      </p:sp>
      <p:sp>
        <p:nvSpPr>
          <p:cNvPr id="256026" name="Rectangle 26"/>
          <p:cNvSpPr>
            <a:spLocks noChangeArrowheads="1"/>
          </p:cNvSpPr>
          <p:nvPr/>
        </p:nvSpPr>
        <p:spPr bwMode="auto">
          <a:xfrm>
            <a:off x="4330700" y="3765550"/>
            <a:ext cx="21986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>
                <a:solidFill>
                  <a:srgbClr val="000000"/>
                </a:solidFill>
                <a:cs typeface="Times New Roman" pitchFamily="18" charset="0"/>
              </a:rPr>
              <a:t>: Thực hiện   </a:t>
            </a:r>
          </a:p>
        </p:txBody>
      </p:sp>
      <p:sp>
        <p:nvSpPr>
          <p:cNvPr id="256027" name="Rectangle 27"/>
          <p:cNvSpPr>
            <a:spLocks noChangeArrowheads="1"/>
          </p:cNvSpPr>
          <p:nvPr/>
        </p:nvSpPr>
        <p:spPr bwMode="auto">
          <a:xfrm>
            <a:off x="2773363" y="4567238"/>
            <a:ext cx="21986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600" b="0" dirty="0" err="1" smtClean="0">
                <a:solidFill>
                  <a:srgbClr val="000000"/>
                </a:solidFill>
                <a:cs typeface="Times New Roman" pitchFamily="18" charset="0"/>
              </a:rPr>
              <a:t>thiết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bị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256028" name="Rectangle 28"/>
          <p:cNvSpPr>
            <a:spLocks noChangeArrowheads="1"/>
          </p:cNvSpPr>
          <p:nvPr/>
        </p:nvSpPr>
        <p:spPr bwMode="auto">
          <a:xfrm>
            <a:off x="2714625" y="5002213"/>
            <a:ext cx="21986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600" b="0" dirty="0" err="1" smtClean="0">
                <a:solidFill>
                  <a:srgbClr val="000000"/>
                </a:solidFill>
                <a:cs typeface="Times New Roman" pitchFamily="18" charset="0"/>
              </a:rPr>
              <a:t>biểu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diễn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256029" name="Rectangle 29"/>
          <p:cNvSpPr>
            <a:spLocks noChangeArrowheads="1"/>
          </p:cNvSpPr>
          <p:nvPr/>
        </p:nvSpPr>
        <p:spPr bwMode="auto">
          <a:xfrm>
            <a:off x="2414588" y="3744913"/>
            <a:ext cx="21986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600" b="0">
                <a:solidFill>
                  <a:srgbClr val="000000"/>
                </a:solidFill>
                <a:cs typeface="Times New Roman" pitchFamily="18" charset="0"/>
              </a:rPr>
              <a:t>= carry out   </a:t>
            </a:r>
          </a:p>
        </p:txBody>
      </p:sp>
      <p:sp>
        <p:nvSpPr>
          <p:cNvPr id="256030" name="Text Box 30"/>
          <p:cNvSpPr txBox="1">
            <a:spLocks noChangeArrowheads="1"/>
          </p:cNvSpPr>
          <p:nvPr/>
        </p:nvSpPr>
        <p:spPr bwMode="auto">
          <a:xfrm>
            <a:off x="0" y="1797050"/>
            <a:ext cx="2514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>
                <a:solidFill>
                  <a:srgbClr val="FF0000"/>
                </a:solidFill>
              </a:rPr>
              <a:t> - Scotsman (n)</a:t>
            </a:r>
          </a:p>
        </p:txBody>
      </p:sp>
      <p:sp>
        <p:nvSpPr>
          <p:cNvPr id="256031" name="Text Box 31"/>
          <p:cNvSpPr txBox="1">
            <a:spLocks noChangeArrowheads="1"/>
          </p:cNvSpPr>
          <p:nvPr/>
        </p:nvSpPr>
        <p:spPr bwMode="auto">
          <a:xfrm>
            <a:off x="2265363" y="1812925"/>
            <a:ext cx="350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 dirty="0">
                <a:solidFill>
                  <a:srgbClr val="000000"/>
                </a:solidFill>
              </a:rPr>
              <a:t>: </a:t>
            </a:r>
            <a:r>
              <a:rPr lang="en-US" altLang="en-US" sz="2600" b="0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  <a:cs typeface="Times New Roman" pitchFamily="18" charset="0"/>
              </a:rPr>
              <a:t>xứ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 Scotland</a:t>
            </a:r>
          </a:p>
        </p:txBody>
      </p:sp>
      <p:sp>
        <p:nvSpPr>
          <p:cNvPr id="256033" name="Text Box 33"/>
          <p:cNvSpPr txBox="1">
            <a:spLocks noChangeArrowheads="1"/>
          </p:cNvSpPr>
          <p:nvPr/>
        </p:nvSpPr>
        <p:spPr bwMode="auto">
          <a:xfrm>
            <a:off x="76200" y="2252663"/>
            <a:ext cx="2274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 dirty="0">
                <a:solidFill>
                  <a:srgbClr val="FF0000"/>
                </a:solidFill>
              </a:rPr>
              <a:t>-  Scotland (n)</a:t>
            </a:r>
          </a:p>
        </p:txBody>
      </p:sp>
      <p:sp>
        <p:nvSpPr>
          <p:cNvPr id="256034" name="Text Box 34"/>
          <p:cNvSpPr txBox="1">
            <a:spLocks noChangeArrowheads="1"/>
          </p:cNvSpPr>
          <p:nvPr/>
        </p:nvSpPr>
        <p:spPr bwMode="auto">
          <a:xfrm>
            <a:off x="7467600" y="2057400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6" name="Text Box 36"/>
          <p:cNvSpPr txBox="1">
            <a:spLocks noChangeArrowheads="1"/>
          </p:cNvSpPr>
          <p:nvPr/>
        </p:nvSpPr>
        <p:spPr bwMode="auto">
          <a:xfrm>
            <a:off x="2381250" y="2263775"/>
            <a:ext cx="350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600" b="0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6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600" b="0" dirty="0">
                <a:solidFill>
                  <a:srgbClr val="000000"/>
                </a:solidFill>
                <a:cs typeface="Times New Roman" pitchFamily="18" charset="0"/>
              </a:rPr>
              <a:t>Scotland</a:t>
            </a:r>
          </a:p>
        </p:txBody>
      </p:sp>
      <p:pic>
        <p:nvPicPr>
          <p:cNvPr id="30" name="Picture 21" descr="photo-exihib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160587"/>
            <a:ext cx="17526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31763" y="5437188"/>
            <a:ext cx="3302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>
                <a:solidFill>
                  <a:srgbClr val="FF3300"/>
                </a:solidFill>
              </a:rPr>
              <a:t>- exhibition (n)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79388" y="5861050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>
                <a:solidFill>
                  <a:srgbClr val="FF0000"/>
                </a:solidFill>
              </a:rPr>
              <a:t>- a</a:t>
            </a:r>
            <a:r>
              <a:rPr lang="en-US" altLang="en-US" sz="2600">
                <a:solidFill>
                  <a:srgbClr val="C00000"/>
                </a:solidFill>
              </a:rPr>
              <a:t>ss</a:t>
            </a:r>
            <a:r>
              <a:rPr lang="en-US" altLang="en-US" sz="2600">
                <a:solidFill>
                  <a:srgbClr val="FF0000"/>
                </a:solidFill>
              </a:rPr>
              <a:t>istant (n) = helper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771775" y="5437188"/>
            <a:ext cx="3302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 b="0" dirty="0">
                <a:solidFill>
                  <a:srgbClr val="000000"/>
                </a:solidFill>
              </a:rPr>
              <a:t>: </a:t>
            </a:r>
            <a:r>
              <a:rPr lang="en-US" altLang="en-US" sz="2600" b="0" dirty="0" err="1" smtClean="0">
                <a:solidFill>
                  <a:srgbClr val="000000"/>
                </a:solidFill>
              </a:rPr>
              <a:t>cuộc</a:t>
            </a:r>
            <a:r>
              <a:rPr lang="en-US" altLang="en-US" sz="2600" b="0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</a:rPr>
              <a:t>triển</a:t>
            </a:r>
            <a:r>
              <a:rPr lang="en-US" altLang="en-US" sz="2600" b="0" dirty="0">
                <a:solidFill>
                  <a:srgbClr val="000000"/>
                </a:solidFill>
              </a:rPr>
              <a:t> </a:t>
            </a:r>
            <a:r>
              <a:rPr lang="en-US" altLang="en-US" sz="2600" b="0" dirty="0" err="1">
                <a:solidFill>
                  <a:srgbClr val="000000"/>
                </a:solidFill>
              </a:rPr>
              <a:t>lãm</a:t>
            </a:r>
            <a:endParaRPr lang="en-US" altLang="en-US" sz="2600" b="0" dirty="0">
              <a:solidFill>
                <a:srgbClr val="00000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573463" y="5840413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altLang="en-US" sz="2600" b="0">
                <a:solidFill>
                  <a:srgbClr val="000000"/>
                </a:solidFill>
              </a:rPr>
              <a:t>: trợ lý, người phụ tá</a:t>
            </a:r>
          </a:p>
        </p:txBody>
      </p:sp>
      <p:pic>
        <p:nvPicPr>
          <p:cNvPr id="7204" name="Picture 36" descr="C:\Users\Admin\Downloads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509837"/>
            <a:ext cx="17430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973138" y="5432425"/>
            <a:ext cx="152400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741363" y="5949950"/>
            <a:ext cx="152400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342900" y="1781175"/>
            <a:ext cx="76200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433388" y="2228850"/>
            <a:ext cx="76200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389" y="1374775"/>
            <a:ext cx="233838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1. Vocabulary: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5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10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5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1000"/>
                                        <p:tgtEl>
                                          <p:spTgt spid="25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/>
      <p:bldP spid="256006" grpId="0"/>
      <p:bldP spid="256007" grpId="0"/>
      <p:bldP spid="256008" grpId="0"/>
      <p:bldP spid="256009" grpId="0"/>
      <p:bldP spid="256010" grpId="0"/>
      <p:bldP spid="256011" grpId="0"/>
      <p:bldP spid="256011" grpId="1"/>
      <p:bldP spid="256012" grpId="0"/>
      <p:bldP spid="256012" grpId="1"/>
      <p:bldP spid="256017" grpId="0"/>
      <p:bldP spid="256019" grpId="0" animBg="1"/>
      <p:bldP spid="256020" grpId="0" animBg="1"/>
      <p:bldP spid="256021" grpId="0" animBg="1"/>
      <p:bldP spid="256022" grpId="0" animBg="1"/>
      <p:bldP spid="256023" grpId="0" animBg="1"/>
      <p:bldP spid="256024" grpId="0"/>
      <p:bldP spid="256025" grpId="0"/>
      <p:bldP spid="256026" grpId="0"/>
      <p:bldP spid="256027" grpId="0"/>
      <p:bldP spid="256028" grpId="0"/>
      <p:bldP spid="256029" grpId="0"/>
      <p:bldP spid="256030" grpId="0"/>
      <p:bldP spid="256031" grpId="0"/>
      <p:bldP spid="256033" grpId="0"/>
      <p:bldP spid="256036" grpId="0"/>
      <p:bldP spid="31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9200" y="228600"/>
            <a:ext cx="6324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vi-VN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263171" name="Line 3"/>
          <p:cNvSpPr>
            <a:spLocks noChangeShapeType="1"/>
          </p:cNvSpPr>
          <p:nvPr/>
        </p:nvSpPr>
        <p:spPr bwMode="auto">
          <a:xfrm>
            <a:off x="479425" y="1447800"/>
            <a:ext cx="838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8107363" y="2782888"/>
            <a:ext cx="344487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8107363" y="3230563"/>
            <a:ext cx="344487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107363" y="3860800"/>
            <a:ext cx="344487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8108950" y="4327525"/>
            <a:ext cx="344488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8108950" y="4773613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8108950" y="5646738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594725" y="2782888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8594725" y="3230563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8574088" y="3860800"/>
            <a:ext cx="344487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575675" y="4327525"/>
            <a:ext cx="344488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575675" y="4773613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8575675" y="5646738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141288" y="1600200"/>
            <a:ext cx="8083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2. True/False statements prediction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8086725" y="2325688"/>
            <a:ext cx="3444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3300"/>
                </a:solidFill>
                <a:latin typeface="Constantia" pitchFamily="18" charset="0"/>
              </a:rPr>
              <a:t>T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8605838" y="2325688"/>
            <a:ext cx="3444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3300"/>
                </a:solidFill>
                <a:latin typeface="Constantia" pitchFamily="18" charset="0"/>
              </a:rPr>
              <a:t>F</a:t>
            </a:r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476250" y="3235326"/>
            <a:ext cx="74358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000000"/>
                </a:solidFill>
                <a:latin typeface="Constantia" pitchFamily="18" charset="0"/>
              </a:rPr>
              <a:t>b. He worked with deaf-mute patients in a hospital in </a:t>
            </a:r>
            <a:r>
              <a:rPr lang="en-US" altLang="en-US" dirty="0" smtClean="0">
                <a:solidFill>
                  <a:srgbClr val="000000"/>
                </a:solidFill>
                <a:latin typeface="Constantia" pitchFamily="18" charset="0"/>
              </a:rPr>
              <a:t>Boston.</a:t>
            </a:r>
            <a:endParaRPr lang="en-US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471489" y="3860800"/>
            <a:ext cx="50022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000000"/>
                </a:solidFill>
                <a:latin typeface="Constantia" pitchFamily="18" charset="0"/>
              </a:rPr>
              <a:t>c. Thomas Watson was Bell’s </a:t>
            </a:r>
            <a:r>
              <a:rPr lang="en-US" altLang="en-US" dirty="0" smtClean="0">
                <a:solidFill>
                  <a:srgbClr val="000000"/>
                </a:solidFill>
                <a:latin typeface="Constantia" pitchFamily="18" charset="0"/>
              </a:rPr>
              <a:t>assistant.</a:t>
            </a:r>
            <a:endParaRPr lang="en-US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476250" y="4392612"/>
            <a:ext cx="646497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000000"/>
                </a:solidFill>
                <a:latin typeface="Constantia" pitchFamily="18" charset="0"/>
              </a:rPr>
              <a:t>d. Bell and Watson introduced the telephone in </a:t>
            </a:r>
            <a:r>
              <a:rPr lang="en-US" altLang="en-US" dirty="0" smtClean="0">
                <a:solidFill>
                  <a:srgbClr val="000000"/>
                </a:solidFill>
                <a:latin typeface="Constantia" pitchFamily="18" charset="0"/>
              </a:rPr>
              <a:t>1877.</a:t>
            </a:r>
            <a:endParaRPr lang="en-US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4358" name="Rectangle 23"/>
          <p:cNvSpPr>
            <a:spLocks noChangeArrowheads="1"/>
          </p:cNvSpPr>
          <p:nvPr/>
        </p:nvSpPr>
        <p:spPr bwMode="auto">
          <a:xfrm>
            <a:off x="471488" y="5011737"/>
            <a:ext cx="6235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000000"/>
                </a:solidFill>
                <a:latin typeface="Constantia" pitchFamily="18" charset="0"/>
              </a:rPr>
              <a:t>e. Bell experimented with ways of transmitting speech </a:t>
            </a:r>
          </a:p>
          <a:p>
            <a:r>
              <a:rPr lang="en-US" altLang="en-US" dirty="0">
                <a:solidFill>
                  <a:srgbClr val="000000"/>
                </a:solidFill>
                <a:latin typeface="Constantia" pitchFamily="18" charset="0"/>
              </a:rPr>
              <a:t>over a long </a:t>
            </a:r>
            <a:r>
              <a:rPr lang="en-US" altLang="en-US" dirty="0" smtClean="0">
                <a:solidFill>
                  <a:srgbClr val="000000"/>
                </a:solidFill>
                <a:latin typeface="Constantia" pitchFamily="18" charset="0"/>
              </a:rPr>
              <a:t>distance.</a:t>
            </a:r>
            <a:endParaRPr lang="en-US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4359" name="Rectangle 24"/>
          <p:cNvSpPr>
            <a:spLocks noChangeArrowheads="1"/>
          </p:cNvSpPr>
          <p:nvPr/>
        </p:nvSpPr>
        <p:spPr bwMode="auto">
          <a:xfrm>
            <a:off x="471488" y="5734050"/>
            <a:ext cx="69834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000000"/>
                </a:solidFill>
                <a:latin typeface="Constantia" pitchFamily="18" charset="0"/>
              </a:rPr>
              <a:t>f. Bell demonstrated his invention at a lot of </a:t>
            </a:r>
            <a:r>
              <a:rPr lang="en-US" altLang="en-US" dirty="0" smtClean="0">
                <a:solidFill>
                  <a:srgbClr val="000000"/>
                </a:solidFill>
                <a:latin typeface="Constantia" pitchFamily="18" charset="0"/>
              </a:rPr>
              <a:t>exhibitions.</a:t>
            </a:r>
            <a:endParaRPr lang="en-US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4360" name="Rectangle 25"/>
          <p:cNvSpPr>
            <a:spLocks noChangeArrowheads="1"/>
          </p:cNvSpPr>
          <p:nvPr/>
        </p:nvSpPr>
        <p:spPr bwMode="auto">
          <a:xfrm>
            <a:off x="479425" y="2716212"/>
            <a:ext cx="62563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rgbClr val="000000"/>
                </a:solidFill>
                <a:latin typeface="Constantia" pitchFamily="18" charset="0"/>
              </a:rPr>
              <a:t>a. Alexander G. Bell was born in the </a:t>
            </a:r>
            <a:r>
              <a:rPr lang="en-US" altLang="en-US" dirty="0" smtClean="0">
                <a:solidFill>
                  <a:srgbClr val="000000"/>
                </a:solidFill>
                <a:latin typeface="Constantia" pitchFamily="18" charset="0"/>
              </a:rPr>
              <a:t>USA.</a:t>
            </a:r>
            <a:endParaRPr lang="en-US" altLang="en-US" dirty="0">
              <a:solidFill>
                <a:srgbClr val="000000"/>
              </a:solidFill>
              <a:latin typeface="Constantia" pitchFamily="18" charset="0"/>
            </a:endParaRPr>
          </a:p>
        </p:txBody>
      </p:sp>
      <p:grpSp>
        <p:nvGrpSpPr>
          <p:cNvPr id="14361" name="Group 26"/>
          <p:cNvGrpSpPr>
            <a:grpSpLocks/>
          </p:cNvGrpSpPr>
          <p:nvPr/>
        </p:nvGrpSpPr>
        <p:grpSpPr bwMode="auto">
          <a:xfrm>
            <a:off x="0" y="0"/>
            <a:ext cx="9144000" cy="228600"/>
            <a:chOff x="192" y="0"/>
            <a:chExt cx="5100" cy="180"/>
          </a:xfrm>
        </p:grpSpPr>
        <p:grpSp>
          <p:nvGrpSpPr>
            <p:cNvPr id="14371" name="Group 27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4373" name="Picture 28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29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Picture 30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31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7" name="Picture 32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72" name="Picture 33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2" name="Group 34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192" y="0"/>
            <a:chExt cx="5100" cy="180"/>
          </a:xfrm>
        </p:grpSpPr>
        <p:grpSp>
          <p:nvGrpSpPr>
            <p:cNvPr id="14364" name="Group 35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4366" name="Picture 36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7" name="Picture 37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8" name="Picture 38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9" name="Picture 39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40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65" name="Picture 41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876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Unit 2 : Making arrangements</a:t>
            </a:r>
            <a:b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Lesson 3 : Read (p.21-22)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  <p:bldP spid="14356" grpId="0"/>
      <p:bldP spid="14357" grpId="0"/>
      <p:bldP spid="14358" grpId="0"/>
      <p:bldP spid="14359" grpId="0"/>
      <p:bldP spid="143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225" y="665551"/>
            <a:ext cx="7848600" cy="5526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On March 3, 1847, Alexander Graham Bell was born in Edinburgh. He was a Scotsman although he later emigrated, first to Canada and then to the USA in the 1870s.</a:t>
            </a:r>
          </a:p>
          <a:p>
            <a:pPr algn="just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pc="-40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In America, he worked with deaf-mutes at Boston University. Soon, Bell started experimenting with ways of transmitting speech over a long distance. This led to the invention of the telephone</a:t>
            </a:r>
            <a:r>
              <a:rPr lang="en-US" spc="-30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algn="just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pc="-30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Bell and his assistant, Thomas Watson, conducted many experiments and finally came up with a device which they first introduced in 1876. Bell said on the telephone: 'Mr. Watson, come here. I want you.' This was the first telephone message.</a:t>
            </a:r>
          </a:p>
          <a:p>
            <a:pPr algn="just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pc="-30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Traveling all over America, Bell demonstrated his invention to the public at countless exhibitions, and by 1877 the first telephone was in commercial use.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468313" y="5146675"/>
            <a:ext cx="2890837" cy="3825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6869113" y="4273550"/>
            <a:ext cx="701675" cy="3619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425450" y="3529013"/>
            <a:ext cx="1084263" cy="3206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5103813" y="3189288"/>
            <a:ext cx="2084387" cy="3413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4497388" y="2784475"/>
            <a:ext cx="1127125" cy="34131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457200" y="1524000"/>
            <a:ext cx="838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400">
              <a:latin typeface="Constantia" pitchFamily="18" charset="0"/>
            </a:endParaRP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8107363" y="2782888"/>
            <a:ext cx="344487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8107363" y="3230563"/>
            <a:ext cx="344487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8107363" y="3860800"/>
            <a:ext cx="344487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3300"/>
                </a:solidFill>
                <a:latin typeface="Constantia" pitchFamily="18" charset="0"/>
              </a:rPr>
              <a:t>√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8108950" y="4327525"/>
            <a:ext cx="344488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8108950" y="4773613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8108950" y="5646738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3300"/>
                </a:solidFill>
                <a:latin typeface="Constantia" pitchFamily="18" charset="0"/>
              </a:rPr>
              <a:t>√</a:t>
            </a: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8594725" y="2782888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3300"/>
                </a:solidFill>
                <a:latin typeface="Constantia" pitchFamily="18" charset="0"/>
              </a:rPr>
              <a:t>√</a:t>
            </a:r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8594725" y="3230563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3300"/>
                </a:solidFill>
                <a:latin typeface="Constantia" pitchFamily="18" charset="0"/>
              </a:rPr>
              <a:t>√</a:t>
            </a:r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8574088" y="3860800"/>
            <a:ext cx="344487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8575675" y="4327525"/>
            <a:ext cx="344488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3300"/>
                </a:solidFill>
                <a:latin typeface="Constantia" pitchFamily="18" charset="0"/>
              </a:rPr>
              <a:t>√</a:t>
            </a:r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8575675" y="4773613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3300"/>
                </a:solidFill>
                <a:latin typeface="Constantia" pitchFamily="18" charset="0"/>
              </a:rPr>
              <a:t>√</a:t>
            </a:r>
          </a:p>
        </p:txBody>
      </p:sp>
      <p:sp>
        <p:nvSpPr>
          <p:cNvPr id="264212" name="Rectangle 20"/>
          <p:cNvSpPr>
            <a:spLocks noChangeArrowheads="1"/>
          </p:cNvSpPr>
          <p:nvPr/>
        </p:nvSpPr>
        <p:spPr bwMode="auto">
          <a:xfrm>
            <a:off x="8575675" y="5646738"/>
            <a:ext cx="344488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vi-VN" sz="2400">
              <a:latin typeface="Constantia" pitchFamily="18" charset="0"/>
            </a:endParaRP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8086725" y="2325688"/>
            <a:ext cx="3444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990000"/>
                </a:solidFill>
                <a:latin typeface="Constantia" pitchFamily="18" charset="0"/>
              </a:rPr>
              <a:t>T</a:t>
            </a: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8605838" y="2325688"/>
            <a:ext cx="3444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990000"/>
                </a:solidFill>
                <a:latin typeface="Constantia" pitchFamily="18" charset="0"/>
              </a:rPr>
              <a:t>F</a:t>
            </a:r>
          </a:p>
        </p:txBody>
      </p:sp>
      <p:sp>
        <p:nvSpPr>
          <p:cNvPr id="264216" name="Rectangle 24"/>
          <p:cNvSpPr>
            <a:spLocks noChangeArrowheads="1"/>
          </p:cNvSpPr>
          <p:nvPr/>
        </p:nvSpPr>
        <p:spPr bwMode="auto">
          <a:xfrm>
            <a:off x="106363" y="2686050"/>
            <a:ext cx="62563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990000"/>
                </a:solidFill>
                <a:latin typeface="Constantia" pitchFamily="18" charset="0"/>
              </a:rPr>
              <a:t>a. Alexander G. Bell was born in the USA</a:t>
            </a:r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82550" y="3327400"/>
            <a:ext cx="70754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990000"/>
                </a:solidFill>
                <a:latin typeface="Constantia" pitchFamily="18" charset="0"/>
              </a:rPr>
              <a:t>b. He worked with deaf-mute patients in a hospital in </a:t>
            </a:r>
          </a:p>
          <a:p>
            <a:pPr>
              <a:defRPr/>
            </a:pPr>
            <a:r>
              <a:rPr lang="en-US" sz="2400" dirty="0">
                <a:solidFill>
                  <a:srgbClr val="990000"/>
                </a:solidFill>
                <a:latin typeface="Constantia" pitchFamily="18" charset="0"/>
              </a:rPr>
              <a:t>    Boston</a:t>
            </a:r>
            <a:br>
              <a:rPr lang="en-US" sz="2400" dirty="0">
                <a:solidFill>
                  <a:srgbClr val="990000"/>
                </a:solidFill>
                <a:latin typeface="Constantia" pitchFamily="18" charset="0"/>
              </a:rPr>
            </a:br>
            <a:endParaRPr lang="en-US" sz="2400" dirty="0">
              <a:solidFill>
                <a:srgbClr val="990000"/>
              </a:solidFill>
              <a:latin typeface="Constantia" pitchFamily="18" charset="0"/>
            </a:endParaRPr>
          </a:p>
        </p:txBody>
      </p:sp>
      <p:sp>
        <p:nvSpPr>
          <p:cNvPr id="16408" name="Rectangle 26"/>
          <p:cNvSpPr>
            <a:spLocks noChangeArrowheads="1"/>
          </p:cNvSpPr>
          <p:nvPr/>
        </p:nvSpPr>
        <p:spPr bwMode="auto">
          <a:xfrm>
            <a:off x="103188" y="3871913"/>
            <a:ext cx="6256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rgbClr val="990000"/>
                </a:solidFill>
                <a:latin typeface="Constantia" pitchFamily="18" charset="0"/>
              </a:rPr>
              <a:t>c. Thomas Watson was </a:t>
            </a:r>
            <a:r>
              <a:rPr lang="en-US" altLang="en-US" sz="2400" dirty="0" err="1" smtClean="0">
                <a:solidFill>
                  <a:srgbClr val="990000"/>
                </a:solidFill>
                <a:latin typeface="Constantia" pitchFamily="18" charset="0"/>
              </a:rPr>
              <a:t>Bell”s</a:t>
            </a:r>
            <a:r>
              <a:rPr lang="en-US" altLang="en-US" sz="2400" dirty="0" smtClean="0">
                <a:solidFill>
                  <a:srgbClr val="990000"/>
                </a:solidFill>
                <a:latin typeface="Constantia" pitchFamily="18" charset="0"/>
              </a:rPr>
              <a:t> </a:t>
            </a:r>
            <a:r>
              <a:rPr lang="en-US" altLang="en-US" sz="2400" dirty="0">
                <a:solidFill>
                  <a:srgbClr val="990000"/>
                </a:solidFill>
                <a:latin typeface="Constantia" pitchFamily="18" charset="0"/>
              </a:rPr>
              <a:t>assistant.</a:t>
            </a:r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82550" y="4329113"/>
            <a:ext cx="62563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990000"/>
                </a:solidFill>
                <a:latin typeface="Constantia" pitchFamily="18" charset="0"/>
              </a:rPr>
              <a:t>d. Bell and Watson introduced the telephone in 1877</a:t>
            </a:r>
          </a:p>
        </p:txBody>
      </p:sp>
      <p:sp>
        <p:nvSpPr>
          <p:cNvPr id="264220" name="Rectangle 28"/>
          <p:cNvSpPr>
            <a:spLocks noChangeArrowheads="1"/>
          </p:cNvSpPr>
          <p:nvPr/>
        </p:nvSpPr>
        <p:spPr bwMode="auto">
          <a:xfrm>
            <a:off x="103188" y="4889500"/>
            <a:ext cx="62357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990000"/>
                </a:solidFill>
                <a:latin typeface="Constantia" pitchFamily="18" charset="0"/>
              </a:rPr>
              <a:t>e. Bell experimented with ways of transmitting speech </a:t>
            </a:r>
          </a:p>
          <a:p>
            <a:pPr>
              <a:defRPr/>
            </a:pPr>
            <a:r>
              <a:rPr lang="en-US" sz="2400">
                <a:solidFill>
                  <a:srgbClr val="990000"/>
                </a:solidFill>
                <a:latin typeface="Constantia" pitchFamily="18" charset="0"/>
              </a:rPr>
              <a:t>    between deaf-mutes over a long distance</a:t>
            </a:r>
          </a:p>
        </p:txBody>
      </p:sp>
      <p:sp>
        <p:nvSpPr>
          <p:cNvPr id="16411" name="Rectangle 29"/>
          <p:cNvSpPr>
            <a:spLocks noChangeArrowheads="1"/>
          </p:cNvSpPr>
          <p:nvPr/>
        </p:nvSpPr>
        <p:spPr bwMode="auto">
          <a:xfrm>
            <a:off x="103188" y="5688013"/>
            <a:ext cx="6256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990000"/>
                </a:solidFill>
                <a:latin typeface="Constantia" pitchFamily="18" charset="0"/>
              </a:rPr>
              <a:t>f. Bell demonstrated his invention at a lot of exhibitions.</a:t>
            </a:r>
          </a:p>
        </p:txBody>
      </p: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103188" y="2692400"/>
            <a:ext cx="62563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rgbClr val="990000"/>
                </a:solidFill>
                <a:latin typeface="Constantia" pitchFamily="18" charset="0"/>
              </a:rPr>
              <a:t>a. Alexander G. Bell was born in </a:t>
            </a:r>
            <a:r>
              <a:rPr lang="en-US" altLang="en-US" sz="2400" dirty="0">
                <a:solidFill>
                  <a:srgbClr val="000000"/>
                </a:solidFill>
                <a:latin typeface="Constantia" pitchFamily="18" charset="0"/>
              </a:rPr>
              <a:t>Edinburgh Scotland</a:t>
            </a:r>
            <a:r>
              <a:rPr lang="en-US" altLang="en-US" sz="2400" dirty="0">
                <a:solidFill>
                  <a:srgbClr val="3366CC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112713" y="3159125"/>
            <a:ext cx="70754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990000"/>
                </a:solidFill>
                <a:latin typeface="Constantia" pitchFamily="18" charset="0"/>
              </a:rPr>
              <a:t>b. He worked with deaf-mute patients </a:t>
            </a:r>
            <a:r>
              <a:rPr lang="en-US" altLang="en-US" sz="2400">
                <a:solidFill>
                  <a:srgbClr val="000000"/>
                </a:solidFill>
                <a:latin typeface="Constantia" pitchFamily="18" charset="0"/>
              </a:rPr>
              <a:t>at Boston University</a:t>
            </a:r>
            <a:r>
              <a:rPr lang="en-US" altLang="en-US" sz="2400">
                <a:solidFill>
                  <a:srgbClr val="3366CC"/>
                </a:solidFill>
                <a:latin typeface="Constantia" pitchFamily="18" charset="0"/>
              </a:rPr>
              <a:t>.</a:t>
            </a:r>
          </a:p>
          <a:p>
            <a:r>
              <a:rPr lang="en-US" altLang="en-US" sz="2400">
                <a:solidFill>
                  <a:srgbClr val="990000"/>
                </a:solidFill>
                <a:latin typeface="Constantia" pitchFamily="18" charset="0"/>
              </a:rPr>
              <a:t>   </a:t>
            </a: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>
            <a:off x="68263" y="4322763"/>
            <a:ext cx="6256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990000"/>
                </a:solidFill>
                <a:latin typeface="Constantia" pitchFamily="18" charset="0"/>
              </a:rPr>
              <a:t>d. Bell and Watson introduced the telephone in </a:t>
            </a:r>
            <a:r>
              <a:rPr lang="en-US" altLang="en-US" sz="2400">
                <a:solidFill>
                  <a:srgbClr val="000000"/>
                </a:solidFill>
                <a:latin typeface="Constantia" pitchFamily="18" charset="0"/>
              </a:rPr>
              <a:t>1876</a:t>
            </a:r>
            <a:r>
              <a:rPr lang="en-US" altLang="en-US" sz="2400">
                <a:solidFill>
                  <a:srgbClr val="3366CC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64225" name="Rectangle 33"/>
          <p:cNvSpPr>
            <a:spLocks noChangeArrowheads="1"/>
          </p:cNvSpPr>
          <p:nvPr/>
        </p:nvSpPr>
        <p:spPr bwMode="auto">
          <a:xfrm>
            <a:off x="125413" y="4892675"/>
            <a:ext cx="62357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dirty="0">
                <a:solidFill>
                  <a:srgbClr val="990000"/>
                </a:solidFill>
                <a:latin typeface="Constantia" pitchFamily="18" charset="0"/>
              </a:rPr>
              <a:t>e. Bell experimented with ways of transmitting speech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nstantia" pitchFamily="18" charset="0"/>
              </a:rPr>
              <a:t>    over a long distance</a:t>
            </a:r>
            <a:r>
              <a:rPr lang="en-US" altLang="en-US" sz="2400" dirty="0">
                <a:solidFill>
                  <a:srgbClr val="990000"/>
                </a:solidFill>
                <a:latin typeface="Constantia" pitchFamily="18" charset="0"/>
              </a:rPr>
              <a:t>.</a:t>
            </a:r>
          </a:p>
        </p:txBody>
      </p:sp>
      <p:grpSp>
        <p:nvGrpSpPr>
          <p:cNvPr id="16416" name="Group 34"/>
          <p:cNvGrpSpPr>
            <a:grpSpLocks/>
          </p:cNvGrpSpPr>
          <p:nvPr/>
        </p:nvGrpSpPr>
        <p:grpSpPr bwMode="auto">
          <a:xfrm>
            <a:off x="0" y="0"/>
            <a:ext cx="9144000" cy="228600"/>
            <a:chOff x="192" y="0"/>
            <a:chExt cx="5100" cy="180"/>
          </a:xfrm>
        </p:grpSpPr>
        <p:grpSp>
          <p:nvGrpSpPr>
            <p:cNvPr id="16428" name="Group 35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6430" name="Picture 36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1" name="Picture 3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2" name="Picture 3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3" name="Picture 3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34" name="Picture 4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29" name="Picture 41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17" name="Group 42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192" y="0"/>
            <a:chExt cx="5100" cy="180"/>
          </a:xfrm>
        </p:grpSpPr>
        <p:grpSp>
          <p:nvGrpSpPr>
            <p:cNvPr id="16421" name="Group 43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6423" name="Picture 44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4" name="Picture 45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5" name="Picture 46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6" name="Picture 4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7" name="Picture 4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22" name="Picture 49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18" name="WordArt 50"/>
          <p:cNvSpPr>
            <a:spLocks noChangeArrowheads="1" noChangeShapeType="1" noTextEdit="1"/>
          </p:cNvSpPr>
          <p:nvPr/>
        </p:nvSpPr>
        <p:spPr bwMode="auto">
          <a:xfrm>
            <a:off x="125413" y="1585119"/>
            <a:ext cx="8770937" cy="639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720" dirty="0">
                <a:solidFill>
                  <a:srgbClr val="0070C0"/>
                </a:solidFill>
                <a:latin typeface="Constantia" pitchFamily="18" charset="0"/>
                <a:cs typeface="Times New Roman"/>
              </a:rPr>
              <a:t>* Read and check(v) and correct the false sentences</a:t>
            </a:r>
          </a:p>
        </p:txBody>
      </p:sp>
      <p:sp>
        <p:nvSpPr>
          <p:cNvPr id="16419" name="WordArt 50"/>
          <p:cNvSpPr>
            <a:spLocks noChangeArrowheads="1" noChangeShapeType="1" noTextEdit="1"/>
          </p:cNvSpPr>
          <p:nvPr/>
        </p:nvSpPr>
        <p:spPr bwMode="auto">
          <a:xfrm>
            <a:off x="504825" y="657225"/>
            <a:ext cx="8305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spc="720">
              <a:solidFill>
                <a:srgbClr val="FF6600"/>
              </a:solidFill>
              <a:latin typeface="Constantia" pitchFamily="18" charset="0"/>
            </a:endParaRP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099"/>
            <a:ext cx="8229600" cy="9128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Unit 2 : Making arrangements</a:t>
            </a:r>
            <a:b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Lesson 3 : Read (p.21-22)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6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642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642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42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642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6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6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642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642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642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642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6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642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42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6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6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42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642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4" grpId="1" animBg="1"/>
      <p:bldP spid="264195" grpId="0" animBg="1"/>
      <p:bldP spid="264195" grpId="1" animBg="1"/>
      <p:bldP spid="264196" grpId="0" animBg="1"/>
      <p:bldP spid="264196" grpId="1" animBg="1"/>
      <p:bldP spid="264197" grpId="0" animBg="1"/>
      <p:bldP spid="264197" grpId="1" animBg="1"/>
      <p:bldP spid="264198" grpId="0" animBg="1"/>
      <p:bldP spid="264198" grpId="1" animBg="1"/>
      <p:bldP spid="264201" grpId="0" animBg="1"/>
      <p:bldP spid="264202" grpId="0" animBg="1"/>
      <p:bldP spid="264203" grpId="0" build="allAtOnce" animBg="1"/>
      <p:bldP spid="264204" grpId="0" animBg="1"/>
      <p:bldP spid="264205" grpId="0" animBg="1"/>
      <p:bldP spid="264206" grpId="0" build="allAtOnce" animBg="1"/>
      <p:bldP spid="264207" grpId="0" build="allAtOnce" animBg="1"/>
      <p:bldP spid="264208" grpId="0" build="allAtOnce" animBg="1"/>
      <p:bldP spid="264209" grpId="0" animBg="1"/>
      <p:bldP spid="264210" grpId="0" build="allAtOnce" animBg="1"/>
      <p:bldP spid="264211" grpId="0" build="allAtOnce" animBg="1"/>
      <p:bldP spid="264212" grpId="0" animBg="1"/>
      <p:bldP spid="264214" grpId="0"/>
      <p:bldP spid="264215" grpId="0"/>
      <p:bldP spid="264216" grpId="0"/>
      <p:bldP spid="264217" grpId="0"/>
      <p:bldP spid="264219" grpId="0"/>
      <p:bldP spid="264220" grpId="0"/>
      <p:bldP spid="264222" grpId="0"/>
      <p:bldP spid="264223" grpId="0"/>
      <p:bldP spid="264224" grpId="0"/>
      <p:bldP spid="264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976313" y="190500"/>
            <a:ext cx="73564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vi-VN" sz="28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ranti Solid LET" pitchFamily="2" charset="0"/>
            </a:endParaRP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685800" y="1971675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.VnTime" panose="020B7200000000000000" pitchFamily="34" charset="0"/>
              </a:rPr>
              <a:t>Alexander Graham Bell …</a:t>
            </a:r>
            <a:br>
              <a:rPr lang="en-US" sz="2800" dirty="0">
                <a:solidFill>
                  <a:srgbClr val="00B050"/>
                </a:solidFill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a) went to live in the United States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b) successfully demonstrated his invention.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c) worked with Thomas Watson.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d) was born in Scotland.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e) went to live in Canada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f) invented the telephone.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g) worked with people who could neither speak nor hear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>
            <a:off x="457200" y="1447800"/>
            <a:ext cx="838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381000" y="3943350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1-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381000" y="4429125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2-</a:t>
            </a:r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381000" y="2743200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3-</a:t>
            </a:r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381000" y="5300663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4-</a:t>
            </a:r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381000" y="3543300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5-</a:t>
            </a:r>
          </a:p>
        </p:txBody>
      </p:sp>
      <p:sp>
        <p:nvSpPr>
          <p:cNvPr id="271373" name="Rectangle 13"/>
          <p:cNvSpPr>
            <a:spLocks noChangeArrowheads="1"/>
          </p:cNvSpPr>
          <p:nvPr/>
        </p:nvSpPr>
        <p:spPr bwMode="auto">
          <a:xfrm>
            <a:off x="381000" y="3167063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6-</a:t>
            </a:r>
          </a:p>
        </p:txBody>
      </p:sp>
      <p:sp>
        <p:nvSpPr>
          <p:cNvPr id="271374" name="Rectangle 14"/>
          <p:cNvSpPr>
            <a:spLocks noChangeArrowheads="1"/>
          </p:cNvSpPr>
          <p:nvPr/>
        </p:nvSpPr>
        <p:spPr bwMode="auto">
          <a:xfrm>
            <a:off x="381000" y="4824413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7-</a:t>
            </a:r>
          </a:p>
        </p:txBody>
      </p:sp>
      <p:grpSp>
        <p:nvGrpSpPr>
          <p:cNvPr id="17420" name="Group 16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192" y="0"/>
            <a:chExt cx="5100" cy="180"/>
          </a:xfrm>
        </p:grpSpPr>
        <p:grpSp>
          <p:nvGrpSpPr>
            <p:cNvPr id="17430" name="Group 17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7432" name="Picture 1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3" name="Picture 1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4" name="Picture 2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5" name="Picture 21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Picture 22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31" name="Picture 23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1" name="Group 24"/>
          <p:cNvGrpSpPr>
            <a:grpSpLocks/>
          </p:cNvGrpSpPr>
          <p:nvPr/>
        </p:nvGrpSpPr>
        <p:grpSpPr bwMode="auto">
          <a:xfrm>
            <a:off x="0" y="0"/>
            <a:ext cx="9144000" cy="228600"/>
            <a:chOff x="192" y="0"/>
            <a:chExt cx="5100" cy="180"/>
          </a:xfrm>
        </p:grpSpPr>
        <p:grpSp>
          <p:nvGrpSpPr>
            <p:cNvPr id="17423" name="Group 25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7425" name="Picture 26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6" name="Picture 2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7" name="Picture 2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8" name="Picture 2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9" name="Picture 30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24" name="Picture 31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2" name="WordArt 32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229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3. Put the events in the correct order: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7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/>
      <p:bldP spid="271368" grpId="0"/>
      <p:bldP spid="271369" grpId="0"/>
      <p:bldP spid="271370" grpId="0"/>
      <p:bldP spid="271371" grpId="0"/>
      <p:bldP spid="271372" grpId="0"/>
      <p:bldP spid="271373" grpId="0"/>
      <p:bldP spid="271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"/>
            <a:ext cx="9144000" cy="68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976313" y="190500"/>
            <a:ext cx="73564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vi-VN" sz="28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ranti Solid LET" pitchFamily="2" charset="0"/>
            </a:endParaRP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966788" y="1709738"/>
            <a:ext cx="7375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    </a:t>
            </a:r>
            <a:r>
              <a:rPr lang="en-US" sz="2800" dirty="0">
                <a:solidFill>
                  <a:srgbClr val="7030A0"/>
                </a:solidFill>
                <a:latin typeface=".VnTime" panose="020B7200000000000000" pitchFamily="34" charset="0"/>
              </a:rPr>
              <a:t>Alexander Graham Bell …</a:t>
            </a:r>
            <a:br>
              <a:rPr lang="en-US" sz="2800" dirty="0">
                <a:solidFill>
                  <a:srgbClr val="7030A0"/>
                </a:solidFill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d) was born in Scotland.</a:t>
            </a: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b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e) went to live in Canada</a:t>
            </a:r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 </a:t>
            </a:r>
            <a:b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a) went to live in the United States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) worked with people who could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neither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 speak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nor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hear.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c) worked with Thomas Watson.</a:t>
            </a:r>
            <a:b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b) successfully demonstrated his invention.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) invented the telephone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anose="020B7200000000000000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>
            <a:off x="457200" y="1524000"/>
            <a:ext cx="8382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1000" y="2419351"/>
            <a:ext cx="381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rgbClr val="3366CC"/>
                </a:solidFill>
                <a:latin typeface="Tahoma" pitchFamily="34" charset="0"/>
              </a:rPr>
              <a:t>1 -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52425" y="2843213"/>
            <a:ext cx="409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rgbClr val="3366CC"/>
                </a:solidFill>
                <a:latin typeface="Tahoma" pitchFamily="34" charset="0"/>
              </a:rPr>
              <a:t>2 -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42900" y="3271838"/>
            <a:ext cx="41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3 -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1000" y="4038600"/>
            <a:ext cx="222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en-US" sz="2400">
              <a:solidFill>
                <a:srgbClr val="3366CC"/>
              </a:solidFill>
              <a:latin typeface="Tahoma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36538" y="44958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5-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98450" y="4900613"/>
            <a:ext cx="4111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6-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74638" y="5434013"/>
            <a:ext cx="4349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7-</a:t>
            </a:r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1742739" y="5861843"/>
            <a:ext cx="5753100" cy="487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latin typeface=".VnTime" pitchFamily="34" charset="0"/>
              </a:rPr>
              <a:t>neither </a:t>
            </a:r>
            <a:r>
              <a:rPr lang="en-US" sz="2400" dirty="0">
                <a:solidFill>
                  <a:srgbClr val="7030A0"/>
                </a:solidFill>
                <a:latin typeface=".VnTime" pitchFamily="34" charset="0"/>
              </a:rPr>
              <a:t>… nor : </a:t>
            </a:r>
            <a:r>
              <a:rPr lang="en-US" sz="2400" dirty="0" err="1">
                <a:solidFill>
                  <a:srgbClr val="7030A0"/>
                </a:solidFill>
                <a:latin typeface=".VnTime" pitchFamily="34" charset="0"/>
              </a:rPr>
              <a:t>kh«ng</a:t>
            </a:r>
            <a:r>
              <a:rPr lang="en-US" sz="2400" dirty="0">
                <a:solidFill>
                  <a:srgbClr val="7030A0"/>
                </a:solidFill>
                <a:latin typeface=".VnTime" pitchFamily="34" charset="0"/>
              </a:rPr>
              <a:t> … mµ còng </a:t>
            </a:r>
            <a:r>
              <a:rPr lang="en-US" sz="2400" dirty="0" err="1">
                <a:solidFill>
                  <a:srgbClr val="7030A0"/>
                </a:solidFill>
                <a:latin typeface=".VnTime" pitchFamily="34" charset="0"/>
              </a:rPr>
              <a:t>kh«ng</a:t>
            </a:r>
            <a:endParaRPr lang="en-US" sz="2400" dirty="0">
              <a:solidFill>
                <a:srgbClr val="7030A0"/>
              </a:solidFill>
              <a:latin typeface=".VnTime" pitchFamily="34" charset="0"/>
            </a:endParaRP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192" y="0"/>
            <a:chExt cx="5100" cy="180"/>
          </a:xfrm>
        </p:grpSpPr>
        <p:grpSp>
          <p:nvGrpSpPr>
            <p:cNvPr id="18456" name="Group 14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8458" name="Picture 15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9" name="Picture 16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0" name="Picture 1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1" name="Picture 18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2" name="Picture 19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57" name="Picture 20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6" name="Group 21"/>
          <p:cNvGrpSpPr>
            <a:grpSpLocks/>
          </p:cNvGrpSpPr>
          <p:nvPr/>
        </p:nvGrpSpPr>
        <p:grpSpPr bwMode="auto">
          <a:xfrm>
            <a:off x="0" y="0"/>
            <a:ext cx="9144000" cy="228600"/>
            <a:chOff x="192" y="0"/>
            <a:chExt cx="5100" cy="180"/>
          </a:xfrm>
        </p:grpSpPr>
        <p:grpSp>
          <p:nvGrpSpPr>
            <p:cNvPr id="18449" name="Group 22"/>
            <p:cNvGrpSpPr>
              <a:grpSpLocks/>
            </p:cNvGrpSpPr>
            <p:nvPr/>
          </p:nvGrpSpPr>
          <p:grpSpPr bwMode="auto">
            <a:xfrm>
              <a:off x="192" y="0"/>
              <a:ext cx="5100" cy="180"/>
              <a:chOff x="0" y="0"/>
              <a:chExt cx="5100" cy="180"/>
            </a:xfrm>
          </p:grpSpPr>
          <p:pic>
            <p:nvPicPr>
              <p:cNvPr id="18451" name="Picture 23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2" name="Picture 24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3" name="Picture 25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4" name="Picture 26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5" name="Picture 27" descr="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0"/>
                <a:ext cx="97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50" name="Picture 28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97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7" name="WordArt 29"/>
          <p:cNvSpPr>
            <a:spLocks noChangeArrowheads="1" noChangeShapeType="1" noTextEdit="1"/>
          </p:cNvSpPr>
          <p:nvPr/>
        </p:nvSpPr>
        <p:spPr bwMode="auto">
          <a:xfrm>
            <a:off x="584200" y="533400"/>
            <a:ext cx="65532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spc="320">
                <a:solidFill>
                  <a:srgbClr val="FF66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3. Put the events in the correct order :</a:t>
            </a:r>
          </a:p>
        </p:txBody>
      </p:sp>
      <p:sp>
        <p:nvSpPr>
          <p:cNvPr id="18448" name="Rectangle 31"/>
          <p:cNvSpPr>
            <a:spLocks noChangeArrowheads="1"/>
          </p:cNvSpPr>
          <p:nvPr/>
        </p:nvSpPr>
        <p:spPr bwMode="auto">
          <a:xfrm>
            <a:off x="381000" y="3633788"/>
            <a:ext cx="3810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66CC"/>
                </a:solidFill>
                <a:latin typeface="Tahoma" pitchFamily="34" charset="0"/>
              </a:rPr>
              <a:t>4 -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  <p:bldP spid="3123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3&quot;/&gt;&lt;/object&gt;&lt;object type=&quot;3&quot; unique_id=&quot;10005&quot;&gt;&lt;property id=&quot;20148&quot; value=&quot;5&quot;/&gt;&lt;property id=&quot;20300&quot; value=&quot;Slide 2&quot;/&gt;&lt;property id=&quot;20307&quot; value=&quot;332&quot;/&gt;&lt;/object&gt;&lt;object type=&quot;3&quot; unique_id=&quot;10006&quot;&gt;&lt;property id=&quot;20148&quot; value=&quot;5&quot;/&gt;&lt;property id=&quot;20300&quot; value=&quot;Slide 3&quot;/&gt;&lt;property id=&quot;20307&quot; value=&quot;315&quot;/&gt;&lt;/object&gt;&lt;object type=&quot;3&quot; unique_id=&quot;10007&quot;&gt;&lt;property id=&quot;20148&quot; value=&quot;5&quot;/&gt;&lt;property id=&quot;20300&quot; value=&quot;Slide 4&quot;/&gt;&lt;property id=&quot;20307&quot; value=&quot;336&quot;/&gt;&lt;/object&gt;&lt;object type=&quot;3&quot; unique_id=&quot;10008&quot;&gt;&lt;property id=&quot;20148&quot; value=&quot;5&quot;/&gt;&lt;property id=&quot;20300&quot; value=&quot;Slide 9&quot;/&gt;&lt;property id=&quot;20307&quot; value=&quot;344&quot;/&gt;&lt;/object&gt;&lt;object type=&quot;3&quot; unique_id=&quot;10009&quot;&gt;&lt;property id=&quot;20148&quot; value=&quot;5&quot;/&gt;&lt;property id=&quot;20300&quot; value=&quot;Slide 10&quot;/&gt;&lt;property id=&quot;20307&quot; value=&quot;321&quot;/&gt;&lt;/object&gt;&lt;object type=&quot;3&quot; unique_id=&quot;10010&quot;&gt;&lt;property id=&quot;20148&quot; value=&quot;5&quot;/&gt;&lt;property id=&quot;20300&quot; value=&quot;Slide 11&quot;/&gt;&lt;property id=&quot;20307&quot; value=&quot;322&quot;/&gt;&lt;/object&gt;&lt;object type=&quot;3&quot; unique_id=&quot;10011&quot;&gt;&lt;property id=&quot;20148&quot; value=&quot;5&quot;/&gt;&lt;property id=&quot;20300&quot; value=&quot;Slide 12&quot;/&gt;&lt;property id=&quot;20307&quot; value=&quot;324&quot;/&gt;&lt;/object&gt;&lt;object type=&quot;3&quot; unique_id=&quot;10012&quot;&gt;&lt;property id=&quot;20148&quot; value=&quot;5&quot;/&gt;&lt;property id=&quot;20300&quot; value=&quot;Slide 13&quot;/&gt;&lt;property id=&quot;20307&quot; value=&quot;341&quot;/&gt;&lt;/object&gt;&lt;object type=&quot;3&quot; unique_id=&quot;10013&quot;&gt;&lt;property id=&quot;20148&quot; value=&quot;5&quot;/&gt;&lt;property id=&quot;20300&quot; value=&quot;Slide 14&quot;/&gt;&lt;property id=&quot;20307&quot; value=&quot;326&quot;/&gt;&lt;/object&gt;&lt;object type=&quot;3&quot; unique_id=&quot;10014&quot;&gt;&lt;property id=&quot;20148&quot; value=&quot;5&quot;/&gt;&lt;property id=&quot;20300&quot; value=&quot;Slide 15&quot;/&gt;&lt;property id=&quot;20307&quot; value=&quot;323&quot;/&gt;&lt;/object&gt;&lt;object type=&quot;3&quot; unique_id=&quot;10015&quot;&gt;&lt;property id=&quot;20148&quot; value=&quot;5&quot;/&gt;&lt;property id=&quot;20300&quot; value=&quot;Slide 16&quot;/&gt;&lt;property id=&quot;20307&quot; value=&quot;346&quot;/&gt;&lt;/object&gt;&lt;object type=&quot;3&quot; unique_id=&quot;10016&quot;&gt;&lt;property id=&quot;20148&quot; value=&quot;5&quot;/&gt;&lt;property id=&quot;20300&quot; value=&quot;Slide 17&quot;/&gt;&lt;property id=&quot;20307&quot; value=&quot;347&quot;/&gt;&lt;/object&gt;&lt;object type=&quot;3&quot; unique_id=&quot;10017&quot;&gt;&lt;property id=&quot;20148&quot; value=&quot;5&quot;/&gt;&lt;property id=&quot;20300&quot; value=&quot;Slide 18&quot;/&gt;&lt;property id=&quot;20307&quot; value=&quot;350&quot;/&gt;&lt;/object&gt;&lt;object type=&quot;3&quot; unique_id=&quot;10018&quot;&gt;&lt;property id=&quot;20148&quot; value=&quot;5&quot;/&gt;&lt;property id=&quot;20300&quot; value=&quot;Slide 19&quot;/&gt;&lt;property id=&quot;20307&quot; value=&quot;348&quot;/&gt;&lt;/object&gt;&lt;object type=&quot;3&quot; unique_id=&quot;10019&quot;&gt;&lt;property id=&quot;20148&quot; value=&quot;5&quot;/&gt;&lt;property id=&quot;20300&quot; value=&quot;Slide 20&quot;/&gt;&lt;property id=&quot;20307&quot; value=&quot;349&quot;/&gt;&lt;/object&gt;&lt;object type=&quot;3&quot; unique_id=&quot;10020&quot;&gt;&lt;property id=&quot;20148&quot; value=&quot;5&quot;/&gt;&lt;property id=&quot;20300&quot; value=&quot;Slide 21&quot;/&gt;&lt;property id=&quot;20307&quot; value=&quot;327&quot;/&gt;&lt;/object&gt;&lt;object type=&quot;3&quot; unique_id=&quot;10021&quot;&gt;&lt;property id=&quot;20148&quot; value=&quot;5&quot;/&gt;&lt;property id=&quot;20300&quot; value=&quot;Slide 22 - &amp;quot;(?) What is the telephone used for?&amp;quot;&quot;/&gt;&lt;property id=&quot;20307&quot; value=&quot;337&quot;/&gt;&lt;/object&gt;&lt;object type=&quot;3&quot; unique_id=&quot;10162&quot;&gt;&lt;property id=&quot;20148&quot; value=&quot;5&quot;/&gt;&lt;property id=&quot;20300&quot; value=&quot;Slide 5&quot;/&gt;&lt;property id=&quot;20307&quot; value=&quot;352&quot;/&gt;&lt;/object&gt;&lt;object type=&quot;3&quot; unique_id=&quot;10163&quot;&gt;&lt;property id=&quot;20148&quot; value=&quot;5&quot;/&gt;&lt;property id=&quot;20300&quot; value=&quot;Slide 6&quot;/&gt;&lt;property id=&quot;20307&quot; value=&quot;354&quot;/&gt;&lt;/object&gt;&lt;object type=&quot;3&quot; unique_id=&quot;10318&quot;&gt;&lt;property id=&quot;20148&quot; value=&quot;5&quot;/&gt;&lt;property id=&quot;20300&quot; value=&quot;Slide 7 - &amp;quot;Unit 2 : Making arrangements&amp;#x0D;&amp;#x0A;Lesson  : Read (p.21-22)&amp;quot;&quot;/&gt;&lt;property id=&quot;20307&quot; value=&quot;356&quot;/&gt;&lt;/object&gt;&lt;object type=&quot;3&quot; unique_id=&quot;10319&quot;&gt;&lt;property id=&quot;20148&quot; value=&quot;5&quot;/&gt;&lt;property id=&quot;20300&quot; value=&quot;Slide 8 - &amp;quot;Unit 2 : Making arrangements&amp;#x0D;&amp;#x0A;Lesson 5  : Read (p.21-22)&amp;quot;&quot;/&gt;&lt;property id=&quot;20307&quot; value=&quot;3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1017</Words>
  <Application>Microsoft Office PowerPoint</Application>
  <PresentationFormat>On-screen Show (4:3)</PresentationFormat>
  <Paragraphs>246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.VnTime</vt:lpstr>
      <vt:lpstr>Arial</vt:lpstr>
      <vt:lpstr>Arial Black</vt:lpstr>
      <vt:lpstr>Calibri</vt:lpstr>
      <vt:lpstr>Constantia</vt:lpstr>
      <vt:lpstr>Tahoma</vt:lpstr>
      <vt:lpstr>Times New Roman</vt:lpstr>
      <vt:lpstr>Tiranti Solid LET</vt:lpstr>
      <vt:lpstr>Wingdings 2</vt:lpstr>
      <vt:lpstr>Wingdings 3</vt:lpstr>
      <vt:lpstr>Office Theme</vt:lpstr>
      <vt:lpstr>ENGLISH 8</vt:lpstr>
      <vt:lpstr>PowerPoint Presentation</vt:lpstr>
      <vt:lpstr>PowerPoint Presentation</vt:lpstr>
      <vt:lpstr>Unit 2 : Making arrangements Lesson 3 : Read (p.21-22)</vt:lpstr>
      <vt:lpstr>Unit 2 : Making arrangements Lesson 3 : Read (p.21-22)</vt:lpstr>
      <vt:lpstr>PowerPoint Presentation</vt:lpstr>
      <vt:lpstr>Unit 2 : Making arrangements Lesson 3 : Read (p.21-22)</vt:lpstr>
      <vt:lpstr>PowerPoint Presentation</vt:lpstr>
      <vt:lpstr>PowerPoint Presentation</vt:lpstr>
      <vt:lpstr>Unit 2 : Making arrangements Lesson 3 : Read (p.21-22)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(?) What is the telephone used for?</vt:lpstr>
      <vt:lpstr>PowerPoint Presentation</vt:lpstr>
    </vt:vector>
  </TitlesOfParts>
  <Company>THANG BINH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huh</dc:creator>
  <cp:lastModifiedBy>ADMIN</cp:lastModifiedBy>
  <cp:revision>354</cp:revision>
  <cp:lastPrinted>2021-09-20T04:05:46Z</cp:lastPrinted>
  <dcterms:created xsi:type="dcterms:W3CDTF">2006-10-09T15:42:17Z</dcterms:created>
  <dcterms:modified xsi:type="dcterms:W3CDTF">2022-08-02T01:04:13Z</dcterms:modified>
</cp:coreProperties>
</file>