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7" r:id="rId1"/>
  </p:sldMasterIdLst>
  <p:notesMasterIdLst>
    <p:notesMasterId r:id="rId22"/>
  </p:notesMasterIdLst>
  <p:handoutMasterIdLst>
    <p:handoutMasterId r:id="rId23"/>
  </p:handoutMasterIdLst>
  <p:sldIdLst>
    <p:sldId id="287" r:id="rId2"/>
    <p:sldId id="281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80" r:id="rId14"/>
    <p:sldId id="268" r:id="rId15"/>
    <p:sldId id="269" r:id="rId16"/>
    <p:sldId id="270" r:id="rId17"/>
    <p:sldId id="271" r:id="rId18"/>
    <p:sldId id="272" r:id="rId19"/>
    <p:sldId id="276" r:id="rId20"/>
    <p:sldId id="286" r:id="rId21"/>
  </p:sldIdLst>
  <p:sldSz cx="9144000" cy="6858000" type="screen4x3"/>
  <p:notesSz cx="7559675" cy="10691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2CC56-B32E-4A26-A0F7-304803596C54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88724-BC99-4D59-8B6D-85E1AC79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96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DF55DFEF-3187-4A90-9F1F-1A1F71327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38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5993763D-C48D-4A04-9557-D2D6A218100B}" type="slidenum"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pPr/>
              <a:t>3</a:t>
            </a:fld>
            <a:endParaRPr lang="en-US" alt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162F300C-55AC-4DD7-BBD9-410B2A3A4F26}" type="slidenum"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pPr/>
              <a:t>12</a:t>
            </a:fld>
            <a:endParaRPr lang="en-US" alt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76E7FEC3-4BD1-43B6-AC09-CCB667870B44}" type="slidenum"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pPr/>
              <a:t>13</a:t>
            </a:fld>
            <a:endParaRPr lang="en-US" alt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C99DAED6-4374-4904-990C-4E2DA7709452}" type="slidenum"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pPr/>
              <a:t>14</a:t>
            </a:fld>
            <a:endParaRPr lang="en-US" alt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9F92D92C-2966-4EBC-B75D-7E9599CBC3B5}" type="slidenum"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pPr/>
              <a:t>15</a:t>
            </a:fld>
            <a:endParaRPr lang="en-US" alt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6F10822E-7EF3-4F4D-A7A5-19FDDBACBE00}" type="slidenum"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pPr/>
              <a:t>16</a:t>
            </a:fld>
            <a:endParaRPr lang="en-US" alt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D566A925-5054-4E8E-BEA3-A02E93B2F40F}" type="slidenum"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pPr/>
              <a:t>17</a:t>
            </a:fld>
            <a:endParaRPr lang="en-US" alt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F241641B-9DE7-4AEC-BC2B-33843E2C495B}" type="slidenum"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pPr/>
              <a:t>18</a:t>
            </a:fld>
            <a:endParaRPr lang="en-US" alt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67419179-CFF9-439A-8AC4-6E9D49049A3F}" type="slidenum"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pPr/>
              <a:t>19</a:t>
            </a:fld>
            <a:endParaRPr lang="en-US" alt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E8719023-C61B-46C7-A4D1-CF6C2B04EE8A}" type="slidenum"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pPr/>
              <a:t>20</a:t>
            </a:fld>
            <a:endParaRPr lang="en-US" alt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A72F2F0F-A4DF-43B7-8DF0-5EECAF282521}" type="slidenum"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pPr/>
              <a:t>4</a:t>
            </a:fld>
            <a:endParaRPr lang="en-US" alt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364CD025-935F-40CE-BFC4-C3EA558A436C}" type="slidenum"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pPr/>
              <a:t>5</a:t>
            </a:fld>
            <a:endParaRPr lang="en-US" alt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CE9CBB0D-116A-42D7-B520-0D181B3A00F4}" type="slidenum"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pPr/>
              <a:t>6</a:t>
            </a:fld>
            <a:endParaRPr lang="en-US" alt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51ABACAB-380F-4160-AA46-665AF42AF0C0}" type="slidenum"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pPr/>
              <a:t>7</a:t>
            </a:fld>
            <a:endParaRPr lang="en-US" alt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DAD4A7B0-85E2-4E14-B6E7-42757099A3AF}" type="slidenum"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pPr/>
              <a:t>8</a:t>
            </a:fld>
            <a:endParaRPr lang="en-US" alt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F5C59871-2C44-4CE2-A52E-4F605B40813B}" type="slidenum"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pPr/>
              <a:t>9</a:t>
            </a:fld>
            <a:endParaRPr lang="en-US" alt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83777D93-DDD6-464B-9FA5-024A6DD6A1D2}" type="slidenum"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pPr/>
              <a:t>10</a:t>
            </a:fld>
            <a:endParaRPr lang="en-US" alt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C8F3F222-3EDF-46E1-A536-AAC705548FB0}" type="slidenum">
              <a:rPr lang="en-US" altLang="en-US" smtClean="0">
                <a:solidFill>
                  <a:srgbClr val="000000"/>
                </a:solidFill>
                <a:latin typeface="Times New Roman" pitchFamily="16" charset="0"/>
              </a:rPr>
              <a:pPr/>
              <a:t>11</a:t>
            </a:fld>
            <a:endParaRPr lang="en-US" alt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7/16/21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1FCEA-7F70-42AD-983D-A65BA4792F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20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7/16/21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8CADA-237B-45F7-8ACC-2E7737DF19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54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7/16/21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41B78-7E84-4106-B302-279637B884A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26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7/16/21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08092-BEE7-4FFC-B1AF-4DB679330A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26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7/16/21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9E0AC-14CF-47BD-93A6-C1357A35D1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17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7/16/21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5E877-919F-411E-8E98-577CB4C06C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43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7/16/21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5C17E-BB5F-4207-A3DC-907658AAA96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08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7/16/21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46F6B-15F1-4FD8-9A9C-289C08A993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19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7/16/21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85381-9ECD-41A4-9E9A-739D8CB1DB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15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7/16/21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969BB-67B4-48EF-AD54-37346E3FAD6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14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7/16/21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65A42-594B-4241-A2A3-5FB0A060B72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99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6C6C48-DDA9-4507-914F-CB6610DE5AFE}" type="datetimeFigureOut">
              <a:rPr lang="en-US" smtClean="0"/>
              <a:pPr>
                <a:defRPr/>
              </a:pPr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440216-25DE-432E-8B57-5C3D6171E4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19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rgbClr val="FFC000"/>
                </a:solidFill>
              </a:rPr>
              <a:t>ENGLISH 8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936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2819400" y="1905000"/>
            <a:ext cx="3657600" cy="2286000"/>
          </a:xfrm>
          <a:custGeom>
            <a:avLst/>
            <a:gdLst>
              <a:gd name="T0" fmla="*/ 3657600 w 3657600"/>
              <a:gd name="T1" fmla="*/ 1143000 h 2286000"/>
              <a:gd name="T2" fmla="*/ 1828800 w 3657600"/>
              <a:gd name="T3" fmla="*/ 2286000 h 2286000"/>
              <a:gd name="T4" fmla="*/ 0 w 3657600"/>
              <a:gd name="T5" fmla="*/ 1143000 h 2286000"/>
              <a:gd name="T6" fmla="*/ 1828800 w 3657600"/>
              <a:gd name="T7" fmla="*/ 0 h 2286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57600"/>
              <a:gd name="T13" fmla="*/ 0 h 2286000"/>
              <a:gd name="T14" fmla="*/ 3657600 w 3657600"/>
              <a:gd name="T15" fmla="*/ 2286000 h 2286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57600" h="2286000">
                <a:moveTo>
                  <a:pt x="11462" y="4342"/>
                </a:moveTo>
                <a:lnTo>
                  <a:pt x="14790" y="0"/>
                </a:lnTo>
                <a:lnTo>
                  <a:pt x="14525" y="5777"/>
                </a:lnTo>
                <a:lnTo>
                  <a:pt x="18007" y="3172"/>
                </a:lnTo>
                <a:lnTo>
                  <a:pt x="16380" y="6532"/>
                </a:lnTo>
                <a:lnTo>
                  <a:pt x="21600" y="6645"/>
                </a:lnTo>
                <a:lnTo>
                  <a:pt x="16985" y="9402"/>
                </a:lnTo>
                <a:lnTo>
                  <a:pt x="18270" y="11290"/>
                </a:lnTo>
                <a:lnTo>
                  <a:pt x="16380" y="12310"/>
                </a:lnTo>
                <a:lnTo>
                  <a:pt x="18877" y="15632"/>
                </a:lnTo>
                <a:lnTo>
                  <a:pt x="14640" y="14350"/>
                </a:lnTo>
                <a:lnTo>
                  <a:pt x="14942" y="17370"/>
                </a:lnTo>
                <a:lnTo>
                  <a:pt x="12180" y="15935"/>
                </a:lnTo>
                <a:lnTo>
                  <a:pt x="11612" y="18842"/>
                </a:lnTo>
                <a:lnTo>
                  <a:pt x="9872" y="17370"/>
                </a:lnTo>
                <a:lnTo>
                  <a:pt x="8700" y="19712"/>
                </a:lnTo>
                <a:lnTo>
                  <a:pt x="7527" y="18125"/>
                </a:lnTo>
                <a:lnTo>
                  <a:pt x="4917" y="21600"/>
                </a:lnTo>
                <a:lnTo>
                  <a:pt x="4805" y="18240"/>
                </a:lnTo>
                <a:lnTo>
                  <a:pt x="1285" y="17825"/>
                </a:lnTo>
                <a:lnTo>
                  <a:pt x="3330" y="15370"/>
                </a:lnTo>
                <a:lnTo>
                  <a:pt x="0" y="12877"/>
                </a:lnTo>
                <a:lnTo>
                  <a:pt x="3935" y="11592"/>
                </a:lnTo>
                <a:lnTo>
                  <a:pt x="1172" y="8270"/>
                </a:lnTo>
                <a:lnTo>
                  <a:pt x="5372" y="7817"/>
                </a:lnTo>
                <a:lnTo>
                  <a:pt x="4502" y="3625"/>
                </a:lnTo>
                <a:lnTo>
                  <a:pt x="8550" y="6382"/>
                </a:lnTo>
                <a:lnTo>
                  <a:pt x="9722" y="1887"/>
                </a:lnTo>
                <a:lnTo>
                  <a:pt x="11462" y="4342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altLang="en-US" sz="3200" dirty="0">
                <a:solidFill>
                  <a:srgbClr val="FF0000"/>
                </a:solidFill>
                <a:latin typeface="Calibri" charset="0"/>
              </a:rPr>
              <a:t>Adverbs of place 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25750" y="685800"/>
            <a:ext cx="14271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altLang="en-US" sz="3200" b="1" i="1">
                <a:solidFill>
                  <a:srgbClr val="000000"/>
                </a:solidFill>
                <a:latin typeface="Calibri" charset="0"/>
              </a:rPr>
              <a:t>outside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42963" y="1981200"/>
            <a:ext cx="11715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3200" b="1" i="1">
                <a:solidFill>
                  <a:srgbClr val="000000"/>
                </a:solidFill>
                <a:latin typeface="Calibri" charset="0"/>
              </a:rPr>
              <a:t>inside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833562" y="4616449"/>
            <a:ext cx="108108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3200" b="1" i="1" dirty="0">
                <a:solidFill>
                  <a:srgbClr val="000000"/>
                </a:solidFill>
                <a:latin typeface="Calibri" charset="0"/>
              </a:rPr>
              <a:t>there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271963" y="5029200"/>
            <a:ext cx="93821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3200" b="1" i="1">
                <a:solidFill>
                  <a:srgbClr val="000000"/>
                </a:solidFill>
                <a:latin typeface="Calibri" charset="0"/>
              </a:rPr>
              <a:t>here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788150" y="4038600"/>
            <a:ext cx="15192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altLang="en-US" sz="3200" b="1" i="1">
                <a:solidFill>
                  <a:srgbClr val="000000"/>
                </a:solidFill>
                <a:latin typeface="Calibri" charset="0"/>
              </a:rPr>
              <a:t>upstairs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410325" y="914400"/>
            <a:ext cx="20367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3200" b="1" i="1">
                <a:solidFill>
                  <a:srgbClr val="000000"/>
                </a:solidFill>
                <a:latin typeface="Calibri" charset="0"/>
              </a:rPr>
              <a:t>downstairs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5210175" y="1446212"/>
            <a:ext cx="1190625" cy="1112837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1973247" y="2447026"/>
            <a:ext cx="1206753" cy="524774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2539490" y="3428999"/>
            <a:ext cx="1041909" cy="1187450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 flipV="1">
            <a:off x="4494213" y="3732213"/>
            <a:ext cx="307975" cy="1222375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5334000" y="3429000"/>
            <a:ext cx="1371600" cy="762000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 flipV="1">
            <a:off x="3732212" y="1293812"/>
            <a:ext cx="382587" cy="1222375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7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7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8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8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6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395288" y="1252538"/>
            <a:ext cx="8280400" cy="376237"/>
          </a:xfrm>
          <a:prstGeom prst="rect">
            <a:avLst/>
          </a:prstGeom>
          <a:solidFill>
            <a:srgbClr val="B1F0AE"/>
          </a:solidFill>
          <a:ln w="9360">
            <a:solidFill>
              <a:srgbClr val="1F497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4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1650"/>
            <a:ext cx="225742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5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06563"/>
            <a:ext cx="2449513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4365625"/>
            <a:ext cx="2449512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365625"/>
            <a:ext cx="23749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8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714500"/>
            <a:ext cx="2592388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2" name="Picture 7"/>
          <p:cNvPicPr>
            <a:picLocks noChangeAspect="1" noChangeArrowheads="1"/>
          </p:cNvPicPr>
          <p:nvPr/>
        </p:nvPicPr>
        <p:blipFill>
          <a:blip r:embed="rId9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21175"/>
            <a:ext cx="2232025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9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505950" cy="5635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en-US" sz="2800" smtClean="0">
                <a:solidFill>
                  <a:srgbClr val="009900"/>
                </a:solidFill>
                <a:latin typeface="Times New Roman" pitchFamily="16" charset="0"/>
              </a:rPr>
              <a:t>3. </a:t>
            </a:r>
            <a:r>
              <a:rPr lang="en-US" altLang="en-US" sz="2800" u="sng" smtClean="0">
                <a:solidFill>
                  <a:srgbClr val="009900"/>
                </a:solidFill>
                <a:latin typeface="Times New Roman" pitchFamily="16" charset="0"/>
              </a:rPr>
              <a:t>Complete the speech bubbles. Use each adverb in the box.</a:t>
            </a:r>
          </a:p>
        </p:txBody>
      </p:sp>
      <p:sp>
        <p:nvSpPr>
          <p:cNvPr id="31754" name="AutoShape 9"/>
          <p:cNvSpPr>
            <a:spLocks noChangeArrowheads="1"/>
          </p:cNvSpPr>
          <p:nvPr/>
        </p:nvSpPr>
        <p:spPr bwMode="auto">
          <a:xfrm>
            <a:off x="1619250" y="1987550"/>
            <a:ext cx="1871663" cy="1081088"/>
          </a:xfrm>
          <a:custGeom>
            <a:avLst/>
            <a:gdLst>
              <a:gd name="T0" fmla="*/ 1871663 w 1871663"/>
              <a:gd name="T1" fmla="*/ 540544 h 1081088"/>
              <a:gd name="T2" fmla="*/ 935832 w 1871663"/>
              <a:gd name="T3" fmla="*/ 1081088 h 1081088"/>
              <a:gd name="T4" fmla="*/ 0 w 1871663"/>
              <a:gd name="T5" fmla="*/ 540544 h 1081088"/>
              <a:gd name="T6" fmla="*/ 935832 w 1871663"/>
              <a:gd name="T7" fmla="*/ 0 h 10810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871663"/>
              <a:gd name="T13" fmla="*/ 0 h 1081088"/>
              <a:gd name="T14" fmla="*/ 1871663 w 1871663"/>
              <a:gd name="T15" fmla="*/ 1081088 h 10810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1663" h="1081088">
                <a:moveTo>
                  <a:pt x="0" y="1527"/>
                </a:moveTo>
                <a:lnTo>
                  <a:pt x="1527" y="1527"/>
                </a:lnTo>
                <a:lnTo>
                  <a:pt x="180" y="90"/>
                </a:lnTo>
                <a:lnTo>
                  <a:pt x="867" y="0"/>
                </a:lnTo>
                <a:lnTo>
                  <a:pt x="2166" y="0"/>
                </a:lnTo>
                <a:lnTo>
                  <a:pt x="3672" y="0"/>
                </a:lnTo>
                <a:lnTo>
                  <a:pt x="1527" y="1527"/>
                </a:lnTo>
                <a:lnTo>
                  <a:pt x="270" y="90"/>
                </a:lnTo>
                <a:lnTo>
                  <a:pt x="5199" y="501"/>
                </a:lnTo>
                <a:lnTo>
                  <a:pt x="5199" y="1251"/>
                </a:lnTo>
                <a:lnTo>
                  <a:pt x="5199" y="1476"/>
                </a:lnTo>
                <a:lnTo>
                  <a:pt x="1527" y="1527"/>
                </a:lnTo>
                <a:lnTo>
                  <a:pt x="0" y="90"/>
                </a:lnTo>
                <a:lnTo>
                  <a:pt x="2166" y="3003"/>
                </a:lnTo>
                <a:lnTo>
                  <a:pt x="867" y="3003"/>
                </a:lnTo>
                <a:lnTo>
                  <a:pt x="1527" y="3003"/>
                </a:lnTo>
                <a:lnTo>
                  <a:pt x="1527" y="1527"/>
                </a:lnTo>
                <a:lnTo>
                  <a:pt x="0" y="1527"/>
                </a:lnTo>
                <a:close/>
              </a:path>
            </a:pathLst>
          </a:custGeom>
          <a:solidFill>
            <a:srgbClr val="A5EFF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2000" b="1">
                <a:solidFill>
                  <a:srgbClr val="000000"/>
                </a:solidFill>
                <a:latin typeface="Garamond" pitchFamily="16" charset="0"/>
              </a:rPr>
              <a:t>Where is Tuan?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2000" b="1">
                <a:solidFill>
                  <a:srgbClr val="000000"/>
                </a:solidFill>
                <a:latin typeface="Garamond" pitchFamily="16" charset="0"/>
              </a:rPr>
              <a:t>I think he’s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2000" b="1">
                <a:solidFill>
                  <a:srgbClr val="000000"/>
                </a:solidFill>
                <a:latin typeface="Garamond" pitchFamily="16" charset="0"/>
              </a:rPr>
              <a:t>.…………</a:t>
            </a:r>
          </a:p>
        </p:txBody>
      </p:sp>
      <p:sp>
        <p:nvSpPr>
          <p:cNvPr id="31755" name="Rectangle 10"/>
          <p:cNvSpPr>
            <a:spLocks noChangeArrowheads="1"/>
          </p:cNvSpPr>
          <p:nvPr/>
        </p:nvSpPr>
        <p:spPr bwMode="auto">
          <a:xfrm>
            <a:off x="5292725" y="1171575"/>
            <a:ext cx="13684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2400" b="1">
                <a:solidFill>
                  <a:srgbClr val="EF151A"/>
                </a:solidFill>
                <a:latin typeface="Times New Roman" pitchFamily="16" charset="0"/>
              </a:rPr>
              <a:t>upstairs</a:t>
            </a:r>
          </a:p>
        </p:txBody>
      </p:sp>
      <p:sp>
        <p:nvSpPr>
          <p:cNvPr id="31756" name="AutoShape 11"/>
          <p:cNvSpPr>
            <a:spLocks noChangeArrowheads="1"/>
          </p:cNvSpPr>
          <p:nvPr/>
        </p:nvSpPr>
        <p:spPr bwMode="auto">
          <a:xfrm>
            <a:off x="2700338" y="3284538"/>
            <a:ext cx="2376487" cy="863600"/>
          </a:xfrm>
          <a:custGeom>
            <a:avLst/>
            <a:gdLst>
              <a:gd name="T0" fmla="*/ 2376487 w 2376487"/>
              <a:gd name="T1" fmla="*/ 431800 h 863600"/>
              <a:gd name="T2" fmla="*/ 1188244 w 2376487"/>
              <a:gd name="T3" fmla="*/ 863600 h 863600"/>
              <a:gd name="T4" fmla="*/ 0 w 2376487"/>
              <a:gd name="T5" fmla="*/ 431800 h 863600"/>
              <a:gd name="T6" fmla="*/ 1188244 w 2376487"/>
              <a:gd name="T7" fmla="*/ 0 h 863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76487"/>
              <a:gd name="T13" fmla="*/ 0 h 863600"/>
              <a:gd name="T14" fmla="*/ 2376487 w 2376487"/>
              <a:gd name="T15" fmla="*/ 863600 h 863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6487" h="863600">
                <a:moveTo>
                  <a:pt x="0" y="1220"/>
                </a:moveTo>
                <a:lnTo>
                  <a:pt x="1220" y="1220"/>
                </a:lnTo>
                <a:lnTo>
                  <a:pt x="180" y="90"/>
                </a:lnTo>
                <a:lnTo>
                  <a:pt x="3851" y="0"/>
                </a:lnTo>
                <a:lnTo>
                  <a:pt x="10064" y="-5045"/>
                </a:lnTo>
                <a:lnTo>
                  <a:pt x="5501" y="0"/>
                </a:lnTo>
                <a:lnTo>
                  <a:pt x="5381" y="0"/>
                </a:lnTo>
                <a:lnTo>
                  <a:pt x="1220" y="1220"/>
                </a:lnTo>
                <a:lnTo>
                  <a:pt x="270" y="90"/>
                </a:lnTo>
                <a:lnTo>
                  <a:pt x="6601" y="400"/>
                </a:lnTo>
                <a:lnTo>
                  <a:pt x="6601" y="1000"/>
                </a:lnTo>
                <a:lnTo>
                  <a:pt x="6601" y="1179"/>
                </a:lnTo>
                <a:lnTo>
                  <a:pt x="1220" y="1220"/>
                </a:lnTo>
                <a:lnTo>
                  <a:pt x="0" y="90"/>
                </a:lnTo>
                <a:lnTo>
                  <a:pt x="5501" y="2399"/>
                </a:lnTo>
                <a:lnTo>
                  <a:pt x="3851" y="2399"/>
                </a:lnTo>
                <a:lnTo>
                  <a:pt x="1220" y="2399"/>
                </a:lnTo>
                <a:lnTo>
                  <a:pt x="1220" y="1220"/>
                </a:lnTo>
                <a:lnTo>
                  <a:pt x="0" y="1220"/>
                </a:lnTo>
                <a:close/>
              </a:path>
            </a:pathLst>
          </a:custGeom>
          <a:solidFill>
            <a:srgbClr val="A5EFF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altLang="en-US" sz="2400" b="1">
                <a:solidFill>
                  <a:srgbClr val="000000"/>
                </a:solidFill>
                <a:latin typeface="Garamond" pitchFamily="16" charset="0"/>
              </a:rPr>
              <a:t>No, he isn’t</a:t>
            </a:r>
            <a:r>
              <a:rPr lang="en-US" altLang="en-US" sz="2400">
                <a:solidFill>
                  <a:srgbClr val="000000"/>
                </a:solidFill>
                <a:latin typeface="Garamond" pitchFamily="16" charset="0"/>
              </a:rPr>
              <a:t> ...............</a:t>
            </a:r>
          </a:p>
        </p:txBody>
      </p:sp>
      <p:sp>
        <p:nvSpPr>
          <p:cNvPr id="31757" name="Rectangle 12"/>
          <p:cNvSpPr>
            <a:spLocks noChangeArrowheads="1"/>
          </p:cNvSpPr>
          <p:nvPr/>
        </p:nvSpPr>
        <p:spPr bwMode="auto">
          <a:xfrm>
            <a:off x="4211638" y="1196975"/>
            <a:ext cx="12239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2400" b="1">
                <a:solidFill>
                  <a:srgbClr val="EF151A"/>
                </a:solidFill>
                <a:latin typeface="Times New Roman" pitchFamily="16" charset="0"/>
              </a:rPr>
              <a:t>here</a:t>
            </a:r>
          </a:p>
        </p:txBody>
      </p:sp>
      <p:sp>
        <p:nvSpPr>
          <p:cNvPr id="31758" name="AutoShape 13"/>
          <p:cNvSpPr>
            <a:spLocks noChangeArrowheads="1"/>
          </p:cNvSpPr>
          <p:nvPr/>
        </p:nvSpPr>
        <p:spPr bwMode="auto">
          <a:xfrm>
            <a:off x="7534275" y="1703388"/>
            <a:ext cx="1439863" cy="1800225"/>
          </a:xfrm>
          <a:custGeom>
            <a:avLst/>
            <a:gdLst>
              <a:gd name="T0" fmla="*/ 1439863 w 1439863"/>
              <a:gd name="T1" fmla="*/ 900113 h 1800225"/>
              <a:gd name="T2" fmla="*/ 719932 w 1439863"/>
              <a:gd name="T3" fmla="*/ 1800225 h 1800225"/>
              <a:gd name="T4" fmla="*/ 0 w 1439863"/>
              <a:gd name="T5" fmla="*/ 900113 h 1800225"/>
              <a:gd name="T6" fmla="*/ 719932 w 1439863"/>
              <a:gd name="T7" fmla="*/ 0 h 18002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439863"/>
              <a:gd name="T13" fmla="*/ 0 h 1800225"/>
              <a:gd name="T14" fmla="*/ 1439863 w 1439863"/>
              <a:gd name="T15" fmla="*/ 1800225 h 1800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39863" h="1800225">
                <a:moveTo>
                  <a:pt x="0" y="2035"/>
                </a:moveTo>
                <a:lnTo>
                  <a:pt x="2035" y="2035"/>
                </a:lnTo>
                <a:lnTo>
                  <a:pt x="180" y="90"/>
                </a:lnTo>
                <a:lnTo>
                  <a:pt x="667" y="0"/>
                </a:lnTo>
                <a:lnTo>
                  <a:pt x="1667" y="0"/>
                </a:lnTo>
                <a:lnTo>
                  <a:pt x="1965" y="0"/>
                </a:lnTo>
                <a:lnTo>
                  <a:pt x="2035" y="2035"/>
                </a:lnTo>
                <a:lnTo>
                  <a:pt x="270" y="90"/>
                </a:lnTo>
                <a:lnTo>
                  <a:pt x="4000" y="834"/>
                </a:lnTo>
                <a:lnTo>
                  <a:pt x="4000" y="2084"/>
                </a:lnTo>
                <a:lnTo>
                  <a:pt x="4000" y="2966"/>
                </a:lnTo>
                <a:lnTo>
                  <a:pt x="2035" y="2035"/>
                </a:lnTo>
                <a:lnTo>
                  <a:pt x="0" y="90"/>
                </a:lnTo>
                <a:lnTo>
                  <a:pt x="1667" y="5001"/>
                </a:lnTo>
                <a:lnTo>
                  <a:pt x="667" y="5001"/>
                </a:lnTo>
                <a:lnTo>
                  <a:pt x="2035" y="5001"/>
                </a:lnTo>
                <a:lnTo>
                  <a:pt x="2035" y="2035"/>
                </a:lnTo>
                <a:lnTo>
                  <a:pt x="0" y="2035"/>
                </a:lnTo>
                <a:close/>
              </a:path>
            </a:pathLst>
          </a:custGeom>
          <a:solidFill>
            <a:srgbClr val="A5EFF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altLang="en-US" sz="2000" b="1">
                <a:solidFill>
                  <a:srgbClr val="000000"/>
                </a:solidFill>
                <a:latin typeface="Times New Roman" pitchFamily="16" charset="0"/>
              </a:rPr>
              <a:t>He isn’t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altLang="en-US" sz="2000" b="1">
                <a:solidFill>
                  <a:srgbClr val="000000"/>
                </a:solidFill>
                <a:latin typeface="Garamond" pitchFamily="16" charset="0"/>
              </a:rPr>
              <a:t>…...............</a:t>
            </a:r>
            <a:r>
              <a:rPr lang="en-US" altLang="en-US" b="1">
                <a:solidFill>
                  <a:srgbClr val="000000"/>
                </a:solidFill>
                <a:latin typeface="Times New Roman" pitchFamily="16" charset="0"/>
              </a:rPr>
              <a:t>and he isn’t upstairs.</a:t>
            </a:r>
          </a:p>
        </p:txBody>
      </p:sp>
      <p:sp>
        <p:nvSpPr>
          <p:cNvPr id="31759" name="Rectangle 14"/>
          <p:cNvSpPr>
            <a:spLocks noChangeArrowheads="1"/>
          </p:cNvSpPr>
          <p:nvPr/>
        </p:nvSpPr>
        <p:spPr bwMode="auto">
          <a:xfrm>
            <a:off x="6804025" y="1231900"/>
            <a:ext cx="165576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altLang="en-US" sz="2000" b="1">
                <a:solidFill>
                  <a:srgbClr val="EF151A"/>
                </a:solidFill>
                <a:latin typeface="Times New Roman" pitchFamily="16" charset="0"/>
              </a:rPr>
              <a:t>downstairs</a:t>
            </a:r>
          </a:p>
        </p:txBody>
      </p:sp>
      <p:sp>
        <p:nvSpPr>
          <p:cNvPr id="31760" name="AutoShape 15"/>
          <p:cNvSpPr>
            <a:spLocks noChangeArrowheads="1"/>
          </p:cNvSpPr>
          <p:nvPr/>
        </p:nvSpPr>
        <p:spPr bwMode="auto">
          <a:xfrm>
            <a:off x="1447800" y="5880100"/>
            <a:ext cx="495300" cy="862013"/>
          </a:xfrm>
          <a:custGeom>
            <a:avLst/>
            <a:gdLst>
              <a:gd name="T0" fmla="*/ 495300 w 495300"/>
              <a:gd name="T1" fmla="*/ 431007 h 862013"/>
              <a:gd name="T2" fmla="*/ 247650 w 495300"/>
              <a:gd name="T3" fmla="*/ 862013 h 862013"/>
              <a:gd name="T4" fmla="*/ 0 w 495300"/>
              <a:gd name="T5" fmla="*/ 431007 h 862013"/>
              <a:gd name="T6" fmla="*/ 247650 w 495300"/>
              <a:gd name="T7" fmla="*/ 0 h 8620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95300"/>
              <a:gd name="T13" fmla="*/ 0 h 862013"/>
              <a:gd name="T14" fmla="*/ 495300 w 495300"/>
              <a:gd name="T15" fmla="*/ 862013 h 8620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5300" h="862013">
                <a:moveTo>
                  <a:pt x="0" y="1218"/>
                </a:moveTo>
                <a:lnTo>
                  <a:pt x="1218" y="1218"/>
                </a:lnTo>
                <a:lnTo>
                  <a:pt x="180" y="90"/>
                </a:lnTo>
                <a:lnTo>
                  <a:pt x="750" y="0"/>
                </a:lnTo>
                <a:lnTo>
                  <a:pt x="540" y="-5107"/>
                </a:lnTo>
                <a:lnTo>
                  <a:pt x="1874" y="0"/>
                </a:lnTo>
                <a:lnTo>
                  <a:pt x="3280" y="0"/>
                </a:lnTo>
                <a:lnTo>
                  <a:pt x="1218" y="1218"/>
                </a:lnTo>
                <a:lnTo>
                  <a:pt x="270" y="90"/>
                </a:lnTo>
                <a:lnTo>
                  <a:pt x="4498" y="399"/>
                </a:lnTo>
                <a:lnTo>
                  <a:pt x="4498" y="998"/>
                </a:lnTo>
                <a:lnTo>
                  <a:pt x="4498" y="1176"/>
                </a:lnTo>
                <a:lnTo>
                  <a:pt x="1218" y="1218"/>
                </a:lnTo>
                <a:lnTo>
                  <a:pt x="0" y="90"/>
                </a:lnTo>
                <a:lnTo>
                  <a:pt x="1874" y="2394"/>
                </a:lnTo>
                <a:lnTo>
                  <a:pt x="750" y="2394"/>
                </a:lnTo>
                <a:lnTo>
                  <a:pt x="1218" y="2394"/>
                </a:lnTo>
                <a:lnTo>
                  <a:pt x="1218" y="1218"/>
                </a:lnTo>
                <a:lnTo>
                  <a:pt x="0" y="1218"/>
                </a:lnTo>
                <a:close/>
              </a:path>
            </a:pathLst>
          </a:custGeom>
          <a:solidFill>
            <a:srgbClr val="A5EFF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altLang="en-US" sz="2000">
                <a:solidFill>
                  <a:srgbClr val="000000"/>
                </a:solidFill>
                <a:latin typeface="Times New Roman" pitchFamily="16" charset="0"/>
              </a:rPr>
              <a:t>Perhaps </a:t>
            </a:r>
            <a:r>
              <a:rPr lang="en-US" altLang="en-US" sz="2000" b="1">
                <a:solidFill>
                  <a:srgbClr val="000000"/>
                </a:solidFill>
                <a:latin typeface="Times New Roman" pitchFamily="16" charset="0"/>
              </a:rPr>
              <a:t>he’s</a:t>
            </a:r>
            <a:r>
              <a:rPr lang="en-US" altLang="en-US" sz="2000">
                <a:solidFill>
                  <a:srgbClr val="000000"/>
                </a:solidFill>
                <a:latin typeface="Times New Roman" pitchFamily="16" charset="0"/>
              </a:rPr>
              <a:t> .................</a:t>
            </a:r>
          </a:p>
        </p:txBody>
      </p:sp>
      <p:sp>
        <p:nvSpPr>
          <p:cNvPr id="31761" name="Rectangle 16"/>
          <p:cNvSpPr>
            <a:spLocks noChangeArrowheads="1"/>
          </p:cNvSpPr>
          <p:nvPr/>
        </p:nvSpPr>
        <p:spPr bwMode="auto">
          <a:xfrm>
            <a:off x="827088" y="1196975"/>
            <a:ext cx="1223962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1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2200" b="1">
                <a:solidFill>
                  <a:srgbClr val="EF151A"/>
                </a:solidFill>
                <a:latin typeface="Times New Roman" pitchFamily="16" charset="0"/>
              </a:rPr>
              <a:t>outside</a:t>
            </a:r>
          </a:p>
        </p:txBody>
      </p:sp>
      <p:sp>
        <p:nvSpPr>
          <p:cNvPr id="31762" name="AutoShape 17"/>
          <p:cNvSpPr>
            <a:spLocks noChangeArrowheads="1"/>
          </p:cNvSpPr>
          <p:nvPr/>
        </p:nvSpPr>
        <p:spPr bwMode="auto">
          <a:xfrm>
            <a:off x="5867400" y="4292600"/>
            <a:ext cx="2089150" cy="792163"/>
          </a:xfrm>
          <a:custGeom>
            <a:avLst/>
            <a:gdLst>
              <a:gd name="T0" fmla="*/ 2089150 w 2089150"/>
              <a:gd name="T1" fmla="*/ 396082 h 792163"/>
              <a:gd name="T2" fmla="*/ 1044575 w 2089150"/>
              <a:gd name="T3" fmla="*/ 792163 h 792163"/>
              <a:gd name="T4" fmla="*/ 0 w 2089150"/>
              <a:gd name="T5" fmla="*/ 396082 h 792163"/>
              <a:gd name="T6" fmla="*/ 1044575 w 2089150"/>
              <a:gd name="T7" fmla="*/ 0 h 7921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089150"/>
              <a:gd name="T13" fmla="*/ 0 h 792163"/>
              <a:gd name="T14" fmla="*/ 2089150 w 2089150"/>
              <a:gd name="T15" fmla="*/ 792163 h 7921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9150" h="792163">
                <a:moveTo>
                  <a:pt x="0" y="1119"/>
                </a:moveTo>
                <a:lnTo>
                  <a:pt x="1119" y="1119"/>
                </a:lnTo>
                <a:lnTo>
                  <a:pt x="180" y="90"/>
                </a:lnTo>
                <a:lnTo>
                  <a:pt x="967" y="0"/>
                </a:lnTo>
                <a:lnTo>
                  <a:pt x="2418" y="0"/>
                </a:lnTo>
                <a:lnTo>
                  <a:pt x="4684" y="0"/>
                </a:lnTo>
                <a:lnTo>
                  <a:pt x="1119" y="1119"/>
                </a:lnTo>
                <a:lnTo>
                  <a:pt x="270" y="90"/>
                </a:lnTo>
                <a:lnTo>
                  <a:pt x="5803" y="1283"/>
                </a:lnTo>
                <a:lnTo>
                  <a:pt x="5803" y="1833"/>
                </a:lnTo>
                <a:lnTo>
                  <a:pt x="5803" y="1081"/>
                </a:lnTo>
                <a:lnTo>
                  <a:pt x="1119" y="1119"/>
                </a:lnTo>
                <a:lnTo>
                  <a:pt x="0" y="90"/>
                </a:lnTo>
                <a:lnTo>
                  <a:pt x="2418" y="2200"/>
                </a:lnTo>
                <a:lnTo>
                  <a:pt x="1825" y="8964"/>
                </a:lnTo>
                <a:lnTo>
                  <a:pt x="967" y="2200"/>
                </a:lnTo>
                <a:lnTo>
                  <a:pt x="1119" y="2200"/>
                </a:lnTo>
                <a:lnTo>
                  <a:pt x="1119" y="1119"/>
                </a:lnTo>
                <a:lnTo>
                  <a:pt x="0" y="1119"/>
                </a:lnTo>
                <a:close/>
              </a:path>
            </a:pathLst>
          </a:custGeom>
          <a:solidFill>
            <a:srgbClr val="A5EFF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2000" b="1">
                <a:solidFill>
                  <a:srgbClr val="000000"/>
                </a:solidFill>
                <a:latin typeface="Times New Roman" pitchFamily="16" charset="0"/>
              </a:rPr>
              <a:t>I’m not outside.</a:t>
            </a:r>
          </a:p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2000" b="1">
                <a:solidFill>
                  <a:srgbClr val="000000"/>
                </a:solidFill>
                <a:latin typeface="Times New Roman" pitchFamily="16" charset="0"/>
              </a:rPr>
              <a:t>I’m </a:t>
            </a:r>
            <a:r>
              <a:rPr lang="en-US" altLang="en-US" sz="2000">
                <a:solidFill>
                  <a:srgbClr val="000000"/>
                </a:solidFill>
                <a:latin typeface="Times New Roman" pitchFamily="16" charset="0"/>
              </a:rPr>
              <a:t>............</a:t>
            </a:r>
            <a:r>
              <a:rPr lang="en-US" altLang="en-US" sz="2000" b="1">
                <a:solidFill>
                  <a:srgbClr val="000000"/>
                </a:solidFill>
                <a:latin typeface="Times New Roman" pitchFamily="16" charset="0"/>
              </a:rPr>
              <a:t>, Ba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altLang="en-US" sz="2000" b="1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1763" name="Rectangle 18"/>
          <p:cNvSpPr>
            <a:spLocks noChangeArrowheads="1"/>
          </p:cNvSpPr>
          <p:nvPr/>
        </p:nvSpPr>
        <p:spPr bwMode="auto">
          <a:xfrm>
            <a:off x="2051050" y="1201738"/>
            <a:ext cx="9366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1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2200" b="1">
                <a:solidFill>
                  <a:srgbClr val="EF151A"/>
                </a:solidFill>
                <a:latin typeface="Times New Roman" pitchFamily="16" charset="0"/>
              </a:rPr>
              <a:t>inside</a:t>
            </a:r>
          </a:p>
        </p:txBody>
      </p:sp>
      <p:sp>
        <p:nvSpPr>
          <p:cNvPr id="31764" name="AutoShape 19"/>
          <p:cNvSpPr>
            <a:spLocks noChangeArrowheads="1"/>
          </p:cNvSpPr>
          <p:nvPr/>
        </p:nvSpPr>
        <p:spPr bwMode="auto">
          <a:xfrm>
            <a:off x="4572000" y="5588000"/>
            <a:ext cx="1800225" cy="936625"/>
          </a:xfrm>
          <a:custGeom>
            <a:avLst/>
            <a:gdLst>
              <a:gd name="T0" fmla="*/ 1800225 w 1800225"/>
              <a:gd name="T1" fmla="*/ 468313 h 936625"/>
              <a:gd name="T2" fmla="*/ 900113 w 1800225"/>
              <a:gd name="T3" fmla="*/ 936625 h 936625"/>
              <a:gd name="T4" fmla="*/ 0 w 1800225"/>
              <a:gd name="T5" fmla="*/ 468313 h 936625"/>
              <a:gd name="T6" fmla="*/ 900113 w 1800225"/>
              <a:gd name="T7" fmla="*/ 0 h 9366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800225"/>
              <a:gd name="T13" fmla="*/ 0 h 936625"/>
              <a:gd name="T14" fmla="*/ 1800225 w 1800225"/>
              <a:gd name="T15" fmla="*/ 936625 h 936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0225" h="936625">
                <a:moveTo>
                  <a:pt x="0" y="1324"/>
                </a:moveTo>
                <a:lnTo>
                  <a:pt x="1324" y="1324"/>
                </a:lnTo>
                <a:lnTo>
                  <a:pt x="180" y="90"/>
                </a:lnTo>
                <a:lnTo>
                  <a:pt x="834" y="0"/>
                </a:lnTo>
                <a:lnTo>
                  <a:pt x="-5493" y="-4137"/>
                </a:lnTo>
                <a:lnTo>
                  <a:pt x="2084" y="0"/>
                </a:lnTo>
                <a:lnTo>
                  <a:pt x="3677" y="0"/>
                </a:lnTo>
                <a:lnTo>
                  <a:pt x="1324" y="1324"/>
                </a:lnTo>
                <a:lnTo>
                  <a:pt x="270" y="90"/>
                </a:lnTo>
                <a:lnTo>
                  <a:pt x="5001" y="434"/>
                </a:lnTo>
                <a:lnTo>
                  <a:pt x="5001" y="1084"/>
                </a:lnTo>
                <a:lnTo>
                  <a:pt x="5001" y="1278"/>
                </a:lnTo>
                <a:lnTo>
                  <a:pt x="1324" y="1324"/>
                </a:lnTo>
                <a:lnTo>
                  <a:pt x="0" y="90"/>
                </a:lnTo>
                <a:lnTo>
                  <a:pt x="2084" y="2602"/>
                </a:lnTo>
                <a:lnTo>
                  <a:pt x="834" y="2602"/>
                </a:lnTo>
                <a:lnTo>
                  <a:pt x="1324" y="2602"/>
                </a:lnTo>
                <a:lnTo>
                  <a:pt x="1324" y="1324"/>
                </a:lnTo>
                <a:lnTo>
                  <a:pt x="0" y="1324"/>
                </a:lnTo>
                <a:close/>
              </a:path>
            </a:pathLst>
          </a:custGeom>
          <a:solidFill>
            <a:srgbClr val="A5EFF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altLang="en-US" sz="2400" b="1">
                <a:solidFill>
                  <a:srgbClr val="000000"/>
                </a:solidFill>
                <a:latin typeface="Times New Roman" pitchFamily="16" charset="0"/>
              </a:rPr>
              <a:t>No, he isn’t 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altLang="en-US" sz="2400">
                <a:solidFill>
                  <a:srgbClr val="000000"/>
                </a:solidFill>
                <a:latin typeface="Times New Roman" pitchFamily="16" charset="0"/>
              </a:rPr>
              <a:t>............</a:t>
            </a:r>
          </a:p>
        </p:txBody>
      </p:sp>
      <p:sp>
        <p:nvSpPr>
          <p:cNvPr id="31765" name="Rectangle 20"/>
          <p:cNvSpPr>
            <a:spLocks noChangeArrowheads="1"/>
          </p:cNvSpPr>
          <p:nvPr/>
        </p:nvSpPr>
        <p:spPr bwMode="auto">
          <a:xfrm>
            <a:off x="3132138" y="1196975"/>
            <a:ext cx="12239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2400" b="1">
                <a:solidFill>
                  <a:srgbClr val="EF151A"/>
                </a:solidFill>
                <a:latin typeface="Times New Roman" pitchFamily="16" charset="0"/>
              </a:rPr>
              <a:t>there</a:t>
            </a:r>
          </a:p>
        </p:txBody>
      </p:sp>
      <p:sp>
        <p:nvSpPr>
          <p:cNvPr id="31766" name="Rectangle 21"/>
          <p:cNvSpPr>
            <a:spLocks noChangeArrowheads="1"/>
          </p:cNvSpPr>
          <p:nvPr/>
        </p:nvSpPr>
        <p:spPr bwMode="auto">
          <a:xfrm>
            <a:off x="395288" y="1557338"/>
            <a:ext cx="50323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</a:tabLst>
            </a:pPr>
            <a:r>
              <a:rPr lang="en-US" altLang="en-US" sz="2400" b="1">
                <a:solidFill>
                  <a:srgbClr val="FFFFFF"/>
                </a:solidFill>
                <a:latin typeface="Times New Roman" pitchFamily="16" charset="0"/>
              </a:rPr>
              <a:t>a)</a:t>
            </a:r>
          </a:p>
        </p:txBody>
      </p:sp>
      <p:sp>
        <p:nvSpPr>
          <p:cNvPr id="31767" name="Rectangle 22"/>
          <p:cNvSpPr>
            <a:spLocks noChangeArrowheads="1"/>
          </p:cNvSpPr>
          <p:nvPr/>
        </p:nvSpPr>
        <p:spPr bwMode="auto">
          <a:xfrm>
            <a:off x="3276600" y="4195763"/>
            <a:ext cx="50323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</a:tabLst>
            </a:pPr>
            <a:r>
              <a:rPr lang="en-US" altLang="en-US" sz="2400" b="1">
                <a:solidFill>
                  <a:srgbClr val="FFFFFF"/>
                </a:solidFill>
                <a:latin typeface="Times New Roman" pitchFamily="16" charset="0"/>
              </a:rPr>
              <a:t>e)</a:t>
            </a:r>
          </a:p>
        </p:txBody>
      </p:sp>
      <p:sp>
        <p:nvSpPr>
          <p:cNvPr id="31768" name="Rectangle 23"/>
          <p:cNvSpPr>
            <a:spLocks noChangeArrowheads="1"/>
          </p:cNvSpPr>
          <p:nvPr/>
        </p:nvSpPr>
        <p:spPr bwMode="auto">
          <a:xfrm>
            <a:off x="8316913" y="4292600"/>
            <a:ext cx="50323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</a:tabLst>
            </a:pPr>
            <a:r>
              <a:rPr lang="en-US" altLang="en-US" sz="2400" b="1">
                <a:solidFill>
                  <a:srgbClr val="FFFFFF"/>
                </a:solidFill>
                <a:latin typeface="Times New Roman" pitchFamily="16" charset="0"/>
              </a:rPr>
              <a:t>f)</a:t>
            </a:r>
          </a:p>
        </p:txBody>
      </p:sp>
      <p:sp>
        <p:nvSpPr>
          <p:cNvPr id="31769" name="Rectangle 24"/>
          <p:cNvSpPr>
            <a:spLocks noChangeArrowheads="1"/>
          </p:cNvSpPr>
          <p:nvPr/>
        </p:nvSpPr>
        <p:spPr bwMode="auto">
          <a:xfrm>
            <a:off x="6011863" y="1557338"/>
            <a:ext cx="50323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</a:tabLst>
            </a:pPr>
            <a:r>
              <a:rPr lang="en-US" altLang="en-US" sz="2400" b="1">
                <a:solidFill>
                  <a:srgbClr val="FFFFFF"/>
                </a:solidFill>
                <a:latin typeface="Times New Roman" pitchFamily="16" charset="0"/>
              </a:rPr>
              <a:t>c)</a:t>
            </a:r>
          </a:p>
        </p:txBody>
      </p:sp>
      <p:sp>
        <p:nvSpPr>
          <p:cNvPr id="31770" name="Rectangle 25"/>
          <p:cNvSpPr>
            <a:spLocks noChangeArrowheads="1"/>
          </p:cNvSpPr>
          <p:nvPr/>
        </p:nvSpPr>
        <p:spPr bwMode="auto">
          <a:xfrm>
            <a:off x="3276600" y="1557338"/>
            <a:ext cx="50323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</a:tabLst>
            </a:pPr>
            <a:r>
              <a:rPr lang="en-US" altLang="en-US" sz="2400" b="1">
                <a:solidFill>
                  <a:srgbClr val="FFFFFF"/>
                </a:solidFill>
                <a:latin typeface="Times New Roman" pitchFamily="16" charset="0"/>
              </a:rPr>
              <a:t>b)</a:t>
            </a:r>
          </a:p>
        </p:txBody>
      </p:sp>
      <p:sp>
        <p:nvSpPr>
          <p:cNvPr id="31771" name="Rectangle 26"/>
          <p:cNvSpPr>
            <a:spLocks noChangeArrowheads="1"/>
          </p:cNvSpPr>
          <p:nvPr/>
        </p:nvSpPr>
        <p:spPr bwMode="auto">
          <a:xfrm>
            <a:off x="323850" y="4076700"/>
            <a:ext cx="5032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</a:tabLst>
            </a:pPr>
            <a:r>
              <a:rPr lang="en-US" altLang="en-US" sz="2400" b="1">
                <a:solidFill>
                  <a:srgbClr val="FFFFFF"/>
                </a:solidFill>
                <a:latin typeface="Times New Roman" pitchFamily="16" charset="0"/>
              </a:rPr>
              <a:t>d)</a:t>
            </a:r>
          </a:p>
        </p:txBody>
      </p:sp>
      <p:sp>
        <p:nvSpPr>
          <p:cNvPr id="31772" name="Rectangle 27"/>
          <p:cNvSpPr>
            <a:spLocks noChangeArrowheads="1"/>
          </p:cNvSpPr>
          <p:nvPr/>
        </p:nvSpPr>
        <p:spPr bwMode="auto">
          <a:xfrm>
            <a:off x="762000" y="609600"/>
            <a:ext cx="67691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altLang="en-US" sz="2400">
                <a:solidFill>
                  <a:srgbClr val="FF3300"/>
                </a:solidFill>
                <a:latin typeface="Times New Roman" pitchFamily="16" charset="0"/>
              </a:rPr>
              <a:t>Ba is playing hide and seek with his cousin, Tuan.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395288" y="1252538"/>
            <a:ext cx="8280400" cy="376237"/>
          </a:xfrm>
          <a:prstGeom prst="rect">
            <a:avLst/>
          </a:prstGeom>
          <a:solidFill>
            <a:srgbClr val="B1F0AE"/>
          </a:solidFill>
          <a:ln w="9360">
            <a:solidFill>
              <a:srgbClr val="1F497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 sz="2400" b="1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4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166938"/>
            <a:ext cx="225742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5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2166938"/>
            <a:ext cx="2449513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2239963"/>
            <a:ext cx="2592388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505950" cy="5635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en-US" sz="2400" b="1" dirty="0" smtClean="0">
                <a:solidFill>
                  <a:srgbClr val="009900"/>
                </a:solidFill>
                <a:latin typeface="Times New Roman" pitchFamily="16" charset="0"/>
              </a:rPr>
              <a:t>3. </a:t>
            </a:r>
            <a:r>
              <a:rPr lang="en-US" altLang="en-US" sz="2400" b="1" u="sng" dirty="0" smtClean="0">
                <a:solidFill>
                  <a:srgbClr val="009900"/>
                </a:solidFill>
                <a:latin typeface="Times New Roman" pitchFamily="16" charset="0"/>
              </a:rPr>
              <a:t>Complete the speech bubbles. Use each adverb in the box.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395288" y="4846638"/>
            <a:ext cx="2305050" cy="1497012"/>
          </a:xfrm>
          <a:custGeom>
            <a:avLst/>
            <a:gdLst>
              <a:gd name="T0" fmla="*/ 2305050 w 2305050"/>
              <a:gd name="T1" fmla="*/ 748652 h 1496866"/>
              <a:gd name="T2" fmla="*/ 1152525 w 2305050"/>
              <a:gd name="T3" fmla="*/ 1497304 h 1496866"/>
              <a:gd name="T4" fmla="*/ 0 w 2305050"/>
              <a:gd name="T5" fmla="*/ 748652 h 1496866"/>
              <a:gd name="T6" fmla="*/ 1152525 w 2305050"/>
              <a:gd name="T7" fmla="*/ 0 h 149686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05050"/>
              <a:gd name="T13" fmla="*/ 0 h 1496866"/>
              <a:gd name="T14" fmla="*/ 2305050 w 2305050"/>
              <a:gd name="T15" fmla="*/ 1496866 h 14968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05050" h="1496866">
                <a:moveTo>
                  <a:pt x="0" y="1527"/>
                </a:moveTo>
                <a:lnTo>
                  <a:pt x="1527" y="1527"/>
                </a:lnTo>
                <a:lnTo>
                  <a:pt x="180" y="90"/>
                </a:lnTo>
                <a:lnTo>
                  <a:pt x="867" y="0"/>
                </a:lnTo>
                <a:lnTo>
                  <a:pt x="2166" y="0"/>
                </a:lnTo>
                <a:lnTo>
                  <a:pt x="3672" y="0"/>
                </a:lnTo>
                <a:lnTo>
                  <a:pt x="1527" y="1527"/>
                </a:lnTo>
                <a:lnTo>
                  <a:pt x="270" y="90"/>
                </a:lnTo>
                <a:lnTo>
                  <a:pt x="5199" y="501"/>
                </a:lnTo>
                <a:lnTo>
                  <a:pt x="5199" y="1251"/>
                </a:lnTo>
                <a:lnTo>
                  <a:pt x="5199" y="1476"/>
                </a:lnTo>
                <a:lnTo>
                  <a:pt x="1527" y="1527"/>
                </a:lnTo>
                <a:lnTo>
                  <a:pt x="0" y="90"/>
                </a:lnTo>
                <a:lnTo>
                  <a:pt x="2166" y="3003"/>
                </a:lnTo>
                <a:lnTo>
                  <a:pt x="867" y="3003"/>
                </a:lnTo>
                <a:lnTo>
                  <a:pt x="1527" y="3003"/>
                </a:lnTo>
                <a:lnTo>
                  <a:pt x="1527" y="1527"/>
                </a:lnTo>
                <a:lnTo>
                  <a:pt x="0" y="1527"/>
                </a:lnTo>
                <a:close/>
              </a:path>
            </a:pathLst>
          </a:custGeom>
          <a:solidFill>
            <a:srgbClr val="A5EFF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Garamond" pitchFamily="16" charset="0"/>
              </a:rPr>
              <a:t>Where is Tuan?</a:t>
            </a:r>
          </a:p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Garamond" pitchFamily="16" charset="0"/>
              </a:rPr>
              <a:t>I think he’s</a:t>
            </a:r>
          </a:p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Garamond" pitchFamily="16" charset="0"/>
              </a:rPr>
              <a:t>.…………</a:t>
            </a:r>
          </a:p>
        </p:txBody>
      </p:sp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5292725" y="1171575"/>
            <a:ext cx="1368425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2400" b="1">
                <a:solidFill>
                  <a:srgbClr val="EF151A"/>
                </a:solidFill>
                <a:latin typeface="Times New Roman" pitchFamily="16" charset="0"/>
              </a:rPr>
              <a:t>upstairs</a:t>
            </a: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3132138" y="5018088"/>
            <a:ext cx="2735262" cy="863600"/>
          </a:xfrm>
          <a:custGeom>
            <a:avLst/>
            <a:gdLst>
              <a:gd name="T0" fmla="*/ 2735262 w 2735262"/>
              <a:gd name="T1" fmla="*/ 431800 h 863600"/>
              <a:gd name="T2" fmla="*/ 1367631 w 2735262"/>
              <a:gd name="T3" fmla="*/ 863600 h 863600"/>
              <a:gd name="T4" fmla="*/ 0 w 2735262"/>
              <a:gd name="T5" fmla="*/ 431800 h 863600"/>
              <a:gd name="T6" fmla="*/ 1367631 w 2735262"/>
              <a:gd name="T7" fmla="*/ 0 h 863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735262"/>
              <a:gd name="T13" fmla="*/ 0 h 863600"/>
              <a:gd name="T14" fmla="*/ 2735262 w 2735262"/>
              <a:gd name="T15" fmla="*/ 863600 h 863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5262" h="863600">
                <a:moveTo>
                  <a:pt x="0" y="1220"/>
                </a:moveTo>
                <a:lnTo>
                  <a:pt x="1220" y="1220"/>
                </a:lnTo>
                <a:lnTo>
                  <a:pt x="180" y="90"/>
                </a:lnTo>
                <a:lnTo>
                  <a:pt x="3851" y="0"/>
                </a:lnTo>
                <a:lnTo>
                  <a:pt x="10064" y="-5045"/>
                </a:lnTo>
                <a:lnTo>
                  <a:pt x="5501" y="0"/>
                </a:lnTo>
                <a:lnTo>
                  <a:pt x="5381" y="0"/>
                </a:lnTo>
                <a:lnTo>
                  <a:pt x="1220" y="1220"/>
                </a:lnTo>
                <a:lnTo>
                  <a:pt x="270" y="90"/>
                </a:lnTo>
                <a:lnTo>
                  <a:pt x="6601" y="400"/>
                </a:lnTo>
                <a:lnTo>
                  <a:pt x="6601" y="1000"/>
                </a:lnTo>
                <a:lnTo>
                  <a:pt x="6601" y="1179"/>
                </a:lnTo>
                <a:lnTo>
                  <a:pt x="1220" y="1220"/>
                </a:lnTo>
                <a:lnTo>
                  <a:pt x="0" y="90"/>
                </a:lnTo>
                <a:lnTo>
                  <a:pt x="5501" y="2399"/>
                </a:lnTo>
                <a:lnTo>
                  <a:pt x="3851" y="2399"/>
                </a:lnTo>
                <a:lnTo>
                  <a:pt x="1220" y="2399"/>
                </a:lnTo>
                <a:lnTo>
                  <a:pt x="1220" y="1220"/>
                </a:lnTo>
                <a:lnTo>
                  <a:pt x="0" y="1220"/>
                </a:lnTo>
                <a:close/>
              </a:path>
            </a:pathLst>
          </a:custGeom>
          <a:solidFill>
            <a:srgbClr val="A5EFF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Garamond" pitchFamily="16" charset="0"/>
              </a:rPr>
              <a:t>No, he isn’t ...............</a:t>
            </a:r>
          </a:p>
        </p:txBody>
      </p:sp>
      <p:sp>
        <p:nvSpPr>
          <p:cNvPr id="32778" name="Rectangle 12"/>
          <p:cNvSpPr>
            <a:spLocks noChangeArrowheads="1"/>
          </p:cNvSpPr>
          <p:nvPr/>
        </p:nvSpPr>
        <p:spPr bwMode="auto">
          <a:xfrm>
            <a:off x="4211638" y="1196975"/>
            <a:ext cx="1223962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2400" b="1">
                <a:solidFill>
                  <a:srgbClr val="EF151A"/>
                </a:solidFill>
                <a:latin typeface="Times New Roman" pitchFamily="16" charset="0"/>
              </a:rPr>
              <a:t>here</a:t>
            </a: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6372225" y="5029200"/>
            <a:ext cx="2413000" cy="863600"/>
          </a:xfrm>
          <a:custGeom>
            <a:avLst/>
            <a:gdLst>
              <a:gd name="T0" fmla="*/ 2414591 w 2412205"/>
              <a:gd name="T1" fmla="*/ 431800 h 863600"/>
              <a:gd name="T2" fmla="*/ 1207297 w 2412205"/>
              <a:gd name="T3" fmla="*/ 863600 h 863600"/>
              <a:gd name="T4" fmla="*/ 0 w 2412205"/>
              <a:gd name="T5" fmla="*/ 431800 h 863600"/>
              <a:gd name="T6" fmla="*/ 1207297 w 2412205"/>
              <a:gd name="T7" fmla="*/ 0 h 863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12205"/>
              <a:gd name="T13" fmla="*/ 0 h 863600"/>
              <a:gd name="T14" fmla="*/ 2412205 w 2412205"/>
              <a:gd name="T15" fmla="*/ 863600 h 863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2205" h="863600">
                <a:moveTo>
                  <a:pt x="0" y="2035"/>
                </a:moveTo>
                <a:lnTo>
                  <a:pt x="2035" y="2035"/>
                </a:lnTo>
                <a:lnTo>
                  <a:pt x="180" y="90"/>
                </a:lnTo>
                <a:lnTo>
                  <a:pt x="667" y="0"/>
                </a:lnTo>
                <a:lnTo>
                  <a:pt x="1667" y="0"/>
                </a:lnTo>
                <a:lnTo>
                  <a:pt x="1965" y="0"/>
                </a:lnTo>
                <a:lnTo>
                  <a:pt x="2035" y="2035"/>
                </a:lnTo>
                <a:lnTo>
                  <a:pt x="270" y="90"/>
                </a:lnTo>
                <a:lnTo>
                  <a:pt x="4000" y="834"/>
                </a:lnTo>
                <a:lnTo>
                  <a:pt x="4000" y="2084"/>
                </a:lnTo>
                <a:lnTo>
                  <a:pt x="4000" y="2966"/>
                </a:lnTo>
                <a:lnTo>
                  <a:pt x="2035" y="2035"/>
                </a:lnTo>
                <a:lnTo>
                  <a:pt x="0" y="90"/>
                </a:lnTo>
                <a:lnTo>
                  <a:pt x="1667" y="5001"/>
                </a:lnTo>
                <a:lnTo>
                  <a:pt x="667" y="5001"/>
                </a:lnTo>
                <a:lnTo>
                  <a:pt x="2035" y="5001"/>
                </a:lnTo>
                <a:lnTo>
                  <a:pt x="2035" y="2035"/>
                </a:lnTo>
                <a:lnTo>
                  <a:pt x="0" y="2035"/>
                </a:lnTo>
                <a:close/>
              </a:path>
            </a:pathLst>
          </a:custGeom>
          <a:solidFill>
            <a:srgbClr val="A5EFF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6" charset="0"/>
              </a:rPr>
              <a:t>He isn’t</a:t>
            </a:r>
            <a:r>
              <a:rPr lang="en-US" altLang="en-US" sz="2400" b="1" dirty="0" smtClean="0">
                <a:solidFill>
                  <a:srgbClr val="000000"/>
                </a:solidFill>
                <a:latin typeface="Garamond" pitchFamily="16" charset="0"/>
              </a:rPr>
              <a:t>…...............</a:t>
            </a:r>
            <a:endParaRPr lang="en-US" altLang="en-US" sz="2400" b="1" dirty="0">
              <a:solidFill>
                <a:srgbClr val="000000"/>
              </a:solidFill>
              <a:latin typeface="Garamond" pitchFamily="16" charset="0"/>
            </a:endParaRPr>
          </a:p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6" charset="0"/>
              </a:rPr>
              <a:t>and he isn’t upstairs.</a:t>
            </a:r>
          </a:p>
        </p:txBody>
      </p:sp>
      <p:sp>
        <p:nvSpPr>
          <p:cNvPr id="32780" name="Rectangle 14"/>
          <p:cNvSpPr>
            <a:spLocks noChangeArrowheads="1"/>
          </p:cNvSpPr>
          <p:nvPr/>
        </p:nvSpPr>
        <p:spPr bwMode="auto">
          <a:xfrm>
            <a:off x="6804025" y="1231900"/>
            <a:ext cx="16557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altLang="en-US" sz="2400" b="1">
                <a:solidFill>
                  <a:srgbClr val="EF151A"/>
                </a:solidFill>
                <a:latin typeface="Times New Roman" pitchFamily="16" charset="0"/>
              </a:rPr>
              <a:t>downstairs</a:t>
            </a:r>
          </a:p>
        </p:txBody>
      </p:sp>
      <p:sp>
        <p:nvSpPr>
          <p:cNvPr id="32781" name="Rectangle 16"/>
          <p:cNvSpPr>
            <a:spLocks noChangeArrowheads="1"/>
          </p:cNvSpPr>
          <p:nvPr/>
        </p:nvSpPr>
        <p:spPr bwMode="auto">
          <a:xfrm>
            <a:off x="827088" y="1196975"/>
            <a:ext cx="1223962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1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2400" b="1">
                <a:solidFill>
                  <a:srgbClr val="EF151A"/>
                </a:solidFill>
                <a:latin typeface="Times New Roman" pitchFamily="16" charset="0"/>
              </a:rPr>
              <a:t>outside</a:t>
            </a:r>
          </a:p>
        </p:txBody>
      </p:sp>
      <p:sp>
        <p:nvSpPr>
          <p:cNvPr id="32782" name="Rectangle 18"/>
          <p:cNvSpPr>
            <a:spLocks noChangeArrowheads="1"/>
          </p:cNvSpPr>
          <p:nvPr/>
        </p:nvSpPr>
        <p:spPr bwMode="auto">
          <a:xfrm>
            <a:off x="2051050" y="1201738"/>
            <a:ext cx="936625" cy="8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1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2400" b="1">
                <a:solidFill>
                  <a:srgbClr val="EF151A"/>
                </a:solidFill>
                <a:latin typeface="Times New Roman" pitchFamily="16" charset="0"/>
              </a:rPr>
              <a:t>inside</a:t>
            </a:r>
          </a:p>
        </p:txBody>
      </p:sp>
      <p:sp>
        <p:nvSpPr>
          <p:cNvPr id="32783" name="Rectangle 20"/>
          <p:cNvSpPr>
            <a:spLocks noChangeArrowheads="1"/>
          </p:cNvSpPr>
          <p:nvPr/>
        </p:nvSpPr>
        <p:spPr bwMode="auto">
          <a:xfrm>
            <a:off x="3132138" y="1196975"/>
            <a:ext cx="1223962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2400" b="1">
                <a:solidFill>
                  <a:srgbClr val="EF151A"/>
                </a:solidFill>
                <a:latin typeface="Times New Roman" pitchFamily="16" charset="0"/>
              </a:rPr>
              <a:t>there</a:t>
            </a:r>
          </a:p>
        </p:txBody>
      </p:sp>
      <p:sp>
        <p:nvSpPr>
          <p:cNvPr id="32784" name="Rectangle 21"/>
          <p:cNvSpPr>
            <a:spLocks noChangeArrowheads="1"/>
          </p:cNvSpPr>
          <p:nvPr/>
        </p:nvSpPr>
        <p:spPr bwMode="auto">
          <a:xfrm>
            <a:off x="395288" y="1557338"/>
            <a:ext cx="5032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</a:tabLst>
            </a:pPr>
            <a:r>
              <a:rPr lang="en-US" altLang="en-US" sz="2400" b="1">
                <a:solidFill>
                  <a:srgbClr val="00B050"/>
                </a:solidFill>
                <a:latin typeface="Times New Roman" pitchFamily="16" charset="0"/>
              </a:rPr>
              <a:t>a)</a:t>
            </a:r>
          </a:p>
        </p:txBody>
      </p:sp>
      <p:sp>
        <p:nvSpPr>
          <p:cNvPr id="32785" name="Rectangle 24"/>
          <p:cNvSpPr>
            <a:spLocks noChangeArrowheads="1"/>
          </p:cNvSpPr>
          <p:nvPr/>
        </p:nvSpPr>
        <p:spPr bwMode="auto">
          <a:xfrm>
            <a:off x="6011863" y="1557338"/>
            <a:ext cx="5032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</a:tabLst>
            </a:pPr>
            <a:r>
              <a:rPr lang="en-US" altLang="en-US" sz="2400" b="1">
                <a:solidFill>
                  <a:srgbClr val="00B050"/>
                </a:solidFill>
                <a:latin typeface="Times New Roman" pitchFamily="16" charset="0"/>
              </a:rPr>
              <a:t>c)</a:t>
            </a:r>
          </a:p>
        </p:txBody>
      </p:sp>
      <p:sp>
        <p:nvSpPr>
          <p:cNvPr id="32786" name="Rectangle 25"/>
          <p:cNvSpPr>
            <a:spLocks noChangeArrowheads="1"/>
          </p:cNvSpPr>
          <p:nvPr/>
        </p:nvSpPr>
        <p:spPr bwMode="auto">
          <a:xfrm>
            <a:off x="3270250" y="1592263"/>
            <a:ext cx="50323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</a:tabLst>
            </a:pPr>
            <a:r>
              <a:rPr lang="en-US" altLang="en-US" sz="2400" b="1">
                <a:solidFill>
                  <a:srgbClr val="00B050"/>
                </a:solidFill>
                <a:latin typeface="Times New Roman" pitchFamily="16" charset="0"/>
              </a:rPr>
              <a:t>b)</a:t>
            </a:r>
          </a:p>
        </p:txBody>
      </p:sp>
      <p:sp>
        <p:nvSpPr>
          <p:cNvPr id="32787" name="Rectangle 27"/>
          <p:cNvSpPr>
            <a:spLocks noChangeArrowheads="1"/>
          </p:cNvSpPr>
          <p:nvPr/>
        </p:nvSpPr>
        <p:spPr bwMode="auto">
          <a:xfrm>
            <a:off x="762000" y="609600"/>
            <a:ext cx="6769100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altLang="en-US" sz="2400" b="1">
                <a:solidFill>
                  <a:srgbClr val="FF3300"/>
                </a:solidFill>
                <a:latin typeface="Times New Roman" pitchFamily="16" charset="0"/>
              </a:rPr>
              <a:t>Ba is playing hide and seek with his cousin, Tuan.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457200" y="5546073"/>
            <a:ext cx="1368425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2400" b="1" dirty="0">
                <a:solidFill>
                  <a:srgbClr val="EF151A"/>
                </a:solidFill>
                <a:latin typeface="Times New Roman" pitchFamily="16" charset="0"/>
              </a:rPr>
              <a:t>upstairs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3352800" y="5334000"/>
            <a:ext cx="1222375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2400" b="1" dirty="0">
                <a:solidFill>
                  <a:srgbClr val="EF151A"/>
                </a:solidFill>
                <a:latin typeface="Times New Roman" pitchFamily="16" charset="0"/>
              </a:rPr>
              <a:t>here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7044367" y="5321772"/>
            <a:ext cx="16557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altLang="en-US" sz="2400" b="1" dirty="0">
                <a:solidFill>
                  <a:srgbClr val="EF151A"/>
                </a:solidFill>
                <a:latin typeface="Times New Roman" pitchFamily="16" charset="0"/>
              </a:rPr>
              <a:t>downstairs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  <p:bldP spid="16395" grpId="0" animBg="1"/>
      <p:bldP spid="16397" grpId="0" animBg="1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395288" y="1252538"/>
            <a:ext cx="8280400" cy="376237"/>
          </a:xfrm>
          <a:prstGeom prst="rect">
            <a:avLst/>
          </a:prstGeom>
          <a:solidFill>
            <a:srgbClr val="B1F0AE"/>
          </a:solidFill>
          <a:ln w="9360">
            <a:solidFill>
              <a:srgbClr val="1F497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 sz="2400" b="1"/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2236788"/>
            <a:ext cx="2447925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232025"/>
            <a:ext cx="23749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182813"/>
            <a:ext cx="2232025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2" name="Rectangle 8"/>
          <p:cNvSpPr>
            <a:spLocks noGrp="1" noChangeArrowheads="1"/>
          </p:cNvSpPr>
          <p:nvPr>
            <p:ph type="title"/>
          </p:nvPr>
        </p:nvSpPr>
        <p:spPr>
          <a:xfrm>
            <a:off x="144462" y="0"/>
            <a:ext cx="8847137" cy="5635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en-US" sz="2400" b="1" dirty="0" smtClean="0">
                <a:solidFill>
                  <a:srgbClr val="009900"/>
                </a:solidFill>
                <a:latin typeface="Times New Roman" pitchFamily="16" charset="0"/>
              </a:rPr>
              <a:t>3. </a:t>
            </a:r>
            <a:r>
              <a:rPr lang="en-US" altLang="en-US" sz="2400" b="1" u="sng" dirty="0" smtClean="0">
                <a:solidFill>
                  <a:srgbClr val="009900"/>
                </a:solidFill>
                <a:latin typeface="Times New Roman" pitchFamily="16" charset="0"/>
              </a:rPr>
              <a:t>Complete the speech bubbles. Use each adverb in the box.</a:t>
            </a:r>
          </a:p>
        </p:txBody>
      </p:sp>
      <p:sp>
        <p:nvSpPr>
          <p:cNvPr id="33799" name="Rectangle 10"/>
          <p:cNvSpPr>
            <a:spLocks noChangeArrowheads="1"/>
          </p:cNvSpPr>
          <p:nvPr/>
        </p:nvSpPr>
        <p:spPr bwMode="auto">
          <a:xfrm>
            <a:off x="5292725" y="1171575"/>
            <a:ext cx="1368425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2400" b="1">
                <a:solidFill>
                  <a:srgbClr val="EF151A"/>
                </a:solidFill>
                <a:latin typeface="Times New Roman" pitchFamily="16" charset="0"/>
              </a:rPr>
              <a:t>upstairs</a:t>
            </a:r>
          </a:p>
        </p:txBody>
      </p:sp>
      <p:sp>
        <p:nvSpPr>
          <p:cNvPr id="33800" name="Rectangle 12"/>
          <p:cNvSpPr>
            <a:spLocks noChangeArrowheads="1"/>
          </p:cNvSpPr>
          <p:nvPr/>
        </p:nvSpPr>
        <p:spPr bwMode="auto">
          <a:xfrm>
            <a:off x="4211638" y="1196975"/>
            <a:ext cx="1223962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2400" b="1" dirty="0">
                <a:solidFill>
                  <a:srgbClr val="EF151A"/>
                </a:solidFill>
                <a:latin typeface="Times New Roman" pitchFamily="16" charset="0"/>
              </a:rPr>
              <a:t>here</a:t>
            </a:r>
          </a:p>
        </p:txBody>
      </p:sp>
      <p:sp>
        <p:nvSpPr>
          <p:cNvPr id="33801" name="Rectangle 14"/>
          <p:cNvSpPr>
            <a:spLocks noChangeArrowheads="1"/>
          </p:cNvSpPr>
          <p:nvPr/>
        </p:nvSpPr>
        <p:spPr bwMode="auto">
          <a:xfrm>
            <a:off x="6804025" y="1231900"/>
            <a:ext cx="1655763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altLang="en-US" sz="2400" b="1">
                <a:solidFill>
                  <a:srgbClr val="EF151A"/>
                </a:solidFill>
                <a:latin typeface="Times New Roman" pitchFamily="16" charset="0"/>
              </a:rPr>
              <a:t>downstairs</a:t>
            </a:r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287338" y="4953000"/>
            <a:ext cx="2532062" cy="533400"/>
          </a:xfrm>
          <a:custGeom>
            <a:avLst/>
            <a:gdLst>
              <a:gd name="T0" fmla="*/ 2532060 w 2532063"/>
              <a:gd name="T1" fmla="*/ 266700 h 533400"/>
              <a:gd name="T2" fmla="*/ 1266031 w 2532063"/>
              <a:gd name="T3" fmla="*/ 533400 h 533400"/>
              <a:gd name="T4" fmla="*/ 0 w 2532063"/>
              <a:gd name="T5" fmla="*/ 266700 h 533400"/>
              <a:gd name="T6" fmla="*/ 1266031 w 2532063"/>
              <a:gd name="T7" fmla="*/ 0 h 533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532063"/>
              <a:gd name="T13" fmla="*/ 0 h 533400"/>
              <a:gd name="T14" fmla="*/ 2532063 w 2532063"/>
              <a:gd name="T15" fmla="*/ 533400 h 533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32063" h="533400">
                <a:moveTo>
                  <a:pt x="0" y="1218"/>
                </a:moveTo>
                <a:lnTo>
                  <a:pt x="1218" y="1218"/>
                </a:lnTo>
                <a:lnTo>
                  <a:pt x="180" y="90"/>
                </a:lnTo>
                <a:lnTo>
                  <a:pt x="750" y="0"/>
                </a:lnTo>
                <a:lnTo>
                  <a:pt x="540" y="-5107"/>
                </a:lnTo>
                <a:lnTo>
                  <a:pt x="1874" y="0"/>
                </a:lnTo>
                <a:lnTo>
                  <a:pt x="3280" y="0"/>
                </a:lnTo>
                <a:lnTo>
                  <a:pt x="1218" y="1218"/>
                </a:lnTo>
                <a:lnTo>
                  <a:pt x="270" y="90"/>
                </a:lnTo>
                <a:lnTo>
                  <a:pt x="4498" y="399"/>
                </a:lnTo>
                <a:lnTo>
                  <a:pt x="4498" y="998"/>
                </a:lnTo>
                <a:lnTo>
                  <a:pt x="4498" y="1176"/>
                </a:lnTo>
                <a:lnTo>
                  <a:pt x="1218" y="1218"/>
                </a:lnTo>
                <a:lnTo>
                  <a:pt x="0" y="90"/>
                </a:lnTo>
                <a:lnTo>
                  <a:pt x="1874" y="2394"/>
                </a:lnTo>
                <a:lnTo>
                  <a:pt x="750" y="2394"/>
                </a:lnTo>
                <a:lnTo>
                  <a:pt x="1218" y="2394"/>
                </a:lnTo>
                <a:lnTo>
                  <a:pt x="1218" y="1218"/>
                </a:lnTo>
                <a:lnTo>
                  <a:pt x="0" y="1218"/>
                </a:lnTo>
                <a:close/>
              </a:path>
            </a:pathLst>
          </a:custGeom>
          <a:solidFill>
            <a:srgbClr val="A5EFF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6" charset="0"/>
              </a:rPr>
              <a:t>Perhaps he’s .................</a:t>
            </a:r>
          </a:p>
        </p:txBody>
      </p:sp>
      <p:sp>
        <p:nvSpPr>
          <p:cNvPr id="33803" name="Rectangle 16"/>
          <p:cNvSpPr>
            <a:spLocks noChangeArrowheads="1"/>
          </p:cNvSpPr>
          <p:nvPr/>
        </p:nvSpPr>
        <p:spPr bwMode="auto">
          <a:xfrm>
            <a:off x="827088" y="1196975"/>
            <a:ext cx="1223962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1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2400" b="1">
                <a:solidFill>
                  <a:srgbClr val="EF151A"/>
                </a:solidFill>
                <a:latin typeface="Times New Roman" pitchFamily="16" charset="0"/>
              </a:rPr>
              <a:t>outside</a:t>
            </a:r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5975350" y="4932363"/>
            <a:ext cx="2089150" cy="792162"/>
          </a:xfrm>
          <a:custGeom>
            <a:avLst/>
            <a:gdLst>
              <a:gd name="T0" fmla="*/ 2089150 w 2089150"/>
              <a:gd name="T1" fmla="*/ 396081 h 792163"/>
              <a:gd name="T2" fmla="*/ 1044575 w 2089150"/>
              <a:gd name="T3" fmla="*/ 792160 h 792163"/>
              <a:gd name="T4" fmla="*/ 0 w 2089150"/>
              <a:gd name="T5" fmla="*/ 396081 h 792163"/>
              <a:gd name="T6" fmla="*/ 1044575 w 2089150"/>
              <a:gd name="T7" fmla="*/ 0 h 7921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089150"/>
              <a:gd name="T13" fmla="*/ 0 h 792163"/>
              <a:gd name="T14" fmla="*/ 2089150 w 2089150"/>
              <a:gd name="T15" fmla="*/ 792163 h 7921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9150" h="792163">
                <a:moveTo>
                  <a:pt x="0" y="1119"/>
                </a:moveTo>
                <a:lnTo>
                  <a:pt x="1119" y="1119"/>
                </a:lnTo>
                <a:lnTo>
                  <a:pt x="180" y="90"/>
                </a:lnTo>
                <a:lnTo>
                  <a:pt x="967" y="0"/>
                </a:lnTo>
                <a:lnTo>
                  <a:pt x="2418" y="0"/>
                </a:lnTo>
                <a:lnTo>
                  <a:pt x="4684" y="0"/>
                </a:lnTo>
                <a:lnTo>
                  <a:pt x="1119" y="1119"/>
                </a:lnTo>
                <a:lnTo>
                  <a:pt x="270" y="90"/>
                </a:lnTo>
                <a:lnTo>
                  <a:pt x="5803" y="1283"/>
                </a:lnTo>
                <a:lnTo>
                  <a:pt x="5803" y="1833"/>
                </a:lnTo>
                <a:lnTo>
                  <a:pt x="5803" y="1081"/>
                </a:lnTo>
                <a:lnTo>
                  <a:pt x="1119" y="1119"/>
                </a:lnTo>
                <a:lnTo>
                  <a:pt x="0" y="90"/>
                </a:lnTo>
                <a:lnTo>
                  <a:pt x="2418" y="2200"/>
                </a:lnTo>
                <a:lnTo>
                  <a:pt x="1825" y="8964"/>
                </a:lnTo>
                <a:lnTo>
                  <a:pt x="967" y="2200"/>
                </a:lnTo>
                <a:lnTo>
                  <a:pt x="1119" y="2200"/>
                </a:lnTo>
                <a:lnTo>
                  <a:pt x="1119" y="1119"/>
                </a:lnTo>
                <a:lnTo>
                  <a:pt x="0" y="1119"/>
                </a:lnTo>
                <a:close/>
              </a:path>
            </a:pathLst>
          </a:custGeom>
          <a:solidFill>
            <a:srgbClr val="A5EFF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6" charset="0"/>
              </a:rPr>
              <a:t>I’m not outside.</a:t>
            </a:r>
          </a:p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6" charset="0"/>
              </a:rPr>
              <a:t>I’m ............, Ba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altLang="en-US" sz="2400" b="1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805" name="Rectangle 18"/>
          <p:cNvSpPr>
            <a:spLocks noChangeArrowheads="1"/>
          </p:cNvSpPr>
          <p:nvPr/>
        </p:nvSpPr>
        <p:spPr bwMode="auto">
          <a:xfrm>
            <a:off x="2051050" y="1201738"/>
            <a:ext cx="936625" cy="8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1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2400" b="1">
                <a:solidFill>
                  <a:srgbClr val="EF151A"/>
                </a:solidFill>
                <a:latin typeface="Times New Roman" pitchFamily="16" charset="0"/>
              </a:rPr>
              <a:t>inside</a:t>
            </a:r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3305175" y="4830763"/>
            <a:ext cx="2201863" cy="936625"/>
          </a:xfrm>
          <a:custGeom>
            <a:avLst/>
            <a:gdLst>
              <a:gd name="T0" fmla="*/ 2202321 w 2201634"/>
              <a:gd name="T1" fmla="*/ 468313 h 936625"/>
              <a:gd name="T2" fmla="*/ 1101162 w 2201634"/>
              <a:gd name="T3" fmla="*/ 936625 h 936625"/>
              <a:gd name="T4" fmla="*/ 0 w 2201634"/>
              <a:gd name="T5" fmla="*/ 468313 h 936625"/>
              <a:gd name="T6" fmla="*/ 1101162 w 2201634"/>
              <a:gd name="T7" fmla="*/ 0 h 9366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201634"/>
              <a:gd name="T13" fmla="*/ 0 h 936625"/>
              <a:gd name="T14" fmla="*/ 2201634 w 2201634"/>
              <a:gd name="T15" fmla="*/ 936625 h 936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1634" h="936625">
                <a:moveTo>
                  <a:pt x="0" y="1324"/>
                </a:moveTo>
                <a:lnTo>
                  <a:pt x="1324" y="1324"/>
                </a:lnTo>
                <a:lnTo>
                  <a:pt x="180" y="90"/>
                </a:lnTo>
                <a:lnTo>
                  <a:pt x="834" y="0"/>
                </a:lnTo>
                <a:lnTo>
                  <a:pt x="-5493" y="-4137"/>
                </a:lnTo>
                <a:lnTo>
                  <a:pt x="2084" y="0"/>
                </a:lnTo>
                <a:lnTo>
                  <a:pt x="3677" y="0"/>
                </a:lnTo>
                <a:lnTo>
                  <a:pt x="1324" y="1324"/>
                </a:lnTo>
                <a:lnTo>
                  <a:pt x="270" y="90"/>
                </a:lnTo>
                <a:lnTo>
                  <a:pt x="5001" y="434"/>
                </a:lnTo>
                <a:lnTo>
                  <a:pt x="5001" y="1084"/>
                </a:lnTo>
                <a:lnTo>
                  <a:pt x="5001" y="1278"/>
                </a:lnTo>
                <a:lnTo>
                  <a:pt x="1324" y="1324"/>
                </a:lnTo>
                <a:lnTo>
                  <a:pt x="0" y="90"/>
                </a:lnTo>
                <a:lnTo>
                  <a:pt x="2084" y="2602"/>
                </a:lnTo>
                <a:lnTo>
                  <a:pt x="834" y="2602"/>
                </a:lnTo>
                <a:lnTo>
                  <a:pt x="1324" y="2602"/>
                </a:lnTo>
                <a:lnTo>
                  <a:pt x="1324" y="1324"/>
                </a:lnTo>
                <a:lnTo>
                  <a:pt x="0" y="1324"/>
                </a:lnTo>
                <a:close/>
              </a:path>
            </a:pathLst>
          </a:custGeom>
          <a:solidFill>
            <a:srgbClr val="A5EFF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altLang="en-US" sz="2400" b="1">
                <a:solidFill>
                  <a:srgbClr val="000000"/>
                </a:solidFill>
                <a:latin typeface="Times New Roman" pitchFamily="16" charset="0"/>
              </a:rPr>
              <a:t>No, he isn’t </a:t>
            </a:r>
          </a:p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altLang="en-US" sz="2400" b="1">
                <a:solidFill>
                  <a:srgbClr val="000000"/>
                </a:solidFill>
                <a:latin typeface="Times New Roman" pitchFamily="16" charset="0"/>
              </a:rPr>
              <a:t>............</a:t>
            </a:r>
          </a:p>
        </p:txBody>
      </p:sp>
      <p:sp>
        <p:nvSpPr>
          <p:cNvPr id="33807" name="Rectangle 20"/>
          <p:cNvSpPr>
            <a:spLocks noChangeArrowheads="1"/>
          </p:cNvSpPr>
          <p:nvPr/>
        </p:nvSpPr>
        <p:spPr bwMode="auto">
          <a:xfrm>
            <a:off x="3132138" y="1196975"/>
            <a:ext cx="1223962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2400" b="1">
                <a:solidFill>
                  <a:srgbClr val="EF151A"/>
                </a:solidFill>
                <a:latin typeface="Times New Roman" pitchFamily="16" charset="0"/>
              </a:rPr>
              <a:t>there</a:t>
            </a:r>
          </a:p>
        </p:txBody>
      </p:sp>
      <p:sp>
        <p:nvSpPr>
          <p:cNvPr id="33808" name="Rectangle 22"/>
          <p:cNvSpPr>
            <a:spLocks noChangeArrowheads="1"/>
          </p:cNvSpPr>
          <p:nvPr/>
        </p:nvSpPr>
        <p:spPr bwMode="auto">
          <a:xfrm>
            <a:off x="3240088" y="1677988"/>
            <a:ext cx="504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</a:tabLst>
            </a:pPr>
            <a:r>
              <a:rPr lang="en-US" altLang="en-US" sz="2400" b="1">
                <a:solidFill>
                  <a:srgbClr val="00B050"/>
                </a:solidFill>
                <a:latin typeface="Times New Roman" pitchFamily="16" charset="0"/>
              </a:rPr>
              <a:t>e)</a:t>
            </a:r>
          </a:p>
        </p:txBody>
      </p:sp>
      <p:sp>
        <p:nvSpPr>
          <p:cNvPr id="33809" name="Rectangle 23"/>
          <p:cNvSpPr>
            <a:spLocks noChangeArrowheads="1"/>
          </p:cNvSpPr>
          <p:nvPr/>
        </p:nvSpPr>
        <p:spPr bwMode="auto">
          <a:xfrm>
            <a:off x="5975350" y="1647825"/>
            <a:ext cx="5032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</a:tabLst>
            </a:pPr>
            <a:r>
              <a:rPr lang="en-US" altLang="en-US" sz="2400" b="1">
                <a:solidFill>
                  <a:srgbClr val="00B050"/>
                </a:solidFill>
                <a:latin typeface="Times New Roman" pitchFamily="16" charset="0"/>
              </a:rPr>
              <a:t>f)</a:t>
            </a:r>
          </a:p>
        </p:txBody>
      </p:sp>
      <p:sp>
        <p:nvSpPr>
          <p:cNvPr id="33810" name="Rectangle 26"/>
          <p:cNvSpPr>
            <a:spLocks noChangeArrowheads="1"/>
          </p:cNvSpPr>
          <p:nvPr/>
        </p:nvSpPr>
        <p:spPr bwMode="auto">
          <a:xfrm>
            <a:off x="144463" y="1703388"/>
            <a:ext cx="5032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</a:tabLst>
            </a:pPr>
            <a:r>
              <a:rPr lang="en-US" altLang="en-US" sz="2400" b="1">
                <a:solidFill>
                  <a:srgbClr val="00B050"/>
                </a:solidFill>
                <a:latin typeface="Times New Roman" pitchFamily="16" charset="0"/>
              </a:rPr>
              <a:t>d)</a:t>
            </a:r>
          </a:p>
        </p:txBody>
      </p:sp>
      <p:sp>
        <p:nvSpPr>
          <p:cNvPr id="33811" name="Rectangle 27"/>
          <p:cNvSpPr>
            <a:spLocks noChangeArrowheads="1"/>
          </p:cNvSpPr>
          <p:nvPr/>
        </p:nvSpPr>
        <p:spPr bwMode="auto">
          <a:xfrm>
            <a:off x="762000" y="609600"/>
            <a:ext cx="6769100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altLang="en-US" sz="2400" b="1" dirty="0">
                <a:solidFill>
                  <a:srgbClr val="FF3300"/>
                </a:solidFill>
                <a:latin typeface="Times New Roman" pitchFamily="16" charset="0"/>
              </a:rPr>
              <a:t>Ba is playing hide and seek with his cousin, Tuan.</a:t>
            </a: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457200" y="5264314"/>
            <a:ext cx="1223962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1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2400" b="1" dirty="0">
                <a:solidFill>
                  <a:srgbClr val="EF151A"/>
                </a:solidFill>
                <a:latin typeface="Times New Roman" pitchFamily="16" charset="0"/>
              </a:rPr>
              <a:t>outside</a:t>
            </a: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3305175" y="5141913"/>
            <a:ext cx="1223962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2400" b="1" dirty="0">
                <a:solidFill>
                  <a:srgbClr val="EF151A"/>
                </a:solidFill>
                <a:latin typeface="Times New Roman" pitchFamily="16" charset="0"/>
              </a:rPr>
              <a:t>there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6511656" y="5624589"/>
            <a:ext cx="1223963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2400" b="1" dirty="0">
                <a:solidFill>
                  <a:srgbClr val="EF151A"/>
                </a:solidFill>
                <a:latin typeface="Times New Roman" pitchFamily="16" charset="0"/>
              </a:rPr>
              <a:t>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nimBg="1"/>
      <p:bldP spid="16401" grpId="0" animBg="1"/>
      <p:bldP spid="16403" grpId="0" animBg="1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233362" y="1092679"/>
            <a:ext cx="8737600" cy="676275"/>
          </a:xfrm>
          <a:custGeom>
            <a:avLst/>
            <a:gdLst>
              <a:gd name="T0" fmla="*/ 8432800 w 8432800"/>
              <a:gd name="T1" fmla="*/ 828675 h 1657350"/>
              <a:gd name="T2" fmla="*/ 4216400 w 8432800"/>
              <a:gd name="T3" fmla="*/ 1657350 h 1657350"/>
              <a:gd name="T4" fmla="*/ 0 w 8432800"/>
              <a:gd name="T5" fmla="*/ 828675 h 1657350"/>
              <a:gd name="T6" fmla="*/ 4216400 w 8432800"/>
              <a:gd name="T7" fmla="*/ 0 h 16573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432800"/>
              <a:gd name="T13" fmla="*/ 0 h 1657350"/>
              <a:gd name="T14" fmla="*/ 8432800 w 8432800"/>
              <a:gd name="T15" fmla="*/ 1657350 h 1657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32800" h="1657350">
                <a:moveTo>
                  <a:pt x="3900" y="14370"/>
                </a:moveTo>
                <a:lnTo>
                  <a:pt x="6753" y="9190"/>
                </a:lnTo>
                <a:lnTo>
                  <a:pt x="2" y="1"/>
                </a:lnTo>
                <a:lnTo>
                  <a:pt x="5333" y="7267"/>
                </a:lnTo>
                <a:lnTo>
                  <a:pt x="1" y="1"/>
                </a:lnTo>
                <a:lnTo>
                  <a:pt x="4365" y="5945"/>
                </a:lnTo>
                <a:lnTo>
                  <a:pt x="3" y="1"/>
                </a:lnTo>
                <a:lnTo>
                  <a:pt x="4857" y="6595"/>
                </a:lnTo>
                <a:lnTo>
                  <a:pt x="2" y="1"/>
                </a:lnTo>
                <a:lnTo>
                  <a:pt x="5333" y="7273"/>
                </a:lnTo>
                <a:lnTo>
                  <a:pt x="2" y="0"/>
                </a:lnTo>
                <a:lnTo>
                  <a:pt x="6775" y="9220"/>
                </a:lnTo>
                <a:lnTo>
                  <a:pt x="3900" y="14370"/>
                </a:lnTo>
                <a:close/>
              </a:path>
              <a:path w="8432800" h="1657350">
                <a:moveTo>
                  <a:pt x="0" y="65"/>
                </a:moveTo>
                <a:lnTo>
                  <a:pt x="5785" y="7867"/>
                </a:lnTo>
                <a:lnTo>
                  <a:pt x="0" y="65"/>
                </a:lnTo>
                <a:close/>
              </a:path>
              <a:path w="8432800" h="1657350">
                <a:moveTo>
                  <a:pt x="1" y="0"/>
                </a:moveTo>
                <a:lnTo>
                  <a:pt x="6752" y="9215"/>
                </a:lnTo>
                <a:lnTo>
                  <a:pt x="1" y="0"/>
                </a:lnTo>
                <a:close/>
              </a:path>
              <a:path w="8432800" h="1657350">
                <a:moveTo>
                  <a:pt x="22" y="0"/>
                </a:moveTo>
                <a:lnTo>
                  <a:pt x="7720" y="10543"/>
                </a:lnTo>
                <a:lnTo>
                  <a:pt x="22" y="0"/>
                </a:lnTo>
                <a:close/>
              </a:path>
              <a:path w="8432800" h="1657350" fill="none">
                <a:moveTo>
                  <a:pt x="1" y="1"/>
                </a:moveTo>
                <a:lnTo>
                  <a:pt x="4360" y="5918"/>
                </a:lnTo>
                <a:moveTo>
                  <a:pt x="3" y="0"/>
                </a:moveTo>
                <a:lnTo>
                  <a:pt x="4345" y="5945"/>
                </a:lnTo>
                <a:moveTo>
                  <a:pt x="15" y="1"/>
                </a:moveTo>
                <a:lnTo>
                  <a:pt x="-7392" y="9610"/>
                </a:lnTo>
                <a:moveTo>
                  <a:pt x="128" y="128"/>
                </a:moveTo>
                <a:lnTo>
                  <a:pt x="0" y="360"/>
                </a:lnTo>
                <a:moveTo>
                  <a:pt x="-2726" y="7885"/>
                </a:moveTo>
                <a:lnTo>
                  <a:pt x="256" y="256"/>
                </a:lnTo>
                <a:moveTo>
                  <a:pt x="0" y="360"/>
                </a:moveTo>
                <a:lnTo>
                  <a:pt x="2177" y="6070"/>
                </a:lnTo>
                <a:moveTo>
                  <a:pt x="384" y="384"/>
                </a:moveTo>
                <a:lnTo>
                  <a:pt x="0" y="360"/>
                </a:lnTo>
                <a:moveTo>
                  <a:pt x="4693" y="26177"/>
                </a:moveTo>
                <a:lnTo>
                  <a:pt x="4345" y="5945"/>
                </a:lnTo>
                <a:moveTo>
                  <a:pt x="87" y="26"/>
                </a:moveTo>
                <a:lnTo>
                  <a:pt x="6928" y="34899"/>
                </a:lnTo>
                <a:moveTo>
                  <a:pt x="4360" y="5918"/>
                </a:moveTo>
                <a:lnTo>
                  <a:pt x="0" y="1"/>
                </a:lnTo>
                <a:moveTo>
                  <a:pt x="16478" y="39090"/>
                </a:moveTo>
                <a:lnTo>
                  <a:pt x="6752" y="9215"/>
                </a:lnTo>
              </a:path>
            </a:pathLst>
          </a:custGeom>
          <a:solidFill>
            <a:srgbClr val="4F81BD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6" charset="0"/>
              </a:rPr>
              <a:t>What are they going to do on the weekend?</a:t>
            </a:r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0" y="5562600"/>
            <a:ext cx="9144000" cy="863600"/>
          </a:xfrm>
          <a:custGeom>
            <a:avLst/>
            <a:gdLst>
              <a:gd name="T0" fmla="*/ 9144000 w 9144000"/>
              <a:gd name="T1" fmla="*/ 431800 h 863600"/>
              <a:gd name="T2" fmla="*/ 4572000 w 9144000"/>
              <a:gd name="T3" fmla="*/ 863600 h 863600"/>
              <a:gd name="T4" fmla="*/ 0 w 9144000"/>
              <a:gd name="T5" fmla="*/ 431800 h 863600"/>
              <a:gd name="T6" fmla="*/ 4572000 w 9144000"/>
              <a:gd name="T7" fmla="*/ 0 h 863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144000"/>
              <a:gd name="T13" fmla="*/ 0 h 863600"/>
              <a:gd name="T14" fmla="*/ 9144000 w 9144000"/>
              <a:gd name="T15" fmla="*/ 863600 h 863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863600">
                <a:moveTo>
                  <a:pt x="3900" y="14370"/>
                </a:moveTo>
                <a:lnTo>
                  <a:pt x="6753" y="9190"/>
                </a:lnTo>
                <a:lnTo>
                  <a:pt x="2" y="1"/>
                </a:lnTo>
                <a:lnTo>
                  <a:pt x="5333" y="7267"/>
                </a:lnTo>
                <a:lnTo>
                  <a:pt x="1" y="1"/>
                </a:lnTo>
                <a:lnTo>
                  <a:pt x="4365" y="5945"/>
                </a:lnTo>
                <a:lnTo>
                  <a:pt x="3" y="1"/>
                </a:lnTo>
                <a:lnTo>
                  <a:pt x="4857" y="6595"/>
                </a:lnTo>
                <a:lnTo>
                  <a:pt x="2" y="1"/>
                </a:lnTo>
                <a:lnTo>
                  <a:pt x="5333" y="7273"/>
                </a:lnTo>
                <a:lnTo>
                  <a:pt x="2" y="0"/>
                </a:lnTo>
                <a:lnTo>
                  <a:pt x="6775" y="9220"/>
                </a:lnTo>
                <a:lnTo>
                  <a:pt x="3900" y="14370"/>
                </a:lnTo>
                <a:close/>
              </a:path>
              <a:path w="9144000" h="863600">
                <a:moveTo>
                  <a:pt x="0" y="65"/>
                </a:moveTo>
                <a:lnTo>
                  <a:pt x="5785" y="7867"/>
                </a:lnTo>
                <a:lnTo>
                  <a:pt x="0" y="65"/>
                </a:lnTo>
                <a:close/>
              </a:path>
              <a:path w="9144000" h="863600">
                <a:moveTo>
                  <a:pt x="1" y="0"/>
                </a:moveTo>
                <a:lnTo>
                  <a:pt x="6752" y="9215"/>
                </a:lnTo>
                <a:lnTo>
                  <a:pt x="1" y="0"/>
                </a:lnTo>
                <a:close/>
              </a:path>
              <a:path w="9144000" h="863600">
                <a:moveTo>
                  <a:pt x="22" y="0"/>
                </a:moveTo>
                <a:lnTo>
                  <a:pt x="7720" y="10543"/>
                </a:lnTo>
                <a:lnTo>
                  <a:pt x="22" y="0"/>
                </a:lnTo>
                <a:close/>
              </a:path>
              <a:path w="9144000" h="863600" fill="none">
                <a:moveTo>
                  <a:pt x="1" y="1"/>
                </a:moveTo>
                <a:lnTo>
                  <a:pt x="4360" y="5918"/>
                </a:lnTo>
                <a:moveTo>
                  <a:pt x="3" y="0"/>
                </a:moveTo>
                <a:lnTo>
                  <a:pt x="4345" y="5945"/>
                </a:lnTo>
                <a:moveTo>
                  <a:pt x="15" y="1"/>
                </a:moveTo>
                <a:lnTo>
                  <a:pt x="63" y="7943"/>
                </a:lnTo>
                <a:moveTo>
                  <a:pt x="67" y="67"/>
                </a:moveTo>
                <a:lnTo>
                  <a:pt x="0" y="360"/>
                </a:lnTo>
                <a:moveTo>
                  <a:pt x="3583" y="6110"/>
                </a:moveTo>
                <a:lnTo>
                  <a:pt x="133" y="133"/>
                </a:lnTo>
                <a:moveTo>
                  <a:pt x="0" y="360"/>
                </a:moveTo>
                <a:lnTo>
                  <a:pt x="7221" y="4214"/>
                </a:lnTo>
                <a:moveTo>
                  <a:pt x="200" y="200"/>
                </a:moveTo>
                <a:lnTo>
                  <a:pt x="0" y="360"/>
                </a:lnTo>
                <a:moveTo>
                  <a:pt x="4693" y="26177"/>
                </a:moveTo>
                <a:lnTo>
                  <a:pt x="4345" y="5945"/>
                </a:lnTo>
                <a:moveTo>
                  <a:pt x="87" y="26"/>
                </a:moveTo>
                <a:lnTo>
                  <a:pt x="6928" y="34899"/>
                </a:lnTo>
                <a:moveTo>
                  <a:pt x="4360" y="5918"/>
                </a:moveTo>
                <a:lnTo>
                  <a:pt x="0" y="1"/>
                </a:lnTo>
                <a:moveTo>
                  <a:pt x="16478" y="39090"/>
                </a:moveTo>
                <a:lnTo>
                  <a:pt x="6752" y="9215"/>
                </a:lnTo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spcBef>
                <a:spcPts val="14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1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Wingdings" charset="0"/>
              </a:rPr>
              <a:t></a:t>
            </a:r>
            <a:r>
              <a:rPr lang="en-US" altLang="en-US" sz="2800" b="1">
                <a:solidFill>
                  <a:srgbClr val="FF3300"/>
                </a:solidFill>
                <a:latin typeface="Times New Roman" pitchFamily="16" charset="0"/>
              </a:rPr>
              <a:t> They are going to play volleyball.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3200" b="1">
              <a:solidFill>
                <a:srgbClr val="FF0000"/>
              </a:solidFill>
              <a:latin typeface="Times New Roman" pitchFamily="16" charset="0"/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900113" y="188913"/>
            <a:ext cx="7559675" cy="5175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spcBef>
                <a:spcPts val="14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altLang="en-US" sz="2800" b="1">
                <a:solidFill>
                  <a:srgbClr val="FF3300"/>
                </a:solidFill>
                <a:latin typeface="Times New Roman" pitchFamily="16" charset="0"/>
              </a:rPr>
              <a:t>Look at the pictures. Then answer the question.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417512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6" name="AutoShape 5"/>
          <p:cNvSpPr>
            <a:spLocks/>
          </p:cNvSpPr>
          <p:nvPr/>
        </p:nvSpPr>
        <p:spPr bwMode="auto">
          <a:xfrm>
            <a:off x="8101013" y="5815013"/>
            <a:ext cx="1042987" cy="1042987"/>
          </a:xfrm>
          <a:custGeom>
            <a:avLst/>
            <a:gdLst>
              <a:gd name="T0" fmla="*/ 1042987 w 1042987"/>
              <a:gd name="T1" fmla="*/ 521494 h 1042987"/>
              <a:gd name="T2" fmla="*/ 521494 w 1042987"/>
              <a:gd name="T3" fmla="*/ 1042987 h 1042987"/>
              <a:gd name="T4" fmla="*/ 0 w 1042987"/>
              <a:gd name="T5" fmla="*/ 521494 h 1042987"/>
              <a:gd name="T6" fmla="*/ 521494 w 1042987"/>
              <a:gd name="T7" fmla="*/ 0 h 10429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42987"/>
              <a:gd name="T13" fmla="*/ 0 h 1042987"/>
              <a:gd name="T14" fmla="*/ 1042987 w 1042987"/>
              <a:gd name="T15" fmla="*/ 1042987 h 10429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2987" h="1042987" stroke="0">
                <a:moveTo>
                  <a:pt x="0" y="0"/>
                </a:moveTo>
                <a:lnTo>
                  <a:pt x="2896" y="0"/>
                </a:lnTo>
                <a:lnTo>
                  <a:pt x="2896" y="2896"/>
                </a:lnTo>
                <a:lnTo>
                  <a:pt x="0" y="2896"/>
                </a:lnTo>
                <a:lnTo>
                  <a:pt x="0" y="0"/>
                </a:lnTo>
                <a:close/>
                <a:moveTo>
                  <a:pt x="1448" y="362"/>
                </a:moveTo>
                <a:lnTo>
                  <a:pt x="362" y="1448"/>
                </a:lnTo>
                <a:lnTo>
                  <a:pt x="634" y="1448"/>
                </a:lnTo>
                <a:lnTo>
                  <a:pt x="634" y="2534"/>
                </a:lnTo>
                <a:lnTo>
                  <a:pt x="2263" y="2534"/>
                </a:lnTo>
                <a:lnTo>
                  <a:pt x="2263" y="1448"/>
                </a:lnTo>
                <a:lnTo>
                  <a:pt x="2534" y="1448"/>
                </a:lnTo>
                <a:lnTo>
                  <a:pt x="2127" y="1041"/>
                </a:lnTo>
                <a:lnTo>
                  <a:pt x="2127" y="498"/>
                </a:lnTo>
                <a:lnTo>
                  <a:pt x="1855" y="498"/>
                </a:lnTo>
                <a:lnTo>
                  <a:pt x="1855" y="769"/>
                </a:lnTo>
                <a:lnTo>
                  <a:pt x="1448" y="362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836738" y="401638"/>
            <a:ext cx="6191250" cy="639762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altLang="en-US" sz="3200" b="1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Calibri" charset="0"/>
              </a:rPr>
              <a:t>Choose the best answer.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533400" y="1979613"/>
            <a:ext cx="9074150" cy="3240087"/>
          </a:xfrm>
          <a:custGeom>
            <a:avLst/>
            <a:gdLst>
              <a:gd name="T0" fmla="*/ 9074150 w 9074150"/>
              <a:gd name="T1" fmla="*/ 1620044 h 3240087"/>
              <a:gd name="T2" fmla="*/ 4537075 w 9074150"/>
              <a:gd name="T3" fmla="*/ 3240087 h 3240087"/>
              <a:gd name="T4" fmla="*/ 0 w 9074150"/>
              <a:gd name="T5" fmla="*/ 1620044 h 3240087"/>
              <a:gd name="T6" fmla="*/ 4537075 w 9074150"/>
              <a:gd name="T7" fmla="*/ 0 h 32400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074150"/>
              <a:gd name="T13" fmla="*/ 0 h 3240087"/>
              <a:gd name="T14" fmla="*/ 9074150 w 9074150"/>
              <a:gd name="T15" fmla="*/ 3240087 h 3240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4150" h="3240087">
                <a:moveTo>
                  <a:pt x="3900" y="14370"/>
                </a:moveTo>
                <a:lnTo>
                  <a:pt x="6753" y="9190"/>
                </a:lnTo>
                <a:lnTo>
                  <a:pt x="2" y="1"/>
                </a:lnTo>
                <a:lnTo>
                  <a:pt x="5333" y="7267"/>
                </a:lnTo>
                <a:lnTo>
                  <a:pt x="1" y="1"/>
                </a:lnTo>
                <a:lnTo>
                  <a:pt x="4365" y="5945"/>
                </a:lnTo>
                <a:lnTo>
                  <a:pt x="3" y="1"/>
                </a:lnTo>
                <a:lnTo>
                  <a:pt x="4857" y="6595"/>
                </a:lnTo>
                <a:lnTo>
                  <a:pt x="2" y="1"/>
                </a:lnTo>
                <a:lnTo>
                  <a:pt x="5333" y="7273"/>
                </a:lnTo>
                <a:lnTo>
                  <a:pt x="2" y="0"/>
                </a:lnTo>
                <a:lnTo>
                  <a:pt x="6775" y="9220"/>
                </a:lnTo>
                <a:lnTo>
                  <a:pt x="3900" y="14370"/>
                </a:lnTo>
                <a:close/>
              </a:path>
              <a:path w="9074150" h="3240087">
                <a:moveTo>
                  <a:pt x="0" y="65"/>
                </a:moveTo>
                <a:lnTo>
                  <a:pt x="5785" y="7867"/>
                </a:lnTo>
                <a:lnTo>
                  <a:pt x="0" y="65"/>
                </a:lnTo>
                <a:close/>
              </a:path>
              <a:path w="9074150" h="3240087">
                <a:moveTo>
                  <a:pt x="1" y="0"/>
                </a:moveTo>
                <a:lnTo>
                  <a:pt x="6752" y="9215"/>
                </a:lnTo>
                <a:lnTo>
                  <a:pt x="1" y="0"/>
                </a:lnTo>
                <a:close/>
              </a:path>
              <a:path w="9074150" h="3240087">
                <a:moveTo>
                  <a:pt x="22" y="0"/>
                </a:moveTo>
                <a:lnTo>
                  <a:pt x="7720" y="10543"/>
                </a:lnTo>
                <a:lnTo>
                  <a:pt x="22" y="0"/>
                </a:lnTo>
                <a:close/>
              </a:path>
              <a:path w="9074150" h="3240087" fill="none">
                <a:moveTo>
                  <a:pt x="1" y="1"/>
                </a:moveTo>
                <a:lnTo>
                  <a:pt x="4360" y="5918"/>
                </a:lnTo>
                <a:moveTo>
                  <a:pt x="3" y="0"/>
                </a:moveTo>
                <a:lnTo>
                  <a:pt x="4345" y="5945"/>
                </a:lnTo>
                <a:moveTo>
                  <a:pt x="15" y="1"/>
                </a:moveTo>
                <a:lnTo>
                  <a:pt x="-5812" y="11571"/>
                </a:lnTo>
                <a:moveTo>
                  <a:pt x="250" y="250"/>
                </a:moveTo>
                <a:lnTo>
                  <a:pt x="0" y="360"/>
                </a:lnTo>
                <a:moveTo>
                  <a:pt x="-2378" y="10364"/>
                </a:moveTo>
                <a:lnTo>
                  <a:pt x="500" y="500"/>
                </a:lnTo>
                <a:moveTo>
                  <a:pt x="0" y="360"/>
                </a:moveTo>
                <a:lnTo>
                  <a:pt x="1524" y="8980"/>
                </a:lnTo>
                <a:moveTo>
                  <a:pt x="750" y="750"/>
                </a:moveTo>
                <a:lnTo>
                  <a:pt x="0" y="360"/>
                </a:lnTo>
                <a:moveTo>
                  <a:pt x="4693" y="26177"/>
                </a:moveTo>
                <a:lnTo>
                  <a:pt x="4345" y="5945"/>
                </a:lnTo>
                <a:moveTo>
                  <a:pt x="87" y="26"/>
                </a:moveTo>
                <a:lnTo>
                  <a:pt x="6928" y="34899"/>
                </a:lnTo>
                <a:moveTo>
                  <a:pt x="4360" y="5918"/>
                </a:moveTo>
                <a:lnTo>
                  <a:pt x="0" y="1"/>
                </a:lnTo>
                <a:moveTo>
                  <a:pt x="16478" y="39090"/>
                </a:moveTo>
                <a:lnTo>
                  <a:pt x="6752" y="9215"/>
                </a:lnTo>
              </a:path>
            </a:pathLst>
          </a:custGeom>
          <a:solidFill>
            <a:srgbClr val="4F81BD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342900" indent="-341313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6" charset="0"/>
              </a:rPr>
              <a:t>Don’t go  ………, it’s too cold</a:t>
            </a:r>
          </a:p>
          <a:p>
            <a:pPr marL="342900" indent="-341313" eaLnBrk="1" hangingPunct="1">
              <a:buClr>
                <a:srgbClr val="000000"/>
              </a:buClr>
              <a:buSzPct val="100000"/>
              <a:buFont typeface="Times New Roman" pitchFamily="16" charset="0"/>
              <a:buAutoNum type="alphaUcPeriod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6" charset="0"/>
              </a:rPr>
              <a:t>here    B. inside   C. outside</a:t>
            </a:r>
          </a:p>
        </p:txBody>
      </p:sp>
      <p:sp>
        <p:nvSpPr>
          <p:cNvPr id="36868" name="AutoShape 4"/>
          <p:cNvSpPr>
            <a:spLocks/>
          </p:cNvSpPr>
          <p:nvPr/>
        </p:nvSpPr>
        <p:spPr bwMode="auto">
          <a:xfrm>
            <a:off x="8101013" y="5815013"/>
            <a:ext cx="1042987" cy="1042987"/>
          </a:xfrm>
          <a:custGeom>
            <a:avLst/>
            <a:gdLst>
              <a:gd name="T0" fmla="*/ 1042987 w 1042987"/>
              <a:gd name="T1" fmla="*/ 521494 h 1042987"/>
              <a:gd name="T2" fmla="*/ 521494 w 1042987"/>
              <a:gd name="T3" fmla="*/ 1042987 h 1042987"/>
              <a:gd name="T4" fmla="*/ 0 w 1042987"/>
              <a:gd name="T5" fmla="*/ 521494 h 1042987"/>
              <a:gd name="T6" fmla="*/ 521494 w 1042987"/>
              <a:gd name="T7" fmla="*/ 0 h 10429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42987"/>
              <a:gd name="T13" fmla="*/ 0 h 1042987"/>
              <a:gd name="T14" fmla="*/ 1042987 w 1042987"/>
              <a:gd name="T15" fmla="*/ 1042987 h 10429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2987" h="1042987" stroke="0">
                <a:moveTo>
                  <a:pt x="0" y="0"/>
                </a:moveTo>
                <a:lnTo>
                  <a:pt x="2896" y="0"/>
                </a:lnTo>
                <a:lnTo>
                  <a:pt x="2896" y="2896"/>
                </a:lnTo>
                <a:lnTo>
                  <a:pt x="0" y="2896"/>
                </a:lnTo>
                <a:lnTo>
                  <a:pt x="0" y="0"/>
                </a:lnTo>
                <a:close/>
                <a:moveTo>
                  <a:pt x="1448" y="362"/>
                </a:moveTo>
                <a:lnTo>
                  <a:pt x="362" y="1448"/>
                </a:lnTo>
                <a:lnTo>
                  <a:pt x="634" y="1448"/>
                </a:lnTo>
                <a:lnTo>
                  <a:pt x="634" y="2534"/>
                </a:lnTo>
                <a:lnTo>
                  <a:pt x="2263" y="2534"/>
                </a:lnTo>
                <a:lnTo>
                  <a:pt x="2263" y="1448"/>
                </a:lnTo>
                <a:lnTo>
                  <a:pt x="2534" y="1448"/>
                </a:lnTo>
                <a:lnTo>
                  <a:pt x="2127" y="1041"/>
                </a:lnTo>
                <a:lnTo>
                  <a:pt x="2127" y="498"/>
                </a:lnTo>
                <a:lnTo>
                  <a:pt x="1855" y="498"/>
                </a:lnTo>
                <a:lnTo>
                  <a:pt x="1855" y="769"/>
                </a:lnTo>
                <a:lnTo>
                  <a:pt x="1448" y="362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 bwMode="auto">
          <a:xfrm>
            <a:off x="4343399" y="2514600"/>
            <a:ext cx="588963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n>
                <a:solidFill>
                  <a:srgbClr val="FF0000"/>
                </a:solidFill>
              </a:ln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1" name="AutoShape 1"/>
          <p:cNvSpPr>
            <a:spLocks/>
          </p:cNvSpPr>
          <p:nvPr/>
        </p:nvSpPr>
        <p:spPr bwMode="auto">
          <a:xfrm>
            <a:off x="719138" y="582613"/>
            <a:ext cx="7705725" cy="938212"/>
          </a:xfrm>
          <a:custGeom>
            <a:avLst/>
            <a:gdLst>
              <a:gd name="T0" fmla="*/ 7705725 w 7705725"/>
              <a:gd name="T1" fmla="*/ 469106 h 938213"/>
              <a:gd name="T2" fmla="*/ 3852863 w 7705725"/>
              <a:gd name="T3" fmla="*/ 938210 h 938213"/>
              <a:gd name="T4" fmla="*/ 0 w 7705725"/>
              <a:gd name="T5" fmla="*/ 469106 h 938213"/>
              <a:gd name="T6" fmla="*/ 3852863 w 7705725"/>
              <a:gd name="T7" fmla="*/ 0 h 938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705725"/>
              <a:gd name="T13" fmla="*/ 0 h 938213"/>
              <a:gd name="T14" fmla="*/ 7705725 w 7705725"/>
              <a:gd name="T15" fmla="*/ 938213 h 938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05725" h="938213" stroke="0">
                <a:moveTo>
                  <a:pt x="21405" y="901"/>
                </a:moveTo>
                <a:lnTo>
                  <a:pt x="901" y="901"/>
                </a:lnTo>
                <a:lnTo>
                  <a:pt x="0" y="90"/>
                </a:lnTo>
                <a:lnTo>
                  <a:pt x="20504" y="901"/>
                </a:lnTo>
                <a:lnTo>
                  <a:pt x="451" y="451"/>
                </a:lnTo>
                <a:lnTo>
                  <a:pt x="0" y="180"/>
                </a:lnTo>
                <a:lnTo>
                  <a:pt x="19603" y="1802"/>
                </a:lnTo>
                <a:lnTo>
                  <a:pt x="901" y="1802"/>
                </a:lnTo>
                <a:lnTo>
                  <a:pt x="901" y="901"/>
                </a:lnTo>
                <a:lnTo>
                  <a:pt x="270" y="65446"/>
                </a:lnTo>
                <a:lnTo>
                  <a:pt x="0" y="3822"/>
                </a:lnTo>
                <a:lnTo>
                  <a:pt x="901" y="901"/>
                </a:lnTo>
                <a:lnTo>
                  <a:pt x="21405" y="901"/>
                </a:lnTo>
                <a:close/>
                <a:moveTo>
                  <a:pt x="180" y="65356"/>
                </a:moveTo>
                <a:lnTo>
                  <a:pt x="1802" y="2921"/>
                </a:lnTo>
                <a:lnTo>
                  <a:pt x="20504" y="2921"/>
                </a:lnTo>
                <a:lnTo>
                  <a:pt x="180" y="6535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en-US" altLang="en-US" sz="4000" b="1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altLang="en-US" sz="4000" b="1">
                <a:solidFill>
                  <a:srgbClr val="000000"/>
                </a:solidFill>
                <a:latin typeface="Times New Roman" pitchFamily="16" charset="0"/>
              </a:rPr>
              <a:t>Is he going to do his homework?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68538" y="5300663"/>
            <a:ext cx="4248150" cy="63976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en-US" sz="3600" b="1" dirty="0">
                <a:solidFill>
                  <a:srgbClr val="FF3300"/>
                </a:solidFill>
                <a:latin typeface="Times New Roman" pitchFamily="16" charset="0"/>
              </a:rPr>
              <a:t>  </a:t>
            </a:r>
            <a:r>
              <a:rPr lang="en-US" altLang="en-US" sz="3600" b="1" dirty="0">
                <a:solidFill>
                  <a:srgbClr val="FF3300"/>
                </a:solidFill>
                <a:latin typeface="Wingdings" charset="0"/>
              </a:rPr>
              <a:t></a:t>
            </a:r>
            <a:r>
              <a:rPr lang="en-US" altLang="en-US" sz="3600" b="1" dirty="0">
                <a:solidFill>
                  <a:srgbClr val="FF3300"/>
                </a:solidFill>
                <a:latin typeface="Times New Roman" pitchFamily="16" charset="0"/>
              </a:rPr>
              <a:t> No, he </a:t>
            </a:r>
            <a:r>
              <a:rPr lang="en-US" altLang="en-US" sz="3600" b="1" dirty="0" smtClean="0">
                <a:solidFill>
                  <a:srgbClr val="FF3300"/>
                </a:solidFill>
                <a:latin typeface="Times New Roman" pitchFamily="16" charset="0"/>
              </a:rPr>
              <a:t>isn’t.</a:t>
            </a:r>
            <a:endParaRPr lang="en-US" altLang="en-US" sz="3600" b="1" dirty="0">
              <a:solidFill>
                <a:srgbClr val="FF3300"/>
              </a:solidFill>
              <a:latin typeface="Times New Roman" pitchFamily="16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00213"/>
            <a:ext cx="4103687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3" name="AutoShape 4"/>
          <p:cNvSpPr>
            <a:spLocks/>
          </p:cNvSpPr>
          <p:nvPr/>
        </p:nvSpPr>
        <p:spPr bwMode="auto">
          <a:xfrm>
            <a:off x="8101013" y="5815013"/>
            <a:ext cx="1042987" cy="1042987"/>
          </a:xfrm>
          <a:custGeom>
            <a:avLst/>
            <a:gdLst>
              <a:gd name="T0" fmla="*/ 1042987 w 1042987"/>
              <a:gd name="T1" fmla="*/ 521494 h 1042987"/>
              <a:gd name="T2" fmla="*/ 521494 w 1042987"/>
              <a:gd name="T3" fmla="*/ 1042987 h 1042987"/>
              <a:gd name="T4" fmla="*/ 0 w 1042987"/>
              <a:gd name="T5" fmla="*/ 521494 h 1042987"/>
              <a:gd name="T6" fmla="*/ 521494 w 1042987"/>
              <a:gd name="T7" fmla="*/ 0 h 10429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42987"/>
              <a:gd name="T13" fmla="*/ 0 h 1042987"/>
              <a:gd name="T14" fmla="*/ 1042987 w 1042987"/>
              <a:gd name="T15" fmla="*/ 1042987 h 10429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2987" h="1042987" stroke="0">
                <a:moveTo>
                  <a:pt x="0" y="0"/>
                </a:moveTo>
                <a:lnTo>
                  <a:pt x="2896" y="0"/>
                </a:lnTo>
                <a:lnTo>
                  <a:pt x="2896" y="2896"/>
                </a:lnTo>
                <a:lnTo>
                  <a:pt x="0" y="2896"/>
                </a:lnTo>
                <a:lnTo>
                  <a:pt x="0" y="0"/>
                </a:lnTo>
                <a:close/>
                <a:moveTo>
                  <a:pt x="1448" y="362"/>
                </a:moveTo>
                <a:lnTo>
                  <a:pt x="362" y="1448"/>
                </a:lnTo>
                <a:lnTo>
                  <a:pt x="634" y="1448"/>
                </a:lnTo>
                <a:lnTo>
                  <a:pt x="634" y="2534"/>
                </a:lnTo>
                <a:lnTo>
                  <a:pt x="2263" y="2534"/>
                </a:lnTo>
                <a:lnTo>
                  <a:pt x="2263" y="1448"/>
                </a:lnTo>
                <a:lnTo>
                  <a:pt x="2534" y="1448"/>
                </a:lnTo>
                <a:lnTo>
                  <a:pt x="2127" y="1041"/>
                </a:lnTo>
                <a:lnTo>
                  <a:pt x="2127" y="498"/>
                </a:lnTo>
                <a:lnTo>
                  <a:pt x="1855" y="498"/>
                </a:lnTo>
                <a:lnTo>
                  <a:pt x="1855" y="769"/>
                </a:lnTo>
                <a:lnTo>
                  <a:pt x="1448" y="362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5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03350" y="257175"/>
            <a:ext cx="6121400" cy="639763"/>
          </a:xfrm>
          <a:prstGeom prst="rect">
            <a:avLst/>
          </a:prstGeom>
          <a:solidFill>
            <a:srgbClr val="A5EBF9"/>
          </a:solidFill>
          <a:ln w="936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altLang="en-US" sz="2800" b="1">
                <a:solidFill>
                  <a:srgbClr val="000000"/>
                </a:solidFill>
                <a:latin typeface="Times New Roman" pitchFamily="16" charset="0"/>
              </a:rPr>
              <a:t>     </a:t>
            </a:r>
            <a:r>
              <a:rPr lang="en-US" altLang="en-US" sz="3600" b="1">
                <a:solidFill>
                  <a:srgbClr val="FF3300"/>
                </a:solidFill>
                <a:latin typeface="Times New Roman" pitchFamily="16" charset="0"/>
              </a:rPr>
              <a:t>Choose the best answer. </a:t>
            </a: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755650" y="1414463"/>
            <a:ext cx="7345363" cy="1727200"/>
          </a:xfrm>
          <a:custGeom>
            <a:avLst/>
            <a:gdLst>
              <a:gd name="T0" fmla="*/ 7345363 w 7345363"/>
              <a:gd name="T1" fmla="*/ 863600 h 1727200"/>
              <a:gd name="T2" fmla="*/ 3672682 w 7345363"/>
              <a:gd name="T3" fmla="*/ 1727200 h 1727200"/>
              <a:gd name="T4" fmla="*/ 0 w 7345363"/>
              <a:gd name="T5" fmla="*/ 863600 h 1727200"/>
              <a:gd name="T6" fmla="*/ 3672682 w 7345363"/>
              <a:gd name="T7" fmla="*/ 0 h 1727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345363"/>
              <a:gd name="T13" fmla="*/ 0 h 1727200"/>
              <a:gd name="T14" fmla="*/ 7345363 w 7345363"/>
              <a:gd name="T15" fmla="*/ 1727200 h 172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45363" h="1727200">
                <a:moveTo>
                  <a:pt x="3475" y="0"/>
                </a:moveTo>
                <a:lnTo>
                  <a:pt x="18125" y="0"/>
                </a:lnTo>
                <a:lnTo>
                  <a:pt x="3475" y="10800"/>
                </a:lnTo>
                <a:lnTo>
                  <a:pt x="270" y="180"/>
                </a:lnTo>
                <a:lnTo>
                  <a:pt x="3475" y="21600"/>
                </a:lnTo>
                <a:lnTo>
                  <a:pt x="3475" y="0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27088" y="1635125"/>
            <a:ext cx="7200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marL="342900" indent="-341313"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altLang="en-US" b="1">
                <a:solidFill>
                  <a:srgbClr val="000000"/>
                </a:solidFill>
                <a:latin typeface="Calibri" charset="0"/>
              </a:rPr>
              <a:t>  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6" charset="0"/>
              </a:rPr>
              <a:t> I think your book is over……, on that green table.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6" charset="0"/>
              </a:rPr>
              <a:t>    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828675" y="3357563"/>
            <a:ext cx="7920038" cy="1584325"/>
          </a:xfrm>
          <a:custGeom>
            <a:avLst/>
            <a:gdLst>
              <a:gd name="T0" fmla="*/ 7920038 w 7920038"/>
              <a:gd name="T1" fmla="*/ 792163 h 1584325"/>
              <a:gd name="T2" fmla="*/ 3960019 w 7920038"/>
              <a:gd name="T3" fmla="*/ 1584325 h 1584325"/>
              <a:gd name="T4" fmla="*/ 0 w 7920038"/>
              <a:gd name="T5" fmla="*/ 792163 h 1584325"/>
              <a:gd name="T6" fmla="*/ 3960019 w 7920038"/>
              <a:gd name="T7" fmla="*/ 0 h 15843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920038"/>
              <a:gd name="T13" fmla="*/ 0 h 1584325"/>
              <a:gd name="T14" fmla="*/ 7920038 w 7920038"/>
              <a:gd name="T15" fmla="*/ 1584325 h 1584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20038" h="1584325">
                <a:moveTo>
                  <a:pt x="0" y="806"/>
                </a:moveTo>
                <a:cubicBezTo>
                  <a:pt x="-2548" y="-1881"/>
                  <a:pt x="-5096" y="3493"/>
                  <a:pt x="-7643" y="806"/>
                </a:cubicBezTo>
                <a:cubicBezTo>
                  <a:pt x="-10191" y="-1881"/>
                  <a:pt x="-12739" y="3493"/>
                  <a:pt x="-15287" y="806"/>
                </a:cubicBezTo>
                <a:lnTo>
                  <a:pt x="22000" y="3595"/>
                </a:lnTo>
                <a:cubicBezTo>
                  <a:pt x="24548" y="6282"/>
                  <a:pt x="27096" y="908"/>
                  <a:pt x="29644" y="3595"/>
                </a:cubicBezTo>
                <a:cubicBezTo>
                  <a:pt x="32191" y="6282"/>
                  <a:pt x="34739" y="908"/>
                  <a:pt x="37287" y="3595"/>
                </a:cubicBezTo>
                <a:lnTo>
                  <a:pt x="0" y="806"/>
                </a:lnTo>
                <a:close/>
              </a:path>
            </a:pathLst>
          </a:custGeom>
          <a:solidFill>
            <a:srgbClr val="4F81BD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9750" y="3651250"/>
            <a:ext cx="83534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marL="342900" indent="-341313"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6" charset="0"/>
              </a:rPr>
              <a:t>    A.  there      B.  downstairs    C.  inside</a:t>
            </a:r>
          </a:p>
        </p:txBody>
      </p:sp>
      <p:sp>
        <p:nvSpPr>
          <p:cNvPr id="38919" name="AutoShape 7"/>
          <p:cNvSpPr>
            <a:spLocks/>
          </p:cNvSpPr>
          <p:nvPr/>
        </p:nvSpPr>
        <p:spPr bwMode="auto">
          <a:xfrm>
            <a:off x="8101013" y="5815013"/>
            <a:ext cx="1042987" cy="1042987"/>
          </a:xfrm>
          <a:custGeom>
            <a:avLst/>
            <a:gdLst>
              <a:gd name="T0" fmla="*/ 1042987 w 1042987"/>
              <a:gd name="T1" fmla="*/ 521494 h 1042987"/>
              <a:gd name="T2" fmla="*/ 521494 w 1042987"/>
              <a:gd name="T3" fmla="*/ 1042987 h 1042987"/>
              <a:gd name="T4" fmla="*/ 0 w 1042987"/>
              <a:gd name="T5" fmla="*/ 521494 h 1042987"/>
              <a:gd name="T6" fmla="*/ 521494 w 1042987"/>
              <a:gd name="T7" fmla="*/ 0 h 10429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42987"/>
              <a:gd name="T13" fmla="*/ 0 h 1042987"/>
              <a:gd name="T14" fmla="*/ 1042987 w 1042987"/>
              <a:gd name="T15" fmla="*/ 1042987 h 10429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2987" h="1042987" stroke="0">
                <a:moveTo>
                  <a:pt x="0" y="0"/>
                </a:moveTo>
                <a:lnTo>
                  <a:pt x="2896" y="0"/>
                </a:lnTo>
                <a:lnTo>
                  <a:pt x="2896" y="2896"/>
                </a:lnTo>
                <a:lnTo>
                  <a:pt x="0" y="2896"/>
                </a:lnTo>
                <a:lnTo>
                  <a:pt x="0" y="0"/>
                </a:lnTo>
                <a:close/>
                <a:moveTo>
                  <a:pt x="1448" y="362"/>
                </a:moveTo>
                <a:lnTo>
                  <a:pt x="362" y="1448"/>
                </a:lnTo>
                <a:lnTo>
                  <a:pt x="634" y="1448"/>
                </a:lnTo>
                <a:lnTo>
                  <a:pt x="634" y="2534"/>
                </a:lnTo>
                <a:lnTo>
                  <a:pt x="2263" y="2534"/>
                </a:lnTo>
                <a:lnTo>
                  <a:pt x="2263" y="1448"/>
                </a:lnTo>
                <a:lnTo>
                  <a:pt x="2534" y="1448"/>
                </a:lnTo>
                <a:lnTo>
                  <a:pt x="2127" y="1041"/>
                </a:lnTo>
                <a:lnTo>
                  <a:pt x="2127" y="498"/>
                </a:lnTo>
                <a:lnTo>
                  <a:pt x="1855" y="498"/>
                </a:lnTo>
                <a:lnTo>
                  <a:pt x="1855" y="769"/>
                </a:lnTo>
                <a:lnTo>
                  <a:pt x="1448" y="362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64619" y="3667065"/>
            <a:ext cx="685800" cy="692150"/>
          </a:xfrm>
          <a:prstGeom prst="ellipse">
            <a:avLst/>
          </a:prstGeom>
          <a:noFill/>
          <a:ln w="38100" cmpd="sng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0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9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8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9" name="AutoShape 1"/>
          <p:cNvSpPr>
            <a:spLocks noChangeArrowheads="1"/>
          </p:cNvSpPr>
          <p:nvPr/>
        </p:nvSpPr>
        <p:spPr bwMode="auto">
          <a:xfrm>
            <a:off x="1330325" y="914400"/>
            <a:ext cx="6121400" cy="1517650"/>
          </a:xfrm>
          <a:custGeom>
            <a:avLst/>
            <a:gdLst>
              <a:gd name="T0" fmla="*/ 6121400 w 6121400"/>
              <a:gd name="T1" fmla="*/ 758825 h 1517650"/>
              <a:gd name="T2" fmla="*/ 3060700 w 6121400"/>
              <a:gd name="T3" fmla="*/ 1517650 h 1517650"/>
              <a:gd name="T4" fmla="*/ 0 w 6121400"/>
              <a:gd name="T5" fmla="*/ 758825 h 1517650"/>
              <a:gd name="T6" fmla="*/ 3060700 w 6121400"/>
              <a:gd name="T7" fmla="*/ 0 h 15176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121400"/>
              <a:gd name="T13" fmla="*/ 0 h 1517650"/>
              <a:gd name="T14" fmla="*/ 6121400 w 6121400"/>
              <a:gd name="T15" fmla="*/ 1517650 h 1517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21400" h="1517650">
                <a:moveTo>
                  <a:pt x="0" y="733"/>
                </a:moveTo>
                <a:cubicBezTo>
                  <a:pt x="-1969" y="-1710"/>
                  <a:pt x="-3939" y="3176"/>
                  <a:pt x="-5908" y="733"/>
                </a:cubicBezTo>
                <a:cubicBezTo>
                  <a:pt x="-7877" y="-1710"/>
                  <a:pt x="-9846" y="3176"/>
                  <a:pt x="-11816" y="733"/>
                </a:cubicBezTo>
                <a:lnTo>
                  <a:pt x="17004" y="3271"/>
                </a:lnTo>
                <a:cubicBezTo>
                  <a:pt x="18974" y="5714"/>
                  <a:pt x="20943" y="828"/>
                  <a:pt x="22912" y="3271"/>
                </a:cubicBezTo>
                <a:cubicBezTo>
                  <a:pt x="24881" y="5714"/>
                  <a:pt x="26851" y="828"/>
                  <a:pt x="28820" y="3271"/>
                </a:cubicBezTo>
                <a:lnTo>
                  <a:pt x="0" y="733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lang="en-US" altLang="en-US" sz="3600" b="1">
              <a:solidFill>
                <a:srgbClr val="0000FF"/>
              </a:solidFill>
              <a:latin typeface="Times New Roman" pitchFamily="1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lang="en-US" altLang="en-US" sz="3600" b="1">
              <a:solidFill>
                <a:srgbClr val="0000FF"/>
              </a:solidFill>
              <a:latin typeface="Times New Roman" pitchFamily="1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altLang="en-US" sz="3600" b="1">
                <a:solidFill>
                  <a:srgbClr val="0000FF"/>
                </a:solidFill>
                <a:latin typeface="Times New Roman" pitchFamily="16" charset="0"/>
              </a:rPr>
              <a:t>    Use “ be going to”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altLang="en-US" sz="3600" b="1">
                <a:solidFill>
                  <a:srgbClr val="0000FF"/>
                </a:solidFill>
                <a:latin typeface="Times New Roman" pitchFamily="16" charset="0"/>
              </a:rPr>
              <a:t>  Lan has a lot of money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lang="en-US" altLang="en-US" sz="3600" b="1">
              <a:solidFill>
                <a:srgbClr val="0000FF"/>
              </a:solidFill>
              <a:latin typeface="Times New Roman" pitchFamily="1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lang="en-US" altLang="en-US" sz="3600" b="1">
              <a:solidFill>
                <a:srgbClr val="0000FF"/>
              </a:solidFill>
              <a:latin typeface="Times New Roman" pitchFamily="16" charset="0"/>
            </a:endParaRPr>
          </a:p>
        </p:txBody>
      </p:sp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466725" y="5013325"/>
            <a:ext cx="8569325" cy="1223963"/>
          </a:xfrm>
          <a:custGeom>
            <a:avLst/>
            <a:gdLst>
              <a:gd name="T0" fmla="*/ 8569325 w 8569325"/>
              <a:gd name="T1" fmla="*/ 611982 h 1223963"/>
              <a:gd name="T2" fmla="*/ 4284663 w 8569325"/>
              <a:gd name="T3" fmla="*/ 1223963 h 1223963"/>
              <a:gd name="T4" fmla="*/ 0 w 8569325"/>
              <a:gd name="T5" fmla="*/ 611982 h 1223963"/>
              <a:gd name="T6" fmla="*/ 4284663 w 8569325"/>
              <a:gd name="T7" fmla="*/ 0 h 12239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569325"/>
              <a:gd name="T13" fmla="*/ 0 h 1223963"/>
              <a:gd name="T14" fmla="*/ 8569325 w 8569325"/>
              <a:gd name="T15" fmla="*/ 1223963 h 12239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69325" h="1223963">
                <a:moveTo>
                  <a:pt x="3900" y="14370"/>
                </a:moveTo>
                <a:lnTo>
                  <a:pt x="6753" y="9190"/>
                </a:lnTo>
                <a:lnTo>
                  <a:pt x="2" y="1"/>
                </a:lnTo>
                <a:lnTo>
                  <a:pt x="5333" y="7267"/>
                </a:lnTo>
                <a:lnTo>
                  <a:pt x="1" y="1"/>
                </a:lnTo>
                <a:lnTo>
                  <a:pt x="4365" y="5945"/>
                </a:lnTo>
                <a:lnTo>
                  <a:pt x="3" y="1"/>
                </a:lnTo>
                <a:lnTo>
                  <a:pt x="4857" y="6595"/>
                </a:lnTo>
                <a:lnTo>
                  <a:pt x="2" y="1"/>
                </a:lnTo>
                <a:lnTo>
                  <a:pt x="5333" y="7273"/>
                </a:lnTo>
                <a:lnTo>
                  <a:pt x="2" y="0"/>
                </a:lnTo>
                <a:lnTo>
                  <a:pt x="6775" y="9220"/>
                </a:lnTo>
                <a:lnTo>
                  <a:pt x="3900" y="14370"/>
                </a:lnTo>
                <a:close/>
              </a:path>
              <a:path w="8569325" h="1223963">
                <a:moveTo>
                  <a:pt x="0" y="65"/>
                </a:moveTo>
                <a:lnTo>
                  <a:pt x="5785" y="7867"/>
                </a:lnTo>
                <a:lnTo>
                  <a:pt x="0" y="65"/>
                </a:lnTo>
                <a:close/>
              </a:path>
              <a:path w="8569325" h="1223963">
                <a:moveTo>
                  <a:pt x="1" y="0"/>
                </a:moveTo>
                <a:lnTo>
                  <a:pt x="6752" y="9215"/>
                </a:lnTo>
                <a:lnTo>
                  <a:pt x="1" y="0"/>
                </a:lnTo>
                <a:close/>
              </a:path>
              <a:path w="8569325" h="1223963">
                <a:moveTo>
                  <a:pt x="22" y="0"/>
                </a:moveTo>
                <a:lnTo>
                  <a:pt x="7720" y="10543"/>
                </a:lnTo>
                <a:lnTo>
                  <a:pt x="22" y="0"/>
                </a:lnTo>
                <a:close/>
              </a:path>
              <a:path w="8569325" h="1223963" fill="none">
                <a:moveTo>
                  <a:pt x="1" y="1"/>
                </a:moveTo>
                <a:lnTo>
                  <a:pt x="4360" y="5918"/>
                </a:lnTo>
                <a:moveTo>
                  <a:pt x="3" y="0"/>
                </a:moveTo>
                <a:lnTo>
                  <a:pt x="4345" y="5945"/>
                </a:lnTo>
                <a:moveTo>
                  <a:pt x="15" y="1"/>
                </a:moveTo>
                <a:lnTo>
                  <a:pt x="-10612" y="9217"/>
                </a:lnTo>
                <a:moveTo>
                  <a:pt x="94" y="94"/>
                </a:moveTo>
                <a:lnTo>
                  <a:pt x="0" y="360"/>
                </a:lnTo>
                <a:moveTo>
                  <a:pt x="-4608" y="7252"/>
                </a:moveTo>
                <a:lnTo>
                  <a:pt x="189" y="189"/>
                </a:lnTo>
                <a:moveTo>
                  <a:pt x="0" y="360"/>
                </a:moveTo>
                <a:lnTo>
                  <a:pt x="1575" y="5226"/>
                </a:lnTo>
                <a:moveTo>
                  <a:pt x="283" y="283"/>
                </a:moveTo>
                <a:lnTo>
                  <a:pt x="0" y="360"/>
                </a:lnTo>
                <a:moveTo>
                  <a:pt x="4693" y="26177"/>
                </a:moveTo>
                <a:lnTo>
                  <a:pt x="4345" y="5945"/>
                </a:lnTo>
                <a:moveTo>
                  <a:pt x="87" y="26"/>
                </a:moveTo>
                <a:lnTo>
                  <a:pt x="6928" y="34899"/>
                </a:lnTo>
                <a:moveTo>
                  <a:pt x="4360" y="5918"/>
                </a:moveTo>
                <a:lnTo>
                  <a:pt x="0" y="1"/>
                </a:lnTo>
                <a:moveTo>
                  <a:pt x="16478" y="39090"/>
                </a:moveTo>
                <a:lnTo>
                  <a:pt x="6752" y="9215"/>
                </a:lnTo>
              </a:path>
            </a:pathLst>
          </a:custGeom>
          <a:solidFill>
            <a:srgbClr val="A5EBF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altLang="en-US" sz="3200" b="1">
                <a:solidFill>
                  <a:srgbClr val="FF3300"/>
                </a:solidFill>
                <a:latin typeface="Calibri" charset="0"/>
              </a:rPr>
              <a:t>          She is going to buy a car .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altLang="en-US" sz="3200" b="1">
              <a:solidFill>
                <a:srgbClr val="FF3300"/>
              </a:solidFill>
              <a:latin typeface="Calibri" charset="0"/>
            </a:endParaRPr>
          </a:p>
        </p:txBody>
      </p:sp>
      <p:sp>
        <p:nvSpPr>
          <p:cNvPr id="39940" name="AutoShape 3"/>
          <p:cNvSpPr>
            <a:spLocks/>
          </p:cNvSpPr>
          <p:nvPr/>
        </p:nvSpPr>
        <p:spPr bwMode="auto">
          <a:xfrm>
            <a:off x="8101013" y="5815013"/>
            <a:ext cx="1042987" cy="1042987"/>
          </a:xfrm>
          <a:custGeom>
            <a:avLst/>
            <a:gdLst>
              <a:gd name="T0" fmla="*/ 1042987 w 1042987"/>
              <a:gd name="T1" fmla="*/ 521494 h 1042987"/>
              <a:gd name="T2" fmla="*/ 521494 w 1042987"/>
              <a:gd name="T3" fmla="*/ 1042987 h 1042987"/>
              <a:gd name="T4" fmla="*/ 0 w 1042987"/>
              <a:gd name="T5" fmla="*/ 521494 h 1042987"/>
              <a:gd name="T6" fmla="*/ 521494 w 1042987"/>
              <a:gd name="T7" fmla="*/ 0 h 10429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42987"/>
              <a:gd name="T13" fmla="*/ 0 h 1042987"/>
              <a:gd name="T14" fmla="*/ 1042987 w 1042987"/>
              <a:gd name="T15" fmla="*/ 1042987 h 10429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2987" h="1042987" stroke="0">
                <a:moveTo>
                  <a:pt x="0" y="0"/>
                </a:moveTo>
                <a:lnTo>
                  <a:pt x="2896" y="0"/>
                </a:lnTo>
                <a:lnTo>
                  <a:pt x="2896" y="2896"/>
                </a:lnTo>
                <a:lnTo>
                  <a:pt x="0" y="2896"/>
                </a:lnTo>
                <a:lnTo>
                  <a:pt x="0" y="0"/>
                </a:lnTo>
                <a:close/>
                <a:moveTo>
                  <a:pt x="1448" y="362"/>
                </a:moveTo>
                <a:lnTo>
                  <a:pt x="362" y="1448"/>
                </a:lnTo>
                <a:lnTo>
                  <a:pt x="634" y="1448"/>
                </a:lnTo>
                <a:lnTo>
                  <a:pt x="634" y="2534"/>
                </a:lnTo>
                <a:lnTo>
                  <a:pt x="2263" y="2534"/>
                </a:lnTo>
                <a:lnTo>
                  <a:pt x="2263" y="1448"/>
                </a:lnTo>
                <a:lnTo>
                  <a:pt x="2534" y="1448"/>
                </a:lnTo>
                <a:lnTo>
                  <a:pt x="2127" y="1041"/>
                </a:lnTo>
                <a:lnTo>
                  <a:pt x="2127" y="498"/>
                </a:lnTo>
                <a:lnTo>
                  <a:pt x="1855" y="498"/>
                </a:lnTo>
                <a:lnTo>
                  <a:pt x="1855" y="769"/>
                </a:lnTo>
                <a:lnTo>
                  <a:pt x="1448" y="362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2286000"/>
            <a:ext cx="2514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3336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2922933" y="984274"/>
            <a:ext cx="3515619" cy="92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altLang="en-US" sz="5400" dirty="0">
                <a:solidFill>
                  <a:srgbClr val="FF0000"/>
                </a:solidFill>
                <a:latin typeface="Constantia" pitchFamily="18" charset="0"/>
              </a:rPr>
              <a:t>Homework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1285336" y="2090899"/>
            <a:ext cx="7010400" cy="267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FF"/>
              </a:buClr>
              <a:buSzPct val="100000"/>
              <a:buFont typeface="StarSymbol" charset="0"/>
              <a:buChar char="-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altLang="en-US" sz="2800" dirty="0" smtClean="0">
                <a:solidFill>
                  <a:srgbClr val="0000FF"/>
                </a:solidFill>
                <a:latin typeface="Constantia" pitchFamily="18" charset="0"/>
              </a:rPr>
              <a:t> Learn </a:t>
            </a:r>
            <a:r>
              <a:rPr lang="en-US" altLang="en-US" sz="2800" dirty="0">
                <a:solidFill>
                  <a:srgbClr val="0000FF"/>
                </a:solidFill>
                <a:latin typeface="Constantia" pitchFamily="18" charset="0"/>
              </a:rPr>
              <a:t>new words and grammar by heart.</a:t>
            </a:r>
          </a:p>
          <a:p>
            <a:pPr eaLnBrk="1" hangingPunct="1">
              <a:buClr>
                <a:srgbClr val="0000FF"/>
              </a:buClr>
              <a:buSzPct val="100000"/>
              <a:buFont typeface="StarSymbol" charset="0"/>
              <a:buChar char="-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altLang="en-US" sz="2800" dirty="0" smtClean="0">
                <a:solidFill>
                  <a:srgbClr val="0000FF"/>
                </a:solidFill>
                <a:latin typeface="Constantia" pitchFamily="18" charset="0"/>
              </a:rPr>
              <a:t> Prepare </a:t>
            </a:r>
            <a:r>
              <a:rPr lang="en-US" altLang="en-US" sz="2800" dirty="0">
                <a:solidFill>
                  <a:srgbClr val="0000FF"/>
                </a:solidFill>
                <a:latin typeface="Constantia" pitchFamily="18" charset="0"/>
              </a:rPr>
              <a:t>Unit 3: lesson </a:t>
            </a:r>
            <a:r>
              <a:rPr lang="en-US" altLang="en-US" sz="2800" dirty="0" smtClean="0">
                <a:solidFill>
                  <a:srgbClr val="0000FF"/>
                </a:solidFill>
                <a:latin typeface="Constantia" pitchFamily="18" charset="0"/>
              </a:rPr>
              <a:t>1: </a:t>
            </a:r>
            <a:r>
              <a:rPr lang="en-US" altLang="en-US" sz="2800" dirty="0">
                <a:solidFill>
                  <a:srgbClr val="0000FF"/>
                </a:solidFill>
                <a:latin typeface="Constantia" pitchFamily="18" charset="0"/>
              </a:rPr>
              <a:t>Getting Started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altLang="en-US" sz="2800" dirty="0">
                <a:solidFill>
                  <a:srgbClr val="0000FF"/>
                </a:solidFill>
                <a:latin typeface="Constantia" pitchFamily="18" charset="0"/>
              </a:rPr>
              <a:t>                    and listen and read.</a:t>
            </a:r>
          </a:p>
          <a:p>
            <a:pPr eaLnBrk="1" hangingPunct="1">
              <a:buClr>
                <a:srgbClr val="0000FF"/>
              </a:buClr>
              <a:buSzPct val="100000"/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altLang="en-US" sz="2800" dirty="0">
                <a:solidFill>
                  <a:srgbClr val="0000FF"/>
                </a:solidFill>
                <a:latin typeface="Constantia" pitchFamily="18" charset="0"/>
              </a:rPr>
              <a:t>New words : tidy, feed, saucepan, cupboard, 	rice cooker, ….</a:t>
            </a:r>
          </a:p>
          <a:p>
            <a:pPr eaLnBrk="1" hangingPunct="1">
              <a:buClr>
                <a:srgbClr val="0000FF"/>
              </a:buClr>
              <a:buSzPct val="100000"/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altLang="en-US" sz="2800" dirty="0">
                <a:solidFill>
                  <a:srgbClr val="0000FF"/>
                </a:solidFill>
                <a:latin typeface="Constantia" pitchFamily="18" charset="0"/>
              </a:rPr>
              <a:t> Grammar : must, have to.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" y="0"/>
            <a:ext cx="91267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914400" y="1066800"/>
            <a:ext cx="7704138" cy="3168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C00000"/>
                </a:solidFill>
                <a:latin typeface="Liberation Sans"/>
              </a:rPr>
              <a:t>Unit 2: MAKING ARRANGEMENTS</a:t>
            </a:r>
          </a:p>
          <a:p>
            <a:pPr algn="ctr"/>
            <a:r>
              <a:rPr lang="en-US" sz="3600" kern="10" dirty="0" smtClean="0">
                <a:solidFill>
                  <a:srgbClr val="FF0000"/>
                </a:solidFill>
                <a:latin typeface="Liberation Sans"/>
              </a:rPr>
              <a:t>Lesson 5: </a:t>
            </a:r>
            <a:r>
              <a:rPr lang="en-US" sz="3600" kern="10" dirty="0">
                <a:solidFill>
                  <a:srgbClr val="FF0000"/>
                </a:solidFill>
                <a:latin typeface="Liberation Sans"/>
              </a:rPr>
              <a:t>Language focus</a:t>
            </a:r>
          </a:p>
        </p:txBody>
      </p:sp>
    </p:spTree>
    <p:extLst>
      <p:ext uri="{BB962C8B-B14F-4D97-AF65-F5344CB8AC3E}">
        <p14:creationId xmlns:p14="http://schemas.microsoft.com/office/powerpoint/2010/main" val="8914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5399088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7" name="AutoShape 4"/>
          <p:cNvSpPr>
            <a:spLocks/>
          </p:cNvSpPr>
          <p:nvPr/>
        </p:nvSpPr>
        <p:spPr bwMode="auto">
          <a:xfrm>
            <a:off x="8101013" y="5815013"/>
            <a:ext cx="1042987" cy="1042987"/>
          </a:xfrm>
          <a:custGeom>
            <a:avLst/>
            <a:gdLst>
              <a:gd name="T0" fmla="*/ 1042987 w 1042987"/>
              <a:gd name="T1" fmla="*/ 521494 h 1042987"/>
              <a:gd name="T2" fmla="*/ 521494 w 1042987"/>
              <a:gd name="T3" fmla="*/ 1042987 h 1042987"/>
              <a:gd name="T4" fmla="*/ 0 w 1042987"/>
              <a:gd name="T5" fmla="*/ 521494 h 1042987"/>
              <a:gd name="T6" fmla="*/ 521494 w 1042987"/>
              <a:gd name="T7" fmla="*/ 0 h 10429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42987"/>
              <a:gd name="T13" fmla="*/ 0 h 1042987"/>
              <a:gd name="T14" fmla="*/ 1042987 w 1042987"/>
              <a:gd name="T15" fmla="*/ 1042987 h 10429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2987" h="1042987" stroke="0">
                <a:moveTo>
                  <a:pt x="0" y="0"/>
                </a:moveTo>
                <a:lnTo>
                  <a:pt x="2896" y="0"/>
                </a:lnTo>
                <a:lnTo>
                  <a:pt x="2896" y="2896"/>
                </a:lnTo>
                <a:lnTo>
                  <a:pt x="0" y="2896"/>
                </a:lnTo>
                <a:lnTo>
                  <a:pt x="0" y="0"/>
                </a:lnTo>
                <a:close/>
                <a:moveTo>
                  <a:pt x="1448" y="362"/>
                </a:moveTo>
                <a:lnTo>
                  <a:pt x="362" y="1448"/>
                </a:lnTo>
                <a:lnTo>
                  <a:pt x="634" y="1448"/>
                </a:lnTo>
                <a:lnTo>
                  <a:pt x="634" y="2534"/>
                </a:lnTo>
                <a:lnTo>
                  <a:pt x="2263" y="2534"/>
                </a:lnTo>
                <a:lnTo>
                  <a:pt x="2263" y="1448"/>
                </a:lnTo>
                <a:lnTo>
                  <a:pt x="2534" y="1448"/>
                </a:lnTo>
                <a:lnTo>
                  <a:pt x="2127" y="1041"/>
                </a:lnTo>
                <a:lnTo>
                  <a:pt x="2127" y="498"/>
                </a:lnTo>
                <a:lnTo>
                  <a:pt x="1855" y="498"/>
                </a:lnTo>
                <a:lnTo>
                  <a:pt x="1855" y="769"/>
                </a:lnTo>
                <a:lnTo>
                  <a:pt x="1448" y="362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8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8600" y="76200"/>
            <a:ext cx="8388350" cy="8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eaLnBrk="1">
              <a:spcBef>
                <a:spcPts val="1600"/>
              </a:spcBef>
              <a:buClr>
                <a:srgbClr val="99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altLang="en-US" sz="2400" b="1" dirty="0">
                <a:solidFill>
                  <a:srgbClr val="002060"/>
                </a:solidFill>
                <a:latin typeface="Constantia" pitchFamily="18" charset="0"/>
              </a:rPr>
              <a:t>Look at these pictures. Then answer the question.       </a:t>
            </a:r>
            <a:r>
              <a:rPr lang="en-US" altLang="en-US" sz="2400" b="1" dirty="0">
                <a:solidFill>
                  <a:srgbClr val="FF0000"/>
                </a:solidFill>
                <a:latin typeface="Constantia" pitchFamily="18" charset="0"/>
              </a:rPr>
              <a:t>What are they going to do tonight?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789488" y="3500438"/>
            <a:ext cx="4506911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eaLnBrk="1">
              <a:spcBef>
                <a:spcPts val="11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altLang="en-US" sz="2400" b="1" dirty="0">
                <a:solidFill>
                  <a:srgbClr val="002060"/>
                </a:solidFill>
                <a:latin typeface="Constantia" pitchFamily="18" charset="0"/>
              </a:rPr>
              <a:t>They are going to read books.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34143" y="3500438"/>
            <a:ext cx="4770438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eaLnBrk="1">
              <a:spcBef>
                <a:spcPts val="11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altLang="en-US" sz="2400" b="1" dirty="0">
                <a:solidFill>
                  <a:srgbClr val="002060"/>
                </a:solidFill>
                <a:latin typeface="Constantia" pitchFamily="18" charset="0"/>
              </a:rPr>
              <a:t>He is going to do his homework.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8600" y="6226609"/>
            <a:ext cx="4105275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eaLnBrk="1">
              <a:spcBef>
                <a:spcPts val="11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altLang="en-US" sz="2400" b="1" dirty="0">
                <a:solidFill>
                  <a:srgbClr val="002060"/>
                </a:solidFill>
                <a:latin typeface="Constantia" pitchFamily="18" charset="0"/>
              </a:rPr>
              <a:t>They are going to watch TV.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648201" y="6237288"/>
            <a:ext cx="4389438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eaLnBrk="1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altLang="en-US" sz="2400" b="1" dirty="0">
                <a:solidFill>
                  <a:srgbClr val="002060"/>
                </a:solidFill>
                <a:latin typeface="Constantia" pitchFamily="18" charset="0"/>
              </a:rPr>
              <a:t>They are going to play chess.</a:t>
            </a:r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812800" y="1268413"/>
            <a:ext cx="3397250" cy="2230437"/>
            <a:chOff x="512" y="799"/>
            <a:chExt cx="2140" cy="1405"/>
          </a:xfrm>
        </p:grpSpPr>
        <p:pic>
          <p:nvPicPr>
            <p:cNvPr id="2152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853"/>
              <a:ext cx="2140" cy="1351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522" name="Rectangle 8"/>
            <p:cNvSpPr>
              <a:spLocks noChangeArrowheads="1"/>
            </p:cNvSpPr>
            <p:nvPr/>
          </p:nvSpPr>
          <p:spPr bwMode="auto">
            <a:xfrm>
              <a:off x="521" y="799"/>
              <a:ext cx="316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/>
            <a:p>
              <a:pPr algn="ctr" eaLnBrk="1">
                <a:spcBef>
                  <a:spcPts val="1200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457200" algn="l"/>
                </a:tabLst>
              </a:pPr>
              <a:r>
                <a:rPr lang="en-US" altLang="en-US" sz="2400" b="1">
                  <a:solidFill>
                    <a:srgbClr val="002060"/>
                  </a:solidFill>
                  <a:latin typeface="Constantia" pitchFamily="18" charset="0"/>
                </a:rPr>
                <a:t>a)</a:t>
              </a:r>
            </a:p>
          </p:txBody>
        </p:sp>
      </p:grpSp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755650" y="1268413"/>
            <a:ext cx="7702550" cy="4967287"/>
            <a:chOff x="476" y="799"/>
            <a:chExt cx="4852" cy="3129"/>
          </a:xfrm>
        </p:grpSpPr>
        <p:pic>
          <p:nvPicPr>
            <p:cNvPr id="21513" name="Picture 10"/>
            <p:cNvPicPr>
              <a:picLocks noChangeAspect="1" noChangeArrowheads="1"/>
            </p:cNvPicPr>
            <p:nvPr/>
          </p:nvPicPr>
          <p:blipFill>
            <a:blip r:embed="rId5"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" y="2523"/>
              <a:ext cx="2131" cy="140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bright="-12000"/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514" name="Rectangle 11"/>
            <p:cNvSpPr>
              <a:spLocks noChangeArrowheads="1"/>
            </p:cNvSpPr>
            <p:nvPr/>
          </p:nvSpPr>
          <p:spPr bwMode="auto">
            <a:xfrm>
              <a:off x="3198" y="2523"/>
              <a:ext cx="316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/>
            <a:p>
              <a:pPr algn="ctr" eaLnBrk="1">
                <a:spcBef>
                  <a:spcPts val="1200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457200" algn="l"/>
                </a:tabLst>
              </a:pPr>
              <a:r>
                <a:rPr lang="en-US" altLang="en-US" sz="2400" b="1">
                  <a:solidFill>
                    <a:srgbClr val="002060"/>
                  </a:solidFill>
                  <a:latin typeface="Constantia" pitchFamily="18" charset="0"/>
                </a:rPr>
                <a:t>d)</a:t>
              </a:r>
            </a:p>
          </p:txBody>
        </p:sp>
        <p:grpSp>
          <p:nvGrpSpPr>
            <p:cNvPr id="21515" name="Group 12"/>
            <p:cNvGrpSpPr>
              <a:grpSpLocks/>
            </p:cNvGrpSpPr>
            <p:nvPr/>
          </p:nvGrpSpPr>
          <p:grpSpPr bwMode="auto">
            <a:xfrm>
              <a:off x="476" y="799"/>
              <a:ext cx="4807" cy="3129"/>
              <a:chOff x="476" y="799"/>
              <a:chExt cx="4807" cy="3129"/>
            </a:xfrm>
          </p:grpSpPr>
          <p:pic>
            <p:nvPicPr>
              <p:cNvPr id="21516" name="Picture 1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" y="2538"/>
                <a:ext cx="2130" cy="1390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517" name="Group 14"/>
              <p:cNvGrpSpPr>
                <a:grpSpLocks/>
              </p:cNvGrpSpPr>
              <p:nvPr/>
            </p:nvGrpSpPr>
            <p:grpSpPr bwMode="auto">
              <a:xfrm>
                <a:off x="3107" y="799"/>
                <a:ext cx="2176" cy="1451"/>
                <a:chOff x="3107" y="799"/>
                <a:chExt cx="2176" cy="1451"/>
              </a:xfrm>
            </p:grpSpPr>
            <p:pic>
              <p:nvPicPr>
                <p:cNvPr id="21519" name="Picture 15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07" y="800"/>
                  <a:ext cx="2176" cy="14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1520" name="Rectangle 16"/>
                <p:cNvSpPr>
                  <a:spLocks noChangeArrowheads="1"/>
                </p:cNvSpPr>
                <p:nvPr/>
              </p:nvSpPr>
              <p:spPr bwMode="auto">
                <a:xfrm>
                  <a:off x="3152" y="799"/>
                  <a:ext cx="316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360">
                      <a:solidFill>
                        <a:srgbClr val="3465A4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5000" rIns="90000" bIns="45000">
                  <a:spAutoFit/>
                </a:bodyPr>
                <a:lstStyle/>
                <a:p>
                  <a:pPr algn="ctr" eaLnBrk="1">
                    <a:spcBef>
                      <a:spcPts val="1200"/>
                    </a:spcBef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>
                      <a:tab pos="457200" algn="l"/>
                    </a:tabLst>
                  </a:pPr>
                  <a:r>
                    <a:rPr lang="en-US" altLang="en-US" sz="2400" b="1">
                      <a:solidFill>
                        <a:srgbClr val="002060"/>
                      </a:solidFill>
                      <a:latin typeface="Constantia" pitchFamily="18" charset="0"/>
                    </a:rPr>
                    <a:t>b)</a:t>
                  </a:r>
                </a:p>
              </p:txBody>
            </p:sp>
          </p:grpSp>
          <p:sp>
            <p:nvSpPr>
              <p:cNvPr id="21518" name="Rectangle 17"/>
              <p:cNvSpPr>
                <a:spLocks noChangeArrowheads="1"/>
              </p:cNvSpPr>
              <p:nvPr/>
            </p:nvSpPr>
            <p:spPr bwMode="auto">
              <a:xfrm>
                <a:off x="476" y="2478"/>
                <a:ext cx="316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360">
                    <a:solidFill>
                      <a:srgbClr val="3465A4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>
                <a:spAutoFit/>
              </a:bodyPr>
              <a:lstStyle/>
              <a:p>
                <a:pPr algn="ctr" eaLnBrk="1">
                  <a:spcBef>
                    <a:spcPts val="12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>
                    <a:tab pos="457200" algn="l"/>
                  </a:tabLst>
                </a:pPr>
                <a:r>
                  <a:rPr lang="en-US" altLang="en-US" sz="2400" b="1">
                    <a:solidFill>
                      <a:srgbClr val="002060"/>
                    </a:solidFill>
                    <a:latin typeface="Constantia" pitchFamily="18" charset="0"/>
                  </a:rPr>
                  <a:t>c)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863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685800" y="417059"/>
            <a:ext cx="3091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en-US" sz="2800" b="1" dirty="0">
                <a:solidFill>
                  <a:srgbClr val="ED0000"/>
                </a:solidFill>
                <a:latin typeface="Times New Roman" pitchFamily="16" charset="0"/>
              </a:rPr>
              <a:t>1. </a:t>
            </a:r>
            <a:r>
              <a:rPr lang="en-US" altLang="en-US" sz="2800" b="1" dirty="0" smtClean="0">
                <a:solidFill>
                  <a:srgbClr val="ED0000"/>
                </a:solidFill>
                <a:latin typeface="Times New Roman" pitchFamily="16" charset="0"/>
              </a:rPr>
              <a:t>VOCABULARY</a:t>
            </a:r>
            <a:endParaRPr lang="en-US" altLang="en-US" sz="2800" b="1" dirty="0">
              <a:solidFill>
                <a:srgbClr val="ED0000"/>
              </a:solidFill>
              <a:latin typeface="Times New Roman" pitchFamily="1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9600" y="914400"/>
            <a:ext cx="4572000" cy="8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Times New Roman" pitchFamily="16" charset="0"/>
              </a:rPr>
              <a:t>-  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6" charset="0"/>
              </a:rPr>
              <a:t>fishing rod</a:t>
            </a: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 ['</a:t>
            </a:r>
            <a:r>
              <a:rPr lang="en-US" altLang="en-US" sz="3200" dirty="0" err="1">
                <a:solidFill>
                  <a:srgbClr val="000000"/>
                </a:solidFill>
                <a:latin typeface="Calibri" charset="0"/>
              </a:rPr>
              <a:t>fi∫iηrɔd</a:t>
            </a: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] (n) :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189538" y="914400"/>
            <a:ext cx="2268868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3200">
                <a:solidFill>
                  <a:srgbClr val="000000"/>
                </a:solidFill>
                <a:latin typeface="Times New Roman" pitchFamily="16" charset="0"/>
              </a:rPr>
              <a:t>cần câu (cá)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85800" y="1447800"/>
            <a:ext cx="3733800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altLang="en-US" sz="3200">
                <a:solidFill>
                  <a:srgbClr val="000000"/>
                </a:solidFill>
                <a:latin typeface="Times New Roman" pitchFamily="16" charset="0"/>
              </a:rPr>
              <a:t>- novel</a:t>
            </a:r>
            <a:r>
              <a:rPr lang="en-US" altLang="en-US" sz="3200">
                <a:solidFill>
                  <a:srgbClr val="000000"/>
                </a:solidFill>
                <a:latin typeface="Calibri" charset="0"/>
              </a:rPr>
              <a:t> ['nɔvəl] (n) 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altLang="en-US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109790" y="1454989"/>
            <a:ext cx="1925825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3200" dirty="0" err="1">
                <a:solidFill>
                  <a:srgbClr val="000000"/>
                </a:solidFill>
                <a:latin typeface="Times New Roman" pitchFamily="16" charset="0"/>
              </a:rPr>
              <a:t>tiểu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6" charset="0"/>
              </a:rPr>
              <a:t>thuyết</a:t>
            </a:r>
            <a:endParaRPr lang="en-US" altLang="en-US" sz="3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3886200"/>
            <a:ext cx="30591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3962400"/>
            <a:ext cx="30638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124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685800" y="1981200"/>
            <a:ext cx="65532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altLang="en-US" sz="3200" dirty="0">
                <a:solidFill>
                  <a:srgbClr val="000000"/>
                </a:solidFill>
                <a:latin typeface="Times New Roman" pitchFamily="16" charset="0"/>
              </a:rPr>
              <a:t>- action movie</a:t>
            </a: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 ['</a:t>
            </a:r>
            <a:r>
              <a:rPr lang="en-US" altLang="en-US" sz="3200" dirty="0" err="1">
                <a:solidFill>
                  <a:srgbClr val="000000"/>
                </a:solidFill>
                <a:latin typeface="Calibri" charset="0"/>
              </a:rPr>
              <a:t>æk∫n</a:t>
            </a: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 '</a:t>
            </a:r>
            <a:r>
              <a:rPr lang="en-US" altLang="en-US" sz="3200" dirty="0" err="1">
                <a:solidFill>
                  <a:srgbClr val="000000"/>
                </a:solidFill>
                <a:latin typeface="Calibri" charset="0"/>
              </a:rPr>
              <a:t>mu:vi</a:t>
            </a: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] (n):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endParaRPr lang="en-US" altLang="en-US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6300788" y="1981200"/>
            <a:ext cx="2849155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altLang="en-US" sz="3200" dirty="0" err="1">
                <a:solidFill>
                  <a:srgbClr val="000000"/>
                </a:solidFill>
                <a:latin typeface="Times New Roman" pitchFamily="16" charset="0"/>
              </a:rPr>
              <a:t>phim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6" charset="0"/>
              </a:rPr>
              <a:t>hành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6" charset="0"/>
              </a:rPr>
              <a:t>động</a:t>
            </a:r>
            <a:endParaRPr lang="en-US" altLang="en-US" sz="3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124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33400" y="2590800"/>
            <a:ext cx="6172200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altLang="en-US" sz="3200">
                <a:solidFill>
                  <a:srgbClr val="000000"/>
                </a:solidFill>
                <a:latin typeface="Calibri" charset="0"/>
              </a:rPr>
              <a:t>- Hide and seek['haidənd'si:k] (n)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US" altLang="en-US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6019800" y="2631740"/>
            <a:ext cx="2971800" cy="8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altLang="en-US" sz="3200" dirty="0" err="1">
                <a:solidFill>
                  <a:srgbClr val="000000"/>
                </a:solidFill>
                <a:latin typeface="Calibri" charset="0"/>
              </a:rPr>
              <a:t>trò</a:t>
            </a: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charset="0"/>
              </a:rPr>
              <a:t>chơi</a:t>
            </a: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charset="0"/>
              </a:rPr>
              <a:t>trốn</a:t>
            </a: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charset="0"/>
              </a:rPr>
              <a:t>tìm</a:t>
            </a:r>
            <a:endParaRPr lang="en-US" altLang="en-US" sz="320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33400" y="3200400"/>
            <a:ext cx="4721225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en-US" sz="3200">
                <a:solidFill>
                  <a:srgbClr val="000000"/>
                </a:solidFill>
                <a:latin typeface="Times New Roman" pitchFamily="16" charset="0"/>
              </a:rPr>
              <a:t>- perhaps</a:t>
            </a:r>
            <a:r>
              <a:rPr lang="en-US" altLang="en-US" sz="3200">
                <a:solidFill>
                  <a:srgbClr val="000000"/>
                </a:solidFill>
                <a:latin typeface="Calibri" charset="0"/>
              </a:rPr>
              <a:t> [pə'hæps] ( adv):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254625" y="3201108"/>
            <a:ext cx="35052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altLang="en-US" sz="3200" dirty="0" err="1">
                <a:solidFill>
                  <a:srgbClr val="000000"/>
                </a:solidFill>
                <a:latin typeface="Times New Roman" pitchFamily="16" charset="0"/>
              </a:rPr>
              <a:t>có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6" charset="0"/>
              </a:rPr>
              <a:t>lẻ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6" charset="0"/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6" charset="0"/>
              </a:rPr>
              <a:t>có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6" charset="0"/>
              </a:rPr>
              <a:t>thể</a:t>
            </a:r>
            <a:endParaRPr lang="en-US" altLang="en-US" sz="32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 additive="repl">
                                        <p:cTn id="2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 additive="repl">
                                        <p:cTn id="41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47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52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6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2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8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835275" y="304800"/>
            <a:ext cx="30146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altLang="en-US" sz="5400" b="1">
                <a:solidFill>
                  <a:srgbClr val="FF0000"/>
                </a:solidFill>
                <a:latin typeface="Calibri" charset="0"/>
              </a:rPr>
              <a:t>Matching</a:t>
            </a:r>
            <a:r>
              <a:rPr lang="en-US" altLang="en-US" sz="5400" b="1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graphicFrame>
        <p:nvGraphicFramePr>
          <p:cNvPr id="1024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60844"/>
              </p:ext>
            </p:extLst>
          </p:nvPr>
        </p:nvGraphicFramePr>
        <p:xfrm>
          <a:off x="838200" y="1219200"/>
          <a:ext cx="7315200" cy="3384552"/>
        </p:xfrm>
        <a:graphic>
          <a:graphicData uri="http://schemas.openxmlformats.org/drawingml/2006/table">
            <a:tbl>
              <a:tblPr/>
              <a:tblGrid>
                <a:gridCol w="3257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7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A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B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1. action movie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a. cần câu cá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2. novel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b.tiểu thuyết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3. fishing rod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c.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trò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chơi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trốn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tìm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charset="0"/>
                        <a:ea typeface="DejaVu Sans" charset="0"/>
                        <a:cs typeface="DejaVu Sans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4. hide and side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5. perhaps</a:t>
                      </a: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d.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phim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hành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động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charset="0"/>
                        <a:ea typeface="DejaVu Sans" charset="0"/>
                        <a:cs typeface="DejaVu Sans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e.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có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lẻ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,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có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DejaVu Sans" charset="0"/>
                          <a:cs typeface="DejaVu Sans" charset="0"/>
                        </a:rPr>
                        <a:t>thể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charset="0"/>
                        <a:ea typeface="DejaVu Sans" charset="0"/>
                        <a:cs typeface="DejaVu Sans" charset="0"/>
                      </a:endParaRPr>
                    </a:p>
                  </a:txBody>
                  <a:tcPr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844550" y="4876800"/>
            <a:ext cx="9223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3200">
                <a:solidFill>
                  <a:srgbClr val="000000"/>
                </a:solidFill>
                <a:latin typeface="Calibri" charset="0"/>
              </a:rPr>
              <a:t>1. D 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1987550" y="4876800"/>
            <a:ext cx="9842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3200">
                <a:solidFill>
                  <a:srgbClr val="000000"/>
                </a:solidFill>
                <a:latin typeface="Calibri" charset="0"/>
              </a:rPr>
              <a:t>2. B  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3208338" y="4876800"/>
            <a:ext cx="99853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altLang="en-US" sz="3200">
                <a:solidFill>
                  <a:srgbClr val="000000"/>
                </a:solidFill>
                <a:latin typeface="Calibri" charset="0"/>
              </a:rPr>
              <a:t>3. A  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4273550" y="4876800"/>
            <a:ext cx="88741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</a:tabLst>
            </a:pPr>
            <a:r>
              <a:rPr lang="en-US" altLang="en-US" sz="3200">
                <a:solidFill>
                  <a:srgbClr val="000000"/>
                </a:solidFill>
                <a:latin typeface="Calibri" charset="0"/>
              </a:rPr>
              <a:t>4. C </a:t>
            </a: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5492750" y="4876800"/>
            <a:ext cx="7778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</a:tabLst>
            </a:pPr>
            <a:r>
              <a:rPr lang="en-US" altLang="en-US" sz="3200">
                <a:solidFill>
                  <a:srgbClr val="000000"/>
                </a:solidFill>
                <a:latin typeface="Calibri" charset="0"/>
              </a:rPr>
              <a:t>5.E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3" dur="20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8" dur="20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4495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828800" y="203440"/>
            <a:ext cx="4493554" cy="14478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>
              <a:latin typeface="Constantia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133600" y="3124200"/>
            <a:ext cx="4800600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altLang="en-US" sz="3200" dirty="0" err="1">
                <a:solidFill>
                  <a:srgbClr val="3333FF"/>
                </a:solidFill>
                <a:latin typeface="Constantia" pitchFamily="18" charset="0"/>
              </a:rPr>
              <a:t>Nga</a:t>
            </a:r>
            <a:r>
              <a:rPr lang="en-US" altLang="en-US" sz="3200" dirty="0">
                <a:solidFill>
                  <a:srgbClr val="3333FF"/>
                </a:solidFill>
                <a:latin typeface="Constantia" pitchFamily="18" charset="0"/>
              </a:rPr>
              <a:t> has a movie ticket.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73125" y="3587606"/>
            <a:ext cx="7129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342900" indent="-341313" eaLnBrk="1" hangingPunct="1">
              <a:spcBef>
                <a:spcPts val="7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altLang="en-US" sz="3600" b="1" dirty="0">
                <a:solidFill>
                  <a:srgbClr val="3333FF"/>
                </a:solidFill>
                <a:latin typeface="Constantia" pitchFamily="18" charset="0"/>
              </a:rPr>
              <a:t>=&gt; She is going to see a movie.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267200" y="4114800"/>
            <a:ext cx="1143000" cy="0"/>
          </a:xfrm>
          <a:prstGeom prst="line">
            <a:avLst/>
          </a:prstGeom>
          <a:noFill/>
          <a:ln w="5724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286000" y="4114800"/>
            <a:ext cx="1828800" cy="1588"/>
          </a:xfrm>
          <a:prstGeom prst="line">
            <a:avLst/>
          </a:prstGeom>
          <a:noFill/>
          <a:ln w="5724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09600" y="838200"/>
            <a:ext cx="80645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altLang="en-US" sz="3500">
                <a:solidFill>
                  <a:srgbClr val="FF3300"/>
                </a:solidFill>
                <a:latin typeface="Constantia" pitchFamily="18" charset="0"/>
              </a:rPr>
              <a:t>* </a:t>
            </a:r>
            <a:r>
              <a:rPr lang="en-US" altLang="en-US" sz="3500">
                <a:solidFill>
                  <a:srgbClr val="000000"/>
                </a:solidFill>
                <a:latin typeface="Constantia" pitchFamily="18" charset="0"/>
              </a:rPr>
              <a:t>Talk about intentions with </a:t>
            </a:r>
            <a:r>
              <a:rPr lang="en-US" altLang="en-US" sz="3500">
                <a:solidFill>
                  <a:srgbClr val="C0504D"/>
                </a:solidFill>
                <a:latin typeface="Constantia" pitchFamily="18" charset="0"/>
              </a:rPr>
              <a:t>“be going to”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81000" y="0"/>
            <a:ext cx="43052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altLang="en-US" sz="5400" b="1" dirty="0">
                <a:solidFill>
                  <a:srgbClr val="FF0000"/>
                </a:solidFill>
                <a:latin typeface="Constantia" pitchFamily="18" charset="0"/>
              </a:rPr>
              <a:t>2. Grammar 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52400" y="1600200"/>
            <a:ext cx="1441450" cy="431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342900" indent="-341313" eaLnBrk="1" hangingPunct="1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457200" algn="l"/>
                <a:tab pos="914400" algn="l"/>
                <a:tab pos="1371600" algn="l"/>
              </a:tabLst>
            </a:pPr>
            <a:r>
              <a:rPr lang="en-US" altLang="en-US" sz="2800" b="1">
                <a:solidFill>
                  <a:srgbClr val="000000"/>
                </a:solidFill>
                <a:latin typeface="Constantia" pitchFamily="18" charset="0"/>
              </a:rPr>
              <a:t>* </a:t>
            </a:r>
            <a:r>
              <a:rPr lang="en-US" altLang="en-US" sz="2800" b="1" u="sng">
                <a:solidFill>
                  <a:srgbClr val="000000"/>
                </a:solidFill>
                <a:latin typeface="Constantia" pitchFamily="18" charset="0"/>
              </a:rPr>
              <a:t>Form</a:t>
            </a:r>
            <a:r>
              <a:rPr lang="en-US" altLang="en-US" sz="2800" b="1">
                <a:solidFill>
                  <a:srgbClr val="000000"/>
                </a:solidFill>
                <a:latin typeface="Constantia" pitchFamily="18" charset="0"/>
              </a:rPr>
              <a:t>: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676400" y="1600200"/>
            <a:ext cx="6480175" cy="5762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342900" indent="-341313" eaLnBrk="1" hangingPunct="1">
              <a:lnSpc>
                <a:spcPct val="90000"/>
              </a:lnSpc>
              <a:spcBef>
                <a:spcPts val="688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altLang="en-US" sz="3400">
                <a:solidFill>
                  <a:srgbClr val="FF0000"/>
                </a:solidFill>
                <a:latin typeface="Constantia" pitchFamily="18" charset="0"/>
              </a:rPr>
              <a:t>  S + be + going to + V</a:t>
            </a:r>
            <a:r>
              <a:rPr lang="en-US" altLang="en-US" sz="3400" i="1">
                <a:solidFill>
                  <a:srgbClr val="FF0000"/>
                </a:solidFill>
                <a:latin typeface="Constantia" pitchFamily="18" charset="0"/>
              </a:rPr>
              <a:t>-infinitive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28600" y="4495800"/>
            <a:ext cx="8569325" cy="1568206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just" eaLnBrk="1" hangingPunct="1">
              <a:spcBef>
                <a:spcPts val="16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altLang="en-US" sz="3200" b="1" i="1">
                <a:solidFill>
                  <a:srgbClr val="CC0000"/>
                </a:solidFill>
                <a:latin typeface="Constantia" pitchFamily="18" charset="0"/>
              </a:rPr>
              <a:t>Usage:</a:t>
            </a:r>
            <a:r>
              <a:rPr lang="en-US" altLang="en-US" sz="3200">
                <a:solidFill>
                  <a:srgbClr val="000000"/>
                </a:solidFill>
                <a:latin typeface="Constantia" pitchFamily="18" charset="0"/>
              </a:rPr>
              <a:t> Dùng để diễn tả một sự việc, một hành động sắp sửa xảy ra và chắc chắn xảy ra (trong một tương lai gần). 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628775" y="2514600"/>
            <a:ext cx="5507255" cy="5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altLang="en-US" sz="2800">
                <a:solidFill>
                  <a:srgbClr val="7030A0"/>
                </a:solidFill>
                <a:latin typeface="Constantia" pitchFamily="18" charset="0"/>
              </a:rPr>
              <a:t>Ex: They have free time on Sunday.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701800" y="3048000"/>
            <a:ext cx="4973262" cy="5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altLang="en-US" sz="2800" dirty="0">
                <a:solidFill>
                  <a:srgbClr val="7030A0"/>
                </a:solidFill>
                <a:latin typeface="Constantia" pitchFamily="18" charset="0"/>
              </a:rPr>
              <a:t>= They are going to go camping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2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 additive="repl"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3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4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7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 additive="repl">
                                        <p:cTn id="83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8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93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0" dur="500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5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69" grpId="1" animBg="1"/>
      <p:bldP spid="11270" grpId="0" animBg="1"/>
      <p:bldP spid="1127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287338" y="5372100"/>
            <a:ext cx="89646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 sz="800">
              <a:solidFill>
                <a:srgbClr val="000000"/>
              </a:solidFill>
              <a:latin typeface=".VnTime" pitchFamily="32" charset="0"/>
            </a:endParaRPr>
          </a:p>
          <a:p>
            <a:pPr eaLnBrk="1" hangingPunct="1">
              <a:lnSpc>
                <a:spcPct val="80000"/>
              </a:lnSpc>
              <a:spcBef>
                <a:spcPts val="1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 sz="800">
              <a:solidFill>
                <a:srgbClr val="000000"/>
              </a:solidFill>
              <a:latin typeface=".VnTime" pitchFamily="32" charset="0"/>
            </a:endParaRPr>
          </a:p>
          <a:p>
            <a:pPr eaLnBrk="1" hangingPunct="1">
              <a:lnSpc>
                <a:spcPct val="80000"/>
              </a:lnSpc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6" charset="0"/>
              </a:rPr>
              <a:t>e. Hien’s friend invited her to his birthday party.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82713"/>
            <a:ext cx="8229600" cy="53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altLang="en-US" sz="2800" dirty="0" smtClean="0">
                <a:solidFill>
                  <a:srgbClr val="0000FF"/>
                </a:solidFill>
                <a:latin typeface="Wingdings" charset="0"/>
              </a:rPr>
              <a:t>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6" charset="0"/>
              </a:rPr>
              <a:t> They are going (to go) fishing.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31800" y="2463800"/>
            <a:ext cx="8893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sz="2800">
                <a:solidFill>
                  <a:srgbClr val="0000FF"/>
                </a:solidFill>
                <a:latin typeface="Wingdings" charset="0"/>
              </a:rPr>
              <a:t></a:t>
            </a:r>
            <a:r>
              <a:rPr lang="en-US" altLang="en-US" sz="2800">
                <a:solidFill>
                  <a:srgbClr val="0000FF"/>
                </a:solidFill>
                <a:latin typeface="Times New Roman" pitchFamily="16" charset="0"/>
              </a:rPr>
              <a:t> She is going to read a new novel.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25450" y="37592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altLang="en-US" sz="2800">
                <a:solidFill>
                  <a:srgbClr val="0000FF"/>
                </a:solidFill>
                <a:latin typeface="Wingdings" charset="0"/>
              </a:rPr>
              <a:t></a:t>
            </a:r>
            <a:r>
              <a:rPr lang="en-US" altLang="en-US" sz="2800">
                <a:solidFill>
                  <a:srgbClr val="0000FF"/>
                </a:solidFill>
                <a:latin typeface="Times New Roman" pitchFamily="16" charset="0"/>
              </a:rPr>
              <a:t> She is going to do her homework in Math.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95288" y="5056188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altLang="en-US" sz="3200">
                <a:solidFill>
                  <a:srgbClr val="0000FF"/>
                </a:solidFill>
                <a:latin typeface="Wingdings" charset="0"/>
              </a:rPr>
              <a:t></a:t>
            </a:r>
            <a:r>
              <a:rPr lang="en-US" altLang="en-US" sz="2800">
                <a:solidFill>
                  <a:srgbClr val="0000FF"/>
                </a:solidFill>
                <a:latin typeface="Times New Roman" pitchFamily="16" charset="0"/>
              </a:rPr>
              <a:t> He is going to watch an action movie on TV tonight.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95288" y="606425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altLang="en-US" sz="3200" dirty="0">
                <a:solidFill>
                  <a:srgbClr val="0000FF"/>
                </a:solidFill>
                <a:latin typeface="Wingdings" charset="0"/>
              </a:rPr>
              <a:t></a:t>
            </a:r>
            <a:r>
              <a:rPr lang="en-US" altLang="en-US" sz="2800" dirty="0">
                <a:solidFill>
                  <a:srgbClr val="FF0066"/>
                </a:solidFill>
                <a:latin typeface="Times New Roman" pitchFamily="16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6" charset="0"/>
              </a:rPr>
              <a:t>She is going to give him a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6" charset="0"/>
              </a:rPr>
              <a:t>nice birthday 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6" charset="0"/>
              </a:rPr>
              <a:t>present.</a:t>
            </a: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179388" y="1790700"/>
            <a:ext cx="8964612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sz="2800">
                <a:solidFill>
                  <a:srgbClr val="000000"/>
                </a:solidFill>
                <a:latin typeface="Times New Roman" pitchFamily="16" charset="0"/>
              </a:rPr>
              <a:t>b. Trang’s mother gave her a new novel this morning and she has no homework today.</a:t>
            </a:r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179388" y="908050"/>
            <a:ext cx="7921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4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altLang="en-US" sz="2800">
                <a:solidFill>
                  <a:srgbClr val="000000"/>
                </a:solidFill>
                <a:latin typeface="Times New Roman" pitchFamily="16" charset="0"/>
              </a:rPr>
              <a:t>a. Quang and Nam bought new fishing rods yesterday.</a:t>
            </a:r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250825" y="4211638"/>
            <a:ext cx="84248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altLang="en-US" sz="2800">
                <a:solidFill>
                  <a:srgbClr val="000000"/>
                </a:solidFill>
                <a:latin typeface="Times New Roman" pitchFamily="16" charset="0"/>
              </a:rPr>
              <a:t>d. Mr. Hoang likes action movies very much and there’s an interesting action movie on TV tonight.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250825" y="2914650"/>
            <a:ext cx="88931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sz="2800">
                <a:solidFill>
                  <a:srgbClr val="000000"/>
                </a:solidFill>
                <a:latin typeface="Times New Roman" pitchFamily="16" charset="0"/>
              </a:rPr>
              <a:t>c. Van has a lot of homework in Math and she is going to have Math at school tomorrow.</a:t>
            </a:r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179388" y="533400"/>
            <a:ext cx="89646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sz="2800" dirty="0">
                <a:solidFill>
                  <a:srgbClr val="FF3300"/>
                </a:solidFill>
                <a:latin typeface="Times New Roman" pitchFamily="16" charset="0"/>
              </a:rPr>
              <a:t>1.Work with a partner. Say what the people are going to do.</a:t>
            </a:r>
          </a:p>
        </p:txBody>
      </p:sp>
      <p:sp>
        <p:nvSpPr>
          <p:cNvPr id="27661" name="Rectangle 12"/>
          <p:cNvSpPr>
            <a:spLocks noChangeArrowheads="1"/>
          </p:cNvSpPr>
          <p:nvPr/>
        </p:nvSpPr>
        <p:spPr bwMode="auto">
          <a:xfrm>
            <a:off x="25400" y="-152400"/>
            <a:ext cx="29956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altLang="en-US" sz="5400" b="1" dirty="0">
                <a:solidFill>
                  <a:srgbClr val="C00000"/>
                </a:solidFill>
                <a:latin typeface="Calibri" charset="0"/>
              </a:rPr>
              <a:t>3.</a:t>
            </a:r>
            <a:r>
              <a:rPr lang="en-US" altLang="en-US" sz="4800" b="1" dirty="0">
                <a:solidFill>
                  <a:srgbClr val="C00000"/>
                </a:solidFill>
                <a:latin typeface="Calibri" charset="0"/>
              </a:rPr>
              <a:t>Practice</a:t>
            </a:r>
            <a:r>
              <a:rPr lang="en-US" altLang="en-US" sz="5400" b="1" dirty="0">
                <a:solidFill>
                  <a:srgbClr val="C00000"/>
                </a:solidFill>
                <a:latin typeface="Calibri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31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792132"/>
              </p:ext>
            </p:extLst>
          </p:nvPr>
        </p:nvGraphicFramePr>
        <p:xfrm>
          <a:off x="457201" y="850900"/>
          <a:ext cx="8305800" cy="577850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614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538">
                <a:tc gridSpan="3"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538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Are you going to…..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4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YOU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4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YOUR PARTNER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538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538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538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088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538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538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125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9538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986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421" name="Rectangle 109"/>
          <p:cNvSpPr>
            <a:spLocks noChangeArrowheads="1"/>
          </p:cNvSpPr>
          <p:nvPr/>
        </p:nvSpPr>
        <p:spPr bwMode="auto">
          <a:xfrm>
            <a:off x="1189038" y="836613"/>
            <a:ext cx="6911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altLang="en-US" sz="2800">
                <a:solidFill>
                  <a:srgbClr val="000000"/>
                </a:solidFill>
                <a:latin typeface="Times New Roman" pitchFamily="16" charset="0"/>
              </a:rPr>
              <a:t>What are you going to do on the weekend?</a:t>
            </a:r>
          </a:p>
        </p:txBody>
      </p:sp>
      <p:sp>
        <p:nvSpPr>
          <p:cNvPr id="13422" name="Rectangle 110"/>
          <p:cNvSpPr>
            <a:spLocks noChangeArrowheads="1"/>
          </p:cNvSpPr>
          <p:nvPr/>
        </p:nvSpPr>
        <p:spPr bwMode="auto">
          <a:xfrm>
            <a:off x="684213" y="5084763"/>
            <a:ext cx="18891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2800">
                <a:solidFill>
                  <a:srgbClr val="0000FF"/>
                </a:solidFill>
                <a:latin typeface="Times New Roman" pitchFamily="16" charset="0"/>
              </a:rPr>
              <a:t>read books?</a:t>
            </a:r>
          </a:p>
        </p:txBody>
      </p:sp>
      <p:sp>
        <p:nvSpPr>
          <p:cNvPr id="13423" name="WordArt 111"/>
          <p:cNvSpPr>
            <a:spLocks noChangeArrowheads="1" noChangeShapeType="1" noTextEdit="1"/>
          </p:cNvSpPr>
          <p:nvPr/>
        </p:nvSpPr>
        <p:spPr bwMode="auto">
          <a:xfrm>
            <a:off x="323850" y="152400"/>
            <a:ext cx="8820150" cy="669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00"/>
                </a:solidFill>
                <a:latin typeface="Liberation Sans"/>
              </a:rPr>
              <a:t>2.a) Complete the table about you.Add three more activities to the list.</a:t>
            </a:r>
          </a:p>
        </p:txBody>
      </p:sp>
      <p:sp>
        <p:nvSpPr>
          <p:cNvPr id="28725" name="Rectangle 112"/>
          <p:cNvSpPr>
            <a:spLocks noChangeArrowheads="1"/>
          </p:cNvSpPr>
          <p:nvPr/>
        </p:nvSpPr>
        <p:spPr bwMode="auto">
          <a:xfrm>
            <a:off x="4643438" y="1916113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13425" name="Rectangle 113"/>
          <p:cNvSpPr>
            <a:spLocks noChangeArrowheads="1"/>
          </p:cNvSpPr>
          <p:nvPr/>
        </p:nvSpPr>
        <p:spPr bwMode="auto">
          <a:xfrm>
            <a:off x="684213" y="3486150"/>
            <a:ext cx="28082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altLang="en-US" sz="2800">
                <a:solidFill>
                  <a:srgbClr val="000000"/>
                </a:solidFill>
                <a:latin typeface="Times New Roman" pitchFamily="16" charset="0"/>
              </a:rPr>
              <a:t>help your parents?</a:t>
            </a:r>
          </a:p>
        </p:txBody>
      </p:sp>
      <p:sp>
        <p:nvSpPr>
          <p:cNvPr id="13426" name="Rectangle 114"/>
          <p:cNvSpPr>
            <a:spLocks noChangeArrowheads="1"/>
          </p:cNvSpPr>
          <p:nvPr/>
        </p:nvSpPr>
        <p:spPr bwMode="auto">
          <a:xfrm>
            <a:off x="757238" y="1916113"/>
            <a:ext cx="20129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2800">
                <a:solidFill>
                  <a:srgbClr val="000000"/>
                </a:solidFill>
                <a:latin typeface="Times New Roman" pitchFamily="16" charset="0"/>
              </a:rPr>
              <a:t>see a movie?</a:t>
            </a:r>
          </a:p>
        </p:txBody>
      </p:sp>
      <p:sp>
        <p:nvSpPr>
          <p:cNvPr id="13427" name="Rectangle 115"/>
          <p:cNvSpPr>
            <a:spLocks noChangeArrowheads="1"/>
          </p:cNvSpPr>
          <p:nvPr/>
        </p:nvSpPr>
        <p:spPr bwMode="auto">
          <a:xfrm>
            <a:off x="736600" y="2420938"/>
            <a:ext cx="18907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2800">
                <a:solidFill>
                  <a:srgbClr val="000000"/>
                </a:solidFill>
                <a:latin typeface="Times New Roman" pitchFamily="16" charset="0"/>
              </a:rPr>
              <a:t>play sports?</a:t>
            </a:r>
          </a:p>
        </p:txBody>
      </p:sp>
      <p:sp>
        <p:nvSpPr>
          <p:cNvPr id="13428" name="Rectangle 116"/>
          <p:cNvSpPr>
            <a:spLocks noChangeArrowheads="1"/>
          </p:cNvSpPr>
          <p:nvPr/>
        </p:nvSpPr>
        <p:spPr bwMode="auto">
          <a:xfrm>
            <a:off x="684213" y="2981325"/>
            <a:ext cx="28463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altLang="en-US" sz="2800">
                <a:solidFill>
                  <a:srgbClr val="000000"/>
                </a:solidFill>
                <a:latin typeface="Times New Roman" pitchFamily="16" charset="0"/>
              </a:rPr>
              <a:t>meet your friends?</a:t>
            </a:r>
          </a:p>
        </p:txBody>
      </p:sp>
      <p:sp>
        <p:nvSpPr>
          <p:cNvPr id="13429" name="Rectangle 117"/>
          <p:cNvSpPr>
            <a:spLocks noChangeArrowheads="1"/>
          </p:cNvSpPr>
          <p:nvPr/>
        </p:nvSpPr>
        <p:spPr bwMode="auto">
          <a:xfrm>
            <a:off x="660400" y="4062413"/>
            <a:ext cx="30464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altLang="en-US" sz="2800">
                <a:solidFill>
                  <a:srgbClr val="000000"/>
                </a:solidFill>
                <a:latin typeface="Times New Roman" pitchFamily="16" charset="0"/>
              </a:rPr>
              <a:t>do your homework?</a:t>
            </a:r>
          </a:p>
        </p:txBody>
      </p:sp>
      <p:sp>
        <p:nvSpPr>
          <p:cNvPr id="13430" name="Rectangle 118"/>
          <p:cNvSpPr>
            <a:spLocks noChangeArrowheads="1"/>
          </p:cNvSpPr>
          <p:nvPr/>
        </p:nvSpPr>
        <p:spPr bwMode="auto">
          <a:xfrm>
            <a:off x="690563" y="4581525"/>
            <a:ext cx="173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altLang="en-US" sz="2800">
                <a:solidFill>
                  <a:srgbClr val="000000"/>
                </a:solidFill>
                <a:latin typeface="Times New Roman" pitchFamily="16" charset="0"/>
              </a:rPr>
              <a:t>watch TV?</a:t>
            </a:r>
          </a:p>
        </p:txBody>
      </p:sp>
      <p:sp>
        <p:nvSpPr>
          <p:cNvPr id="28732" name="Rectangle 119"/>
          <p:cNvSpPr>
            <a:spLocks noChangeArrowheads="1"/>
          </p:cNvSpPr>
          <p:nvPr/>
        </p:nvSpPr>
        <p:spPr bwMode="auto">
          <a:xfrm>
            <a:off x="4643438" y="3068638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13432" name="Rectangle 120"/>
          <p:cNvSpPr>
            <a:spLocks noChangeArrowheads="1"/>
          </p:cNvSpPr>
          <p:nvPr/>
        </p:nvSpPr>
        <p:spPr bwMode="auto">
          <a:xfrm>
            <a:off x="681338" y="5633109"/>
            <a:ext cx="241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6" charset="0"/>
              </a:rPr>
              <a:t>listen to music?</a:t>
            </a:r>
          </a:p>
        </p:txBody>
      </p:sp>
      <p:sp>
        <p:nvSpPr>
          <p:cNvPr id="13433" name="Rectangle 121"/>
          <p:cNvSpPr>
            <a:spLocks noChangeArrowheads="1"/>
          </p:cNvSpPr>
          <p:nvPr/>
        </p:nvSpPr>
        <p:spPr bwMode="auto">
          <a:xfrm>
            <a:off x="736600" y="6142008"/>
            <a:ext cx="22669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6" charset="0"/>
              </a:rPr>
              <a:t>go shopping 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6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9" dur="2000"/>
                                        <p:tgtEl>
                                          <p:spTgt spid="1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2" dur="2000"/>
                                        <p:tgtEl>
                                          <p:spTgt spid="1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5" dur="2000"/>
                                        <p:tgtEl>
                                          <p:spTgt spid="1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8" dur="2000"/>
                                        <p:tgtEl>
                                          <p:spTgt spid="1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1" dur="2000"/>
                                        <p:tgtEl>
                                          <p:spTgt spid="1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4" dur="2000"/>
                                        <p:tgtEl>
                                          <p:spTgt spid="1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9" dur="2000"/>
                                        <p:tgtEl>
                                          <p:spTgt spid="1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4" dur="2000"/>
                                        <p:tgtEl>
                                          <p:spTgt spid="1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9" dur="2000"/>
                                        <p:tgtEl>
                                          <p:spTgt spid="1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33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79622"/>
              </p:ext>
            </p:extLst>
          </p:nvPr>
        </p:nvGraphicFramePr>
        <p:xfrm>
          <a:off x="457200" y="850900"/>
          <a:ext cx="8437563" cy="481012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67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813">
                <a:tc gridSpan="3"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Are you going to…..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4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YOU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4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YOUR PARTNER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4038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alt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1pPr>
                      <a:lvl2pPr>
                        <a:lnSpc>
                          <a:spcPct val="83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2pPr>
                      <a:lvl3pPr>
                        <a:lnSpc>
                          <a:spcPct val="83000"/>
                        </a:lnSpc>
                        <a:spcBef>
                          <a:spcPts val="8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3pPr>
                      <a:lvl4pPr>
                        <a:lnSpc>
                          <a:spcPct val="83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4pPr>
                      <a:lvl5pPr>
                        <a:lnSpc>
                          <a:spcPct val="83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5pPr>
                      <a:lvl6pPr marL="25146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6pPr>
                      <a:lvl7pPr marL="29718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7pPr>
                      <a:lvl8pPr marL="34290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8pPr>
                      <a:lvl9pPr marL="3886200" indent="-228600" defTabSz="457200" fontAlgn="base">
                        <a:lnSpc>
                          <a:spcPct val="8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9738" name="Rectangle 89"/>
          <p:cNvSpPr>
            <a:spLocks noChangeArrowheads="1"/>
          </p:cNvSpPr>
          <p:nvPr/>
        </p:nvSpPr>
        <p:spPr bwMode="auto">
          <a:xfrm>
            <a:off x="1189038" y="836613"/>
            <a:ext cx="6911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altLang="en-US" sz="2800">
                <a:solidFill>
                  <a:srgbClr val="000000"/>
                </a:solidFill>
                <a:latin typeface="Times New Roman" pitchFamily="16" charset="0"/>
              </a:rPr>
              <a:t>What are you going to do on the weekend?</a:t>
            </a:r>
          </a:p>
        </p:txBody>
      </p:sp>
      <p:sp>
        <p:nvSpPr>
          <p:cNvPr id="29739" name="Rectangle 90"/>
          <p:cNvSpPr>
            <a:spLocks noChangeArrowheads="1"/>
          </p:cNvSpPr>
          <p:nvPr/>
        </p:nvSpPr>
        <p:spPr bwMode="auto">
          <a:xfrm>
            <a:off x="684213" y="5084763"/>
            <a:ext cx="18891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2800">
                <a:solidFill>
                  <a:srgbClr val="0000FF"/>
                </a:solidFill>
                <a:latin typeface="Times New Roman" pitchFamily="16" charset="0"/>
              </a:rPr>
              <a:t>read books?</a:t>
            </a:r>
          </a:p>
        </p:txBody>
      </p:sp>
      <p:sp>
        <p:nvSpPr>
          <p:cNvPr id="29740" name="Rectangle 91"/>
          <p:cNvSpPr>
            <a:spLocks noChangeArrowheads="1"/>
          </p:cNvSpPr>
          <p:nvPr/>
        </p:nvSpPr>
        <p:spPr bwMode="auto">
          <a:xfrm>
            <a:off x="4643438" y="1916113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9741" name="Rectangle 92"/>
          <p:cNvSpPr>
            <a:spLocks noChangeArrowheads="1"/>
          </p:cNvSpPr>
          <p:nvPr/>
        </p:nvSpPr>
        <p:spPr bwMode="auto">
          <a:xfrm>
            <a:off x="684213" y="3486150"/>
            <a:ext cx="28082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altLang="en-US" sz="2800">
                <a:solidFill>
                  <a:srgbClr val="000000"/>
                </a:solidFill>
                <a:latin typeface="Times New Roman" pitchFamily="16" charset="0"/>
              </a:rPr>
              <a:t>help your parents?</a:t>
            </a:r>
          </a:p>
        </p:txBody>
      </p:sp>
      <p:sp>
        <p:nvSpPr>
          <p:cNvPr id="29742" name="Rectangle 93"/>
          <p:cNvSpPr>
            <a:spLocks noChangeArrowheads="1"/>
          </p:cNvSpPr>
          <p:nvPr/>
        </p:nvSpPr>
        <p:spPr bwMode="auto">
          <a:xfrm>
            <a:off x="757238" y="1916113"/>
            <a:ext cx="20129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2800">
                <a:solidFill>
                  <a:srgbClr val="000000"/>
                </a:solidFill>
                <a:latin typeface="Times New Roman" pitchFamily="16" charset="0"/>
              </a:rPr>
              <a:t>see a movie?</a:t>
            </a:r>
          </a:p>
        </p:txBody>
      </p:sp>
      <p:sp>
        <p:nvSpPr>
          <p:cNvPr id="29743" name="Rectangle 94"/>
          <p:cNvSpPr>
            <a:spLocks noChangeArrowheads="1"/>
          </p:cNvSpPr>
          <p:nvPr/>
        </p:nvSpPr>
        <p:spPr bwMode="auto">
          <a:xfrm>
            <a:off x="736600" y="2420938"/>
            <a:ext cx="18907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2800">
                <a:solidFill>
                  <a:srgbClr val="000000"/>
                </a:solidFill>
                <a:latin typeface="Times New Roman" pitchFamily="16" charset="0"/>
              </a:rPr>
              <a:t>play sports?</a:t>
            </a:r>
          </a:p>
        </p:txBody>
      </p:sp>
      <p:sp>
        <p:nvSpPr>
          <p:cNvPr id="29744" name="Rectangle 95"/>
          <p:cNvSpPr>
            <a:spLocks noChangeArrowheads="1"/>
          </p:cNvSpPr>
          <p:nvPr/>
        </p:nvSpPr>
        <p:spPr bwMode="auto">
          <a:xfrm>
            <a:off x="684213" y="2981325"/>
            <a:ext cx="28463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altLang="en-US" sz="2800">
                <a:solidFill>
                  <a:srgbClr val="000000"/>
                </a:solidFill>
                <a:latin typeface="Times New Roman" pitchFamily="16" charset="0"/>
              </a:rPr>
              <a:t>meet your friends?</a:t>
            </a:r>
          </a:p>
        </p:txBody>
      </p:sp>
      <p:sp>
        <p:nvSpPr>
          <p:cNvPr id="29745" name="Rectangle 96"/>
          <p:cNvSpPr>
            <a:spLocks noChangeArrowheads="1"/>
          </p:cNvSpPr>
          <p:nvPr/>
        </p:nvSpPr>
        <p:spPr bwMode="auto">
          <a:xfrm>
            <a:off x="660400" y="4062413"/>
            <a:ext cx="30464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altLang="en-US" sz="2800">
                <a:solidFill>
                  <a:srgbClr val="000000"/>
                </a:solidFill>
                <a:latin typeface="Times New Roman" pitchFamily="16" charset="0"/>
              </a:rPr>
              <a:t>do your homework?</a:t>
            </a:r>
          </a:p>
        </p:txBody>
      </p:sp>
      <p:sp>
        <p:nvSpPr>
          <p:cNvPr id="29746" name="Rectangle 97"/>
          <p:cNvSpPr>
            <a:spLocks noChangeArrowheads="1"/>
          </p:cNvSpPr>
          <p:nvPr/>
        </p:nvSpPr>
        <p:spPr bwMode="auto">
          <a:xfrm>
            <a:off x="690563" y="4581525"/>
            <a:ext cx="173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altLang="en-US" sz="2800">
                <a:solidFill>
                  <a:srgbClr val="000000"/>
                </a:solidFill>
                <a:latin typeface="Times New Roman" pitchFamily="16" charset="0"/>
              </a:rPr>
              <a:t>watch TV?</a:t>
            </a:r>
          </a:p>
        </p:txBody>
      </p:sp>
      <p:sp>
        <p:nvSpPr>
          <p:cNvPr id="29747" name="Rectangle 98"/>
          <p:cNvSpPr>
            <a:spLocks noChangeArrowheads="1"/>
          </p:cNvSpPr>
          <p:nvPr/>
        </p:nvSpPr>
        <p:spPr bwMode="auto">
          <a:xfrm>
            <a:off x="4643438" y="3068638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/>
          </a:p>
        </p:txBody>
      </p:sp>
      <p:sp>
        <p:nvSpPr>
          <p:cNvPr id="29748" name="WordArt 99"/>
          <p:cNvSpPr>
            <a:spLocks noChangeArrowheads="1" noChangeShapeType="1" noTextEdit="1"/>
          </p:cNvSpPr>
          <p:nvPr/>
        </p:nvSpPr>
        <p:spPr bwMode="auto">
          <a:xfrm>
            <a:off x="323850" y="115888"/>
            <a:ext cx="8424863" cy="649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00"/>
                </a:solidFill>
                <a:latin typeface="Liberation Sans"/>
              </a:rPr>
              <a:t>2.b) Practice with your partner.</a:t>
            </a:r>
          </a:p>
        </p:txBody>
      </p:sp>
      <p:sp>
        <p:nvSpPr>
          <p:cNvPr id="29749" name="Rectangle 100"/>
          <p:cNvSpPr>
            <a:spLocks noChangeArrowheads="1"/>
          </p:cNvSpPr>
          <p:nvPr/>
        </p:nvSpPr>
        <p:spPr bwMode="auto">
          <a:xfrm>
            <a:off x="457200" y="5715000"/>
            <a:ext cx="72104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altLang="en-US" sz="2800" b="1">
                <a:solidFill>
                  <a:srgbClr val="1F497D"/>
                </a:solidFill>
                <a:latin typeface="Times New Roman" pitchFamily="16" charset="0"/>
              </a:rPr>
              <a:t>Ex:  S1: Are you going to </a:t>
            </a:r>
            <a:r>
              <a:rPr lang="en-US" altLang="en-US" sz="2800" b="1">
                <a:solidFill>
                  <a:srgbClr val="FF3300"/>
                </a:solidFill>
                <a:latin typeface="Times New Roman" pitchFamily="16" charset="0"/>
              </a:rPr>
              <a:t>see a movie</a:t>
            </a:r>
            <a:r>
              <a:rPr lang="en-US" altLang="en-US" sz="2800" b="1">
                <a:solidFill>
                  <a:srgbClr val="1F497D"/>
                </a:solidFill>
                <a:latin typeface="Times New Roman" pitchFamily="16" charset="0"/>
              </a:rPr>
              <a:t>?</a:t>
            </a:r>
          </a:p>
        </p:txBody>
      </p:sp>
      <p:sp>
        <p:nvSpPr>
          <p:cNvPr id="29750" name="Rectangle 101"/>
          <p:cNvSpPr>
            <a:spLocks noChangeArrowheads="1"/>
          </p:cNvSpPr>
          <p:nvPr/>
        </p:nvSpPr>
        <p:spPr bwMode="auto">
          <a:xfrm>
            <a:off x="1835150" y="6223000"/>
            <a:ext cx="23050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4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altLang="en-US" sz="2800" b="1">
                <a:solidFill>
                  <a:srgbClr val="0000FF"/>
                </a:solidFill>
                <a:latin typeface="Times New Roman" pitchFamily="16" charset="0"/>
              </a:rPr>
              <a:t>S2: Yes, I am. </a:t>
            </a:r>
          </a:p>
        </p:txBody>
      </p:sp>
      <p:sp>
        <p:nvSpPr>
          <p:cNvPr id="29751" name="Rectangle 102"/>
          <p:cNvSpPr>
            <a:spLocks noChangeArrowheads="1"/>
          </p:cNvSpPr>
          <p:nvPr/>
        </p:nvSpPr>
        <p:spPr bwMode="auto">
          <a:xfrm>
            <a:off x="3924300" y="6242050"/>
            <a:ext cx="2771775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spcBef>
                <a:spcPts val="14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altLang="en-US" sz="2800" b="1">
                <a:solidFill>
                  <a:srgbClr val="006600"/>
                </a:solidFill>
                <a:latin typeface="Times New Roman" pitchFamily="16" charset="0"/>
              </a:rPr>
              <a:t>/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6" charset="0"/>
              </a:rPr>
              <a:t> </a:t>
            </a:r>
            <a:r>
              <a:rPr lang="en-US" altLang="en-US" sz="2800" b="1">
                <a:solidFill>
                  <a:srgbClr val="006600"/>
                </a:solidFill>
                <a:latin typeface="Times New Roman" pitchFamily="16" charset="0"/>
              </a:rPr>
              <a:t>No, I am not.</a:t>
            </a:r>
            <a:r>
              <a:rPr lang="en-US" altLang="en-US" b="1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eaLnBrk="1" hangingPunct="1">
              <a:spcBef>
                <a:spcPts val="9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endParaRPr lang="en-US" alt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979</Words>
  <Application>Microsoft Office PowerPoint</Application>
  <PresentationFormat>On-screen Show (4:3)</PresentationFormat>
  <Paragraphs>228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.VnTime</vt:lpstr>
      <vt:lpstr>Arial</vt:lpstr>
      <vt:lpstr>Calibri</vt:lpstr>
      <vt:lpstr>Constantia</vt:lpstr>
      <vt:lpstr>DejaVu Sans</vt:lpstr>
      <vt:lpstr>Garamond</vt:lpstr>
      <vt:lpstr>Liberation Sans</vt:lpstr>
      <vt:lpstr>StarSymbol</vt:lpstr>
      <vt:lpstr>Times New Roman</vt:lpstr>
      <vt:lpstr>Wingdings</vt:lpstr>
      <vt:lpstr>Office Theme</vt:lpstr>
      <vt:lpstr>ENGLISH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 They are going (to go) fishing.</vt:lpstr>
      <vt:lpstr>PowerPoint Presentation</vt:lpstr>
      <vt:lpstr>PowerPoint Presentation</vt:lpstr>
      <vt:lpstr>PowerPoint Presentation</vt:lpstr>
      <vt:lpstr>3. Complete the speech bubbles. Use each adverb in the box.</vt:lpstr>
      <vt:lpstr>3. Complete the speech bubbles. Use each adverb in the box.</vt:lpstr>
      <vt:lpstr>3. Complete the speech bubbles. Use each adverb in the box.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ADMIN</cp:lastModifiedBy>
  <cp:revision>60</cp:revision>
  <cp:lastPrinted>2021-09-27T05:58:00Z</cp:lastPrinted>
  <dcterms:created xsi:type="dcterms:W3CDTF">2006-08-15T21:00:00Z</dcterms:created>
  <dcterms:modified xsi:type="dcterms:W3CDTF">2022-08-02T01:04:01Z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2</vt:r8>
  </property>
  <property fmtid="{D5CDD505-2E9C-101B-9397-08002B2CF9AE}" pid="7" name="Notes">
    <vt:r8>0</vt:r8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22</vt:r8>
  </property>
</Properties>
</file>