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2"/>
  </p:notesMasterIdLst>
  <p:sldIdLst>
    <p:sldId id="267" r:id="rId2"/>
    <p:sldId id="257" r:id="rId3"/>
    <p:sldId id="258" r:id="rId4"/>
    <p:sldId id="260" r:id="rId5"/>
    <p:sldId id="261" r:id="rId6"/>
    <p:sldId id="263" r:id="rId7"/>
    <p:sldId id="262" r:id="rId8"/>
    <p:sldId id="264" r:id="rId9"/>
    <p:sldId id="266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8F2320-8A48-4450-963C-955D5A760086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8F2CD9-51A5-4758-96E8-F8628AF212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241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597EC-90A1-4FAE-8BCA-CE767A787BC1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1A20D-8679-433F-97EF-ECE478BEE6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597EC-90A1-4FAE-8BCA-CE767A787BC1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1A20D-8679-433F-97EF-ECE478BEE6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597EC-90A1-4FAE-8BCA-CE767A787BC1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1A20D-8679-433F-97EF-ECE478BEE6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597EC-90A1-4FAE-8BCA-CE767A787BC1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1A20D-8679-433F-97EF-ECE478BEE6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597EC-90A1-4FAE-8BCA-CE767A787BC1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1A20D-8679-433F-97EF-ECE478BEE6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597EC-90A1-4FAE-8BCA-CE767A787BC1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1A20D-8679-433F-97EF-ECE478BEE6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597EC-90A1-4FAE-8BCA-CE767A787BC1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1A20D-8679-433F-97EF-ECE478BEE6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597EC-90A1-4FAE-8BCA-CE767A787BC1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1A20D-8679-433F-97EF-ECE478BEE6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597EC-90A1-4FAE-8BCA-CE767A787BC1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1A20D-8679-433F-97EF-ECE478BEE6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597EC-90A1-4FAE-8BCA-CE767A787BC1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1A20D-8679-433F-97EF-ECE478BEE6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597EC-90A1-4FAE-8BCA-CE767A787BC1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1A20D-8679-433F-97EF-ECE478BEE6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597EC-90A1-4FAE-8BCA-CE767A787BC1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1A20D-8679-433F-97EF-ECE478BEE64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 descr="20150513_1634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12" descr="blumen-pflanzen14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572000"/>
            <a:ext cx="2057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3" descr="blumen-pflanzen14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1981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2" descr="thank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78" name="WordArt 18" descr="hoa4"/>
          <p:cNvSpPr>
            <a:spLocks noChangeArrowheads="1" noChangeShapeType="1" noTextEdit="1"/>
          </p:cNvSpPr>
          <p:nvPr/>
        </p:nvSpPr>
        <p:spPr bwMode="auto">
          <a:xfrm>
            <a:off x="2280138" y="4572000"/>
            <a:ext cx="4495800" cy="1143000"/>
          </a:xfrm>
          <a:prstGeom prst="rect">
            <a:avLst/>
          </a:prstGeom>
          <a:solidFill>
            <a:srgbClr val="FFFF00"/>
          </a:solidFill>
          <a:scene3d>
            <a:camera prst="perspectiveHeroicExtremeRightFacing"/>
            <a:lightRig rig="threePt" dir="t"/>
          </a:scene3d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3600" b="1" i="1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ENGLISH 8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BD523A6-379D-49B1-A655-7E80D0AEEAC4}"/>
              </a:ext>
            </a:extLst>
          </p:cNvPr>
          <p:cNvSpPr txBox="1">
            <a:spLocks/>
          </p:cNvSpPr>
          <p:nvPr/>
        </p:nvSpPr>
        <p:spPr>
          <a:xfrm>
            <a:off x="1234314" y="1028700"/>
            <a:ext cx="6173649" cy="5715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BINH KHANH SECONDARY SCHOOL</a:t>
            </a:r>
            <a:endParaRPr lang="en-SG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564189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81000" y="152400"/>
            <a:ext cx="6781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u="sng">
                <a:solidFill>
                  <a:srgbClr val="00FF00"/>
                </a:solidFill>
              </a:rPr>
              <a:t>IV/ Homework</a:t>
            </a:r>
            <a:r>
              <a:rPr lang="en-US" sz="4000" u="sng"/>
              <a:t> 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533400" y="914400"/>
            <a:ext cx="67818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4000">
                <a:solidFill>
                  <a:srgbClr val="00FF00"/>
                </a:solidFill>
              </a:rPr>
              <a:t>Write a description of your bed room / livingroom 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4000">
                <a:solidFill>
                  <a:srgbClr val="00FF00"/>
                </a:solidFill>
              </a:rPr>
              <a:t> Be ready “language focus”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685800" y="3505200"/>
            <a:ext cx="8077200" cy="2684463"/>
            <a:chOff x="432" y="2208"/>
            <a:chExt cx="5088" cy="1691"/>
          </a:xfrm>
        </p:grpSpPr>
        <p:sp>
          <p:nvSpPr>
            <p:cNvPr id="20486" name="Text Box 6"/>
            <p:cNvSpPr txBox="1">
              <a:spLocks noChangeArrowheads="1"/>
            </p:cNvSpPr>
            <p:nvPr/>
          </p:nvSpPr>
          <p:spPr bwMode="auto">
            <a:xfrm>
              <a:off x="1056" y="2208"/>
              <a:ext cx="4032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6000" i="1"/>
                <a:t>___The end___</a:t>
              </a:r>
            </a:p>
          </p:txBody>
        </p:sp>
        <p:sp>
          <p:nvSpPr>
            <p:cNvPr id="20488" name="Text Box 8"/>
            <p:cNvSpPr txBox="1">
              <a:spLocks noChangeArrowheads="1"/>
            </p:cNvSpPr>
            <p:nvPr/>
          </p:nvSpPr>
          <p:spPr bwMode="auto">
            <a:xfrm>
              <a:off x="432" y="2976"/>
              <a:ext cx="5088" cy="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600"/>
                <a:t>Thanks for joining us</a:t>
              </a:r>
            </a:p>
            <a:p>
              <a:pPr algn="ctr">
                <a:spcBef>
                  <a:spcPct val="50000"/>
                </a:spcBef>
              </a:pPr>
              <a:r>
                <a:rPr lang="en-US" sz="3600"/>
                <a:t>Good bye and see you again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  <p:bldP spid="2048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8614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8" name="WordArt 6"/>
          <p:cNvSpPr>
            <a:spLocks noChangeArrowheads="1" noChangeShapeType="1" noTextEdit="1"/>
          </p:cNvSpPr>
          <p:nvPr/>
        </p:nvSpPr>
        <p:spPr bwMode="auto">
          <a:xfrm>
            <a:off x="1510647" y="4653136"/>
            <a:ext cx="7026232" cy="1324571"/>
          </a:xfrm>
          <a:prstGeom prst="rect">
            <a:avLst/>
          </a:prstGeom>
        </p:spPr>
        <p:txBody>
          <a:bodyPr wrap="none" fromWordArt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n w="2857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F905"/>
                </a:solidFill>
                <a:latin typeface="Arial" pitchFamily="34" charset="0"/>
                <a:cs typeface="Arial" pitchFamily="34" charset="0"/>
              </a:rPr>
              <a:t>       LESSON 4:</a:t>
            </a:r>
            <a:endParaRPr lang="en-US" sz="5400" kern="10" dirty="0">
              <a:ln w="57150">
                <a:solidFill>
                  <a:srgbClr val="0000FF"/>
                </a:solidFill>
                <a:round/>
                <a:headEnd/>
                <a:tailEnd/>
              </a:ln>
              <a:solidFill>
                <a:srgbClr val="FF6600"/>
              </a:solidFill>
              <a:latin typeface="Arial Black"/>
            </a:endParaRPr>
          </a:p>
        </p:txBody>
      </p:sp>
      <p:pic>
        <p:nvPicPr>
          <p:cNvPr id="6148" name="Picture 39" descr="b3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8018463" y="5486400"/>
            <a:ext cx="1143000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10" descr="Picture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68650" y="320675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11" descr="Picture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67300" y="5946775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12" descr="Picture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63700" y="5946775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13" descr="Picture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67500" y="59309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15" descr="Picture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5954713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6" descr="Picture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30988" y="3429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7" descr="Picture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18075" y="33655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18" descr="Picture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11300" y="296863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39" descr="b3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8035925" y="0"/>
            <a:ext cx="1171575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39" descr="b3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 flipH="1">
            <a:off x="-14288" y="0"/>
            <a:ext cx="1120776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9" name="Picture 39" descr="b3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6200" y="5524500"/>
            <a:ext cx="1171575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0" name="Picture 18" descr="Picture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325" y="2936875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1" name="Picture 18" descr="Picture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13713" y="2822575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2" name="Picture 20" descr="Picture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075" y="3798888"/>
            <a:ext cx="468313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3" name="Picture 21" descr="Picture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18388" y="1182688"/>
            <a:ext cx="468312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4" name="Picture 25" descr="Picture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9638" y="1182688"/>
            <a:ext cx="4667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5" name="Picture 21" descr="Picture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375" y="2128838"/>
            <a:ext cx="4667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6" name="Picture 20" descr="Picture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50263" y="4619625"/>
            <a:ext cx="56515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7" name="Picture 20" descr="Picture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00863" y="1828800"/>
            <a:ext cx="468312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8" name="Picture 21" descr="Picture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89625" y="1062038"/>
            <a:ext cx="46831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9" name="Picture 25" descr="Picture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48175" y="1841500"/>
            <a:ext cx="468313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0" name="Picture 28" descr="Picture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9463" y="1789113"/>
            <a:ext cx="4667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1" name="Picture 20" descr="Picture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53413" y="1730375"/>
            <a:ext cx="566737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2" name="Picture 31" descr="Picture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3" y="1289050"/>
            <a:ext cx="468312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837239" y="4596825"/>
            <a:ext cx="19539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10" dirty="0">
                <a:ln w="57150">
                  <a:solidFill>
                    <a:srgbClr val="0000FF"/>
                  </a:solidFill>
                  <a:round/>
                  <a:headEnd/>
                  <a:tailEnd/>
                </a:ln>
                <a:latin typeface="Arial Black"/>
              </a:rPr>
              <a:t>WRITE</a:t>
            </a:r>
            <a:endParaRPr lang="en-US" sz="3200" dirty="0">
              <a:latin typeface="+mn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360290" y="3861048"/>
            <a:ext cx="5236046" cy="70788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36000" rIns="0">
            <a:spAutoFit/>
          </a:bodyPr>
          <a:lstStyle/>
          <a:p>
            <a:pPr marL="1341438" indent="-1341438" eaLnBrk="1" fontAlgn="auto" hangingPunct="1">
              <a:spcBef>
                <a:spcPts val="0"/>
              </a:spcBef>
              <a:spcAft>
                <a:spcPts val="0"/>
              </a:spcAft>
              <a:tabLst>
                <a:tab pos="1341438" algn="l"/>
              </a:tabLst>
              <a:defRPr/>
            </a:pPr>
            <a:r>
              <a:rPr lang="en-US" sz="4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UNIT 3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    </a:t>
            </a:r>
            <a:r>
              <a:rPr lang="en-US" sz="4000" b="1" dirty="0">
                <a:ln w="28575">
                  <a:solidFill>
                    <a:srgbClr val="00330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AT HOME</a:t>
            </a:r>
            <a:endParaRPr lang="en-US" sz="3600" b="1" dirty="0">
              <a:ln w="28575">
                <a:solidFill>
                  <a:srgbClr val="003300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Line 5"/>
          <p:cNvSpPr>
            <a:spLocks noChangeShapeType="1"/>
          </p:cNvSpPr>
          <p:nvPr/>
        </p:nvSpPr>
        <p:spPr bwMode="auto">
          <a:xfrm>
            <a:off x="4800600" y="1828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2514600"/>
            <a:ext cx="4648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228600" y="457200"/>
            <a:ext cx="2362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b="1" u="sng" dirty="0">
                <a:latin typeface="Times New Roman" pitchFamily="18" charset="0"/>
              </a:rPr>
              <a:t>*New words</a:t>
            </a:r>
          </a:p>
        </p:txBody>
      </p:sp>
      <p:sp>
        <p:nvSpPr>
          <p:cNvPr id="21514" name="Line 10"/>
          <p:cNvSpPr>
            <a:spLocks noChangeShapeType="1"/>
          </p:cNvSpPr>
          <p:nvPr/>
        </p:nvSpPr>
        <p:spPr bwMode="auto">
          <a:xfrm flipH="1" flipV="1">
            <a:off x="8305800" y="4953000"/>
            <a:ext cx="533400" cy="1676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228600" y="1995488"/>
            <a:ext cx="2667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latin typeface="Times New Roman" pitchFamily="18" charset="0"/>
              </a:rPr>
              <a:t> 4. folder (n)</a:t>
            </a:r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2438400" y="838200"/>
            <a:ext cx="2667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latin typeface="Times New Roman" pitchFamily="18" charset="0"/>
              </a:rPr>
              <a:t>  </a:t>
            </a:r>
            <a:r>
              <a:rPr lang="en-US" sz="2800" dirty="0">
                <a:latin typeface="Times New Roman" pitchFamily="18" charset="0"/>
                <a:sym typeface="Wingdings 3" pitchFamily="18" charset="2"/>
              </a:rPr>
              <a:t> a </a:t>
            </a:r>
            <a:r>
              <a:rPr lang="en-US" sz="2800" dirty="0">
                <a:latin typeface="Times New Roman" pitchFamily="18" charset="0"/>
              </a:rPr>
              <a:t>jar of flour</a:t>
            </a:r>
          </a:p>
        </p:txBody>
      </p:sp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228600" y="1600200"/>
            <a:ext cx="2667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latin typeface="Times New Roman" pitchFamily="18" charset="0"/>
              </a:rPr>
              <a:t> 3. wardrobe (n)</a:t>
            </a:r>
          </a:p>
        </p:txBody>
      </p:sp>
      <p:sp>
        <p:nvSpPr>
          <p:cNvPr id="21518" name="Rectangle 14"/>
          <p:cNvSpPr>
            <a:spLocks noChangeArrowheads="1"/>
          </p:cNvSpPr>
          <p:nvPr/>
        </p:nvSpPr>
        <p:spPr bwMode="auto">
          <a:xfrm>
            <a:off x="304800" y="838200"/>
            <a:ext cx="1676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latin typeface="Times New Roman" pitchFamily="18" charset="0"/>
              </a:rPr>
              <a:t>1. jar (n):</a:t>
            </a:r>
          </a:p>
        </p:txBody>
      </p:sp>
      <p:pic>
        <p:nvPicPr>
          <p:cNvPr id="21519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762000"/>
            <a:ext cx="242252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0" name="Rectangle 16"/>
          <p:cNvSpPr>
            <a:spLocks noChangeArrowheads="1"/>
          </p:cNvSpPr>
          <p:nvPr/>
        </p:nvSpPr>
        <p:spPr bwMode="auto">
          <a:xfrm>
            <a:off x="228600" y="1219200"/>
            <a:ext cx="289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</a:rPr>
              <a:t> 2. towel rack (n):</a:t>
            </a:r>
          </a:p>
        </p:txBody>
      </p:sp>
      <p:sp>
        <p:nvSpPr>
          <p:cNvPr id="21521" name="Line 17"/>
          <p:cNvSpPr>
            <a:spLocks noChangeShapeType="1"/>
          </p:cNvSpPr>
          <p:nvPr/>
        </p:nvSpPr>
        <p:spPr bwMode="auto">
          <a:xfrm flipH="1" flipV="1">
            <a:off x="5257800" y="5181600"/>
            <a:ext cx="533400" cy="1676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21522" name="Picture 18" descr="jar of flou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762000"/>
            <a:ext cx="3505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3" name="Picture 19" descr="towel rac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1066800"/>
            <a:ext cx="4114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2" name="Text Box 20"/>
          <p:cNvSpPr txBox="1">
            <a:spLocks noChangeArrowheads="1"/>
          </p:cNvSpPr>
          <p:nvPr/>
        </p:nvSpPr>
        <p:spPr bwMode="auto">
          <a:xfrm>
            <a:off x="2895600" y="-76200"/>
            <a:ext cx="7543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Unit 3 - AT HOME -   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Write</a:t>
            </a:r>
            <a:r>
              <a:rPr lang="en-US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1526" name="Picture 22" descr="http://t1.gstatic.com/images?q=tbn:ANd9GcSFJThosfMr5xVX7Wl5TWmt3_60cyR30OvNZszzF1helMlwrXthNAYlUKbA3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29200" y="990600"/>
            <a:ext cx="4114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14"/>
          <p:cNvSpPr>
            <a:spLocks noChangeArrowheads="1"/>
          </p:cNvSpPr>
          <p:nvPr/>
        </p:nvSpPr>
        <p:spPr bwMode="auto">
          <a:xfrm>
            <a:off x="1600200" y="852488"/>
            <a:ext cx="1447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latin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</a:rPr>
              <a:t>cái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lọ</a:t>
            </a:r>
            <a:endParaRPr lang="en-US" sz="2800" dirty="0">
              <a:latin typeface="Times New Roman" pitchFamily="18" charset="0"/>
            </a:endParaRPr>
          </a:p>
        </p:txBody>
      </p:sp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2743200" y="1233487"/>
            <a:ext cx="2667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giá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treo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khăn</a:t>
            </a:r>
            <a:r>
              <a:rPr lang="en-US" sz="2800" dirty="0">
                <a:latin typeface="Times New Roman" pitchFamily="18" charset="0"/>
              </a:rPr>
              <a:t> </a:t>
            </a:r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2438400" y="1600200"/>
            <a:ext cx="2667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latin typeface="Times New Roman" pitchFamily="18" charset="0"/>
              </a:rPr>
              <a:t> : </a:t>
            </a:r>
            <a:r>
              <a:rPr lang="en-US" sz="2800" dirty="0" err="1">
                <a:latin typeface="Times New Roman" pitchFamily="18" charset="0"/>
              </a:rPr>
              <a:t>tủ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quần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áo</a:t>
            </a:r>
            <a:endParaRPr lang="en-US" sz="2800" dirty="0">
              <a:latin typeface="Times New Roman" pitchFamily="18" charset="0"/>
            </a:endParaRPr>
          </a:p>
        </p:txBody>
      </p:sp>
      <p:sp>
        <p:nvSpPr>
          <p:cNvPr id="27" name="Rectangle 11"/>
          <p:cNvSpPr>
            <a:spLocks noChangeArrowheads="1"/>
          </p:cNvSpPr>
          <p:nvPr/>
        </p:nvSpPr>
        <p:spPr bwMode="auto">
          <a:xfrm>
            <a:off x="2057400" y="1981200"/>
            <a:ext cx="2667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latin typeface="Times New Roman" pitchFamily="18" charset="0"/>
              </a:rPr>
              <a:t> : </a:t>
            </a:r>
            <a:r>
              <a:rPr lang="en-US" sz="2800" dirty="0" err="1">
                <a:latin typeface="Times New Roman" pitchFamily="18" charset="0"/>
              </a:rPr>
              <a:t>Kẹp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hồ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sơ</a:t>
            </a:r>
            <a:endParaRPr lang="en-US" sz="2800" dirty="0">
              <a:latin typeface="Times New Roman" pitchFamily="18" charset="0"/>
            </a:endParaRPr>
          </a:p>
        </p:txBody>
      </p:sp>
      <p:sp>
        <p:nvSpPr>
          <p:cNvPr id="28" name="Rectangle 11"/>
          <p:cNvSpPr>
            <a:spLocks noChangeArrowheads="1"/>
          </p:cNvSpPr>
          <p:nvPr/>
        </p:nvSpPr>
        <p:spPr bwMode="auto">
          <a:xfrm>
            <a:off x="228600" y="2438400"/>
            <a:ext cx="3429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</a:rPr>
              <a:t> 5. lighting fixture(n)</a:t>
            </a:r>
          </a:p>
        </p:txBody>
      </p: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3276600" y="2438400"/>
            <a:ext cx="3048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latin typeface="Times New Roman" pitchFamily="18" charset="0"/>
              </a:rPr>
              <a:t> : </a:t>
            </a:r>
            <a:r>
              <a:rPr lang="en-US" sz="2800" dirty="0" err="1">
                <a:latin typeface="Times New Roman" pitchFamily="18" charset="0"/>
              </a:rPr>
              <a:t>đèn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chùm</a:t>
            </a:r>
            <a:endParaRPr lang="en-US" sz="2800" dirty="0">
              <a:latin typeface="Times New Roman" pitchFamily="18" charset="0"/>
            </a:endParaRPr>
          </a:p>
        </p:txBody>
      </p:sp>
      <p:sp>
        <p:nvSpPr>
          <p:cNvPr id="4122" name="Rectangle 26"/>
          <p:cNvSpPr>
            <a:spLocks noChangeArrowheads="1"/>
          </p:cNvSpPr>
          <p:nvPr/>
        </p:nvSpPr>
        <p:spPr bwMode="auto">
          <a:xfrm>
            <a:off x="838200" y="1295400"/>
            <a:ext cx="1524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23" name="Rectangle 27"/>
          <p:cNvSpPr>
            <a:spLocks noChangeArrowheads="1"/>
          </p:cNvSpPr>
          <p:nvPr/>
        </p:nvSpPr>
        <p:spPr bwMode="auto">
          <a:xfrm>
            <a:off x="838200" y="1676400"/>
            <a:ext cx="1524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24" name="Rectangle 28"/>
          <p:cNvSpPr>
            <a:spLocks noChangeArrowheads="1"/>
          </p:cNvSpPr>
          <p:nvPr/>
        </p:nvSpPr>
        <p:spPr bwMode="auto">
          <a:xfrm>
            <a:off x="838200" y="2057400"/>
            <a:ext cx="1524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25" name="Rectangle 29"/>
          <p:cNvSpPr>
            <a:spLocks noChangeArrowheads="1"/>
          </p:cNvSpPr>
          <p:nvPr/>
        </p:nvSpPr>
        <p:spPr bwMode="auto">
          <a:xfrm>
            <a:off x="838200" y="2438400"/>
            <a:ext cx="1524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228600" y="2819400"/>
            <a:ext cx="255711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6. above (prep):</a:t>
            </a:r>
          </a:p>
        </p:txBody>
      </p:sp>
      <p:sp>
        <p:nvSpPr>
          <p:cNvPr id="31" name="Text Box 11"/>
          <p:cNvSpPr txBox="1">
            <a:spLocks noChangeArrowheads="1"/>
          </p:cNvSpPr>
          <p:nvPr/>
        </p:nvSpPr>
        <p:spPr bwMode="auto">
          <a:xfrm>
            <a:off x="2667000" y="2819400"/>
            <a:ext cx="152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 Box 12"/>
          <p:cNvSpPr txBox="1">
            <a:spLocks noChangeArrowheads="1"/>
          </p:cNvSpPr>
          <p:nvPr/>
        </p:nvSpPr>
        <p:spPr bwMode="auto">
          <a:xfrm>
            <a:off x="304800" y="3200400"/>
            <a:ext cx="2819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7. beneath (prep): </a:t>
            </a:r>
          </a:p>
        </p:txBody>
      </p:sp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2819400" y="3210580"/>
            <a:ext cx="14542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dưới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29"/>
          <p:cNvSpPr>
            <a:spLocks noChangeArrowheads="1"/>
          </p:cNvSpPr>
          <p:nvPr/>
        </p:nvSpPr>
        <p:spPr bwMode="auto">
          <a:xfrm>
            <a:off x="1143000" y="3276600"/>
            <a:ext cx="1524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5" dur="10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5" dur="10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9" dur="10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0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0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3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8" dur="5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 autoUpdateAnimBg="0"/>
      <p:bldP spid="21514" grpId="0" animBg="1"/>
      <p:bldP spid="21514" grpId="1" animBg="1"/>
      <p:bldP spid="21515" grpId="0" autoUpdateAnimBg="0"/>
      <p:bldP spid="21516" grpId="0" autoUpdateAnimBg="0"/>
      <p:bldP spid="21517" grpId="0" autoUpdateAnimBg="0"/>
      <p:bldP spid="21518" grpId="0" autoUpdateAnimBg="0"/>
      <p:bldP spid="21520" grpId="0" autoUpdateAnimBg="0"/>
      <p:bldP spid="21521" grpId="0" animBg="1"/>
      <p:bldP spid="21521" grpId="1" animBg="1"/>
      <p:bldP spid="24" grpId="0" autoUpdateAnimBg="0"/>
      <p:bldP spid="25" grpId="0" autoUpdateAnimBg="0"/>
      <p:bldP spid="26" grpId="0" autoUpdateAnimBg="0"/>
      <p:bldP spid="27" grpId="0" autoUpdateAnimBg="0"/>
      <p:bldP spid="28" grpId="0" autoUpdateAnimBg="0"/>
      <p:bldP spid="29" grpId="0" autoUpdateAnimBg="0"/>
      <p:bldP spid="4122" grpId="0" animBg="1"/>
      <p:bldP spid="4123" grpId="0" animBg="1"/>
      <p:bldP spid="4124" grpId="0" animBg="1"/>
      <p:bldP spid="4125" grpId="0" animBg="1"/>
      <p:bldP spid="30" grpId="0"/>
      <p:bldP spid="31" grpId="0"/>
      <p:bldP spid="32" grpId="0"/>
      <p:bldP spid="33" grpId="0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2"/>
          <p:cNvSpPr txBox="1">
            <a:spLocks noChangeArrowheads="1"/>
          </p:cNvSpPr>
          <p:nvPr/>
        </p:nvSpPr>
        <p:spPr bwMode="auto">
          <a:xfrm>
            <a:off x="179388" y="-26988"/>
            <a:ext cx="7467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Read the description of Hoa’s room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19063" y="3694113"/>
            <a:ext cx="9024937" cy="304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This is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Hoa’s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bedroom. There is a desk on the left of the room. On the desk there are many folders, and above the desk there is a bookshelf. There is a bed near the desk. On the right side of the room, there is a window. There is a wardrobe beside the window. The wardrobe is opposite the desk.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-18000"/>
          </a:blip>
          <a:srcRect/>
          <a:stretch>
            <a:fillRect/>
          </a:stretch>
        </p:blipFill>
        <p:spPr bwMode="auto">
          <a:xfrm>
            <a:off x="179388" y="476250"/>
            <a:ext cx="4392612" cy="3081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859338" y="557213"/>
            <a:ext cx="3889375" cy="16002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92D050"/>
                </a:solidFill>
              </a:rPr>
              <a:t>Find out the prepositions of place</a:t>
            </a:r>
          </a:p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92D050"/>
                </a:solidFill>
              </a:rPr>
              <a:t>and underline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732588" y="4221163"/>
            <a:ext cx="20161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908175" y="4652963"/>
            <a:ext cx="3778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50825" y="5157788"/>
            <a:ext cx="9366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79388" y="5661025"/>
            <a:ext cx="7921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627313" y="5661025"/>
            <a:ext cx="28813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003800" y="6165850"/>
            <a:ext cx="10080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286000" y="6597650"/>
            <a:ext cx="11334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719138" y="2157413"/>
            <a:ext cx="752475" cy="1920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1187450" y="1700213"/>
            <a:ext cx="0" cy="3175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Left-Right Arrow 26"/>
          <p:cNvSpPr/>
          <p:nvPr/>
        </p:nvSpPr>
        <p:spPr>
          <a:xfrm>
            <a:off x="1471613" y="2017713"/>
            <a:ext cx="436562" cy="46037"/>
          </a:xfrm>
          <a:prstGeom prst="leftRightArrow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Curved Down Arrow 27"/>
          <p:cNvSpPr/>
          <p:nvPr/>
        </p:nvSpPr>
        <p:spPr>
          <a:xfrm>
            <a:off x="3397250" y="2492375"/>
            <a:ext cx="792163" cy="433388"/>
          </a:xfrm>
          <a:prstGeom prst="curvedDownArrow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Curved Down Arrow 28"/>
          <p:cNvSpPr/>
          <p:nvPr/>
        </p:nvSpPr>
        <p:spPr>
          <a:xfrm rot="10800000">
            <a:off x="576263" y="2889250"/>
            <a:ext cx="611187" cy="395288"/>
          </a:xfrm>
          <a:prstGeom prst="curvedDownArrow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3276600" y="2058988"/>
            <a:ext cx="395288" cy="3619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Right Arrow 30"/>
          <p:cNvSpPr/>
          <p:nvPr/>
        </p:nvSpPr>
        <p:spPr>
          <a:xfrm flipV="1">
            <a:off x="3794125" y="2230438"/>
            <a:ext cx="273050" cy="46037"/>
          </a:xfrm>
          <a:prstGeom prst="rightArrow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Left-Right Arrow 31"/>
          <p:cNvSpPr/>
          <p:nvPr/>
        </p:nvSpPr>
        <p:spPr>
          <a:xfrm flipV="1">
            <a:off x="1187450" y="2384425"/>
            <a:ext cx="2089150" cy="107950"/>
          </a:xfrm>
          <a:prstGeom prst="leftRightArrow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24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2"/>
          <p:cNvSpPr txBox="1">
            <a:spLocks noChangeArrowheads="1"/>
          </p:cNvSpPr>
          <p:nvPr/>
        </p:nvSpPr>
        <p:spPr bwMode="auto">
          <a:xfrm>
            <a:off x="179388" y="-26988"/>
            <a:ext cx="7467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Read the description of Hoa’s room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19063" y="3694113"/>
            <a:ext cx="9024937" cy="304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This is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Hoa’s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bedroom. There is a desk on the left of the room. On the desk there are many folders, and above the desk there is a bookshelf. There is a bed near the desk. On the right side of the room, there is a window. There is a wardrobe beside the window. The wardrobe is opposite the desk.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-18000"/>
          </a:blip>
          <a:srcRect/>
          <a:stretch>
            <a:fillRect/>
          </a:stretch>
        </p:blipFill>
        <p:spPr bwMode="auto">
          <a:xfrm>
            <a:off x="179388" y="476250"/>
            <a:ext cx="4392612" cy="3081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cxnSp>
        <p:nvCxnSpPr>
          <p:cNvPr id="7" name="Straight Connector 6"/>
          <p:cNvCxnSpPr/>
          <p:nvPr/>
        </p:nvCxnSpPr>
        <p:spPr>
          <a:xfrm>
            <a:off x="6732588" y="4221163"/>
            <a:ext cx="20161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908175" y="4652963"/>
            <a:ext cx="3778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50825" y="5157788"/>
            <a:ext cx="9366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79388" y="5661025"/>
            <a:ext cx="7921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627313" y="5661025"/>
            <a:ext cx="28813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003800" y="6165850"/>
            <a:ext cx="10080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286000" y="6597650"/>
            <a:ext cx="11334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719138" y="2157413"/>
            <a:ext cx="752475" cy="1920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1187450" y="1700213"/>
            <a:ext cx="0" cy="3175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Left-Right Arrow 26"/>
          <p:cNvSpPr/>
          <p:nvPr/>
        </p:nvSpPr>
        <p:spPr>
          <a:xfrm>
            <a:off x="1471613" y="2017713"/>
            <a:ext cx="436562" cy="46037"/>
          </a:xfrm>
          <a:prstGeom prst="leftRightArrow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Curved Down Arrow 27"/>
          <p:cNvSpPr/>
          <p:nvPr/>
        </p:nvSpPr>
        <p:spPr>
          <a:xfrm>
            <a:off x="3397250" y="2492375"/>
            <a:ext cx="792163" cy="433388"/>
          </a:xfrm>
          <a:prstGeom prst="curvedDownArrow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Curved Down Arrow 28"/>
          <p:cNvSpPr/>
          <p:nvPr/>
        </p:nvSpPr>
        <p:spPr>
          <a:xfrm rot="10800000">
            <a:off x="576263" y="2889250"/>
            <a:ext cx="611187" cy="395288"/>
          </a:xfrm>
          <a:prstGeom prst="curvedDownArrow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3276600" y="2058988"/>
            <a:ext cx="395288" cy="3619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Right Arrow 30"/>
          <p:cNvSpPr/>
          <p:nvPr/>
        </p:nvSpPr>
        <p:spPr>
          <a:xfrm flipV="1">
            <a:off x="3794125" y="2230438"/>
            <a:ext cx="273050" cy="46037"/>
          </a:xfrm>
          <a:prstGeom prst="rightArrow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Left-Right Arrow 31"/>
          <p:cNvSpPr/>
          <p:nvPr/>
        </p:nvSpPr>
        <p:spPr>
          <a:xfrm flipV="1">
            <a:off x="1187450" y="2384425"/>
            <a:ext cx="2089150" cy="107950"/>
          </a:xfrm>
          <a:prstGeom prst="leftRightArrow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4724400" y="838200"/>
            <a:ext cx="4648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92D050"/>
                </a:solidFill>
              </a:rPr>
              <a:t>* There is a/an ........</a:t>
            </a:r>
          </a:p>
        </p:txBody>
      </p:sp>
      <p:sp>
        <p:nvSpPr>
          <p:cNvPr id="22" name="Text Box 23"/>
          <p:cNvSpPr txBox="1">
            <a:spLocks noChangeArrowheads="1"/>
          </p:cNvSpPr>
          <p:nvPr/>
        </p:nvSpPr>
        <p:spPr bwMode="auto">
          <a:xfrm>
            <a:off x="4724400" y="1600200"/>
            <a:ext cx="4191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92D050"/>
                </a:solidFill>
              </a:rPr>
              <a:t>* There are ........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4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095750"/>
          </a:xfrm>
          <a:prstGeom prst="rect">
            <a:avLst/>
          </a:prstGeom>
          <a:noFill/>
        </p:spPr>
      </p:pic>
      <p:sp>
        <p:nvSpPr>
          <p:cNvPr id="167939" name="Line 3"/>
          <p:cNvSpPr>
            <a:spLocks noChangeShapeType="1"/>
          </p:cNvSpPr>
          <p:nvPr/>
        </p:nvSpPr>
        <p:spPr bwMode="auto">
          <a:xfrm>
            <a:off x="1905000" y="2895600"/>
            <a:ext cx="838200" cy="990600"/>
          </a:xfrm>
          <a:prstGeom prst="line">
            <a:avLst/>
          </a:prstGeom>
          <a:noFill/>
          <a:ln w="57150">
            <a:solidFill>
              <a:srgbClr val="E21A1A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67940" name="Rectangle 4"/>
          <p:cNvSpPr>
            <a:spLocks noChangeArrowheads="1"/>
          </p:cNvSpPr>
          <p:nvPr/>
        </p:nvSpPr>
        <p:spPr bwMode="auto">
          <a:xfrm>
            <a:off x="0" y="4267200"/>
            <a:ext cx="9144000" cy="838200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3200">
                <a:latin typeface=".VnArial" pitchFamily="34" charset="0"/>
              </a:rPr>
              <a:t>There is a desk </a:t>
            </a:r>
            <a:r>
              <a:rPr lang="en-US" sz="3200" u="sng">
                <a:latin typeface=".VnArial" pitchFamily="34" charset="0"/>
              </a:rPr>
              <a:t>on the left of the room</a:t>
            </a:r>
          </a:p>
        </p:txBody>
      </p:sp>
      <p:sp>
        <p:nvSpPr>
          <p:cNvPr id="167941" name="Rectangle 5"/>
          <p:cNvSpPr>
            <a:spLocks noChangeArrowheads="1"/>
          </p:cNvSpPr>
          <p:nvPr/>
        </p:nvSpPr>
        <p:spPr bwMode="auto">
          <a:xfrm>
            <a:off x="0" y="5029200"/>
            <a:ext cx="9144000" cy="838200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3200">
                <a:latin typeface=".VnArial" pitchFamily="34" charset="0"/>
              </a:rPr>
              <a:t>= </a:t>
            </a:r>
            <a:r>
              <a:rPr lang="en-US" sz="3200" u="sng">
                <a:latin typeface=".VnArial" pitchFamily="34" charset="0"/>
              </a:rPr>
              <a:t>On the left of the room </a:t>
            </a:r>
            <a:r>
              <a:rPr lang="en-US" sz="3200">
                <a:latin typeface=".VnArial" pitchFamily="34" charset="0"/>
              </a:rPr>
              <a:t>(, there) is a desk</a:t>
            </a:r>
          </a:p>
        </p:txBody>
      </p:sp>
      <p:sp>
        <p:nvSpPr>
          <p:cNvPr id="167942" name="Rectangle 6"/>
          <p:cNvSpPr>
            <a:spLocks noChangeArrowheads="1"/>
          </p:cNvSpPr>
          <p:nvPr/>
        </p:nvSpPr>
        <p:spPr bwMode="auto">
          <a:xfrm>
            <a:off x="0" y="5791200"/>
            <a:ext cx="9144000" cy="838200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3200">
                <a:latin typeface=".VnArial" pitchFamily="34" charset="0"/>
              </a:rPr>
              <a:t>= The desk is on the left of the room</a:t>
            </a:r>
          </a:p>
        </p:txBody>
      </p:sp>
      <p:sp>
        <p:nvSpPr>
          <p:cNvPr id="167943" name="Freeform 7"/>
          <p:cNvSpPr>
            <a:spLocks/>
          </p:cNvSpPr>
          <p:nvPr/>
        </p:nvSpPr>
        <p:spPr bwMode="auto">
          <a:xfrm rot="7682866" flipH="1">
            <a:off x="2546351" y="2100262"/>
            <a:ext cx="838200" cy="27336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32" y="480"/>
              </a:cxn>
              <a:cxn ang="0">
                <a:pos x="1632" y="624"/>
              </a:cxn>
              <a:cxn ang="0">
                <a:pos x="1536" y="672"/>
              </a:cxn>
              <a:cxn ang="0">
                <a:pos x="912" y="864"/>
              </a:cxn>
            </a:cxnLst>
            <a:rect l="0" t="0" r="r" b="b"/>
            <a:pathLst>
              <a:path w="1904" h="864">
                <a:moveTo>
                  <a:pt x="0" y="0"/>
                </a:moveTo>
                <a:cubicBezTo>
                  <a:pt x="680" y="188"/>
                  <a:pt x="1360" y="376"/>
                  <a:pt x="1632" y="480"/>
                </a:cubicBezTo>
                <a:cubicBezTo>
                  <a:pt x="1904" y="584"/>
                  <a:pt x="1648" y="592"/>
                  <a:pt x="1632" y="624"/>
                </a:cubicBezTo>
                <a:cubicBezTo>
                  <a:pt x="1616" y="656"/>
                  <a:pt x="1656" y="632"/>
                  <a:pt x="1536" y="672"/>
                </a:cubicBezTo>
                <a:cubicBezTo>
                  <a:pt x="1416" y="712"/>
                  <a:pt x="1164" y="788"/>
                  <a:pt x="912" y="864"/>
                </a:cubicBezTo>
              </a:path>
            </a:pathLst>
          </a:custGeom>
          <a:noFill/>
          <a:ln w="57150" cmpd="sng">
            <a:solidFill>
              <a:srgbClr val="E21A1A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67944" name="Rectangle 8"/>
          <p:cNvSpPr>
            <a:spLocks noChangeArrowheads="1"/>
          </p:cNvSpPr>
          <p:nvPr/>
        </p:nvSpPr>
        <p:spPr bwMode="auto">
          <a:xfrm>
            <a:off x="0" y="4267200"/>
            <a:ext cx="9144000" cy="838200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3200" u="sng">
                <a:latin typeface=".VnArial" pitchFamily="34" charset="0"/>
              </a:rPr>
              <a:t>On the desk</a:t>
            </a:r>
            <a:r>
              <a:rPr lang="en-US" sz="3200">
                <a:latin typeface=".VnArial" pitchFamily="34" charset="0"/>
              </a:rPr>
              <a:t> (, there) are many folders.</a:t>
            </a:r>
          </a:p>
        </p:txBody>
      </p:sp>
      <p:sp>
        <p:nvSpPr>
          <p:cNvPr id="167945" name="Rectangle 9"/>
          <p:cNvSpPr>
            <a:spLocks noChangeArrowheads="1"/>
          </p:cNvSpPr>
          <p:nvPr/>
        </p:nvSpPr>
        <p:spPr bwMode="auto">
          <a:xfrm>
            <a:off x="0" y="5029200"/>
            <a:ext cx="9144000" cy="838200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3200">
                <a:latin typeface=".VnArial" pitchFamily="34" charset="0"/>
              </a:rPr>
              <a:t>There are many folders </a:t>
            </a:r>
            <a:r>
              <a:rPr lang="en-US" sz="3200" u="sng">
                <a:latin typeface=".VnArial" pitchFamily="34" charset="0"/>
              </a:rPr>
              <a:t>on the desk.</a:t>
            </a:r>
          </a:p>
        </p:txBody>
      </p:sp>
      <p:sp>
        <p:nvSpPr>
          <p:cNvPr id="167946" name="Rectangle 10"/>
          <p:cNvSpPr>
            <a:spLocks noChangeArrowheads="1"/>
          </p:cNvSpPr>
          <p:nvPr/>
        </p:nvSpPr>
        <p:spPr bwMode="auto">
          <a:xfrm>
            <a:off x="0" y="5715000"/>
            <a:ext cx="8382000" cy="685800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3200">
                <a:latin typeface=".VnArial" pitchFamily="34" charset="0"/>
              </a:rPr>
              <a:t>Many folders are on the desk .</a:t>
            </a:r>
          </a:p>
        </p:txBody>
      </p:sp>
      <p:sp>
        <p:nvSpPr>
          <p:cNvPr id="167947" name="Line 11"/>
          <p:cNvSpPr>
            <a:spLocks noChangeShapeType="1"/>
          </p:cNvSpPr>
          <p:nvPr/>
        </p:nvSpPr>
        <p:spPr bwMode="auto">
          <a:xfrm flipH="1">
            <a:off x="7086600" y="1447800"/>
            <a:ext cx="1371600" cy="2438400"/>
          </a:xfrm>
          <a:prstGeom prst="line">
            <a:avLst/>
          </a:prstGeom>
          <a:noFill/>
          <a:ln w="57150">
            <a:solidFill>
              <a:srgbClr val="E21A1A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67948" name="Rectangle 12"/>
          <p:cNvSpPr>
            <a:spLocks noChangeArrowheads="1"/>
          </p:cNvSpPr>
          <p:nvPr/>
        </p:nvSpPr>
        <p:spPr bwMode="auto">
          <a:xfrm>
            <a:off x="0" y="4267200"/>
            <a:ext cx="9144000" cy="838200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3200" u="sng">
                <a:latin typeface=".VnArial" pitchFamily="34" charset="0"/>
              </a:rPr>
              <a:t>On the other side of the room,</a:t>
            </a:r>
            <a:r>
              <a:rPr lang="en-US" sz="3200">
                <a:latin typeface=".VnArial" pitchFamily="34" charset="0"/>
              </a:rPr>
              <a:t> there is a window.</a:t>
            </a:r>
          </a:p>
        </p:txBody>
      </p:sp>
      <p:sp>
        <p:nvSpPr>
          <p:cNvPr id="167949" name="Rectangle 13"/>
          <p:cNvSpPr>
            <a:spLocks noChangeArrowheads="1"/>
          </p:cNvSpPr>
          <p:nvPr/>
        </p:nvSpPr>
        <p:spPr bwMode="auto">
          <a:xfrm>
            <a:off x="0" y="5029200"/>
            <a:ext cx="9144000" cy="838200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3200">
                <a:latin typeface=".VnArial" pitchFamily="34" charset="0"/>
              </a:rPr>
              <a:t>=  There is a window </a:t>
            </a:r>
            <a:r>
              <a:rPr lang="en-US" sz="3200" u="sng">
                <a:latin typeface=".VnArial" pitchFamily="34" charset="0"/>
              </a:rPr>
              <a:t>on the other side of the room.</a:t>
            </a:r>
          </a:p>
        </p:txBody>
      </p:sp>
      <p:sp>
        <p:nvSpPr>
          <p:cNvPr id="167950" name="Rectangle 14"/>
          <p:cNvSpPr>
            <a:spLocks noChangeArrowheads="1"/>
          </p:cNvSpPr>
          <p:nvPr/>
        </p:nvSpPr>
        <p:spPr bwMode="auto">
          <a:xfrm>
            <a:off x="0" y="5638800"/>
            <a:ext cx="9144000" cy="838200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3200">
                <a:latin typeface=".VnArial" pitchFamily="34" charset="0"/>
              </a:rPr>
              <a:t>= The window is </a:t>
            </a:r>
            <a:r>
              <a:rPr lang="en-US" sz="3200" u="sng">
                <a:latin typeface=".VnArial" pitchFamily="34" charset="0"/>
              </a:rPr>
              <a:t>on the other side of the room</a:t>
            </a:r>
            <a:r>
              <a:rPr lang="en-US" sz="3200">
                <a:latin typeface=".VnArial" pitchFamily="34" charset="0"/>
              </a:rPr>
              <a:t> .</a:t>
            </a:r>
          </a:p>
        </p:txBody>
      </p:sp>
      <p:sp>
        <p:nvSpPr>
          <p:cNvPr id="167951" name="Text Box 15"/>
          <p:cNvSpPr txBox="1">
            <a:spLocks noChangeArrowheads="1"/>
          </p:cNvSpPr>
          <p:nvPr/>
        </p:nvSpPr>
        <p:spPr bwMode="auto">
          <a:xfrm>
            <a:off x="0" y="3733800"/>
            <a:ext cx="8077200" cy="579438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3200">
                <a:solidFill>
                  <a:srgbClr val="FFFF00"/>
                </a:solidFill>
                <a:latin typeface=".VnArial" pitchFamily="34" charset="0"/>
              </a:rPr>
              <a:t>- What is there on the left of the room?</a:t>
            </a:r>
          </a:p>
        </p:txBody>
      </p:sp>
      <p:sp>
        <p:nvSpPr>
          <p:cNvPr id="167952" name="Text Box 16"/>
          <p:cNvSpPr txBox="1">
            <a:spLocks noChangeArrowheads="1"/>
          </p:cNvSpPr>
          <p:nvPr/>
        </p:nvSpPr>
        <p:spPr bwMode="auto">
          <a:xfrm>
            <a:off x="1447800" y="304800"/>
            <a:ext cx="4800600" cy="946150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buFontTx/>
              <a:buChar char="-"/>
            </a:pPr>
            <a:r>
              <a:rPr lang="en-US" sz="2800">
                <a:solidFill>
                  <a:srgbClr val="FFFF00"/>
                </a:solidFill>
                <a:latin typeface=".VnArial" pitchFamily="34" charset="0"/>
              </a:rPr>
              <a:t>Where is the bookshelf?</a:t>
            </a:r>
          </a:p>
          <a:p>
            <a:pPr algn="ctr" eaLnBrk="1" hangingPunct="1">
              <a:buFontTx/>
              <a:buChar char="-"/>
            </a:pPr>
            <a:r>
              <a:rPr lang="en-US" sz="2800">
                <a:solidFill>
                  <a:srgbClr val="FFFF00"/>
                </a:solidFill>
                <a:latin typeface=".VnArial" pitchFamily="34" charset="0"/>
              </a:rPr>
              <a:t>The bookshelf is on the wall.</a:t>
            </a:r>
          </a:p>
        </p:txBody>
      </p:sp>
      <p:sp>
        <p:nvSpPr>
          <p:cNvPr id="167953" name="Text Box 17"/>
          <p:cNvSpPr txBox="1">
            <a:spLocks noChangeArrowheads="1"/>
          </p:cNvSpPr>
          <p:nvPr/>
        </p:nvSpPr>
        <p:spPr bwMode="auto">
          <a:xfrm>
            <a:off x="990600" y="3886200"/>
            <a:ext cx="8153400" cy="519113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2800">
                <a:latin typeface=".VnArial" pitchFamily="34" charset="0"/>
              </a:rPr>
              <a:t>- What is there on the right side of the room?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7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679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167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67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67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67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67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1679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0" dur="500"/>
                                        <p:tgtEl>
                                          <p:spTgt spid="1679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3" dur="500"/>
                                        <p:tgtEl>
                                          <p:spTgt spid="1679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1679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9" dur="500"/>
                                        <p:tgtEl>
                                          <p:spTgt spid="1679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67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67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67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67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2" dur="500"/>
                                        <p:tgtEl>
                                          <p:spTgt spid="1679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5" dur="500"/>
                                        <p:tgtEl>
                                          <p:spTgt spid="1679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8" dur="500"/>
                                        <p:tgtEl>
                                          <p:spTgt spid="1679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1" dur="500"/>
                                        <p:tgtEl>
                                          <p:spTgt spid="1679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167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8" dur="1000"/>
                                        <p:tgtEl>
                                          <p:spTgt spid="167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167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167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167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39" grpId="0" animBg="1"/>
      <p:bldP spid="167939" grpId="1" animBg="1"/>
      <p:bldP spid="167940" grpId="0" animBg="1"/>
      <p:bldP spid="167940" grpId="1" animBg="1"/>
      <p:bldP spid="167941" grpId="0" animBg="1"/>
      <p:bldP spid="167941" grpId="1" animBg="1"/>
      <p:bldP spid="167942" grpId="0" animBg="1"/>
      <p:bldP spid="167942" grpId="1" animBg="1"/>
      <p:bldP spid="167943" grpId="0" animBg="1"/>
      <p:bldP spid="167943" grpId="1" animBg="1"/>
      <p:bldP spid="167944" grpId="0" animBg="1"/>
      <p:bldP spid="167944" grpId="1" animBg="1"/>
      <p:bldP spid="167945" grpId="0" animBg="1"/>
      <p:bldP spid="167945" grpId="1" animBg="1"/>
      <p:bldP spid="167946" grpId="0" animBg="1"/>
      <p:bldP spid="167946" grpId="1" animBg="1"/>
      <p:bldP spid="167947" grpId="0" animBg="1"/>
      <p:bldP spid="167948" grpId="0" animBg="1"/>
      <p:bldP spid="167949" grpId="0" animBg="1"/>
      <p:bldP spid="167950" grpId="0" animBg="1"/>
      <p:bldP spid="167951" grpId="0" animBg="1"/>
      <p:bldP spid="167951" grpId="1" animBg="1"/>
      <p:bldP spid="167952" grpId="0" animBg="1"/>
      <p:bldP spid="167952" grpId="1" animBg="1"/>
      <p:bldP spid="16795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2" name="Text Box 4"/>
          <p:cNvSpPr txBox="1">
            <a:spLocks noChangeArrowheads="1"/>
          </p:cNvSpPr>
          <p:nvPr/>
        </p:nvSpPr>
        <p:spPr bwMode="auto">
          <a:xfrm>
            <a:off x="0" y="304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800">
                <a:latin typeface=".VnArial" pitchFamily="34" charset="0"/>
              </a:rPr>
              <a:t>There  is    ……           on the left/ right of        ……….</a:t>
            </a:r>
          </a:p>
        </p:txBody>
      </p:sp>
      <p:sp>
        <p:nvSpPr>
          <p:cNvPr id="160773" name="Text Box 5"/>
          <p:cNvSpPr txBox="1">
            <a:spLocks noChangeArrowheads="1"/>
          </p:cNvSpPr>
          <p:nvPr/>
        </p:nvSpPr>
        <p:spPr bwMode="auto">
          <a:xfrm>
            <a:off x="0" y="-122238"/>
            <a:ext cx="17414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FF00"/>
                </a:solidFill>
                <a:latin typeface=".VnArial" pitchFamily="34" charset="0"/>
              </a:rPr>
              <a:t>* Notes: </a:t>
            </a:r>
          </a:p>
        </p:txBody>
      </p:sp>
      <p:sp>
        <p:nvSpPr>
          <p:cNvPr id="160774" name="Text Box 6"/>
          <p:cNvSpPr txBox="1">
            <a:spLocks noChangeArrowheads="1"/>
          </p:cNvSpPr>
          <p:nvPr/>
        </p:nvSpPr>
        <p:spPr bwMode="auto">
          <a:xfrm>
            <a:off x="3657600" y="1143000"/>
            <a:ext cx="2743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800">
                <a:latin typeface=".VnArial" pitchFamily="34" charset="0"/>
              </a:rPr>
              <a:t>in the mi</a:t>
            </a:r>
            <a:r>
              <a:rPr lang="en-US" sz="2800">
                <a:latin typeface=".VnTime" pitchFamily="34" charset="0"/>
              </a:rPr>
              <a:t>ddle</a:t>
            </a:r>
          </a:p>
        </p:txBody>
      </p:sp>
      <p:sp>
        <p:nvSpPr>
          <p:cNvPr id="160775" name="Line 7"/>
          <p:cNvSpPr>
            <a:spLocks noChangeShapeType="1"/>
          </p:cNvSpPr>
          <p:nvPr/>
        </p:nvSpPr>
        <p:spPr bwMode="auto">
          <a:xfrm>
            <a:off x="3048000" y="152400"/>
            <a:ext cx="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60776" name="Line 8"/>
          <p:cNvSpPr>
            <a:spLocks noChangeShapeType="1"/>
          </p:cNvSpPr>
          <p:nvPr/>
        </p:nvSpPr>
        <p:spPr bwMode="auto">
          <a:xfrm>
            <a:off x="7010400" y="381000"/>
            <a:ext cx="7620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60778" name="Text Box 10"/>
          <p:cNvSpPr txBox="1">
            <a:spLocks noChangeArrowheads="1"/>
          </p:cNvSpPr>
          <p:nvPr/>
        </p:nvSpPr>
        <p:spPr bwMode="auto">
          <a:xfrm>
            <a:off x="3581400" y="1600200"/>
            <a:ext cx="2895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800">
                <a:latin typeface=".VnArial" pitchFamily="34" charset="0"/>
              </a:rPr>
              <a:t>above/ beneath</a:t>
            </a:r>
          </a:p>
        </p:txBody>
      </p:sp>
      <p:sp>
        <p:nvSpPr>
          <p:cNvPr id="160779" name="Text Box 11"/>
          <p:cNvSpPr txBox="1">
            <a:spLocks noChangeArrowheads="1"/>
          </p:cNvSpPr>
          <p:nvPr/>
        </p:nvSpPr>
        <p:spPr bwMode="auto">
          <a:xfrm>
            <a:off x="76200" y="3124200"/>
            <a:ext cx="8534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800">
                <a:latin typeface=".VnArial" pitchFamily="34" charset="0"/>
              </a:rPr>
              <a:t>=  On the left of   ……    , there is/ are……….</a:t>
            </a:r>
          </a:p>
        </p:txBody>
      </p:sp>
      <p:sp>
        <p:nvSpPr>
          <p:cNvPr id="160780" name="Text Box 12"/>
          <p:cNvSpPr txBox="1">
            <a:spLocks noChangeArrowheads="1"/>
          </p:cNvSpPr>
          <p:nvPr/>
        </p:nvSpPr>
        <p:spPr bwMode="auto">
          <a:xfrm>
            <a:off x="6934200" y="1143000"/>
            <a:ext cx="2590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800">
                <a:latin typeface=".VnArial" pitchFamily="34" charset="0"/>
              </a:rPr>
              <a:t>the desk.</a:t>
            </a:r>
          </a:p>
        </p:txBody>
      </p:sp>
      <p:sp>
        <p:nvSpPr>
          <p:cNvPr id="160781" name="Text Box 13"/>
          <p:cNvSpPr txBox="1">
            <a:spLocks noChangeArrowheads="1"/>
          </p:cNvSpPr>
          <p:nvPr/>
        </p:nvSpPr>
        <p:spPr bwMode="auto">
          <a:xfrm>
            <a:off x="914400" y="928688"/>
            <a:ext cx="2209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800">
                <a:latin typeface=".VnArial" pitchFamily="34" charset="0"/>
              </a:rPr>
              <a:t>are     …..</a:t>
            </a:r>
          </a:p>
        </p:txBody>
      </p:sp>
      <p:sp>
        <p:nvSpPr>
          <p:cNvPr id="160782" name="Text Box 14"/>
          <p:cNvSpPr txBox="1">
            <a:spLocks noChangeArrowheads="1"/>
          </p:cNvSpPr>
          <p:nvPr/>
        </p:nvSpPr>
        <p:spPr bwMode="auto">
          <a:xfrm>
            <a:off x="3733800" y="2438400"/>
            <a:ext cx="2590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800">
                <a:latin typeface=".VnArial" pitchFamily="34" charset="0"/>
              </a:rPr>
              <a:t>…………….</a:t>
            </a:r>
          </a:p>
        </p:txBody>
      </p:sp>
      <p:sp>
        <p:nvSpPr>
          <p:cNvPr id="160788" name="Text Box 20"/>
          <p:cNvSpPr txBox="1">
            <a:spLocks noChangeArrowheads="1"/>
          </p:cNvSpPr>
          <p:nvPr/>
        </p:nvSpPr>
        <p:spPr bwMode="auto">
          <a:xfrm>
            <a:off x="3886200" y="3733800"/>
            <a:ext cx="2286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800">
                <a:latin typeface=".VnArial" pitchFamily="34" charset="0"/>
              </a:rPr>
              <a:t>is/ are ……. .</a:t>
            </a:r>
          </a:p>
        </p:txBody>
      </p:sp>
      <p:sp>
        <p:nvSpPr>
          <p:cNvPr id="160789" name="Line 21"/>
          <p:cNvSpPr>
            <a:spLocks noChangeShapeType="1"/>
          </p:cNvSpPr>
          <p:nvPr/>
        </p:nvSpPr>
        <p:spPr bwMode="auto">
          <a:xfrm>
            <a:off x="3886200" y="32766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60790" name="Text Box 22"/>
          <p:cNvSpPr txBox="1">
            <a:spLocks noChangeArrowheads="1"/>
          </p:cNvSpPr>
          <p:nvPr/>
        </p:nvSpPr>
        <p:spPr bwMode="auto">
          <a:xfrm>
            <a:off x="3429000" y="685800"/>
            <a:ext cx="3276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800">
                <a:latin typeface=".VnArial" pitchFamily="34" charset="0"/>
              </a:rPr>
              <a:t>on the other side</a:t>
            </a:r>
            <a:endParaRPr lang="en-US" sz="2800">
              <a:latin typeface=".VnTime" pitchFamily="34" charset="0"/>
            </a:endParaRPr>
          </a:p>
        </p:txBody>
      </p:sp>
      <p:sp>
        <p:nvSpPr>
          <p:cNvPr id="160791" name="Text Box 23"/>
          <p:cNvSpPr txBox="1">
            <a:spLocks noChangeArrowheads="1"/>
          </p:cNvSpPr>
          <p:nvPr/>
        </p:nvSpPr>
        <p:spPr bwMode="auto">
          <a:xfrm>
            <a:off x="3581400" y="2057400"/>
            <a:ext cx="2895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800">
                <a:latin typeface=".VnArial" pitchFamily="34" charset="0"/>
              </a:rPr>
              <a:t>next to/ beside</a:t>
            </a:r>
          </a:p>
        </p:txBody>
      </p:sp>
      <p:sp>
        <p:nvSpPr>
          <p:cNvPr id="160794" name="AutoShape 26"/>
          <p:cNvSpPr>
            <a:spLocks/>
          </p:cNvSpPr>
          <p:nvPr/>
        </p:nvSpPr>
        <p:spPr bwMode="auto">
          <a:xfrm rot="-5400000">
            <a:off x="5448300" y="419100"/>
            <a:ext cx="228600" cy="5029200"/>
          </a:xfrm>
          <a:prstGeom prst="leftBrace">
            <a:avLst>
              <a:gd name="adj1" fmla="val 183333"/>
              <a:gd name="adj2" fmla="val 50000"/>
            </a:avLst>
          </a:prstGeom>
          <a:noFill/>
          <a:ln w="57150">
            <a:solidFill>
              <a:srgbClr val="E21A1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0795" name="Text Box 27"/>
          <p:cNvSpPr txBox="1">
            <a:spLocks noChangeArrowheads="1"/>
          </p:cNvSpPr>
          <p:nvPr/>
        </p:nvSpPr>
        <p:spPr bwMode="auto">
          <a:xfrm>
            <a:off x="0" y="4419600"/>
            <a:ext cx="419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800">
                <a:latin typeface=".VnArial" pitchFamily="34" charset="0"/>
              </a:rPr>
              <a:t>=  ………………..is/ are  </a:t>
            </a:r>
          </a:p>
        </p:txBody>
      </p:sp>
      <p:sp>
        <p:nvSpPr>
          <p:cNvPr id="160798" name="Text Box 30"/>
          <p:cNvSpPr txBox="1">
            <a:spLocks noChangeArrowheads="1"/>
          </p:cNvSpPr>
          <p:nvPr/>
        </p:nvSpPr>
        <p:spPr bwMode="auto">
          <a:xfrm>
            <a:off x="4038600" y="4419600"/>
            <a:ext cx="5486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800">
                <a:latin typeface=".VnArial" pitchFamily="34" charset="0"/>
              </a:rPr>
              <a:t>on the left of   ……….</a:t>
            </a:r>
          </a:p>
        </p:txBody>
      </p:sp>
      <p:sp>
        <p:nvSpPr>
          <p:cNvPr id="160799" name="Text Box 31"/>
          <p:cNvSpPr txBox="1">
            <a:spLocks noChangeArrowheads="1"/>
          </p:cNvSpPr>
          <p:nvPr/>
        </p:nvSpPr>
        <p:spPr bwMode="auto">
          <a:xfrm>
            <a:off x="4038600" y="4891088"/>
            <a:ext cx="4267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800">
                <a:latin typeface=".VnArial" pitchFamily="34" charset="0"/>
              </a:rPr>
              <a:t>next to/ beside …….</a:t>
            </a:r>
          </a:p>
        </p:txBody>
      </p:sp>
      <p:sp>
        <p:nvSpPr>
          <p:cNvPr id="160800" name="Line 32"/>
          <p:cNvSpPr>
            <a:spLocks noChangeShapeType="1"/>
          </p:cNvSpPr>
          <p:nvPr/>
        </p:nvSpPr>
        <p:spPr bwMode="auto">
          <a:xfrm>
            <a:off x="3886200" y="45720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60801" name="AutoShape 33"/>
          <p:cNvSpPr>
            <a:spLocks/>
          </p:cNvSpPr>
          <p:nvPr/>
        </p:nvSpPr>
        <p:spPr bwMode="auto">
          <a:xfrm rot="-5400000">
            <a:off x="1752600" y="2286000"/>
            <a:ext cx="381000" cy="3886200"/>
          </a:xfrm>
          <a:prstGeom prst="leftBrace">
            <a:avLst>
              <a:gd name="adj1" fmla="val 85000"/>
              <a:gd name="adj2" fmla="val 50000"/>
            </a:avLst>
          </a:prstGeom>
          <a:noFill/>
          <a:ln w="57150">
            <a:solidFill>
              <a:srgbClr val="E21A1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0802" name="AutoShape 34"/>
          <p:cNvSpPr>
            <a:spLocks/>
          </p:cNvSpPr>
          <p:nvPr/>
        </p:nvSpPr>
        <p:spPr bwMode="auto">
          <a:xfrm rot="-5400000">
            <a:off x="5448300" y="3771900"/>
            <a:ext cx="381000" cy="3505200"/>
          </a:xfrm>
          <a:prstGeom prst="leftBrace">
            <a:avLst>
              <a:gd name="adj1" fmla="val 76667"/>
              <a:gd name="adj2" fmla="val 50000"/>
            </a:avLst>
          </a:prstGeom>
          <a:noFill/>
          <a:ln w="57150">
            <a:solidFill>
              <a:srgbClr val="E21A1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0806" name="Text Box 38"/>
          <p:cNvSpPr txBox="1">
            <a:spLocks noChangeArrowheads="1"/>
          </p:cNvSpPr>
          <p:nvPr/>
        </p:nvSpPr>
        <p:spPr bwMode="auto">
          <a:xfrm>
            <a:off x="228600" y="5745163"/>
            <a:ext cx="8077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3200" dirty="0">
                <a:solidFill>
                  <a:srgbClr val="FFFF66"/>
                </a:solidFill>
                <a:latin typeface=".VnArial" pitchFamily="34" charset="0"/>
              </a:rPr>
              <a:t>Write a description of  </a:t>
            </a:r>
            <a:r>
              <a:rPr lang="en-US" sz="3200" dirty="0" err="1">
                <a:solidFill>
                  <a:srgbClr val="FFFF66"/>
                </a:solidFill>
                <a:latin typeface=".VnArial" pitchFamily="34" charset="0"/>
              </a:rPr>
              <a:t>Hoa’s</a:t>
            </a:r>
            <a:r>
              <a:rPr lang="en-US" sz="3200" dirty="0">
                <a:solidFill>
                  <a:srgbClr val="FFFF66"/>
                </a:solidFill>
                <a:latin typeface=".VnArial" pitchFamily="34" charset="0"/>
              </a:rPr>
              <a:t> kitchen</a:t>
            </a:r>
          </a:p>
        </p:txBody>
      </p:sp>
      <p:sp>
        <p:nvSpPr>
          <p:cNvPr id="160807" name="Text Box 39"/>
          <p:cNvSpPr txBox="1">
            <a:spLocks noChangeArrowheads="1"/>
          </p:cNvSpPr>
          <p:nvPr/>
        </p:nvSpPr>
        <p:spPr bwMode="auto">
          <a:xfrm>
            <a:off x="0" y="6262688"/>
            <a:ext cx="838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800">
                <a:latin typeface=".VnArial" pitchFamily="34" charset="0"/>
              </a:rPr>
              <a:t>Eg:</a:t>
            </a:r>
          </a:p>
        </p:txBody>
      </p:sp>
      <p:sp>
        <p:nvSpPr>
          <p:cNvPr id="160808" name="Text Box 40"/>
          <p:cNvSpPr txBox="1">
            <a:spLocks noChangeArrowheads="1"/>
          </p:cNvSpPr>
          <p:nvPr/>
        </p:nvSpPr>
        <p:spPr bwMode="auto">
          <a:xfrm>
            <a:off x="1447800" y="6262688"/>
            <a:ext cx="7162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800">
                <a:latin typeface=".VnArial" pitchFamily="34" charset="0"/>
              </a:rPr>
              <a:t>This is Hoa’s kitchen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0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0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0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0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60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60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60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60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60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60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60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500"/>
                                        <p:tgtEl>
                                          <p:spTgt spid="160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60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160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160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500"/>
                                        <p:tgtEl>
                                          <p:spTgt spid="160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160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160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160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160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7" dur="500"/>
                                        <p:tgtEl>
                                          <p:spTgt spid="160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2" dur="1000"/>
                                        <p:tgtEl>
                                          <p:spTgt spid="160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160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500"/>
                                        <p:tgtEl>
                                          <p:spTgt spid="160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2" grpId="0"/>
      <p:bldP spid="160773" grpId="0"/>
      <p:bldP spid="160774" grpId="0"/>
      <p:bldP spid="160775" grpId="0" animBg="1"/>
      <p:bldP spid="160776" grpId="0" animBg="1"/>
      <p:bldP spid="160778" grpId="0"/>
      <p:bldP spid="160779" grpId="0"/>
      <p:bldP spid="160780" grpId="0"/>
      <p:bldP spid="160781" grpId="0"/>
      <p:bldP spid="160782" grpId="0"/>
      <p:bldP spid="160788" grpId="0"/>
      <p:bldP spid="160789" grpId="0" animBg="1"/>
      <p:bldP spid="160790" grpId="0"/>
      <p:bldP spid="160791" grpId="0"/>
      <p:bldP spid="160794" grpId="0" animBg="1"/>
      <p:bldP spid="160795" grpId="0"/>
      <p:bldP spid="160798" grpId="0"/>
      <p:bldP spid="160799" grpId="0"/>
      <p:bldP spid="160800" grpId="0" animBg="1"/>
      <p:bldP spid="160801" grpId="0" animBg="1"/>
      <p:bldP spid="160802" grpId="0" animBg="1"/>
      <p:bldP spid="160806" grpId="0"/>
      <p:bldP spid="160807" grpId="0"/>
      <p:bldP spid="16080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https://img.loigiaihay.com/picture/2018/0201/45-sbtta-8m.jpg"/>
          <p:cNvPicPr>
            <a:picLocks noChangeAspect="1" noChangeArrowheads="1"/>
          </p:cNvPicPr>
          <p:nvPr/>
        </p:nvPicPr>
        <p:blipFill>
          <a:blip r:embed="rId2"/>
          <a:srcRect r="6339"/>
          <a:stretch>
            <a:fillRect/>
          </a:stretch>
        </p:blipFill>
        <p:spPr bwMode="auto">
          <a:xfrm>
            <a:off x="381000" y="533400"/>
            <a:ext cx="52546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76200" y="44450"/>
            <a:ext cx="49688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ea typeface="Bodoni-PosterCompressed" pitchFamily="18" charset="0"/>
                <a:cs typeface="Times New Roman" pitchFamily="18" charset="0"/>
              </a:rPr>
              <a:t>2. Write a description of this kitchen</a:t>
            </a:r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5105400" y="2357438"/>
            <a:ext cx="457200" cy="304800"/>
          </a:xfrm>
          <a:prstGeom prst="ellipse">
            <a:avLst/>
          </a:prstGeom>
          <a:solidFill>
            <a:srgbClr val="F4FB9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6875463" y="381000"/>
            <a:ext cx="433387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5045075" y="1189038"/>
            <a:ext cx="457200" cy="304800"/>
          </a:xfrm>
          <a:prstGeom prst="ellipse">
            <a:avLst/>
          </a:prstGeom>
          <a:solidFill>
            <a:srgbClr val="F4FB9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95250" y="3068638"/>
            <a:ext cx="457200" cy="304800"/>
          </a:xfrm>
          <a:prstGeom prst="ellipse">
            <a:avLst/>
          </a:prstGeom>
          <a:solidFill>
            <a:srgbClr val="F4FB9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0" y="3838575"/>
            <a:ext cx="457200" cy="304800"/>
          </a:xfrm>
          <a:prstGeom prst="ellipse">
            <a:avLst/>
          </a:prstGeom>
          <a:solidFill>
            <a:srgbClr val="F4FB9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-76200" y="4514850"/>
            <a:ext cx="457200" cy="304800"/>
          </a:xfrm>
          <a:prstGeom prst="ellipse">
            <a:avLst/>
          </a:prstGeom>
          <a:solidFill>
            <a:srgbClr val="F4FB9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15" name="Oval 12"/>
          <p:cNvSpPr>
            <a:spLocks noChangeArrowheads="1"/>
          </p:cNvSpPr>
          <p:nvPr/>
        </p:nvSpPr>
        <p:spPr bwMode="auto">
          <a:xfrm>
            <a:off x="0" y="5221288"/>
            <a:ext cx="457200" cy="304800"/>
          </a:xfrm>
          <a:prstGeom prst="ellipse">
            <a:avLst/>
          </a:prstGeom>
          <a:solidFill>
            <a:srgbClr val="F4FB9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6</a:t>
            </a:r>
          </a:p>
        </p:txBody>
      </p:sp>
      <p:sp>
        <p:nvSpPr>
          <p:cNvPr id="16" name="Oval 12"/>
          <p:cNvSpPr>
            <a:spLocks noChangeArrowheads="1"/>
          </p:cNvSpPr>
          <p:nvPr/>
        </p:nvSpPr>
        <p:spPr bwMode="auto">
          <a:xfrm>
            <a:off x="9525" y="5783263"/>
            <a:ext cx="457200" cy="304800"/>
          </a:xfrm>
          <a:prstGeom prst="ellipse">
            <a:avLst/>
          </a:prstGeom>
          <a:solidFill>
            <a:srgbClr val="F4FB9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7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4716463" y="1550988"/>
            <a:ext cx="328612" cy="32385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3805238" y="1019175"/>
            <a:ext cx="328612" cy="18732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1403350" y="1412875"/>
            <a:ext cx="0" cy="39052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2124075" y="757238"/>
            <a:ext cx="163513" cy="29527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2627313" y="1312863"/>
            <a:ext cx="330200" cy="32543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3851275" y="1712913"/>
            <a:ext cx="330200" cy="32543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3419475" y="1052513"/>
            <a:ext cx="0" cy="121285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3492500" y="722313"/>
            <a:ext cx="477838" cy="18256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39750" y="1757363"/>
            <a:ext cx="0" cy="44767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901700" y="1989138"/>
            <a:ext cx="622300" cy="635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1179513" y="923925"/>
            <a:ext cx="0" cy="41751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755650" y="1408113"/>
            <a:ext cx="423863" cy="476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7" name="Oval 16386"/>
          <p:cNvSpPr/>
          <p:nvPr/>
        </p:nvSpPr>
        <p:spPr>
          <a:xfrm>
            <a:off x="1258888" y="1177925"/>
            <a:ext cx="288925" cy="3254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396" name="Oval 16395"/>
          <p:cNvSpPr/>
          <p:nvPr/>
        </p:nvSpPr>
        <p:spPr>
          <a:xfrm>
            <a:off x="601663" y="1763713"/>
            <a:ext cx="1081087" cy="4413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5600700" y="334960"/>
            <a:ext cx="3508347" cy="507701"/>
            <a:chOff x="107504" y="2567038"/>
            <a:chExt cx="3508313" cy="507961"/>
          </a:xfrm>
        </p:grpSpPr>
        <p:sp>
          <p:nvSpPr>
            <p:cNvPr id="5" name="Rectangle 4"/>
            <p:cNvSpPr/>
            <p:nvPr/>
          </p:nvSpPr>
          <p:spPr>
            <a:xfrm>
              <a:off x="107504" y="2567038"/>
              <a:ext cx="576257" cy="50349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Ex</a:t>
              </a:r>
            </a:p>
          </p:txBody>
        </p:sp>
        <p:sp>
          <p:nvSpPr>
            <p:cNvPr id="14378" name="Rectangle 6"/>
            <p:cNvSpPr>
              <a:spLocks noChangeArrowheads="1"/>
            </p:cNvSpPr>
            <p:nvPr/>
          </p:nvSpPr>
          <p:spPr bwMode="auto">
            <a:xfrm>
              <a:off x="1442894" y="2689337"/>
              <a:ext cx="248784" cy="369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  <a:cs typeface="Times New Roman" pitchFamily="18" charset="0"/>
                </a:rPr>
                <a:t>/</a:t>
              </a:r>
              <a:endParaRPr lang="en-US"/>
            </a:p>
          </p:txBody>
        </p:sp>
        <p:sp>
          <p:nvSpPr>
            <p:cNvPr id="14379" name="Rectangle 2"/>
            <p:cNvSpPr>
              <a:spLocks noChangeArrowheads="1"/>
            </p:cNvSpPr>
            <p:nvPr/>
          </p:nvSpPr>
          <p:spPr bwMode="auto">
            <a:xfrm>
              <a:off x="723065" y="2613098"/>
              <a:ext cx="2892752" cy="461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This    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Hoa’s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kitchen.</a:t>
              </a:r>
            </a:p>
          </p:txBody>
        </p:sp>
      </p:grpSp>
      <p:sp>
        <p:nvSpPr>
          <p:cNvPr id="53" name="Rectangle 3"/>
          <p:cNvSpPr>
            <a:spLocks noChangeArrowheads="1"/>
          </p:cNvSpPr>
          <p:nvPr/>
        </p:nvSpPr>
        <p:spPr bwMode="auto">
          <a:xfrm>
            <a:off x="5692775" y="1030288"/>
            <a:ext cx="322421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There/ refrigerator/ right corner/ room.</a:t>
            </a:r>
          </a:p>
        </p:txBody>
      </p:sp>
      <p:sp>
        <p:nvSpPr>
          <p:cNvPr id="54" name="Rectangle 4"/>
          <p:cNvSpPr>
            <a:spLocks noChangeArrowheads="1"/>
          </p:cNvSpPr>
          <p:nvPr/>
        </p:nvSpPr>
        <p:spPr bwMode="auto">
          <a:xfrm>
            <a:off x="5607050" y="2093913"/>
            <a:ext cx="35020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Next to/ refrigerator/ stove and oven.</a:t>
            </a:r>
          </a:p>
        </p:txBody>
      </p:sp>
      <p:sp>
        <p:nvSpPr>
          <p:cNvPr id="55" name="Rectangle 5"/>
          <p:cNvSpPr>
            <a:spLocks noChangeArrowheads="1"/>
          </p:cNvSpPr>
          <p:nvPr/>
        </p:nvSpPr>
        <p:spPr bwMode="auto">
          <a:xfrm>
            <a:off x="601663" y="3068638"/>
            <a:ext cx="7620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On the other side/ oven/ sink/ next to sink/ towel rack.</a:t>
            </a:r>
          </a:p>
        </p:txBody>
      </p:sp>
      <p:sp>
        <p:nvSpPr>
          <p:cNvPr id="56" name="Rectangle 6"/>
          <p:cNvSpPr>
            <a:spLocks noChangeArrowheads="1"/>
          </p:cNvSpPr>
          <p:nvPr/>
        </p:nvSpPr>
        <p:spPr bwMode="auto">
          <a:xfrm>
            <a:off x="381000" y="3759200"/>
            <a:ext cx="9829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Dish rack/ counter/ to the right/ window/ beneath/ shelves.</a:t>
            </a:r>
          </a:p>
        </p:txBody>
      </p:sp>
      <p:sp>
        <p:nvSpPr>
          <p:cNvPr id="57" name="Rectangle 7"/>
          <p:cNvSpPr>
            <a:spLocks noChangeArrowheads="1"/>
          </p:cNvSpPr>
          <p:nvPr/>
        </p:nvSpPr>
        <p:spPr bwMode="auto">
          <a:xfrm>
            <a:off x="381000" y="4437063"/>
            <a:ext cx="7924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On/ counter/ beneath/ window/ jars/ sugar/ flour/ tea.</a:t>
            </a:r>
          </a:p>
        </p:txBody>
      </p:sp>
      <p:sp>
        <p:nvSpPr>
          <p:cNvPr id="58" name="Rectangle 8"/>
          <p:cNvSpPr>
            <a:spLocks noChangeArrowheads="1"/>
          </p:cNvSpPr>
          <p:nvPr/>
        </p:nvSpPr>
        <p:spPr bwMode="auto">
          <a:xfrm>
            <a:off x="517525" y="5105400"/>
            <a:ext cx="5638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 the middle/ kitchen/ table/ four chairs.</a:t>
            </a:r>
          </a:p>
        </p:txBody>
      </p:sp>
      <p:sp>
        <p:nvSpPr>
          <p:cNvPr id="59" name="Rectangle 9"/>
          <p:cNvSpPr>
            <a:spLocks noChangeArrowheads="1"/>
          </p:cNvSpPr>
          <p:nvPr/>
        </p:nvSpPr>
        <p:spPr bwMode="auto">
          <a:xfrm>
            <a:off x="503238" y="5741987"/>
            <a:ext cx="98298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Lighting fixture/ above/ table/ beneath/ lighting fixture/ vase with flowers.</a:t>
            </a:r>
          </a:p>
        </p:txBody>
      </p:sp>
      <p:sp>
        <p:nvSpPr>
          <p:cNvPr id="60" name="Rectangle 11"/>
          <p:cNvSpPr>
            <a:spLocks noChangeArrowheads="1"/>
          </p:cNvSpPr>
          <p:nvPr/>
        </p:nvSpPr>
        <p:spPr bwMode="auto">
          <a:xfrm>
            <a:off x="5486400" y="1150203"/>
            <a:ext cx="38877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-There </a:t>
            </a:r>
            <a:r>
              <a:rPr lang="en-US" sz="2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 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refrigerator </a:t>
            </a:r>
            <a:r>
              <a:rPr lang="en-US" sz="2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the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right corner </a:t>
            </a:r>
            <a:r>
              <a:rPr lang="en-US" sz="2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the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room.</a:t>
            </a:r>
          </a:p>
        </p:txBody>
      </p:sp>
      <p:sp>
        <p:nvSpPr>
          <p:cNvPr id="61" name="Rectangle 12"/>
          <p:cNvSpPr>
            <a:spLocks noChangeArrowheads="1"/>
          </p:cNvSpPr>
          <p:nvPr/>
        </p:nvSpPr>
        <p:spPr bwMode="auto">
          <a:xfrm>
            <a:off x="5562600" y="2064603"/>
            <a:ext cx="35020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-Next to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refrigerator </a:t>
            </a:r>
            <a:r>
              <a:rPr lang="en-US" sz="2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(there) is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 stove and oven. </a:t>
            </a:r>
          </a:p>
        </p:txBody>
      </p:sp>
      <p:sp>
        <p:nvSpPr>
          <p:cNvPr id="62" name="Rectangle 13"/>
          <p:cNvSpPr>
            <a:spLocks noChangeArrowheads="1"/>
          </p:cNvSpPr>
          <p:nvPr/>
        </p:nvSpPr>
        <p:spPr bwMode="auto">
          <a:xfrm>
            <a:off x="0" y="3055203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-On the other side </a:t>
            </a:r>
            <a:r>
              <a:rPr lang="en-US" sz="2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the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oven </a:t>
            </a:r>
            <a:r>
              <a:rPr lang="en-US" sz="2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(there) is a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sink and next to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sink </a:t>
            </a:r>
            <a:r>
              <a:rPr lang="en-US" sz="2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(there) is a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towel rack.</a:t>
            </a:r>
          </a:p>
        </p:txBody>
      </p:sp>
      <p:sp>
        <p:nvSpPr>
          <p:cNvPr id="63" name="Rectangle 14"/>
          <p:cNvSpPr>
            <a:spLocks noChangeArrowheads="1"/>
          </p:cNvSpPr>
          <p:nvPr/>
        </p:nvSpPr>
        <p:spPr bwMode="auto">
          <a:xfrm>
            <a:off x="304800" y="3741003"/>
            <a:ext cx="8534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dish rack </a:t>
            </a:r>
            <a:r>
              <a:rPr lang="en-US" sz="2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 on the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counter to the right </a:t>
            </a:r>
            <a:r>
              <a:rPr lang="en-US" sz="2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the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window, beneath </a:t>
            </a:r>
            <a:r>
              <a:rPr lang="en-US" sz="2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shelves.</a:t>
            </a:r>
          </a:p>
        </p:txBody>
      </p:sp>
      <p:sp>
        <p:nvSpPr>
          <p:cNvPr id="64" name="Rectangle 15"/>
          <p:cNvSpPr>
            <a:spLocks noChangeArrowheads="1"/>
          </p:cNvSpPr>
          <p:nvPr/>
        </p:nvSpPr>
        <p:spPr bwMode="auto">
          <a:xfrm>
            <a:off x="300037" y="4419600"/>
            <a:ext cx="86915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-On </a:t>
            </a:r>
            <a:r>
              <a:rPr lang="en-US" sz="2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counter, beneath </a:t>
            </a:r>
            <a:r>
              <a:rPr lang="en-US" sz="2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window, </a:t>
            </a:r>
            <a:r>
              <a:rPr lang="en-US" sz="2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there are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jars </a:t>
            </a:r>
            <a:r>
              <a:rPr lang="en-US" sz="2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sugar, flour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tea.</a:t>
            </a:r>
          </a:p>
        </p:txBody>
      </p:sp>
      <p:sp>
        <p:nvSpPr>
          <p:cNvPr id="65" name="Rectangle 16"/>
          <p:cNvSpPr>
            <a:spLocks noChangeArrowheads="1"/>
          </p:cNvSpPr>
          <p:nvPr/>
        </p:nvSpPr>
        <p:spPr bwMode="auto">
          <a:xfrm>
            <a:off x="381000" y="5100935"/>
            <a:ext cx="830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-In the middle </a:t>
            </a:r>
            <a:r>
              <a:rPr lang="en-US" sz="2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the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kitchen, </a:t>
            </a:r>
            <a:r>
              <a:rPr lang="en-US" sz="2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there is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 table </a:t>
            </a:r>
            <a:r>
              <a:rPr lang="en-US" sz="2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four chairs.</a:t>
            </a:r>
          </a:p>
        </p:txBody>
      </p:sp>
      <p:sp>
        <p:nvSpPr>
          <p:cNvPr id="66" name="Rectangle 17"/>
          <p:cNvSpPr>
            <a:spLocks noChangeArrowheads="1"/>
          </p:cNvSpPr>
          <p:nvPr/>
        </p:nvSpPr>
        <p:spPr bwMode="auto">
          <a:xfrm>
            <a:off x="188912" y="5722203"/>
            <a:ext cx="87264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-</a:t>
            </a:r>
            <a:r>
              <a:rPr lang="en-US" sz="2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lighting fixture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above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table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beneath  </a:t>
            </a:r>
            <a:r>
              <a:rPr lang="en-US" sz="2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lighting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fixture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(there) is a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vase with flowers.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 nodeType="clickPar">
                      <p:stCondLst>
                        <p:cond delay="0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 nodeType="clickPar">
                      <p:stCondLst>
                        <p:cond delay="0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 nodeType="clickPar">
                      <p:stCondLst>
                        <p:cond delay="0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6387" grpId="0" animBg="1"/>
      <p:bldP spid="16387" grpId="1" animBg="1"/>
      <p:bldP spid="16396" grpId="0" animBg="1"/>
      <p:bldP spid="16396" grpId="1" animBg="1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https://img.loigiaihay.com/picture/2018/0201/45-sbtta-8m.jpg"/>
          <p:cNvPicPr>
            <a:picLocks noChangeAspect="1" noChangeArrowheads="1"/>
          </p:cNvPicPr>
          <p:nvPr/>
        </p:nvPicPr>
        <p:blipFill>
          <a:blip r:embed="rId2"/>
          <a:srcRect r="6339"/>
          <a:stretch>
            <a:fillRect/>
          </a:stretch>
        </p:blipFill>
        <p:spPr bwMode="auto">
          <a:xfrm>
            <a:off x="539750" y="498475"/>
            <a:ext cx="6910388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76200" y="44450"/>
            <a:ext cx="4968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  <a:ea typeface="Bodoni-PosterCompressed" pitchFamily="18" charset="0"/>
                <a:cs typeface="Times New Roman" pitchFamily="18" charset="0"/>
              </a:rPr>
              <a:t>2. Write a description of this kitchen</a:t>
            </a:r>
          </a:p>
        </p:txBody>
      </p:sp>
      <p:sp>
        <p:nvSpPr>
          <p:cNvPr id="15364" name="Rectangle 1"/>
          <p:cNvSpPr>
            <a:spLocks noChangeArrowheads="1"/>
          </p:cNvSpPr>
          <p:nvPr/>
        </p:nvSpPr>
        <p:spPr bwMode="auto">
          <a:xfrm>
            <a:off x="250825" y="3213100"/>
            <a:ext cx="8893175" cy="409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This </a:t>
            </a:r>
            <a:r>
              <a:rPr lang="en-US" sz="2600" u="sng" dirty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Hoa’s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kitchen. There </a:t>
            </a:r>
            <a:r>
              <a:rPr lang="en-US" sz="2600" u="sng" dirty="0">
                <a:latin typeface="Times New Roman" pitchFamily="18" charset="0"/>
                <a:cs typeface="Times New Roman" pitchFamily="18" charset="0"/>
              </a:rPr>
              <a:t>is 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refrigerator </a:t>
            </a:r>
            <a:r>
              <a:rPr lang="en-US" sz="2600" u="sng" dirty="0">
                <a:latin typeface="Times New Roman" pitchFamily="18" charset="0"/>
                <a:cs typeface="Times New Roman" pitchFamily="18" charset="0"/>
              </a:rPr>
              <a:t>in the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right comer </a:t>
            </a:r>
            <a:r>
              <a:rPr lang="en-US" sz="2600" u="sng" dirty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sng" dirty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room. Next to </a:t>
            </a:r>
            <a:r>
              <a:rPr lang="en-US" sz="2600" u="sng" dirty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refrigerator </a:t>
            </a:r>
            <a:r>
              <a:rPr lang="en-US" sz="2600" u="sng" dirty="0">
                <a:latin typeface="Times New Roman" pitchFamily="18" charset="0"/>
                <a:cs typeface="Times New Roman" pitchFamily="18" charset="0"/>
              </a:rPr>
              <a:t>is 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stove and oven. On the other side </a:t>
            </a:r>
            <a:r>
              <a:rPr lang="en-US" sz="2600" u="sng" dirty="0">
                <a:latin typeface="Times New Roman" pitchFamily="18" charset="0"/>
                <a:cs typeface="Times New Roman" pitchFamily="18" charset="0"/>
              </a:rPr>
              <a:t>of the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oven </a:t>
            </a:r>
            <a:r>
              <a:rPr lang="en-US" sz="2600" u="sng" dirty="0">
                <a:latin typeface="Times New Roman" pitchFamily="18" charset="0"/>
                <a:cs typeface="Times New Roman" pitchFamily="18" charset="0"/>
              </a:rPr>
              <a:t>there is a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sink </a:t>
            </a:r>
            <a:r>
              <a:rPr lang="en-US" sz="2600" u="sng" dirty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next to </a:t>
            </a:r>
            <a:r>
              <a:rPr lang="en-US" sz="2600" u="sng" dirty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sink </a:t>
            </a:r>
            <a:r>
              <a:rPr lang="en-US" sz="2600" u="sng" dirty="0">
                <a:latin typeface="Times New Roman" pitchFamily="18" charset="0"/>
                <a:cs typeface="Times New Roman" pitchFamily="18" charset="0"/>
              </a:rPr>
              <a:t>is 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towel rack. </a:t>
            </a:r>
            <a:r>
              <a:rPr lang="en-US" sz="2600" u="sng" dirty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dish rack </a:t>
            </a:r>
            <a:r>
              <a:rPr lang="en-US" sz="2600" u="sng" dirty="0">
                <a:latin typeface="Times New Roman" pitchFamily="18" charset="0"/>
                <a:cs typeface="Times New Roman" pitchFamily="18" charset="0"/>
              </a:rPr>
              <a:t>is on the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counter to the right </a:t>
            </a:r>
            <a:r>
              <a:rPr lang="en-US" sz="2600" u="sng" dirty="0">
                <a:latin typeface="Times New Roman" pitchFamily="18" charset="0"/>
                <a:cs typeface="Times New Roman" pitchFamily="18" charset="0"/>
              </a:rPr>
              <a:t>of the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window, beneath </a:t>
            </a:r>
            <a:r>
              <a:rPr lang="en-US" sz="2600" u="sng" dirty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shelves. On </a:t>
            </a:r>
            <a:r>
              <a:rPr lang="en-US" sz="2600" u="sng" dirty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counter beneath </a:t>
            </a:r>
            <a:r>
              <a:rPr lang="en-US" sz="2600" u="sng" dirty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window </a:t>
            </a:r>
            <a:r>
              <a:rPr lang="en-US" sz="2600" u="sng" dirty="0">
                <a:latin typeface="Times New Roman" pitchFamily="18" charset="0"/>
                <a:cs typeface="Times New Roman" pitchFamily="18" charset="0"/>
              </a:rPr>
              <a:t>there are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jars </a:t>
            </a:r>
            <a:r>
              <a:rPr lang="en-US" sz="2600" u="sng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sugar, flour </a:t>
            </a:r>
            <a:r>
              <a:rPr lang="en-US" sz="2600" u="sng" dirty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tea. In the middle </a:t>
            </a:r>
            <a:r>
              <a:rPr lang="en-US" sz="2600" u="sng" dirty="0">
                <a:latin typeface="Times New Roman" pitchFamily="18" charset="0"/>
                <a:cs typeface="Times New Roman" pitchFamily="18" charset="0"/>
              </a:rPr>
              <a:t>of the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kitchen </a:t>
            </a:r>
            <a:r>
              <a:rPr lang="en-US" sz="2600" u="sng" dirty="0">
                <a:latin typeface="Times New Roman" pitchFamily="18" charset="0"/>
                <a:cs typeface="Times New Roman" pitchFamily="18" charset="0"/>
              </a:rPr>
              <a:t>there is a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table </a:t>
            </a:r>
            <a:r>
              <a:rPr lang="en-US" sz="2600" u="sng" dirty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four chairs. </a:t>
            </a:r>
            <a:r>
              <a:rPr lang="en-US" sz="2600" u="sng" dirty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lightning fixture </a:t>
            </a:r>
            <a:r>
              <a:rPr lang="en-US" sz="2600" u="sng" dirty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above the table </a:t>
            </a:r>
            <a:r>
              <a:rPr lang="en-US" sz="2600" u="sng" dirty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beneath </a:t>
            </a:r>
            <a:r>
              <a:rPr lang="en-US" sz="2600" u="sng" dirty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lightning fixture </a:t>
            </a:r>
            <a:r>
              <a:rPr lang="en-US" sz="2600" u="sng" dirty="0">
                <a:latin typeface="Times New Roman" pitchFamily="18" charset="0"/>
                <a:cs typeface="Times New Roman" pitchFamily="18" charset="0"/>
              </a:rPr>
              <a:t>is 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vase with flowers.</a:t>
            </a:r>
            <a:br>
              <a:rPr lang="en-US" sz="2600" dirty="0">
                <a:latin typeface="Times New Roman" pitchFamily="18" charset="0"/>
                <a:cs typeface="Times New Roman" pitchFamily="18" charset="0"/>
              </a:rPr>
            </a:br>
            <a:br>
              <a:rPr lang="en-US" sz="2600" dirty="0">
                <a:latin typeface="Times New Roman" pitchFamily="18" charset="0"/>
                <a:cs typeface="Times New Roman" pitchFamily="18" charset="0"/>
              </a:rPr>
            </a:b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92500" y="1639888"/>
            <a:ext cx="4103688" cy="431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chemeClr val="tx1"/>
                </a:solidFill>
              </a:rPr>
              <a:t>Where is the dish rack ? </a:t>
            </a:r>
          </a:p>
        </p:txBody>
      </p:sp>
      <p:sp>
        <p:nvSpPr>
          <p:cNvPr id="46" name="Rectangle 45"/>
          <p:cNvSpPr/>
          <p:nvPr/>
        </p:nvSpPr>
        <p:spPr>
          <a:xfrm>
            <a:off x="2339975" y="2205038"/>
            <a:ext cx="6192838" cy="7191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It is on the counter to the right of the window, beneath the shelves.</a:t>
            </a:r>
            <a:endParaRPr lang="en-US" sz="24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</TotalTime>
  <Words>914</Words>
  <Application>Microsoft Office PowerPoint</Application>
  <PresentationFormat>On-screen Show (4:3)</PresentationFormat>
  <Paragraphs>99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.VnArial</vt:lpstr>
      <vt:lpstr>.VnTime</vt:lpstr>
      <vt:lpstr>Arial</vt:lpstr>
      <vt:lpstr>Arial Black</vt:lpstr>
      <vt:lpstr>Bodoni-PosterCompressed</vt:lpstr>
      <vt:lpstr>Calibri</vt:lpstr>
      <vt:lpstr>Times New Roman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3540</dc:creator>
  <cp:lastModifiedBy>Mr Vuong</cp:lastModifiedBy>
  <cp:revision>17</cp:revision>
  <dcterms:created xsi:type="dcterms:W3CDTF">2021-10-11T15:09:07Z</dcterms:created>
  <dcterms:modified xsi:type="dcterms:W3CDTF">2022-07-26T13:49:06Z</dcterms:modified>
</cp:coreProperties>
</file>